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7" r:id="rId4"/>
    <p:sldMasterId id="2147483670" r:id="rId5"/>
  </p:sldMasterIdLst>
  <p:sldIdLst>
    <p:sldId id="456" r:id="rId6"/>
    <p:sldId id="259" r:id="rId7"/>
    <p:sldId id="263" r:id="rId8"/>
    <p:sldId id="268" r:id="rId9"/>
    <p:sldId id="293" r:id="rId10"/>
    <p:sldId id="299" r:id="rId11"/>
    <p:sldId id="305" r:id="rId12"/>
    <p:sldId id="294" r:id="rId13"/>
    <p:sldId id="296" r:id="rId14"/>
    <p:sldId id="297" r:id="rId15"/>
    <p:sldId id="298" r:id="rId16"/>
    <p:sldId id="300" r:id="rId17"/>
    <p:sldId id="301" r:id="rId18"/>
    <p:sldId id="302" r:id="rId19"/>
    <p:sldId id="309" r:id="rId20"/>
    <p:sldId id="272" r:id="rId21"/>
    <p:sldId id="308" r:id="rId22"/>
    <p:sldId id="273" r:id="rId23"/>
    <p:sldId id="306" r:id="rId24"/>
    <p:sldId id="304" r:id="rId25"/>
    <p:sldId id="307" r:id="rId26"/>
    <p:sldId id="303" r:id="rId27"/>
    <p:sldId id="286" r:id="rId28"/>
    <p:sldId id="287" r:id="rId29"/>
    <p:sldId id="288" r:id="rId30"/>
    <p:sldId id="289" r:id="rId31"/>
    <p:sldId id="290" r:id="rId32"/>
    <p:sldId id="291" r:id="rId33"/>
    <p:sldId id="292" r:id="rId34"/>
    <p:sldId id="295" r:id="rId35"/>
    <p:sldId id="274" r:id="rId36"/>
    <p:sldId id="275" r:id="rId37"/>
    <p:sldId id="276" r:id="rId38"/>
    <p:sldId id="277" r:id="rId39"/>
    <p:sldId id="278" r:id="rId40"/>
    <p:sldId id="280" r:id="rId41"/>
    <p:sldId id="281" r:id="rId42"/>
    <p:sldId id="282" r:id="rId43"/>
    <p:sldId id="283" r:id="rId44"/>
    <p:sldId id="284" r:id="rId45"/>
    <p:sldId id="285" r:id="rId46"/>
    <p:sldId id="260" r:id="rId47"/>
    <p:sldId id="266"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uquynhmai28@gmail.com" initials="v" lastIdx="1" clrIdx="0">
    <p:extLst>
      <p:ext uri="{19B8F6BF-5375-455C-9EA6-DF929625EA0E}">
        <p15:presenceInfo xmlns:p15="http://schemas.microsoft.com/office/powerpoint/2012/main" userId="b58392ca9b7b6b3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01" autoAdjust="0"/>
    <p:restoredTop sz="94660"/>
  </p:normalViewPr>
  <p:slideViewPr>
    <p:cSldViewPr snapToGrid="0">
      <p:cViewPr varScale="1">
        <p:scale>
          <a:sx n="85" d="100"/>
          <a:sy n="85" d="100"/>
        </p:scale>
        <p:origin x="63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10-10T07:43:10.621" idx="1">
    <p:pos x="4084" y="105"/>
    <p:text/>
    <p:extLst>
      <p:ext uri="{C676402C-5697-4E1C-873F-D02D1690AC5C}">
        <p15:threadingInfo xmlns:p15="http://schemas.microsoft.com/office/powerpoint/2012/main" timeZoneBias="-4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53.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74FE1-CCB6-45EF-A8F9-0555D194F6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5F1ADB-5353-46BA-9FCA-16A7FF8240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D7B7AF-7639-4727-8493-12DB700596D0}"/>
              </a:ext>
            </a:extLst>
          </p:cNvPr>
          <p:cNvSpPr>
            <a:spLocks noGrp="1"/>
          </p:cNvSpPr>
          <p:nvPr>
            <p:ph type="dt" sz="half" idx="10"/>
          </p:nvPr>
        </p:nvSpPr>
        <p:spPr/>
        <p:txBody>
          <a:bodyPr/>
          <a:lstStyle/>
          <a:p>
            <a:fld id="{8A9FDDC7-8F08-4B57-A874-AD939DDA508D}" type="datetimeFigureOut">
              <a:rPr lang="en-US" smtClean="0"/>
              <a:t>12/19/2022</a:t>
            </a:fld>
            <a:endParaRPr lang="en-US"/>
          </a:p>
        </p:txBody>
      </p:sp>
      <p:sp>
        <p:nvSpPr>
          <p:cNvPr id="5" name="Footer Placeholder 4">
            <a:extLst>
              <a:ext uri="{FF2B5EF4-FFF2-40B4-BE49-F238E27FC236}">
                <a16:creationId xmlns:a16="http://schemas.microsoft.com/office/drawing/2014/main" id="{4F4F50C3-B4CB-4432-BA8A-A4F7752029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22988-2B01-4388-B855-D1A22208D24C}"/>
              </a:ext>
            </a:extLst>
          </p:cNvPr>
          <p:cNvSpPr>
            <a:spLocks noGrp="1"/>
          </p:cNvSpPr>
          <p:nvPr>
            <p:ph type="sldNum" sz="quarter" idx="12"/>
          </p:nvPr>
        </p:nvSpPr>
        <p:spPr/>
        <p:txBody>
          <a:bodyPr/>
          <a:lstStyle/>
          <a:p>
            <a:fld id="{ADF767C1-65EE-44F3-8CFC-DD81C6C35605}" type="slidenum">
              <a:rPr lang="en-US" smtClean="0"/>
              <a:t>‹#›</a:t>
            </a:fld>
            <a:endParaRPr lang="en-US"/>
          </a:p>
        </p:txBody>
      </p:sp>
    </p:spTree>
    <p:extLst>
      <p:ext uri="{BB962C8B-B14F-4D97-AF65-F5344CB8AC3E}">
        <p14:creationId xmlns:p14="http://schemas.microsoft.com/office/powerpoint/2010/main" val="1271073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E8465-5E84-4B2C-A260-B07853A67A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995D45-CB40-4B84-AEDB-3409B2215F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B17089-C7DF-4541-BF00-314096672B1A}"/>
              </a:ext>
            </a:extLst>
          </p:cNvPr>
          <p:cNvSpPr>
            <a:spLocks noGrp="1"/>
          </p:cNvSpPr>
          <p:nvPr>
            <p:ph type="dt" sz="half" idx="10"/>
          </p:nvPr>
        </p:nvSpPr>
        <p:spPr/>
        <p:txBody>
          <a:bodyPr/>
          <a:lstStyle/>
          <a:p>
            <a:fld id="{8A9FDDC7-8F08-4B57-A874-AD939DDA508D}" type="datetimeFigureOut">
              <a:rPr lang="en-US" smtClean="0"/>
              <a:t>12/19/2022</a:t>
            </a:fld>
            <a:endParaRPr lang="en-US"/>
          </a:p>
        </p:txBody>
      </p:sp>
      <p:sp>
        <p:nvSpPr>
          <p:cNvPr id="5" name="Footer Placeholder 4">
            <a:extLst>
              <a:ext uri="{FF2B5EF4-FFF2-40B4-BE49-F238E27FC236}">
                <a16:creationId xmlns:a16="http://schemas.microsoft.com/office/drawing/2014/main" id="{B9E13EA3-3197-4837-95FD-E356788E2B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F6C9C4-2F8F-4F65-B5A8-53D5B88E1DCE}"/>
              </a:ext>
            </a:extLst>
          </p:cNvPr>
          <p:cNvSpPr>
            <a:spLocks noGrp="1"/>
          </p:cNvSpPr>
          <p:nvPr>
            <p:ph type="sldNum" sz="quarter" idx="12"/>
          </p:nvPr>
        </p:nvSpPr>
        <p:spPr/>
        <p:txBody>
          <a:bodyPr/>
          <a:lstStyle/>
          <a:p>
            <a:fld id="{ADF767C1-65EE-44F3-8CFC-DD81C6C35605}" type="slidenum">
              <a:rPr lang="en-US" smtClean="0"/>
              <a:t>‹#›</a:t>
            </a:fld>
            <a:endParaRPr lang="en-US"/>
          </a:p>
        </p:txBody>
      </p:sp>
    </p:spTree>
    <p:extLst>
      <p:ext uri="{BB962C8B-B14F-4D97-AF65-F5344CB8AC3E}">
        <p14:creationId xmlns:p14="http://schemas.microsoft.com/office/powerpoint/2010/main" val="2085120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BCE2FC-D62F-46FF-AC6E-13FF6E55D4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B5EA9A-68E5-47C9-B77F-45DC66B40E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1C3BCB-D6F8-46D5-A3C1-16795E4E8566}"/>
              </a:ext>
            </a:extLst>
          </p:cNvPr>
          <p:cNvSpPr>
            <a:spLocks noGrp="1"/>
          </p:cNvSpPr>
          <p:nvPr>
            <p:ph type="dt" sz="half" idx="10"/>
          </p:nvPr>
        </p:nvSpPr>
        <p:spPr/>
        <p:txBody>
          <a:bodyPr/>
          <a:lstStyle/>
          <a:p>
            <a:fld id="{8A9FDDC7-8F08-4B57-A874-AD939DDA508D}" type="datetimeFigureOut">
              <a:rPr lang="en-US" smtClean="0"/>
              <a:t>12/19/2022</a:t>
            </a:fld>
            <a:endParaRPr lang="en-US"/>
          </a:p>
        </p:txBody>
      </p:sp>
      <p:sp>
        <p:nvSpPr>
          <p:cNvPr id="5" name="Footer Placeholder 4">
            <a:extLst>
              <a:ext uri="{FF2B5EF4-FFF2-40B4-BE49-F238E27FC236}">
                <a16:creationId xmlns:a16="http://schemas.microsoft.com/office/drawing/2014/main" id="{C948031D-C359-408E-9774-578D3BEBB9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AE2A08-0A3F-4200-8DA0-CD067DA0EBA2}"/>
              </a:ext>
            </a:extLst>
          </p:cNvPr>
          <p:cNvSpPr>
            <a:spLocks noGrp="1"/>
          </p:cNvSpPr>
          <p:nvPr>
            <p:ph type="sldNum" sz="quarter" idx="12"/>
          </p:nvPr>
        </p:nvSpPr>
        <p:spPr/>
        <p:txBody>
          <a:bodyPr/>
          <a:lstStyle/>
          <a:p>
            <a:fld id="{ADF767C1-65EE-44F3-8CFC-DD81C6C35605}" type="slidenum">
              <a:rPr lang="en-US" smtClean="0"/>
              <a:t>‹#›</a:t>
            </a:fld>
            <a:endParaRPr lang="en-US"/>
          </a:p>
        </p:txBody>
      </p:sp>
    </p:spTree>
    <p:extLst>
      <p:ext uri="{BB962C8B-B14F-4D97-AF65-F5344CB8AC3E}">
        <p14:creationId xmlns:p14="http://schemas.microsoft.com/office/powerpoint/2010/main" val="3257520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B236FF-E69A-4706-ADC0-DE1DBFA481A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5182D-EB6B-462E-A784-C2FEF32D257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1093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B236FF-E69A-4706-ADC0-DE1DBFA481A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5182D-EB6B-462E-A784-C2FEF32D257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7126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BBC6550C-C33E-E1F0-BA15-9EDFC41C35C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371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a:extLst>
              <a:ext uri="{FF2B5EF4-FFF2-40B4-BE49-F238E27FC236}">
                <a16:creationId xmlns:a16="http://schemas.microsoft.com/office/drawing/2014/main" id="{0FD6A4C4-A3E8-369F-D34C-4EF3C3E382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20400" y="0"/>
            <a:ext cx="1371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422400" y="76200"/>
            <a:ext cx="9398000" cy="533400"/>
          </a:xfrm>
        </p:spPr>
        <p:txBody>
          <a:bodyPr>
            <a:noAutofit/>
          </a:bodyPr>
          <a:lstStyle>
            <a:lvl1pPr>
              <a:defRPr sz="3200" b="1" baseline="0">
                <a:solidFill>
                  <a:srgbClr val="FF0000"/>
                </a:solidFill>
                <a:latin typeface="Times New Roman" pitchFamily="18" charset="0"/>
                <a:cs typeface="Times New Roman"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1104720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A55C8A9-4BF1-320D-F16D-856B4A040720}"/>
              </a:ext>
            </a:extLst>
          </p:cNvPr>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ECCD72B1-3CD4-4CEF-B251-486B1E17534E}" type="datetimeFigureOut">
              <a:rPr kumimoji="0" lang="en-US" sz="1200" b="0" i="0" u="none" strike="noStrike" kern="1200" cap="none" spc="0" normalizeH="0" baseline="0" noProof="0">
                <a:ln>
                  <a:noFill/>
                </a:ln>
                <a:solidFill>
                  <a:prstClr val="black">
                    <a:tint val="75000"/>
                  </a:prstClr>
                </a:solidFill>
                <a:effectLst/>
                <a:uLnTx/>
                <a:uFillTx/>
                <a:latin typeface="Calibri" pitchFamily="34"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12/19/2022</a:t>
            </a:fld>
            <a:endParaRPr kumimoji="0" lang="en-US" sz="1200" b="0" i="0" u="none" strike="noStrike" kern="1200" cap="none" spc="0" normalizeH="0" baseline="0" noProof="0">
              <a:ln>
                <a:noFill/>
              </a:ln>
              <a:solidFill>
                <a:prstClr val="black">
                  <a:tint val="75000"/>
                </a:prstClr>
              </a:solidFill>
              <a:effectLst/>
              <a:uLnTx/>
              <a:uFillTx/>
              <a:latin typeface="Calibri" pitchFamily="34" charset="0"/>
              <a:ea typeface="+mn-ea"/>
              <a:cs typeface="Arial" charset="0"/>
            </a:endParaRPr>
          </a:p>
        </p:txBody>
      </p:sp>
      <p:sp>
        <p:nvSpPr>
          <p:cNvPr id="5" name="Footer Placeholder 4">
            <a:extLst>
              <a:ext uri="{FF2B5EF4-FFF2-40B4-BE49-F238E27FC236}">
                <a16:creationId xmlns:a16="http://schemas.microsoft.com/office/drawing/2014/main" id="{7FA45AB2-F292-F773-DDB7-7E1BED84CBF2}"/>
              </a:ext>
            </a:extLst>
          </p:cNvPr>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itchFamily="34" charset="0"/>
              <a:ea typeface="+mn-ea"/>
              <a:cs typeface="Arial" charset="0"/>
            </a:endParaRPr>
          </a:p>
        </p:txBody>
      </p:sp>
      <p:sp>
        <p:nvSpPr>
          <p:cNvPr id="6" name="Slide Number Placeholder 5">
            <a:extLst>
              <a:ext uri="{FF2B5EF4-FFF2-40B4-BE49-F238E27FC236}">
                <a16:creationId xmlns:a16="http://schemas.microsoft.com/office/drawing/2014/main" id="{EADDA534-DD50-DC14-7C5C-6EA5C3DAB8C1}"/>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F908972-1670-4E98-8D45-A06226F07812}"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069104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F4A8B0-C392-5D0C-B237-E6DC0E88511E}"/>
              </a:ext>
            </a:extLst>
          </p:cNvPr>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E3CAFB2-B6C7-4D43-9E7F-756289892650}" type="datetimeFigureOut">
              <a:rPr kumimoji="0" lang="en-US" sz="1200" b="0" i="0" u="none" strike="noStrike" kern="1200" cap="none" spc="0" normalizeH="0" baseline="0" noProof="0">
                <a:ln>
                  <a:noFill/>
                </a:ln>
                <a:solidFill>
                  <a:prstClr val="black">
                    <a:tint val="75000"/>
                  </a:prstClr>
                </a:solidFill>
                <a:effectLst/>
                <a:uLnTx/>
                <a:uFillTx/>
                <a:latin typeface="Calibri" pitchFamily="34"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12/19/2022</a:t>
            </a:fld>
            <a:endParaRPr kumimoji="0" lang="en-US" sz="1200" b="0" i="0" u="none" strike="noStrike" kern="1200" cap="none" spc="0" normalizeH="0" baseline="0" noProof="0">
              <a:ln>
                <a:noFill/>
              </a:ln>
              <a:solidFill>
                <a:prstClr val="black">
                  <a:tint val="75000"/>
                </a:prstClr>
              </a:solidFill>
              <a:effectLst/>
              <a:uLnTx/>
              <a:uFillTx/>
              <a:latin typeface="Calibri" pitchFamily="34" charset="0"/>
              <a:ea typeface="+mn-ea"/>
              <a:cs typeface="Arial" charset="0"/>
            </a:endParaRPr>
          </a:p>
        </p:txBody>
      </p:sp>
      <p:sp>
        <p:nvSpPr>
          <p:cNvPr id="5" name="Footer Placeholder 4">
            <a:extLst>
              <a:ext uri="{FF2B5EF4-FFF2-40B4-BE49-F238E27FC236}">
                <a16:creationId xmlns:a16="http://schemas.microsoft.com/office/drawing/2014/main" id="{9682362F-C944-B87A-AE20-A3646F709968}"/>
              </a:ext>
            </a:extLst>
          </p:cNvPr>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itchFamily="34" charset="0"/>
              <a:ea typeface="+mn-ea"/>
              <a:cs typeface="Arial" charset="0"/>
            </a:endParaRPr>
          </a:p>
        </p:txBody>
      </p:sp>
      <p:sp>
        <p:nvSpPr>
          <p:cNvPr id="6" name="Slide Number Placeholder 5">
            <a:extLst>
              <a:ext uri="{FF2B5EF4-FFF2-40B4-BE49-F238E27FC236}">
                <a16:creationId xmlns:a16="http://schemas.microsoft.com/office/drawing/2014/main" id="{B1E4A505-AD36-C226-68B0-577F87122E43}"/>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5AD6F18-F84F-4994-A886-9E3A977DF71F}"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41613071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37E17C56-5E62-0F17-F549-584555A7CE8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
            <a:ext cx="1619251"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a:extLst>
              <a:ext uri="{FF2B5EF4-FFF2-40B4-BE49-F238E27FC236}">
                <a16:creationId xmlns:a16="http://schemas.microsoft.com/office/drawing/2014/main" id="{10B3573D-D1C9-3A46-0631-09475116590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572752" y="1"/>
            <a:ext cx="1619249"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619249" y="46038"/>
            <a:ext cx="8953503" cy="944562"/>
          </a:xfrm>
        </p:spPr>
        <p:txBody>
          <a:bodyPr/>
          <a:lstStyle>
            <a:lvl1pPr>
              <a:defRPr>
                <a:latin typeface="Times New Roman" pitchFamily="18" charset="0"/>
                <a:cs typeface="Times New Roman" pitchFamily="18" charset="0"/>
              </a:defRPr>
            </a:lvl1pPr>
          </a:lstStyle>
          <a:p>
            <a:endParaRPr lang="en-US" dirty="0"/>
          </a:p>
        </p:txBody>
      </p:sp>
      <p:sp>
        <p:nvSpPr>
          <p:cNvPr id="5" name="Date Placeholder 3">
            <a:extLst>
              <a:ext uri="{FF2B5EF4-FFF2-40B4-BE49-F238E27FC236}">
                <a16:creationId xmlns:a16="http://schemas.microsoft.com/office/drawing/2014/main" id="{4A93B226-4120-C307-6193-25F437B26535}"/>
              </a:ext>
            </a:extLst>
          </p:cNvPr>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C46A640A-D28C-4AC1-BC4D-146849435A93}" type="datetimeFigureOut">
              <a:rPr kumimoji="0" lang="en-US" sz="1200" b="0" i="0" u="none" strike="noStrike" kern="1200" cap="none" spc="0" normalizeH="0" baseline="0" noProof="0">
                <a:ln>
                  <a:noFill/>
                </a:ln>
                <a:solidFill>
                  <a:prstClr val="black">
                    <a:tint val="75000"/>
                  </a:prstClr>
                </a:solidFill>
                <a:effectLst/>
                <a:uLnTx/>
                <a:uFillTx/>
                <a:latin typeface="Calibri" pitchFamily="34"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12/19/2022</a:t>
            </a:fld>
            <a:endParaRPr kumimoji="0" lang="en-US" sz="1200" b="0" i="0" u="none" strike="noStrike" kern="1200" cap="none" spc="0" normalizeH="0" baseline="0" noProof="0">
              <a:ln>
                <a:noFill/>
              </a:ln>
              <a:solidFill>
                <a:prstClr val="black">
                  <a:tint val="75000"/>
                </a:prstClr>
              </a:solidFill>
              <a:effectLst/>
              <a:uLnTx/>
              <a:uFillTx/>
              <a:latin typeface="Calibri" pitchFamily="34" charset="0"/>
              <a:ea typeface="+mn-ea"/>
              <a:cs typeface="Arial" charset="0"/>
            </a:endParaRPr>
          </a:p>
        </p:txBody>
      </p:sp>
      <p:sp>
        <p:nvSpPr>
          <p:cNvPr id="6" name="Footer Placeholder 4">
            <a:extLst>
              <a:ext uri="{FF2B5EF4-FFF2-40B4-BE49-F238E27FC236}">
                <a16:creationId xmlns:a16="http://schemas.microsoft.com/office/drawing/2014/main" id="{0AE6BB9D-C3F6-8B23-2AE6-A8F2B13F90FE}"/>
              </a:ext>
            </a:extLst>
          </p:cNvPr>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itchFamily="34" charset="0"/>
              <a:ea typeface="+mn-ea"/>
              <a:cs typeface="Arial" charset="0"/>
            </a:endParaRPr>
          </a:p>
        </p:txBody>
      </p:sp>
      <p:sp>
        <p:nvSpPr>
          <p:cNvPr id="7" name="Slide Number Placeholder 5">
            <a:extLst>
              <a:ext uri="{FF2B5EF4-FFF2-40B4-BE49-F238E27FC236}">
                <a16:creationId xmlns:a16="http://schemas.microsoft.com/office/drawing/2014/main" id="{F49C9A78-AC80-8C35-F1F6-FC2B8A0FE01D}"/>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C864D4-BA8E-4803-9F5F-5EF1E8B5BBA7}"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8157832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F7992F7-9485-17F3-168E-310A2BA55DD3}"/>
              </a:ext>
            </a:extLst>
          </p:cNvPr>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DAE48C3-77B2-4708-AEEF-777F9933697F}" type="datetimeFigureOut">
              <a:rPr kumimoji="0" lang="en-US" sz="1200" b="0" i="0" u="none" strike="noStrike" kern="1200" cap="none" spc="0" normalizeH="0" baseline="0" noProof="0">
                <a:ln>
                  <a:noFill/>
                </a:ln>
                <a:solidFill>
                  <a:prstClr val="black">
                    <a:tint val="75000"/>
                  </a:prstClr>
                </a:solidFill>
                <a:effectLst/>
                <a:uLnTx/>
                <a:uFillTx/>
                <a:latin typeface="Calibri" pitchFamily="34"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12/19/2022</a:t>
            </a:fld>
            <a:endParaRPr kumimoji="0" lang="en-US" sz="1200" b="0" i="0" u="none" strike="noStrike" kern="1200" cap="none" spc="0" normalizeH="0" baseline="0" noProof="0">
              <a:ln>
                <a:noFill/>
              </a:ln>
              <a:solidFill>
                <a:prstClr val="black">
                  <a:tint val="75000"/>
                </a:prstClr>
              </a:solidFill>
              <a:effectLst/>
              <a:uLnTx/>
              <a:uFillTx/>
              <a:latin typeface="Calibri" pitchFamily="34" charset="0"/>
              <a:ea typeface="+mn-ea"/>
              <a:cs typeface="Arial" charset="0"/>
            </a:endParaRPr>
          </a:p>
        </p:txBody>
      </p:sp>
      <p:sp>
        <p:nvSpPr>
          <p:cNvPr id="5" name="Footer Placeholder 4">
            <a:extLst>
              <a:ext uri="{FF2B5EF4-FFF2-40B4-BE49-F238E27FC236}">
                <a16:creationId xmlns:a16="http://schemas.microsoft.com/office/drawing/2014/main" id="{DA970CCD-1A86-3F4E-7A2B-166E3C69C405}"/>
              </a:ext>
            </a:extLst>
          </p:cNvPr>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itchFamily="34" charset="0"/>
              <a:ea typeface="+mn-ea"/>
              <a:cs typeface="Arial" charset="0"/>
            </a:endParaRPr>
          </a:p>
        </p:txBody>
      </p:sp>
      <p:sp>
        <p:nvSpPr>
          <p:cNvPr id="6" name="Slide Number Placeholder 5">
            <a:extLst>
              <a:ext uri="{FF2B5EF4-FFF2-40B4-BE49-F238E27FC236}">
                <a16:creationId xmlns:a16="http://schemas.microsoft.com/office/drawing/2014/main" id="{A6EF3185-B960-DE78-5032-E83B062797E7}"/>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D5D8F82-1876-43AB-965D-DFDB7ED318FE}"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712799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50C7A-F0F8-4E3E-91B1-DE326EAAB6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673BB3-C949-4994-B0F6-7C44455FB7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8DE6E1-9C8A-42CF-8AC2-9831A378E854}"/>
              </a:ext>
            </a:extLst>
          </p:cNvPr>
          <p:cNvSpPr>
            <a:spLocks noGrp="1"/>
          </p:cNvSpPr>
          <p:nvPr>
            <p:ph type="dt" sz="half" idx="10"/>
          </p:nvPr>
        </p:nvSpPr>
        <p:spPr/>
        <p:txBody>
          <a:bodyPr/>
          <a:lstStyle/>
          <a:p>
            <a:fld id="{8A9FDDC7-8F08-4B57-A874-AD939DDA508D}" type="datetimeFigureOut">
              <a:rPr lang="en-US" smtClean="0"/>
              <a:t>12/19/2022</a:t>
            </a:fld>
            <a:endParaRPr lang="en-US"/>
          </a:p>
        </p:txBody>
      </p:sp>
      <p:sp>
        <p:nvSpPr>
          <p:cNvPr id="5" name="Footer Placeholder 4">
            <a:extLst>
              <a:ext uri="{FF2B5EF4-FFF2-40B4-BE49-F238E27FC236}">
                <a16:creationId xmlns:a16="http://schemas.microsoft.com/office/drawing/2014/main" id="{28F88E9D-E087-4F03-82F5-50FD51F058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CF2B68-6212-4DC1-8C60-7ABE13C6F67C}"/>
              </a:ext>
            </a:extLst>
          </p:cNvPr>
          <p:cNvSpPr>
            <a:spLocks noGrp="1"/>
          </p:cNvSpPr>
          <p:nvPr>
            <p:ph type="sldNum" sz="quarter" idx="12"/>
          </p:nvPr>
        </p:nvSpPr>
        <p:spPr/>
        <p:txBody>
          <a:bodyPr/>
          <a:lstStyle/>
          <a:p>
            <a:fld id="{ADF767C1-65EE-44F3-8CFC-DD81C6C35605}" type="slidenum">
              <a:rPr lang="en-US" smtClean="0"/>
              <a:t>‹#›</a:t>
            </a:fld>
            <a:endParaRPr lang="en-US"/>
          </a:p>
        </p:txBody>
      </p:sp>
    </p:spTree>
    <p:extLst>
      <p:ext uri="{BB962C8B-B14F-4D97-AF65-F5344CB8AC3E}">
        <p14:creationId xmlns:p14="http://schemas.microsoft.com/office/powerpoint/2010/main" val="1014357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91A09-28CA-4AB4-8A6A-F099509786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982D88-FFC6-4C39-A0DE-BC67A6FAC7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49E72B-3941-45DD-A5D7-D71C58AE6324}"/>
              </a:ext>
            </a:extLst>
          </p:cNvPr>
          <p:cNvSpPr>
            <a:spLocks noGrp="1"/>
          </p:cNvSpPr>
          <p:nvPr>
            <p:ph type="dt" sz="half" idx="10"/>
          </p:nvPr>
        </p:nvSpPr>
        <p:spPr/>
        <p:txBody>
          <a:bodyPr/>
          <a:lstStyle/>
          <a:p>
            <a:fld id="{8A9FDDC7-8F08-4B57-A874-AD939DDA508D}" type="datetimeFigureOut">
              <a:rPr lang="en-US" smtClean="0"/>
              <a:t>12/19/2022</a:t>
            </a:fld>
            <a:endParaRPr lang="en-US"/>
          </a:p>
        </p:txBody>
      </p:sp>
      <p:sp>
        <p:nvSpPr>
          <p:cNvPr id="5" name="Footer Placeholder 4">
            <a:extLst>
              <a:ext uri="{FF2B5EF4-FFF2-40B4-BE49-F238E27FC236}">
                <a16:creationId xmlns:a16="http://schemas.microsoft.com/office/drawing/2014/main" id="{ADB624E9-67C4-40A7-B8B3-907D35780E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834F9B-2CE9-435C-84F1-CB1C22FE1B04}"/>
              </a:ext>
            </a:extLst>
          </p:cNvPr>
          <p:cNvSpPr>
            <a:spLocks noGrp="1"/>
          </p:cNvSpPr>
          <p:nvPr>
            <p:ph type="sldNum" sz="quarter" idx="12"/>
          </p:nvPr>
        </p:nvSpPr>
        <p:spPr/>
        <p:txBody>
          <a:bodyPr/>
          <a:lstStyle/>
          <a:p>
            <a:fld id="{ADF767C1-65EE-44F3-8CFC-DD81C6C35605}" type="slidenum">
              <a:rPr lang="en-US" smtClean="0"/>
              <a:t>‹#›</a:t>
            </a:fld>
            <a:endParaRPr lang="en-US"/>
          </a:p>
        </p:txBody>
      </p:sp>
    </p:spTree>
    <p:extLst>
      <p:ext uri="{BB962C8B-B14F-4D97-AF65-F5344CB8AC3E}">
        <p14:creationId xmlns:p14="http://schemas.microsoft.com/office/powerpoint/2010/main" val="2503190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63870-DBBA-4B5D-A75A-6C3AA03BC6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A32326-F83E-472E-B551-278FBA27CC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1B6011-138E-4BA6-9132-6E5E942194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34AF0C-7BB7-4053-9EC4-9C009B13DDB3}"/>
              </a:ext>
            </a:extLst>
          </p:cNvPr>
          <p:cNvSpPr>
            <a:spLocks noGrp="1"/>
          </p:cNvSpPr>
          <p:nvPr>
            <p:ph type="dt" sz="half" idx="10"/>
          </p:nvPr>
        </p:nvSpPr>
        <p:spPr/>
        <p:txBody>
          <a:bodyPr/>
          <a:lstStyle/>
          <a:p>
            <a:fld id="{8A9FDDC7-8F08-4B57-A874-AD939DDA508D}" type="datetimeFigureOut">
              <a:rPr lang="en-US" smtClean="0"/>
              <a:t>12/19/2022</a:t>
            </a:fld>
            <a:endParaRPr lang="en-US"/>
          </a:p>
        </p:txBody>
      </p:sp>
      <p:sp>
        <p:nvSpPr>
          <p:cNvPr id="6" name="Footer Placeholder 5">
            <a:extLst>
              <a:ext uri="{FF2B5EF4-FFF2-40B4-BE49-F238E27FC236}">
                <a16:creationId xmlns:a16="http://schemas.microsoft.com/office/drawing/2014/main" id="{50DF9E8D-7E7C-4877-9D23-E506C7C5BC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E8069E-0AF8-4C0E-BB9F-CBD12DEBD662}"/>
              </a:ext>
            </a:extLst>
          </p:cNvPr>
          <p:cNvSpPr>
            <a:spLocks noGrp="1"/>
          </p:cNvSpPr>
          <p:nvPr>
            <p:ph type="sldNum" sz="quarter" idx="12"/>
          </p:nvPr>
        </p:nvSpPr>
        <p:spPr/>
        <p:txBody>
          <a:bodyPr/>
          <a:lstStyle/>
          <a:p>
            <a:fld id="{ADF767C1-65EE-44F3-8CFC-DD81C6C35605}" type="slidenum">
              <a:rPr lang="en-US" smtClean="0"/>
              <a:t>‹#›</a:t>
            </a:fld>
            <a:endParaRPr lang="en-US"/>
          </a:p>
        </p:txBody>
      </p:sp>
    </p:spTree>
    <p:extLst>
      <p:ext uri="{BB962C8B-B14F-4D97-AF65-F5344CB8AC3E}">
        <p14:creationId xmlns:p14="http://schemas.microsoft.com/office/powerpoint/2010/main" val="10608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648AA-A90B-478D-84F4-2551DB9935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503719-1E9C-437E-9AD5-07A2C4B399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2A50AE-C1A3-4F61-A1B4-1E9D6DAF5D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45778B-B291-41D1-AB3C-DF6C414FC6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74BBE6-67BE-484F-8D7F-57EB0B0FFB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C94D05-F041-4B35-A566-1DB5AA824419}"/>
              </a:ext>
            </a:extLst>
          </p:cNvPr>
          <p:cNvSpPr>
            <a:spLocks noGrp="1"/>
          </p:cNvSpPr>
          <p:nvPr>
            <p:ph type="dt" sz="half" idx="10"/>
          </p:nvPr>
        </p:nvSpPr>
        <p:spPr/>
        <p:txBody>
          <a:bodyPr/>
          <a:lstStyle/>
          <a:p>
            <a:fld id="{8A9FDDC7-8F08-4B57-A874-AD939DDA508D}" type="datetimeFigureOut">
              <a:rPr lang="en-US" smtClean="0"/>
              <a:t>12/19/2022</a:t>
            </a:fld>
            <a:endParaRPr lang="en-US"/>
          </a:p>
        </p:txBody>
      </p:sp>
      <p:sp>
        <p:nvSpPr>
          <p:cNvPr id="8" name="Footer Placeholder 7">
            <a:extLst>
              <a:ext uri="{FF2B5EF4-FFF2-40B4-BE49-F238E27FC236}">
                <a16:creationId xmlns:a16="http://schemas.microsoft.com/office/drawing/2014/main" id="{C16822C3-F406-4E11-B748-41EFE8D75C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23F0D8-6101-45F5-A850-020482A7CFA8}"/>
              </a:ext>
            </a:extLst>
          </p:cNvPr>
          <p:cNvSpPr>
            <a:spLocks noGrp="1"/>
          </p:cNvSpPr>
          <p:nvPr>
            <p:ph type="sldNum" sz="quarter" idx="12"/>
          </p:nvPr>
        </p:nvSpPr>
        <p:spPr/>
        <p:txBody>
          <a:bodyPr/>
          <a:lstStyle/>
          <a:p>
            <a:fld id="{ADF767C1-65EE-44F3-8CFC-DD81C6C35605}" type="slidenum">
              <a:rPr lang="en-US" smtClean="0"/>
              <a:t>‹#›</a:t>
            </a:fld>
            <a:endParaRPr lang="en-US"/>
          </a:p>
        </p:txBody>
      </p:sp>
    </p:spTree>
    <p:extLst>
      <p:ext uri="{BB962C8B-B14F-4D97-AF65-F5344CB8AC3E}">
        <p14:creationId xmlns:p14="http://schemas.microsoft.com/office/powerpoint/2010/main" val="4177176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5B0F6-C3F6-4DFC-BF54-22811928C8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56DB49-B3F4-4F20-9406-83B0DE296851}"/>
              </a:ext>
            </a:extLst>
          </p:cNvPr>
          <p:cNvSpPr>
            <a:spLocks noGrp="1"/>
          </p:cNvSpPr>
          <p:nvPr>
            <p:ph type="dt" sz="half" idx="10"/>
          </p:nvPr>
        </p:nvSpPr>
        <p:spPr/>
        <p:txBody>
          <a:bodyPr/>
          <a:lstStyle/>
          <a:p>
            <a:fld id="{8A9FDDC7-8F08-4B57-A874-AD939DDA508D}" type="datetimeFigureOut">
              <a:rPr lang="en-US" smtClean="0"/>
              <a:t>12/19/2022</a:t>
            </a:fld>
            <a:endParaRPr lang="en-US"/>
          </a:p>
        </p:txBody>
      </p:sp>
      <p:sp>
        <p:nvSpPr>
          <p:cNvPr id="4" name="Footer Placeholder 3">
            <a:extLst>
              <a:ext uri="{FF2B5EF4-FFF2-40B4-BE49-F238E27FC236}">
                <a16:creationId xmlns:a16="http://schemas.microsoft.com/office/drawing/2014/main" id="{88C11499-05A6-4F06-B3B2-4285E1F3B3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66DFB0-A989-4D7D-A701-A42F829F586B}"/>
              </a:ext>
            </a:extLst>
          </p:cNvPr>
          <p:cNvSpPr>
            <a:spLocks noGrp="1"/>
          </p:cNvSpPr>
          <p:nvPr>
            <p:ph type="sldNum" sz="quarter" idx="12"/>
          </p:nvPr>
        </p:nvSpPr>
        <p:spPr/>
        <p:txBody>
          <a:bodyPr/>
          <a:lstStyle/>
          <a:p>
            <a:fld id="{ADF767C1-65EE-44F3-8CFC-DD81C6C35605}" type="slidenum">
              <a:rPr lang="en-US" smtClean="0"/>
              <a:t>‹#›</a:t>
            </a:fld>
            <a:endParaRPr lang="en-US"/>
          </a:p>
        </p:txBody>
      </p:sp>
    </p:spTree>
    <p:extLst>
      <p:ext uri="{BB962C8B-B14F-4D97-AF65-F5344CB8AC3E}">
        <p14:creationId xmlns:p14="http://schemas.microsoft.com/office/powerpoint/2010/main" val="1017827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353210-6B72-4E52-A6E5-E6E0D539FF66}"/>
              </a:ext>
            </a:extLst>
          </p:cNvPr>
          <p:cNvSpPr>
            <a:spLocks noGrp="1"/>
          </p:cNvSpPr>
          <p:nvPr>
            <p:ph type="dt" sz="half" idx="10"/>
          </p:nvPr>
        </p:nvSpPr>
        <p:spPr/>
        <p:txBody>
          <a:bodyPr/>
          <a:lstStyle/>
          <a:p>
            <a:fld id="{8A9FDDC7-8F08-4B57-A874-AD939DDA508D}" type="datetimeFigureOut">
              <a:rPr lang="en-US" smtClean="0"/>
              <a:t>12/19/2022</a:t>
            </a:fld>
            <a:endParaRPr lang="en-US"/>
          </a:p>
        </p:txBody>
      </p:sp>
      <p:sp>
        <p:nvSpPr>
          <p:cNvPr id="3" name="Footer Placeholder 2">
            <a:extLst>
              <a:ext uri="{FF2B5EF4-FFF2-40B4-BE49-F238E27FC236}">
                <a16:creationId xmlns:a16="http://schemas.microsoft.com/office/drawing/2014/main" id="{B720B860-B029-47DB-B55F-85C334A0C3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62E9FF-83D7-43F1-BEAC-D80818C21DA9}"/>
              </a:ext>
            </a:extLst>
          </p:cNvPr>
          <p:cNvSpPr>
            <a:spLocks noGrp="1"/>
          </p:cNvSpPr>
          <p:nvPr>
            <p:ph type="sldNum" sz="quarter" idx="12"/>
          </p:nvPr>
        </p:nvSpPr>
        <p:spPr/>
        <p:txBody>
          <a:bodyPr/>
          <a:lstStyle/>
          <a:p>
            <a:fld id="{ADF767C1-65EE-44F3-8CFC-DD81C6C35605}" type="slidenum">
              <a:rPr lang="en-US" smtClean="0"/>
              <a:t>‹#›</a:t>
            </a:fld>
            <a:endParaRPr lang="en-US"/>
          </a:p>
        </p:txBody>
      </p:sp>
    </p:spTree>
    <p:extLst>
      <p:ext uri="{BB962C8B-B14F-4D97-AF65-F5344CB8AC3E}">
        <p14:creationId xmlns:p14="http://schemas.microsoft.com/office/powerpoint/2010/main" val="2646081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5745B-1DC4-49BC-BB49-DA789EFF91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5C0D17-2157-4D6B-A68D-A3D91A6F38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F86A1E-AB68-4783-BE15-AA93AB72EB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42570E-40E0-425F-A6F1-3D85F04F7CD2}"/>
              </a:ext>
            </a:extLst>
          </p:cNvPr>
          <p:cNvSpPr>
            <a:spLocks noGrp="1"/>
          </p:cNvSpPr>
          <p:nvPr>
            <p:ph type="dt" sz="half" idx="10"/>
          </p:nvPr>
        </p:nvSpPr>
        <p:spPr/>
        <p:txBody>
          <a:bodyPr/>
          <a:lstStyle/>
          <a:p>
            <a:fld id="{8A9FDDC7-8F08-4B57-A874-AD939DDA508D}" type="datetimeFigureOut">
              <a:rPr lang="en-US" smtClean="0"/>
              <a:t>12/19/2022</a:t>
            </a:fld>
            <a:endParaRPr lang="en-US"/>
          </a:p>
        </p:txBody>
      </p:sp>
      <p:sp>
        <p:nvSpPr>
          <p:cNvPr id="6" name="Footer Placeholder 5">
            <a:extLst>
              <a:ext uri="{FF2B5EF4-FFF2-40B4-BE49-F238E27FC236}">
                <a16:creationId xmlns:a16="http://schemas.microsoft.com/office/drawing/2014/main" id="{E452DEF9-5F4B-4513-B0EF-57C0881072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F8B077-87AB-4664-BE04-6B8EFFD1658D}"/>
              </a:ext>
            </a:extLst>
          </p:cNvPr>
          <p:cNvSpPr>
            <a:spLocks noGrp="1"/>
          </p:cNvSpPr>
          <p:nvPr>
            <p:ph type="sldNum" sz="quarter" idx="12"/>
          </p:nvPr>
        </p:nvSpPr>
        <p:spPr/>
        <p:txBody>
          <a:bodyPr/>
          <a:lstStyle/>
          <a:p>
            <a:fld id="{ADF767C1-65EE-44F3-8CFC-DD81C6C35605}" type="slidenum">
              <a:rPr lang="en-US" smtClean="0"/>
              <a:t>‹#›</a:t>
            </a:fld>
            <a:endParaRPr lang="en-US"/>
          </a:p>
        </p:txBody>
      </p:sp>
    </p:spTree>
    <p:extLst>
      <p:ext uri="{BB962C8B-B14F-4D97-AF65-F5344CB8AC3E}">
        <p14:creationId xmlns:p14="http://schemas.microsoft.com/office/powerpoint/2010/main" val="2067640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143DA-3B69-4FDE-AC6E-A8C9B644A6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897512-747E-47CC-9C29-7931D5808B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142744-AFA9-4F60-AB6E-3E7D80E6ED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740609-9F20-43E8-B715-C111E9B51953}"/>
              </a:ext>
            </a:extLst>
          </p:cNvPr>
          <p:cNvSpPr>
            <a:spLocks noGrp="1"/>
          </p:cNvSpPr>
          <p:nvPr>
            <p:ph type="dt" sz="half" idx="10"/>
          </p:nvPr>
        </p:nvSpPr>
        <p:spPr/>
        <p:txBody>
          <a:bodyPr/>
          <a:lstStyle/>
          <a:p>
            <a:fld id="{8A9FDDC7-8F08-4B57-A874-AD939DDA508D}" type="datetimeFigureOut">
              <a:rPr lang="en-US" smtClean="0"/>
              <a:t>12/19/2022</a:t>
            </a:fld>
            <a:endParaRPr lang="en-US"/>
          </a:p>
        </p:txBody>
      </p:sp>
      <p:sp>
        <p:nvSpPr>
          <p:cNvPr id="6" name="Footer Placeholder 5">
            <a:extLst>
              <a:ext uri="{FF2B5EF4-FFF2-40B4-BE49-F238E27FC236}">
                <a16:creationId xmlns:a16="http://schemas.microsoft.com/office/drawing/2014/main" id="{B3755654-D237-4B1D-A459-C627961B86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B93CA4-0C69-4F49-8E34-E4D6034703EE}"/>
              </a:ext>
            </a:extLst>
          </p:cNvPr>
          <p:cNvSpPr>
            <a:spLocks noGrp="1"/>
          </p:cNvSpPr>
          <p:nvPr>
            <p:ph type="sldNum" sz="quarter" idx="12"/>
          </p:nvPr>
        </p:nvSpPr>
        <p:spPr/>
        <p:txBody>
          <a:bodyPr/>
          <a:lstStyle/>
          <a:p>
            <a:fld id="{ADF767C1-65EE-44F3-8CFC-DD81C6C35605}" type="slidenum">
              <a:rPr lang="en-US" smtClean="0"/>
              <a:t>‹#›</a:t>
            </a:fld>
            <a:endParaRPr lang="en-US"/>
          </a:p>
        </p:txBody>
      </p:sp>
    </p:spTree>
    <p:extLst>
      <p:ext uri="{BB962C8B-B14F-4D97-AF65-F5344CB8AC3E}">
        <p14:creationId xmlns:p14="http://schemas.microsoft.com/office/powerpoint/2010/main" val="670669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A50C49-94AE-4671-AA0A-F6B5ED12FE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F90ED4-A816-45D7-B831-BE5D5BDE19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EAE025-99D7-4967-B013-A342D7811E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9FDDC7-8F08-4B57-A874-AD939DDA508D}" type="datetimeFigureOut">
              <a:rPr lang="en-US" smtClean="0"/>
              <a:t>12/19/2022</a:t>
            </a:fld>
            <a:endParaRPr lang="en-US"/>
          </a:p>
        </p:txBody>
      </p:sp>
      <p:sp>
        <p:nvSpPr>
          <p:cNvPr id="5" name="Footer Placeholder 4">
            <a:extLst>
              <a:ext uri="{FF2B5EF4-FFF2-40B4-BE49-F238E27FC236}">
                <a16:creationId xmlns:a16="http://schemas.microsoft.com/office/drawing/2014/main" id="{C78230A3-5028-4881-B37A-1587F5386A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972205-3B30-49C7-8D18-311F871417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F767C1-65EE-44F3-8CFC-DD81C6C35605}" type="slidenum">
              <a:rPr lang="en-US" smtClean="0"/>
              <a:t>‹#›</a:t>
            </a:fld>
            <a:endParaRPr lang="en-US"/>
          </a:p>
        </p:txBody>
      </p:sp>
    </p:spTree>
    <p:extLst>
      <p:ext uri="{BB962C8B-B14F-4D97-AF65-F5344CB8AC3E}">
        <p14:creationId xmlns:p14="http://schemas.microsoft.com/office/powerpoint/2010/main" val="1937668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B236FF-E69A-4706-ADC0-DE1DBFA481AC}" type="datetimeFigureOut">
              <a:rPr lang="en-US" smtClean="0"/>
              <a:t>12/19/2022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45182D-EB6B-462E-A784-C2FEF32D257D}" type="slidenum">
              <a:rPr lang="en-US" smtClean="0"/>
              <a:t>‹#›</a:t>
            </a:fld>
            <a:endParaRPr lang="en-US"/>
          </a:p>
        </p:txBody>
      </p:sp>
    </p:spTree>
    <p:extLst>
      <p:ext uri="{BB962C8B-B14F-4D97-AF65-F5344CB8AC3E}">
        <p14:creationId xmlns:p14="http://schemas.microsoft.com/office/powerpoint/2010/main" val="1209782063"/>
      </p:ext>
    </p:extLst>
  </p:cSld>
  <p:clrMap bg1="lt1" tx1="dk1" bg2="lt2" tx2="dk2" accent1="accent1" accent2="accent2" accent3="accent3" accent4="accent4" accent5="accent5" accent6="accent6" hlink="hlink" folHlink="folHlink"/>
  <p:sldLayoutIdLst>
    <p:sldLayoutId id="2147483662" r:id="rId1"/>
    <p:sldLayoutId id="214748366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7973BE4-C956-EF1A-4B1F-E8773BB5C449}"/>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5CF9296-65BC-BD8A-4E05-050D56F8D65C}"/>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DE68279-7C25-7A5C-0FE6-DC7A41D62204}"/>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DA91820-2964-4132-8516-EC248047DF8E}" type="datetimeFigureOut">
              <a:rPr lang="en-US"/>
              <a:pPr>
                <a:defRPr/>
              </a:pPr>
              <a:t>12/19/2022</a:t>
            </a:fld>
            <a:endParaRPr lang="en-US"/>
          </a:p>
        </p:txBody>
      </p:sp>
      <p:sp>
        <p:nvSpPr>
          <p:cNvPr id="5" name="Footer Placeholder 4">
            <a:extLst>
              <a:ext uri="{FF2B5EF4-FFF2-40B4-BE49-F238E27FC236}">
                <a16:creationId xmlns:a16="http://schemas.microsoft.com/office/drawing/2014/main" id="{000AB872-F6E2-2CCD-B323-23439022F22A}"/>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831F9226-9AF4-07BD-0946-8CFC13834B58}"/>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8C98BE9F-A808-4C8E-8EAD-806BFB9769DB}" type="slidenum">
              <a:rPr lang="en-US" altLang="en-US"/>
              <a:pPr/>
              <a:t>‹#›</a:t>
            </a:fld>
            <a:endParaRPr lang="en-US" altLang="en-US"/>
          </a:p>
        </p:txBody>
      </p:sp>
    </p:spTree>
    <p:extLst>
      <p:ext uri="{BB962C8B-B14F-4D97-AF65-F5344CB8AC3E}">
        <p14:creationId xmlns:p14="http://schemas.microsoft.com/office/powerpoint/2010/main" val="1422832898"/>
      </p:ext>
    </p:extLst>
  </p:cSld>
  <p:clrMap bg1="lt1" tx1="dk1" bg2="lt2" tx2="dk2" accent1="accent1" accent2="accent2" accent3="accent3" accent4="accent4" accent5="accent5" accent6="accent6" hlink="hlink" folHlink="folHlink"/>
  <p:sldLayoutIdLst>
    <p:sldLayoutId id="2147483666"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FB1CDFE3-C71A-676E-8A2B-4341CCBA474A}"/>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DD7B6DB8-45D3-A901-6263-5A2CDBC01949}"/>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EB3573E-C86A-CE6A-0B5C-33B44EDF6135}"/>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cs typeface="+mn-cs"/>
              </a:defRPr>
            </a:lvl1pPr>
          </a:lstStyle>
          <a:p>
            <a:pPr>
              <a:defRPr/>
            </a:pPr>
            <a:fld id="{16DD52D4-1F1A-4BF3-8D53-090301E7374E}" type="datetimeFigureOut">
              <a:rPr lang="en-US"/>
              <a:pPr>
                <a:defRPr/>
              </a:pPr>
              <a:t>12/19/2022</a:t>
            </a:fld>
            <a:endParaRPr lang="en-US"/>
          </a:p>
        </p:txBody>
      </p:sp>
      <p:sp>
        <p:nvSpPr>
          <p:cNvPr id="5" name="Footer Placeholder 4">
            <a:extLst>
              <a:ext uri="{FF2B5EF4-FFF2-40B4-BE49-F238E27FC236}">
                <a16:creationId xmlns:a16="http://schemas.microsoft.com/office/drawing/2014/main" id="{21E30FF5-90EC-359B-6492-06D016C00AB3}"/>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a:extLst>
              <a:ext uri="{FF2B5EF4-FFF2-40B4-BE49-F238E27FC236}">
                <a16:creationId xmlns:a16="http://schemas.microsoft.com/office/drawing/2014/main" id="{E06D6866-0B13-1053-2526-A3B6F09BED20}"/>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0B00B4F4-6248-474D-A930-C0BAE5E6588C}" type="slidenum">
              <a:rPr lang="en-US" altLang="en-US"/>
              <a:pPr/>
              <a:t>‹#›</a:t>
            </a:fld>
            <a:endParaRPr lang="en-US" altLang="en-US"/>
          </a:p>
        </p:txBody>
      </p:sp>
    </p:spTree>
    <p:extLst>
      <p:ext uri="{BB962C8B-B14F-4D97-AF65-F5344CB8AC3E}">
        <p14:creationId xmlns:p14="http://schemas.microsoft.com/office/powerpoint/2010/main" val="3195189302"/>
      </p:ext>
    </p:extLst>
  </p:cSld>
  <p:clrMap bg1="lt1" tx1="dk1" bg2="lt2" tx2="dk2" accent1="accent1" accent2="accent2" accent3="accent3" accent4="accent4" accent5="accent5" accent6="accent6" hlink="hlink" folHlink="folHlink"/>
  <p:sldLayoutIdLst>
    <p:sldLayoutId id="2147483668" r:id="rId1"/>
    <p:sldLayoutId id="2147483669" r:id="rId2"/>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20F44610-0BCE-F239-DF91-06CB63FDFB12}"/>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0214BDEB-1FEF-B915-B814-57CE01D2B4B8}"/>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DA26165-C9A5-3C36-BBBA-96B181D7D24B}"/>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cs typeface="+mn-cs"/>
              </a:defRPr>
            </a:lvl1pPr>
          </a:lstStyle>
          <a:p>
            <a:pPr>
              <a:defRPr/>
            </a:pPr>
            <a:fld id="{19CEC17D-9969-4E50-9505-40EDBDC590EE}" type="datetimeFigureOut">
              <a:rPr lang="en-US"/>
              <a:pPr>
                <a:defRPr/>
              </a:pPr>
              <a:t>12/19/2022</a:t>
            </a:fld>
            <a:endParaRPr lang="en-US"/>
          </a:p>
        </p:txBody>
      </p:sp>
      <p:sp>
        <p:nvSpPr>
          <p:cNvPr id="5" name="Footer Placeholder 4">
            <a:extLst>
              <a:ext uri="{FF2B5EF4-FFF2-40B4-BE49-F238E27FC236}">
                <a16:creationId xmlns:a16="http://schemas.microsoft.com/office/drawing/2014/main" id="{3BE293D7-DAB0-F073-5268-01C477B4A2FE}"/>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a:extLst>
              <a:ext uri="{FF2B5EF4-FFF2-40B4-BE49-F238E27FC236}">
                <a16:creationId xmlns:a16="http://schemas.microsoft.com/office/drawing/2014/main" id="{84567A1C-3999-5D7C-A2B9-16A8A9946C6D}"/>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1CDB7EDA-C5EA-42A4-9297-D88235CCE70B}" type="slidenum">
              <a:rPr lang="en-US" altLang="en-US"/>
              <a:pPr/>
              <a:t>‹#›</a:t>
            </a:fld>
            <a:endParaRPr lang="en-US" altLang="en-US"/>
          </a:p>
        </p:txBody>
      </p:sp>
    </p:spTree>
    <p:extLst>
      <p:ext uri="{BB962C8B-B14F-4D97-AF65-F5344CB8AC3E}">
        <p14:creationId xmlns:p14="http://schemas.microsoft.com/office/powerpoint/2010/main" val="916954061"/>
      </p:ext>
    </p:extLst>
  </p:cSld>
  <p:clrMap bg1="lt1" tx1="dk1" bg2="lt2" tx2="dk2" accent1="accent1" accent2="accent2" accent3="accent3" accent4="accent4" accent5="accent5" accent6="accent6" hlink="hlink" folHlink="folHlink"/>
  <p:sldLayoutIdLst>
    <p:sldLayoutId id="2147483671" r:id="rId1"/>
    <p:sldLayoutId id="2147483672" r:id="rId2"/>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gif"/><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wmf"/><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4.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s://dialyvacuocsong.files.wordpress.com/2014/02/uy-ban-chau-au.jpg" TargetMode="Externa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4.xml"/><Relationship Id="rId1" Type="http://schemas.openxmlformats.org/officeDocument/2006/relationships/vmlDrawing" Target="../drawings/vmlDrawing1.vml"/><Relationship Id="rId4" Type="http://schemas.openxmlformats.org/officeDocument/2006/relationships/image" Target="../media/image53.emf"/></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5.xml"/><Relationship Id="rId4" Type="http://schemas.openxmlformats.org/officeDocument/2006/relationships/slide" Target="slide2.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6.xml"/><Relationship Id="rId4" Type="http://schemas.openxmlformats.org/officeDocument/2006/relationships/slide" Target="slide3.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17.xml"/><Relationship Id="rId4" Type="http://schemas.openxmlformats.org/officeDocument/2006/relationships/slide" Target="slide3.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17.xml"/><Relationship Id="rId4" Type="http://schemas.openxmlformats.org/officeDocument/2006/relationships/slide" Target="slide4.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8.jpeg"/><Relationship Id="rId1" Type="http://schemas.openxmlformats.org/officeDocument/2006/relationships/slideLayout" Target="../slideLayouts/slideLayout17.xml"/><Relationship Id="rId4" Type="http://schemas.openxmlformats.org/officeDocument/2006/relationships/slide" Target="slide2.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8.jpeg"/><Relationship Id="rId1" Type="http://schemas.openxmlformats.org/officeDocument/2006/relationships/slideLayout" Target="../slideLayouts/slideLayout17.xml"/><Relationship Id="rId4" Type="http://schemas.openxmlformats.org/officeDocument/2006/relationships/slide" Target="slide2.xml"/></Relationships>
</file>

<file path=ppt/slides/_rels/slide3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WordArt 16"/>
          <p:cNvSpPr>
            <a:spLocks noChangeArrowheads="1" noChangeShapeType="1" noTextEdit="1"/>
          </p:cNvSpPr>
          <p:nvPr/>
        </p:nvSpPr>
        <p:spPr bwMode="auto">
          <a:xfrm>
            <a:off x="3962401" y="2590801"/>
            <a:ext cx="4581525" cy="13239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contourClr>
                <a:srgbClr val="0000FF"/>
              </a:contourClr>
            </a:sp3d>
          </a:bodyPr>
          <a:lstStyle/>
          <a:p>
            <a:pPr algn="ctr"/>
            <a:endParaRPr lang="en-US" sz="3600" b="1" kern="10">
              <a:ln w="9525">
                <a:round/>
                <a:headEnd/>
                <a:tailEnd/>
              </a:ln>
              <a:solidFill>
                <a:srgbClr val="0000FF"/>
              </a:solidFill>
              <a:latin typeface="Times New Roman" panose="02020603050405020304" pitchFamily="18" charset="0"/>
              <a:cs typeface="Times New Roman" panose="02020603050405020304" pitchFamily="18" charset="0"/>
            </a:endParaRPr>
          </a:p>
        </p:txBody>
      </p:sp>
      <p:sp>
        <p:nvSpPr>
          <p:cNvPr id="3" name="Text Box 18"/>
          <p:cNvSpPr txBox="1">
            <a:spLocks noChangeArrowheads="1"/>
          </p:cNvSpPr>
          <p:nvPr/>
        </p:nvSpPr>
        <p:spPr bwMode="auto">
          <a:xfrm>
            <a:off x="193183" y="1"/>
            <a:ext cx="11822806" cy="830263"/>
          </a:xfrm>
          <a:prstGeom prst="rect">
            <a:avLst/>
          </a:prstGeom>
          <a:gradFill rotWithShape="1">
            <a:gsLst>
              <a:gs pos="0">
                <a:srgbClr val="FF66FF"/>
              </a:gs>
              <a:gs pos="50000">
                <a:schemeClr val="bg1"/>
              </a:gs>
              <a:gs pos="100000">
                <a:srgbClr val="FF66FF"/>
              </a:gs>
            </a:gsLst>
            <a:lin ang="5400000" scaled="1"/>
          </a:gradFill>
          <a:ln w="9525">
            <a:noFill/>
            <a:miter lim="800000"/>
            <a:headEnd/>
            <a:tailEnd/>
          </a:ln>
          <a:effec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2400" b="1" dirty="0">
                <a:solidFill>
                  <a:srgbClr val="002060"/>
                </a:solidFill>
                <a:latin typeface="Times New Roman" panose="02020603050405020304" pitchFamily="18" charset="0"/>
              </a:rPr>
              <a:t>PHÒNG GD &amp; ĐT HUYỆN THANH TRÌ</a:t>
            </a:r>
          </a:p>
          <a:p>
            <a:pPr algn="ctr" eaLnBrk="1" hangingPunct="1">
              <a:defRPr/>
            </a:pPr>
            <a:r>
              <a:rPr lang="en-US" altLang="en-US" sz="2400" b="1" dirty="0">
                <a:solidFill>
                  <a:srgbClr val="002060"/>
                </a:solidFill>
                <a:latin typeface="Times New Roman" panose="02020603050405020304" pitchFamily="18" charset="0"/>
              </a:rPr>
              <a:t>TRƯỜNG THCS NGỌC HỒI</a:t>
            </a:r>
            <a:endParaRPr lang="en-US" altLang="en-US" b="1" dirty="0">
              <a:solidFill>
                <a:srgbClr val="002060"/>
              </a:solidFill>
              <a:latin typeface="Times New Roman" panose="02020603050405020304" pitchFamily="18" charset="0"/>
            </a:endParaRPr>
          </a:p>
        </p:txBody>
      </p:sp>
      <p:pic>
        <p:nvPicPr>
          <p:cNvPr id="4100"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43" y="0"/>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12"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1072230" y="1589"/>
            <a:ext cx="1173162"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WordArt 7"/>
          <p:cNvSpPr>
            <a:spLocks noChangeArrowheads="1" noChangeShapeType="1" noTextEdit="1"/>
          </p:cNvSpPr>
          <p:nvPr/>
        </p:nvSpPr>
        <p:spPr bwMode="auto">
          <a:xfrm>
            <a:off x="682580" y="2137892"/>
            <a:ext cx="10805375" cy="3893473"/>
          </a:xfrm>
          <a:prstGeom prst="rect">
            <a:avLst/>
          </a:prstGeom>
        </p:spPr>
        <p:txBody>
          <a:bodyPr spcFirstLastPara="1" wrap="none" fromWordArt="1">
            <a:prstTxWarp prst="textArchUp">
              <a:avLst>
                <a:gd name="adj" fmla="val 10670284"/>
              </a:avLst>
            </a:prstTxWarp>
          </a:bodyPr>
          <a:lstStyle/>
          <a:p>
            <a:endParaRPr lang="en-US" sz="6000" b="1" i="1" kern="10" dirty="0">
              <a:ln w="19050">
                <a:solidFill>
                  <a:srgbClr val="FFFF00"/>
                </a:solidFill>
                <a:round/>
                <a:headEnd/>
                <a:tailEnd/>
              </a:ln>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endParaRPr>
          </a:p>
          <a:p>
            <a:endParaRPr lang="en-US" sz="6000" b="1" i="1" kern="10" dirty="0">
              <a:ln w="19050">
                <a:solidFill>
                  <a:srgbClr val="FFFF00"/>
                </a:solidFill>
                <a:round/>
                <a:headEnd/>
                <a:tailEnd/>
              </a:ln>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endParaRPr>
          </a:p>
          <a:p>
            <a:endParaRPr lang="en-US" sz="6000" b="1" i="1" kern="10" dirty="0">
              <a:ln w="19050">
                <a:solidFill>
                  <a:srgbClr val="FFFF00"/>
                </a:solidFill>
                <a:round/>
                <a:headEnd/>
                <a:tailEnd/>
              </a:ln>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endParaRPr>
          </a:p>
          <a:p>
            <a:r>
              <a:rPr lang="en-US" sz="6000" b="1" i="1" kern="10" dirty="0">
                <a:ln w="19050">
                  <a:solidFill>
                    <a:srgbClr val="FFFF00"/>
                  </a:solidFill>
                  <a:round/>
                  <a:headEnd/>
                  <a:tailEnd/>
                </a:ln>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			</a:t>
            </a:r>
            <a:r>
              <a:rPr lang="en-US" sz="6000" b="1" i="1" kern="10" dirty="0" err="1">
                <a:ln w="19050">
                  <a:solidFill>
                    <a:srgbClr val="FFFF00"/>
                  </a:solidFill>
                  <a:round/>
                  <a:headEnd/>
                  <a:tailEnd/>
                </a:ln>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Chào</a:t>
            </a:r>
            <a:r>
              <a:rPr lang="en-US" sz="6000" b="1" i="1" kern="10" dirty="0">
                <a:ln w="19050">
                  <a:solidFill>
                    <a:srgbClr val="FFFF00"/>
                  </a:solidFill>
                  <a:round/>
                  <a:headEnd/>
                  <a:tailEnd/>
                </a:ln>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 </a:t>
            </a:r>
            <a:r>
              <a:rPr lang="en-US" sz="6000" b="1" i="1" kern="10" dirty="0" err="1">
                <a:ln w="19050">
                  <a:solidFill>
                    <a:srgbClr val="FFFF00"/>
                  </a:solidFill>
                  <a:round/>
                  <a:headEnd/>
                  <a:tailEnd/>
                </a:ln>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mừng</a:t>
            </a:r>
            <a:r>
              <a:rPr lang="en-US" sz="6000" b="1" i="1" kern="10" dirty="0">
                <a:ln w="19050">
                  <a:solidFill>
                    <a:srgbClr val="FFFF00"/>
                  </a:solidFill>
                  <a:round/>
                  <a:headEnd/>
                  <a:tailEnd/>
                </a:ln>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 </a:t>
            </a:r>
            <a:r>
              <a:rPr lang="en-US" sz="6000" b="1" i="1" kern="10" dirty="0" err="1">
                <a:ln w="19050">
                  <a:solidFill>
                    <a:srgbClr val="FFFF00"/>
                  </a:solidFill>
                  <a:round/>
                  <a:headEnd/>
                  <a:tailEnd/>
                </a:ln>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các</a:t>
            </a:r>
            <a:r>
              <a:rPr lang="en-US" sz="6000" b="1" i="1" kern="10" dirty="0">
                <a:ln w="19050">
                  <a:solidFill>
                    <a:srgbClr val="FFFF00"/>
                  </a:solidFill>
                  <a:round/>
                  <a:headEnd/>
                  <a:tailEnd/>
                </a:ln>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 </a:t>
            </a:r>
            <a:r>
              <a:rPr lang="en-US" sz="6000" b="1" i="1" kern="10" dirty="0" err="1">
                <a:ln w="19050">
                  <a:solidFill>
                    <a:srgbClr val="FFFF00"/>
                  </a:solidFill>
                  <a:round/>
                  <a:headEnd/>
                  <a:tailEnd/>
                </a:ln>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em</a:t>
            </a:r>
            <a:r>
              <a:rPr lang="en-US" sz="6000" b="1" i="1" kern="10" dirty="0">
                <a:ln w="19050">
                  <a:solidFill>
                    <a:srgbClr val="FFFF00"/>
                  </a:solidFill>
                  <a:round/>
                  <a:headEnd/>
                  <a:tailEnd/>
                </a:ln>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 </a:t>
            </a:r>
            <a:r>
              <a:rPr lang="en-US" sz="6000" b="1" i="1" kern="10" dirty="0" err="1">
                <a:ln w="19050">
                  <a:solidFill>
                    <a:srgbClr val="FFFF00"/>
                  </a:solidFill>
                  <a:round/>
                  <a:headEnd/>
                  <a:tailEnd/>
                </a:ln>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đến</a:t>
            </a:r>
            <a:r>
              <a:rPr lang="en-US" sz="6000" b="1" i="1" kern="10" dirty="0">
                <a:ln w="19050">
                  <a:solidFill>
                    <a:srgbClr val="FFFF00"/>
                  </a:solidFill>
                  <a:round/>
                  <a:headEnd/>
                  <a:tailEnd/>
                </a:ln>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 </a:t>
            </a:r>
            <a:r>
              <a:rPr lang="en-US" sz="6000" b="1" i="1" kern="10" dirty="0" err="1" smtClean="0">
                <a:ln w="19050">
                  <a:solidFill>
                    <a:srgbClr val="FFFF00"/>
                  </a:solidFill>
                  <a:round/>
                  <a:headEnd/>
                  <a:tailEnd/>
                </a:ln>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với</a:t>
            </a:r>
            <a:r>
              <a:rPr lang="en-US" sz="6000" b="1" i="1" kern="10" dirty="0" smtClean="0">
                <a:ln w="19050">
                  <a:solidFill>
                    <a:srgbClr val="FFFF00"/>
                  </a:solidFill>
                  <a:round/>
                  <a:headEnd/>
                  <a:tailEnd/>
                </a:ln>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 </a:t>
            </a:r>
            <a:r>
              <a:rPr lang="en-US" sz="6000" b="1" i="1" kern="10" dirty="0" err="1" smtClean="0">
                <a:ln w="19050">
                  <a:solidFill>
                    <a:srgbClr val="FFFF00"/>
                  </a:solidFill>
                  <a:round/>
                  <a:headEnd/>
                  <a:tailEnd/>
                </a:ln>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tiết</a:t>
            </a:r>
            <a:r>
              <a:rPr lang="en-US" sz="6000" b="1" i="1" kern="10" dirty="0" smtClean="0">
                <a:ln w="19050">
                  <a:solidFill>
                    <a:srgbClr val="FFFF00"/>
                  </a:solidFill>
                  <a:round/>
                  <a:headEnd/>
                  <a:tailEnd/>
                </a:ln>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 </a:t>
            </a:r>
            <a:r>
              <a:rPr lang="en-US" sz="6000" b="1" i="1" kern="10" dirty="0" err="1" smtClean="0">
                <a:ln w="19050">
                  <a:solidFill>
                    <a:srgbClr val="FFFF00"/>
                  </a:solidFill>
                  <a:round/>
                  <a:headEnd/>
                  <a:tailEnd/>
                </a:ln>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học</a:t>
            </a:r>
            <a:endParaRPr lang="en-US" sz="6000" b="1" i="1" kern="10" dirty="0">
              <a:ln w="19050">
                <a:solidFill>
                  <a:srgbClr val="FFFF00"/>
                </a:solidFill>
                <a:round/>
                <a:headEnd/>
                <a:tailEnd/>
              </a:ln>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endParaRPr>
          </a:p>
          <a:p>
            <a:endParaRPr lang="en-US" sz="5400" b="1" i="1" kern="10" dirty="0">
              <a:ln w="19050">
                <a:solidFill>
                  <a:srgbClr val="FFFF00"/>
                </a:solidFill>
                <a:round/>
                <a:headEnd/>
                <a:tailEnd/>
              </a:ln>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endParaRPr>
          </a:p>
        </p:txBody>
      </p:sp>
      <p:sp>
        <p:nvSpPr>
          <p:cNvPr id="4103" name="TextBox 152"/>
          <p:cNvSpPr txBox="1">
            <a:spLocks noChangeArrowheads="1"/>
          </p:cNvSpPr>
          <p:nvPr/>
        </p:nvSpPr>
        <p:spPr bwMode="auto">
          <a:xfrm>
            <a:off x="1114816" y="2298673"/>
            <a:ext cx="10373139"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b="1" dirty="0">
                <a:solidFill>
                  <a:srgbClr val="C00000"/>
                </a:solidFill>
                <a:latin typeface="Times New Roman" panose="02020603050405020304" pitchFamily="18" charset="0"/>
                <a:cs typeface="Times New Roman" panose="02020603050405020304" pitchFamily="18" charset="0"/>
              </a:rPr>
              <a:t>MÔN ĐỊA LÍ </a:t>
            </a:r>
            <a:r>
              <a:rPr lang="en-US" altLang="en-US" sz="4400" b="1" dirty="0" smtClean="0">
                <a:solidFill>
                  <a:srgbClr val="C00000"/>
                </a:solidFill>
                <a:latin typeface="Times New Roman" panose="02020603050405020304" pitchFamily="18" charset="0"/>
                <a:cs typeface="Times New Roman" panose="02020603050405020304" pitchFamily="18" charset="0"/>
              </a:rPr>
              <a:t>- </a:t>
            </a:r>
            <a:r>
              <a:rPr lang="en-US" altLang="en-US" sz="4400" b="1" dirty="0">
                <a:solidFill>
                  <a:srgbClr val="C00000"/>
                </a:solidFill>
                <a:latin typeface="Times New Roman" panose="02020603050405020304" pitchFamily="18" charset="0"/>
                <a:cs typeface="Times New Roman" panose="02020603050405020304" pitchFamily="18" charset="0"/>
              </a:rPr>
              <a:t>LỚP 7A2</a:t>
            </a:r>
          </a:p>
          <a:p>
            <a:pPr eaLnBrk="1" hangingPunct="1">
              <a:spcBef>
                <a:spcPct val="0"/>
              </a:spcBef>
              <a:buFontTx/>
              <a:buNone/>
            </a:pPr>
            <a:r>
              <a:rPr lang="en-US" altLang="en-US" sz="4400" b="1" i="1" dirty="0">
                <a:solidFill>
                  <a:srgbClr val="002060"/>
                </a:solidFill>
                <a:latin typeface="Times New Roman" panose="02020603050405020304" pitchFamily="18" charset="0"/>
                <a:cs typeface="Times New Roman" panose="02020603050405020304" pitchFamily="18" charset="0"/>
              </a:rPr>
              <a:t>                       </a:t>
            </a:r>
            <a:r>
              <a:rPr lang="en-US" altLang="en-US" sz="4400" b="1" i="1" dirty="0" err="1">
                <a:solidFill>
                  <a:srgbClr val="002060"/>
                </a:solidFill>
                <a:latin typeface="Times New Roman" panose="02020603050405020304" pitchFamily="18" charset="0"/>
                <a:cs typeface="Times New Roman" panose="02020603050405020304" pitchFamily="18" charset="0"/>
              </a:rPr>
              <a:t>Tiết</a:t>
            </a:r>
            <a:r>
              <a:rPr lang="en-US" altLang="en-US" sz="4400" b="1" i="1" dirty="0">
                <a:solidFill>
                  <a:srgbClr val="002060"/>
                </a:solidFill>
                <a:latin typeface="Times New Roman" panose="02020603050405020304" pitchFamily="18" charset="0"/>
                <a:cs typeface="Times New Roman" panose="02020603050405020304" pitchFamily="18" charset="0"/>
              </a:rPr>
              <a:t> </a:t>
            </a:r>
            <a:r>
              <a:rPr lang="en-US" altLang="en-US" sz="4400" b="1" i="1" dirty="0" smtClean="0">
                <a:solidFill>
                  <a:srgbClr val="002060"/>
                </a:solidFill>
                <a:latin typeface="Times New Roman" panose="02020603050405020304" pitchFamily="18" charset="0"/>
                <a:cs typeface="Times New Roman" panose="02020603050405020304" pitchFamily="18" charset="0"/>
              </a:rPr>
              <a:t>9. </a:t>
            </a:r>
            <a:r>
              <a:rPr lang="en-US" altLang="en-US" sz="4400" b="1" i="1" dirty="0" err="1" smtClean="0">
                <a:solidFill>
                  <a:srgbClr val="002060"/>
                </a:solidFill>
                <a:latin typeface="Times New Roman" panose="02020603050405020304" pitchFamily="18" charset="0"/>
                <a:cs typeface="Times New Roman" panose="02020603050405020304" pitchFamily="18" charset="0"/>
              </a:rPr>
              <a:t>Bài</a:t>
            </a:r>
            <a:r>
              <a:rPr lang="en-US" altLang="en-US" sz="4400" b="1" i="1" dirty="0" smtClean="0">
                <a:solidFill>
                  <a:srgbClr val="002060"/>
                </a:solidFill>
                <a:latin typeface="Times New Roman" panose="02020603050405020304" pitchFamily="18" charset="0"/>
                <a:cs typeface="Times New Roman" panose="02020603050405020304" pitchFamily="18" charset="0"/>
              </a:rPr>
              <a:t> </a:t>
            </a:r>
            <a:r>
              <a:rPr lang="en-US" altLang="en-US" sz="4400" b="1" i="1" dirty="0">
                <a:solidFill>
                  <a:srgbClr val="002060"/>
                </a:solidFill>
                <a:latin typeface="Times New Roman" panose="02020603050405020304" pitchFamily="18" charset="0"/>
                <a:cs typeface="Times New Roman" panose="02020603050405020304" pitchFamily="18" charset="0"/>
              </a:rPr>
              <a:t>4</a:t>
            </a:r>
          </a:p>
          <a:p>
            <a:pPr eaLnBrk="1" hangingPunct="1">
              <a:spcBef>
                <a:spcPct val="0"/>
              </a:spcBef>
              <a:buFontTx/>
              <a:buNone/>
            </a:pPr>
            <a:r>
              <a:rPr lang="en-US" altLang="en-US" sz="4400" b="1" i="1" dirty="0">
                <a:solidFill>
                  <a:srgbClr val="002060"/>
                </a:solidFill>
                <a:latin typeface="Times New Roman" panose="02020603050405020304" pitchFamily="18" charset="0"/>
                <a:cs typeface="Times New Roman" panose="02020603050405020304" pitchFamily="18" charset="0"/>
              </a:rPr>
              <a:t>            </a:t>
            </a:r>
            <a:r>
              <a:rPr lang="en-US" altLang="en-US" sz="4400" b="1" i="1" dirty="0" err="1">
                <a:solidFill>
                  <a:srgbClr val="002060"/>
                </a:solidFill>
                <a:latin typeface="Times New Roman" panose="02020603050405020304" pitchFamily="18" charset="0"/>
                <a:cs typeface="Times New Roman" panose="02020603050405020304" pitchFamily="18" charset="0"/>
              </a:rPr>
              <a:t>Giáo</a:t>
            </a:r>
            <a:r>
              <a:rPr lang="en-US" altLang="en-US" sz="4400" b="1" i="1" dirty="0">
                <a:solidFill>
                  <a:srgbClr val="002060"/>
                </a:solidFill>
                <a:latin typeface="Times New Roman" panose="02020603050405020304" pitchFamily="18" charset="0"/>
                <a:cs typeface="Times New Roman" panose="02020603050405020304" pitchFamily="18" charset="0"/>
              </a:rPr>
              <a:t> </a:t>
            </a:r>
            <a:r>
              <a:rPr lang="en-US" altLang="en-US" sz="4400" b="1" i="1" dirty="0" err="1">
                <a:solidFill>
                  <a:srgbClr val="002060"/>
                </a:solidFill>
                <a:latin typeface="Times New Roman" panose="02020603050405020304" pitchFamily="18" charset="0"/>
                <a:cs typeface="Times New Roman" panose="02020603050405020304" pitchFamily="18" charset="0"/>
              </a:rPr>
              <a:t>viên</a:t>
            </a:r>
            <a:r>
              <a:rPr lang="en-US" altLang="en-US" sz="4400" b="1" i="1" dirty="0">
                <a:solidFill>
                  <a:srgbClr val="002060"/>
                </a:solidFill>
                <a:latin typeface="Times New Roman" panose="02020603050405020304" pitchFamily="18" charset="0"/>
                <a:cs typeface="Times New Roman" panose="02020603050405020304" pitchFamily="18" charset="0"/>
              </a:rPr>
              <a:t>: </a:t>
            </a:r>
            <a:r>
              <a:rPr lang="en-US" altLang="en-US" sz="4400" b="1" i="1" dirty="0" err="1">
                <a:solidFill>
                  <a:srgbClr val="002060"/>
                </a:solidFill>
                <a:latin typeface="Times New Roman" panose="02020603050405020304" pitchFamily="18" charset="0"/>
                <a:cs typeface="Times New Roman" panose="02020603050405020304" pitchFamily="18" charset="0"/>
              </a:rPr>
              <a:t>Nguyễn</a:t>
            </a:r>
            <a:r>
              <a:rPr lang="en-US" altLang="en-US" sz="4400" b="1" i="1" dirty="0">
                <a:solidFill>
                  <a:srgbClr val="002060"/>
                </a:solidFill>
                <a:latin typeface="Times New Roman" panose="02020603050405020304" pitchFamily="18" charset="0"/>
                <a:cs typeface="Times New Roman" panose="02020603050405020304" pitchFamily="18" charset="0"/>
              </a:rPr>
              <a:t> </a:t>
            </a:r>
            <a:r>
              <a:rPr lang="en-US" altLang="en-US" sz="4400" b="1" i="1" dirty="0" err="1">
                <a:solidFill>
                  <a:srgbClr val="002060"/>
                </a:solidFill>
                <a:latin typeface="Times New Roman" panose="02020603050405020304" pitchFamily="18" charset="0"/>
                <a:cs typeface="Times New Roman" panose="02020603050405020304" pitchFamily="18" charset="0"/>
              </a:rPr>
              <a:t>Thị</a:t>
            </a:r>
            <a:r>
              <a:rPr lang="en-US" altLang="en-US" sz="4400" b="1" i="1" dirty="0">
                <a:solidFill>
                  <a:srgbClr val="002060"/>
                </a:solidFill>
                <a:latin typeface="Times New Roman" panose="02020603050405020304" pitchFamily="18" charset="0"/>
                <a:cs typeface="Times New Roman" panose="02020603050405020304" pitchFamily="18" charset="0"/>
              </a:rPr>
              <a:t> Dung</a:t>
            </a:r>
          </a:p>
          <a:p>
            <a:pPr algn="ctr" eaLnBrk="1" hangingPunct="1">
              <a:spcBef>
                <a:spcPct val="0"/>
              </a:spcBef>
              <a:buFontTx/>
              <a:buNone/>
            </a:pPr>
            <a:endParaRPr lang="en-US" altLang="en-US" sz="4400" b="1" i="1" dirty="0">
              <a:latin typeface="Times New Roman" panose="02020603050405020304" pitchFamily="18" charset="0"/>
              <a:cs typeface="Times New Roman" panose="02020603050405020304" pitchFamily="18" charset="0"/>
            </a:endParaRPr>
          </a:p>
        </p:txBody>
      </p:sp>
      <p:grpSp>
        <p:nvGrpSpPr>
          <p:cNvPr id="4104" name="Group 1"/>
          <p:cNvGrpSpPr>
            <a:grpSpLocks/>
          </p:cNvGrpSpPr>
          <p:nvPr/>
        </p:nvGrpSpPr>
        <p:grpSpPr bwMode="auto">
          <a:xfrm>
            <a:off x="2268450" y="4800600"/>
            <a:ext cx="7604125" cy="2057400"/>
            <a:chOff x="777875" y="4800600"/>
            <a:chExt cx="7604125" cy="2133600"/>
          </a:xfrm>
        </p:grpSpPr>
        <p:pic>
          <p:nvPicPr>
            <p:cNvPr id="4107" name="Picture 4" descr="daisy_button_pink_hb"/>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5257800"/>
              <a:ext cx="3505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5" descr="daisy_button_white_hb"/>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5100" y="53340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6" descr="daisy_button_white_hb"/>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51435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7" descr="daisy_button_pink_hb"/>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5638800"/>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8" descr="daisy_button_pink_hb"/>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3600" y="5867400"/>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9" descr="daisy_button_pink_hb"/>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4600" y="60198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10" descr="daisy_button_pink_hb"/>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15000" y="5486400"/>
              <a:ext cx="838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11"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24600" y="52578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12" descr="daisy_button_pink_hb"/>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24000" y="5410200"/>
              <a:ext cx="762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13"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2600" y="52959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7" name="Picture 14"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000" y="51816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8" name="Picture 15"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58000" y="56388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9" name="Picture 16"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51816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0" name="Picture 17"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96200" y="48006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1" name="Picture 18" descr="daisy_button_pink_hb"/>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57400" y="5486400"/>
              <a:ext cx="762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2" name="Picture 19"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19300" y="58293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3" name="Picture 20"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24600" y="56388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4" name="Picture 21" descr="daisy_button_pink_hb"/>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43000" y="5257800"/>
              <a:ext cx="6858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5" name="Picture 22" descr="daisy_button_pink_hb"/>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77875" y="4953000"/>
              <a:ext cx="7461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05"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0687521" y="5362575"/>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965" y="5393531"/>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94430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360FBCA-F048-1F27-7366-F8643A60BF02}"/>
              </a:ext>
            </a:extLst>
          </p:cNvPr>
          <p:cNvPicPr>
            <a:picLocks noChangeAspect="1"/>
          </p:cNvPicPr>
          <p:nvPr/>
        </p:nvPicPr>
        <p:blipFill>
          <a:blip r:embed="rId2"/>
          <a:stretch>
            <a:fillRect/>
          </a:stretch>
        </p:blipFill>
        <p:spPr>
          <a:xfrm>
            <a:off x="110835" y="3183515"/>
            <a:ext cx="5500255" cy="3674483"/>
          </a:xfrm>
          <a:prstGeom prst="rect">
            <a:avLst/>
          </a:prstGeom>
        </p:spPr>
      </p:pic>
      <p:pic>
        <p:nvPicPr>
          <p:cNvPr id="9" name="Picture 8">
            <a:extLst>
              <a:ext uri="{FF2B5EF4-FFF2-40B4-BE49-F238E27FC236}">
                <a16:creationId xmlns:a16="http://schemas.microsoft.com/office/drawing/2014/main" id="{7EAB995F-74B1-F5A4-BD49-1A959A3C8262}"/>
              </a:ext>
            </a:extLst>
          </p:cNvPr>
          <p:cNvPicPr>
            <a:picLocks noChangeAspect="1"/>
          </p:cNvPicPr>
          <p:nvPr/>
        </p:nvPicPr>
        <p:blipFill>
          <a:blip r:embed="rId3"/>
          <a:stretch>
            <a:fillRect/>
          </a:stretch>
        </p:blipFill>
        <p:spPr>
          <a:xfrm>
            <a:off x="5801590" y="2937164"/>
            <a:ext cx="6279573" cy="3920836"/>
          </a:xfrm>
          <a:prstGeom prst="rect">
            <a:avLst/>
          </a:prstGeom>
        </p:spPr>
      </p:pic>
      <p:pic>
        <p:nvPicPr>
          <p:cNvPr id="12" name="Picture 11">
            <a:extLst>
              <a:ext uri="{FF2B5EF4-FFF2-40B4-BE49-F238E27FC236}">
                <a16:creationId xmlns:a16="http://schemas.microsoft.com/office/drawing/2014/main" id="{6574A679-FF5F-8E5C-E1BC-CC496D6674B4}"/>
              </a:ext>
            </a:extLst>
          </p:cNvPr>
          <p:cNvPicPr>
            <a:picLocks noChangeAspect="1"/>
          </p:cNvPicPr>
          <p:nvPr/>
        </p:nvPicPr>
        <p:blipFill>
          <a:blip r:embed="rId4"/>
          <a:stretch>
            <a:fillRect/>
          </a:stretch>
        </p:blipFill>
        <p:spPr>
          <a:xfrm>
            <a:off x="110836" y="1"/>
            <a:ext cx="5500254" cy="2937164"/>
          </a:xfrm>
          <a:prstGeom prst="rect">
            <a:avLst/>
          </a:prstGeom>
        </p:spPr>
      </p:pic>
      <p:sp>
        <p:nvSpPr>
          <p:cNvPr id="14" name="TextBox 13">
            <a:extLst>
              <a:ext uri="{FF2B5EF4-FFF2-40B4-BE49-F238E27FC236}">
                <a16:creationId xmlns:a16="http://schemas.microsoft.com/office/drawing/2014/main" id="{D4A145CA-31FD-2A58-763F-C6608803186D}"/>
              </a:ext>
            </a:extLst>
          </p:cNvPr>
          <p:cNvSpPr txBox="1"/>
          <p:nvPr/>
        </p:nvSpPr>
        <p:spPr>
          <a:xfrm>
            <a:off x="110835" y="2013834"/>
            <a:ext cx="561109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Chiến đấu cơ Eurofighter được chế tạo bởi một tập đoàn hợp tác giữa bốn quốc gia thành viên Liên minh châu Âu.</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7616EFE2-3FFE-B2F5-D6EC-DECDE887AB2D}"/>
              </a:ext>
            </a:extLst>
          </p:cNvPr>
          <p:cNvPicPr>
            <a:picLocks noChangeAspect="1"/>
          </p:cNvPicPr>
          <p:nvPr/>
        </p:nvPicPr>
        <p:blipFill>
          <a:blip r:embed="rId5"/>
          <a:stretch>
            <a:fillRect/>
          </a:stretch>
        </p:blipFill>
        <p:spPr>
          <a:xfrm>
            <a:off x="5690753" y="-1"/>
            <a:ext cx="6390410" cy="2937163"/>
          </a:xfrm>
          <a:prstGeom prst="rect">
            <a:avLst/>
          </a:prstGeom>
        </p:spPr>
      </p:pic>
      <p:sp>
        <p:nvSpPr>
          <p:cNvPr id="17" name="TextBox 16">
            <a:extLst>
              <a:ext uri="{FF2B5EF4-FFF2-40B4-BE49-F238E27FC236}">
                <a16:creationId xmlns:a16="http://schemas.microsoft.com/office/drawing/2014/main" id="{AD8CD5FD-5D4C-DD0A-8250-9C7FA363D73E}"/>
              </a:ext>
            </a:extLst>
          </p:cNvPr>
          <p:cNvSpPr txBox="1"/>
          <p:nvPr/>
        </p:nvSpPr>
        <p:spPr>
          <a:xfrm>
            <a:off x="6096000" y="1690668"/>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Đường hầm eo biển Manche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4444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22499A-A14E-A31E-339B-FBB95C188799}"/>
              </a:ext>
            </a:extLst>
          </p:cNvPr>
          <p:cNvPicPr>
            <a:picLocks noChangeAspect="1"/>
          </p:cNvPicPr>
          <p:nvPr/>
        </p:nvPicPr>
        <p:blipFill>
          <a:blip r:embed="rId2"/>
          <a:stretch>
            <a:fillRect/>
          </a:stretch>
        </p:blipFill>
        <p:spPr>
          <a:xfrm>
            <a:off x="5708072" y="3878699"/>
            <a:ext cx="6095999" cy="2979302"/>
          </a:xfrm>
          <a:prstGeom prst="rect">
            <a:avLst/>
          </a:prstGeom>
        </p:spPr>
      </p:pic>
      <p:sp>
        <p:nvSpPr>
          <p:cNvPr id="5" name="TextBox 4">
            <a:extLst>
              <a:ext uri="{FF2B5EF4-FFF2-40B4-BE49-F238E27FC236}">
                <a16:creationId xmlns:a16="http://schemas.microsoft.com/office/drawing/2014/main" id="{8D0B0E26-79CB-A676-C088-54C4CEC70321}"/>
              </a:ext>
            </a:extLst>
          </p:cNvPr>
          <p:cNvSpPr txBox="1"/>
          <p:nvPr/>
        </p:nvSpPr>
        <p:spPr>
          <a:xfrm>
            <a:off x="138546" y="0"/>
            <a:ext cx="6096000"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EU còn cố gắng hướng tới thị trường kỹ thuật số duy nhất, một thị trường trực tuyến liền mạch nơi các dịch vụ kỹ thuật số có thể phát triển thịnh vượng, các ngành công nghiệp, việc làm và nền kinh tế đều được hưởng lợi.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Liên minh châu Âu cũng đang trong quá trình giúp người sử dụng điện thoại cảm thấy thoải mái khi đi du lịch hay làm việc giữa các thành viên trong khối khi họ cố gắng xóa bỏ phí chuyển vùng.</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9220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F1894FD-9DFB-F131-CE5B-FF462E76BC6E}"/>
              </a:ext>
            </a:extLst>
          </p:cNvPr>
          <p:cNvSpPr txBox="1"/>
          <p:nvPr/>
        </p:nvSpPr>
        <p:spPr>
          <a:xfrm>
            <a:off x="7296149" y="3714030"/>
            <a:ext cx="5597237"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a:ea typeface="+mn-ea"/>
                <a:cs typeface="+mn-cs"/>
              </a:rPr>
              <a:t>Một</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số</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lĩnh</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vực</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công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nghệ</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cao</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a:ea typeface="+mn-ea"/>
                <a:cs typeface="+mn-cs"/>
              </a:rPr>
              <a:t>Công</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nghệ</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vũ</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trụ</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a:ea typeface="+mn-ea"/>
                <a:cs typeface="+mn-cs"/>
              </a:rPr>
              <a:t>Công</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nghệ</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sinh</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học</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a:ea typeface="+mn-ea"/>
                <a:cs typeface="+mn-cs"/>
              </a:rPr>
              <a:t>Công</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nghệ</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thông</a:t>
            </a:r>
            <a:r>
              <a:rPr kumimoji="0" lang="en-US" sz="2400" b="0" i="0" u="none" strike="noStrike" kern="1200" cap="none" spc="0" normalizeH="0" baseline="0" noProof="0" dirty="0">
                <a:ln>
                  <a:noFill/>
                </a:ln>
                <a:solidFill>
                  <a:prstClr val="black"/>
                </a:solidFill>
                <a:effectLst/>
                <a:uLnTx/>
                <a:uFillTx/>
                <a:latin typeface="Calibri"/>
                <a:ea typeface="+mn-ea"/>
                <a:cs typeface="+mn-cs"/>
              </a:rPr>
              <a:t> tin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a:ea typeface="+mn-ea"/>
                <a:cs typeface="+mn-cs"/>
              </a:rPr>
              <a:t>Công</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nghệ</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vật</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liệu</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mới</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a:ea typeface="+mn-ea"/>
                <a:cs typeface="+mn-cs"/>
              </a:rPr>
              <a:t>Công</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nghệ</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tự</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động</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hóa</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380AAC93-0E8E-3AA0-C00E-AE15A66A945B}"/>
              </a:ext>
            </a:extLst>
          </p:cNvPr>
          <p:cNvPicPr>
            <a:picLocks noChangeAspect="1"/>
          </p:cNvPicPr>
          <p:nvPr/>
        </p:nvPicPr>
        <p:blipFill>
          <a:blip r:embed="rId2"/>
          <a:stretch>
            <a:fillRect/>
          </a:stretch>
        </p:blipFill>
        <p:spPr>
          <a:xfrm>
            <a:off x="152400" y="1827068"/>
            <a:ext cx="6920345" cy="4933950"/>
          </a:xfrm>
          <a:prstGeom prst="rect">
            <a:avLst/>
          </a:prstGeom>
        </p:spPr>
      </p:pic>
      <p:sp>
        <p:nvSpPr>
          <p:cNvPr id="9" name="TextBox 8">
            <a:extLst>
              <a:ext uri="{FF2B5EF4-FFF2-40B4-BE49-F238E27FC236}">
                <a16:creationId xmlns:a16="http://schemas.microsoft.com/office/drawing/2014/main" id="{087B49A8-C32A-7DB4-EED2-CCBA8187FA9D}"/>
              </a:ext>
            </a:extLst>
          </p:cNvPr>
          <p:cNvSpPr txBox="1"/>
          <p:nvPr/>
        </p:nvSpPr>
        <p:spPr>
          <a:xfrm>
            <a:off x="625186" y="972188"/>
            <a:ext cx="622761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Nông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nghiệp</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công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nghệ</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cao</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6847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E9B477-144C-C01F-36EB-7A792858CA58}"/>
              </a:ext>
            </a:extLst>
          </p:cNvPr>
          <p:cNvPicPr>
            <a:picLocks noChangeAspect="1"/>
          </p:cNvPicPr>
          <p:nvPr/>
        </p:nvPicPr>
        <p:blipFill>
          <a:blip r:embed="rId2"/>
          <a:stretch>
            <a:fillRect/>
          </a:stretch>
        </p:blipFill>
        <p:spPr>
          <a:xfrm>
            <a:off x="374073" y="4156365"/>
            <a:ext cx="6096000" cy="2515032"/>
          </a:xfrm>
          <a:prstGeom prst="rect">
            <a:avLst/>
          </a:prstGeom>
        </p:spPr>
      </p:pic>
      <p:pic>
        <p:nvPicPr>
          <p:cNvPr id="4" name="Picture 3">
            <a:extLst>
              <a:ext uri="{FF2B5EF4-FFF2-40B4-BE49-F238E27FC236}">
                <a16:creationId xmlns:a16="http://schemas.microsoft.com/office/drawing/2014/main" id="{589CBD6D-AC93-CA10-8C3A-DEBCA70849D3}"/>
              </a:ext>
            </a:extLst>
          </p:cNvPr>
          <p:cNvPicPr>
            <a:picLocks noChangeAspect="1"/>
          </p:cNvPicPr>
          <p:nvPr/>
        </p:nvPicPr>
        <p:blipFill>
          <a:blip r:embed="rId3"/>
          <a:stretch>
            <a:fillRect/>
          </a:stretch>
        </p:blipFill>
        <p:spPr>
          <a:xfrm>
            <a:off x="484909" y="1072861"/>
            <a:ext cx="6096000" cy="2800350"/>
          </a:xfrm>
          <a:prstGeom prst="rect">
            <a:avLst/>
          </a:prstGeom>
        </p:spPr>
      </p:pic>
      <p:pic>
        <p:nvPicPr>
          <p:cNvPr id="5" name="Picture 4">
            <a:extLst>
              <a:ext uri="{FF2B5EF4-FFF2-40B4-BE49-F238E27FC236}">
                <a16:creationId xmlns:a16="http://schemas.microsoft.com/office/drawing/2014/main" id="{E05308E3-0D83-91E1-A460-A3B39AA5332F}"/>
              </a:ext>
            </a:extLst>
          </p:cNvPr>
          <p:cNvPicPr>
            <a:picLocks noChangeAspect="1"/>
          </p:cNvPicPr>
          <p:nvPr/>
        </p:nvPicPr>
        <p:blipFill>
          <a:blip r:embed="rId4"/>
          <a:stretch>
            <a:fillRect/>
          </a:stretch>
        </p:blipFill>
        <p:spPr>
          <a:xfrm>
            <a:off x="6587836" y="1751302"/>
            <a:ext cx="5230091" cy="4953432"/>
          </a:xfrm>
          <a:prstGeom prst="rect">
            <a:avLst/>
          </a:prstGeom>
        </p:spPr>
      </p:pic>
    </p:spTree>
    <p:extLst>
      <p:ext uri="{BB962C8B-B14F-4D97-AF65-F5344CB8AC3E}">
        <p14:creationId xmlns:p14="http://schemas.microsoft.com/office/powerpoint/2010/main" val="72895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85BE10-C285-B2A9-6A36-391692244984}"/>
              </a:ext>
            </a:extLst>
          </p:cNvPr>
          <p:cNvPicPr>
            <a:picLocks noChangeAspect="1"/>
          </p:cNvPicPr>
          <p:nvPr/>
        </p:nvPicPr>
        <p:blipFill>
          <a:blip r:embed="rId2"/>
          <a:stretch>
            <a:fillRect/>
          </a:stretch>
        </p:blipFill>
        <p:spPr>
          <a:xfrm>
            <a:off x="2895601" y="2521527"/>
            <a:ext cx="9130144" cy="4193164"/>
          </a:xfrm>
          <a:prstGeom prst="rect">
            <a:avLst/>
          </a:prstGeom>
        </p:spPr>
      </p:pic>
      <p:sp>
        <p:nvSpPr>
          <p:cNvPr id="5" name="TextBox 4">
            <a:extLst>
              <a:ext uri="{FF2B5EF4-FFF2-40B4-BE49-F238E27FC236}">
                <a16:creationId xmlns:a16="http://schemas.microsoft.com/office/drawing/2014/main" id="{1CD60E20-C94E-E762-8842-8B9493EB0EEA}"/>
              </a:ext>
            </a:extLst>
          </p:cNvPr>
          <p:cNvSpPr txBox="1"/>
          <p:nvPr/>
        </p:nvSpPr>
        <p:spPr>
          <a:xfrm>
            <a:off x="374073" y="792356"/>
            <a:ext cx="6096000"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Bên cạnh đó ngành Công nghệ truyền thông còn liên quan đến thiết kế những sản phẩm mỹ thuật mang tính ứng dụng trong các lĩnh vực truyền thông như quảng cáo, truyền hình, bản tin,… tại các cơ quan báo chí, đài phát thanh, truyền hình, công ty quảng cáo, tổ chức sự kiện, giải trí đa phương tiện và các lĩnh vực giải trí như game, điện ảnh, hoạt hình,...</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6687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4EB990-5BB5-D9D1-977F-CC96D7E58495}"/>
              </a:ext>
            </a:extLst>
          </p:cNvPr>
          <p:cNvPicPr>
            <a:picLocks noChangeAspect="1"/>
          </p:cNvPicPr>
          <p:nvPr/>
        </p:nvPicPr>
        <p:blipFill>
          <a:blip r:embed="rId2"/>
          <a:stretch>
            <a:fillRect/>
          </a:stretch>
        </p:blipFill>
        <p:spPr>
          <a:xfrm>
            <a:off x="0" y="0"/>
            <a:ext cx="6719454" cy="4350327"/>
          </a:xfrm>
          <a:prstGeom prst="rect">
            <a:avLst/>
          </a:prstGeom>
        </p:spPr>
      </p:pic>
      <p:sp>
        <p:nvSpPr>
          <p:cNvPr id="5" name="TextBox 4">
            <a:extLst>
              <a:ext uri="{FF2B5EF4-FFF2-40B4-BE49-F238E27FC236}">
                <a16:creationId xmlns:a16="http://schemas.microsoft.com/office/drawing/2014/main" id="{F0B9813D-EDFA-CE72-C49F-CFEE40E75E2A}"/>
              </a:ext>
            </a:extLst>
          </p:cNvPr>
          <p:cNvSpPr txBox="1"/>
          <p:nvPr/>
        </p:nvSpPr>
        <p:spPr>
          <a:xfrm>
            <a:off x="7072416" y="1022059"/>
            <a:ext cx="6096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Đồng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tiền</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chung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châu</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Âu</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B8B87F4B-4130-6ED6-2E45-B37EE45A0C0E}"/>
              </a:ext>
            </a:extLst>
          </p:cNvPr>
          <p:cNvSpPr txBox="1"/>
          <p:nvPr/>
        </p:nvSpPr>
        <p:spPr>
          <a:xfrm>
            <a:off x="5375564" y="3995678"/>
            <a:ext cx="6816436"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Việc sử dụng đồng tiền chung ơ-rô:</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Nâng cao sức cạnh tranh của EU.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Thủ tiêu những rủi ro khi chuyển đổi tiền tệ.</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Tạo thuận lợi khi chuyển giao vốn trong EU.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Đơn giản hóa công tác kế toán của các doanh nghiệp đa quốc gia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5906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6033A49C-1DCE-D002-8035-001DF16C7E61}"/>
              </a:ext>
            </a:extLst>
          </p:cNvPr>
          <p:cNvSpPr>
            <a:spLocks noGrp="1"/>
          </p:cNvSpPr>
          <p:nvPr>
            <p:ph type="title"/>
          </p:nvPr>
        </p:nvSpPr>
        <p:spPr/>
        <p:txBody>
          <a:bodyPr/>
          <a:lstStyle/>
          <a:p>
            <a:pPr eaLnBrk="1" hangingPunct="1"/>
            <a:r>
              <a:rPr lang="en-US" altLang="en-US"/>
              <a:t>BÀI 4: LIÊN MINH CHÂU ÂU</a:t>
            </a:r>
          </a:p>
        </p:txBody>
      </p:sp>
      <p:sp>
        <p:nvSpPr>
          <p:cNvPr id="4" name="Rectangle 3">
            <a:extLst>
              <a:ext uri="{FF2B5EF4-FFF2-40B4-BE49-F238E27FC236}">
                <a16:creationId xmlns:a16="http://schemas.microsoft.com/office/drawing/2014/main" id="{B3E8C3E6-AE26-CF80-FC67-47123FAB9828}"/>
              </a:ext>
            </a:extLst>
          </p:cNvPr>
          <p:cNvSpPr/>
          <p:nvPr/>
        </p:nvSpPr>
        <p:spPr>
          <a:xfrm>
            <a:off x="1676400" y="914400"/>
            <a:ext cx="73914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Liên</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minh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Châu</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Âu</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một</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trung</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tâm</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kinh</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tế</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lớn</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trên</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thế</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giới</a:t>
            </a: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6" name="Picture 5">
            <a:extLst>
              <a:ext uri="{FF2B5EF4-FFF2-40B4-BE49-F238E27FC236}">
                <a16:creationId xmlns:a16="http://schemas.microsoft.com/office/drawing/2014/main" id="{00D4458F-F166-070A-44E8-B490042C040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21728" y="1382713"/>
            <a:ext cx="4572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F3E2DBD-4602-0BA2-6F91-63A9F332AF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4429126"/>
            <a:ext cx="37338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8CA84F30-28CF-3CAB-ED66-B0884AA6DF8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38326" y="4419601"/>
            <a:ext cx="4410075"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a:extLst>
              <a:ext uri="{FF2B5EF4-FFF2-40B4-BE49-F238E27FC236}">
                <a16:creationId xmlns:a16="http://schemas.microsoft.com/office/drawing/2014/main" id="{97851C32-B43B-1C0B-0D74-E01D8C42A4FF}"/>
              </a:ext>
            </a:extLst>
          </p:cNvPr>
          <p:cNvSpPr/>
          <p:nvPr/>
        </p:nvSpPr>
        <p:spPr>
          <a:xfrm>
            <a:off x="5791200" y="3733800"/>
            <a:ext cx="2057400" cy="457200"/>
          </a:xfrm>
          <a:prstGeom prst="roundRect">
            <a:avLst/>
          </a:prstGeom>
          <a:solidFill>
            <a:srgbClr val="66E6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EU –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Việt</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Nam</a:t>
            </a:r>
          </a:p>
        </p:txBody>
      </p:sp>
      <p:sp>
        <p:nvSpPr>
          <p:cNvPr id="10" name="Rounded Rectangle 9">
            <a:extLst>
              <a:ext uri="{FF2B5EF4-FFF2-40B4-BE49-F238E27FC236}">
                <a16:creationId xmlns:a16="http://schemas.microsoft.com/office/drawing/2014/main" id="{44ABC7E8-20AA-F7D9-88D6-383CC76A1450}"/>
              </a:ext>
            </a:extLst>
          </p:cNvPr>
          <p:cNvSpPr/>
          <p:nvPr/>
        </p:nvSpPr>
        <p:spPr>
          <a:xfrm>
            <a:off x="7239000" y="6380163"/>
            <a:ext cx="2057400" cy="457200"/>
          </a:xfrm>
          <a:prstGeom prst="roundRect">
            <a:avLst/>
          </a:prstGeom>
          <a:solidFill>
            <a:srgbClr val="66E6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EU –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Hoa</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Kì</a:t>
            </a:r>
            <a:endPar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Rounded Rectangle 10">
            <a:extLst>
              <a:ext uri="{FF2B5EF4-FFF2-40B4-BE49-F238E27FC236}">
                <a16:creationId xmlns:a16="http://schemas.microsoft.com/office/drawing/2014/main" id="{470D2936-5BE2-C8E9-A0C5-B0D8BE28E70F}"/>
              </a:ext>
            </a:extLst>
          </p:cNvPr>
          <p:cNvSpPr/>
          <p:nvPr/>
        </p:nvSpPr>
        <p:spPr>
          <a:xfrm>
            <a:off x="2133600" y="6378575"/>
            <a:ext cx="2057400" cy="457200"/>
          </a:xfrm>
          <a:prstGeom prst="roundRect">
            <a:avLst/>
          </a:prstGeom>
          <a:solidFill>
            <a:srgbClr val="66E6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EU –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Nhật</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bản</a:t>
            </a:r>
            <a:endPar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6396987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2000"/>
                                        <p:tgtEl>
                                          <p:spTgt spid="6"/>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out)">
                                      <p:cBhvr>
                                        <p:cTn id="10" dur="2000"/>
                                        <p:tgtEl>
                                          <p:spTgt spid="9"/>
                                        </p:tgtEl>
                                      </p:cBhvr>
                                    </p:animEffect>
                                  </p:childTnLst>
                                </p:cTn>
                              </p:par>
                              <p:par>
                                <p:cTn id="11" presetID="6" presetClass="entr" presetSubtype="32"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out)">
                                      <p:cBhvr>
                                        <p:cTn id="13" dur="2000"/>
                                        <p:tgtEl>
                                          <p:spTgt spid="8"/>
                                        </p:tgtEl>
                                      </p:cBhvr>
                                    </p:animEffect>
                                  </p:childTnLst>
                                </p:cTn>
                              </p:par>
                              <p:par>
                                <p:cTn id="14" presetID="6" presetClass="entr" presetSubtype="32"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out)">
                                      <p:cBhvr>
                                        <p:cTn id="16" dur="2000"/>
                                        <p:tgtEl>
                                          <p:spTgt spid="11"/>
                                        </p:tgtEl>
                                      </p:cBhvr>
                                    </p:animEffect>
                                  </p:childTnLst>
                                </p:cTn>
                              </p:par>
                              <p:par>
                                <p:cTn id="17" presetID="6" presetClass="entr" presetSubtype="32"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out)">
                                      <p:cBhvr>
                                        <p:cTn id="19" dur="2000"/>
                                        <p:tgtEl>
                                          <p:spTgt spid="7"/>
                                        </p:tgtEl>
                                      </p:cBhvr>
                                    </p:animEffect>
                                  </p:childTnLst>
                                </p:cTn>
                              </p:par>
                              <p:par>
                                <p:cTn id="20" presetID="6" presetClass="entr" presetSubtype="32"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out)">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64B1C7-E12B-08FF-8DF7-5D87A39661B3}"/>
              </a:ext>
            </a:extLst>
          </p:cNvPr>
          <p:cNvPicPr>
            <a:picLocks noChangeAspect="1"/>
          </p:cNvPicPr>
          <p:nvPr/>
        </p:nvPicPr>
        <p:blipFill>
          <a:blip r:embed="rId2"/>
          <a:stretch>
            <a:fillRect/>
          </a:stretch>
        </p:blipFill>
        <p:spPr>
          <a:xfrm>
            <a:off x="2133599" y="285842"/>
            <a:ext cx="7924801" cy="5422232"/>
          </a:xfrm>
          <a:prstGeom prst="rect">
            <a:avLst/>
          </a:prstGeom>
        </p:spPr>
      </p:pic>
      <p:sp>
        <p:nvSpPr>
          <p:cNvPr id="5" name="TextBox 4">
            <a:extLst>
              <a:ext uri="{FF2B5EF4-FFF2-40B4-BE49-F238E27FC236}">
                <a16:creationId xmlns:a16="http://schemas.microsoft.com/office/drawing/2014/main" id="{5CFD7DAF-37DC-7EFF-E542-C051C8043D3F}"/>
              </a:ext>
            </a:extLst>
          </p:cNvPr>
          <p:cNvSpPr txBox="1"/>
          <p:nvPr/>
        </p:nvSpPr>
        <p:spPr>
          <a:xfrm>
            <a:off x="5583383" y="6211669"/>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Nhận xét: GDP của EU cao thứ 2 thế giới sau Hoa Kỳ, cao hơn Trung Quốc và gấp hơn 3 lần Nhật Bản.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1764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C31336E2-3FC3-07FB-CBE4-832681E68DC4}"/>
              </a:ext>
            </a:extLst>
          </p:cNvPr>
          <p:cNvSpPr>
            <a:spLocks noGrp="1"/>
          </p:cNvSpPr>
          <p:nvPr>
            <p:ph type="title"/>
          </p:nvPr>
        </p:nvSpPr>
        <p:spPr/>
        <p:txBody>
          <a:bodyPr/>
          <a:lstStyle/>
          <a:p>
            <a:pPr eaLnBrk="1" hangingPunct="1"/>
            <a:r>
              <a:rPr lang="en-US" altLang="en-US"/>
              <a:t>BÀI 4: LIÊN MINH CHÂU ÂU</a:t>
            </a:r>
          </a:p>
        </p:txBody>
      </p:sp>
      <p:sp>
        <p:nvSpPr>
          <p:cNvPr id="4" name="Rectangle 3">
            <a:extLst>
              <a:ext uri="{FF2B5EF4-FFF2-40B4-BE49-F238E27FC236}">
                <a16:creationId xmlns:a16="http://schemas.microsoft.com/office/drawing/2014/main" id="{2F73155B-D0A6-1985-A19B-8F82B078100C}"/>
              </a:ext>
            </a:extLst>
          </p:cNvPr>
          <p:cNvSpPr/>
          <p:nvPr/>
        </p:nvSpPr>
        <p:spPr>
          <a:xfrm>
            <a:off x="1676400" y="914400"/>
            <a:ext cx="73914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Liên</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minh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Châu</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Âu</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một</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trung</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tâm</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kinh</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tế</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lớn</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trên</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thế</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giới</a:t>
            </a: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5" name="Rectangle 4">
            <a:extLst>
              <a:ext uri="{FF2B5EF4-FFF2-40B4-BE49-F238E27FC236}">
                <a16:creationId xmlns:a16="http://schemas.microsoft.com/office/drawing/2014/main" id="{ED45FC70-0A7E-143E-D32F-0D52CDBC5263}"/>
              </a:ext>
            </a:extLst>
          </p:cNvPr>
          <p:cNvSpPr/>
          <p:nvPr/>
        </p:nvSpPr>
        <p:spPr>
          <a:xfrm>
            <a:off x="2715491" y="1447799"/>
            <a:ext cx="8686800" cy="5334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-Những hoạt động kinh tế quan trọng của liên minh châu Âu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Tài chính – ngân hàng.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+Giao thông vận tải.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+Truyền thông.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Công nghiệp công nghệ cao.</a:t>
            </a: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EU đã thiết lập một thị trường chung và có hệ thống tiền tệ chung ( đồng Ơ-rô ).</a:t>
            </a: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Liên</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minh</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châu</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Âu</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một</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trong</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bốn</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trung</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tâm</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kinh</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tế</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lớn</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thế</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giới</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Bốn</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trung</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tâm</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kinh</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tế</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lớn</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trên</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thế</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giới</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Hoa</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Kì</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EU,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Trung</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Quốc</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Nhật</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Bản</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chiếm</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66,1% GDP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thế</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giới</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Trong</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đó</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Hoa</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Kì</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chiếm</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tỉ</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trọng</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nhiều</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nhất</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là:24,7%,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Liên</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minh</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châu</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ÂU 				là:18,1%,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Trung</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Quốc</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:17,4%,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Nhật</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Bản</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5,9%</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53253" name="Picture 8">
            <a:extLst>
              <a:ext uri="{FF2B5EF4-FFF2-40B4-BE49-F238E27FC236}">
                <a16:creationId xmlns:a16="http://schemas.microsoft.com/office/drawing/2014/main" id="{F0AAB406-137C-3DAD-4049-A0FB9501333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33551" y="1447800"/>
            <a:ext cx="72231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90299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6F4DCC-AFAF-86A8-FA54-FEE0082E0899}"/>
              </a:ext>
            </a:extLst>
          </p:cNvPr>
          <p:cNvPicPr>
            <a:picLocks noChangeAspect="1"/>
          </p:cNvPicPr>
          <p:nvPr/>
        </p:nvPicPr>
        <p:blipFill>
          <a:blip r:embed="rId2"/>
          <a:stretch>
            <a:fillRect/>
          </a:stretch>
        </p:blipFill>
        <p:spPr>
          <a:xfrm>
            <a:off x="0" y="0"/>
            <a:ext cx="6128905" cy="4100945"/>
          </a:xfrm>
          <a:prstGeom prst="rect">
            <a:avLst/>
          </a:prstGeom>
        </p:spPr>
      </p:pic>
      <p:sp>
        <p:nvSpPr>
          <p:cNvPr id="5" name="TextBox 4">
            <a:extLst>
              <a:ext uri="{FF2B5EF4-FFF2-40B4-BE49-F238E27FC236}">
                <a16:creationId xmlns:a16="http://schemas.microsoft.com/office/drawing/2014/main" id="{C907A57A-EC89-A5B2-432C-5307821AAE00}"/>
              </a:ext>
            </a:extLst>
          </p:cNvPr>
          <p:cNvSpPr txBox="1"/>
          <p:nvPr/>
        </p:nvSpPr>
        <p:spPr>
          <a:xfrm>
            <a:off x="5347854" y="4422110"/>
            <a:ext cx="6096000"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Sự ra đời của WTO đã đánh dấu một sự thay đổi lớn nhất của thương mại thế giới từ sau Chiến tranh thế giới lần thứ hai. Nó đã làm sống lại ý định thành lập một Tổ chức Thương mại Quốc tế </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8435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E7E670F2-88AC-CDB6-746D-F1C284DF1EF6}"/>
              </a:ext>
            </a:extLst>
          </p:cNvPr>
          <p:cNvSpPr>
            <a:spLocks noGrp="1" noChangeArrowheads="1"/>
          </p:cNvSpPr>
          <p:nvPr>
            <p:ph type="title"/>
          </p:nvPr>
        </p:nvSpPr>
        <p:spPr/>
        <p:txBody>
          <a:bodyPr rtlCol="0">
            <a:normAutofit fontScale="90000"/>
          </a:bodyPr>
          <a:lstStyle/>
          <a:p>
            <a:pPr eaLnBrk="1" fontAlgn="auto" hangingPunct="1">
              <a:spcAft>
                <a:spcPts val="0"/>
              </a:spcAft>
              <a:defRPr/>
            </a:pPr>
            <a:endParaRPr lang="en-US"/>
          </a:p>
        </p:txBody>
      </p:sp>
      <p:sp>
        <p:nvSpPr>
          <p:cNvPr id="45059" name="Rectangle 3">
            <a:extLst>
              <a:ext uri="{FF2B5EF4-FFF2-40B4-BE49-F238E27FC236}">
                <a16:creationId xmlns:a16="http://schemas.microsoft.com/office/drawing/2014/main" id="{216CDCAE-C6CD-CE2E-01AB-85F4EF327C8E}"/>
              </a:ext>
            </a:extLst>
          </p:cNvPr>
          <p:cNvSpPr>
            <a:spLocks noGrp="1" noChangeArrowheads="1"/>
          </p:cNvSpPr>
          <p:nvPr>
            <p:ph sz="half" idx="4294967295"/>
          </p:nvPr>
        </p:nvSpPr>
        <p:spPr>
          <a:xfrm>
            <a:off x="1981200" y="1600201"/>
            <a:ext cx="4038600" cy="4525963"/>
          </a:xfrm>
        </p:spPr>
        <p:txBody>
          <a:bodyPr/>
          <a:lstStyle/>
          <a:p>
            <a:pPr eaLnBrk="1" hangingPunct="1"/>
            <a:endParaRPr lang="en-US" altLang="en-US"/>
          </a:p>
        </p:txBody>
      </p:sp>
      <p:sp>
        <p:nvSpPr>
          <p:cNvPr id="45060" name="Rectangle 4">
            <a:extLst>
              <a:ext uri="{FF2B5EF4-FFF2-40B4-BE49-F238E27FC236}">
                <a16:creationId xmlns:a16="http://schemas.microsoft.com/office/drawing/2014/main" id="{D47A9A12-0D4C-AC5F-909E-B87BF28C4083}"/>
              </a:ext>
            </a:extLst>
          </p:cNvPr>
          <p:cNvSpPr>
            <a:spLocks noGrp="1" noChangeArrowheads="1"/>
          </p:cNvSpPr>
          <p:nvPr>
            <p:ph sz="half" idx="4294967295"/>
          </p:nvPr>
        </p:nvSpPr>
        <p:spPr>
          <a:xfrm>
            <a:off x="6172200" y="1600201"/>
            <a:ext cx="4038600" cy="4525963"/>
          </a:xfrm>
        </p:spPr>
        <p:txBody>
          <a:bodyPr/>
          <a:lstStyle/>
          <a:p>
            <a:pPr eaLnBrk="1" hangingPunct="1"/>
            <a:endParaRPr lang="en-US" altLang="en-US"/>
          </a:p>
        </p:txBody>
      </p:sp>
      <p:pic>
        <p:nvPicPr>
          <p:cNvPr id="45061" name="Picture 5" descr="Flower-2-1">
            <a:extLst>
              <a:ext uri="{FF2B5EF4-FFF2-40B4-BE49-F238E27FC236}">
                <a16:creationId xmlns:a16="http://schemas.microsoft.com/office/drawing/2014/main" id="{77CBD11A-91C0-AF62-84A0-A6D87890A3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id="{1B319332-9EF8-3C3E-FADB-26569CD6F81A}"/>
              </a:ext>
            </a:extLst>
          </p:cNvPr>
          <p:cNvSpPr/>
          <p:nvPr/>
        </p:nvSpPr>
        <p:spPr>
          <a:xfrm>
            <a:off x="2438400" y="1066800"/>
            <a:ext cx="7239000" cy="1524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Bài</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4: LIÊN MINH CHÂU ÂU</a:t>
            </a:r>
          </a:p>
        </p:txBody>
      </p:sp>
    </p:spTree>
    <p:extLst>
      <p:ext uri="{BB962C8B-B14F-4D97-AF65-F5344CB8AC3E}">
        <p14:creationId xmlns:p14="http://schemas.microsoft.com/office/powerpoint/2010/main" val="36734790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7399DE-EF80-A879-F3A7-0CEC191D56DD}"/>
              </a:ext>
            </a:extLst>
          </p:cNvPr>
          <p:cNvPicPr>
            <a:picLocks noChangeAspect="1"/>
          </p:cNvPicPr>
          <p:nvPr/>
        </p:nvPicPr>
        <p:blipFill>
          <a:blip r:embed="rId2"/>
          <a:stretch>
            <a:fillRect/>
          </a:stretch>
        </p:blipFill>
        <p:spPr>
          <a:xfrm>
            <a:off x="0" y="0"/>
            <a:ext cx="4918364" cy="3048000"/>
          </a:xfrm>
          <a:prstGeom prst="rect">
            <a:avLst/>
          </a:prstGeom>
        </p:spPr>
      </p:pic>
      <p:sp>
        <p:nvSpPr>
          <p:cNvPr id="5" name="TextBox 4">
            <a:extLst>
              <a:ext uri="{FF2B5EF4-FFF2-40B4-BE49-F238E27FC236}">
                <a16:creationId xmlns:a16="http://schemas.microsoft.com/office/drawing/2014/main" id="{260AF22F-7BE7-DEC5-17DF-263392BD8A75}"/>
              </a:ext>
            </a:extLst>
          </p:cNvPr>
          <p:cNvSpPr txBox="1"/>
          <p:nvPr/>
        </p:nvSpPr>
        <p:spPr>
          <a:xfrm>
            <a:off x="5430981" y="2385997"/>
            <a:ext cx="6096000" cy="42473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Lộ trình gỡ bỏ thuế quan này đã tác động lớn đến kim ngạch thương mại giữa Việt Nam với các nước trong khu vực. Về xuất khẩu, ASEAN hiện là thị trường lớn thứ 3 của các doanh nghiệp Việt Nam, sau Mỹ và liên minh châu Âu, với các mặt hàng chủ yếu gồm gạo, dầu thô, dệt may, giày dép, thủy sản, cà phê, cao su, máy vi tính và các sản phẩm điện tử, sắt thép...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Ở chiều ngược lại, đây là đối tác thương mại cung cấp nguồn hàng hoá lớn thứ 3 cho các doanh nghiệp Việt Nam, sau Trung Quốc và Hàn Quốc. Trong nhiều năm qua, kim ngạch nhập khẩu từ ASEAN chủ yếu là những mặt hàng thiết yếu, nguyên phụ liệu đầu vào phục vụ sản xuất trong nước như xăng dầu các loại, máy móc thiết bị, hàng gia dụng, hóa chất, chất dẻo..</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9D7FCBFF-2DE5-6F4E-8394-3C609ACD856B}"/>
              </a:ext>
            </a:extLst>
          </p:cNvPr>
          <p:cNvSpPr txBox="1"/>
          <p:nvPr/>
        </p:nvSpPr>
        <p:spPr>
          <a:xfrm>
            <a:off x="5098473" y="653534"/>
            <a:ext cx="609600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a:ea typeface="+mn-ea"/>
                <a:cs typeface="+mn-cs"/>
              </a:rPr>
              <a:t>Cộng</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đồng</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kinh</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tế</a:t>
            </a:r>
            <a:r>
              <a:rPr kumimoji="0" lang="en-US" sz="4000" b="0" i="0" u="none" strike="noStrike" kern="1200" cap="none" spc="0" normalizeH="0" baseline="0" noProof="0" dirty="0">
                <a:ln>
                  <a:noFill/>
                </a:ln>
                <a:solidFill>
                  <a:prstClr val="black"/>
                </a:solidFill>
                <a:effectLst/>
                <a:uLnTx/>
                <a:uFillTx/>
                <a:latin typeface="Calibri"/>
                <a:ea typeface="+mn-ea"/>
                <a:cs typeface="+mn-cs"/>
              </a:rPr>
              <a:t> ASEAN</a:t>
            </a:r>
          </a:p>
        </p:txBody>
      </p:sp>
    </p:spTree>
    <p:extLst>
      <p:ext uri="{BB962C8B-B14F-4D97-AF65-F5344CB8AC3E}">
        <p14:creationId xmlns:p14="http://schemas.microsoft.com/office/powerpoint/2010/main" val="476838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49DB67-D5A2-8E7F-4903-345823C86658}"/>
              </a:ext>
            </a:extLst>
          </p:cNvPr>
          <p:cNvPicPr>
            <a:picLocks noChangeAspect="1"/>
          </p:cNvPicPr>
          <p:nvPr/>
        </p:nvPicPr>
        <p:blipFill>
          <a:blip r:embed="rId2"/>
          <a:stretch>
            <a:fillRect/>
          </a:stretch>
        </p:blipFill>
        <p:spPr>
          <a:xfrm>
            <a:off x="0" y="0"/>
            <a:ext cx="5777345" cy="3429000"/>
          </a:xfrm>
          <a:prstGeom prst="rect">
            <a:avLst/>
          </a:prstGeom>
        </p:spPr>
      </p:pic>
      <p:sp>
        <p:nvSpPr>
          <p:cNvPr id="6" name="TextBox 5">
            <a:extLst>
              <a:ext uri="{FF2B5EF4-FFF2-40B4-BE49-F238E27FC236}">
                <a16:creationId xmlns:a16="http://schemas.microsoft.com/office/drawing/2014/main" id="{9DFD3068-4E6E-24EF-F85F-C625013C36B4}"/>
              </a:ext>
            </a:extLst>
          </p:cNvPr>
          <p:cNvSpPr txBox="1"/>
          <p:nvPr/>
        </p:nvSpPr>
        <p:spPr>
          <a:xfrm>
            <a:off x="678872" y="3817073"/>
            <a:ext cx="410094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Hội</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kỳ</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Liên</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Hợp</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Quốc</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8C91CC76-3880-17E7-0476-054D2DC38634}"/>
              </a:ext>
            </a:extLst>
          </p:cNvPr>
          <p:cNvSpPr txBox="1"/>
          <p:nvPr/>
        </p:nvSpPr>
        <p:spPr>
          <a:xfrm>
            <a:off x="5250873" y="3817073"/>
            <a:ext cx="6096000"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Liên hợp quốc theo đuổi mục đích ttở thành trung tâm phôi họp mọi hành động của các dân tộc nhằm đạt được những mục đích như duy trì hoà bình và an ninh quốc tế; phát triển những quan hệ hữu nghị giữa các nước trên cơ sở tôn trọng nguyên tắc bình đẳng, dân tộc tự quyết, thực hiện sự hợp tác quốc tế trong việc giải quyết các vấn đề quốc tế như kinh tế, xã hội, văn hóá, nhân đạo..</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31463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4285C1-6C70-6835-9D19-168B34E9769B}"/>
              </a:ext>
            </a:extLst>
          </p:cNvPr>
          <p:cNvPicPr>
            <a:picLocks noChangeAspect="1"/>
          </p:cNvPicPr>
          <p:nvPr/>
        </p:nvPicPr>
        <p:blipFill>
          <a:blip r:embed="rId2"/>
          <a:stretch>
            <a:fillRect/>
          </a:stretch>
        </p:blipFill>
        <p:spPr>
          <a:xfrm>
            <a:off x="2286000" y="890587"/>
            <a:ext cx="7620000" cy="5076825"/>
          </a:xfrm>
          <a:prstGeom prst="rect">
            <a:avLst/>
          </a:prstGeom>
        </p:spPr>
      </p:pic>
      <p:sp>
        <p:nvSpPr>
          <p:cNvPr id="5" name="TextBox 4">
            <a:extLst>
              <a:ext uri="{FF2B5EF4-FFF2-40B4-BE49-F238E27FC236}">
                <a16:creationId xmlns:a16="http://schemas.microsoft.com/office/drawing/2014/main" id="{871323E9-9AC8-0BDB-58F0-66E089A1A3A2}"/>
              </a:ext>
            </a:extLst>
          </p:cNvPr>
          <p:cNvSpPr txBox="1"/>
          <p:nvPr/>
        </p:nvSpPr>
        <p:spPr>
          <a:xfrm>
            <a:off x="1080655" y="6070753"/>
            <a:ext cx="946265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Lá cờ EU hiện nay có nền xanh đậm với 12 ngôi sao vàng tạo thành một vòng tròn ở giữa, được họa sĩ Đức Arsene Heitz vẽ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8212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345306F9-C865-28AA-2DB7-CB178152D38B}"/>
              </a:ext>
            </a:extLst>
          </p:cNvPr>
          <p:cNvSpPr>
            <a:spLocks noChangeArrowheads="1"/>
          </p:cNvSpPr>
          <p:nvPr/>
        </p:nvSpPr>
        <p:spPr bwMode="auto">
          <a:xfrm>
            <a:off x="715241" y="1773525"/>
            <a:ext cx="8548255"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000" b="0" i="0" u="none" strike="noStrike" kern="1200" cap="none" spc="0" normalizeH="0" baseline="0" noProof="0" dirty="0">
                <a:ln>
                  <a:noFill/>
                </a:ln>
                <a:solidFill>
                  <a:srgbClr val="333333"/>
                </a:solidFill>
                <a:effectLst/>
                <a:uLnTx/>
                <a:uFillTx/>
                <a:latin typeface="Open Sans" panose="020B0606030504020204" pitchFamily="34" charset="0"/>
                <a:ea typeface="Times New Roman" panose="02020603050405020304" pitchFamily="18" charset="0"/>
                <a:cs typeface="Open Sans" panose="020B0606030504020204" pitchFamily="34" charset="0"/>
              </a:rPr>
              <a:t>EU </a:t>
            </a:r>
            <a:r>
              <a:rPr kumimoji="0" lang="en-US" altLang="en-US" sz="3000" b="0" i="0" u="none" strike="noStrike" kern="1200" cap="none" spc="0" normalizeH="0" baseline="0" noProof="0" dirty="0" err="1">
                <a:ln>
                  <a:noFill/>
                </a:ln>
                <a:solidFill>
                  <a:srgbClr val="333333"/>
                </a:solidFill>
                <a:effectLst/>
                <a:uLnTx/>
                <a:uFillTx/>
                <a:latin typeface="Open Sans" panose="020B0606030504020204" pitchFamily="34" charset="0"/>
                <a:ea typeface="Times New Roman" panose="02020603050405020304" pitchFamily="18" charset="0"/>
                <a:cs typeface="Open Sans" panose="020B0606030504020204" pitchFamily="34" charset="0"/>
              </a:rPr>
              <a:t>giảm</a:t>
            </a:r>
            <a:r>
              <a:rPr kumimoji="0" lang="en-US" altLang="en-US" sz="3000" b="0" i="0" u="none" strike="noStrike" kern="1200" cap="none" spc="0" normalizeH="0" baseline="0" noProof="0" dirty="0">
                <a:ln>
                  <a:noFill/>
                </a:ln>
                <a:solidFill>
                  <a:srgbClr val="333333"/>
                </a:solidFill>
                <a:effectLst/>
                <a:uLnTx/>
                <a:uFillTx/>
                <a:latin typeface="Open Sans" panose="020B0606030504020204" pitchFamily="34" charset="0"/>
                <a:ea typeface="Times New Roman" panose="02020603050405020304" pitchFamily="18" charset="0"/>
                <a:cs typeface="Open Sans" panose="020B0606030504020204" pitchFamily="34" charset="0"/>
              </a:rPr>
              <a:t> 40% </a:t>
            </a:r>
            <a:r>
              <a:rPr kumimoji="0" lang="en-US" altLang="en-US" sz="3000" b="0" i="0" u="none" strike="noStrike" kern="1200" cap="none" spc="0" normalizeH="0" baseline="0" noProof="0" dirty="0" err="1">
                <a:ln>
                  <a:noFill/>
                </a:ln>
                <a:solidFill>
                  <a:srgbClr val="333333"/>
                </a:solidFill>
                <a:effectLst/>
                <a:uLnTx/>
                <a:uFillTx/>
                <a:latin typeface="Open Sans" panose="020B0606030504020204" pitchFamily="34" charset="0"/>
                <a:ea typeface="Times New Roman" panose="02020603050405020304" pitchFamily="18" charset="0"/>
                <a:cs typeface="Open Sans" panose="020B0606030504020204" pitchFamily="34" charset="0"/>
              </a:rPr>
              <a:t>lượng</a:t>
            </a:r>
            <a:r>
              <a:rPr kumimoji="0" lang="en-US" altLang="en-US" sz="3000" b="0" i="0" u="none" strike="noStrike" kern="1200" cap="none" spc="0" normalizeH="0" baseline="0" noProof="0" dirty="0">
                <a:ln>
                  <a:noFill/>
                </a:ln>
                <a:solidFill>
                  <a:srgbClr val="333333"/>
                </a:solidFill>
                <a:effectLst/>
                <a:uLnTx/>
                <a:uFillTx/>
                <a:latin typeface="Open Sans" panose="020B0606030504020204" pitchFamily="34" charset="0"/>
                <a:ea typeface="Times New Roman" panose="02020603050405020304" pitchFamily="18" charset="0"/>
                <a:cs typeface="Open Sans" panose="020B0606030504020204" pitchFamily="34" charset="0"/>
              </a:rPr>
              <a:t> </a:t>
            </a:r>
            <a:r>
              <a:rPr kumimoji="0" lang="en-US" altLang="en-US" sz="3000" b="0" i="0" u="none" strike="noStrike" kern="1200" cap="none" spc="0" normalizeH="0" baseline="0" noProof="0" dirty="0" err="1">
                <a:ln>
                  <a:noFill/>
                </a:ln>
                <a:solidFill>
                  <a:srgbClr val="333333"/>
                </a:solidFill>
                <a:effectLst/>
                <a:uLnTx/>
                <a:uFillTx/>
                <a:latin typeface="Open Sans" panose="020B0606030504020204" pitchFamily="34" charset="0"/>
                <a:ea typeface="Times New Roman" panose="02020603050405020304" pitchFamily="18" charset="0"/>
                <a:cs typeface="Open Sans" panose="020B0606030504020204" pitchFamily="34" charset="0"/>
              </a:rPr>
              <a:t>khí</a:t>
            </a:r>
            <a:r>
              <a:rPr kumimoji="0" lang="en-US" altLang="en-US" sz="3000" b="0" i="0" u="none" strike="noStrike" kern="1200" cap="none" spc="0" normalizeH="0" baseline="0" noProof="0" dirty="0">
                <a:ln>
                  <a:noFill/>
                </a:ln>
                <a:solidFill>
                  <a:srgbClr val="333333"/>
                </a:solidFill>
                <a:effectLst/>
                <a:uLnTx/>
                <a:uFillTx/>
                <a:latin typeface="Open Sans" panose="020B0606030504020204" pitchFamily="34" charset="0"/>
                <a:ea typeface="Times New Roman" panose="02020603050405020304" pitchFamily="18" charset="0"/>
                <a:cs typeface="Open Sans" panose="020B0606030504020204" pitchFamily="34" charset="0"/>
              </a:rPr>
              <a:t> </a:t>
            </a:r>
            <a:r>
              <a:rPr kumimoji="0" lang="en-US" altLang="en-US" sz="3000" b="0" i="0" u="none" strike="noStrike" kern="1200" cap="none" spc="0" normalizeH="0" baseline="0" noProof="0" dirty="0" err="1">
                <a:ln>
                  <a:noFill/>
                </a:ln>
                <a:solidFill>
                  <a:srgbClr val="333333"/>
                </a:solidFill>
                <a:effectLst/>
                <a:uLnTx/>
                <a:uFillTx/>
                <a:latin typeface="Open Sans" panose="020B0606030504020204" pitchFamily="34" charset="0"/>
                <a:ea typeface="Times New Roman" panose="02020603050405020304" pitchFamily="18" charset="0"/>
                <a:cs typeface="Open Sans" panose="020B0606030504020204" pitchFamily="34" charset="0"/>
              </a:rPr>
              <a:t>thải</a:t>
            </a:r>
            <a:r>
              <a:rPr kumimoji="0" lang="en-US" altLang="en-US" sz="3000" b="0" i="0" u="none" strike="noStrike" kern="1200" cap="none" spc="0" normalizeH="0" baseline="0" noProof="0" dirty="0">
                <a:ln>
                  <a:noFill/>
                </a:ln>
                <a:solidFill>
                  <a:srgbClr val="333333"/>
                </a:solidFill>
                <a:effectLst/>
                <a:uLnTx/>
                <a:uFillTx/>
                <a:latin typeface="Open Sans" panose="020B0606030504020204" pitchFamily="34" charset="0"/>
                <a:ea typeface="Times New Roman" panose="02020603050405020304" pitchFamily="18" charset="0"/>
                <a:cs typeface="Open Sans" panose="020B0606030504020204" pitchFamily="34" charset="0"/>
              </a:rPr>
              <a:t> </a:t>
            </a:r>
            <a:r>
              <a:rPr kumimoji="0" lang="en-US" altLang="en-US" sz="3000" b="0" i="0" u="none" strike="noStrike" kern="1200" cap="none" spc="0" normalizeH="0" baseline="0" noProof="0" dirty="0" err="1">
                <a:ln>
                  <a:noFill/>
                </a:ln>
                <a:solidFill>
                  <a:srgbClr val="333333"/>
                </a:solidFill>
                <a:effectLst/>
                <a:uLnTx/>
                <a:uFillTx/>
                <a:latin typeface="Open Sans" panose="020B0606030504020204" pitchFamily="34" charset="0"/>
                <a:ea typeface="Times New Roman" panose="02020603050405020304" pitchFamily="18" charset="0"/>
                <a:cs typeface="Open Sans" panose="020B0606030504020204" pitchFamily="34" charset="0"/>
              </a:rPr>
              <a:t>gây</a:t>
            </a:r>
            <a:r>
              <a:rPr kumimoji="0" lang="en-US" altLang="en-US" sz="3000" b="0" i="0" u="none" strike="noStrike" kern="1200" cap="none" spc="0" normalizeH="0" baseline="0" noProof="0" dirty="0">
                <a:ln>
                  <a:noFill/>
                </a:ln>
                <a:solidFill>
                  <a:srgbClr val="333333"/>
                </a:solidFill>
                <a:effectLst/>
                <a:uLnTx/>
                <a:uFillTx/>
                <a:latin typeface="Open Sans" panose="020B0606030504020204" pitchFamily="34" charset="0"/>
                <a:ea typeface="Times New Roman" panose="02020603050405020304" pitchFamily="18" charset="0"/>
                <a:cs typeface="Open Sans" panose="020B0606030504020204" pitchFamily="34" charset="0"/>
              </a:rPr>
              <a:t> </a:t>
            </a:r>
            <a:r>
              <a:rPr kumimoji="0" lang="en-US" altLang="en-US" sz="3000" b="0" i="0" u="none" strike="noStrike" kern="1200" cap="none" spc="0" normalizeH="0" baseline="0" noProof="0" dirty="0" err="1">
                <a:ln>
                  <a:noFill/>
                </a:ln>
                <a:solidFill>
                  <a:srgbClr val="333333"/>
                </a:solidFill>
                <a:effectLst/>
                <a:uLnTx/>
                <a:uFillTx/>
                <a:latin typeface="Open Sans" panose="020B0606030504020204" pitchFamily="34" charset="0"/>
                <a:ea typeface="Times New Roman" panose="02020603050405020304" pitchFamily="18" charset="0"/>
                <a:cs typeface="Open Sans" panose="020B0606030504020204" pitchFamily="34" charset="0"/>
              </a:rPr>
              <a:t>hiệu</a:t>
            </a:r>
            <a:r>
              <a:rPr kumimoji="0" lang="en-US" altLang="en-US" sz="3000" b="0" i="0" u="none" strike="noStrike" kern="1200" cap="none" spc="0" normalizeH="0" baseline="0" noProof="0" dirty="0">
                <a:ln>
                  <a:noFill/>
                </a:ln>
                <a:solidFill>
                  <a:srgbClr val="333333"/>
                </a:solidFill>
                <a:effectLst/>
                <a:uLnTx/>
                <a:uFillTx/>
                <a:latin typeface="Open Sans" panose="020B0606030504020204" pitchFamily="34" charset="0"/>
                <a:ea typeface="Times New Roman" panose="02020603050405020304" pitchFamily="18" charset="0"/>
                <a:cs typeface="Open Sans" panose="020B0606030504020204" pitchFamily="34" charset="0"/>
              </a:rPr>
              <a:t> </a:t>
            </a:r>
            <a:r>
              <a:rPr kumimoji="0" lang="en-US" altLang="en-US" sz="3000" b="0" i="0" u="none" strike="noStrike" kern="1200" cap="none" spc="0" normalizeH="0" baseline="0" noProof="0" dirty="0" err="1">
                <a:ln>
                  <a:noFill/>
                </a:ln>
                <a:solidFill>
                  <a:srgbClr val="333333"/>
                </a:solidFill>
                <a:effectLst/>
                <a:uLnTx/>
                <a:uFillTx/>
                <a:latin typeface="Open Sans" panose="020B0606030504020204" pitchFamily="34" charset="0"/>
                <a:ea typeface="Times New Roman" panose="02020603050405020304" pitchFamily="18" charset="0"/>
                <a:cs typeface="Open Sans" panose="020B0606030504020204" pitchFamily="34" charset="0"/>
              </a:rPr>
              <a:t>ứng</a:t>
            </a:r>
            <a:r>
              <a:rPr kumimoji="0" lang="en-US" altLang="en-US" sz="3000" b="0" i="0" u="none" strike="noStrike" kern="1200" cap="none" spc="0" normalizeH="0" baseline="0" noProof="0" dirty="0">
                <a:ln>
                  <a:noFill/>
                </a:ln>
                <a:solidFill>
                  <a:srgbClr val="333333"/>
                </a:solidFill>
                <a:effectLst/>
                <a:uLnTx/>
                <a:uFillTx/>
                <a:latin typeface="Open Sans" panose="020B0606030504020204" pitchFamily="34" charset="0"/>
                <a:ea typeface="Times New Roman" panose="02020603050405020304" pitchFamily="18" charset="0"/>
                <a:cs typeface="Open Sans" panose="020B0606030504020204" pitchFamily="34" charset="0"/>
              </a:rPr>
              <a:t> </a:t>
            </a:r>
            <a:r>
              <a:rPr kumimoji="0" lang="en-US" altLang="en-US" sz="3000" b="0" i="0" u="none" strike="noStrike" kern="1200" cap="none" spc="0" normalizeH="0" baseline="0" noProof="0" dirty="0" err="1">
                <a:ln>
                  <a:noFill/>
                </a:ln>
                <a:solidFill>
                  <a:srgbClr val="333333"/>
                </a:solidFill>
                <a:effectLst/>
                <a:uLnTx/>
                <a:uFillTx/>
                <a:latin typeface="Open Sans" panose="020B0606030504020204" pitchFamily="34" charset="0"/>
                <a:ea typeface="Times New Roman" panose="02020603050405020304" pitchFamily="18" charset="0"/>
                <a:cs typeface="Open Sans" panose="020B0606030504020204" pitchFamily="34" charset="0"/>
              </a:rPr>
              <a:t>nhà</a:t>
            </a:r>
            <a:r>
              <a:rPr kumimoji="0" lang="en-US" altLang="en-US" sz="3000" b="0" i="0" u="none" strike="noStrike" kern="1200" cap="none" spc="0" normalizeH="0" baseline="0" noProof="0" dirty="0">
                <a:ln>
                  <a:noFill/>
                </a:ln>
                <a:solidFill>
                  <a:srgbClr val="333333"/>
                </a:solidFill>
                <a:effectLst/>
                <a:uLnTx/>
                <a:uFillTx/>
                <a:latin typeface="Open Sans" panose="020B0606030504020204" pitchFamily="34" charset="0"/>
                <a:ea typeface="Times New Roman" panose="02020603050405020304" pitchFamily="18" charset="0"/>
                <a:cs typeface="Open Sans" panose="020B0606030504020204" pitchFamily="34" charset="0"/>
              </a:rPr>
              <a:t> </a:t>
            </a:r>
            <a:r>
              <a:rPr kumimoji="0" lang="en-US" altLang="en-US" sz="3000" b="0" i="0" u="none" strike="noStrike" kern="1200" cap="none" spc="0" normalizeH="0" baseline="0" noProof="0" dirty="0" err="1">
                <a:ln>
                  <a:noFill/>
                </a:ln>
                <a:solidFill>
                  <a:srgbClr val="333333"/>
                </a:solidFill>
                <a:effectLst/>
                <a:uLnTx/>
                <a:uFillTx/>
                <a:latin typeface="Open Sans" panose="020B0606030504020204" pitchFamily="34" charset="0"/>
                <a:ea typeface="Times New Roman" panose="02020603050405020304" pitchFamily="18" charset="0"/>
                <a:cs typeface="Open Sans" panose="020B0606030504020204" pitchFamily="34" charset="0"/>
              </a:rPr>
              <a:t>kính</a:t>
            </a:r>
            <a:r>
              <a:rPr kumimoji="0" lang="en-US" altLang="en-US" sz="3000" b="0" i="0" u="none" strike="noStrike" kern="1200" cap="none" spc="0" normalizeH="0" baseline="0" noProof="0" dirty="0">
                <a:ln>
                  <a:noFill/>
                </a:ln>
                <a:solidFill>
                  <a:srgbClr val="333333"/>
                </a:solidFill>
                <a:effectLst/>
                <a:uLnTx/>
                <a:uFillTx/>
                <a:latin typeface="Open Sans" panose="020B0606030504020204" pitchFamily="34" charset="0"/>
                <a:ea typeface="Times New Roman" panose="02020603050405020304" pitchFamily="18" charset="0"/>
                <a:cs typeface="Open Sans" panose="020B0606030504020204" pitchFamily="34" charset="0"/>
              </a:rPr>
              <a:t> </a:t>
            </a:r>
            <a:r>
              <a:rPr kumimoji="0" lang="en-US" altLang="en-US" sz="3000" b="0" i="0" u="none" strike="noStrike" kern="1200" cap="none" spc="0" normalizeH="0" baseline="0" noProof="0" dirty="0" err="1">
                <a:ln>
                  <a:noFill/>
                </a:ln>
                <a:solidFill>
                  <a:srgbClr val="333333"/>
                </a:solidFill>
                <a:effectLst/>
                <a:uLnTx/>
                <a:uFillTx/>
                <a:latin typeface="Open Sans" panose="020B0606030504020204" pitchFamily="34" charset="0"/>
                <a:ea typeface="Times New Roman" panose="02020603050405020304" pitchFamily="18" charset="0"/>
                <a:cs typeface="Open Sans" panose="020B0606030504020204" pitchFamily="34" charset="0"/>
              </a:rPr>
              <a:t>vào</a:t>
            </a:r>
            <a:r>
              <a:rPr kumimoji="0" lang="en-US" altLang="en-US" sz="3000" b="0" i="0" u="none" strike="noStrike" kern="1200" cap="none" spc="0" normalizeH="0" baseline="0" noProof="0" dirty="0">
                <a:ln>
                  <a:noFill/>
                </a:ln>
                <a:solidFill>
                  <a:srgbClr val="333333"/>
                </a:solidFill>
                <a:effectLst/>
                <a:uLnTx/>
                <a:uFillTx/>
                <a:latin typeface="Open Sans" panose="020B0606030504020204" pitchFamily="34" charset="0"/>
                <a:ea typeface="Times New Roman" panose="02020603050405020304" pitchFamily="18" charset="0"/>
                <a:cs typeface="Open Sans" panose="020B0606030504020204" pitchFamily="34" charset="0"/>
              </a:rPr>
              <a:t> </a:t>
            </a:r>
            <a:r>
              <a:rPr kumimoji="0" lang="en-US" altLang="en-US" sz="3000" b="0" i="0" u="none" strike="noStrike" kern="1200" cap="none" spc="0" normalizeH="0" baseline="0" noProof="0" dirty="0" err="1">
                <a:ln>
                  <a:noFill/>
                </a:ln>
                <a:solidFill>
                  <a:srgbClr val="333333"/>
                </a:solidFill>
                <a:effectLst/>
                <a:uLnTx/>
                <a:uFillTx/>
                <a:latin typeface="Open Sans" panose="020B0606030504020204" pitchFamily="34" charset="0"/>
                <a:ea typeface="Times New Roman" panose="02020603050405020304" pitchFamily="18" charset="0"/>
                <a:cs typeface="Open Sans" panose="020B0606030504020204" pitchFamily="34" charset="0"/>
              </a:rPr>
              <a:t>năm</a:t>
            </a:r>
            <a:r>
              <a:rPr kumimoji="0" lang="en-US" altLang="en-US" sz="3000" b="0" i="0" u="none" strike="noStrike" kern="1200" cap="none" spc="0" normalizeH="0" baseline="0" noProof="0" dirty="0">
                <a:ln>
                  <a:noFill/>
                </a:ln>
                <a:solidFill>
                  <a:srgbClr val="333333"/>
                </a:solidFill>
                <a:effectLst/>
                <a:uLnTx/>
                <a:uFillTx/>
                <a:latin typeface="Open Sans" panose="020B0606030504020204" pitchFamily="34" charset="0"/>
                <a:ea typeface="Times New Roman" panose="02020603050405020304" pitchFamily="18" charset="0"/>
                <a:cs typeface="Open Sans" panose="020B0606030504020204" pitchFamily="34" charset="0"/>
              </a:rPr>
              <a:t> 2030</a:t>
            </a:r>
            <a:endParaRPr kumimoji="0" lang="en-US" altLang="en-US" sz="1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333333"/>
                </a:solidFill>
                <a:effectLst/>
                <a:uLnTx/>
                <a:uFillTx/>
                <a:latin typeface="Helvetica" panose="020B0604020202020204" pitchFamily="34" charset="0"/>
                <a:ea typeface="Times New Roman" panose="02020603050405020304" pitchFamily="18" charset="0"/>
                <a:cs typeface="Times New Roman" panose="02020603050405020304" pitchFamily="18" charset="0"/>
              </a:rPr>
              <a:t>Rate This</a:t>
            </a:r>
            <a:endParaRPr kumimoji="0" lang="en-US" altLang="en-US" sz="1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031" name="Picture 137" descr="Các quan chức Uỷ ban Châu Âu tại buổi họp báo công bố kế hoạch ứng phó với hiện tượng thay đổi khí hậu đến năm 2030. (Ảnh: AFP/TTXVN)">
            <a:hlinkClick r:id="rId2"/>
            <a:extLst>
              <a:ext uri="{FF2B5EF4-FFF2-40B4-BE49-F238E27FC236}">
                <a16:creationId xmlns:a16="http://schemas.microsoft.com/office/drawing/2014/main" id="{809A5D99-4BCA-D6A6-C09C-ED71FD9431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4304" y="3547379"/>
            <a:ext cx="4407478" cy="331061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9">
            <a:extLst>
              <a:ext uri="{FF2B5EF4-FFF2-40B4-BE49-F238E27FC236}">
                <a16:creationId xmlns:a16="http://schemas.microsoft.com/office/drawing/2014/main" id="{248A7F46-48BD-8D14-5CDD-39A0181522B9}"/>
              </a:ext>
            </a:extLst>
          </p:cNvPr>
          <p:cNvSpPr>
            <a:spLocks noChangeArrowheads="1"/>
          </p:cNvSpPr>
          <p:nvPr/>
        </p:nvSpPr>
        <p:spPr bwMode="auto">
          <a:xfrm>
            <a:off x="0" y="2352675"/>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95680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364AFA69-1E88-5484-A465-15F566559214}"/>
              </a:ext>
            </a:extLst>
          </p:cNvPr>
          <p:cNvGraphicFramePr>
            <a:graphicFrameLocks noGrp="1"/>
          </p:cNvGraphicFramePr>
          <p:nvPr/>
        </p:nvGraphicFramePr>
        <p:xfrm>
          <a:off x="609600" y="3585432"/>
          <a:ext cx="10972800" cy="555498"/>
        </p:xfrm>
        <a:graphic>
          <a:graphicData uri="http://schemas.openxmlformats.org/drawingml/2006/table">
            <a:tbl>
              <a:tblPr firstRow="1" firstCol="1" bandRow="1"/>
              <a:tblGrid>
                <a:gridCol w="10972800">
                  <a:extLst>
                    <a:ext uri="{9D8B030D-6E8A-4147-A177-3AD203B41FA5}">
                      <a16:colId xmlns:a16="http://schemas.microsoft.com/office/drawing/2014/main" val="2584685425"/>
                    </a:ext>
                  </a:extLst>
                </a:gridCol>
              </a:tblGrid>
              <a:tr h="0">
                <a:tc>
                  <a:txBody>
                    <a:bodyPr/>
                    <a:lstStyle/>
                    <a:p>
                      <a:pPr algn="ctr">
                        <a:lnSpc>
                          <a:spcPct val="107000"/>
                        </a:lnSpc>
                        <a:spcAft>
                          <a:spcPts val="800"/>
                        </a:spcAft>
                      </a:pP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a:noFill/>
                    </a:lnL>
                    <a:lnR>
                      <a:noFill/>
                    </a:lnR>
                    <a:lnT>
                      <a:noFill/>
                    </a:lnT>
                    <a:lnB>
                      <a:noFill/>
                    </a:lnB>
                  </a:tcPr>
                </a:tc>
                <a:extLst>
                  <a:ext uri="{0D108BD9-81ED-4DB2-BD59-A6C34878D82A}">
                    <a16:rowId xmlns:a16="http://schemas.microsoft.com/office/drawing/2014/main" val="1336148867"/>
                  </a:ext>
                </a:extLst>
              </a:tr>
              <a:tr h="0">
                <a:tc>
                  <a:txBody>
                    <a:bodyPr/>
                    <a:lstStyle/>
                    <a:p>
                      <a:pPr algn="ctr" fontAlgn="base">
                        <a:lnSpc>
                          <a:spcPct val="107000"/>
                        </a:lnSpc>
                        <a:spcAft>
                          <a:spcPts val="800"/>
                        </a:spcAft>
                      </a:pPr>
                      <a:r>
                        <a:rPr lang="en-US" sz="1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1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1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Ủy</a:t>
                      </a:r>
                      <a:r>
                        <a:rPr lang="en-US" sz="1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ban </a:t>
                      </a:r>
                      <a:r>
                        <a:rPr lang="en-US" sz="1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1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ngoại</a:t>
                      </a:r>
                      <a:r>
                        <a:rPr lang="en-US" sz="1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Vũ</a:t>
                      </a:r>
                      <a:r>
                        <a:rPr lang="en-US" sz="1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Hải</a:t>
                      </a:r>
                      <a:r>
                        <a:rPr lang="en-US" sz="1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Hà</a:t>
                      </a:r>
                      <a:r>
                        <a:rPr lang="en-US" sz="1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1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1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sứ</a:t>
                      </a:r>
                      <a:r>
                        <a:rPr lang="en-US" sz="1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Trưởng</a:t>
                      </a:r>
                      <a:r>
                        <a:rPr lang="en-US" sz="1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phái</a:t>
                      </a:r>
                      <a:r>
                        <a:rPr lang="en-US" sz="1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đoàn</a:t>
                      </a:r>
                      <a:r>
                        <a:rPr lang="en-US" sz="1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1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minh</a:t>
                      </a:r>
                      <a:r>
                        <a:rPr lang="en-US" sz="1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châu</a:t>
                      </a:r>
                      <a:r>
                        <a:rPr lang="en-US" sz="1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Âu</a:t>
                      </a:r>
                      <a:r>
                        <a:rPr lang="en-US" sz="1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(EU) </a:t>
                      </a:r>
                      <a:r>
                        <a:rPr lang="en-US" sz="1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1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1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Nam Giorgio </a:t>
                      </a:r>
                      <a:r>
                        <a:rPr lang="en-US" sz="1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Aliberti</a:t>
                      </a:r>
                      <a:r>
                        <a:rPr lang="en-US" sz="1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95250" marB="95250" anchor="ctr">
                    <a:lnL>
                      <a:noFill/>
                    </a:lnL>
                    <a:lnR>
                      <a:noFill/>
                    </a:lnR>
                    <a:lnT>
                      <a:noFill/>
                    </a:lnT>
                    <a:lnB>
                      <a:noFill/>
                    </a:lnB>
                  </a:tcPr>
                </a:tc>
                <a:extLst>
                  <a:ext uri="{0D108BD9-81ED-4DB2-BD59-A6C34878D82A}">
                    <a16:rowId xmlns:a16="http://schemas.microsoft.com/office/drawing/2014/main" val="318805441"/>
                  </a:ext>
                </a:extLst>
              </a:tr>
            </a:tbl>
          </a:graphicData>
        </a:graphic>
      </p:graphicFrame>
      <p:sp>
        <p:nvSpPr>
          <p:cNvPr id="4" name="Rectangle 2">
            <a:extLst>
              <a:ext uri="{FF2B5EF4-FFF2-40B4-BE49-F238E27FC236}">
                <a16:creationId xmlns:a16="http://schemas.microsoft.com/office/drawing/2014/main" id="{DF886A6C-BAF8-92FF-07A5-07307339CC90}"/>
              </a:ext>
            </a:extLst>
          </p:cNvPr>
          <p:cNvSpPr>
            <a:spLocks noChangeArrowheads="1"/>
          </p:cNvSpPr>
          <p:nvPr/>
        </p:nvSpPr>
        <p:spPr bwMode="auto">
          <a:xfrm>
            <a:off x="207819" y="2072239"/>
            <a:ext cx="8672946"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262626"/>
                </a:solidFill>
                <a:effectLst/>
                <a:uLnTx/>
                <a:uFillTx/>
                <a:latin typeface="Roboto" panose="02000000000000000000" pitchFamily="2" charset="0"/>
                <a:ea typeface="Times New Roman" panose="02020603050405020304" pitchFamily="18" charset="0"/>
                <a:cs typeface="Times New Roman" panose="02020603050405020304" pitchFamily="18" charset="0"/>
              </a:rPr>
              <a:t>EU </a:t>
            </a:r>
            <a:r>
              <a:rPr kumimoji="0" lang="en-US" altLang="en-US" sz="3200" b="1" i="0" u="none" strike="noStrike" kern="1200" cap="none" spc="0" normalizeH="0" baseline="0" noProof="0" dirty="0" err="1">
                <a:ln>
                  <a:noFill/>
                </a:ln>
                <a:solidFill>
                  <a:srgbClr val="262626"/>
                </a:solidFill>
                <a:effectLst/>
                <a:uLnTx/>
                <a:uFillTx/>
                <a:latin typeface="Roboto" panose="02000000000000000000" pitchFamily="2" charset="0"/>
                <a:ea typeface="Times New Roman" panose="02020603050405020304" pitchFamily="18" charset="0"/>
                <a:cs typeface="Times New Roman" panose="02020603050405020304" pitchFamily="18" charset="0"/>
              </a:rPr>
              <a:t>là</a:t>
            </a:r>
            <a:r>
              <a:rPr kumimoji="0" lang="en-US" altLang="en-US" sz="3200" b="1" i="0" u="none" strike="noStrike" kern="1200" cap="none" spc="0" normalizeH="0" baseline="0" noProof="0" dirty="0">
                <a:ln>
                  <a:noFill/>
                </a:ln>
                <a:solidFill>
                  <a:srgbClr val="262626"/>
                </a:solidFill>
                <a:effectLst/>
                <a:uLnTx/>
                <a:uFillTx/>
                <a:latin typeface="Roboto" panose="02000000000000000000" pitchFamily="2" charset="0"/>
                <a:ea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262626"/>
                </a:solidFill>
                <a:effectLst/>
                <a:uLnTx/>
                <a:uFillTx/>
                <a:latin typeface="Roboto" panose="02000000000000000000" pitchFamily="2" charset="0"/>
                <a:ea typeface="Times New Roman" panose="02020603050405020304" pitchFamily="18" charset="0"/>
                <a:cs typeface="Times New Roman" panose="02020603050405020304" pitchFamily="18" charset="0"/>
              </a:rPr>
              <a:t>đối</a:t>
            </a:r>
            <a:r>
              <a:rPr kumimoji="0" lang="en-US" altLang="en-US" sz="3200" b="1" i="0" u="none" strike="noStrike" kern="1200" cap="none" spc="0" normalizeH="0" baseline="0" noProof="0" dirty="0">
                <a:ln>
                  <a:noFill/>
                </a:ln>
                <a:solidFill>
                  <a:srgbClr val="262626"/>
                </a:solidFill>
                <a:effectLst/>
                <a:uLnTx/>
                <a:uFillTx/>
                <a:latin typeface="Roboto" panose="02000000000000000000" pitchFamily="2" charset="0"/>
                <a:ea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262626"/>
                </a:solidFill>
                <a:effectLst/>
                <a:uLnTx/>
                <a:uFillTx/>
                <a:latin typeface="Roboto" panose="02000000000000000000" pitchFamily="2" charset="0"/>
                <a:ea typeface="Times New Roman" panose="02020603050405020304" pitchFamily="18" charset="0"/>
                <a:cs typeface="Times New Roman" panose="02020603050405020304" pitchFamily="18" charset="0"/>
              </a:rPr>
              <a:t>tác</a:t>
            </a:r>
            <a:r>
              <a:rPr kumimoji="0" lang="en-US" altLang="en-US" sz="3200" b="1" i="0" u="none" strike="noStrike" kern="1200" cap="none" spc="0" normalizeH="0" baseline="0" noProof="0" dirty="0">
                <a:ln>
                  <a:noFill/>
                </a:ln>
                <a:solidFill>
                  <a:srgbClr val="262626"/>
                </a:solidFill>
                <a:effectLst/>
                <a:uLnTx/>
                <a:uFillTx/>
                <a:latin typeface="Roboto" panose="02000000000000000000" pitchFamily="2" charset="0"/>
                <a:ea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262626"/>
                </a:solidFill>
                <a:effectLst/>
                <a:uLnTx/>
                <a:uFillTx/>
                <a:latin typeface="Roboto" panose="02000000000000000000" pitchFamily="2" charset="0"/>
                <a:ea typeface="Times New Roman" panose="02020603050405020304" pitchFamily="18" charset="0"/>
                <a:cs typeface="Times New Roman" panose="02020603050405020304" pitchFamily="18" charset="0"/>
              </a:rPr>
              <a:t>quan</a:t>
            </a:r>
            <a:r>
              <a:rPr kumimoji="0" lang="en-US" altLang="en-US" sz="3200" b="1" i="0" u="none" strike="noStrike" kern="1200" cap="none" spc="0" normalizeH="0" baseline="0" noProof="0" dirty="0">
                <a:ln>
                  <a:noFill/>
                </a:ln>
                <a:solidFill>
                  <a:srgbClr val="262626"/>
                </a:solidFill>
                <a:effectLst/>
                <a:uLnTx/>
                <a:uFillTx/>
                <a:latin typeface="Roboto" panose="02000000000000000000" pitchFamily="2" charset="0"/>
                <a:ea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262626"/>
                </a:solidFill>
                <a:effectLst/>
                <a:uLnTx/>
                <a:uFillTx/>
                <a:latin typeface="Roboto" panose="02000000000000000000" pitchFamily="2" charset="0"/>
                <a:ea typeface="Times New Roman" panose="02020603050405020304" pitchFamily="18" charset="0"/>
                <a:cs typeface="Times New Roman" panose="02020603050405020304" pitchFamily="18" charset="0"/>
              </a:rPr>
              <a:t>trọng</a:t>
            </a:r>
            <a:r>
              <a:rPr kumimoji="0" lang="en-US" altLang="en-US" sz="3200" b="1" i="0" u="none" strike="noStrike" kern="1200" cap="none" spc="0" normalizeH="0" baseline="0" noProof="0" dirty="0">
                <a:ln>
                  <a:noFill/>
                </a:ln>
                <a:solidFill>
                  <a:srgbClr val="262626"/>
                </a:solidFill>
                <a:effectLst/>
                <a:uLnTx/>
                <a:uFillTx/>
                <a:latin typeface="Roboto" panose="02000000000000000000" pitchFamily="2" charset="0"/>
                <a:ea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262626"/>
                </a:solidFill>
                <a:effectLst/>
                <a:uLnTx/>
                <a:uFillTx/>
                <a:latin typeface="Roboto" panose="02000000000000000000" pitchFamily="2" charset="0"/>
                <a:ea typeface="Times New Roman" panose="02020603050405020304" pitchFamily="18" charset="0"/>
                <a:cs typeface="Times New Roman" panose="02020603050405020304" pitchFamily="18" charset="0"/>
              </a:rPr>
              <a:t>hàng</a:t>
            </a:r>
            <a:r>
              <a:rPr kumimoji="0" lang="en-US" altLang="en-US" sz="3200" b="1" i="0" u="none" strike="noStrike" kern="1200" cap="none" spc="0" normalizeH="0" baseline="0" noProof="0" dirty="0">
                <a:ln>
                  <a:noFill/>
                </a:ln>
                <a:solidFill>
                  <a:srgbClr val="262626"/>
                </a:solidFill>
                <a:effectLst/>
                <a:uLnTx/>
                <a:uFillTx/>
                <a:latin typeface="Roboto" panose="02000000000000000000" pitchFamily="2" charset="0"/>
                <a:ea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262626"/>
                </a:solidFill>
                <a:effectLst/>
                <a:uLnTx/>
                <a:uFillTx/>
                <a:latin typeface="Roboto" panose="02000000000000000000" pitchFamily="2" charset="0"/>
                <a:ea typeface="Times New Roman" panose="02020603050405020304" pitchFamily="18" charset="0"/>
                <a:cs typeface="Times New Roman" panose="02020603050405020304" pitchFamily="18" charset="0"/>
              </a:rPr>
              <a:t>đầu</a:t>
            </a:r>
            <a:r>
              <a:rPr kumimoji="0" lang="en-US" altLang="en-US" sz="3200" b="1" i="0" u="none" strike="noStrike" kern="1200" cap="none" spc="0" normalizeH="0" baseline="0" noProof="0" dirty="0">
                <a:ln>
                  <a:noFill/>
                </a:ln>
                <a:solidFill>
                  <a:srgbClr val="262626"/>
                </a:solidFill>
                <a:effectLst/>
                <a:uLnTx/>
                <a:uFillTx/>
                <a:latin typeface="Roboto" panose="02000000000000000000" pitchFamily="2" charset="0"/>
                <a:ea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262626"/>
                </a:solidFill>
                <a:effectLst/>
                <a:uLnTx/>
                <a:uFillTx/>
                <a:latin typeface="Roboto" panose="02000000000000000000" pitchFamily="2" charset="0"/>
                <a:ea typeface="Times New Roman" panose="02020603050405020304" pitchFamily="18" charset="0"/>
                <a:cs typeface="Times New Roman" panose="02020603050405020304" pitchFamily="18" charset="0"/>
              </a:rPr>
              <a:t>trong</a:t>
            </a:r>
            <a:r>
              <a:rPr kumimoji="0" lang="en-US" altLang="en-US" sz="3200" b="1" i="0" u="none" strike="noStrike" kern="1200" cap="none" spc="0" normalizeH="0" baseline="0" noProof="0" dirty="0">
                <a:ln>
                  <a:noFill/>
                </a:ln>
                <a:solidFill>
                  <a:srgbClr val="262626"/>
                </a:solidFill>
                <a:effectLst/>
                <a:uLnTx/>
                <a:uFillTx/>
                <a:latin typeface="Roboto" panose="02000000000000000000" pitchFamily="2" charset="0"/>
                <a:ea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262626"/>
                </a:solidFill>
                <a:effectLst/>
                <a:uLnTx/>
                <a:uFillTx/>
                <a:latin typeface="Roboto" panose="02000000000000000000" pitchFamily="2" charset="0"/>
                <a:ea typeface="Times New Roman" panose="02020603050405020304" pitchFamily="18" charset="0"/>
                <a:cs typeface="Times New Roman" panose="02020603050405020304" pitchFamily="18" charset="0"/>
              </a:rPr>
              <a:t>chính</a:t>
            </a:r>
            <a:r>
              <a:rPr kumimoji="0" lang="en-US" altLang="en-US" sz="3200" b="1" i="0" u="none" strike="noStrike" kern="1200" cap="none" spc="0" normalizeH="0" baseline="0" noProof="0" dirty="0">
                <a:ln>
                  <a:noFill/>
                </a:ln>
                <a:solidFill>
                  <a:srgbClr val="262626"/>
                </a:solidFill>
                <a:effectLst/>
                <a:uLnTx/>
                <a:uFillTx/>
                <a:latin typeface="Roboto" panose="02000000000000000000" pitchFamily="2" charset="0"/>
                <a:ea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262626"/>
                </a:solidFill>
                <a:effectLst/>
                <a:uLnTx/>
                <a:uFillTx/>
                <a:latin typeface="Roboto" panose="02000000000000000000" pitchFamily="2" charset="0"/>
                <a:ea typeface="Times New Roman" panose="02020603050405020304" pitchFamily="18" charset="0"/>
                <a:cs typeface="Times New Roman" panose="02020603050405020304" pitchFamily="18" charset="0"/>
              </a:rPr>
              <a:t>sách</a:t>
            </a:r>
            <a:r>
              <a:rPr kumimoji="0" lang="en-US" altLang="en-US" sz="3200" b="1" i="0" u="none" strike="noStrike" kern="1200" cap="none" spc="0" normalizeH="0" baseline="0" noProof="0" dirty="0">
                <a:ln>
                  <a:noFill/>
                </a:ln>
                <a:solidFill>
                  <a:srgbClr val="262626"/>
                </a:solidFill>
                <a:effectLst/>
                <a:uLnTx/>
                <a:uFillTx/>
                <a:latin typeface="Roboto" panose="02000000000000000000" pitchFamily="2" charset="0"/>
                <a:ea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262626"/>
                </a:solidFill>
                <a:effectLst/>
                <a:uLnTx/>
                <a:uFillTx/>
                <a:latin typeface="Roboto" panose="02000000000000000000" pitchFamily="2" charset="0"/>
                <a:ea typeface="Times New Roman" panose="02020603050405020304" pitchFamily="18" charset="0"/>
                <a:cs typeface="Times New Roman" panose="02020603050405020304" pitchFamily="18" charset="0"/>
              </a:rPr>
              <a:t>đối</a:t>
            </a:r>
            <a:r>
              <a:rPr kumimoji="0" lang="en-US" altLang="en-US" sz="3200" b="1" i="0" u="none" strike="noStrike" kern="1200" cap="none" spc="0" normalizeH="0" baseline="0" noProof="0" dirty="0">
                <a:ln>
                  <a:noFill/>
                </a:ln>
                <a:solidFill>
                  <a:srgbClr val="262626"/>
                </a:solidFill>
                <a:effectLst/>
                <a:uLnTx/>
                <a:uFillTx/>
                <a:latin typeface="Roboto" panose="02000000000000000000" pitchFamily="2" charset="0"/>
                <a:ea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262626"/>
                </a:solidFill>
                <a:effectLst/>
                <a:uLnTx/>
                <a:uFillTx/>
                <a:latin typeface="Roboto" panose="02000000000000000000" pitchFamily="2" charset="0"/>
                <a:ea typeface="Times New Roman" panose="02020603050405020304" pitchFamily="18" charset="0"/>
                <a:cs typeface="Times New Roman" panose="02020603050405020304" pitchFamily="18" charset="0"/>
              </a:rPr>
              <a:t>ngoại</a:t>
            </a:r>
            <a:r>
              <a:rPr kumimoji="0" lang="en-US" altLang="en-US" sz="3200" b="1" i="0" u="none" strike="noStrike" kern="1200" cap="none" spc="0" normalizeH="0" baseline="0" noProof="0" dirty="0">
                <a:ln>
                  <a:noFill/>
                </a:ln>
                <a:solidFill>
                  <a:srgbClr val="262626"/>
                </a:solidFill>
                <a:effectLst/>
                <a:uLnTx/>
                <a:uFillTx/>
                <a:latin typeface="Roboto" panose="02000000000000000000" pitchFamily="2" charset="0"/>
                <a:ea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262626"/>
                </a:solidFill>
                <a:effectLst/>
                <a:uLnTx/>
                <a:uFillTx/>
                <a:latin typeface="Roboto" panose="02000000000000000000" pitchFamily="2" charset="0"/>
                <a:ea typeface="Times New Roman" panose="02020603050405020304" pitchFamily="18" charset="0"/>
                <a:cs typeface="Times New Roman" panose="02020603050405020304" pitchFamily="18" charset="0"/>
              </a:rPr>
              <a:t>của</a:t>
            </a:r>
            <a:r>
              <a:rPr kumimoji="0" lang="en-US" altLang="en-US" sz="3200" b="1" i="0" u="none" strike="noStrike" kern="1200" cap="none" spc="0" normalizeH="0" baseline="0" noProof="0" dirty="0">
                <a:ln>
                  <a:noFill/>
                </a:ln>
                <a:solidFill>
                  <a:srgbClr val="262626"/>
                </a:solidFill>
                <a:effectLst/>
                <a:uLnTx/>
                <a:uFillTx/>
                <a:latin typeface="Roboto" panose="02000000000000000000" pitchFamily="2" charset="0"/>
                <a:ea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262626"/>
                </a:solidFill>
                <a:effectLst/>
                <a:uLnTx/>
                <a:uFillTx/>
                <a:latin typeface="Roboto" panose="02000000000000000000" pitchFamily="2" charset="0"/>
                <a:ea typeface="Times New Roman" panose="02020603050405020304" pitchFamily="18" charset="0"/>
                <a:cs typeface="Times New Roman" panose="02020603050405020304" pitchFamily="18" charset="0"/>
              </a:rPr>
              <a:t>Việt</a:t>
            </a:r>
            <a:r>
              <a:rPr kumimoji="0" lang="en-US" altLang="en-US" sz="3200" b="1" i="0" u="none" strike="noStrike" kern="1200" cap="none" spc="0" normalizeH="0" baseline="0" noProof="0" dirty="0">
                <a:ln>
                  <a:noFill/>
                </a:ln>
                <a:solidFill>
                  <a:srgbClr val="262626"/>
                </a:solidFill>
                <a:effectLst/>
                <a:uLnTx/>
                <a:uFillTx/>
                <a:latin typeface="Roboto" panose="02000000000000000000" pitchFamily="2" charset="0"/>
                <a:ea typeface="Times New Roman" panose="02020603050405020304" pitchFamily="18" charset="0"/>
                <a:cs typeface="Times New Roman" panose="02020603050405020304" pitchFamily="18" charset="0"/>
              </a:rPr>
              <a:t> Nam</a:t>
            </a:r>
            <a:endParaRPr kumimoji="0" lang="en-US" altLang="en-US"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262626"/>
                </a:solidFill>
                <a:effectLst/>
                <a:uLnTx/>
                <a:uFillTx/>
                <a:latin typeface="Roboto" panose="02000000000000000000" pitchFamily="2" charset="0"/>
                <a:ea typeface="Times New Roman" panose="02020603050405020304" pitchFamily="18" charset="0"/>
                <a:cs typeface="Times New Roman" panose="02020603050405020304" pitchFamily="18" charset="0"/>
              </a:rPr>
              <a:t>   </a:t>
            </a:r>
            <a:endParaRPr kumimoji="0" lang="en-US" altLang="en-US"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1800" b="1" i="1"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(TTĐN) - </a:t>
            </a:r>
            <a:r>
              <a:rPr kumimoji="0" lang="en-US" altLang="en-US" sz="1800" b="1" i="1"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Chủ</a:t>
            </a:r>
            <a:r>
              <a:rPr kumimoji="0" lang="en-US" altLang="en-US" sz="1800" b="1" i="1"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1800" b="1" i="1"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nhiệm</a:t>
            </a:r>
            <a:r>
              <a:rPr kumimoji="0" lang="en-US" altLang="en-US" sz="1800" b="1" i="1"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1800" b="1" i="1"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Ủy</a:t>
            </a:r>
            <a:r>
              <a:rPr kumimoji="0" lang="en-US" altLang="en-US" sz="1800" b="1" i="1"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ban </a:t>
            </a:r>
            <a:r>
              <a:rPr kumimoji="0" lang="en-US" altLang="en-US" sz="1800" b="1" i="1"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Đối</a:t>
            </a:r>
            <a:r>
              <a:rPr kumimoji="0" lang="en-US" altLang="en-US" sz="1800" b="1" i="1"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1800" b="1" i="1"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ngoại</a:t>
            </a:r>
            <a:r>
              <a:rPr kumimoji="0" lang="en-US" altLang="en-US" sz="1800" b="1" i="1"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1800" b="1" i="1"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Vũ</a:t>
            </a:r>
            <a:r>
              <a:rPr kumimoji="0" lang="en-US" altLang="en-US" sz="1800" b="1" i="1"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1800" b="1" i="1"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Hải</a:t>
            </a:r>
            <a:r>
              <a:rPr kumimoji="0" lang="en-US" altLang="en-US" sz="1800" b="1" i="1"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1800" b="1" i="1"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Hà</a:t>
            </a:r>
            <a:r>
              <a:rPr kumimoji="0" lang="en-US" altLang="en-US" sz="1800" b="1" i="1"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1800" b="1" i="1"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nhấn</a:t>
            </a:r>
            <a:r>
              <a:rPr kumimoji="0" lang="en-US" altLang="en-US" sz="1800" b="1" i="1"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1800" b="1" i="1"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mạnh</a:t>
            </a:r>
            <a:r>
              <a:rPr kumimoji="0" lang="en-US" altLang="en-US" sz="1800" b="1" i="1"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EU </a:t>
            </a:r>
            <a:r>
              <a:rPr kumimoji="0" lang="en-US" altLang="en-US" sz="1800" b="1" i="1"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altLang="en-US" sz="1800" b="1" i="1"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1800" b="1" i="1"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đối</a:t>
            </a:r>
            <a:r>
              <a:rPr kumimoji="0" lang="en-US" altLang="en-US" sz="1800" b="1" i="1"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1800" b="1" i="1"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tác</a:t>
            </a:r>
            <a:r>
              <a:rPr kumimoji="0" lang="en-US" altLang="en-US" sz="1800" b="1" i="1"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1800" b="1" i="1"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quan</a:t>
            </a:r>
            <a:r>
              <a:rPr kumimoji="0" lang="en-US" altLang="en-US" sz="1800" b="1" i="1"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1800" b="1" i="1"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trọng</a:t>
            </a:r>
            <a:r>
              <a:rPr kumimoji="0" lang="en-US" altLang="en-US" sz="1800" b="1" i="1"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1800" b="1" i="1"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hàng</a:t>
            </a:r>
            <a:r>
              <a:rPr kumimoji="0" lang="en-US" altLang="en-US" sz="1800" b="1" i="1"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1800" b="1" i="1"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đầu</a:t>
            </a:r>
            <a:r>
              <a:rPr kumimoji="0" lang="en-US" altLang="en-US" sz="1800" b="1" i="1"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1800" b="1" i="1"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trong</a:t>
            </a:r>
            <a:r>
              <a:rPr kumimoji="0" lang="en-US" altLang="en-US" sz="1800" b="1" i="1"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1800" b="1" i="1"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chính</a:t>
            </a:r>
            <a:r>
              <a:rPr kumimoji="0" lang="en-US" altLang="en-US" sz="1800" b="1" i="1"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1800" b="1" i="1"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sách</a:t>
            </a:r>
            <a:r>
              <a:rPr kumimoji="0" lang="en-US" altLang="en-US" sz="1800" b="1" i="1"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1800" b="1" i="1"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đối</a:t>
            </a:r>
            <a:r>
              <a:rPr kumimoji="0" lang="en-US" altLang="en-US" sz="1800" b="1" i="1"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1800" b="1" i="1"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ngoại</a:t>
            </a:r>
            <a:r>
              <a:rPr kumimoji="0" lang="en-US" altLang="en-US" sz="1800" b="1" i="1"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1800" b="1" i="1"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và</a:t>
            </a:r>
            <a:r>
              <a:rPr kumimoji="0" lang="en-US" altLang="en-US" sz="1800" b="1" i="1"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1800" b="1" i="1"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hội</a:t>
            </a:r>
            <a:r>
              <a:rPr kumimoji="0" lang="en-US" altLang="en-US" sz="1800" b="1" i="1"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1800" b="1" i="1"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nhập</a:t>
            </a:r>
            <a:r>
              <a:rPr kumimoji="0" lang="en-US" altLang="en-US" sz="1800" b="1" i="1"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1800" b="1" i="1"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quốc</a:t>
            </a:r>
            <a:r>
              <a:rPr kumimoji="0" lang="en-US" altLang="en-US" sz="1800" b="1" i="1"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1800" b="1" i="1"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tế</a:t>
            </a:r>
            <a:r>
              <a:rPr kumimoji="0" lang="en-US" altLang="en-US" sz="1800" b="1" i="1"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1800" b="1" i="1"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altLang="en-US" sz="1800" b="1" i="1"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1800" b="1" i="1"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Việt</a:t>
            </a:r>
            <a:r>
              <a:rPr kumimoji="0" lang="en-US" altLang="en-US" sz="1800" b="1" i="1"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Nam.</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049" name="Picture 161" descr="Chủ nhiệm Ủy ban Đối ngoại Vũ Hải Hà tiếp Đại sứ, Trưởng phái đoàn Liên minh châu Âu (EU) tại Việt Nam Giorgio Aliberti.">
            <a:extLst>
              <a:ext uri="{FF2B5EF4-FFF2-40B4-BE49-F238E27FC236}">
                <a16:creationId xmlns:a16="http://schemas.microsoft.com/office/drawing/2014/main" id="{1DCB62C4-DF78-D603-2989-597EF285ED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8692" y="4226675"/>
            <a:ext cx="6525490" cy="254549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315F69DB-8DF9-2044-EA01-43C35BFD24E7}"/>
              </a:ext>
            </a:extLst>
          </p:cNvPr>
          <p:cNvSpPr>
            <a:spLocks noChangeArrowheads="1"/>
          </p:cNvSpPr>
          <p:nvPr/>
        </p:nvSpPr>
        <p:spPr bwMode="auto">
          <a:xfrm>
            <a:off x="1911927" y="-61555"/>
            <a:ext cx="8672945" cy="2154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Chủ</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nhiệm</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Ủy</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ban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Đối</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ngoại</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Vũ</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Hải</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Hà</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vui</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mừng</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thông</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báo</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chuyến</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thăm</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Chủ</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tịch</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Quốc</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hội</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Vương</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Đình</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Huệ</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và</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Đoàn</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đại</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biểu</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cấp</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cao</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Quốc</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hội</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Việt</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Nam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đến</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châu</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Âu</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vào</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tháng</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9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vừa</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qua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đã</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thành</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công</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tốt</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đẹp</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Chủ</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tịch</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Quốc</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hội</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đánh</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giá</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cao</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kết</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quả</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chuyến</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thăm</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sự</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phối</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hợp</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chặt</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chẽ</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cá</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nhân</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Đại</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sứ</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và</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nhân</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viên</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Phái</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đoàn</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EU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Việt</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Nam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với</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Ủy</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ban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Đối</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ngoại</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Văn</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phòng</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Quốc</a:t>
            </a:r>
            <a:r>
              <a:rPr kumimoji="0" lang="en-US" altLang="en-US" sz="20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hội</a:t>
            </a:r>
            <a:r>
              <a:rPr kumimoji="0" lang="en-US" altLang="en-US" sz="1400" b="0" i="0" u="none" strike="noStrike" kern="1200" cap="none" spc="0" normalizeH="0" baseline="0" noProof="0" dirty="0">
                <a:ln>
                  <a:noFill/>
                </a:ln>
                <a:solidFill>
                  <a:srgbClr val="262626"/>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82405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5D815B-1AD3-956C-C2BF-68B6541B7DA0}"/>
              </a:ext>
            </a:extLst>
          </p:cNvPr>
          <p:cNvPicPr>
            <a:picLocks noChangeAspect="1"/>
          </p:cNvPicPr>
          <p:nvPr/>
        </p:nvPicPr>
        <p:blipFill>
          <a:blip r:embed="rId2"/>
          <a:stretch>
            <a:fillRect/>
          </a:stretch>
        </p:blipFill>
        <p:spPr>
          <a:xfrm>
            <a:off x="1623579" y="1427019"/>
            <a:ext cx="10388312" cy="5278581"/>
          </a:xfrm>
          <a:prstGeom prst="rect">
            <a:avLst/>
          </a:prstGeom>
        </p:spPr>
      </p:pic>
      <p:sp>
        <p:nvSpPr>
          <p:cNvPr id="6" name="TextBox 5">
            <a:extLst>
              <a:ext uri="{FF2B5EF4-FFF2-40B4-BE49-F238E27FC236}">
                <a16:creationId xmlns:a16="http://schemas.microsoft.com/office/drawing/2014/main" id="{FB00C92D-C00C-DDF4-0F61-638DADDDB124}"/>
              </a:ext>
            </a:extLst>
          </p:cNvPr>
          <p:cNvSpPr txBox="1"/>
          <p:nvPr/>
        </p:nvSpPr>
        <p:spPr>
          <a:xfrm>
            <a:off x="2050471" y="152399"/>
            <a:ext cx="54586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a:ea typeface="+mn-ea"/>
                <a:cs typeface="+mn-cs"/>
              </a:rPr>
              <a:t>Xuất</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khẩu</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nông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sản</a:t>
            </a:r>
            <a:r>
              <a:rPr kumimoji="0" lang="en-US" sz="3600" b="0" i="0" u="none" strike="noStrike" kern="1200" cap="none" spc="0" normalizeH="0" baseline="0" noProof="0" dirty="0">
                <a:ln>
                  <a:noFill/>
                </a:ln>
                <a:solidFill>
                  <a:prstClr val="black"/>
                </a:solidFill>
                <a:effectLst/>
                <a:uLnTx/>
                <a:uFillTx/>
                <a:latin typeface="Calibri"/>
                <a:ea typeface="+mn-ea"/>
                <a:cs typeface="+mn-cs"/>
              </a:rPr>
              <a:t> sang EU</a:t>
            </a:r>
          </a:p>
        </p:txBody>
      </p:sp>
    </p:spTree>
    <p:extLst>
      <p:ext uri="{BB962C8B-B14F-4D97-AF65-F5344CB8AC3E}">
        <p14:creationId xmlns:p14="http://schemas.microsoft.com/office/powerpoint/2010/main" val="41324887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7B7EB-840F-5931-6657-9A062E5587AF}"/>
              </a:ext>
            </a:extLst>
          </p:cNvPr>
          <p:cNvSpPr>
            <a:spLocks noGrp="1"/>
          </p:cNvSpPr>
          <p:nvPr>
            <p:ph type="title"/>
          </p:nvPr>
        </p:nvSpPr>
        <p:spPr>
          <a:xfrm>
            <a:off x="429491" y="193962"/>
            <a:ext cx="4724400" cy="5555673"/>
          </a:xfrm>
        </p:spPr>
        <p:txBody>
          <a:bodyPr/>
          <a:lstStyle/>
          <a:p>
            <a:r>
              <a:rPr lang="vi-VN" dirty="0"/>
              <a:t>1. Cà phê </a:t>
            </a:r>
            <a:br>
              <a:rPr lang="vi-VN" dirty="0"/>
            </a:br>
            <a:r>
              <a:rPr lang="vi-VN" dirty="0"/>
              <a:t/>
            </a:r>
            <a:br>
              <a:rPr lang="vi-VN" dirty="0"/>
            </a:br>
            <a:r>
              <a:rPr lang="vi-VN" dirty="0"/>
              <a:t>Với cam kết xóa bỏ thuế quan theo EVFTA, cà phê xuất khẩu sang EU sẽ có 93% dòng thuế về 0% ngay khi Hiệp định có hiệu lực. Đây là một cơ hội tốt cho cà phê Việt Nam khi EU là thị trường tiêu thụ cà phê lớn nhất trên thế giới</a:t>
            </a:r>
            <a:endParaRPr lang="en-US" dirty="0"/>
          </a:p>
        </p:txBody>
      </p:sp>
      <p:pic>
        <p:nvPicPr>
          <p:cNvPr id="4" name="Picture 3">
            <a:extLst>
              <a:ext uri="{FF2B5EF4-FFF2-40B4-BE49-F238E27FC236}">
                <a16:creationId xmlns:a16="http://schemas.microsoft.com/office/drawing/2014/main" id="{1CECC8E2-5F35-BF5B-0095-3E00937D38B9}"/>
              </a:ext>
            </a:extLst>
          </p:cNvPr>
          <p:cNvPicPr>
            <a:picLocks noChangeAspect="1"/>
          </p:cNvPicPr>
          <p:nvPr/>
        </p:nvPicPr>
        <p:blipFill>
          <a:blip r:embed="rId2"/>
          <a:stretch>
            <a:fillRect/>
          </a:stretch>
        </p:blipFill>
        <p:spPr>
          <a:xfrm>
            <a:off x="5486400" y="952499"/>
            <a:ext cx="6276109" cy="5739246"/>
          </a:xfrm>
          <a:prstGeom prst="rect">
            <a:avLst/>
          </a:prstGeom>
        </p:spPr>
      </p:pic>
    </p:spTree>
    <p:extLst>
      <p:ext uri="{BB962C8B-B14F-4D97-AF65-F5344CB8AC3E}">
        <p14:creationId xmlns:p14="http://schemas.microsoft.com/office/powerpoint/2010/main" val="32168678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82618-9B68-3D89-F090-0EDC8A089B15}"/>
              </a:ext>
            </a:extLst>
          </p:cNvPr>
          <p:cNvSpPr>
            <a:spLocks noGrp="1"/>
          </p:cNvSpPr>
          <p:nvPr>
            <p:ph type="title"/>
          </p:nvPr>
        </p:nvSpPr>
        <p:spPr>
          <a:xfrm>
            <a:off x="1463963" y="-110838"/>
            <a:ext cx="6317669" cy="2175165"/>
          </a:xfrm>
        </p:spPr>
        <p:txBody>
          <a:bodyPr/>
          <a:lstStyle/>
          <a:p>
            <a:r>
              <a:rPr lang="vi-VN" dirty="0"/>
              <a:t>Xuất khẩu hạt điều của Việt Nam sang EU tăng cả lượng và kim ngạch</a:t>
            </a:r>
            <a:endParaRPr lang="en-US" dirty="0"/>
          </a:p>
        </p:txBody>
      </p:sp>
      <p:pic>
        <p:nvPicPr>
          <p:cNvPr id="4" name="Picture 3">
            <a:extLst>
              <a:ext uri="{FF2B5EF4-FFF2-40B4-BE49-F238E27FC236}">
                <a16:creationId xmlns:a16="http://schemas.microsoft.com/office/drawing/2014/main" id="{F4D463E7-EB63-7B7D-0309-9BE1A3D56E4B}"/>
              </a:ext>
            </a:extLst>
          </p:cNvPr>
          <p:cNvPicPr>
            <a:picLocks noChangeAspect="1"/>
          </p:cNvPicPr>
          <p:nvPr/>
        </p:nvPicPr>
        <p:blipFill>
          <a:blip r:embed="rId2"/>
          <a:stretch>
            <a:fillRect/>
          </a:stretch>
        </p:blipFill>
        <p:spPr>
          <a:xfrm>
            <a:off x="0" y="1801090"/>
            <a:ext cx="5999018" cy="5056909"/>
          </a:xfrm>
          <a:prstGeom prst="rect">
            <a:avLst/>
          </a:prstGeom>
        </p:spPr>
      </p:pic>
      <p:sp>
        <p:nvSpPr>
          <p:cNvPr id="6" name="TextBox 5">
            <a:extLst>
              <a:ext uri="{FF2B5EF4-FFF2-40B4-BE49-F238E27FC236}">
                <a16:creationId xmlns:a16="http://schemas.microsoft.com/office/drawing/2014/main" id="{DD626291-2B1E-B2F2-AFDE-DDE8C61916AA}"/>
              </a:ext>
            </a:extLst>
          </p:cNvPr>
          <p:cNvSpPr txBox="1"/>
          <p:nvPr/>
        </p:nvSpPr>
        <p:spPr>
          <a:xfrm>
            <a:off x="6192984" y="1602662"/>
            <a:ext cx="60960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a:ea typeface="+mn-ea"/>
                <a:cs typeface="+mn-cs"/>
              </a:rPr>
              <a:t>Việt</a:t>
            </a:r>
            <a:r>
              <a:rPr kumimoji="0" lang="en-US" sz="2400" b="0" i="0" u="none" strike="noStrike" kern="1200" cap="none" spc="0" normalizeH="0" baseline="0" noProof="0" dirty="0">
                <a:ln>
                  <a:noFill/>
                </a:ln>
                <a:solidFill>
                  <a:prstClr val="black"/>
                </a:solidFill>
                <a:effectLst/>
                <a:uLnTx/>
                <a:uFillTx/>
                <a:latin typeface="Calibri"/>
                <a:ea typeface="+mn-ea"/>
                <a:cs typeface="+mn-cs"/>
              </a:rPr>
              <a:t> Nam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là</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nguồn</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cung</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hạt</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điều</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lớn</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nhất</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cho</a:t>
            </a:r>
            <a:r>
              <a:rPr kumimoji="0" lang="en-US" sz="2400" b="0" i="0" u="none" strike="noStrike" kern="1200" cap="none" spc="0" normalizeH="0" baseline="0" noProof="0" dirty="0">
                <a:ln>
                  <a:noFill/>
                </a:ln>
                <a:solidFill>
                  <a:prstClr val="black"/>
                </a:solidFill>
                <a:effectLst/>
                <a:uLnTx/>
                <a:uFillTx/>
                <a:latin typeface="Calibri"/>
                <a:ea typeface="+mn-ea"/>
                <a:cs typeface="+mn-cs"/>
              </a:rPr>
              <a:t> EU.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Trong</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quý</a:t>
            </a:r>
            <a:r>
              <a:rPr kumimoji="0" lang="en-US" sz="2400" b="0" i="0" u="none" strike="noStrike" kern="1200" cap="none" spc="0" normalizeH="0" baseline="0" noProof="0" dirty="0">
                <a:ln>
                  <a:noFill/>
                </a:ln>
                <a:solidFill>
                  <a:prstClr val="black"/>
                </a:solidFill>
                <a:effectLst/>
                <a:uLnTx/>
                <a:uFillTx/>
                <a:latin typeface="Calibri"/>
                <a:ea typeface="+mn-ea"/>
                <a:cs typeface="+mn-cs"/>
              </a:rPr>
              <a:t> III/2021, EU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nhập</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khẩu</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hạt</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điều</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từ</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Việt</a:t>
            </a:r>
            <a:r>
              <a:rPr kumimoji="0" lang="en-US" sz="2400" b="0" i="0" u="none" strike="noStrike" kern="1200" cap="none" spc="0" normalizeH="0" baseline="0" noProof="0" dirty="0">
                <a:ln>
                  <a:noFill/>
                </a:ln>
                <a:solidFill>
                  <a:prstClr val="black"/>
                </a:solidFill>
                <a:effectLst/>
                <a:uLnTx/>
                <a:uFillTx/>
                <a:latin typeface="Calibri"/>
                <a:ea typeface="+mn-ea"/>
                <a:cs typeface="+mn-cs"/>
              </a:rPr>
              <a:t> Nam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đạt</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trên</a:t>
            </a:r>
            <a:r>
              <a:rPr kumimoji="0" lang="en-US" sz="2400" b="0" i="0" u="none" strike="noStrike" kern="1200" cap="none" spc="0" normalizeH="0" baseline="0" noProof="0" dirty="0">
                <a:ln>
                  <a:noFill/>
                </a:ln>
                <a:solidFill>
                  <a:prstClr val="black"/>
                </a:solidFill>
                <a:effectLst/>
                <a:uLnTx/>
                <a:uFillTx/>
                <a:latin typeface="Calibri"/>
                <a:ea typeface="+mn-ea"/>
                <a:cs typeface="+mn-cs"/>
              </a:rPr>
              <a:t> 36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nghìn</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tấn</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8" name="TextBox 7">
            <a:extLst>
              <a:ext uri="{FF2B5EF4-FFF2-40B4-BE49-F238E27FC236}">
                <a16:creationId xmlns:a16="http://schemas.microsoft.com/office/drawing/2014/main" id="{60397AE2-2767-E1C5-F6B0-CC5C721E242B}"/>
              </a:ext>
            </a:extLst>
          </p:cNvPr>
          <p:cNvSpPr txBox="1"/>
          <p:nvPr/>
        </p:nvSpPr>
        <p:spPr>
          <a:xfrm>
            <a:off x="6192984" y="3777827"/>
            <a:ext cx="6144490"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D</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òng thuế suất thuế nhập khẩu hạt điều của EU từ Việt Nam về 0%. Đây là lợi thế giúp ngành điều Việt Nam gia tăng xuất khẩu vào EU và mở rộng thêm thị phần tại không chỉ tại thị trường chính mà ngay cả đối với các thị trường ngách.</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85015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28DA1D-DA26-16B3-B260-1C0C7CB0B2F0}"/>
              </a:ext>
            </a:extLst>
          </p:cNvPr>
          <p:cNvPicPr>
            <a:picLocks noChangeAspect="1"/>
          </p:cNvPicPr>
          <p:nvPr/>
        </p:nvPicPr>
        <p:blipFill>
          <a:blip r:embed="rId2"/>
          <a:stretch>
            <a:fillRect/>
          </a:stretch>
        </p:blipFill>
        <p:spPr>
          <a:xfrm>
            <a:off x="138545" y="2092036"/>
            <a:ext cx="5694220" cy="4641274"/>
          </a:xfrm>
          <a:prstGeom prst="rect">
            <a:avLst/>
          </a:prstGeom>
        </p:spPr>
      </p:pic>
      <p:sp>
        <p:nvSpPr>
          <p:cNvPr id="5" name="TextBox 4">
            <a:extLst>
              <a:ext uri="{FF2B5EF4-FFF2-40B4-BE49-F238E27FC236}">
                <a16:creationId xmlns:a16="http://schemas.microsoft.com/office/drawing/2014/main" id="{D91D4E0F-CEEB-898F-41A8-E9E853F2294D}"/>
              </a:ext>
            </a:extLst>
          </p:cNvPr>
          <p:cNvSpPr txBox="1"/>
          <p:nvPr/>
        </p:nvSpPr>
        <p:spPr>
          <a:xfrm>
            <a:off x="318655" y="902962"/>
            <a:ext cx="5514110" cy="83099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Xuất khẩu gạo đang tận dụng tốt các ưu đãi từ Hiệp định EVFTA</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8B767658-EA96-2386-6745-4DC055B53E5E}"/>
              </a:ext>
            </a:extLst>
          </p:cNvPr>
          <p:cNvSpPr txBox="1"/>
          <p:nvPr/>
        </p:nvSpPr>
        <p:spPr>
          <a:xfrm>
            <a:off x="6096000" y="2413337"/>
            <a:ext cx="6096000"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Theo số liệu của Tổng cục Hải quan, xuất khẩu gạo của Việt Nam sang thị trường EU trong 11 tháng năm 2021 dù chưa ghi nhận sự gia tăng mạnh về khối lượng nhưng giá xuất khẩu và trị giá thu về đã tăng lên đáng kể với 53,91 nghìn tấn, trị giá 38,07 triệu USD, so với cùng kỳ năm 2020 tăng 0,8% về lượng nhưng trị giá thu về tăng tới 21,6%.</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25685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AA1AB2-2700-AD94-E3B1-0C193B6C24D4}"/>
              </a:ext>
            </a:extLst>
          </p:cNvPr>
          <p:cNvPicPr>
            <a:picLocks noChangeAspect="1"/>
          </p:cNvPicPr>
          <p:nvPr/>
        </p:nvPicPr>
        <p:blipFill>
          <a:blip r:embed="rId2"/>
          <a:stretch>
            <a:fillRect/>
          </a:stretch>
        </p:blipFill>
        <p:spPr>
          <a:xfrm>
            <a:off x="6096000" y="0"/>
            <a:ext cx="6096000" cy="5334000"/>
          </a:xfrm>
          <a:prstGeom prst="rect">
            <a:avLst/>
          </a:prstGeom>
        </p:spPr>
      </p:pic>
      <p:sp>
        <p:nvSpPr>
          <p:cNvPr id="6" name="TextBox 5">
            <a:extLst>
              <a:ext uri="{FF2B5EF4-FFF2-40B4-BE49-F238E27FC236}">
                <a16:creationId xmlns:a16="http://schemas.microsoft.com/office/drawing/2014/main" id="{4437B396-D5CE-D990-420E-87C7C452D735}"/>
              </a:ext>
            </a:extLst>
          </p:cNvPr>
          <p:cNvSpPr txBox="1"/>
          <p:nvPr/>
        </p:nvSpPr>
        <p:spPr>
          <a:xfrm>
            <a:off x="498764" y="2667000"/>
            <a:ext cx="5181600"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Hiệp định EVFTA yêu cầu sản phẩm thủy sản phải có xuất xứ thuần túy từ Việt Nam hoặc sử dụng nguyên liệu có xuất xứ thuần túy được nhập khẩu từ EU. Điều này có nghĩa là nguyên liệu thủy sản dùng cho thủy sản sơ chế hoặc chế biến phải được nuôi dưỡng, thu hoạch hoặc đánh bắt tại Việt Nam hoặc nhập khẩu có xuất xứ từ EU.</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5187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1A11FF3A-93CA-9E93-E4CF-BFBC85885477}"/>
              </a:ext>
            </a:extLst>
          </p:cNvPr>
          <p:cNvSpPr>
            <a:spLocks noGrp="1"/>
          </p:cNvSpPr>
          <p:nvPr>
            <p:ph type="title"/>
          </p:nvPr>
        </p:nvSpPr>
        <p:spPr/>
        <p:txBody>
          <a:bodyPr/>
          <a:lstStyle/>
          <a:p>
            <a:pPr eaLnBrk="1" hangingPunct="1"/>
            <a:r>
              <a:rPr lang="en-US" altLang="en-US"/>
              <a:t>BÀI 4: LIÊN MINH CHÂU ÂU</a:t>
            </a:r>
          </a:p>
        </p:txBody>
      </p:sp>
      <p:sp>
        <p:nvSpPr>
          <p:cNvPr id="4" name="Rectangle 3">
            <a:extLst>
              <a:ext uri="{FF2B5EF4-FFF2-40B4-BE49-F238E27FC236}">
                <a16:creationId xmlns:a16="http://schemas.microsoft.com/office/drawing/2014/main" id="{14408B45-35D3-A185-547E-5FBC5F8E3F0B}"/>
              </a:ext>
            </a:extLst>
          </p:cNvPr>
          <p:cNvSpPr/>
          <p:nvPr/>
        </p:nvSpPr>
        <p:spPr>
          <a:xfrm>
            <a:off x="1524000" y="914400"/>
            <a:ext cx="43434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Khái</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quát</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về</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liên</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minh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Châu</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Âu</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(EU)</a:t>
            </a:r>
          </a:p>
        </p:txBody>
      </p:sp>
      <p:pic>
        <p:nvPicPr>
          <p:cNvPr id="2" name="Picture 1">
            <a:extLst>
              <a:ext uri="{FF2B5EF4-FFF2-40B4-BE49-F238E27FC236}">
                <a16:creationId xmlns:a16="http://schemas.microsoft.com/office/drawing/2014/main" id="{5A54B6CF-67A1-E886-DA13-6A680652BBA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81601" y="1447800"/>
            <a:ext cx="556577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loud 4">
            <a:extLst>
              <a:ext uri="{FF2B5EF4-FFF2-40B4-BE49-F238E27FC236}">
                <a16:creationId xmlns:a16="http://schemas.microsoft.com/office/drawing/2014/main" id="{C2CF6736-6215-F248-1D24-3B4CFE31315B}"/>
              </a:ext>
            </a:extLst>
          </p:cNvPr>
          <p:cNvSpPr/>
          <p:nvPr/>
        </p:nvSpPr>
        <p:spPr>
          <a:xfrm>
            <a:off x="1600200" y="4260850"/>
            <a:ext cx="3505200" cy="2590800"/>
          </a:xfrm>
          <a:prstGeom prst="cloud">
            <a:avLst/>
          </a:prstGeom>
          <a:solidFill>
            <a:schemeClr val="accent6">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Quan</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sát</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hình</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1em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hãy</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cho</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biết</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liên</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minh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châu</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âu</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được</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thành</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lập</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vào</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thời</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gian</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nào</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kể</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tên</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các</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nước</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tham</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gia</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sáng</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lập</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7" name="Cloud 6">
            <a:extLst>
              <a:ext uri="{FF2B5EF4-FFF2-40B4-BE49-F238E27FC236}">
                <a16:creationId xmlns:a16="http://schemas.microsoft.com/office/drawing/2014/main" id="{69DFB385-DD86-AC27-CA22-25DC30FC9261}"/>
              </a:ext>
            </a:extLst>
          </p:cNvPr>
          <p:cNvSpPr/>
          <p:nvPr/>
        </p:nvSpPr>
        <p:spPr>
          <a:xfrm>
            <a:off x="1733550" y="4260850"/>
            <a:ext cx="3505200" cy="2139950"/>
          </a:xfrm>
          <a:prstGeom prst="cloud">
            <a:avLst/>
          </a:prstGeom>
          <a:solidFill>
            <a:schemeClr val="accent6">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Dựa vào lược đồ các nước trong liên minh em hãy trình bày quá trình mở rộng của liên minh?</a:t>
            </a: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 name="Rectangle 5">
            <a:extLst>
              <a:ext uri="{FF2B5EF4-FFF2-40B4-BE49-F238E27FC236}">
                <a16:creationId xmlns:a16="http://schemas.microsoft.com/office/drawing/2014/main" id="{325BB182-CAA4-EE43-2DFF-0D50F92024F7}"/>
              </a:ext>
            </a:extLst>
          </p:cNvPr>
          <p:cNvSpPr/>
          <p:nvPr/>
        </p:nvSpPr>
        <p:spPr>
          <a:xfrm>
            <a:off x="1600200" y="1855788"/>
            <a:ext cx="3505200" cy="1039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Liên</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minh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Châu</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Âu</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gọi</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tắt</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Eu</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tiền</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thân</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Cộng</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đồng</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kinh</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tế</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châu</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Âu</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(1957).</a:t>
            </a:r>
          </a:p>
        </p:txBody>
      </p:sp>
      <p:pic>
        <p:nvPicPr>
          <p:cNvPr id="22536" name="Picture 8">
            <a:extLst>
              <a:ext uri="{FF2B5EF4-FFF2-40B4-BE49-F238E27FC236}">
                <a16:creationId xmlns:a16="http://schemas.microsoft.com/office/drawing/2014/main" id="{68F22722-5D33-2CA1-3A46-B1C1F7CAE7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3551" y="1447800"/>
            <a:ext cx="72231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852D4E95-9B69-2EF7-0FBF-4EC95DF45832}"/>
              </a:ext>
            </a:extLst>
          </p:cNvPr>
          <p:cNvSpPr/>
          <p:nvPr/>
        </p:nvSpPr>
        <p:spPr>
          <a:xfrm>
            <a:off x="1600200" y="2967038"/>
            <a:ext cx="3505200" cy="1293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Với việc Vương quốc Anh rời khỏi Liên minh (31/01/2020) , hiện nay liên minh gồm 27 quốc gia.</a:t>
            </a: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756809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xit" presetSubtype="10" fill="hold" grpId="1" nodeType="clickEffect">
                                  <p:stCondLst>
                                    <p:cond delay="0"/>
                                  </p:stCondLst>
                                  <p:childTnLst>
                                    <p:animEffect transition="out" filter="checkerboard(across)">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22536"/>
                                        </p:tgtEl>
                                        <p:attrNameLst>
                                          <p:attrName>style.visibility</p:attrName>
                                        </p:attrNameLst>
                                      </p:cBhvr>
                                      <p:to>
                                        <p:strVal val="visible"/>
                                      </p:to>
                                    </p:set>
                                    <p:animEffect transition="in" filter="wipe(down)">
                                      <p:cBhvr>
                                        <p:cTn id="22" dur="500"/>
                                        <p:tgtEl>
                                          <p:spTgt spid="2253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fltVal val="0"/>
                                          </p:val>
                                        </p:tav>
                                        <p:tav tm="100000">
                                          <p:val>
                                            <p:strVal val="#ppt_w"/>
                                          </p:val>
                                        </p:tav>
                                      </p:tavLst>
                                    </p:anim>
                                    <p:anim calcmode="lin" valueType="num">
                                      <p:cBhvr>
                                        <p:cTn id="31" dur="1000" fill="hold"/>
                                        <p:tgtEl>
                                          <p:spTgt spid="7"/>
                                        </p:tgtEl>
                                        <p:attrNameLst>
                                          <p:attrName>ppt_h</p:attrName>
                                        </p:attrNameLst>
                                      </p:cBhvr>
                                      <p:tavLst>
                                        <p:tav tm="0">
                                          <p:val>
                                            <p:fltVal val="0"/>
                                          </p:val>
                                        </p:tav>
                                        <p:tav tm="100000">
                                          <p:val>
                                            <p:strVal val="#ppt_h"/>
                                          </p:val>
                                        </p:tav>
                                      </p:tavLst>
                                    </p:anim>
                                    <p:anim calcmode="lin" valueType="num">
                                      <p:cBhvr>
                                        <p:cTn id="32" dur="1000" fill="hold"/>
                                        <p:tgtEl>
                                          <p:spTgt spid="7"/>
                                        </p:tgtEl>
                                        <p:attrNameLst>
                                          <p:attrName>style.rotation</p:attrName>
                                        </p:attrNameLst>
                                      </p:cBhvr>
                                      <p:tavLst>
                                        <p:tav tm="0">
                                          <p:val>
                                            <p:fltVal val="90"/>
                                          </p:val>
                                        </p:tav>
                                        <p:tav tm="100000">
                                          <p:val>
                                            <p:fltVal val="0"/>
                                          </p:val>
                                        </p:tav>
                                      </p:tavLst>
                                    </p:anim>
                                    <p:animEffect transition="in" filter="fade">
                                      <p:cBhvr>
                                        <p:cTn id="33" dur="1000"/>
                                        <p:tgtEl>
                                          <p:spTgt spid="7"/>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5" presetClass="exit" presetSubtype="0" fill="hold" grpId="1" nodeType="clickEffect">
                                  <p:stCondLst>
                                    <p:cond delay="0"/>
                                  </p:stCondLst>
                                  <p:childTnLst>
                                    <p:anim calcmode="lin" valueType="num">
                                      <p:cBhvr>
                                        <p:cTn id="37" dur="1000"/>
                                        <p:tgtEl>
                                          <p:spTgt spid="7"/>
                                        </p:tgtEl>
                                        <p:attrNameLst>
                                          <p:attrName>ppt_w</p:attrName>
                                        </p:attrNameLst>
                                      </p:cBhvr>
                                      <p:tavLst>
                                        <p:tav tm="0">
                                          <p:val>
                                            <p:strVal val="ppt_w"/>
                                          </p:val>
                                        </p:tav>
                                        <p:tav tm="100000">
                                          <p:val>
                                            <p:strVal val="ppt_w*0.70"/>
                                          </p:val>
                                        </p:tav>
                                      </p:tavLst>
                                    </p:anim>
                                    <p:anim calcmode="lin" valueType="num">
                                      <p:cBhvr>
                                        <p:cTn id="38" dur="1000"/>
                                        <p:tgtEl>
                                          <p:spTgt spid="7"/>
                                        </p:tgtEl>
                                        <p:attrNameLst>
                                          <p:attrName>ppt_h</p:attrName>
                                        </p:attrNameLst>
                                      </p:cBhvr>
                                      <p:tavLst>
                                        <p:tav tm="0">
                                          <p:val>
                                            <p:strVal val="ppt_h"/>
                                          </p:val>
                                        </p:tav>
                                        <p:tav tm="100000">
                                          <p:val>
                                            <p:strVal val="ppt_h"/>
                                          </p:val>
                                        </p:tav>
                                      </p:tavLst>
                                    </p:anim>
                                    <p:animEffect transition="out" filter="fade">
                                      <p:cBhvr>
                                        <p:cTn id="39" dur="1000"/>
                                        <p:tgtEl>
                                          <p:spTgt spid="7"/>
                                        </p:tgtEl>
                                      </p:cBhvr>
                                    </p:animEffect>
                                    <p:set>
                                      <p:cBhvr>
                                        <p:cTn id="40" dur="1" fill="hold">
                                          <p:stCondLst>
                                            <p:cond delay="999"/>
                                          </p:stCondLst>
                                        </p:cTn>
                                        <p:tgtEl>
                                          <p:spTgt spid="7"/>
                                        </p:tgtEl>
                                        <p:attrNameLst>
                                          <p:attrName>style.visibility</p:attrName>
                                        </p:attrNameLst>
                                      </p:cBhvr>
                                      <p:to>
                                        <p:strVal val="hidden"/>
                                      </p:to>
                                    </p:set>
                                  </p:childTnLst>
                                </p:cTn>
                              </p:par>
                              <p:par>
                                <p:cTn id="41" presetID="22" presetClass="entr" presetSubtype="4"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6"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5C11CE-D2D0-D08A-1B6B-3A6FF52A52B8}"/>
              </a:ext>
            </a:extLst>
          </p:cNvPr>
          <p:cNvPicPr>
            <a:picLocks noChangeAspect="1"/>
          </p:cNvPicPr>
          <p:nvPr/>
        </p:nvPicPr>
        <p:blipFill>
          <a:blip r:embed="rId2"/>
          <a:stretch>
            <a:fillRect/>
          </a:stretch>
        </p:blipFill>
        <p:spPr>
          <a:xfrm>
            <a:off x="4572000" y="2206336"/>
            <a:ext cx="7620000" cy="4651664"/>
          </a:xfrm>
          <a:prstGeom prst="rect">
            <a:avLst/>
          </a:prstGeom>
        </p:spPr>
      </p:pic>
      <p:sp>
        <p:nvSpPr>
          <p:cNvPr id="5" name="TextBox 4">
            <a:extLst>
              <a:ext uri="{FF2B5EF4-FFF2-40B4-BE49-F238E27FC236}">
                <a16:creationId xmlns:a16="http://schemas.microsoft.com/office/drawing/2014/main" id="{BF9232FE-D476-7E7F-FC6A-DE305CA15DD1}"/>
              </a:ext>
            </a:extLst>
          </p:cNvPr>
          <p:cNvSpPr txBox="1"/>
          <p:nvPr/>
        </p:nvSpPr>
        <p:spPr>
          <a:xfrm>
            <a:off x="346364" y="2206336"/>
            <a:ext cx="3962400"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Theo Thứ trưởng Trần Quốc Khánh, EVFTA có hiệu lực mang một ý nghĩa to lớn đối với cả Việt Nam và EU, đặc biệt trong bối cảnh dịch bệnh Covid-19 đang ảnh hưởng nghiêm trọng đến nền kinh tế thế giới.</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429581FF-74AB-8F8D-0B58-8B1FFDF1568A}"/>
              </a:ext>
            </a:extLst>
          </p:cNvPr>
          <p:cNvSpPr txBox="1"/>
          <p:nvPr/>
        </p:nvSpPr>
        <p:spPr>
          <a:xfrm>
            <a:off x="4572000" y="819835"/>
            <a:ext cx="609600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Lô dừa tươi Việt Nam xuất khẩu EU được hưởng ưu đãi thuế quan 0%</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71219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E905D5CB-A439-0F5D-EECF-23BCC05CD21A}"/>
              </a:ext>
            </a:extLst>
          </p:cNvPr>
          <p:cNvSpPr>
            <a:spLocks noGrp="1"/>
          </p:cNvSpPr>
          <p:nvPr>
            <p:ph type="title"/>
          </p:nvPr>
        </p:nvSpPr>
        <p:spPr/>
        <p:txBody>
          <a:bodyPr/>
          <a:lstStyle/>
          <a:p>
            <a:pPr eaLnBrk="1" hangingPunct="1"/>
            <a:r>
              <a:rPr lang="en-US" altLang="en-US"/>
              <a:t>LUYỆN TẬP</a:t>
            </a:r>
          </a:p>
        </p:txBody>
      </p:sp>
      <p:sp>
        <p:nvSpPr>
          <p:cNvPr id="2" name="Rounded Rectangle 1">
            <a:extLst>
              <a:ext uri="{FF2B5EF4-FFF2-40B4-BE49-F238E27FC236}">
                <a16:creationId xmlns:a16="http://schemas.microsoft.com/office/drawing/2014/main" id="{0C270215-21D1-E122-A56E-94EAAE11D640}"/>
              </a:ext>
            </a:extLst>
          </p:cNvPr>
          <p:cNvSpPr/>
          <p:nvPr/>
        </p:nvSpPr>
        <p:spPr>
          <a:xfrm>
            <a:off x="1905000" y="1600200"/>
            <a:ext cx="3276600" cy="24384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Cho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biết</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GDP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thế</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giới</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năm</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2020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84.705,4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tỉ</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USD,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hãy</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vẽ</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biểu</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đồ</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tròn</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thể</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hiện</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tỉ</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lệ</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GDP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EU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trong</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tổng</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GDP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thế</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giới</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graphicFrame>
        <p:nvGraphicFramePr>
          <p:cNvPr id="3" name="Object 2">
            <a:extLst>
              <a:ext uri="{FF2B5EF4-FFF2-40B4-BE49-F238E27FC236}">
                <a16:creationId xmlns:a16="http://schemas.microsoft.com/office/drawing/2014/main" id="{531431F8-811D-2815-D6C5-6B98A6D8374B}"/>
              </a:ext>
            </a:extLst>
          </p:cNvPr>
          <p:cNvGraphicFramePr>
            <a:graphicFrameLocks/>
          </p:cNvGraphicFramePr>
          <p:nvPr/>
        </p:nvGraphicFramePr>
        <p:xfrm>
          <a:off x="5713413" y="1446213"/>
          <a:ext cx="4545012" cy="3586162"/>
        </p:xfrm>
        <a:graphic>
          <a:graphicData uri="http://schemas.openxmlformats.org/presentationml/2006/ole">
            <mc:AlternateContent xmlns:mc="http://schemas.openxmlformats.org/markup-compatibility/2006">
              <mc:Choice xmlns:v="urn:schemas-microsoft-com:vml" Requires="v">
                <p:oleObj spid="_x0000_s1027" name="Chart" r:id="rId3" imgW="3476798" imgH="2666877" progId="Excel.Chart.8">
                  <p:embed/>
                </p:oleObj>
              </mc:Choice>
              <mc:Fallback>
                <p:oleObj name="Chart" r:id="rId3" imgW="3476798" imgH="2666877" progId="Excel.Chart.8">
                  <p:embed/>
                  <p:pic>
                    <p:nvPicPr>
                      <p:cNvPr id="3" name="Object 2">
                        <a:extLst>
                          <a:ext uri="{FF2B5EF4-FFF2-40B4-BE49-F238E27FC236}">
                            <a16:creationId xmlns:a16="http://schemas.microsoft.com/office/drawing/2014/main" id="{531431F8-811D-2815-D6C5-6B98A6D8374B}"/>
                          </a:ext>
                        </a:extLst>
                      </p:cNvPr>
                      <p:cNvPicPr>
                        <a:picLocks noChangeArrowheads="1"/>
                      </p:cNvPicPr>
                      <p:nvPr/>
                    </p:nvPicPr>
                    <p:blipFill>
                      <a:blip r:embed="rId4"/>
                      <a:srcRect/>
                      <a:stretch>
                        <a:fillRect/>
                      </a:stretch>
                    </p:blipFill>
                    <p:spPr bwMode="auto">
                      <a:xfrm>
                        <a:off x="5713413" y="1446213"/>
                        <a:ext cx="4545012" cy="358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ounded Rectangle 5">
            <a:extLst>
              <a:ext uri="{FF2B5EF4-FFF2-40B4-BE49-F238E27FC236}">
                <a16:creationId xmlns:a16="http://schemas.microsoft.com/office/drawing/2014/main" id="{CBC55709-40A9-26F7-ACC7-1D31F9A32B4E}"/>
              </a:ext>
            </a:extLst>
          </p:cNvPr>
          <p:cNvSpPr/>
          <p:nvPr/>
        </p:nvSpPr>
        <p:spPr>
          <a:xfrm>
            <a:off x="5867400" y="5029200"/>
            <a:ext cx="4191000" cy="685800"/>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biểu</a:t>
            </a:r>
            <a:r>
              <a:rPr kumimoji="0" lang="en-US"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đồ</a:t>
            </a:r>
            <a:r>
              <a:rPr kumimoji="0" lang="en-US"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tròn</a:t>
            </a:r>
            <a:r>
              <a:rPr kumimoji="0" lang="en-US"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thể</a:t>
            </a:r>
            <a:r>
              <a:rPr kumimoji="0" lang="en-US"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hiện</a:t>
            </a:r>
            <a:r>
              <a:rPr kumimoji="0" lang="en-US"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tỉ</a:t>
            </a:r>
            <a:r>
              <a:rPr kumimoji="0" lang="en-US"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lệ</a:t>
            </a:r>
            <a:r>
              <a:rPr kumimoji="0" lang="en-US"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GDP </a:t>
            </a:r>
            <a:r>
              <a:rPr kumimoji="0" lang="en-US" sz="1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EU </a:t>
            </a:r>
            <a:r>
              <a:rPr kumimoji="0" lang="en-US" sz="1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trong</a:t>
            </a:r>
            <a:r>
              <a:rPr kumimoji="0" lang="en-US"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tổng</a:t>
            </a:r>
            <a:r>
              <a:rPr kumimoji="0" lang="en-US"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GDP </a:t>
            </a:r>
            <a:r>
              <a:rPr kumimoji="0" lang="en-US" sz="1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thế</a:t>
            </a:r>
            <a:r>
              <a:rPr kumimoji="0" lang="en-US"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giới</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09860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D229BF-048F-939A-AD11-C02B39B24B2B}"/>
              </a:ext>
            </a:extLst>
          </p:cNvPr>
          <p:cNvSpPr txBox="1"/>
          <p:nvPr/>
        </p:nvSpPr>
        <p:spPr>
          <a:xfrm>
            <a:off x="1524000" y="-34925"/>
            <a:ext cx="1905000" cy="2554288"/>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itchFamily="18" charset="0"/>
                <a:ea typeface="+mn-ea"/>
                <a:cs typeface="Times New Roman" pitchFamily="18" charset="0"/>
              </a:rPr>
              <a:t>HỌC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2060"/>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itchFamily="18" charset="0"/>
                <a:ea typeface="+mn-ea"/>
                <a:cs typeface="Times New Roman" pitchFamily="18" charset="0"/>
              </a:rPr>
              <a:t>CÙNG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2060"/>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itchFamily="18" charset="0"/>
                <a:ea typeface="+mn-ea"/>
                <a:cs typeface="Times New Roman" pitchFamily="18" charset="0"/>
              </a:rPr>
              <a:t>NOBITA</a:t>
            </a:r>
          </a:p>
        </p:txBody>
      </p:sp>
      <p:sp>
        <p:nvSpPr>
          <p:cNvPr id="3" name="Rounded Rectangle 2">
            <a:extLst>
              <a:ext uri="{FF2B5EF4-FFF2-40B4-BE49-F238E27FC236}">
                <a16:creationId xmlns:a16="http://schemas.microsoft.com/office/drawing/2014/main" id="{4D9792BB-9BE4-E30F-DF10-2100183A3107}"/>
              </a:ext>
            </a:extLst>
          </p:cNvPr>
          <p:cNvSpPr/>
          <p:nvPr/>
        </p:nvSpPr>
        <p:spPr>
          <a:xfrm>
            <a:off x="5257800" y="3657600"/>
            <a:ext cx="5410200" cy="30480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300" name="TextBox 1">
            <a:extLst>
              <a:ext uri="{FF2B5EF4-FFF2-40B4-BE49-F238E27FC236}">
                <a16:creationId xmlns:a16="http://schemas.microsoft.com/office/drawing/2014/main" id="{B7523B8F-82E8-8613-D29C-7094B13035B3}"/>
              </a:ext>
            </a:extLst>
          </p:cNvPr>
          <p:cNvSpPr txBox="1">
            <a:spLocks noChangeArrowheads="1"/>
          </p:cNvSpPr>
          <p:nvPr/>
        </p:nvSpPr>
        <p:spPr bwMode="auto">
          <a:xfrm>
            <a:off x="5486400" y="3903664"/>
            <a:ext cx="4953000"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Nobita của chúng ta đang gặp phải những câu hỏi khó, các em hãy cùng nhau giúp đỡ cậu chàng hậu đậu trả lời những câu hỏi đó nhé.</a:t>
            </a:r>
          </a:p>
        </p:txBody>
      </p:sp>
      <p:pic>
        <p:nvPicPr>
          <p:cNvPr id="5" name="Doremon-Beat_vy46.mp3">
            <a:hlinkClick r:id="" action="ppaction://media"/>
            <a:extLst>
              <a:ext uri="{FF2B5EF4-FFF2-40B4-BE49-F238E27FC236}">
                <a16:creationId xmlns:a16="http://schemas.microsoft.com/office/drawing/2014/main" id="{701E2B3D-C73F-1620-88F0-8527A4E21355}"/>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530350" y="25193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Arrow 5">
            <a:hlinkClick r:id="rId4" action="ppaction://hlinksldjump"/>
            <a:extLst>
              <a:ext uri="{FF2B5EF4-FFF2-40B4-BE49-F238E27FC236}">
                <a16:creationId xmlns:a16="http://schemas.microsoft.com/office/drawing/2014/main" id="{FF95DBC2-7BC5-CF4B-CC33-E89C2FE7E17C}"/>
              </a:ext>
            </a:extLst>
          </p:cNvPr>
          <p:cNvSpPr/>
          <p:nvPr/>
        </p:nvSpPr>
        <p:spPr>
          <a:xfrm>
            <a:off x="9563100" y="76200"/>
            <a:ext cx="838200" cy="457200"/>
          </a:xfrm>
          <a:prstGeom prst="rightArrow">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57582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4840E34F-7FC9-1C57-1703-C4B39D1213AC}"/>
              </a:ext>
            </a:extLst>
          </p:cNvPr>
          <p:cNvSpPr/>
          <p:nvPr/>
        </p:nvSpPr>
        <p:spPr>
          <a:xfrm>
            <a:off x="4114800" y="762000"/>
            <a:ext cx="5867400" cy="15240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ounded Rectangle 2">
            <a:extLst>
              <a:ext uri="{FF2B5EF4-FFF2-40B4-BE49-F238E27FC236}">
                <a16:creationId xmlns:a16="http://schemas.microsoft.com/office/drawing/2014/main" id="{264F51D7-0DD1-3478-BF31-B329028DB854}"/>
              </a:ext>
            </a:extLst>
          </p:cNvPr>
          <p:cNvSpPr/>
          <p:nvPr/>
        </p:nvSpPr>
        <p:spPr>
          <a:xfrm>
            <a:off x="3505200" y="3124200"/>
            <a:ext cx="5791200" cy="190500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324" name="TextBox 3">
            <a:extLst>
              <a:ext uri="{FF2B5EF4-FFF2-40B4-BE49-F238E27FC236}">
                <a16:creationId xmlns:a16="http://schemas.microsoft.com/office/drawing/2014/main" id="{81661B97-A5AC-8960-3941-042308F652BC}"/>
              </a:ext>
            </a:extLst>
          </p:cNvPr>
          <p:cNvSpPr txBox="1">
            <a:spLocks noChangeArrowheads="1"/>
          </p:cNvSpPr>
          <p:nvPr/>
        </p:nvSpPr>
        <p:spPr bwMode="auto">
          <a:xfrm>
            <a:off x="4495800" y="1143001"/>
            <a:ext cx="5257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Tiền</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thân</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EU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tổ</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chức</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nào</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pic>
        <p:nvPicPr>
          <p:cNvPr id="56325" name="Picture 4">
            <a:extLst>
              <a:ext uri="{FF2B5EF4-FFF2-40B4-BE49-F238E27FC236}">
                <a16:creationId xmlns:a16="http://schemas.microsoft.com/office/drawing/2014/main" id="{431D5386-2FAF-C7BA-29D2-76034F808F96}"/>
              </a:ext>
            </a:extLst>
          </p:cNvPr>
          <p:cNvPicPr>
            <a:picLocks noChangeAspect="1"/>
          </p:cNvPicPr>
          <p:nvPr/>
        </p:nvPicPr>
        <p:blipFill>
          <a:blip r:embed="rId3">
            <a:extLst>
              <a:ext uri="{28A0092B-C50C-407E-A947-70E740481C1C}">
                <a14:useLocalDpi xmlns:a14="http://schemas.microsoft.com/office/drawing/2010/main" val="0"/>
              </a:ext>
            </a:extLst>
          </a:blip>
          <a:srcRect l="48579" t="11176" r="14774" b="13446"/>
          <a:stretch>
            <a:fillRect/>
          </a:stretch>
        </p:blipFill>
        <p:spPr bwMode="auto">
          <a:xfrm>
            <a:off x="1447800" y="1420813"/>
            <a:ext cx="29718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7CF0EBD-E57A-D449-422D-A37CD6E1B50E}"/>
              </a:ext>
            </a:extLst>
          </p:cNvPr>
          <p:cNvSpPr txBox="1">
            <a:spLocks noChangeArrowheads="1"/>
          </p:cNvSpPr>
          <p:nvPr/>
        </p:nvSpPr>
        <p:spPr bwMode="auto">
          <a:xfrm>
            <a:off x="3795713" y="3781425"/>
            <a:ext cx="52578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Cộng đồng kinh tế Châu ÂU</a:t>
            </a:r>
          </a:p>
        </p:txBody>
      </p:sp>
      <p:sp>
        <p:nvSpPr>
          <p:cNvPr id="8" name="Right Arrow 7">
            <a:hlinkClick r:id="rId4" action="ppaction://hlinksldjump"/>
            <a:extLst>
              <a:ext uri="{FF2B5EF4-FFF2-40B4-BE49-F238E27FC236}">
                <a16:creationId xmlns:a16="http://schemas.microsoft.com/office/drawing/2014/main" id="{A4E6A858-0301-A1E6-BF20-5C3560CB9B29}"/>
              </a:ext>
            </a:extLst>
          </p:cNvPr>
          <p:cNvSpPr/>
          <p:nvPr/>
        </p:nvSpPr>
        <p:spPr>
          <a:xfrm>
            <a:off x="9563100" y="76200"/>
            <a:ext cx="838200" cy="457200"/>
          </a:xfrm>
          <a:prstGeom prst="rightArrow">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01974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E6469B38-AB4B-0568-FD00-FAFC4E173D14}"/>
              </a:ext>
            </a:extLst>
          </p:cNvPr>
          <p:cNvSpPr/>
          <p:nvPr/>
        </p:nvSpPr>
        <p:spPr>
          <a:xfrm>
            <a:off x="3581400" y="38100"/>
            <a:ext cx="5867400" cy="15240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ounded Rectangle 2">
            <a:extLst>
              <a:ext uri="{FF2B5EF4-FFF2-40B4-BE49-F238E27FC236}">
                <a16:creationId xmlns:a16="http://schemas.microsoft.com/office/drawing/2014/main" id="{D17ED2DC-8114-7224-9724-CA9B646092AA}"/>
              </a:ext>
            </a:extLst>
          </p:cNvPr>
          <p:cNvSpPr/>
          <p:nvPr/>
        </p:nvSpPr>
        <p:spPr>
          <a:xfrm>
            <a:off x="3997325" y="3733800"/>
            <a:ext cx="5791200" cy="190500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348" name="TextBox 3">
            <a:extLst>
              <a:ext uri="{FF2B5EF4-FFF2-40B4-BE49-F238E27FC236}">
                <a16:creationId xmlns:a16="http://schemas.microsoft.com/office/drawing/2014/main" id="{4F4DE458-7FB5-8FFB-902A-63636D8725A3}"/>
              </a:ext>
            </a:extLst>
          </p:cNvPr>
          <p:cNvSpPr txBox="1">
            <a:spLocks noChangeArrowheads="1"/>
          </p:cNvSpPr>
          <p:nvPr/>
        </p:nvSpPr>
        <p:spPr bwMode="auto">
          <a:xfrm>
            <a:off x="3997325" y="533401"/>
            <a:ext cx="5257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Hiện nay EU gồm bao nhiêu thành viên?</a:t>
            </a:r>
          </a:p>
        </p:txBody>
      </p:sp>
      <p:sp>
        <p:nvSpPr>
          <p:cNvPr id="6" name="TextBox 5">
            <a:extLst>
              <a:ext uri="{FF2B5EF4-FFF2-40B4-BE49-F238E27FC236}">
                <a16:creationId xmlns:a16="http://schemas.microsoft.com/office/drawing/2014/main" id="{50348196-4BCA-11C2-96C7-E71B65F5B7D7}"/>
              </a:ext>
            </a:extLst>
          </p:cNvPr>
          <p:cNvSpPr txBox="1">
            <a:spLocks noChangeArrowheads="1"/>
          </p:cNvSpPr>
          <p:nvPr/>
        </p:nvSpPr>
        <p:spPr bwMode="auto">
          <a:xfrm>
            <a:off x="4419600" y="4408489"/>
            <a:ext cx="52578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27</a:t>
            </a:r>
          </a:p>
        </p:txBody>
      </p:sp>
      <p:pic>
        <p:nvPicPr>
          <p:cNvPr id="57350" name="Picture 6">
            <a:extLst>
              <a:ext uri="{FF2B5EF4-FFF2-40B4-BE49-F238E27FC236}">
                <a16:creationId xmlns:a16="http://schemas.microsoft.com/office/drawing/2014/main" id="{5B29DD7F-B01D-2BB6-0274-7DA574FCA3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670050"/>
            <a:ext cx="2895600"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ight Arrow 7">
            <a:hlinkClick r:id="rId4" action="ppaction://hlinksldjump"/>
            <a:extLst>
              <a:ext uri="{FF2B5EF4-FFF2-40B4-BE49-F238E27FC236}">
                <a16:creationId xmlns:a16="http://schemas.microsoft.com/office/drawing/2014/main" id="{2BB75CA0-B8DB-6F03-2D2B-89E3D3DE4A49}"/>
              </a:ext>
            </a:extLst>
          </p:cNvPr>
          <p:cNvSpPr/>
          <p:nvPr/>
        </p:nvSpPr>
        <p:spPr>
          <a:xfrm>
            <a:off x="9788525" y="76200"/>
            <a:ext cx="838200" cy="457200"/>
          </a:xfrm>
          <a:prstGeom prst="rightArrow">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29209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0F3B3F6-797B-86D8-0A55-84BBF1835566}"/>
              </a:ext>
            </a:extLst>
          </p:cNvPr>
          <p:cNvSpPr/>
          <p:nvPr/>
        </p:nvSpPr>
        <p:spPr>
          <a:xfrm>
            <a:off x="1828800" y="246063"/>
            <a:ext cx="5867400" cy="15240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ounded Rectangle 2">
            <a:extLst>
              <a:ext uri="{FF2B5EF4-FFF2-40B4-BE49-F238E27FC236}">
                <a16:creationId xmlns:a16="http://schemas.microsoft.com/office/drawing/2014/main" id="{B6C02983-041A-3AA1-9B14-D9DB7DA1B4E8}"/>
              </a:ext>
            </a:extLst>
          </p:cNvPr>
          <p:cNvSpPr/>
          <p:nvPr/>
        </p:nvSpPr>
        <p:spPr>
          <a:xfrm>
            <a:off x="3086100" y="3754438"/>
            <a:ext cx="5791200" cy="190500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372" name="TextBox 3">
            <a:extLst>
              <a:ext uri="{FF2B5EF4-FFF2-40B4-BE49-F238E27FC236}">
                <a16:creationId xmlns:a16="http://schemas.microsoft.com/office/drawing/2014/main" id="{2051BD59-529E-8268-CDF1-79E660AEFED4}"/>
              </a:ext>
            </a:extLst>
          </p:cNvPr>
          <p:cNvSpPr txBox="1">
            <a:spLocks noChangeArrowheads="1"/>
          </p:cNvSpPr>
          <p:nvPr/>
        </p:nvSpPr>
        <p:spPr bwMode="auto">
          <a:xfrm>
            <a:off x="2286000" y="715963"/>
            <a:ext cx="5257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Trụ sở của EU được đặt ở đâu?</a:t>
            </a:r>
          </a:p>
        </p:txBody>
      </p:sp>
      <p:sp>
        <p:nvSpPr>
          <p:cNvPr id="6" name="TextBox 5">
            <a:extLst>
              <a:ext uri="{FF2B5EF4-FFF2-40B4-BE49-F238E27FC236}">
                <a16:creationId xmlns:a16="http://schemas.microsoft.com/office/drawing/2014/main" id="{7D747C32-4F1D-6AC2-489E-A96899DAE63F}"/>
              </a:ext>
            </a:extLst>
          </p:cNvPr>
          <p:cNvSpPr txBox="1">
            <a:spLocks noChangeArrowheads="1"/>
          </p:cNvSpPr>
          <p:nvPr/>
        </p:nvSpPr>
        <p:spPr bwMode="auto">
          <a:xfrm>
            <a:off x="3417888" y="4430714"/>
            <a:ext cx="52578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Brucxen ( Bỉ )</a:t>
            </a:r>
          </a:p>
        </p:txBody>
      </p:sp>
      <p:pic>
        <p:nvPicPr>
          <p:cNvPr id="58374" name="Picture 6">
            <a:extLst>
              <a:ext uri="{FF2B5EF4-FFF2-40B4-BE49-F238E27FC236}">
                <a16:creationId xmlns:a16="http://schemas.microsoft.com/office/drawing/2014/main" id="{C251747E-557A-7241-1859-0CE47FD870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867025"/>
            <a:ext cx="3124200"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ight Arrow 7">
            <a:hlinkClick r:id="rId4" action="ppaction://hlinksldjump"/>
            <a:extLst>
              <a:ext uri="{FF2B5EF4-FFF2-40B4-BE49-F238E27FC236}">
                <a16:creationId xmlns:a16="http://schemas.microsoft.com/office/drawing/2014/main" id="{07D42BE8-C2B4-C793-D257-A377D3B0895C}"/>
              </a:ext>
            </a:extLst>
          </p:cNvPr>
          <p:cNvSpPr/>
          <p:nvPr/>
        </p:nvSpPr>
        <p:spPr>
          <a:xfrm>
            <a:off x="9563100" y="76200"/>
            <a:ext cx="838200" cy="457200"/>
          </a:xfrm>
          <a:prstGeom prst="rightArrow">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65954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490E7801-D456-6E3A-EE22-405FC338CF75}"/>
              </a:ext>
            </a:extLst>
          </p:cNvPr>
          <p:cNvSpPr/>
          <p:nvPr/>
        </p:nvSpPr>
        <p:spPr>
          <a:xfrm>
            <a:off x="1676400" y="381000"/>
            <a:ext cx="5867400" cy="15240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ounded Rectangle 2">
            <a:extLst>
              <a:ext uri="{FF2B5EF4-FFF2-40B4-BE49-F238E27FC236}">
                <a16:creationId xmlns:a16="http://schemas.microsoft.com/office/drawing/2014/main" id="{8C3B4352-B398-F54F-F089-79BA03896CD3}"/>
              </a:ext>
            </a:extLst>
          </p:cNvPr>
          <p:cNvSpPr/>
          <p:nvPr/>
        </p:nvSpPr>
        <p:spPr>
          <a:xfrm>
            <a:off x="2286000" y="3781425"/>
            <a:ext cx="5791200" cy="190500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420" name="TextBox 3">
            <a:extLst>
              <a:ext uri="{FF2B5EF4-FFF2-40B4-BE49-F238E27FC236}">
                <a16:creationId xmlns:a16="http://schemas.microsoft.com/office/drawing/2014/main" id="{92ADD11E-D5F6-C46E-0356-20B27419EF21}"/>
              </a:ext>
            </a:extLst>
          </p:cNvPr>
          <p:cNvSpPr txBox="1">
            <a:spLocks noChangeArrowheads="1"/>
          </p:cNvSpPr>
          <p:nvPr/>
        </p:nvSpPr>
        <p:spPr bwMode="auto">
          <a:xfrm>
            <a:off x="2008188" y="604839"/>
            <a:ext cx="52578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GDP của EU đứng thứ mấy năm 2020?</a:t>
            </a:r>
          </a:p>
        </p:txBody>
      </p:sp>
      <p:sp>
        <p:nvSpPr>
          <p:cNvPr id="6" name="TextBox 5">
            <a:extLst>
              <a:ext uri="{FF2B5EF4-FFF2-40B4-BE49-F238E27FC236}">
                <a16:creationId xmlns:a16="http://schemas.microsoft.com/office/drawing/2014/main" id="{C307A428-6631-E571-BAAA-F4C159D09D66}"/>
              </a:ext>
            </a:extLst>
          </p:cNvPr>
          <p:cNvSpPr txBox="1">
            <a:spLocks noChangeArrowheads="1"/>
          </p:cNvSpPr>
          <p:nvPr/>
        </p:nvSpPr>
        <p:spPr bwMode="auto">
          <a:xfrm>
            <a:off x="2552700" y="4373564"/>
            <a:ext cx="52578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Thứ 2</a:t>
            </a:r>
          </a:p>
        </p:txBody>
      </p:sp>
      <p:pic>
        <p:nvPicPr>
          <p:cNvPr id="60422" name="Picture 6">
            <a:extLst>
              <a:ext uri="{FF2B5EF4-FFF2-40B4-BE49-F238E27FC236}">
                <a16:creationId xmlns:a16="http://schemas.microsoft.com/office/drawing/2014/main" id="{1C526F41-C600-F7AF-56E8-36AC54C7F4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77201" y="3505200"/>
            <a:ext cx="3033713" cy="350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Arrow 8">
            <a:hlinkClick r:id="rId4" action="ppaction://hlinksldjump"/>
            <a:extLst>
              <a:ext uri="{FF2B5EF4-FFF2-40B4-BE49-F238E27FC236}">
                <a16:creationId xmlns:a16="http://schemas.microsoft.com/office/drawing/2014/main" id="{C7F4EC3F-999C-DF8F-49F8-045201DA2023}"/>
              </a:ext>
            </a:extLst>
          </p:cNvPr>
          <p:cNvSpPr/>
          <p:nvPr/>
        </p:nvSpPr>
        <p:spPr>
          <a:xfrm>
            <a:off x="9563100" y="76200"/>
            <a:ext cx="838200" cy="457200"/>
          </a:xfrm>
          <a:prstGeom prst="rightArrow">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19721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490E7801-D456-6E3A-EE22-405FC338CF75}"/>
              </a:ext>
            </a:extLst>
          </p:cNvPr>
          <p:cNvSpPr/>
          <p:nvPr/>
        </p:nvSpPr>
        <p:spPr>
          <a:xfrm>
            <a:off x="1676400" y="381000"/>
            <a:ext cx="5867400" cy="15240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ounded Rectangle 2">
            <a:extLst>
              <a:ext uri="{FF2B5EF4-FFF2-40B4-BE49-F238E27FC236}">
                <a16:creationId xmlns:a16="http://schemas.microsoft.com/office/drawing/2014/main" id="{8C3B4352-B398-F54F-F089-79BA03896CD3}"/>
              </a:ext>
            </a:extLst>
          </p:cNvPr>
          <p:cNvSpPr/>
          <p:nvPr/>
        </p:nvSpPr>
        <p:spPr>
          <a:xfrm>
            <a:off x="2286000" y="3781425"/>
            <a:ext cx="5791200" cy="190500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420" name="TextBox 3">
            <a:extLst>
              <a:ext uri="{FF2B5EF4-FFF2-40B4-BE49-F238E27FC236}">
                <a16:creationId xmlns:a16="http://schemas.microsoft.com/office/drawing/2014/main" id="{92ADD11E-D5F6-C46E-0356-20B27419EF21}"/>
              </a:ext>
            </a:extLst>
          </p:cNvPr>
          <p:cNvSpPr txBox="1">
            <a:spLocks noChangeArrowheads="1"/>
          </p:cNvSpPr>
          <p:nvPr/>
        </p:nvSpPr>
        <p:spPr bwMode="auto">
          <a:xfrm>
            <a:off x="2008188" y="604839"/>
            <a:ext cx="52578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GDP của EU đứng thứ mấy năm 2020?</a:t>
            </a:r>
          </a:p>
        </p:txBody>
      </p:sp>
      <p:sp>
        <p:nvSpPr>
          <p:cNvPr id="6" name="TextBox 5">
            <a:extLst>
              <a:ext uri="{FF2B5EF4-FFF2-40B4-BE49-F238E27FC236}">
                <a16:creationId xmlns:a16="http://schemas.microsoft.com/office/drawing/2014/main" id="{C307A428-6631-E571-BAAA-F4C159D09D66}"/>
              </a:ext>
            </a:extLst>
          </p:cNvPr>
          <p:cNvSpPr txBox="1">
            <a:spLocks noChangeArrowheads="1"/>
          </p:cNvSpPr>
          <p:nvPr/>
        </p:nvSpPr>
        <p:spPr bwMode="auto">
          <a:xfrm>
            <a:off x="2552700" y="4373564"/>
            <a:ext cx="52578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Thứ 2</a:t>
            </a:r>
          </a:p>
        </p:txBody>
      </p:sp>
      <p:pic>
        <p:nvPicPr>
          <p:cNvPr id="60422" name="Picture 6">
            <a:extLst>
              <a:ext uri="{FF2B5EF4-FFF2-40B4-BE49-F238E27FC236}">
                <a16:creationId xmlns:a16="http://schemas.microsoft.com/office/drawing/2014/main" id="{1C526F41-C600-F7AF-56E8-36AC54C7F4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77201" y="3505200"/>
            <a:ext cx="3033713" cy="350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Arrow 8">
            <a:hlinkClick r:id="rId4" action="ppaction://hlinksldjump"/>
            <a:extLst>
              <a:ext uri="{FF2B5EF4-FFF2-40B4-BE49-F238E27FC236}">
                <a16:creationId xmlns:a16="http://schemas.microsoft.com/office/drawing/2014/main" id="{C7F4EC3F-999C-DF8F-49F8-045201DA2023}"/>
              </a:ext>
            </a:extLst>
          </p:cNvPr>
          <p:cNvSpPr/>
          <p:nvPr/>
        </p:nvSpPr>
        <p:spPr>
          <a:xfrm>
            <a:off x="9563100" y="76200"/>
            <a:ext cx="838200" cy="457200"/>
          </a:xfrm>
          <a:prstGeom prst="rightArrow">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8682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ounded Rectangular Callout 3">
            <a:extLst>
              <a:ext uri="{FF2B5EF4-FFF2-40B4-BE49-F238E27FC236}">
                <a16:creationId xmlns:a16="http://schemas.microsoft.com/office/drawing/2014/main" id="{3B696025-4694-82A7-450D-F3B7326B3796}"/>
              </a:ext>
            </a:extLst>
          </p:cNvPr>
          <p:cNvSpPr/>
          <p:nvPr/>
        </p:nvSpPr>
        <p:spPr>
          <a:xfrm>
            <a:off x="4419600" y="6350"/>
            <a:ext cx="3200400" cy="1524000"/>
          </a:xfrm>
          <a:prstGeom prst="wedgeRoundRectCallout">
            <a:avLst>
              <a:gd name="adj1" fmla="val -55465"/>
              <a:gd name="adj2" fmla="val 70682"/>
              <a:gd name="adj3" fmla="val 16667"/>
            </a:avLst>
          </a:prstGeom>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443" name="TextBox 4">
            <a:extLst>
              <a:ext uri="{FF2B5EF4-FFF2-40B4-BE49-F238E27FC236}">
                <a16:creationId xmlns:a16="http://schemas.microsoft.com/office/drawing/2014/main" id="{25F35E03-D7C5-108E-434E-B195102EDBE9}"/>
              </a:ext>
            </a:extLst>
          </p:cNvPr>
          <p:cNvSpPr txBox="1">
            <a:spLocks noChangeArrowheads="1"/>
          </p:cNvSpPr>
          <p:nvPr/>
        </p:nvSpPr>
        <p:spPr bwMode="auto">
          <a:xfrm>
            <a:off x="4724400" y="230188"/>
            <a:ext cx="25908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Nobita, cậu giỏi quá!</a:t>
            </a:r>
          </a:p>
        </p:txBody>
      </p:sp>
      <p:sp>
        <p:nvSpPr>
          <p:cNvPr id="6" name="Rounded Rectangular Callout 5">
            <a:extLst>
              <a:ext uri="{FF2B5EF4-FFF2-40B4-BE49-F238E27FC236}">
                <a16:creationId xmlns:a16="http://schemas.microsoft.com/office/drawing/2014/main" id="{D0E0A9A7-4013-90BC-49BA-0797C6A69793}"/>
              </a:ext>
            </a:extLst>
          </p:cNvPr>
          <p:cNvSpPr/>
          <p:nvPr/>
        </p:nvSpPr>
        <p:spPr>
          <a:xfrm>
            <a:off x="8915400" y="6350"/>
            <a:ext cx="1752600" cy="984250"/>
          </a:xfrm>
          <a:prstGeom prst="wedgeRoundRectCallout">
            <a:avLst>
              <a:gd name="adj1" fmla="val -46129"/>
              <a:gd name="adj2" fmla="val 76585"/>
              <a:gd name="adj3" fmla="val 16667"/>
            </a:avLst>
          </a:prstGeom>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490D975F-9080-7A0F-3B05-3967EB90C97A}"/>
              </a:ext>
            </a:extLst>
          </p:cNvPr>
          <p:cNvSpPr txBox="1"/>
          <p:nvPr/>
        </p:nvSpPr>
        <p:spPr>
          <a:xfrm>
            <a:off x="9144000" y="230188"/>
            <a:ext cx="1371600" cy="646112"/>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Hihi….Cám ơn các bạn.</a:t>
            </a:r>
          </a:p>
        </p:txBody>
      </p:sp>
      <p:sp>
        <p:nvSpPr>
          <p:cNvPr id="8" name="Rounded Rectangle 7">
            <a:hlinkClick r:id="" action="ppaction://hlinkshowjump?jump=nextslide"/>
            <a:extLst>
              <a:ext uri="{FF2B5EF4-FFF2-40B4-BE49-F238E27FC236}">
                <a16:creationId xmlns:a16="http://schemas.microsoft.com/office/drawing/2014/main" id="{7E0BE228-08FE-B949-A55B-6193A9C7B12F}"/>
              </a:ext>
            </a:extLst>
          </p:cNvPr>
          <p:cNvSpPr/>
          <p:nvPr/>
        </p:nvSpPr>
        <p:spPr>
          <a:xfrm>
            <a:off x="9182100" y="6400800"/>
            <a:ext cx="1485900" cy="457200"/>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BÀI MỚI</a:t>
            </a:r>
          </a:p>
        </p:txBody>
      </p:sp>
    </p:spTree>
    <p:extLst>
      <p:ext uri="{BB962C8B-B14F-4D97-AF65-F5344CB8AC3E}">
        <p14:creationId xmlns:p14="http://schemas.microsoft.com/office/powerpoint/2010/main" val="41913107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D7E2CD27-75D9-B34E-4B0E-D47C3BEBCED8}"/>
              </a:ext>
            </a:extLst>
          </p:cNvPr>
          <p:cNvSpPr>
            <a:spLocks noGrp="1"/>
          </p:cNvSpPr>
          <p:nvPr>
            <p:ph type="title"/>
          </p:nvPr>
        </p:nvSpPr>
        <p:spPr>
          <a:xfrm>
            <a:off x="2743201" y="76201"/>
            <a:ext cx="6715125" cy="944563"/>
          </a:xfrm>
        </p:spPr>
        <p:txBody>
          <a:bodyPr/>
          <a:lstStyle/>
          <a:p>
            <a:r>
              <a:rPr lang="en-US" altLang="en-US" sz="5400" b="1">
                <a:solidFill>
                  <a:srgbClr val="FF0000"/>
                </a:solidFill>
              </a:rPr>
              <a:t>Vận dụng</a:t>
            </a:r>
          </a:p>
        </p:txBody>
      </p:sp>
      <p:sp>
        <p:nvSpPr>
          <p:cNvPr id="4" name="Cloud 3">
            <a:extLst>
              <a:ext uri="{FF2B5EF4-FFF2-40B4-BE49-F238E27FC236}">
                <a16:creationId xmlns:a16="http://schemas.microsoft.com/office/drawing/2014/main" id="{C768F529-69A8-2A3A-9D63-2FA0B655940F}"/>
              </a:ext>
            </a:extLst>
          </p:cNvPr>
          <p:cNvSpPr/>
          <p:nvPr/>
        </p:nvSpPr>
        <p:spPr>
          <a:xfrm>
            <a:off x="2209800" y="2133600"/>
            <a:ext cx="6096000" cy="1752600"/>
          </a:xfrm>
          <a:prstGeom prst="cloud">
            <a:avLst/>
          </a:prstGeom>
          <a:solidFill>
            <a:srgbClr val="CCFF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Em</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hãy</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thu</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thập</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thông</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tin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về</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mối</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quan</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hệ</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thương</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mại</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giữa</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Việt</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Nam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EU?</a:t>
            </a:r>
          </a:p>
        </p:txBody>
      </p:sp>
    </p:spTree>
    <p:extLst>
      <p:ext uri="{BB962C8B-B14F-4D97-AF65-F5344CB8AC3E}">
        <p14:creationId xmlns:p14="http://schemas.microsoft.com/office/powerpoint/2010/main" val="38711533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6E1414ED-BE59-2FC7-8679-7488B09EB246}"/>
              </a:ext>
            </a:extLst>
          </p:cNvPr>
          <p:cNvSpPr txBox="1">
            <a:spLocks/>
          </p:cNvSpPr>
          <p:nvPr/>
        </p:nvSpPr>
        <p:spPr bwMode="auto">
          <a:xfrm>
            <a:off x="2590800" y="125413"/>
            <a:ext cx="70485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 4: LIÊN MINH CHÂU ÂU</a:t>
            </a:r>
          </a:p>
        </p:txBody>
      </p:sp>
      <p:pic>
        <p:nvPicPr>
          <p:cNvPr id="5" name="Picture 4">
            <a:extLst>
              <a:ext uri="{FF2B5EF4-FFF2-40B4-BE49-F238E27FC236}">
                <a16:creationId xmlns:a16="http://schemas.microsoft.com/office/drawing/2014/main" id="{DCA9597D-FBC4-3848-F105-7177F87CA49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90600"/>
            <a:ext cx="43434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8B4BC125-541E-E5B2-2286-4A771727B2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5050" y="1025525"/>
            <a:ext cx="4419600" cy="369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FFB4CDD4-8647-57DE-7A29-16FC71787C93}"/>
              </a:ext>
            </a:extLst>
          </p:cNvPr>
          <p:cNvSpPr/>
          <p:nvPr/>
        </p:nvSpPr>
        <p:spPr>
          <a:xfrm>
            <a:off x="1600200" y="4953000"/>
            <a:ext cx="8934450"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Ngày</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23/6/2016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với</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kết</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quả</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cuộc</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chưng</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cầu</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ý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kiến</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về</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việc</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rời</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khỏi</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hay ở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lại</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EU ( 51,9%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rời</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48,1%)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vương</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quốc</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Anh</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Bắc</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Ailen</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chính</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thức</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rời</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khỏi</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liên</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minh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Châu</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Âu</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ngày</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31/01/2020 (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Bretxit</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hiện</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nay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liên</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minh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châu</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âu</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còn</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27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thành</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viên</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với</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dân</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số</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khoảng</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447tr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người</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chiếm</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6,6%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dân</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số</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TG)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diện</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tích</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hơn</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4tr km</a:t>
            </a:r>
            <a:r>
              <a:rPr kumimoji="0" lang="en-US" sz="2000" b="0" i="0" u="none" strike="noStrike" kern="1200" cap="none" spc="0" normalizeH="0" baseline="30000" noProof="0" dirty="0">
                <a:ln>
                  <a:noFill/>
                </a:ln>
                <a:solidFill>
                  <a:prstClr val="black"/>
                </a:solidFill>
                <a:effectLst/>
                <a:uLnTx/>
                <a:uFillTx/>
                <a:latin typeface="Times New Roman" pitchFamily="18" charset="0"/>
                <a:ea typeface="+mn-ea"/>
                <a:cs typeface="Times New Roman" pitchFamily="18" charset="0"/>
              </a:rPr>
              <a:t>2 </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chiếm</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2,8%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diện</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tích</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TG),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trụ</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sở</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được</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đặt</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tại</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thành</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phố</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Bruc-xen</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Bỉ</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Tree>
    <p:extLst>
      <p:ext uri="{BB962C8B-B14F-4D97-AF65-F5344CB8AC3E}">
        <p14:creationId xmlns:p14="http://schemas.microsoft.com/office/powerpoint/2010/main" val="2441573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17">
            <a:extLst>
              <a:ext uri="{FF2B5EF4-FFF2-40B4-BE49-F238E27FC236}">
                <a16:creationId xmlns:a16="http://schemas.microsoft.com/office/drawing/2014/main" id="{284FFDD4-47DC-75D4-6B04-02A380BA80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id="{8C443C25-97A7-49CD-158F-7CFE21D1DBC4}"/>
              </a:ext>
            </a:extLst>
          </p:cNvPr>
          <p:cNvSpPr/>
          <p:nvPr/>
        </p:nvSpPr>
        <p:spPr>
          <a:xfrm>
            <a:off x="3810000" y="914400"/>
            <a:ext cx="5638800" cy="762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Hướng</a:t>
            </a:r>
            <a:r>
              <a:rPr kumimoji="0" lang="en-US"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dẫn</a:t>
            </a:r>
            <a:r>
              <a:rPr kumimoji="0" lang="en-US"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học</a:t>
            </a:r>
            <a:r>
              <a:rPr kumimoji="0" lang="en-US"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ở </a:t>
            </a:r>
            <a:r>
              <a:rPr kumimoji="0" lang="en-US" sz="36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nhà</a:t>
            </a:r>
            <a:endParaRPr kumimoji="0" lang="en-US"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3" name="Rectangle 2">
            <a:extLst>
              <a:ext uri="{FF2B5EF4-FFF2-40B4-BE49-F238E27FC236}">
                <a16:creationId xmlns:a16="http://schemas.microsoft.com/office/drawing/2014/main" id="{336BD2EE-51AE-329F-D91A-E86D608228D8}"/>
              </a:ext>
            </a:extLst>
          </p:cNvPr>
          <p:cNvSpPr/>
          <p:nvPr/>
        </p:nvSpPr>
        <p:spPr>
          <a:xfrm>
            <a:off x="3619500" y="1905000"/>
            <a:ext cx="6019800" cy="304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nhà</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học</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bài</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cũ</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và</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làm</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bài</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tập</a:t>
            </a:r>
            <a:endPar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Đọc</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trước</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nội</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dung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bài</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5: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Vị</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trí</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địa</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lí</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đặc</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điểm</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tự</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nhiên</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Châu</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Á.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Nghiên</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cứu</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và</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quan</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sát</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trước</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hình</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1: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Bản</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đồ</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tự</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nhiên</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Châu</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Á.</a:t>
            </a:r>
          </a:p>
        </p:txBody>
      </p:sp>
    </p:spTree>
    <p:extLst>
      <p:ext uri="{BB962C8B-B14F-4D97-AF65-F5344CB8AC3E}">
        <p14:creationId xmlns:p14="http://schemas.microsoft.com/office/powerpoint/2010/main" val="36717156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7C4BEA-D3CF-002D-3F2A-76129A2B3703}"/>
              </a:ext>
            </a:extLst>
          </p:cNvPr>
          <p:cNvPicPr>
            <a:picLocks noChangeAspect="1"/>
          </p:cNvPicPr>
          <p:nvPr/>
        </p:nvPicPr>
        <p:blipFill>
          <a:blip r:embed="rId2"/>
          <a:stretch>
            <a:fillRect/>
          </a:stretch>
        </p:blipFill>
        <p:spPr>
          <a:xfrm>
            <a:off x="152399" y="96982"/>
            <a:ext cx="7273817" cy="6553200"/>
          </a:xfrm>
          <a:prstGeom prst="rect">
            <a:avLst/>
          </a:prstGeom>
        </p:spPr>
      </p:pic>
      <p:pic>
        <p:nvPicPr>
          <p:cNvPr id="3" name="Picture 2">
            <a:extLst>
              <a:ext uri="{FF2B5EF4-FFF2-40B4-BE49-F238E27FC236}">
                <a16:creationId xmlns:a16="http://schemas.microsoft.com/office/drawing/2014/main" id="{9321F91F-9ECC-3815-94D9-3AE71847D062}"/>
              </a:ext>
            </a:extLst>
          </p:cNvPr>
          <p:cNvPicPr>
            <a:picLocks noChangeAspect="1"/>
          </p:cNvPicPr>
          <p:nvPr/>
        </p:nvPicPr>
        <p:blipFill>
          <a:blip r:embed="rId3"/>
          <a:stretch>
            <a:fillRect/>
          </a:stretch>
        </p:blipFill>
        <p:spPr>
          <a:xfrm>
            <a:off x="7518400" y="-6927"/>
            <a:ext cx="4673600" cy="6761018"/>
          </a:xfrm>
          <a:prstGeom prst="rect">
            <a:avLst/>
          </a:prstGeom>
        </p:spPr>
      </p:pic>
      <p:sp>
        <p:nvSpPr>
          <p:cNvPr id="4" name="TextBox 3">
            <a:extLst>
              <a:ext uri="{FF2B5EF4-FFF2-40B4-BE49-F238E27FC236}">
                <a16:creationId xmlns:a16="http://schemas.microsoft.com/office/drawing/2014/main" id="{6F51C06D-E91F-6E13-11B4-6DBBF3F46741}"/>
              </a:ext>
            </a:extLst>
          </p:cNvPr>
          <p:cNvSpPr txBox="1"/>
          <p:nvPr/>
        </p:nvSpPr>
        <p:spPr>
          <a:xfrm>
            <a:off x="152400" y="5178642"/>
            <a:ext cx="1213178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1" u="none" strike="noStrike" kern="1200" cap="none" spc="0" normalizeH="0" baseline="0" noProof="0" dirty="0" err="1">
                <a:ln>
                  <a:noFill/>
                </a:ln>
                <a:solidFill>
                  <a:srgbClr val="FF0000"/>
                </a:solidFill>
                <a:effectLst/>
                <a:uLnTx/>
                <a:uFillTx/>
                <a:latin typeface="Calibri"/>
                <a:ea typeface="+mn-ea"/>
                <a:cs typeface="+mn-cs"/>
              </a:rPr>
              <a:t>Thầy</a:t>
            </a:r>
            <a:r>
              <a:rPr kumimoji="0" lang="en-US" sz="6000" b="0" i="1" u="none" strike="noStrike" kern="1200" cap="none" spc="0" normalizeH="0" baseline="0" noProof="0" dirty="0">
                <a:ln>
                  <a:noFill/>
                </a:ln>
                <a:solidFill>
                  <a:srgbClr val="FF0000"/>
                </a:solidFill>
                <a:effectLst/>
                <a:uLnTx/>
                <a:uFillTx/>
                <a:latin typeface="Calibri"/>
                <a:ea typeface="+mn-ea"/>
                <a:cs typeface="+mn-cs"/>
              </a:rPr>
              <a:t> </a:t>
            </a:r>
            <a:r>
              <a:rPr kumimoji="0" lang="en-US" sz="6000" b="0" i="1" u="none" strike="noStrike" kern="1200" cap="none" spc="0" normalizeH="0" baseline="0" noProof="0" dirty="0" err="1">
                <a:ln>
                  <a:noFill/>
                </a:ln>
                <a:solidFill>
                  <a:srgbClr val="FF0000"/>
                </a:solidFill>
                <a:effectLst/>
                <a:uLnTx/>
                <a:uFillTx/>
                <a:latin typeface="Calibri"/>
                <a:ea typeface="+mn-ea"/>
                <a:cs typeface="+mn-cs"/>
              </a:rPr>
              <a:t>cô</a:t>
            </a:r>
            <a:r>
              <a:rPr kumimoji="0" lang="en-US" sz="6000" b="0" i="1" u="none" strike="noStrike" kern="1200" cap="none" spc="0" normalizeH="0" baseline="0" noProof="0" dirty="0">
                <a:ln>
                  <a:noFill/>
                </a:ln>
                <a:solidFill>
                  <a:srgbClr val="FF0000"/>
                </a:solidFill>
                <a:effectLst/>
                <a:uLnTx/>
                <a:uFillTx/>
                <a:latin typeface="Calibri"/>
                <a:ea typeface="+mn-ea"/>
                <a:cs typeface="+mn-cs"/>
              </a:rPr>
              <a:t> </a:t>
            </a:r>
            <a:r>
              <a:rPr kumimoji="0" lang="en-US" sz="6000" b="0" i="1" u="none" strike="noStrike" kern="1200" cap="none" spc="0" normalizeH="0" baseline="0" noProof="0" dirty="0" err="1">
                <a:ln>
                  <a:noFill/>
                </a:ln>
                <a:solidFill>
                  <a:srgbClr val="FF0000"/>
                </a:solidFill>
                <a:effectLst/>
                <a:uLnTx/>
                <a:uFillTx/>
                <a:latin typeface="Calibri"/>
                <a:ea typeface="+mn-ea"/>
                <a:cs typeface="+mn-cs"/>
              </a:rPr>
              <a:t>và</a:t>
            </a:r>
            <a:r>
              <a:rPr kumimoji="0" lang="en-US" sz="6000" b="0" i="1" u="none" strike="noStrike" kern="1200" cap="none" spc="0" normalizeH="0" baseline="0" noProof="0" dirty="0">
                <a:ln>
                  <a:noFill/>
                </a:ln>
                <a:solidFill>
                  <a:srgbClr val="FF0000"/>
                </a:solidFill>
                <a:effectLst/>
                <a:uLnTx/>
                <a:uFillTx/>
                <a:latin typeface="Calibri"/>
                <a:ea typeface="+mn-ea"/>
                <a:cs typeface="+mn-cs"/>
              </a:rPr>
              <a:t> </a:t>
            </a:r>
            <a:r>
              <a:rPr kumimoji="0" lang="en-US" sz="6000" b="0" i="1" u="none" strike="noStrike" kern="1200" cap="none" spc="0" normalizeH="0" baseline="0" noProof="0" dirty="0" err="1">
                <a:ln>
                  <a:noFill/>
                </a:ln>
                <a:solidFill>
                  <a:srgbClr val="FF0000"/>
                </a:solidFill>
                <a:effectLst/>
                <a:uLnTx/>
                <a:uFillTx/>
                <a:latin typeface="Calibri"/>
                <a:ea typeface="+mn-ea"/>
                <a:cs typeface="+mn-cs"/>
              </a:rPr>
              <a:t>các</a:t>
            </a:r>
            <a:r>
              <a:rPr kumimoji="0" lang="en-US" sz="6000" b="0" i="1" u="none" strike="noStrike" kern="1200" cap="none" spc="0" normalizeH="0" baseline="0" noProof="0" dirty="0">
                <a:ln>
                  <a:noFill/>
                </a:ln>
                <a:solidFill>
                  <a:srgbClr val="FF0000"/>
                </a:solidFill>
                <a:effectLst/>
                <a:uLnTx/>
                <a:uFillTx/>
                <a:latin typeface="Calibri"/>
                <a:ea typeface="+mn-ea"/>
                <a:cs typeface="+mn-cs"/>
              </a:rPr>
              <a:t> </a:t>
            </a:r>
            <a:r>
              <a:rPr kumimoji="0" lang="en-US" sz="6000" b="0" i="1" u="none" strike="noStrike" kern="1200" cap="none" spc="0" normalizeH="0" baseline="0" noProof="0" dirty="0" err="1">
                <a:ln>
                  <a:noFill/>
                </a:ln>
                <a:solidFill>
                  <a:srgbClr val="FF0000"/>
                </a:solidFill>
                <a:effectLst/>
                <a:uLnTx/>
                <a:uFillTx/>
                <a:latin typeface="Calibri"/>
                <a:ea typeface="+mn-ea"/>
                <a:cs typeface="+mn-cs"/>
              </a:rPr>
              <a:t>bạn</a:t>
            </a:r>
            <a:r>
              <a:rPr kumimoji="0" lang="en-US" sz="6000" b="0" i="1" u="none" strike="noStrike" kern="1200" cap="none" spc="0" normalizeH="0" baseline="0" noProof="0" dirty="0">
                <a:ln>
                  <a:noFill/>
                </a:ln>
                <a:solidFill>
                  <a:srgbClr val="FF0000"/>
                </a:solidFill>
                <a:effectLst/>
                <a:uLnTx/>
                <a:uFillTx/>
                <a:latin typeface="Calibri"/>
                <a:ea typeface="+mn-ea"/>
                <a:cs typeface="+mn-cs"/>
              </a:rPr>
              <a:t> </a:t>
            </a:r>
            <a:r>
              <a:rPr kumimoji="0" lang="en-US" sz="6000" b="0" i="1" u="none" strike="noStrike" kern="1200" cap="none" spc="0" normalizeH="0" baseline="0" noProof="0" dirty="0" err="1">
                <a:ln>
                  <a:noFill/>
                </a:ln>
                <a:solidFill>
                  <a:srgbClr val="FF0000"/>
                </a:solidFill>
                <a:effectLst/>
                <a:uLnTx/>
                <a:uFillTx/>
                <a:latin typeface="Calibri"/>
                <a:ea typeface="+mn-ea"/>
                <a:cs typeface="+mn-cs"/>
              </a:rPr>
              <a:t>đã</a:t>
            </a:r>
            <a:r>
              <a:rPr kumimoji="0" lang="en-US" sz="6000" b="0" i="1" u="none" strike="noStrike" kern="1200" cap="none" spc="0" normalizeH="0" baseline="0" noProof="0" dirty="0">
                <a:ln>
                  <a:noFill/>
                </a:ln>
                <a:solidFill>
                  <a:srgbClr val="FF0000"/>
                </a:solidFill>
                <a:effectLst/>
                <a:uLnTx/>
                <a:uFillTx/>
                <a:latin typeface="Calibri"/>
                <a:ea typeface="+mn-ea"/>
                <a:cs typeface="+mn-cs"/>
              </a:rPr>
              <a:t> </a:t>
            </a:r>
            <a:r>
              <a:rPr kumimoji="0" lang="en-US" sz="6000" b="0" i="1" u="none" strike="noStrike" kern="1200" cap="none" spc="0" normalizeH="0" baseline="0" noProof="0" dirty="0" err="1">
                <a:ln>
                  <a:noFill/>
                </a:ln>
                <a:solidFill>
                  <a:srgbClr val="FF0000"/>
                </a:solidFill>
                <a:effectLst/>
                <a:uLnTx/>
                <a:uFillTx/>
                <a:latin typeface="Calibri"/>
                <a:ea typeface="+mn-ea"/>
                <a:cs typeface="+mn-cs"/>
              </a:rPr>
              <a:t>chú</a:t>
            </a:r>
            <a:r>
              <a:rPr kumimoji="0" lang="en-US" sz="6000" b="0" i="1" u="none" strike="noStrike" kern="1200" cap="none" spc="0" normalizeH="0" baseline="0" noProof="0" dirty="0">
                <a:ln>
                  <a:noFill/>
                </a:ln>
                <a:solidFill>
                  <a:srgbClr val="FF0000"/>
                </a:solidFill>
                <a:effectLst/>
                <a:uLnTx/>
                <a:uFillTx/>
                <a:latin typeface="Calibri"/>
                <a:ea typeface="+mn-ea"/>
                <a:cs typeface="+mn-cs"/>
              </a:rPr>
              <a:t> ý </a:t>
            </a:r>
            <a:r>
              <a:rPr kumimoji="0" lang="en-US" sz="6000" b="0" i="1" u="none" strike="noStrike" kern="1200" cap="none" spc="0" normalizeH="0" baseline="0" noProof="0" dirty="0" err="1">
                <a:ln>
                  <a:noFill/>
                </a:ln>
                <a:solidFill>
                  <a:srgbClr val="FF0000"/>
                </a:solidFill>
                <a:effectLst/>
                <a:uLnTx/>
                <a:uFillTx/>
                <a:latin typeface="Calibri"/>
                <a:ea typeface="+mn-ea"/>
                <a:cs typeface="+mn-cs"/>
              </a:rPr>
              <a:t>lắng</a:t>
            </a:r>
            <a:r>
              <a:rPr kumimoji="0" lang="en-US" sz="6000" b="0" i="1" u="none" strike="noStrike" kern="1200" cap="none" spc="0" normalizeH="0" baseline="0" noProof="0" dirty="0">
                <a:ln>
                  <a:noFill/>
                </a:ln>
                <a:solidFill>
                  <a:srgbClr val="FF0000"/>
                </a:solidFill>
                <a:effectLst/>
                <a:uLnTx/>
                <a:uFillTx/>
                <a:latin typeface="Calibri"/>
                <a:ea typeface="+mn-ea"/>
                <a:cs typeface="+mn-cs"/>
              </a:rPr>
              <a:t> </a:t>
            </a:r>
            <a:r>
              <a:rPr kumimoji="0" lang="en-US" sz="6000" b="0" i="1" u="none" strike="noStrike" kern="1200" cap="none" spc="0" normalizeH="0" baseline="0" noProof="0" dirty="0" err="1">
                <a:ln>
                  <a:noFill/>
                </a:ln>
                <a:solidFill>
                  <a:srgbClr val="FF0000"/>
                </a:solidFill>
                <a:effectLst/>
                <a:uLnTx/>
                <a:uFillTx/>
                <a:latin typeface="Calibri"/>
                <a:ea typeface="+mn-ea"/>
                <a:cs typeface="+mn-cs"/>
              </a:rPr>
              <a:t>nghe</a:t>
            </a:r>
            <a:endParaRPr kumimoji="0" lang="en-US" sz="6000" b="0" i="1"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69497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47819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t>Nhóm</a:t>
            </a:r>
            <a:r>
              <a:rPr lang="en-US" dirty="0"/>
              <a:t> 4: </a:t>
            </a:r>
            <a:r>
              <a:rPr lang="en-US" dirty="0" err="1"/>
              <a:t>stt</a:t>
            </a:r>
            <a:r>
              <a:rPr lang="en-US" dirty="0"/>
              <a:t> 28 -&gt; 36</a:t>
            </a:r>
          </a:p>
        </p:txBody>
      </p:sp>
      <p:sp>
        <p:nvSpPr>
          <p:cNvPr id="5" name="Content Placeholder 4"/>
          <p:cNvSpPr>
            <a:spLocks noGrp="1"/>
          </p:cNvSpPr>
          <p:nvPr>
            <p:ph sz="half" idx="1"/>
          </p:nvPr>
        </p:nvSpPr>
        <p:spPr/>
        <p:txBody>
          <a:bodyPr>
            <a:normAutofit/>
          </a:bodyPr>
          <a:lstStyle/>
          <a:p>
            <a:r>
              <a:rPr lang="en-US" dirty="0" err="1"/>
              <a:t>Thuyết</a:t>
            </a:r>
            <a:r>
              <a:rPr lang="en-US" dirty="0"/>
              <a:t> </a:t>
            </a:r>
            <a:r>
              <a:rPr lang="en-US" dirty="0" err="1"/>
              <a:t>trình</a:t>
            </a:r>
            <a:r>
              <a:rPr lang="en-US" dirty="0"/>
              <a:t>: </a:t>
            </a:r>
            <a:r>
              <a:rPr lang="en-US" dirty="0" err="1"/>
              <a:t>Vy</a:t>
            </a:r>
            <a:endParaRPr lang="en-US" dirty="0"/>
          </a:p>
          <a:p>
            <a:r>
              <a:rPr lang="en-US" dirty="0" err="1"/>
              <a:t>Tìm</a:t>
            </a:r>
            <a:r>
              <a:rPr lang="en-US" dirty="0"/>
              <a:t> </a:t>
            </a:r>
            <a:r>
              <a:rPr lang="en-US" dirty="0" err="1"/>
              <a:t>nội</a:t>
            </a:r>
            <a:r>
              <a:rPr lang="en-US" dirty="0"/>
              <a:t> dung &amp; </a:t>
            </a:r>
            <a:r>
              <a:rPr lang="en-US" dirty="0" err="1"/>
              <a:t>hình</a:t>
            </a:r>
            <a:r>
              <a:rPr lang="en-US" dirty="0"/>
              <a:t> </a:t>
            </a:r>
            <a:r>
              <a:rPr lang="en-US" dirty="0" err="1"/>
              <a:t>ảnh</a:t>
            </a:r>
            <a:r>
              <a:rPr lang="en-US" dirty="0"/>
              <a:t>: </a:t>
            </a:r>
            <a:r>
              <a:rPr lang="en-US" dirty="0" err="1"/>
              <a:t>Kiều</a:t>
            </a:r>
            <a:r>
              <a:rPr lang="en-US" dirty="0"/>
              <a:t> </a:t>
            </a:r>
            <a:r>
              <a:rPr lang="en-US" dirty="0" err="1"/>
              <a:t>Trang</a:t>
            </a:r>
            <a:endParaRPr lang="en-US" dirty="0"/>
          </a:p>
          <a:p>
            <a:r>
              <a:rPr lang="en-US" dirty="0" err="1"/>
              <a:t>Tìm</a:t>
            </a:r>
            <a:r>
              <a:rPr lang="en-US" dirty="0"/>
              <a:t> </a:t>
            </a:r>
            <a:r>
              <a:rPr lang="en-US" dirty="0" err="1"/>
              <a:t>nội</a:t>
            </a:r>
            <a:r>
              <a:rPr lang="en-US" dirty="0"/>
              <a:t> dung: </a:t>
            </a:r>
            <a:r>
              <a:rPr lang="en-US" dirty="0" err="1"/>
              <a:t>Xoan</a:t>
            </a:r>
            <a:endParaRPr lang="en-US" dirty="0"/>
          </a:p>
          <a:p>
            <a:r>
              <a:rPr lang="en-US" dirty="0" err="1"/>
              <a:t>Làm</a:t>
            </a:r>
            <a:r>
              <a:rPr lang="en-US" dirty="0"/>
              <a:t> </a:t>
            </a:r>
            <a:r>
              <a:rPr lang="en-US" dirty="0" err="1"/>
              <a:t>powerpoint</a:t>
            </a:r>
            <a:r>
              <a:rPr lang="en-US" dirty="0"/>
              <a:t>: </a:t>
            </a:r>
            <a:r>
              <a:rPr lang="en-US" dirty="0" err="1"/>
              <a:t>Thảo</a:t>
            </a:r>
            <a:r>
              <a:rPr lang="en-US" dirty="0"/>
              <a:t> </a:t>
            </a:r>
            <a:r>
              <a:rPr lang="en-US" dirty="0" err="1"/>
              <a:t>Vân</a:t>
            </a:r>
            <a:endParaRPr lang="en-US" dirty="0"/>
          </a:p>
        </p:txBody>
      </p:sp>
      <p:sp>
        <p:nvSpPr>
          <p:cNvPr id="6" name="Content Placeholder 5"/>
          <p:cNvSpPr>
            <a:spLocks noGrp="1"/>
          </p:cNvSpPr>
          <p:nvPr>
            <p:ph sz="half" idx="2"/>
          </p:nvPr>
        </p:nvSpPr>
        <p:spPr/>
        <p:txBody>
          <a:bodyPr>
            <a:normAutofit/>
          </a:bodyPr>
          <a:lstStyle/>
          <a:p>
            <a:r>
              <a:rPr lang="en-US" dirty="0" err="1"/>
              <a:t>Các</a:t>
            </a:r>
            <a:r>
              <a:rPr lang="en-US" dirty="0"/>
              <a:t> </a:t>
            </a:r>
            <a:r>
              <a:rPr lang="en-US" dirty="0" err="1"/>
              <a:t>thành</a:t>
            </a:r>
            <a:r>
              <a:rPr lang="en-US" dirty="0"/>
              <a:t> </a:t>
            </a:r>
            <a:r>
              <a:rPr lang="en-US" dirty="0" err="1"/>
              <a:t>viên</a:t>
            </a:r>
            <a:r>
              <a:rPr lang="en-US" dirty="0"/>
              <a:t> </a:t>
            </a:r>
            <a:r>
              <a:rPr lang="en-US" dirty="0" err="1"/>
              <a:t>khác</a:t>
            </a:r>
            <a:r>
              <a:rPr lang="en-US" dirty="0"/>
              <a:t>:</a:t>
            </a:r>
          </a:p>
          <a:p>
            <a:pPr marL="0" indent="0">
              <a:buNone/>
            </a:pPr>
            <a:r>
              <a:rPr lang="en-US" dirty="0"/>
              <a:t> - </a:t>
            </a:r>
            <a:r>
              <a:rPr lang="en-US" dirty="0" err="1"/>
              <a:t>Huyền</a:t>
            </a:r>
            <a:r>
              <a:rPr lang="en-US" dirty="0"/>
              <a:t> </a:t>
            </a:r>
            <a:r>
              <a:rPr lang="en-US" dirty="0" err="1"/>
              <a:t>Trang</a:t>
            </a:r>
            <a:endParaRPr lang="en-US" dirty="0"/>
          </a:p>
          <a:p>
            <a:pPr marL="0" indent="0">
              <a:buNone/>
            </a:pPr>
            <a:r>
              <a:rPr lang="en-US" dirty="0"/>
              <a:t> - </a:t>
            </a:r>
            <a:r>
              <a:rPr lang="en-US" dirty="0" err="1"/>
              <a:t>Quỳnh</a:t>
            </a:r>
            <a:r>
              <a:rPr lang="en-US" dirty="0"/>
              <a:t> </a:t>
            </a:r>
            <a:r>
              <a:rPr lang="en-US" dirty="0" err="1"/>
              <a:t>Trang</a:t>
            </a:r>
            <a:endParaRPr lang="en-US" dirty="0"/>
          </a:p>
          <a:p>
            <a:pPr marL="0" indent="0">
              <a:buNone/>
            </a:pPr>
            <a:r>
              <a:rPr lang="en-US" dirty="0"/>
              <a:t> - </a:t>
            </a:r>
            <a:r>
              <a:rPr lang="en-US" dirty="0" err="1"/>
              <a:t>Trường</a:t>
            </a:r>
            <a:endParaRPr lang="en-US" dirty="0"/>
          </a:p>
          <a:p>
            <a:pPr marL="0" indent="0">
              <a:buNone/>
            </a:pPr>
            <a:r>
              <a:rPr lang="en-US" dirty="0"/>
              <a:t> - </a:t>
            </a:r>
            <a:r>
              <a:rPr lang="en-US" dirty="0" err="1"/>
              <a:t>Tùng</a:t>
            </a:r>
            <a:endParaRPr lang="en-US" dirty="0"/>
          </a:p>
          <a:p>
            <a:pPr marL="0" indent="0">
              <a:buNone/>
            </a:pPr>
            <a:r>
              <a:rPr lang="en-US" dirty="0"/>
              <a:t> - Ý</a:t>
            </a:r>
          </a:p>
          <a:p>
            <a:pPr marL="0" indent="0">
              <a:buNone/>
            </a:pPr>
            <a:r>
              <a:rPr lang="en-US" dirty="0"/>
              <a:t> </a:t>
            </a:r>
          </a:p>
        </p:txBody>
      </p:sp>
    </p:spTree>
    <p:extLst>
      <p:ext uri="{BB962C8B-B14F-4D97-AF65-F5344CB8AC3E}">
        <p14:creationId xmlns:p14="http://schemas.microsoft.com/office/powerpoint/2010/main" val="2136746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5C3272-AD31-9305-694C-F44855F1D34F}"/>
              </a:ext>
            </a:extLst>
          </p:cNvPr>
          <p:cNvPicPr>
            <a:picLocks noChangeAspect="1"/>
          </p:cNvPicPr>
          <p:nvPr/>
        </p:nvPicPr>
        <p:blipFill>
          <a:blip r:embed="rId2"/>
          <a:stretch>
            <a:fillRect/>
          </a:stretch>
        </p:blipFill>
        <p:spPr>
          <a:xfrm>
            <a:off x="1422400" y="1121086"/>
            <a:ext cx="7419475" cy="542591"/>
          </a:xfrm>
          <a:prstGeom prst="rect">
            <a:avLst/>
          </a:prstGeom>
        </p:spPr>
      </p:pic>
      <p:pic>
        <p:nvPicPr>
          <p:cNvPr id="4" name="Picture 3">
            <a:extLst>
              <a:ext uri="{FF2B5EF4-FFF2-40B4-BE49-F238E27FC236}">
                <a16:creationId xmlns:a16="http://schemas.microsoft.com/office/drawing/2014/main" id="{E9293840-47AF-6886-7C9E-BFCBCE68B615}"/>
              </a:ext>
            </a:extLst>
          </p:cNvPr>
          <p:cNvPicPr>
            <a:picLocks noChangeAspect="1"/>
          </p:cNvPicPr>
          <p:nvPr/>
        </p:nvPicPr>
        <p:blipFill>
          <a:blip r:embed="rId3"/>
          <a:stretch>
            <a:fillRect/>
          </a:stretch>
        </p:blipFill>
        <p:spPr>
          <a:xfrm>
            <a:off x="3386997" y="2052088"/>
            <a:ext cx="3755461" cy="1091279"/>
          </a:xfrm>
          <a:prstGeom prst="rect">
            <a:avLst/>
          </a:prstGeom>
        </p:spPr>
      </p:pic>
      <p:pic>
        <p:nvPicPr>
          <p:cNvPr id="5" name="Picture 4">
            <a:extLst>
              <a:ext uri="{FF2B5EF4-FFF2-40B4-BE49-F238E27FC236}">
                <a16:creationId xmlns:a16="http://schemas.microsoft.com/office/drawing/2014/main" id="{EAF18D6B-976A-F0FF-D421-68D543926E36}"/>
              </a:ext>
            </a:extLst>
          </p:cNvPr>
          <p:cNvPicPr>
            <a:picLocks noChangeAspect="1"/>
          </p:cNvPicPr>
          <p:nvPr/>
        </p:nvPicPr>
        <p:blipFill>
          <a:blip r:embed="rId4"/>
          <a:stretch>
            <a:fillRect/>
          </a:stretch>
        </p:blipFill>
        <p:spPr>
          <a:xfrm>
            <a:off x="5569527" y="3531778"/>
            <a:ext cx="2383743" cy="2005758"/>
          </a:xfrm>
          <a:prstGeom prst="rect">
            <a:avLst/>
          </a:prstGeom>
        </p:spPr>
      </p:pic>
      <p:sp>
        <p:nvSpPr>
          <p:cNvPr id="6" name="TextBox 5">
            <a:extLst>
              <a:ext uri="{FF2B5EF4-FFF2-40B4-BE49-F238E27FC236}">
                <a16:creationId xmlns:a16="http://schemas.microsoft.com/office/drawing/2014/main" id="{8943D5F7-83E4-2B5F-9D2F-982131F77698}"/>
              </a:ext>
            </a:extLst>
          </p:cNvPr>
          <p:cNvSpPr txBox="1"/>
          <p:nvPr/>
        </p:nvSpPr>
        <p:spPr>
          <a:xfrm>
            <a:off x="2513779" y="3531778"/>
            <a:ext cx="238374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Calibri"/>
                <a:ea typeface="+mn-ea"/>
                <a:cs typeface="+mn-cs"/>
              </a:rPr>
              <a:t>Nhóm</a:t>
            </a:r>
            <a:r>
              <a:rPr kumimoji="0" lang="en-US" sz="2400" b="0" i="0" u="none" strike="noStrike" kern="1200" cap="none" spc="0" normalizeH="0" baseline="0" noProof="0" dirty="0">
                <a:ln>
                  <a:noFill/>
                </a:ln>
                <a:solidFill>
                  <a:srgbClr val="FF0000"/>
                </a:solidFill>
                <a:effectLst/>
                <a:uLnTx/>
                <a:uFillTx/>
                <a:latin typeface="Calibri"/>
                <a:ea typeface="+mn-ea"/>
                <a:cs typeface="+mn-cs"/>
              </a:rPr>
              <a:t>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Calibri"/>
                <a:ea typeface="+mn-ea"/>
                <a:cs typeface="+mn-cs"/>
              </a:rPr>
              <a:t>Nêu</a:t>
            </a:r>
            <a:r>
              <a:rPr kumimoji="0" lang="en-US" sz="2400" b="0"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err="1">
                <a:ln>
                  <a:noFill/>
                </a:ln>
                <a:solidFill>
                  <a:srgbClr val="FF0000"/>
                </a:solidFill>
                <a:effectLst/>
                <a:uLnTx/>
                <a:uFillTx/>
                <a:latin typeface="Calibri"/>
                <a:ea typeface="+mn-ea"/>
                <a:cs typeface="+mn-cs"/>
              </a:rPr>
              <a:t>tên</a:t>
            </a:r>
            <a:r>
              <a:rPr kumimoji="0" lang="en-US" sz="2400" b="0"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err="1">
                <a:ln>
                  <a:noFill/>
                </a:ln>
                <a:solidFill>
                  <a:srgbClr val="FF0000"/>
                </a:solidFill>
                <a:effectLst/>
                <a:uLnTx/>
                <a:uFillTx/>
                <a:latin typeface="Calibri"/>
                <a:ea typeface="+mn-ea"/>
                <a:cs typeface="+mn-cs"/>
              </a:rPr>
              <a:t>những</a:t>
            </a:r>
            <a:r>
              <a:rPr kumimoji="0" lang="en-US" sz="2400" b="0"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err="1">
                <a:ln>
                  <a:noFill/>
                </a:ln>
                <a:solidFill>
                  <a:srgbClr val="FF0000"/>
                </a:solidFill>
                <a:effectLst/>
                <a:uLnTx/>
                <a:uFillTx/>
                <a:latin typeface="Calibri"/>
                <a:ea typeface="+mn-ea"/>
                <a:cs typeface="+mn-cs"/>
              </a:rPr>
              <a:t>hoạt</a:t>
            </a:r>
            <a:r>
              <a:rPr kumimoji="0" lang="en-US" sz="2400" b="0"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err="1">
                <a:ln>
                  <a:noFill/>
                </a:ln>
                <a:solidFill>
                  <a:srgbClr val="FF0000"/>
                </a:solidFill>
                <a:effectLst/>
                <a:uLnTx/>
                <a:uFillTx/>
                <a:latin typeface="Calibri"/>
                <a:ea typeface="+mn-ea"/>
                <a:cs typeface="+mn-cs"/>
              </a:rPr>
              <a:t>động</a:t>
            </a:r>
            <a:r>
              <a:rPr kumimoji="0" lang="en-US" sz="2400" b="0"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err="1">
                <a:ln>
                  <a:noFill/>
                </a:ln>
                <a:solidFill>
                  <a:srgbClr val="FF0000"/>
                </a:solidFill>
                <a:effectLst/>
                <a:uLnTx/>
                <a:uFillTx/>
                <a:latin typeface="Calibri"/>
                <a:ea typeface="+mn-ea"/>
                <a:cs typeface="+mn-cs"/>
              </a:rPr>
              <a:t>kinh</a:t>
            </a:r>
            <a:r>
              <a:rPr kumimoji="0" lang="en-US" sz="2400" b="0"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err="1">
                <a:ln>
                  <a:noFill/>
                </a:ln>
                <a:solidFill>
                  <a:srgbClr val="FF0000"/>
                </a:solidFill>
                <a:effectLst/>
                <a:uLnTx/>
                <a:uFillTx/>
                <a:latin typeface="Calibri"/>
                <a:ea typeface="+mn-ea"/>
                <a:cs typeface="+mn-cs"/>
              </a:rPr>
              <a:t>tế</a:t>
            </a:r>
            <a:r>
              <a:rPr kumimoji="0" lang="en-US" sz="2400" b="0"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err="1">
                <a:ln>
                  <a:noFill/>
                </a:ln>
                <a:solidFill>
                  <a:srgbClr val="FF0000"/>
                </a:solidFill>
                <a:effectLst/>
                <a:uLnTx/>
                <a:uFillTx/>
                <a:latin typeface="Calibri"/>
                <a:ea typeface="+mn-ea"/>
                <a:cs typeface="+mn-cs"/>
              </a:rPr>
              <a:t>quan</a:t>
            </a:r>
            <a:r>
              <a:rPr kumimoji="0" lang="en-US" sz="2400" b="0"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err="1">
                <a:ln>
                  <a:noFill/>
                </a:ln>
                <a:solidFill>
                  <a:srgbClr val="FF0000"/>
                </a:solidFill>
                <a:effectLst/>
                <a:uLnTx/>
                <a:uFillTx/>
                <a:latin typeface="Calibri"/>
                <a:ea typeface="+mn-ea"/>
                <a:cs typeface="+mn-cs"/>
              </a:rPr>
              <a:t>trọng</a:t>
            </a:r>
            <a:r>
              <a:rPr kumimoji="0" lang="en-US" sz="2400" b="0"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err="1">
                <a:ln>
                  <a:noFill/>
                </a:ln>
                <a:solidFill>
                  <a:srgbClr val="FF0000"/>
                </a:solidFill>
                <a:effectLst/>
                <a:uLnTx/>
                <a:uFillTx/>
                <a:latin typeface="Calibri"/>
                <a:ea typeface="+mn-ea"/>
                <a:cs typeface="+mn-cs"/>
              </a:rPr>
              <a:t>của</a:t>
            </a:r>
            <a:r>
              <a:rPr kumimoji="0" lang="en-US" sz="2400" b="0"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err="1">
                <a:ln>
                  <a:noFill/>
                </a:ln>
                <a:solidFill>
                  <a:srgbClr val="FF0000"/>
                </a:solidFill>
                <a:effectLst/>
                <a:uLnTx/>
                <a:uFillTx/>
                <a:latin typeface="Calibri"/>
                <a:ea typeface="+mn-ea"/>
                <a:cs typeface="+mn-cs"/>
              </a:rPr>
              <a:t>châu</a:t>
            </a:r>
            <a:r>
              <a:rPr kumimoji="0" lang="en-US" sz="2400" b="0"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err="1">
                <a:ln>
                  <a:noFill/>
                </a:ln>
                <a:solidFill>
                  <a:srgbClr val="FF0000"/>
                </a:solidFill>
                <a:effectLst/>
                <a:uLnTx/>
                <a:uFillTx/>
                <a:latin typeface="Calibri"/>
                <a:ea typeface="+mn-ea"/>
                <a:cs typeface="+mn-cs"/>
              </a:rPr>
              <a:t>Âu</a:t>
            </a:r>
            <a:endParaRPr kumimoji="0" lang="en-US" sz="24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3204900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085A7D-62AA-E51C-2FB8-8FC640DABCAB}"/>
              </a:ext>
            </a:extLst>
          </p:cNvPr>
          <p:cNvPicPr>
            <a:picLocks noChangeAspect="1"/>
          </p:cNvPicPr>
          <p:nvPr/>
        </p:nvPicPr>
        <p:blipFill>
          <a:blip r:embed="rId2"/>
          <a:stretch>
            <a:fillRect/>
          </a:stretch>
        </p:blipFill>
        <p:spPr>
          <a:xfrm>
            <a:off x="1246909" y="983673"/>
            <a:ext cx="9753600" cy="5798127"/>
          </a:xfrm>
          <a:prstGeom prst="rect">
            <a:avLst/>
          </a:prstGeom>
        </p:spPr>
      </p:pic>
    </p:spTree>
    <p:extLst>
      <p:ext uri="{BB962C8B-B14F-4D97-AF65-F5344CB8AC3E}">
        <p14:creationId xmlns:p14="http://schemas.microsoft.com/office/powerpoint/2010/main" val="1219398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C2676CF-95F2-76F3-221C-5DB358D20CFF}"/>
              </a:ext>
            </a:extLst>
          </p:cNvPr>
          <p:cNvSpPr txBox="1"/>
          <p:nvPr/>
        </p:nvSpPr>
        <p:spPr>
          <a:xfrm>
            <a:off x="2909454" y="1346675"/>
            <a:ext cx="6096000"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Liên minh châu Âu có những hoạt động kinh tế quan trọng như:</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Tài chính – ngân hàng;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Giao thông vận tải;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Truyền thông;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Công nghiệp công nghệ cao,…</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5914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81CE86D-6359-5411-740D-94914B797F1C}"/>
              </a:ext>
            </a:extLst>
          </p:cNvPr>
          <p:cNvSpPr txBox="1"/>
          <p:nvPr/>
        </p:nvSpPr>
        <p:spPr>
          <a:xfrm>
            <a:off x="5846618" y="1438276"/>
            <a:ext cx="6096000"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Theo các chuyên gia tài chính ngân hàng, Hiệp định Thương mại tự do Việt Nam – Liên minh châu Âu (EVFTA) là cơ hội góp phần vực dậy nền kinh tế Việt Nam nhanh hơn thời kỳ hậu dịch Covid-19.</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a:t>
            </a: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EVFTA được kỳ vọng không chỉ thúc đẩy thu hút vốn đầu tư trực tiếp nước ngoài (FDI) vào Việt Nam</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 Tác động tích cực đến thị trường lao động trong lĩnh vực tài chính – ngân hàng.</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D22713DD-04BB-3B10-8481-B2ACA6E520E3}"/>
              </a:ext>
            </a:extLst>
          </p:cNvPr>
          <p:cNvPicPr>
            <a:picLocks noChangeAspect="1"/>
          </p:cNvPicPr>
          <p:nvPr/>
        </p:nvPicPr>
        <p:blipFill>
          <a:blip r:embed="rId2"/>
          <a:stretch>
            <a:fillRect/>
          </a:stretch>
        </p:blipFill>
        <p:spPr>
          <a:xfrm>
            <a:off x="249382" y="1438276"/>
            <a:ext cx="5098473" cy="5253470"/>
          </a:xfrm>
          <a:prstGeom prst="rect">
            <a:avLst/>
          </a:prstGeom>
        </p:spPr>
      </p:pic>
    </p:spTree>
    <p:extLst>
      <p:ext uri="{BB962C8B-B14F-4D97-AF65-F5344CB8AC3E}">
        <p14:creationId xmlns:p14="http://schemas.microsoft.com/office/powerpoint/2010/main" val="3204319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F2E6E7-ABA6-A390-9DE2-9A586C9A8E51}"/>
              </a:ext>
            </a:extLst>
          </p:cNvPr>
          <p:cNvPicPr>
            <a:picLocks noChangeAspect="1"/>
          </p:cNvPicPr>
          <p:nvPr/>
        </p:nvPicPr>
        <p:blipFill>
          <a:blip r:embed="rId2"/>
          <a:stretch>
            <a:fillRect/>
          </a:stretch>
        </p:blipFill>
        <p:spPr>
          <a:xfrm>
            <a:off x="5056908" y="3186545"/>
            <a:ext cx="7135091" cy="3574473"/>
          </a:xfrm>
          <a:prstGeom prst="rect">
            <a:avLst/>
          </a:prstGeom>
        </p:spPr>
      </p:pic>
      <p:sp>
        <p:nvSpPr>
          <p:cNvPr id="5" name="TextBox 4">
            <a:extLst>
              <a:ext uri="{FF2B5EF4-FFF2-40B4-BE49-F238E27FC236}">
                <a16:creationId xmlns:a16="http://schemas.microsoft.com/office/drawing/2014/main" id="{74A57F20-B4AE-8436-9978-8101A75A6689}"/>
              </a:ext>
            </a:extLst>
          </p:cNvPr>
          <p:cNvSpPr txBox="1"/>
          <p:nvPr/>
        </p:nvSpPr>
        <p:spPr>
          <a:xfrm>
            <a:off x="166254" y="665019"/>
            <a:ext cx="11000510"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Trong ngành hàng không vũ trụ, các nước EU đã rất thành công trong việc chế tạo ra một trong những loại tàu bay nổi tiếng nhất thế giới. Đó là loại tàu bay Airbus. Airbus có trụ sở chính tại Toulouse, Pháp và 12 địa điểm ở châu Âu đặt tại Pháp, Đức, Tây Ban Nha và Vương quốc Anh. Điều này đã mang lại nguồn thu nhập đang kể cho EU.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Các nước EU đã thành lập Cơ quan Hàng không Vũ trụ châu Âu (ESA). ESA đã thực hiện các dự án chế tạo tên lửa đẩy Ariane và đã đưa lên quỹ đạo hơn 1200 vệ tinh nhân tạo.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Các nước EU đã thành công trong việc hợp tác để hoàn thành việc xây dựng đường hầm giao thông dưới biển Manche. Đường hầm này đã nối liền nước Anh với châu Âu lục địa.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86201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TotalTime>
  <Words>2178</Words>
  <Application>Microsoft Office PowerPoint</Application>
  <PresentationFormat>Widescreen</PresentationFormat>
  <Paragraphs>145</Paragraphs>
  <Slides>43</Slides>
  <Notes>0</Notes>
  <HiddenSlides>0</HiddenSlides>
  <MMClips>0</MMClips>
  <ScaleCrop>false</ScaleCrop>
  <HeadingPairs>
    <vt:vector size="8" baseType="variant">
      <vt:variant>
        <vt:lpstr>Fonts Used</vt:lpstr>
      </vt:variant>
      <vt:variant>
        <vt:i4>7</vt:i4>
      </vt:variant>
      <vt:variant>
        <vt:lpstr>Theme</vt:lpstr>
      </vt:variant>
      <vt:variant>
        <vt:i4>5</vt:i4>
      </vt:variant>
      <vt:variant>
        <vt:lpstr>Embedded OLE Servers</vt:lpstr>
      </vt:variant>
      <vt:variant>
        <vt:i4>1</vt:i4>
      </vt:variant>
      <vt:variant>
        <vt:lpstr>Slide Titles</vt:lpstr>
      </vt:variant>
      <vt:variant>
        <vt:i4>43</vt:i4>
      </vt:variant>
    </vt:vector>
  </HeadingPairs>
  <TitlesOfParts>
    <vt:vector size="56" baseType="lpstr">
      <vt:lpstr>Arial</vt:lpstr>
      <vt:lpstr>Calibri</vt:lpstr>
      <vt:lpstr>Calibri Light</vt:lpstr>
      <vt:lpstr>Helvetica</vt:lpstr>
      <vt:lpstr>Open Sans</vt:lpstr>
      <vt:lpstr>Roboto</vt:lpstr>
      <vt:lpstr>Times New Roman</vt:lpstr>
      <vt:lpstr>Office Theme</vt:lpstr>
      <vt:lpstr>1_Office Theme</vt:lpstr>
      <vt:lpstr>2_Office Theme</vt:lpstr>
      <vt:lpstr>3_Office Theme</vt:lpstr>
      <vt:lpstr>5_Office Theme</vt:lpstr>
      <vt:lpstr>Chart</vt:lpstr>
      <vt:lpstr>PowerPoint Presentation</vt:lpstr>
      <vt:lpstr>PowerPoint Presentation</vt:lpstr>
      <vt:lpstr>BÀI 4: LIÊN MINH CHÂU ÂU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4: LIÊN MINH CHÂU ÂU</vt:lpstr>
      <vt:lpstr>PowerPoint Presentation</vt:lpstr>
      <vt:lpstr>BÀI 4: LIÊN MINH CHÂU ÂU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Cà phê   Với cam kết xóa bỏ thuế quan theo EVFTA, cà phê xuất khẩu sang EU sẽ có 93% dòng thuế về 0% ngay khi Hiệp định có hiệu lực. Đây là một cơ hội tốt cho cà phê Việt Nam khi EU là thị trường tiêu thụ cà phê lớn nhất trên thế giới</vt:lpstr>
      <vt:lpstr>Xuất khẩu hạt điều của Việt Nam sang EU tăng cả lượng và kim ngạch</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Nhóm 4: stt 28 -&gt; 36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5</cp:revision>
  <dcterms:created xsi:type="dcterms:W3CDTF">2022-12-19T01:41:20Z</dcterms:created>
  <dcterms:modified xsi:type="dcterms:W3CDTF">2022-12-19T13:39:41Z</dcterms:modified>
</cp:coreProperties>
</file>