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D3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79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18289-E247-452D-A25D-56C9956E1554}"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034B9-A0D0-4F2B-9839-55F20AE25593}" type="slidenum">
              <a:rPr lang="en-US" smtClean="0"/>
              <a:t>‹#›</a:t>
            </a:fld>
            <a:endParaRPr lang="en-US"/>
          </a:p>
        </p:txBody>
      </p:sp>
    </p:spTree>
    <p:extLst>
      <p:ext uri="{BB962C8B-B14F-4D97-AF65-F5344CB8AC3E}">
        <p14:creationId xmlns:p14="http://schemas.microsoft.com/office/powerpoint/2010/main" val="281088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23</a:t>
            </a:fld>
            <a:endParaRPr lang="zh-CN" altLang="en-US"/>
          </a:p>
        </p:txBody>
      </p:sp>
    </p:spTree>
    <p:extLst>
      <p:ext uri="{BB962C8B-B14F-4D97-AF65-F5344CB8AC3E}">
        <p14:creationId xmlns:p14="http://schemas.microsoft.com/office/powerpoint/2010/main" val="2667946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D9F76A-C893-4B7E-9486-0620FEADA792}"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839B0-374E-4B8A-A411-089A975A908A}" type="slidenum">
              <a:rPr lang="en-US" smtClean="0"/>
              <a:t>‹#›</a:t>
            </a:fld>
            <a:endParaRPr lang="en-US"/>
          </a:p>
        </p:txBody>
      </p:sp>
    </p:spTree>
    <p:extLst>
      <p:ext uri="{BB962C8B-B14F-4D97-AF65-F5344CB8AC3E}">
        <p14:creationId xmlns:p14="http://schemas.microsoft.com/office/powerpoint/2010/main" val="47606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9F76A-C893-4B7E-9486-0620FEADA792}"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839B0-374E-4B8A-A411-089A975A908A}" type="slidenum">
              <a:rPr lang="en-US" smtClean="0"/>
              <a:t>‹#›</a:t>
            </a:fld>
            <a:endParaRPr lang="en-US"/>
          </a:p>
        </p:txBody>
      </p:sp>
    </p:spTree>
    <p:extLst>
      <p:ext uri="{BB962C8B-B14F-4D97-AF65-F5344CB8AC3E}">
        <p14:creationId xmlns:p14="http://schemas.microsoft.com/office/powerpoint/2010/main" val="23218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9F76A-C893-4B7E-9486-0620FEADA792}"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839B0-374E-4B8A-A411-089A975A908A}" type="slidenum">
              <a:rPr lang="en-US" smtClean="0"/>
              <a:t>‹#›</a:t>
            </a:fld>
            <a:endParaRPr lang="en-US"/>
          </a:p>
        </p:txBody>
      </p:sp>
    </p:spTree>
    <p:extLst>
      <p:ext uri="{BB962C8B-B14F-4D97-AF65-F5344CB8AC3E}">
        <p14:creationId xmlns:p14="http://schemas.microsoft.com/office/powerpoint/2010/main" val="429124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9F76A-C893-4B7E-9486-0620FEADA792}"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839B0-374E-4B8A-A411-089A975A908A}" type="slidenum">
              <a:rPr lang="en-US" smtClean="0"/>
              <a:t>‹#›</a:t>
            </a:fld>
            <a:endParaRPr lang="en-US"/>
          </a:p>
        </p:txBody>
      </p:sp>
    </p:spTree>
    <p:extLst>
      <p:ext uri="{BB962C8B-B14F-4D97-AF65-F5344CB8AC3E}">
        <p14:creationId xmlns:p14="http://schemas.microsoft.com/office/powerpoint/2010/main" val="279870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9F76A-C893-4B7E-9486-0620FEADA792}"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839B0-374E-4B8A-A411-089A975A908A}" type="slidenum">
              <a:rPr lang="en-US" smtClean="0"/>
              <a:t>‹#›</a:t>
            </a:fld>
            <a:endParaRPr lang="en-US"/>
          </a:p>
        </p:txBody>
      </p:sp>
    </p:spTree>
    <p:extLst>
      <p:ext uri="{BB962C8B-B14F-4D97-AF65-F5344CB8AC3E}">
        <p14:creationId xmlns:p14="http://schemas.microsoft.com/office/powerpoint/2010/main" val="255070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D9F76A-C893-4B7E-9486-0620FEADA792}"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839B0-374E-4B8A-A411-089A975A908A}" type="slidenum">
              <a:rPr lang="en-US" smtClean="0"/>
              <a:t>‹#›</a:t>
            </a:fld>
            <a:endParaRPr lang="en-US"/>
          </a:p>
        </p:txBody>
      </p:sp>
    </p:spTree>
    <p:extLst>
      <p:ext uri="{BB962C8B-B14F-4D97-AF65-F5344CB8AC3E}">
        <p14:creationId xmlns:p14="http://schemas.microsoft.com/office/powerpoint/2010/main" val="320882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D9F76A-C893-4B7E-9486-0620FEADA792}" type="datetimeFigureOut">
              <a:rPr lang="en-US" smtClean="0"/>
              <a:t>12/19/2022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839B0-374E-4B8A-A411-089A975A908A}" type="slidenum">
              <a:rPr lang="en-US" smtClean="0"/>
              <a:t>‹#›</a:t>
            </a:fld>
            <a:endParaRPr lang="en-US"/>
          </a:p>
        </p:txBody>
      </p:sp>
    </p:spTree>
    <p:extLst>
      <p:ext uri="{BB962C8B-B14F-4D97-AF65-F5344CB8AC3E}">
        <p14:creationId xmlns:p14="http://schemas.microsoft.com/office/powerpoint/2010/main" val="395653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D9F76A-C893-4B7E-9486-0620FEADA792}" type="datetimeFigureOut">
              <a:rPr lang="en-US" smtClean="0"/>
              <a:t>12/19/2022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839B0-374E-4B8A-A411-089A975A908A}" type="slidenum">
              <a:rPr lang="en-US" smtClean="0"/>
              <a:t>‹#›</a:t>
            </a:fld>
            <a:endParaRPr lang="en-US"/>
          </a:p>
        </p:txBody>
      </p:sp>
    </p:spTree>
    <p:extLst>
      <p:ext uri="{BB962C8B-B14F-4D97-AF65-F5344CB8AC3E}">
        <p14:creationId xmlns:p14="http://schemas.microsoft.com/office/powerpoint/2010/main" val="30797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9F76A-C893-4B7E-9486-0620FEADA792}" type="datetimeFigureOut">
              <a:rPr lang="en-US" smtClean="0"/>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839B0-374E-4B8A-A411-089A975A908A}" type="slidenum">
              <a:rPr lang="en-US" smtClean="0"/>
              <a:t>‹#›</a:t>
            </a:fld>
            <a:endParaRPr lang="en-US"/>
          </a:p>
        </p:txBody>
      </p:sp>
    </p:spTree>
    <p:extLst>
      <p:ext uri="{BB962C8B-B14F-4D97-AF65-F5344CB8AC3E}">
        <p14:creationId xmlns:p14="http://schemas.microsoft.com/office/powerpoint/2010/main" val="31977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9F76A-C893-4B7E-9486-0620FEADA792}"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839B0-374E-4B8A-A411-089A975A908A}" type="slidenum">
              <a:rPr lang="en-US" smtClean="0"/>
              <a:t>‹#›</a:t>
            </a:fld>
            <a:endParaRPr lang="en-US"/>
          </a:p>
        </p:txBody>
      </p:sp>
    </p:spTree>
    <p:extLst>
      <p:ext uri="{BB962C8B-B14F-4D97-AF65-F5344CB8AC3E}">
        <p14:creationId xmlns:p14="http://schemas.microsoft.com/office/powerpoint/2010/main" val="277008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9F76A-C893-4B7E-9486-0620FEADA792}"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839B0-374E-4B8A-A411-089A975A908A}" type="slidenum">
              <a:rPr lang="en-US" smtClean="0"/>
              <a:t>‹#›</a:t>
            </a:fld>
            <a:endParaRPr lang="en-US"/>
          </a:p>
        </p:txBody>
      </p:sp>
    </p:spTree>
    <p:extLst>
      <p:ext uri="{BB962C8B-B14F-4D97-AF65-F5344CB8AC3E}">
        <p14:creationId xmlns:p14="http://schemas.microsoft.com/office/powerpoint/2010/main" val="116003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D9F76A-C893-4B7E-9486-0620FEADA792}" type="datetimeFigureOut">
              <a:rPr lang="en-US" smtClean="0"/>
              <a:t>12/19/2022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6839B0-374E-4B8A-A411-089A975A908A}" type="slidenum">
              <a:rPr lang="en-US" smtClean="0"/>
              <a:t>‹#›</a:t>
            </a:fld>
            <a:endParaRPr lang="en-US"/>
          </a:p>
        </p:txBody>
      </p:sp>
    </p:spTree>
    <p:extLst>
      <p:ext uri="{BB962C8B-B14F-4D97-AF65-F5344CB8AC3E}">
        <p14:creationId xmlns:p14="http://schemas.microsoft.com/office/powerpoint/2010/main" val="3490621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2971801" y="1943101"/>
            <a:ext cx="3436144" cy="992981"/>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algn="ctr" defTabSz="685800">
              <a:defRPr/>
            </a:pPr>
            <a:endParaRPr lang="en-US" sz="2700" b="1" kern="10">
              <a:ln w="9525">
                <a:round/>
                <a:headEnd/>
                <a:tailEnd/>
              </a:ln>
              <a:solidFill>
                <a:srgbClr val="0000FF"/>
              </a:solidFill>
              <a:latin typeface="Times New Roman" panose="02020603050405020304" pitchFamily="18" charset="0"/>
              <a:cs typeface="Times New Roman" panose="02020603050405020304" pitchFamily="18" charset="0"/>
            </a:endParaRPr>
          </a:p>
        </p:txBody>
      </p:sp>
      <p:sp>
        <p:nvSpPr>
          <p:cNvPr id="3" name="Text Box 18"/>
          <p:cNvSpPr txBox="1">
            <a:spLocks noChangeArrowheads="1"/>
          </p:cNvSpPr>
          <p:nvPr/>
        </p:nvSpPr>
        <p:spPr bwMode="auto">
          <a:xfrm>
            <a:off x="144887" y="1"/>
            <a:ext cx="8867105" cy="646331"/>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b="1" dirty="0">
                <a:solidFill>
                  <a:srgbClr val="002060"/>
                </a:solidFill>
                <a:latin typeface="Times New Roman" panose="02020603050405020304" pitchFamily="18" charset="0"/>
              </a:rPr>
              <a:t>PHÒNG GD &amp; ĐT HUYỆN THANH TRÌ</a:t>
            </a:r>
          </a:p>
          <a:p>
            <a:pPr algn="ctr" defTabSz="685800">
              <a:defRPr/>
            </a:pPr>
            <a:r>
              <a:rPr lang="en-US" altLang="en-US" b="1" dirty="0">
                <a:solidFill>
                  <a:srgbClr val="002060"/>
                </a:solidFill>
                <a:latin typeface="Times New Roman" panose="02020603050405020304" pitchFamily="18" charset="0"/>
              </a:rPr>
              <a:t>TRƯỜNG THCS NGỌC HỒI</a:t>
            </a:r>
            <a:endParaRPr lang="en-US" altLang="en-US" sz="1350" b="1" dirty="0">
              <a:solidFill>
                <a:srgbClr val="002060"/>
              </a:solidFill>
              <a:latin typeface="Times New Roman" panose="02020603050405020304" pitchFamily="18" charset="0"/>
            </a:endParaRPr>
          </a:p>
        </p:txBody>
      </p:sp>
      <p:pic>
        <p:nvPicPr>
          <p:cNvPr id="4100"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07" y="0"/>
            <a:ext cx="1100138" cy="10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04172" y="1192"/>
            <a:ext cx="879872" cy="93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7"/>
          <p:cNvSpPr>
            <a:spLocks noChangeArrowheads="1" noChangeShapeType="1" noTextEdit="1"/>
          </p:cNvSpPr>
          <p:nvPr/>
        </p:nvSpPr>
        <p:spPr bwMode="auto">
          <a:xfrm>
            <a:off x="541846" y="1862462"/>
            <a:ext cx="8104031" cy="2920105"/>
          </a:xfrm>
          <a:prstGeom prst="rect">
            <a:avLst/>
          </a:prstGeom>
        </p:spPr>
        <p:txBody>
          <a:bodyPr spcFirstLastPara="1" wrap="none" fromWordArt="1">
            <a:prstTxWarp prst="textArchUp">
              <a:avLst>
                <a:gd name="adj" fmla="val 10670284"/>
              </a:avLst>
            </a:prstTxWarp>
          </a:bodyPr>
          <a:lstStyle/>
          <a:p>
            <a:pPr defTabSz="685800">
              <a:defRPr/>
            </a:pPr>
            <a:endParaRPr lang="en-US" sz="45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pPr defTabSz="685800">
              <a:defRPr/>
            </a:pPr>
            <a:endParaRPr lang="en-US" sz="45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pPr defTabSz="685800">
              <a:defRPr/>
            </a:pPr>
            <a:endParaRPr lang="en-US" sz="45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pPr defTabSz="685800">
              <a:defRPr/>
            </a:pPr>
            <a:r>
              <a:rPr lang="en-US" sz="45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5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Chào</a:t>
            </a:r>
            <a:r>
              <a:rPr lang="en-US" sz="45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5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mừng</a:t>
            </a:r>
            <a:r>
              <a:rPr lang="en-US" sz="45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5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các</a:t>
            </a:r>
            <a:r>
              <a:rPr lang="en-US" sz="45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5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em</a:t>
            </a:r>
            <a:r>
              <a:rPr lang="en-US" sz="45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5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đến</a:t>
            </a:r>
            <a:r>
              <a:rPr lang="en-US" sz="45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5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với</a:t>
            </a:r>
            <a:r>
              <a:rPr lang="en-US" sz="45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5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tiết</a:t>
            </a:r>
            <a:r>
              <a:rPr lang="en-US" sz="45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sz="4500" b="1" i="1" kern="10" dirty="0" err="1">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học</a:t>
            </a:r>
            <a:endParaRPr lang="en-US" sz="450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a:p>
            <a:pPr defTabSz="685800">
              <a:defRPr/>
            </a:pPr>
            <a:endParaRPr lang="en-US" sz="4050" b="1" i="1" kern="10" dirty="0">
              <a:ln w="19050">
                <a:solidFill>
                  <a:srgbClr val="FFFF00"/>
                </a:solidFill>
                <a:round/>
                <a:headEnd/>
                <a:tailEnd/>
              </a:ln>
              <a:solidFill>
                <a:prstClr val="black"/>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sp>
        <p:nvSpPr>
          <p:cNvPr id="4103" name="TextBox 152"/>
          <p:cNvSpPr txBox="1">
            <a:spLocks noChangeArrowheads="1"/>
          </p:cNvSpPr>
          <p:nvPr/>
        </p:nvSpPr>
        <p:spPr bwMode="auto">
          <a:xfrm>
            <a:off x="799945" y="1804900"/>
            <a:ext cx="777985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None/>
              <a:defRPr/>
            </a:pPr>
            <a:r>
              <a:rPr lang="en-US" altLang="en-US" sz="3300" b="1" dirty="0">
                <a:solidFill>
                  <a:srgbClr val="C00000"/>
                </a:solidFill>
                <a:latin typeface="Times New Roman" panose="02020603050405020304" pitchFamily="18" charset="0"/>
                <a:cs typeface="Times New Roman" panose="02020603050405020304" pitchFamily="18" charset="0"/>
              </a:rPr>
              <a:t>MÔN NGỮ VĂN </a:t>
            </a:r>
            <a:r>
              <a:rPr lang="en-US" altLang="en-US" sz="3300" b="1" dirty="0" smtClean="0">
                <a:solidFill>
                  <a:srgbClr val="C00000"/>
                </a:solidFill>
                <a:latin typeface="Times New Roman" panose="02020603050405020304" pitchFamily="18" charset="0"/>
                <a:cs typeface="Times New Roman" panose="02020603050405020304" pitchFamily="18" charset="0"/>
              </a:rPr>
              <a:t>8</a:t>
            </a:r>
            <a:endParaRPr lang="en-US" altLang="en-US" sz="3300" b="1" dirty="0">
              <a:solidFill>
                <a:srgbClr val="C00000"/>
              </a:solidFill>
              <a:latin typeface="Times New Roman" panose="02020603050405020304" pitchFamily="18" charset="0"/>
              <a:cs typeface="Times New Roman" panose="02020603050405020304" pitchFamily="18" charset="0"/>
            </a:endParaRPr>
          </a:p>
          <a:p>
            <a:pPr algn="ctr" defTabSz="685800">
              <a:spcBef>
                <a:spcPct val="0"/>
              </a:spcBef>
              <a:buNone/>
              <a:defRPr/>
            </a:pPr>
            <a:r>
              <a:rPr lang="en-US" altLang="en-US" sz="3300" b="1" i="1" dirty="0" err="1">
                <a:solidFill>
                  <a:srgbClr val="002060"/>
                </a:solidFill>
                <a:latin typeface="Times New Roman" panose="02020603050405020304" pitchFamily="18" charset="0"/>
                <a:cs typeface="Times New Roman" panose="02020603050405020304" pitchFamily="18" charset="0"/>
              </a:rPr>
              <a:t>Tiết</a:t>
            </a:r>
            <a:r>
              <a:rPr lang="en-US" altLang="en-US" sz="3300" b="1" i="1" dirty="0">
                <a:solidFill>
                  <a:srgbClr val="002060"/>
                </a:solidFill>
                <a:latin typeface="Times New Roman" panose="02020603050405020304" pitchFamily="18" charset="0"/>
                <a:cs typeface="Times New Roman" panose="02020603050405020304" pitchFamily="18" charset="0"/>
              </a:rPr>
              <a:t> </a:t>
            </a:r>
            <a:r>
              <a:rPr lang="en-US" altLang="en-US" sz="3300" b="1" i="1" dirty="0" smtClean="0">
                <a:solidFill>
                  <a:srgbClr val="002060"/>
                </a:solidFill>
                <a:latin typeface="Times New Roman" panose="02020603050405020304" pitchFamily="18" charset="0"/>
                <a:cs typeface="Times New Roman" panose="02020603050405020304" pitchFamily="18" charset="0"/>
              </a:rPr>
              <a:t>35+35</a:t>
            </a:r>
            <a:endParaRPr lang="en-US" altLang="en-US" sz="3300" b="1" i="1" dirty="0">
              <a:solidFill>
                <a:srgbClr val="002060"/>
              </a:solidFill>
              <a:latin typeface="Times New Roman" panose="02020603050405020304" pitchFamily="18" charset="0"/>
              <a:cs typeface="Times New Roman" panose="02020603050405020304" pitchFamily="18" charset="0"/>
            </a:endParaRPr>
          </a:p>
          <a:p>
            <a:pPr defTabSz="685800">
              <a:spcBef>
                <a:spcPct val="0"/>
              </a:spcBef>
              <a:buNone/>
              <a:defRPr/>
            </a:pPr>
            <a:r>
              <a:rPr lang="en-US" altLang="en-US" sz="3300" b="1" i="1" dirty="0">
                <a:solidFill>
                  <a:srgbClr val="002060"/>
                </a:solidFill>
                <a:latin typeface="Times New Roman" panose="02020603050405020304" pitchFamily="18" charset="0"/>
                <a:cs typeface="Times New Roman" panose="02020603050405020304" pitchFamily="18" charset="0"/>
              </a:rPr>
              <a:t>                      </a:t>
            </a:r>
            <a:r>
              <a:rPr lang="en-US" altLang="en-US" sz="3300" b="1" i="1" dirty="0" smtClean="0">
                <a:solidFill>
                  <a:srgbClr val="002060"/>
                </a:solidFill>
                <a:latin typeface="Times New Roman" panose="02020603050405020304" pitchFamily="18" charset="0"/>
                <a:cs typeface="Times New Roman" panose="02020603050405020304" pitchFamily="18" charset="0"/>
              </a:rPr>
              <a:t>   Hai </a:t>
            </a:r>
            <a:r>
              <a:rPr lang="en-US" altLang="en-US" sz="3300" b="1" i="1" dirty="0" err="1" smtClean="0">
                <a:solidFill>
                  <a:srgbClr val="002060"/>
                </a:solidFill>
                <a:latin typeface="Times New Roman" panose="02020603050405020304" pitchFamily="18" charset="0"/>
                <a:cs typeface="Times New Roman" panose="02020603050405020304" pitchFamily="18" charset="0"/>
              </a:rPr>
              <a:t>cây</a:t>
            </a:r>
            <a:r>
              <a:rPr lang="en-US" altLang="en-US" sz="3300" b="1" i="1" dirty="0" smtClean="0">
                <a:solidFill>
                  <a:srgbClr val="002060"/>
                </a:solidFill>
                <a:latin typeface="Times New Roman" panose="02020603050405020304" pitchFamily="18" charset="0"/>
                <a:cs typeface="Times New Roman" panose="02020603050405020304" pitchFamily="18" charset="0"/>
              </a:rPr>
              <a:t> </a:t>
            </a:r>
            <a:r>
              <a:rPr lang="en-US" altLang="en-US" sz="3300" b="1" i="1" dirty="0" err="1" smtClean="0">
                <a:solidFill>
                  <a:srgbClr val="002060"/>
                </a:solidFill>
                <a:latin typeface="Times New Roman" panose="02020603050405020304" pitchFamily="18" charset="0"/>
                <a:cs typeface="Times New Roman" panose="02020603050405020304" pitchFamily="18" charset="0"/>
              </a:rPr>
              <a:t>phong</a:t>
            </a:r>
            <a:endParaRPr lang="en-US" altLang="en-US" sz="3300" b="1" i="1" dirty="0">
              <a:solidFill>
                <a:srgbClr val="002060"/>
              </a:solidFill>
              <a:latin typeface="Times New Roman" panose="02020603050405020304" pitchFamily="18" charset="0"/>
              <a:cs typeface="Times New Roman" panose="02020603050405020304" pitchFamily="18" charset="0"/>
            </a:endParaRPr>
          </a:p>
          <a:p>
            <a:pPr algn="ctr" defTabSz="685800">
              <a:spcBef>
                <a:spcPct val="0"/>
              </a:spcBef>
              <a:buNone/>
              <a:defRPr/>
            </a:pPr>
            <a:r>
              <a:rPr lang="en-US" altLang="en-US" sz="3300" b="1" i="1" dirty="0" err="1">
                <a:solidFill>
                  <a:srgbClr val="0070C0"/>
                </a:solidFill>
                <a:latin typeface="Times New Roman" panose="02020603050405020304" pitchFamily="18" charset="0"/>
                <a:cs typeface="Times New Roman" panose="02020603050405020304" pitchFamily="18" charset="0"/>
              </a:rPr>
              <a:t>Giáo</a:t>
            </a:r>
            <a:r>
              <a:rPr lang="en-US" altLang="en-US" sz="3300" b="1" i="1" dirty="0">
                <a:solidFill>
                  <a:srgbClr val="0070C0"/>
                </a:solidFill>
                <a:latin typeface="Times New Roman" panose="02020603050405020304" pitchFamily="18" charset="0"/>
                <a:cs typeface="Times New Roman" panose="02020603050405020304" pitchFamily="18" charset="0"/>
              </a:rPr>
              <a:t> </a:t>
            </a:r>
            <a:r>
              <a:rPr lang="en-US" altLang="en-US" sz="3300" b="1" i="1" dirty="0" err="1">
                <a:solidFill>
                  <a:srgbClr val="0070C0"/>
                </a:solidFill>
                <a:latin typeface="Times New Roman" panose="02020603050405020304" pitchFamily="18" charset="0"/>
                <a:cs typeface="Times New Roman" panose="02020603050405020304" pitchFamily="18" charset="0"/>
              </a:rPr>
              <a:t>viên</a:t>
            </a:r>
            <a:r>
              <a:rPr lang="en-US" altLang="en-US" sz="3300" b="1" i="1" dirty="0">
                <a:solidFill>
                  <a:srgbClr val="0070C0"/>
                </a:solidFill>
                <a:latin typeface="Times New Roman" panose="02020603050405020304" pitchFamily="18" charset="0"/>
                <a:cs typeface="Times New Roman" panose="02020603050405020304" pitchFamily="18" charset="0"/>
              </a:rPr>
              <a:t>: </a:t>
            </a:r>
            <a:r>
              <a:rPr lang="en-US" altLang="en-US" sz="3300" b="1" i="1" dirty="0">
                <a:solidFill>
                  <a:srgbClr val="0070C0"/>
                </a:solidFill>
                <a:latin typeface="Times New Roman" panose="02020603050405020304" pitchFamily="18" charset="0"/>
                <a:cs typeface="Times New Roman" panose="02020603050405020304" pitchFamily="18" charset="0"/>
              </a:rPr>
              <a:t>Kim Thu </a:t>
            </a:r>
            <a:r>
              <a:rPr lang="en-US" altLang="en-US" sz="3300" b="1" i="1" dirty="0" err="1">
                <a:solidFill>
                  <a:srgbClr val="0070C0"/>
                </a:solidFill>
                <a:latin typeface="Times New Roman" panose="02020603050405020304" pitchFamily="18" charset="0"/>
                <a:cs typeface="Times New Roman" panose="02020603050405020304" pitchFamily="18" charset="0"/>
              </a:rPr>
              <a:t>Hằng</a:t>
            </a:r>
            <a:endParaRPr lang="en-US" altLang="en-US" sz="3300" b="1" i="1" dirty="0">
              <a:solidFill>
                <a:srgbClr val="0070C0"/>
              </a:solidFill>
              <a:latin typeface="Times New Roman" panose="02020603050405020304" pitchFamily="18" charset="0"/>
              <a:cs typeface="Times New Roman" panose="02020603050405020304" pitchFamily="18" charset="0"/>
            </a:endParaRPr>
          </a:p>
          <a:p>
            <a:pPr algn="ctr" defTabSz="685800">
              <a:spcBef>
                <a:spcPct val="0"/>
              </a:spcBef>
              <a:buNone/>
              <a:defRPr/>
            </a:pPr>
            <a:endParaRPr lang="en-US" altLang="en-US" sz="3300" b="1" i="1" dirty="0">
              <a:solidFill>
                <a:prstClr val="black"/>
              </a:solidFill>
              <a:latin typeface="Times New Roman" panose="02020603050405020304" pitchFamily="18" charset="0"/>
              <a:cs typeface="Times New Roman" panose="02020603050405020304" pitchFamily="18" charset="0"/>
            </a:endParaRPr>
          </a:p>
        </p:txBody>
      </p:sp>
      <p:grpSp>
        <p:nvGrpSpPr>
          <p:cNvPr id="4104" name="Group 1"/>
          <p:cNvGrpSpPr>
            <a:grpSpLocks/>
          </p:cNvGrpSpPr>
          <p:nvPr/>
        </p:nvGrpSpPr>
        <p:grpSpPr bwMode="auto">
          <a:xfrm>
            <a:off x="1701338" y="3600450"/>
            <a:ext cx="5703094" cy="1543050"/>
            <a:chOff x="777875" y="4800600"/>
            <a:chExt cx="7604125" cy="2133600"/>
          </a:xfrm>
        </p:grpSpPr>
        <p:pic>
          <p:nvPicPr>
            <p:cNvPr id="4107"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5"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015641" y="4021931"/>
            <a:ext cx="1100138" cy="10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224" y="4045148"/>
            <a:ext cx="1100138" cy="10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09626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7089952"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1. Cảnh sắc làng Ku- ku- rêu và tình cảm của họa sĩ với hai cây phong</a:t>
            </a:r>
          </a:p>
        </p:txBody>
      </p:sp>
      <p:sp>
        <p:nvSpPr>
          <p:cNvPr id="5" name="AutoShape 47"/>
          <p:cNvSpPr>
            <a:spLocks noChangeArrowheads="1"/>
          </p:cNvSpPr>
          <p:nvPr/>
        </p:nvSpPr>
        <p:spPr bwMode="gray">
          <a:xfrm>
            <a:off x="2081188" y="1288554"/>
            <a:ext cx="4289846" cy="419100"/>
          </a:xfrm>
          <a:prstGeom prst="roundRect">
            <a:avLst>
              <a:gd name="adj" fmla="val 50000"/>
            </a:avLst>
          </a:prstGeom>
          <a:noFill/>
          <a:ln w="28575" algn="ctr">
            <a:solidFill>
              <a:srgbClr val="FFC00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sz="2400" b="1">
                <a:latin typeface="Times New Roman" pitchFamily="18" charset="0"/>
                <a:cs typeface="Times New Roman" pitchFamily="18" charset="0"/>
              </a:rPr>
              <a:t>Giới thiệu làng Ku- ku- rêu</a:t>
            </a:r>
          </a:p>
        </p:txBody>
      </p:sp>
      <p:grpSp>
        <p:nvGrpSpPr>
          <p:cNvPr id="6" name="Group 48"/>
          <p:cNvGrpSpPr>
            <a:grpSpLocks/>
          </p:cNvGrpSpPr>
          <p:nvPr/>
        </p:nvGrpSpPr>
        <p:grpSpPr bwMode="auto">
          <a:xfrm>
            <a:off x="1763688" y="1309191"/>
            <a:ext cx="381000" cy="381000"/>
            <a:chOff x="2078" y="1680"/>
            <a:chExt cx="1615" cy="1615"/>
          </a:xfrm>
        </p:grpSpPr>
        <p:sp>
          <p:nvSpPr>
            <p:cNvPr id="7"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8"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9" name="Oval 51">
              <a:extLst>
                <a:ext uri="{FF2B5EF4-FFF2-40B4-BE49-F238E27FC236}">
                  <a16:creationId xmlns:a16="http://schemas.microsoft.com/office/drawing/2014/main" xmlns="" id="{4E315121-ABA4-4310-8F06-A30497D6F535}"/>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10" name="Oval 5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11" name="Oval 53">
              <a:extLst>
                <a:ext uri="{FF2B5EF4-FFF2-40B4-BE49-F238E27FC236}">
                  <a16:creationId xmlns:a16="http://schemas.microsoft.com/office/drawing/2014/main" xmlns="" id="{447655DE-073A-4084-AB7D-15F69B05F7D7}"/>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12" name="Oval 5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20" y="1923678"/>
            <a:ext cx="2869315" cy="25363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TextBox 13"/>
          <p:cNvSpPr txBox="1"/>
          <p:nvPr/>
        </p:nvSpPr>
        <p:spPr>
          <a:xfrm>
            <a:off x="3635896" y="1995686"/>
            <a:ext cx="4968552" cy="2308324"/>
          </a:xfrm>
          <a:prstGeom prst="rect">
            <a:avLst/>
          </a:prstGeom>
          <a:noFill/>
        </p:spPr>
        <p:txBody>
          <a:bodyPr wrap="square" rtlCol="0">
            <a:spAutoFit/>
          </a:bodyPr>
          <a:lstStyle/>
          <a:p>
            <a:r>
              <a:rPr lang="en-US" i="1">
                <a:latin typeface="Times New Roman" pitchFamily="18" charset="0"/>
                <a:cs typeface="Times New Roman" pitchFamily="18" charset="0"/>
              </a:rPr>
              <a:t>“ Làng Ku-ku-rêu chúng tôi nằm ven chân núi, trên một cao nguyên rộng có khe nước từ ào ào từ nhiều ngách đá đổ xuống. Phía dưới làng tôi là thung lũng đất vàng, là cánh thảo nguyên Ca- đắc- xtan mênh mông nằm giữa các nhánh của rặng núi Đen và con đường sắt làm thành một dải thảm màu băng qua đồng bằng, chạy tít đến tạn chân trời phía tây”.....</a:t>
            </a:r>
          </a:p>
        </p:txBody>
      </p:sp>
    </p:spTree>
    <p:extLst>
      <p:ext uri="{BB962C8B-B14F-4D97-AF65-F5344CB8AC3E}">
        <p14:creationId xmlns:p14="http://schemas.microsoft.com/office/powerpoint/2010/main" val="2434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7089952" cy="646331"/>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1. Cảnh sắc làng Ku- ku- rêu và tình cảm của họa sĩ với </a:t>
            </a:r>
          </a:p>
          <a:p>
            <a:r>
              <a:rPr lang="en-US" b="1">
                <a:solidFill>
                  <a:schemeClr val="accent6">
                    <a:lumMod val="75000"/>
                  </a:schemeClr>
                </a:solidFill>
                <a:latin typeface="Times New Roman" pitchFamily="18" charset="0"/>
                <a:cs typeface="Times New Roman" pitchFamily="18" charset="0"/>
              </a:rPr>
              <a:t>hai cây phong</a:t>
            </a:r>
          </a:p>
        </p:txBody>
      </p:sp>
      <p:sp>
        <p:nvSpPr>
          <p:cNvPr id="5" name="AutoShape 47"/>
          <p:cNvSpPr>
            <a:spLocks noChangeArrowheads="1"/>
          </p:cNvSpPr>
          <p:nvPr/>
        </p:nvSpPr>
        <p:spPr bwMode="gray">
          <a:xfrm>
            <a:off x="1721148" y="1504578"/>
            <a:ext cx="4289846" cy="419100"/>
          </a:xfrm>
          <a:prstGeom prst="roundRect">
            <a:avLst>
              <a:gd name="adj" fmla="val 50000"/>
            </a:avLst>
          </a:prstGeom>
          <a:noFill/>
          <a:ln w="28575" algn="ctr">
            <a:solidFill>
              <a:srgbClr val="FFC00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sz="2400" b="1">
                <a:latin typeface="Times New Roman" pitchFamily="18" charset="0"/>
                <a:cs typeface="Times New Roman" pitchFamily="18" charset="0"/>
              </a:rPr>
              <a:t>Giới thiệu làng Ku- ku- rêu</a:t>
            </a:r>
          </a:p>
        </p:txBody>
      </p:sp>
      <p:grpSp>
        <p:nvGrpSpPr>
          <p:cNvPr id="6" name="Group 48"/>
          <p:cNvGrpSpPr>
            <a:grpSpLocks/>
          </p:cNvGrpSpPr>
          <p:nvPr/>
        </p:nvGrpSpPr>
        <p:grpSpPr bwMode="auto">
          <a:xfrm>
            <a:off x="1403648" y="1525215"/>
            <a:ext cx="381000" cy="381000"/>
            <a:chOff x="2078" y="1680"/>
            <a:chExt cx="1615" cy="1615"/>
          </a:xfrm>
        </p:grpSpPr>
        <p:sp>
          <p:nvSpPr>
            <p:cNvPr id="7"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8"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9" name="Oval 51">
              <a:extLst>
                <a:ext uri="{FF2B5EF4-FFF2-40B4-BE49-F238E27FC236}">
                  <a16:creationId xmlns:a16="http://schemas.microsoft.com/office/drawing/2014/main" xmlns="" id="{4E315121-ABA4-4310-8F06-A30497D6F535}"/>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10" name="Oval 5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11" name="Oval 53">
              <a:extLst>
                <a:ext uri="{FF2B5EF4-FFF2-40B4-BE49-F238E27FC236}">
                  <a16:creationId xmlns:a16="http://schemas.microsoft.com/office/drawing/2014/main" xmlns="" id="{447655DE-073A-4084-AB7D-15F69B05F7D7}"/>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12" name="Oval 5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570" y="0"/>
            <a:ext cx="3109990" cy="5143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5" name="Straight Connector 14"/>
          <p:cNvCxnSpPr/>
          <p:nvPr/>
        </p:nvCxnSpPr>
        <p:spPr>
          <a:xfrm>
            <a:off x="899592" y="3939902"/>
            <a:ext cx="5111402" cy="0"/>
          </a:xfrm>
          <a:prstGeom prst="line">
            <a:avLst/>
          </a:prstGeom>
        </p:spPr>
        <p:style>
          <a:lnRef idx="1">
            <a:schemeClr val="accent6"/>
          </a:lnRef>
          <a:fillRef idx="0">
            <a:schemeClr val="accent6"/>
          </a:fillRef>
          <a:effectRef idx="0">
            <a:schemeClr val="accent6"/>
          </a:effectRef>
          <a:fontRef idx="minor">
            <a:schemeClr val="tx1"/>
          </a:fontRef>
        </p:style>
      </p:cxnSp>
      <p:sp>
        <p:nvSpPr>
          <p:cNvPr id="16" name="Oval 15"/>
          <p:cNvSpPr/>
          <p:nvPr/>
        </p:nvSpPr>
        <p:spPr>
          <a:xfrm>
            <a:off x="1721148" y="3867894"/>
            <a:ext cx="114548" cy="1440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89300" y="3867894"/>
            <a:ext cx="114548" cy="144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29460" y="3867894"/>
            <a:ext cx="114548"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87624" y="3075806"/>
            <a:ext cx="1058416" cy="646331"/>
          </a:xfrm>
          <a:prstGeom prst="rect">
            <a:avLst/>
          </a:prstGeom>
          <a:noFill/>
        </p:spPr>
        <p:txBody>
          <a:bodyPr wrap="square" rtlCol="0">
            <a:spAutoFit/>
          </a:bodyPr>
          <a:lstStyle/>
          <a:p>
            <a:r>
              <a:rPr lang="en-US">
                <a:latin typeface="Times New Roman" pitchFamily="18" charset="0"/>
                <a:cs typeface="Times New Roman" pitchFamily="18" charset="0"/>
              </a:rPr>
              <a:t>Nằm ven chân núi</a:t>
            </a:r>
          </a:p>
        </p:txBody>
      </p:sp>
      <p:sp>
        <p:nvSpPr>
          <p:cNvPr id="20" name="TextBox 19"/>
          <p:cNvSpPr txBox="1"/>
          <p:nvPr/>
        </p:nvSpPr>
        <p:spPr>
          <a:xfrm>
            <a:off x="2627784" y="2571750"/>
            <a:ext cx="1058416" cy="1200329"/>
          </a:xfrm>
          <a:prstGeom prst="rect">
            <a:avLst/>
          </a:prstGeom>
          <a:noFill/>
        </p:spPr>
        <p:txBody>
          <a:bodyPr wrap="square" rtlCol="0">
            <a:spAutoFit/>
          </a:bodyPr>
          <a:lstStyle/>
          <a:p>
            <a:r>
              <a:rPr lang="en-US">
                <a:latin typeface="Times New Roman" pitchFamily="18" charset="0"/>
                <a:cs typeface="Times New Roman" pitchFamily="18" charset="0"/>
              </a:rPr>
              <a:t>Trên một cao nguyên rộng</a:t>
            </a:r>
          </a:p>
        </p:txBody>
      </p:sp>
      <p:sp>
        <p:nvSpPr>
          <p:cNvPr id="21" name="TextBox 20"/>
          <p:cNvSpPr txBox="1"/>
          <p:nvPr/>
        </p:nvSpPr>
        <p:spPr>
          <a:xfrm>
            <a:off x="4067944" y="2283718"/>
            <a:ext cx="1418456" cy="1477328"/>
          </a:xfrm>
          <a:prstGeom prst="rect">
            <a:avLst/>
          </a:prstGeom>
          <a:noFill/>
        </p:spPr>
        <p:txBody>
          <a:bodyPr wrap="square" rtlCol="0">
            <a:spAutoFit/>
          </a:bodyPr>
          <a:lstStyle/>
          <a:p>
            <a:r>
              <a:rPr lang="en-US">
                <a:latin typeface="Times New Roman" pitchFamily="18" charset="0"/>
                <a:cs typeface="Times New Roman" pitchFamily="18" charset="0"/>
              </a:rPr>
              <a:t>Phía dưới là thung lũng, thảo nguyên, con đường sắt</a:t>
            </a:r>
          </a:p>
        </p:txBody>
      </p:sp>
      <p:sp>
        <p:nvSpPr>
          <p:cNvPr id="24" name="TextBox 23"/>
          <p:cNvSpPr txBox="1"/>
          <p:nvPr/>
        </p:nvSpPr>
        <p:spPr>
          <a:xfrm>
            <a:off x="251520" y="4155926"/>
            <a:ext cx="6120680" cy="646331"/>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sym typeface="Wingdings" pitchFamily="2" charset="2"/>
              </a:rPr>
              <a:t> </a:t>
            </a:r>
            <a:r>
              <a:rPr lang="en-US" b="1">
                <a:solidFill>
                  <a:schemeClr val="bg1"/>
                </a:solidFill>
                <a:latin typeface="Times New Roman" pitchFamily="18" charset="0"/>
                <a:cs typeface="Times New Roman" pitchFamily="18" charset="0"/>
              </a:rPr>
              <a:t>Một vùng quê có phong cảnh hùng vĩ, bao la và nên thơ</a:t>
            </a:r>
          </a:p>
          <a:p>
            <a:r>
              <a:rPr lang="en-US" b="1">
                <a:solidFill>
                  <a:schemeClr val="bg1"/>
                </a:solidFill>
                <a:latin typeface="Times New Roman" pitchFamily="18" charset="0"/>
                <a:cs typeface="Times New Roman" pitchFamily="18" charset="0"/>
                <a:sym typeface="Wingdings" pitchFamily="2" charset="2"/>
              </a:rPr>
              <a:t> Sự tự hào của tác giả về quê hương của mình</a:t>
            </a:r>
            <a:endParaRPr lang="en-US"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752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par>
                                <p:cTn id="22" presetID="6"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80">
                                          <p:stCondLst>
                                            <p:cond delay="0"/>
                                          </p:stCondLst>
                                        </p:cTn>
                                        <p:tgtEl>
                                          <p:spTgt spid="24"/>
                                        </p:tgtEl>
                                      </p:cBhvr>
                                    </p:animEffect>
                                    <p:anim calcmode="lin" valueType="num">
                                      <p:cBhvr>
                                        <p:cTn id="5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7" dur="26">
                                          <p:stCondLst>
                                            <p:cond delay="650"/>
                                          </p:stCondLst>
                                        </p:cTn>
                                        <p:tgtEl>
                                          <p:spTgt spid="24"/>
                                        </p:tgtEl>
                                      </p:cBhvr>
                                      <p:to x="100000" y="60000"/>
                                    </p:animScale>
                                    <p:animScale>
                                      <p:cBhvr>
                                        <p:cTn id="58" dur="166" decel="50000">
                                          <p:stCondLst>
                                            <p:cond delay="676"/>
                                          </p:stCondLst>
                                        </p:cTn>
                                        <p:tgtEl>
                                          <p:spTgt spid="24"/>
                                        </p:tgtEl>
                                      </p:cBhvr>
                                      <p:to x="100000" y="100000"/>
                                    </p:animScale>
                                    <p:animScale>
                                      <p:cBhvr>
                                        <p:cTn id="59" dur="26">
                                          <p:stCondLst>
                                            <p:cond delay="1312"/>
                                          </p:stCondLst>
                                        </p:cTn>
                                        <p:tgtEl>
                                          <p:spTgt spid="24"/>
                                        </p:tgtEl>
                                      </p:cBhvr>
                                      <p:to x="100000" y="80000"/>
                                    </p:animScale>
                                    <p:animScale>
                                      <p:cBhvr>
                                        <p:cTn id="60" dur="166" decel="50000">
                                          <p:stCondLst>
                                            <p:cond delay="1338"/>
                                          </p:stCondLst>
                                        </p:cTn>
                                        <p:tgtEl>
                                          <p:spTgt spid="24"/>
                                        </p:tgtEl>
                                      </p:cBhvr>
                                      <p:to x="100000" y="100000"/>
                                    </p:animScale>
                                    <p:animScale>
                                      <p:cBhvr>
                                        <p:cTn id="61" dur="26">
                                          <p:stCondLst>
                                            <p:cond delay="1642"/>
                                          </p:stCondLst>
                                        </p:cTn>
                                        <p:tgtEl>
                                          <p:spTgt spid="24"/>
                                        </p:tgtEl>
                                      </p:cBhvr>
                                      <p:to x="100000" y="90000"/>
                                    </p:animScale>
                                    <p:animScale>
                                      <p:cBhvr>
                                        <p:cTn id="62" dur="166" decel="50000">
                                          <p:stCondLst>
                                            <p:cond delay="1668"/>
                                          </p:stCondLst>
                                        </p:cTn>
                                        <p:tgtEl>
                                          <p:spTgt spid="24"/>
                                        </p:tgtEl>
                                      </p:cBhvr>
                                      <p:to x="100000" y="100000"/>
                                    </p:animScale>
                                    <p:animScale>
                                      <p:cBhvr>
                                        <p:cTn id="63" dur="26">
                                          <p:stCondLst>
                                            <p:cond delay="1808"/>
                                          </p:stCondLst>
                                        </p:cTn>
                                        <p:tgtEl>
                                          <p:spTgt spid="24"/>
                                        </p:tgtEl>
                                      </p:cBhvr>
                                      <p:to x="100000" y="95000"/>
                                    </p:animScale>
                                    <p:animScale>
                                      <p:cBhvr>
                                        <p:cTn id="64"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19" grpId="0"/>
      <p:bldP spid="20" grpId="0"/>
      <p:bldP spid="21"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7089952"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1. Cảnh sắc làng Ku- ku- rêu và tình cảm của họa sĩ với hai cây phong</a:t>
            </a:r>
          </a:p>
        </p:txBody>
      </p:sp>
      <p:sp>
        <p:nvSpPr>
          <p:cNvPr id="5" name="AutoShape 43"/>
          <p:cNvSpPr>
            <a:spLocks noChangeArrowheads="1"/>
          </p:cNvSpPr>
          <p:nvPr/>
        </p:nvSpPr>
        <p:spPr bwMode="gray">
          <a:xfrm>
            <a:off x="2062138" y="1294656"/>
            <a:ext cx="4238705" cy="419100"/>
          </a:xfrm>
          <a:prstGeom prst="roundRect">
            <a:avLst>
              <a:gd name="adj" fmla="val 50000"/>
            </a:avLst>
          </a:prstGeom>
          <a:noFill/>
          <a:ln w="28575" algn="ctr">
            <a:solidFill>
              <a:schemeClr val="accent6">
                <a:lumMod val="75000"/>
              </a:schemeClr>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sz="2400" b="1">
                <a:latin typeface="Times New Roman" pitchFamily="18" charset="0"/>
                <a:cs typeface="Times New Roman" pitchFamily="18" charset="0"/>
              </a:rPr>
              <a:t>Giới thiệu Hai cây phong</a:t>
            </a:r>
          </a:p>
        </p:txBody>
      </p:sp>
      <p:grpSp>
        <p:nvGrpSpPr>
          <p:cNvPr id="6" name="Group 76"/>
          <p:cNvGrpSpPr>
            <a:grpSpLocks/>
          </p:cNvGrpSpPr>
          <p:nvPr/>
        </p:nvGrpSpPr>
        <p:grpSpPr bwMode="auto">
          <a:xfrm>
            <a:off x="1763688" y="1275606"/>
            <a:ext cx="355600" cy="381000"/>
            <a:chOff x="2078" y="1680"/>
            <a:chExt cx="1615" cy="1615"/>
          </a:xfrm>
        </p:grpSpPr>
        <p:sp>
          <p:nvSpPr>
            <p:cNvPr id="7" name="Oval 7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8" name="Oval 7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9" name="Oval 79">
              <a:extLst>
                <a:ext uri="{FF2B5EF4-FFF2-40B4-BE49-F238E27FC236}">
                  <a16:creationId xmlns:a16="http://schemas.microsoft.com/office/drawing/2014/main" xmlns="" id="{BBDE65DF-222F-4F4B-8B5E-BB21723F1067}"/>
                </a:ext>
              </a:extLst>
            </p:cNvPr>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10" name="Oval 8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11" name="Oval 81">
              <a:extLst>
                <a:ext uri="{FF2B5EF4-FFF2-40B4-BE49-F238E27FC236}">
                  <a16:creationId xmlns:a16="http://schemas.microsoft.com/office/drawing/2014/main" xmlns="" id="{C9D72750-B4CE-4B35-8E91-6C0E8CA1E04C}"/>
                </a:ext>
              </a:extLst>
            </p:cNvPr>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12" name="Oval 82"/>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cxnSp>
        <p:nvCxnSpPr>
          <p:cNvPr id="13" name="直接连接符 46"/>
          <p:cNvCxnSpPr>
            <a:stCxn id="16" idx="5"/>
          </p:cNvCxnSpPr>
          <p:nvPr/>
        </p:nvCxnSpPr>
        <p:spPr>
          <a:xfrm flipV="1">
            <a:off x="665819" y="2538679"/>
            <a:ext cx="1274898" cy="10248"/>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 name="组合 22"/>
          <p:cNvGrpSpPr/>
          <p:nvPr/>
        </p:nvGrpSpPr>
        <p:grpSpPr>
          <a:xfrm>
            <a:off x="395536" y="2278644"/>
            <a:ext cx="344053" cy="344053"/>
            <a:chOff x="3845536" y="1830658"/>
            <a:chExt cx="1990017" cy="1990017"/>
          </a:xfrm>
        </p:grpSpPr>
        <p:sp>
          <p:nvSpPr>
            <p:cNvPr id="15"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25"/>
            <p:cNvSpPr/>
            <p:nvPr/>
          </p:nvSpPr>
          <p:spPr>
            <a:xfrm>
              <a:off x="4331496" y="2316618"/>
              <a:ext cx="1018097" cy="1018097"/>
            </a:xfrm>
            <a:prstGeom prst="ellipse">
              <a:avLst/>
            </a:prstGeom>
            <a:solidFill>
              <a:schemeClr val="accent6">
                <a:lumMod val="75000"/>
              </a:schemeClr>
            </a:solidFill>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8"/>
          <p:cNvSpPr txBox="1"/>
          <p:nvPr/>
        </p:nvSpPr>
        <p:spPr>
          <a:xfrm>
            <a:off x="899592" y="2067694"/>
            <a:ext cx="1512168" cy="400110"/>
          </a:xfrm>
          <a:prstGeom prst="rect">
            <a:avLst/>
          </a:prstGeom>
          <a:noFill/>
        </p:spPr>
        <p:txBody>
          <a:bodyPr wrap="square" rtlCol="0">
            <a:spAutoFit/>
          </a:bodyPr>
          <a:lstStyle/>
          <a:p>
            <a:r>
              <a:rPr lang="en-US" sz="2000" b="1">
                <a:latin typeface="Times New Roman" pitchFamily="18" charset="0"/>
                <a:cs typeface="Times New Roman" pitchFamily="18" charset="0"/>
              </a:rPr>
              <a:t>Vị trí</a:t>
            </a:r>
          </a:p>
        </p:txBody>
      </p:sp>
      <p:sp>
        <p:nvSpPr>
          <p:cNvPr id="21" name="TextBox 20"/>
          <p:cNvSpPr txBox="1"/>
          <p:nvPr/>
        </p:nvSpPr>
        <p:spPr>
          <a:xfrm>
            <a:off x="2062040" y="2067694"/>
            <a:ext cx="4382168" cy="923330"/>
          </a:xfrm>
          <a:prstGeom prst="rect">
            <a:avLst/>
          </a:prstGeom>
          <a:noFill/>
        </p:spPr>
        <p:txBody>
          <a:bodyPr wrap="square" rtlCol="0">
            <a:spAutoFit/>
          </a:bodyPr>
          <a:lstStyle/>
          <a:p>
            <a:pPr marL="285750" indent="-285750">
              <a:buFont typeface="Wingdings" pitchFamily="2" charset="2"/>
              <a:buChar char="ü"/>
            </a:pPr>
            <a:r>
              <a:rPr lang="en-US">
                <a:latin typeface="Times New Roman" pitchFamily="18" charset="0"/>
                <a:cs typeface="Times New Roman" pitchFamily="18" charset="0"/>
              </a:rPr>
              <a:t>Phía trên làng, giữa một ngọn đồi, hai cây phong hiện ra hệt như ngọn hải đăng đặt trên núi</a:t>
            </a:r>
          </a:p>
        </p:txBody>
      </p:sp>
      <p:sp>
        <p:nvSpPr>
          <p:cNvPr id="22" name="TextBox 21"/>
          <p:cNvSpPr txBox="1"/>
          <p:nvPr/>
        </p:nvSpPr>
        <p:spPr>
          <a:xfrm>
            <a:off x="1619672" y="3376032"/>
            <a:ext cx="6912768" cy="707886"/>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sym typeface="Wingdings" pitchFamily="2" charset="2"/>
              </a:rPr>
              <a:t> Có một vị trí rất quan trọng,  không thể </a:t>
            </a:r>
          </a:p>
          <a:p>
            <a:r>
              <a:rPr lang="en-US" sz="2000" b="1">
                <a:solidFill>
                  <a:srgbClr val="FF0000"/>
                </a:solidFill>
                <a:latin typeface="Times New Roman" pitchFamily="18" charset="0"/>
                <a:cs typeface="Times New Roman" pitchFamily="18" charset="0"/>
                <a:sym typeface="Wingdings" pitchFamily="2" charset="2"/>
              </a:rPr>
              <a:t>thiếu trong cuộc sống của dân làng</a:t>
            </a:r>
            <a:endParaRPr lang="en-US" sz="2000" b="1">
              <a:solidFill>
                <a:srgbClr val="FF0000"/>
              </a:solidFill>
              <a:latin typeface="Times New Roman" pitchFamily="18" charset="0"/>
              <a:cs typeface="Times New Roman" pitchFamily="18" charset="0"/>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941991"/>
            <a:ext cx="2164410" cy="1898086"/>
          </a:xfrm>
          <a:prstGeom prst="rect">
            <a:avLst/>
          </a:prstGeom>
        </p:spPr>
      </p:pic>
    </p:spTree>
    <p:extLst>
      <p:ext uri="{BB962C8B-B14F-4D97-AF65-F5344CB8AC3E}">
        <p14:creationId xmlns:p14="http://schemas.microsoft.com/office/powerpoint/2010/main" val="290941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heel(1)">
                                      <p:cBhvr>
                                        <p:cTn id="3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7089952"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1. Cảnh sắc làng Ku- ku- rêu và tình cảm của họa sĩ với hai cây phong</a:t>
            </a:r>
          </a:p>
        </p:txBody>
      </p:sp>
      <p:sp>
        <p:nvSpPr>
          <p:cNvPr id="5" name="AutoShape 43"/>
          <p:cNvSpPr>
            <a:spLocks noChangeArrowheads="1"/>
          </p:cNvSpPr>
          <p:nvPr/>
        </p:nvSpPr>
        <p:spPr bwMode="gray">
          <a:xfrm>
            <a:off x="2062138" y="1294656"/>
            <a:ext cx="4238705" cy="419100"/>
          </a:xfrm>
          <a:prstGeom prst="roundRect">
            <a:avLst>
              <a:gd name="adj" fmla="val 50000"/>
            </a:avLst>
          </a:prstGeom>
          <a:noFill/>
          <a:ln w="28575" algn="ctr">
            <a:solidFill>
              <a:schemeClr val="accent6">
                <a:lumMod val="75000"/>
              </a:schemeClr>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sz="2400" b="1">
                <a:latin typeface="Times New Roman" pitchFamily="18" charset="0"/>
                <a:cs typeface="Times New Roman" pitchFamily="18" charset="0"/>
              </a:rPr>
              <a:t>Giới thiệu Hai cây phong</a:t>
            </a:r>
          </a:p>
        </p:txBody>
      </p:sp>
      <p:grpSp>
        <p:nvGrpSpPr>
          <p:cNvPr id="6" name="Group 76"/>
          <p:cNvGrpSpPr>
            <a:grpSpLocks/>
          </p:cNvGrpSpPr>
          <p:nvPr/>
        </p:nvGrpSpPr>
        <p:grpSpPr bwMode="auto">
          <a:xfrm>
            <a:off x="1763688" y="1275606"/>
            <a:ext cx="355600" cy="381000"/>
            <a:chOff x="2078" y="1680"/>
            <a:chExt cx="1615" cy="1615"/>
          </a:xfrm>
        </p:grpSpPr>
        <p:sp>
          <p:nvSpPr>
            <p:cNvPr id="7" name="Oval 7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8" name="Oval 7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9" name="Oval 79">
              <a:extLst>
                <a:ext uri="{FF2B5EF4-FFF2-40B4-BE49-F238E27FC236}">
                  <a16:creationId xmlns:a16="http://schemas.microsoft.com/office/drawing/2014/main" xmlns="" id="{BBDE65DF-222F-4F4B-8B5E-BB21723F1067}"/>
                </a:ext>
              </a:extLst>
            </p:cNvPr>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10" name="Oval 8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11" name="Oval 81">
              <a:extLst>
                <a:ext uri="{FF2B5EF4-FFF2-40B4-BE49-F238E27FC236}">
                  <a16:creationId xmlns:a16="http://schemas.microsoft.com/office/drawing/2014/main" xmlns="" id="{C9D72750-B4CE-4B35-8E91-6C0E8CA1E04C}"/>
                </a:ext>
              </a:extLst>
            </p:cNvPr>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12" name="Oval 82"/>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cxnSp>
        <p:nvCxnSpPr>
          <p:cNvPr id="13" name="直接连接符 46"/>
          <p:cNvCxnSpPr>
            <a:stCxn id="16" idx="5"/>
          </p:cNvCxnSpPr>
          <p:nvPr/>
        </p:nvCxnSpPr>
        <p:spPr>
          <a:xfrm flipV="1">
            <a:off x="3330115" y="2538679"/>
            <a:ext cx="2970728" cy="10248"/>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 name="组合 22"/>
          <p:cNvGrpSpPr/>
          <p:nvPr/>
        </p:nvGrpSpPr>
        <p:grpSpPr>
          <a:xfrm>
            <a:off x="3059832" y="2278644"/>
            <a:ext cx="344053" cy="344053"/>
            <a:chOff x="3845536" y="1830658"/>
            <a:chExt cx="1990017" cy="1990017"/>
          </a:xfrm>
        </p:grpSpPr>
        <p:sp>
          <p:nvSpPr>
            <p:cNvPr id="15"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25"/>
            <p:cNvSpPr/>
            <p:nvPr/>
          </p:nvSpPr>
          <p:spPr>
            <a:xfrm>
              <a:off x="4331496" y="2316618"/>
              <a:ext cx="1018097" cy="1018097"/>
            </a:xfrm>
            <a:prstGeom prst="ellipse">
              <a:avLst/>
            </a:prstGeom>
            <a:solidFill>
              <a:schemeClr val="accent6">
                <a:lumMod val="75000"/>
              </a:schemeClr>
            </a:solidFill>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3563888" y="2067694"/>
            <a:ext cx="3744416" cy="400110"/>
          </a:xfrm>
          <a:prstGeom prst="rect">
            <a:avLst/>
          </a:prstGeom>
          <a:noFill/>
        </p:spPr>
        <p:txBody>
          <a:bodyPr wrap="square" rtlCol="0">
            <a:spAutoFit/>
          </a:bodyPr>
          <a:lstStyle/>
          <a:p>
            <a:r>
              <a:rPr lang="en-US" sz="2000" b="1">
                <a:latin typeface="Times New Roman" pitchFamily="18" charset="0"/>
                <a:cs typeface="Times New Roman" pitchFamily="18" charset="0"/>
              </a:rPr>
              <a:t>Vị trí trong lòng nhân vật “tôi”</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467312"/>
            <a:ext cx="2520280" cy="1557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 name="TextBox 20"/>
          <p:cNvSpPr txBox="1"/>
          <p:nvPr/>
        </p:nvSpPr>
        <p:spPr>
          <a:xfrm>
            <a:off x="3286176" y="2800548"/>
            <a:ext cx="4382168" cy="1754326"/>
          </a:xfrm>
          <a:prstGeom prst="rect">
            <a:avLst/>
          </a:prstGeom>
          <a:noFill/>
        </p:spPr>
        <p:txBody>
          <a:bodyPr wrap="square" rtlCol="0">
            <a:spAutoFit/>
          </a:bodyPr>
          <a:lstStyle/>
          <a:p>
            <a:pPr marL="285750" indent="-285750">
              <a:buFont typeface="Wingdings" pitchFamily="2" charset="2"/>
              <a:buChar char="ü"/>
            </a:pPr>
            <a:r>
              <a:rPr lang="en-US">
                <a:latin typeface="Times New Roman" pitchFamily="18" charset="0"/>
                <a:cs typeface="Times New Roman" pitchFamily="18" charset="0"/>
              </a:rPr>
              <a:t>Xác định bổn phận đầu tiên là từ xa đưa mắt tìm hai cây phong thân thuộc</a:t>
            </a:r>
          </a:p>
          <a:p>
            <a:pPr marL="285750" indent="-285750">
              <a:buFont typeface="Wingdings" pitchFamily="2" charset="2"/>
              <a:buChar char="ü"/>
            </a:pPr>
            <a:r>
              <a:rPr lang="en-US">
                <a:latin typeface="Times New Roman" pitchFamily="18" charset="0"/>
                <a:cs typeface="Times New Roman" pitchFamily="18" charset="0"/>
              </a:rPr>
              <a:t>Mong mau chóng về tới làng để được lên đồi, đến với cây, đứng dưới gốc cây để nghe mãi tiếng lá reo đến khi sây sưa ngây ngất”</a:t>
            </a:r>
          </a:p>
        </p:txBody>
      </p:sp>
    </p:spTree>
    <p:extLst>
      <p:ext uri="{BB962C8B-B14F-4D97-AF65-F5344CB8AC3E}">
        <p14:creationId xmlns:p14="http://schemas.microsoft.com/office/powerpoint/2010/main" val="60504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par>
                                <p:cTn id="8" presetID="21"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2000"/>
                                        <p:tgtEl>
                                          <p:spTgt spid="18"/>
                                        </p:tgtEl>
                                      </p:cBhvr>
                                    </p:animEffect>
                                  </p:childTnLst>
                                </p:cTn>
                              </p:par>
                              <p:par>
                                <p:cTn id="14" presetID="21"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7089952"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1. Cảnh sắc làng Ku- ku- rêu và tình cảm của họa sĩ với hai cây phong</a:t>
            </a:r>
          </a:p>
        </p:txBody>
      </p:sp>
      <p:sp>
        <p:nvSpPr>
          <p:cNvPr id="5" name="AutoShape 43"/>
          <p:cNvSpPr>
            <a:spLocks noChangeArrowheads="1"/>
          </p:cNvSpPr>
          <p:nvPr/>
        </p:nvSpPr>
        <p:spPr bwMode="gray">
          <a:xfrm>
            <a:off x="2062138" y="1294656"/>
            <a:ext cx="4238705" cy="419100"/>
          </a:xfrm>
          <a:prstGeom prst="roundRect">
            <a:avLst>
              <a:gd name="adj" fmla="val 50000"/>
            </a:avLst>
          </a:prstGeom>
          <a:noFill/>
          <a:ln w="28575" algn="ctr">
            <a:solidFill>
              <a:schemeClr val="accent6">
                <a:lumMod val="75000"/>
              </a:schemeClr>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sz="2400" b="1">
                <a:latin typeface="Times New Roman" pitchFamily="18" charset="0"/>
                <a:cs typeface="Times New Roman" pitchFamily="18" charset="0"/>
              </a:rPr>
              <a:t>Giới thiệu Hai cây phong</a:t>
            </a:r>
          </a:p>
        </p:txBody>
      </p:sp>
      <p:grpSp>
        <p:nvGrpSpPr>
          <p:cNvPr id="6" name="Group 76"/>
          <p:cNvGrpSpPr>
            <a:grpSpLocks/>
          </p:cNvGrpSpPr>
          <p:nvPr/>
        </p:nvGrpSpPr>
        <p:grpSpPr bwMode="auto">
          <a:xfrm>
            <a:off x="1763688" y="1275606"/>
            <a:ext cx="355600" cy="381000"/>
            <a:chOff x="2078" y="1680"/>
            <a:chExt cx="1615" cy="1615"/>
          </a:xfrm>
        </p:grpSpPr>
        <p:sp>
          <p:nvSpPr>
            <p:cNvPr id="7" name="Oval 7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8" name="Oval 7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9" name="Oval 79">
              <a:extLst>
                <a:ext uri="{FF2B5EF4-FFF2-40B4-BE49-F238E27FC236}">
                  <a16:creationId xmlns:a16="http://schemas.microsoft.com/office/drawing/2014/main" xmlns="" id="{BBDE65DF-222F-4F4B-8B5E-BB21723F1067}"/>
                </a:ext>
              </a:extLst>
            </p:cNvPr>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10" name="Oval 8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11" name="Oval 81">
              <a:extLst>
                <a:ext uri="{FF2B5EF4-FFF2-40B4-BE49-F238E27FC236}">
                  <a16:creationId xmlns:a16="http://schemas.microsoft.com/office/drawing/2014/main" xmlns="" id="{C9D72750-B4CE-4B35-8E91-6C0E8CA1E04C}"/>
                </a:ext>
              </a:extLst>
            </p:cNvPr>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12" name="Oval 82"/>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cxnSp>
        <p:nvCxnSpPr>
          <p:cNvPr id="13" name="直接连接符 46"/>
          <p:cNvCxnSpPr>
            <a:stCxn id="16" idx="5"/>
          </p:cNvCxnSpPr>
          <p:nvPr/>
        </p:nvCxnSpPr>
        <p:spPr>
          <a:xfrm flipV="1">
            <a:off x="3330115" y="2543803"/>
            <a:ext cx="1485364" cy="5124"/>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 name="组合 22"/>
          <p:cNvGrpSpPr/>
          <p:nvPr/>
        </p:nvGrpSpPr>
        <p:grpSpPr>
          <a:xfrm>
            <a:off x="3059832" y="2278644"/>
            <a:ext cx="344053" cy="344053"/>
            <a:chOff x="3845536" y="1830658"/>
            <a:chExt cx="1990017" cy="1990017"/>
          </a:xfrm>
        </p:grpSpPr>
        <p:sp>
          <p:nvSpPr>
            <p:cNvPr id="15"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25"/>
            <p:cNvSpPr/>
            <p:nvPr/>
          </p:nvSpPr>
          <p:spPr>
            <a:xfrm>
              <a:off x="4331496" y="2316618"/>
              <a:ext cx="1018097" cy="1018097"/>
            </a:xfrm>
            <a:prstGeom prst="ellipse">
              <a:avLst/>
            </a:prstGeom>
            <a:solidFill>
              <a:schemeClr val="accent6">
                <a:lumMod val="75000"/>
              </a:schemeClr>
            </a:solidFill>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3563888" y="2067694"/>
            <a:ext cx="3744416" cy="400110"/>
          </a:xfrm>
          <a:prstGeom prst="rect">
            <a:avLst/>
          </a:prstGeom>
          <a:noFill/>
        </p:spPr>
        <p:txBody>
          <a:bodyPr wrap="square" rtlCol="0">
            <a:spAutoFit/>
          </a:bodyPr>
          <a:lstStyle/>
          <a:p>
            <a:r>
              <a:rPr lang="en-US" sz="2000" b="1">
                <a:latin typeface="Times New Roman" pitchFamily="18" charset="0"/>
                <a:cs typeface="Times New Roman" pitchFamily="18" charset="0"/>
              </a:rPr>
              <a:t>Đặc điểm</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467312"/>
            <a:ext cx="2520280" cy="1557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21" name="Straight Connector 20"/>
          <p:cNvCxnSpPr/>
          <p:nvPr/>
        </p:nvCxnSpPr>
        <p:spPr>
          <a:xfrm>
            <a:off x="3565054" y="2787774"/>
            <a:ext cx="5111402" cy="0"/>
          </a:xfrm>
          <a:prstGeom prst="line">
            <a:avLst/>
          </a:prstGeom>
        </p:spPr>
        <p:style>
          <a:lnRef idx="1">
            <a:schemeClr val="accent6"/>
          </a:lnRef>
          <a:fillRef idx="0">
            <a:schemeClr val="accent6"/>
          </a:fillRef>
          <a:effectRef idx="0">
            <a:schemeClr val="accent6"/>
          </a:effectRef>
          <a:fontRef idx="minor">
            <a:schemeClr val="tx1"/>
          </a:fontRef>
        </p:style>
      </p:cxnSp>
      <p:sp>
        <p:nvSpPr>
          <p:cNvPr id="22" name="Oval 21"/>
          <p:cNvSpPr/>
          <p:nvPr/>
        </p:nvSpPr>
        <p:spPr>
          <a:xfrm>
            <a:off x="4211960" y="2715766"/>
            <a:ext cx="114548" cy="1440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97612" y="2715766"/>
            <a:ext cx="114548" cy="144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563888" y="3363838"/>
            <a:ext cx="1440160" cy="646331"/>
          </a:xfrm>
          <a:prstGeom prst="rect">
            <a:avLst/>
          </a:prstGeom>
          <a:solidFill>
            <a:schemeClr val="accent6">
              <a:lumMod val="60000"/>
              <a:lumOff val="40000"/>
            </a:schemeClr>
          </a:solidFill>
        </p:spPr>
        <p:txBody>
          <a:bodyPr wrap="square" rtlCol="0">
            <a:spAutoFit/>
          </a:bodyPr>
          <a:lstStyle/>
          <a:p>
            <a:r>
              <a:rPr lang="en-US" b="1">
                <a:latin typeface="Times New Roman" pitchFamily="18" charset="0"/>
                <a:cs typeface="Times New Roman" pitchFamily="18" charset="0"/>
              </a:rPr>
              <a:t>Có tiếng nói riêng</a:t>
            </a:r>
          </a:p>
        </p:txBody>
      </p:sp>
      <p:sp>
        <p:nvSpPr>
          <p:cNvPr id="27" name="TextBox 26"/>
          <p:cNvSpPr txBox="1"/>
          <p:nvPr/>
        </p:nvSpPr>
        <p:spPr>
          <a:xfrm>
            <a:off x="5220072" y="3363838"/>
            <a:ext cx="1440160" cy="646331"/>
          </a:xfrm>
          <a:prstGeom prst="rect">
            <a:avLst/>
          </a:prstGeom>
          <a:solidFill>
            <a:schemeClr val="accent6">
              <a:lumMod val="75000"/>
            </a:schemeClr>
          </a:solidFill>
        </p:spPr>
        <p:txBody>
          <a:bodyPr wrap="square" rtlCol="0">
            <a:spAutoFit/>
          </a:bodyPr>
          <a:lstStyle/>
          <a:p>
            <a:r>
              <a:rPr lang="en-US" b="1">
                <a:latin typeface="Times New Roman" pitchFamily="18" charset="0"/>
                <a:cs typeface="Times New Roman" pitchFamily="18" charset="0"/>
              </a:rPr>
              <a:t>Có cung bậc riêng</a:t>
            </a:r>
          </a:p>
        </p:txBody>
      </p:sp>
      <p:sp>
        <p:nvSpPr>
          <p:cNvPr id="28" name="TextBox 27"/>
          <p:cNvSpPr txBox="1"/>
          <p:nvPr/>
        </p:nvSpPr>
        <p:spPr>
          <a:xfrm>
            <a:off x="6876256" y="3363838"/>
            <a:ext cx="1440160" cy="646331"/>
          </a:xfrm>
          <a:prstGeom prst="rect">
            <a:avLst/>
          </a:prstGeom>
          <a:solidFill>
            <a:schemeClr val="accent6">
              <a:lumMod val="60000"/>
              <a:lumOff val="40000"/>
            </a:schemeClr>
          </a:solidFill>
        </p:spPr>
        <p:txBody>
          <a:bodyPr wrap="square" rtlCol="0">
            <a:spAutoFit/>
          </a:bodyPr>
          <a:lstStyle/>
          <a:p>
            <a:r>
              <a:rPr lang="en-US" b="1">
                <a:latin typeface="Times New Roman" pitchFamily="18" charset="0"/>
                <a:cs typeface="Times New Roman" pitchFamily="18" charset="0"/>
              </a:rPr>
              <a:t>Những lời ca êm dịu</a:t>
            </a:r>
          </a:p>
        </p:txBody>
      </p:sp>
      <p:cxnSp>
        <p:nvCxnSpPr>
          <p:cNvPr id="30" name="Straight Connector 29"/>
          <p:cNvCxnSpPr>
            <a:stCxn id="22" idx="4"/>
            <a:endCxn id="26" idx="0"/>
          </p:cNvCxnSpPr>
          <p:nvPr/>
        </p:nvCxnSpPr>
        <p:spPr>
          <a:xfrm>
            <a:off x="4269234" y="2859782"/>
            <a:ext cx="14734" cy="504056"/>
          </a:xfrm>
          <a:prstGeom prst="line">
            <a:avLst/>
          </a:prstGeom>
        </p:spPr>
        <p:style>
          <a:lnRef idx="1">
            <a:schemeClr val="accent6"/>
          </a:lnRef>
          <a:fillRef idx="0">
            <a:schemeClr val="accent6"/>
          </a:fillRef>
          <a:effectRef idx="0">
            <a:schemeClr val="accent6"/>
          </a:effectRef>
          <a:fontRef idx="minor">
            <a:schemeClr val="tx1"/>
          </a:fontRef>
        </p:style>
      </p:cxnSp>
      <p:cxnSp>
        <p:nvCxnSpPr>
          <p:cNvPr id="32" name="Straight Connector 31"/>
          <p:cNvCxnSpPr>
            <a:stCxn id="23" idx="4"/>
            <a:endCxn id="27" idx="0"/>
          </p:cNvCxnSpPr>
          <p:nvPr/>
        </p:nvCxnSpPr>
        <p:spPr>
          <a:xfrm flipH="1">
            <a:off x="5940152" y="2859782"/>
            <a:ext cx="14734" cy="504056"/>
          </a:xfrm>
          <a:prstGeom prst="line">
            <a:avLst/>
          </a:prstGeom>
        </p:spPr>
        <p:style>
          <a:lnRef idx="1">
            <a:schemeClr val="accent6"/>
          </a:lnRef>
          <a:fillRef idx="0">
            <a:schemeClr val="accent6"/>
          </a:fillRef>
          <a:effectRef idx="0">
            <a:schemeClr val="accent6"/>
          </a:effectRef>
          <a:fontRef idx="minor">
            <a:schemeClr val="tx1"/>
          </a:fontRef>
        </p:style>
      </p:cxnSp>
      <p:cxnSp>
        <p:nvCxnSpPr>
          <p:cNvPr id="34" name="Straight Connector 33"/>
          <p:cNvCxnSpPr>
            <a:endCxn id="28" idx="0"/>
          </p:cNvCxnSpPr>
          <p:nvPr/>
        </p:nvCxnSpPr>
        <p:spPr>
          <a:xfrm>
            <a:off x="7581602" y="2859782"/>
            <a:ext cx="14734" cy="504056"/>
          </a:xfrm>
          <a:prstGeom prst="line">
            <a:avLst/>
          </a:prstGeom>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851920" y="4259872"/>
            <a:ext cx="4968552" cy="400110"/>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sym typeface="Wingdings" pitchFamily="2" charset="2"/>
              </a:rPr>
              <a:t> Có nhiều cung bậc khác nhau</a:t>
            </a:r>
          </a:p>
        </p:txBody>
      </p:sp>
      <p:sp>
        <p:nvSpPr>
          <p:cNvPr id="37" name="Oval 36"/>
          <p:cNvSpPr/>
          <p:nvPr/>
        </p:nvSpPr>
        <p:spPr>
          <a:xfrm>
            <a:off x="7524328" y="2715766"/>
            <a:ext cx="114548"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1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ircle(in)">
                                      <p:cBhvr>
                                        <p:cTn id="16" dur="2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2000"/>
                                        <p:tgtEl>
                                          <p:spTgt spid="2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heel(1)">
                                      <p:cBhvr>
                                        <p:cTn id="24" dur="2000"/>
                                        <p:tgtEl>
                                          <p:spTgt spid="22"/>
                                        </p:tgtEl>
                                      </p:cBhvr>
                                    </p:animEffect>
                                  </p:childTnLst>
                                </p:cTn>
                              </p:par>
                              <p:par>
                                <p:cTn id="25" presetID="21" presetClass="entr" presetSubtype="1"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heel(1)">
                                      <p:cBhvr>
                                        <p:cTn id="27" dur="2000"/>
                                        <p:tgtEl>
                                          <p:spTgt spid="3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heel(1)">
                                      <p:cBhvr>
                                        <p:cTn id="30" dur="20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heel(1)">
                                      <p:cBhvr>
                                        <p:cTn id="35" dur="2000"/>
                                        <p:tgtEl>
                                          <p:spTgt spid="23"/>
                                        </p:tgtEl>
                                      </p:cBhvr>
                                    </p:animEffect>
                                  </p:childTnLst>
                                </p:cTn>
                              </p:par>
                              <p:par>
                                <p:cTn id="36" presetID="21" presetClass="entr" presetSubtype="1"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heel(1)">
                                      <p:cBhvr>
                                        <p:cTn id="38" dur="2000"/>
                                        <p:tgtEl>
                                          <p:spTgt spid="32"/>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heel(1)">
                                      <p:cBhvr>
                                        <p:cTn id="41" dur="2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heel(1)">
                                      <p:cBhvr>
                                        <p:cTn id="46" dur="2000"/>
                                        <p:tgtEl>
                                          <p:spTgt spid="37"/>
                                        </p:tgtEl>
                                      </p:cBhvr>
                                    </p:animEffect>
                                  </p:childTnLst>
                                </p:cTn>
                              </p:par>
                              <p:par>
                                <p:cTn id="47" presetID="21" presetClass="entr" presetSubtype="1"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heel(1)">
                                      <p:cBhvr>
                                        <p:cTn id="49" dur="2000"/>
                                        <p:tgtEl>
                                          <p:spTgt spid="34"/>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heel(1)">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heel(1)">
                                      <p:cBhvr>
                                        <p:cTn id="5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6" grpId="0" animBg="1"/>
      <p:bldP spid="27" grpId="0" animBg="1"/>
      <p:bldP spid="28" grpId="0" animBg="1"/>
      <p:bldP spid="35" grpId="0"/>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7089952"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1. Cảnh sắc làng Ku- ku- rêu và tình cảm của họa sĩ với hai cây phong</a:t>
            </a:r>
          </a:p>
        </p:txBody>
      </p:sp>
      <p:sp>
        <p:nvSpPr>
          <p:cNvPr id="5" name="AutoShape 43"/>
          <p:cNvSpPr>
            <a:spLocks noChangeArrowheads="1"/>
          </p:cNvSpPr>
          <p:nvPr/>
        </p:nvSpPr>
        <p:spPr bwMode="gray">
          <a:xfrm>
            <a:off x="2062138" y="1294656"/>
            <a:ext cx="4238705" cy="419100"/>
          </a:xfrm>
          <a:prstGeom prst="roundRect">
            <a:avLst>
              <a:gd name="adj" fmla="val 50000"/>
            </a:avLst>
          </a:prstGeom>
          <a:noFill/>
          <a:ln w="28575" algn="ctr">
            <a:solidFill>
              <a:schemeClr val="accent6">
                <a:lumMod val="75000"/>
              </a:schemeClr>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sz="2400" b="1">
                <a:latin typeface="Times New Roman" pitchFamily="18" charset="0"/>
                <a:cs typeface="Times New Roman" pitchFamily="18" charset="0"/>
              </a:rPr>
              <a:t>Giới thiệu Hai cây phong</a:t>
            </a:r>
          </a:p>
        </p:txBody>
      </p:sp>
      <p:grpSp>
        <p:nvGrpSpPr>
          <p:cNvPr id="6" name="Group 76"/>
          <p:cNvGrpSpPr>
            <a:grpSpLocks/>
          </p:cNvGrpSpPr>
          <p:nvPr/>
        </p:nvGrpSpPr>
        <p:grpSpPr bwMode="auto">
          <a:xfrm>
            <a:off x="1763688" y="1275606"/>
            <a:ext cx="355600" cy="381000"/>
            <a:chOff x="2078" y="1680"/>
            <a:chExt cx="1615" cy="1615"/>
          </a:xfrm>
        </p:grpSpPr>
        <p:sp>
          <p:nvSpPr>
            <p:cNvPr id="7" name="Oval 7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8" name="Oval 7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9" name="Oval 79">
              <a:extLst>
                <a:ext uri="{FF2B5EF4-FFF2-40B4-BE49-F238E27FC236}">
                  <a16:creationId xmlns:a16="http://schemas.microsoft.com/office/drawing/2014/main" xmlns="" id="{BBDE65DF-222F-4F4B-8B5E-BB21723F1067}"/>
                </a:ext>
              </a:extLst>
            </p:cNvPr>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10" name="Oval 8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11" name="Oval 81">
              <a:extLst>
                <a:ext uri="{FF2B5EF4-FFF2-40B4-BE49-F238E27FC236}">
                  <a16:creationId xmlns:a16="http://schemas.microsoft.com/office/drawing/2014/main" xmlns="" id="{C9D72750-B4CE-4B35-8E91-6C0E8CA1E04C}"/>
                </a:ext>
              </a:extLst>
            </p:cNvPr>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12" name="Oval 82"/>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cxnSp>
        <p:nvCxnSpPr>
          <p:cNvPr id="13" name="直接连接符 46"/>
          <p:cNvCxnSpPr>
            <a:stCxn id="16" idx="5"/>
          </p:cNvCxnSpPr>
          <p:nvPr/>
        </p:nvCxnSpPr>
        <p:spPr>
          <a:xfrm flipV="1">
            <a:off x="3330115" y="2543803"/>
            <a:ext cx="1485364" cy="5124"/>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 name="组合 22"/>
          <p:cNvGrpSpPr/>
          <p:nvPr/>
        </p:nvGrpSpPr>
        <p:grpSpPr>
          <a:xfrm>
            <a:off x="3059832" y="2278644"/>
            <a:ext cx="344053" cy="344053"/>
            <a:chOff x="3845536" y="1830658"/>
            <a:chExt cx="1990017" cy="1990017"/>
          </a:xfrm>
        </p:grpSpPr>
        <p:sp>
          <p:nvSpPr>
            <p:cNvPr id="15"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25"/>
            <p:cNvSpPr/>
            <p:nvPr/>
          </p:nvSpPr>
          <p:spPr>
            <a:xfrm>
              <a:off x="4331496" y="2316618"/>
              <a:ext cx="1018097" cy="1018097"/>
            </a:xfrm>
            <a:prstGeom prst="ellipse">
              <a:avLst/>
            </a:prstGeom>
            <a:solidFill>
              <a:schemeClr val="accent6">
                <a:lumMod val="75000"/>
              </a:schemeClr>
            </a:solidFill>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3563888" y="2067694"/>
            <a:ext cx="3744416" cy="400110"/>
          </a:xfrm>
          <a:prstGeom prst="rect">
            <a:avLst/>
          </a:prstGeom>
          <a:noFill/>
        </p:spPr>
        <p:txBody>
          <a:bodyPr wrap="square" rtlCol="0">
            <a:spAutoFit/>
          </a:bodyPr>
          <a:lstStyle/>
          <a:p>
            <a:r>
              <a:rPr lang="en-US" sz="2000" b="1">
                <a:latin typeface="Times New Roman" pitchFamily="18" charset="0"/>
                <a:cs typeface="Times New Roman" pitchFamily="18" charset="0"/>
              </a:rPr>
              <a:t>Đặc điểm</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467312"/>
            <a:ext cx="2520280" cy="1557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TextBox 19"/>
          <p:cNvSpPr txBox="1"/>
          <p:nvPr/>
        </p:nvSpPr>
        <p:spPr>
          <a:xfrm>
            <a:off x="3851920" y="2739573"/>
            <a:ext cx="4680520" cy="1477328"/>
          </a:xfrm>
          <a:prstGeom prst="rect">
            <a:avLst/>
          </a:prstGeom>
          <a:noFill/>
        </p:spPr>
        <p:txBody>
          <a:bodyPr wrap="square" rtlCol="0">
            <a:spAutoFit/>
          </a:bodyPr>
          <a:lstStyle/>
          <a:p>
            <a:pPr marL="285750" indent="-285750">
              <a:buFont typeface="Wingdings" pitchFamily="2" charset="2"/>
              <a:buChar char="ü"/>
            </a:pPr>
            <a:r>
              <a:rPr lang="en-US">
                <a:latin typeface="Times New Roman" pitchFamily="18" charset="0"/>
                <a:cs typeface="Times New Roman" pitchFamily="18" charset="0"/>
              </a:rPr>
              <a:t>Như một làn sóng thủy triều vỗ vào bãi cát</a:t>
            </a:r>
          </a:p>
          <a:p>
            <a:pPr marL="285750" indent="-285750">
              <a:buFont typeface="Wingdings" pitchFamily="2" charset="2"/>
              <a:buChar char="ü"/>
            </a:pPr>
            <a:r>
              <a:rPr lang="en-US">
                <a:latin typeface="Times New Roman" pitchFamily="18" charset="0"/>
                <a:cs typeface="Times New Roman" pitchFamily="18" charset="0"/>
              </a:rPr>
              <a:t>Như một tiếng thì thầm thiết tha, nồng thắm</a:t>
            </a:r>
          </a:p>
          <a:p>
            <a:pPr marL="285750" indent="-285750">
              <a:buFont typeface="Wingdings" pitchFamily="2" charset="2"/>
              <a:buChar char="ü"/>
            </a:pPr>
            <a:r>
              <a:rPr lang="en-US">
                <a:latin typeface="Times New Roman" pitchFamily="18" charset="0"/>
                <a:cs typeface="Times New Roman" pitchFamily="18" charset="0"/>
              </a:rPr>
              <a:t>Như một tiếng thở dài, tiếc thương thuở nào</a:t>
            </a:r>
          </a:p>
          <a:p>
            <a:pPr marL="285750" indent="-285750">
              <a:buFont typeface="Wingdings" pitchFamily="2" charset="2"/>
              <a:buChar char="ü"/>
            </a:pPr>
            <a:r>
              <a:rPr lang="en-US">
                <a:latin typeface="Times New Roman" pitchFamily="18" charset="0"/>
                <a:cs typeface="Times New Roman" pitchFamily="18" charset="0"/>
              </a:rPr>
              <a:t>Như một ngọn lửa bốc cháy rừng rực</a:t>
            </a:r>
          </a:p>
          <a:p>
            <a:r>
              <a:rPr lang="en-US">
                <a:latin typeface="Times New Roman" pitchFamily="18" charset="0"/>
                <a:cs typeface="Times New Roman" pitchFamily="18" charset="0"/>
              </a:rPr>
              <a:t>...</a:t>
            </a:r>
          </a:p>
        </p:txBody>
      </p:sp>
      <p:sp>
        <p:nvSpPr>
          <p:cNvPr id="21" name="TextBox 20"/>
          <p:cNvSpPr txBox="1"/>
          <p:nvPr/>
        </p:nvSpPr>
        <p:spPr>
          <a:xfrm>
            <a:off x="5148064" y="2202418"/>
            <a:ext cx="3312368" cy="369332"/>
          </a:xfrm>
          <a:prstGeom prst="rect">
            <a:avLst/>
          </a:prstGeom>
          <a:noFill/>
        </p:spPr>
        <p:txBody>
          <a:bodyPr wrap="square" rtlCol="0">
            <a:spAutoFit/>
          </a:bodyPr>
          <a:lstStyle/>
          <a:p>
            <a:r>
              <a:rPr lang="en-US" b="1">
                <a:solidFill>
                  <a:srgbClr val="FF0000"/>
                </a:solidFill>
                <a:latin typeface="Times New Roman" pitchFamily="18" charset="0"/>
                <a:cs typeface="Times New Roman" pitchFamily="18" charset="0"/>
              </a:rPr>
              <a:t>Thể hiện qua từ so sánh “Như”</a:t>
            </a:r>
          </a:p>
        </p:txBody>
      </p:sp>
      <p:sp>
        <p:nvSpPr>
          <p:cNvPr id="22" name="TextBox 21"/>
          <p:cNvSpPr txBox="1"/>
          <p:nvPr/>
        </p:nvSpPr>
        <p:spPr>
          <a:xfrm>
            <a:off x="3779912" y="4155926"/>
            <a:ext cx="4680520" cy="646331"/>
          </a:xfrm>
          <a:prstGeom prst="rect">
            <a:avLst/>
          </a:prstGeom>
          <a:noFill/>
        </p:spPr>
        <p:txBody>
          <a:bodyPr wrap="square" rtlCol="0">
            <a:spAutoFit/>
          </a:bodyPr>
          <a:lstStyle/>
          <a:p>
            <a:r>
              <a:rPr lang="en-US" b="1">
                <a:solidFill>
                  <a:srgbClr val="FF0000"/>
                </a:solidFill>
                <a:latin typeface="Times New Roman" pitchFamily="18" charset="0"/>
                <a:cs typeface="Times New Roman" pitchFamily="18" charset="0"/>
                <a:sym typeface="Wingdings" pitchFamily="2" charset="2"/>
              </a:rPr>
              <a:t> Hai cây phong có đời sống tâm hồn phong phú, có sức sống dẻo dai, mãnh liệt</a:t>
            </a:r>
            <a:endParaRPr lang="en-US"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5436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7089952"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1. Cảnh sắc làng Ku- ku- rêu và tình cảm của họa sĩ với hai cây phong</a:t>
            </a:r>
          </a:p>
        </p:txBody>
      </p:sp>
      <p:sp>
        <p:nvSpPr>
          <p:cNvPr id="5" name="AutoShape 41">
            <a:extLst>
              <a:ext uri="{FF2B5EF4-FFF2-40B4-BE49-F238E27FC236}">
                <a16:creationId xmlns:a16="http://schemas.microsoft.com/office/drawing/2014/main" xmlns="" id="{392EA309-99F8-43E2-A3DB-1227756AB88E}"/>
              </a:ext>
            </a:extLst>
          </p:cNvPr>
          <p:cNvSpPr>
            <a:spLocks noChangeArrowheads="1"/>
          </p:cNvSpPr>
          <p:nvPr/>
        </p:nvSpPr>
        <p:spPr bwMode="ltGray">
          <a:xfrm rot="5400000">
            <a:off x="-368364" y="1031395"/>
            <a:ext cx="3688723" cy="4033130"/>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6" name="AutoShape 42">
            <a:extLst>
              <a:ext uri="{FF2B5EF4-FFF2-40B4-BE49-F238E27FC236}">
                <a16:creationId xmlns:a16="http://schemas.microsoft.com/office/drawing/2014/main" xmlns="" id="{8149B04B-2FA6-49E4-88DD-2EB0E5CE4D41}"/>
              </a:ext>
            </a:extLst>
          </p:cNvPr>
          <p:cNvSpPr>
            <a:spLocks noChangeArrowheads="1"/>
          </p:cNvSpPr>
          <p:nvPr/>
        </p:nvSpPr>
        <p:spPr bwMode="ltGray">
          <a:xfrm rot="5400000" flipH="1">
            <a:off x="9023" y="1372252"/>
            <a:ext cx="3083039" cy="332179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7" name="AutoShape 46"/>
          <p:cNvSpPr>
            <a:spLocks noChangeArrowheads="1"/>
          </p:cNvSpPr>
          <p:nvPr/>
        </p:nvSpPr>
        <p:spPr bwMode="gray">
          <a:xfrm>
            <a:off x="3870146" y="1347614"/>
            <a:ext cx="4302254" cy="419100"/>
          </a:xfrm>
          <a:prstGeom prst="roundRect">
            <a:avLst>
              <a:gd name="adj" fmla="val 50000"/>
            </a:avLst>
          </a:prstGeom>
          <a:noFill/>
          <a:ln w="28575" algn="ctr">
            <a:solidFill>
              <a:srgbClr val="00B050"/>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sz="2400" b="1">
                <a:latin typeface="Times New Roman" pitchFamily="18" charset="0"/>
                <a:cs typeface="Times New Roman" pitchFamily="18" charset="0"/>
              </a:rPr>
              <a:t>Ý nghĩa </a:t>
            </a:r>
          </a:p>
        </p:txBody>
      </p:sp>
      <p:grpSp>
        <p:nvGrpSpPr>
          <p:cNvPr id="8" name="Group 55"/>
          <p:cNvGrpSpPr>
            <a:grpSpLocks/>
          </p:cNvGrpSpPr>
          <p:nvPr/>
        </p:nvGrpSpPr>
        <p:grpSpPr bwMode="auto">
          <a:xfrm>
            <a:off x="3565346" y="1381770"/>
            <a:ext cx="381000" cy="381000"/>
            <a:chOff x="2078" y="1680"/>
            <a:chExt cx="1615" cy="1615"/>
          </a:xfrm>
        </p:grpSpPr>
        <p:sp>
          <p:nvSpPr>
            <p:cNvPr id="9" name="Oval 5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10" name="Oval 5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11" name="Oval 58">
              <a:extLst>
                <a:ext uri="{FF2B5EF4-FFF2-40B4-BE49-F238E27FC236}">
                  <a16:creationId xmlns:a16="http://schemas.microsoft.com/office/drawing/2014/main" xmlns="" id="{8677CE03-0450-4902-8D20-CF3965B89310}"/>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12" name="Oval 59"/>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13" name="Oval 60">
              <a:extLst>
                <a:ext uri="{FF2B5EF4-FFF2-40B4-BE49-F238E27FC236}">
                  <a16:creationId xmlns:a16="http://schemas.microsoft.com/office/drawing/2014/main" xmlns="" id="{00426884-D384-4D81-A914-32F0E4A37BF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14" name="Oval 61"/>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4" y="1547526"/>
            <a:ext cx="3195154" cy="2824424"/>
          </a:xfrm>
          <a:prstGeom prst="ellipse">
            <a:avLst/>
          </a:prstGeom>
          <a:ln>
            <a:noFill/>
          </a:ln>
          <a:effectLst>
            <a:softEdge rad="112500"/>
          </a:effectLst>
        </p:spPr>
      </p:pic>
      <p:sp>
        <p:nvSpPr>
          <p:cNvPr id="16" name="TextBox 15"/>
          <p:cNvSpPr txBox="1"/>
          <p:nvPr/>
        </p:nvSpPr>
        <p:spPr>
          <a:xfrm>
            <a:off x="3626448" y="1923678"/>
            <a:ext cx="4761976" cy="646331"/>
          </a:xfrm>
          <a:prstGeom prst="rect">
            <a:avLst/>
          </a:prstGeom>
          <a:solidFill>
            <a:schemeClr val="accent6">
              <a:lumMod val="60000"/>
              <a:lumOff val="40000"/>
            </a:schemeClr>
          </a:solidFill>
        </p:spPr>
        <p:txBody>
          <a:bodyPr wrap="square" rtlCol="0">
            <a:spAutoFit/>
          </a:bodyPr>
          <a:lstStyle/>
          <a:p>
            <a:r>
              <a:rPr lang="en-US">
                <a:latin typeface="Times New Roman" pitchFamily="18" charset="0"/>
                <a:cs typeface="Times New Roman" pitchFamily="18" charset="0"/>
              </a:rPr>
              <a:t>- Làng Ku-ku-rêu là nơi ghi dấu tuổi thơ, có vị trí quan trọng.</a:t>
            </a:r>
          </a:p>
        </p:txBody>
      </p:sp>
      <p:sp>
        <p:nvSpPr>
          <p:cNvPr id="17" name="TextBox 16"/>
          <p:cNvSpPr txBox="1"/>
          <p:nvPr/>
        </p:nvSpPr>
        <p:spPr>
          <a:xfrm>
            <a:off x="3626448" y="2645499"/>
            <a:ext cx="4761976" cy="923330"/>
          </a:xfrm>
          <a:prstGeom prst="rect">
            <a:avLst/>
          </a:prstGeom>
          <a:solidFill>
            <a:schemeClr val="accent6">
              <a:lumMod val="75000"/>
            </a:schemeClr>
          </a:solidFill>
        </p:spPr>
        <p:txBody>
          <a:bodyPr wrap="square" rtlCol="0">
            <a:spAutoFit/>
          </a:bodyPr>
          <a:lstStyle/>
          <a:p>
            <a:r>
              <a:rPr lang="en-US">
                <a:latin typeface="Times New Roman" pitchFamily="18" charset="0"/>
                <a:cs typeface="Times New Roman" pitchFamily="18" charset="0"/>
              </a:rPr>
              <a:t>- Cây phong là biểu tượng cho những phẩm chất tốt đẹp: tinh thần vượt khó, sự lạc quan, tình nghĩa thủy chung...</a:t>
            </a:r>
          </a:p>
        </p:txBody>
      </p:sp>
      <p:sp>
        <p:nvSpPr>
          <p:cNvPr id="18" name="TextBox 17"/>
          <p:cNvSpPr txBox="1"/>
          <p:nvPr/>
        </p:nvSpPr>
        <p:spPr>
          <a:xfrm>
            <a:off x="3626448" y="3664644"/>
            <a:ext cx="4761976" cy="923330"/>
          </a:xfrm>
          <a:prstGeom prst="rect">
            <a:avLst/>
          </a:prstGeom>
          <a:solidFill>
            <a:schemeClr val="accent6"/>
          </a:solidFill>
        </p:spPr>
        <p:txBody>
          <a:bodyPr wrap="square" rtlCol="0">
            <a:spAutoFit/>
          </a:bodyPr>
          <a:lstStyle/>
          <a:p>
            <a:r>
              <a:rPr lang="en-US">
                <a:latin typeface="Times New Roman" pitchFamily="18" charset="0"/>
                <a:cs typeface="Times New Roman" pitchFamily="18" charset="0"/>
              </a:rPr>
              <a:t>- Nhắc nhở bổn phận về quê hương, hai cây phong trở thành một phần không thể thiếu của người dân làng Ku-ku-rêu</a:t>
            </a:r>
          </a:p>
        </p:txBody>
      </p:sp>
      <p:sp>
        <p:nvSpPr>
          <p:cNvPr id="19" name="圆角矩形 25"/>
          <p:cNvSpPr/>
          <p:nvPr/>
        </p:nvSpPr>
        <p:spPr>
          <a:xfrm>
            <a:off x="3387870" y="2139702"/>
            <a:ext cx="176018" cy="176018"/>
          </a:xfrm>
          <a:prstGeom prst="ellipse">
            <a:avLst/>
          </a:prstGeom>
          <a:solidFill>
            <a:schemeClr val="accent6">
              <a:lumMod val="75000"/>
            </a:schemeClr>
          </a:solidFill>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25"/>
          <p:cNvSpPr/>
          <p:nvPr/>
        </p:nvSpPr>
        <p:spPr>
          <a:xfrm>
            <a:off x="3419872" y="3979908"/>
            <a:ext cx="176018" cy="176018"/>
          </a:xfrm>
          <a:prstGeom prst="ellipse">
            <a:avLst/>
          </a:prstGeom>
          <a:solidFill>
            <a:schemeClr val="accent6">
              <a:lumMod val="75000"/>
            </a:schemeClr>
          </a:solidFill>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5"/>
          <p:cNvSpPr/>
          <p:nvPr/>
        </p:nvSpPr>
        <p:spPr>
          <a:xfrm>
            <a:off x="3419872" y="2971796"/>
            <a:ext cx="176018" cy="176018"/>
          </a:xfrm>
          <a:prstGeom prst="ellipse">
            <a:avLst/>
          </a:prstGeom>
          <a:solidFill>
            <a:schemeClr val="accent6">
              <a:lumMod val="75000"/>
            </a:schemeClr>
          </a:solidFill>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953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7089952"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2. Kỉ niệm sâu sắc thời niên thiếu của họa sĩ với hai cây phong</a:t>
            </a:r>
          </a:p>
        </p:txBody>
      </p:sp>
      <p:sp>
        <p:nvSpPr>
          <p:cNvPr id="5" name="矩形 11"/>
          <p:cNvSpPr/>
          <p:nvPr/>
        </p:nvSpPr>
        <p:spPr>
          <a:xfrm>
            <a:off x="1" y="1203598"/>
            <a:ext cx="9144000" cy="467855"/>
          </a:xfrm>
          <a:prstGeom prst="rect">
            <a:avLst/>
          </a:prstGeom>
          <a:gradFill>
            <a:gsLst>
              <a:gs pos="0">
                <a:srgbClr val="DC4A1B"/>
              </a:gs>
              <a:gs pos="100000">
                <a:srgbClr val="F66C47"/>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 name="TextBox 5"/>
          <p:cNvSpPr txBox="1"/>
          <p:nvPr/>
        </p:nvSpPr>
        <p:spPr>
          <a:xfrm>
            <a:off x="2771800" y="1235536"/>
            <a:ext cx="2880320" cy="400110"/>
          </a:xfrm>
          <a:prstGeom prst="rect">
            <a:avLst/>
          </a:prstGeom>
          <a:noFill/>
        </p:spPr>
        <p:txBody>
          <a:bodyPr wrap="square" rtlCol="0">
            <a:spAutoFit/>
          </a:bodyPr>
          <a:lstStyle/>
          <a:p>
            <a:r>
              <a:rPr lang="en-US" sz="2000" b="1">
                <a:solidFill>
                  <a:schemeClr val="bg1"/>
                </a:solidFill>
                <a:latin typeface="Times New Roman" pitchFamily="18" charset="0"/>
                <a:cs typeface="Times New Roman" pitchFamily="18" charset="0"/>
              </a:rPr>
              <a:t>Hai cây phong và lũ trẻ</a:t>
            </a:r>
          </a:p>
        </p:txBody>
      </p:sp>
      <p:sp>
        <p:nvSpPr>
          <p:cNvPr id="8" name="Freeform 7"/>
          <p:cNvSpPr>
            <a:spLocks noEditPoints="1"/>
          </p:cNvSpPr>
          <p:nvPr/>
        </p:nvSpPr>
        <p:spPr bwMode="auto">
          <a:xfrm>
            <a:off x="251520" y="2139702"/>
            <a:ext cx="792088" cy="3024336"/>
          </a:xfrm>
          <a:custGeom>
            <a:avLst/>
            <a:gdLst>
              <a:gd name="T0" fmla="*/ 775 w 921"/>
              <a:gd name="T1" fmla="*/ 0 h 1890"/>
              <a:gd name="T2" fmla="*/ 632 w 921"/>
              <a:gd name="T3" fmla="*/ 115 h 1890"/>
              <a:gd name="T4" fmla="*/ 252 w 921"/>
              <a:gd name="T5" fmla="*/ 115 h 1890"/>
              <a:gd name="T6" fmla="*/ 7 w 921"/>
              <a:gd name="T7" fmla="*/ 294 h 1890"/>
              <a:gd name="T8" fmla="*/ 7 w 921"/>
              <a:gd name="T9" fmla="*/ 1890 h 1890"/>
              <a:gd name="T10" fmla="*/ 56 w 921"/>
              <a:gd name="T11" fmla="*/ 1890 h 1890"/>
              <a:gd name="T12" fmla="*/ 56 w 921"/>
              <a:gd name="T13" fmla="*/ 298 h 1890"/>
              <a:gd name="T14" fmla="*/ 252 w 921"/>
              <a:gd name="T15" fmla="*/ 165 h 1890"/>
              <a:gd name="T16" fmla="*/ 630 w 921"/>
              <a:gd name="T17" fmla="*/ 165 h 1890"/>
              <a:gd name="T18" fmla="*/ 775 w 921"/>
              <a:gd name="T19" fmla="*/ 292 h 1890"/>
              <a:gd name="T20" fmla="*/ 921 w 921"/>
              <a:gd name="T21" fmla="*/ 146 h 1890"/>
              <a:gd name="T22" fmla="*/ 775 w 921"/>
              <a:gd name="T23" fmla="*/ 0 h 1890"/>
              <a:gd name="T24" fmla="*/ 775 w 921"/>
              <a:gd name="T25" fmla="*/ 232 h 1890"/>
              <a:gd name="T26" fmla="*/ 689 w 921"/>
              <a:gd name="T27" fmla="*/ 146 h 1890"/>
              <a:gd name="T28" fmla="*/ 775 w 921"/>
              <a:gd name="T29" fmla="*/ 60 h 1890"/>
              <a:gd name="T30" fmla="*/ 861 w 921"/>
              <a:gd name="T31" fmla="*/ 146 h 1890"/>
              <a:gd name="T32" fmla="*/ 775 w 921"/>
              <a:gd name="T33" fmla="*/ 2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775" y="0"/>
                </a:moveTo>
                <a:cubicBezTo>
                  <a:pt x="705" y="0"/>
                  <a:pt x="646" y="49"/>
                  <a:pt x="632" y="115"/>
                </a:cubicBez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lose/>
                <a:moveTo>
                  <a:pt x="775" y="232"/>
                </a:moveTo>
                <a:cubicBezTo>
                  <a:pt x="728" y="232"/>
                  <a:pt x="689" y="194"/>
                  <a:pt x="689" y="146"/>
                </a:cubicBezTo>
                <a:cubicBezTo>
                  <a:pt x="689" y="99"/>
                  <a:pt x="728" y="60"/>
                  <a:pt x="775" y="60"/>
                </a:cubicBezTo>
                <a:cubicBezTo>
                  <a:pt x="823" y="60"/>
                  <a:pt x="861" y="99"/>
                  <a:pt x="861" y="146"/>
                </a:cubicBezTo>
                <a:cubicBezTo>
                  <a:pt x="861" y="194"/>
                  <a:pt x="823" y="232"/>
                  <a:pt x="775" y="232"/>
                </a:cubicBezTo>
                <a:close/>
              </a:path>
            </a:pathLst>
          </a:custGeom>
          <a:gradFill>
            <a:gsLst>
              <a:gs pos="0">
                <a:srgbClr val="C72319"/>
              </a:gs>
              <a:gs pos="100000">
                <a:srgbClr val="F34347"/>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9" name="TextBox 8"/>
          <p:cNvSpPr txBox="1"/>
          <p:nvPr/>
        </p:nvSpPr>
        <p:spPr>
          <a:xfrm>
            <a:off x="1115616" y="2067694"/>
            <a:ext cx="2791728" cy="400110"/>
          </a:xfrm>
          <a:prstGeom prst="rect">
            <a:avLst/>
          </a:prstGeom>
          <a:noFill/>
        </p:spPr>
        <p:txBody>
          <a:bodyPr wrap="square" rtlCol="0">
            <a:spAutoFit/>
          </a:bodyPr>
          <a:lstStyle/>
          <a:p>
            <a:r>
              <a:rPr lang="en-US" sz="2000" b="1" u="sng">
                <a:solidFill>
                  <a:schemeClr val="accent6">
                    <a:lumMod val="75000"/>
                  </a:schemeClr>
                </a:solidFill>
              </a:rPr>
              <a:t>Hình ảnh Hai cây phong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470" y="2702827"/>
            <a:ext cx="2164410" cy="1898086"/>
          </a:xfrm>
          <a:prstGeom prst="rect">
            <a:avLst/>
          </a:prstGeom>
        </p:spPr>
      </p:pic>
      <p:sp>
        <p:nvSpPr>
          <p:cNvPr id="11" name="TextBox 10"/>
          <p:cNvSpPr txBox="1"/>
          <p:nvPr/>
        </p:nvSpPr>
        <p:spPr>
          <a:xfrm>
            <a:off x="4211960" y="2139702"/>
            <a:ext cx="3528392" cy="1631216"/>
          </a:xfrm>
          <a:prstGeom prst="rect">
            <a:avLst/>
          </a:prstGeom>
          <a:noFill/>
        </p:spPr>
        <p:txBody>
          <a:bodyPr wrap="square" rtlCol="0">
            <a:spAutoFit/>
          </a:bodyPr>
          <a:lstStyle/>
          <a:p>
            <a:pPr marL="285750" indent="-285750">
              <a:buFont typeface="Wingdings" pitchFamily="2" charset="2"/>
              <a:buChar char="ü"/>
            </a:pPr>
            <a:r>
              <a:rPr lang="en-US" sz="2000">
                <a:latin typeface="Times New Roman" pitchFamily="18" charset="0"/>
                <a:cs typeface="Times New Roman" pitchFamily="18" charset="0"/>
              </a:rPr>
              <a:t>Khổng lồ</a:t>
            </a:r>
          </a:p>
          <a:p>
            <a:pPr marL="285750" indent="-285750">
              <a:buFont typeface="Wingdings" pitchFamily="2" charset="2"/>
              <a:buChar char="ü"/>
            </a:pPr>
            <a:r>
              <a:rPr lang="en-US" sz="2000">
                <a:latin typeface="Times New Roman" pitchFamily="18" charset="0"/>
                <a:cs typeface="Times New Roman" pitchFamily="18" charset="0"/>
              </a:rPr>
              <a:t>Nghiêng ngả</a:t>
            </a:r>
          </a:p>
          <a:p>
            <a:pPr marL="285750" indent="-285750">
              <a:buFont typeface="Wingdings" pitchFamily="2" charset="2"/>
              <a:buChar char="ü"/>
            </a:pPr>
            <a:r>
              <a:rPr lang="en-US" sz="2000">
                <a:latin typeface="Times New Roman" pitchFamily="18" charset="0"/>
                <a:cs typeface="Times New Roman" pitchFamily="18" charset="0"/>
              </a:rPr>
              <a:t>Đu đưa</a:t>
            </a:r>
          </a:p>
          <a:p>
            <a:pPr marL="285750" indent="-285750">
              <a:buFont typeface="Wingdings" pitchFamily="2" charset="2"/>
              <a:buChar char="ü"/>
            </a:pPr>
            <a:r>
              <a:rPr lang="en-US" sz="2000">
                <a:latin typeface="Times New Roman" pitchFamily="18" charset="0"/>
                <a:cs typeface="Times New Roman" pitchFamily="18" charset="0"/>
              </a:rPr>
              <a:t>Như “Chào mời lũ trẻ đến với bóng râm mát rượi...</a:t>
            </a:r>
          </a:p>
        </p:txBody>
      </p:sp>
    </p:spTree>
    <p:extLst>
      <p:ext uri="{BB962C8B-B14F-4D97-AF65-F5344CB8AC3E}">
        <p14:creationId xmlns:p14="http://schemas.microsoft.com/office/powerpoint/2010/main" val="23064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animBg="1"/>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7089952"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2. Kỉ niệm sâu sắc thời niên thiếu của họa sĩ với hai cây phong</a:t>
            </a:r>
          </a:p>
        </p:txBody>
      </p:sp>
      <p:sp>
        <p:nvSpPr>
          <p:cNvPr id="5" name="矩形 11"/>
          <p:cNvSpPr/>
          <p:nvPr/>
        </p:nvSpPr>
        <p:spPr>
          <a:xfrm>
            <a:off x="1" y="1203598"/>
            <a:ext cx="9144000" cy="467855"/>
          </a:xfrm>
          <a:prstGeom prst="rect">
            <a:avLst/>
          </a:prstGeom>
          <a:gradFill>
            <a:gsLst>
              <a:gs pos="0">
                <a:srgbClr val="DC4A1B"/>
              </a:gs>
              <a:gs pos="100000">
                <a:srgbClr val="F66C47"/>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 name="TextBox 5"/>
          <p:cNvSpPr txBox="1"/>
          <p:nvPr/>
        </p:nvSpPr>
        <p:spPr>
          <a:xfrm>
            <a:off x="2771800" y="1235536"/>
            <a:ext cx="2880320" cy="400110"/>
          </a:xfrm>
          <a:prstGeom prst="rect">
            <a:avLst/>
          </a:prstGeom>
          <a:noFill/>
        </p:spPr>
        <p:txBody>
          <a:bodyPr wrap="square" rtlCol="0">
            <a:spAutoFit/>
          </a:bodyPr>
          <a:lstStyle/>
          <a:p>
            <a:r>
              <a:rPr lang="en-US" sz="2000" b="1">
                <a:solidFill>
                  <a:schemeClr val="bg1"/>
                </a:solidFill>
                <a:latin typeface="Times New Roman" pitchFamily="18" charset="0"/>
                <a:cs typeface="Times New Roman" pitchFamily="18" charset="0"/>
              </a:rPr>
              <a:t>Hai cây phong và lũ trẻ</a:t>
            </a:r>
          </a:p>
        </p:txBody>
      </p:sp>
      <p:sp>
        <p:nvSpPr>
          <p:cNvPr id="7" name="Freeform 6"/>
          <p:cNvSpPr>
            <a:spLocks noEditPoints="1"/>
          </p:cNvSpPr>
          <p:nvPr/>
        </p:nvSpPr>
        <p:spPr bwMode="auto">
          <a:xfrm>
            <a:off x="251520" y="2139702"/>
            <a:ext cx="792088" cy="3024336"/>
          </a:xfrm>
          <a:custGeom>
            <a:avLst/>
            <a:gdLst>
              <a:gd name="T0" fmla="*/ 775 w 921"/>
              <a:gd name="T1" fmla="*/ 0 h 1890"/>
              <a:gd name="T2" fmla="*/ 632 w 921"/>
              <a:gd name="T3" fmla="*/ 115 h 1890"/>
              <a:gd name="T4" fmla="*/ 252 w 921"/>
              <a:gd name="T5" fmla="*/ 115 h 1890"/>
              <a:gd name="T6" fmla="*/ 7 w 921"/>
              <a:gd name="T7" fmla="*/ 294 h 1890"/>
              <a:gd name="T8" fmla="*/ 7 w 921"/>
              <a:gd name="T9" fmla="*/ 1890 h 1890"/>
              <a:gd name="T10" fmla="*/ 56 w 921"/>
              <a:gd name="T11" fmla="*/ 1890 h 1890"/>
              <a:gd name="T12" fmla="*/ 56 w 921"/>
              <a:gd name="T13" fmla="*/ 298 h 1890"/>
              <a:gd name="T14" fmla="*/ 252 w 921"/>
              <a:gd name="T15" fmla="*/ 165 h 1890"/>
              <a:gd name="T16" fmla="*/ 630 w 921"/>
              <a:gd name="T17" fmla="*/ 165 h 1890"/>
              <a:gd name="T18" fmla="*/ 775 w 921"/>
              <a:gd name="T19" fmla="*/ 292 h 1890"/>
              <a:gd name="T20" fmla="*/ 921 w 921"/>
              <a:gd name="T21" fmla="*/ 146 h 1890"/>
              <a:gd name="T22" fmla="*/ 775 w 921"/>
              <a:gd name="T23" fmla="*/ 0 h 1890"/>
              <a:gd name="T24" fmla="*/ 775 w 921"/>
              <a:gd name="T25" fmla="*/ 232 h 1890"/>
              <a:gd name="T26" fmla="*/ 689 w 921"/>
              <a:gd name="T27" fmla="*/ 146 h 1890"/>
              <a:gd name="T28" fmla="*/ 775 w 921"/>
              <a:gd name="T29" fmla="*/ 60 h 1890"/>
              <a:gd name="T30" fmla="*/ 861 w 921"/>
              <a:gd name="T31" fmla="*/ 146 h 1890"/>
              <a:gd name="T32" fmla="*/ 775 w 921"/>
              <a:gd name="T33" fmla="*/ 2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775" y="0"/>
                </a:moveTo>
                <a:cubicBezTo>
                  <a:pt x="705" y="0"/>
                  <a:pt x="646" y="49"/>
                  <a:pt x="632" y="115"/>
                </a:cubicBez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lose/>
                <a:moveTo>
                  <a:pt x="775" y="232"/>
                </a:moveTo>
                <a:cubicBezTo>
                  <a:pt x="728" y="232"/>
                  <a:pt x="689" y="194"/>
                  <a:pt x="689" y="146"/>
                </a:cubicBezTo>
                <a:cubicBezTo>
                  <a:pt x="689" y="99"/>
                  <a:pt x="728" y="60"/>
                  <a:pt x="775" y="60"/>
                </a:cubicBezTo>
                <a:cubicBezTo>
                  <a:pt x="823" y="60"/>
                  <a:pt x="861" y="99"/>
                  <a:pt x="861" y="146"/>
                </a:cubicBezTo>
                <a:cubicBezTo>
                  <a:pt x="861" y="194"/>
                  <a:pt x="823" y="232"/>
                  <a:pt x="775" y="232"/>
                </a:cubicBezTo>
                <a:close/>
              </a:path>
            </a:pathLst>
          </a:custGeom>
          <a:gradFill>
            <a:gsLst>
              <a:gs pos="0">
                <a:srgbClr val="C72319"/>
              </a:gs>
              <a:gs pos="100000">
                <a:srgbClr val="F34347"/>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8" name="TextBox 7"/>
          <p:cNvSpPr txBox="1"/>
          <p:nvPr/>
        </p:nvSpPr>
        <p:spPr>
          <a:xfrm>
            <a:off x="1115616" y="2067694"/>
            <a:ext cx="2791728" cy="400110"/>
          </a:xfrm>
          <a:prstGeom prst="rect">
            <a:avLst/>
          </a:prstGeom>
          <a:noFill/>
        </p:spPr>
        <p:txBody>
          <a:bodyPr wrap="square" rtlCol="0">
            <a:spAutoFit/>
          </a:bodyPr>
          <a:lstStyle/>
          <a:p>
            <a:r>
              <a:rPr lang="en-US" sz="2000" b="1" u="sng">
                <a:solidFill>
                  <a:schemeClr val="accent6">
                    <a:lumMod val="75000"/>
                  </a:schemeClr>
                </a:solidFill>
              </a:rPr>
              <a:t>Hình ảnh lũ trẻ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3012" y="879562"/>
            <a:ext cx="2016224" cy="15121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 name="TextBox 11"/>
          <p:cNvSpPr txBox="1"/>
          <p:nvPr/>
        </p:nvSpPr>
        <p:spPr>
          <a:xfrm>
            <a:off x="2405230" y="2715766"/>
            <a:ext cx="1230666" cy="1938992"/>
          </a:xfrm>
          <a:prstGeom prst="rect">
            <a:avLst/>
          </a:prstGeom>
          <a:noFill/>
        </p:spPr>
        <p:txBody>
          <a:bodyPr wrap="square" rtlCol="0">
            <a:spAutoFit/>
          </a:bodyPr>
          <a:lstStyle/>
          <a:p>
            <a:r>
              <a:rPr lang="en-US" sz="2000">
                <a:latin typeface="Times New Roman" pitchFamily="18" charset="0"/>
                <a:cs typeface="Times New Roman" pitchFamily="18" charset="0"/>
              </a:rPr>
              <a:t>Đi chân đất, bám vào các mắt mấu vầ trèo lên cây</a:t>
            </a:r>
          </a:p>
        </p:txBody>
      </p:sp>
      <p:cxnSp>
        <p:nvCxnSpPr>
          <p:cNvPr id="14" name="Straight Connector 13"/>
          <p:cNvCxnSpPr/>
          <p:nvPr/>
        </p:nvCxnSpPr>
        <p:spPr>
          <a:xfrm>
            <a:off x="1043608" y="2571750"/>
            <a:ext cx="8100392" cy="0"/>
          </a:xfrm>
          <a:prstGeom prst="line">
            <a:avLst/>
          </a:prstGeom>
        </p:spPr>
        <p:style>
          <a:lnRef idx="1">
            <a:schemeClr val="accent6"/>
          </a:lnRef>
          <a:fillRef idx="0">
            <a:schemeClr val="accent6"/>
          </a:fillRef>
          <a:effectRef idx="0">
            <a:schemeClr val="accent6"/>
          </a:effectRef>
          <a:fontRef idx="minor">
            <a:schemeClr val="tx1"/>
          </a:fontRef>
        </p:style>
      </p:cxnSp>
      <p:sp>
        <p:nvSpPr>
          <p:cNvPr id="15" name="圆角矩形 25"/>
          <p:cNvSpPr/>
          <p:nvPr/>
        </p:nvSpPr>
        <p:spPr>
          <a:xfrm>
            <a:off x="1403648" y="2499742"/>
            <a:ext cx="176018" cy="176018"/>
          </a:xfrm>
          <a:prstGeom prst="ellipse">
            <a:avLst/>
          </a:prstGeom>
          <a:solidFill>
            <a:schemeClr val="accent6">
              <a:lumMod val="75000"/>
            </a:schemeClr>
          </a:solidFill>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25"/>
          <p:cNvSpPr/>
          <p:nvPr/>
        </p:nvSpPr>
        <p:spPr>
          <a:xfrm>
            <a:off x="2765342" y="2499742"/>
            <a:ext cx="176018" cy="176018"/>
          </a:xfrm>
          <a:prstGeom prst="ellipse">
            <a:avLst/>
          </a:prstGeom>
          <a:solidFill>
            <a:srgbClr val="92D050"/>
          </a:solidFill>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25"/>
          <p:cNvSpPr/>
          <p:nvPr/>
        </p:nvSpPr>
        <p:spPr>
          <a:xfrm>
            <a:off x="4461460" y="2499742"/>
            <a:ext cx="176018" cy="176018"/>
          </a:xfrm>
          <a:prstGeom prst="ellipse">
            <a:avLst/>
          </a:prstGeom>
          <a:solidFill>
            <a:srgbClr val="FF0000"/>
          </a:solidFill>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25"/>
          <p:cNvSpPr/>
          <p:nvPr/>
        </p:nvSpPr>
        <p:spPr>
          <a:xfrm>
            <a:off x="6196182" y="2499742"/>
            <a:ext cx="176018" cy="176018"/>
          </a:xfrm>
          <a:prstGeom prst="ellipse">
            <a:avLst/>
          </a:prstGeom>
          <a:solidFill>
            <a:srgbClr val="FFFF00"/>
          </a:solidFill>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25"/>
          <p:cNvSpPr/>
          <p:nvPr/>
        </p:nvSpPr>
        <p:spPr>
          <a:xfrm>
            <a:off x="7996382" y="2499742"/>
            <a:ext cx="176018" cy="176018"/>
          </a:xfrm>
          <a:prstGeom prst="ellipse">
            <a:avLst/>
          </a:prstGeom>
          <a:solidFill>
            <a:schemeClr val="accent5">
              <a:lumMod val="75000"/>
            </a:schemeClr>
          </a:solidFill>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19"/>
          <p:cNvSpPr/>
          <p:nvPr/>
        </p:nvSpPr>
        <p:spPr>
          <a:xfrm>
            <a:off x="683568" y="2783706"/>
            <a:ext cx="1533918" cy="1754326"/>
          </a:xfrm>
          <a:prstGeom prst="rect">
            <a:avLst/>
          </a:prstGeom>
        </p:spPr>
        <p:txBody>
          <a:bodyPr wrap="square">
            <a:spAutoFit/>
          </a:bodyPr>
          <a:lstStyle/>
          <a:p>
            <a:r>
              <a:rPr lang="en-US">
                <a:latin typeface="Times New Roman" pitchFamily="18" charset="0"/>
                <a:cs typeface="Times New Roman" pitchFamily="18" charset="0"/>
              </a:rPr>
              <a:t>Reo hò, huýt còi ầm ĩ, chạy lên đồi, trèo lên hai cây phong phá tổ chim</a:t>
            </a:r>
          </a:p>
        </p:txBody>
      </p:sp>
      <p:sp>
        <p:nvSpPr>
          <p:cNvPr id="21" name="TextBox 20"/>
          <p:cNvSpPr txBox="1"/>
          <p:nvPr/>
        </p:nvSpPr>
        <p:spPr>
          <a:xfrm>
            <a:off x="3995936" y="2715766"/>
            <a:ext cx="1440160" cy="2246769"/>
          </a:xfrm>
          <a:prstGeom prst="rect">
            <a:avLst/>
          </a:prstGeom>
          <a:noFill/>
        </p:spPr>
        <p:txBody>
          <a:bodyPr wrap="square" rtlCol="0">
            <a:spAutoFit/>
          </a:bodyPr>
          <a:lstStyle/>
          <a:p>
            <a:r>
              <a:rPr lang="en-US" sz="2000">
                <a:latin typeface="Times New Roman" pitchFamily="18" charset="0"/>
                <a:cs typeface="Times New Roman" pitchFamily="18" charset="0"/>
              </a:rPr>
              <a:t>Sửng sốt, nín thở, ngồi lặng phóng tầm mắt ra bốn phương trời...</a:t>
            </a:r>
          </a:p>
        </p:txBody>
      </p:sp>
      <p:sp>
        <p:nvSpPr>
          <p:cNvPr id="22" name="TextBox 21"/>
          <p:cNvSpPr txBox="1"/>
          <p:nvPr/>
        </p:nvSpPr>
        <p:spPr>
          <a:xfrm>
            <a:off x="5717598" y="2715766"/>
            <a:ext cx="1230666" cy="1631216"/>
          </a:xfrm>
          <a:prstGeom prst="rect">
            <a:avLst/>
          </a:prstGeom>
          <a:noFill/>
        </p:spPr>
        <p:txBody>
          <a:bodyPr wrap="square" rtlCol="0">
            <a:spAutoFit/>
          </a:bodyPr>
          <a:lstStyle/>
          <a:p>
            <a:r>
              <a:rPr lang="en-US" sz="2000">
                <a:latin typeface="Times New Roman" pitchFamily="18" charset="0"/>
                <a:cs typeface="Times New Roman" pitchFamily="18" charset="0"/>
              </a:rPr>
              <a:t>Nép mình ngồi trên những cành cây suy nghĩ</a:t>
            </a:r>
          </a:p>
        </p:txBody>
      </p:sp>
      <p:sp>
        <p:nvSpPr>
          <p:cNvPr id="23" name="TextBox 22"/>
          <p:cNvSpPr txBox="1"/>
          <p:nvPr/>
        </p:nvSpPr>
        <p:spPr>
          <a:xfrm>
            <a:off x="7445790" y="2715766"/>
            <a:ext cx="1230666" cy="1938992"/>
          </a:xfrm>
          <a:prstGeom prst="rect">
            <a:avLst/>
          </a:prstGeom>
          <a:noFill/>
        </p:spPr>
        <p:txBody>
          <a:bodyPr wrap="square" rtlCol="0">
            <a:spAutoFit/>
          </a:bodyPr>
          <a:lstStyle/>
          <a:p>
            <a:r>
              <a:rPr lang="en-US" sz="2000">
                <a:latin typeface="Times New Roman" pitchFamily="18" charset="0"/>
                <a:cs typeface="Times New Roman" pitchFamily="18" charset="0"/>
              </a:rPr>
              <a:t>Lắng nghe tiếng gió huyền ảo, tiếng lá cây...</a:t>
            </a:r>
          </a:p>
        </p:txBody>
      </p:sp>
    </p:spTree>
    <p:extLst>
      <p:ext uri="{BB962C8B-B14F-4D97-AF65-F5344CB8AC3E}">
        <p14:creationId xmlns:p14="http://schemas.microsoft.com/office/powerpoint/2010/main" val="329298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par>
                                <p:cTn id="19" presetID="21" presetClass="entr" presetSubtype="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heel(1)">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2000"/>
                                        <p:tgtEl>
                                          <p:spTgt spid="1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heel(1)">
                                      <p:cBhvr>
                                        <p:cTn id="40" dur="2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2000"/>
                                        <p:tgtEl>
                                          <p:spTgt spid="18"/>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ircle(in)">
                                      <p:cBhvr>
                                        <p:cTn id="48" dur="2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5" grpId="0" animBg="1"/>
      <p:bldP spid="16" grpId="0" animBg="1"/>
      <p:bldP spid="17" grpId="0" animBg="1"/>
      <p:bldP spid="18" grpId="0" animBg="1"/>
      <p:bldP spid="19" grpId="0" animBg="1"/>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3" name="TextBox 2"/>
          <p:cNvSpPr txBox="1"/>
          <p:nvPr/>
        </p:nvSpPr>
        <p:spPr>
          <a:xfrm>
            <a:off x="506384" y="794524"/>
            <a:ext cx="7089952"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2. Kỉ niệm sâu sắc thời niên thiếu của họa sĩ với hai cây phong</a:t>
            </a:r>
          </a:p>
        </p:txBody>
      </p:sp>
      <p:sp>
        <p:nvSpPr>
          <p:cNvPr id="4" name="矩形 11"/>
          <p:cNvSpPr/>
          <p:nvPr/>
        </p:nvSpPr>
        <p:spPr>
          <a:xfrm>
            <a:off x="1" y="1203598"/>
            <a:ext cx="9144000" cy="467855"/>
          </a:xfrm>
          <a:prstGeom prst="rect">
            <a:avLst/>
          </a:prstGeom>
          <a:gradFill>
            <a:gsLst>
              <a:gs pos="0">
                <a:srgbClr val="DC4A1B"/>
              </a:gs>
              <a:gs pos="100000">
                <a:srgbClr val="F66C47"/>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TextBox 4"/>
          <p:cNvSpPr txBox="1"/>
          <p:nvPr/>
        </p:nvSpPr>
        <p:spPr>
          <a:xfrm>
            <a:off x="2771800" y="1235536"/>
            <a:ext cx="2880320" cy="400110"/>
          </a:xfrm>
          <a:prstGeom prst="rect">
            <a:avLst/>
          </a:prstGeom>
          <a:noFill/>
        </p:spPr>
        <p:txBody>
          <a:bodyPr wrap="square" rtlCol="0">
            <a:spAutoFit/>
          </a:bodyPr>
          <a:lstStyle/>
          <a:p>
            <a:r>
              <a:rPr lang="en-US" sz="2000" b="1">
                <a:solidFill>
                  <a:schemeClr val="bg1"/>
                </a:solidFill>
                <a:latin typeface="Times New Roman" pitchFamily="18" charset="0"/>
                <a:cs typeface="Times New Roman" pitchFamily="18" charset="0"/>
              </a:rPr>
              <a:t>Hai cây phong và lũ trẻ</a:t>
            </a:r>
          </a:p>
        </p:txBody>
      </p:sp>
      <p:sp>
        <p:nvSpPr>
          <p:cNvPr id="6" name="Freeform 5"/>
          <p:cNvSpPr>
            <a:spLocks noEditPoints="1"/>
          </p:cNvSpPr>
          <p:nvPr/>
        </p:nvSpPr>
        <p:spPr bwMode="auto">
          <a:xfrm>
            <a:off x="251520" y="2139702"/>
            <a:ext cx="792088" cy="3024336"/>
          </a:xfrm>
          <a:custGeom>
            <a:avLst/>
            <a:gdLst>
              <a:gd name="T0" fmla="*/ 775 w 921"/>
              <a:gd name="T1" fmla="*/ 0 h 1890"/>
              <a:gd name="T2" fmla="*/ 632 w 921"/>
              <a:gd name="T3" fmla="*/ 115 h 1890"/>
              <a:gd name="T4" fmla="*/ 252 w 921"/>
              <a:gd name="T5" fmla="*/ 115 h 1890"/>
              <a:gd name="T6" fmla="*/ 7 w 921"/>
              <a:gd name="T7" fmla="*/ 294 h 1890"/>
              <a:gd name="T8" fmla="*/ 7 w 921"/>
              <a:gd name="T9" fmla="*/ 1890 h 1890"/>
              <a:gd name="T10" fmla="*/ 56 w 921"/>
              <a:gd name="T11" fmla="*/ 1890 h 1890"/>
              <a:gd name="T12" fmla="*/ 56 w 921"/>
              <a:gd name="T13" fmla="*/ 298 h 1890"/>
              <a:gd name="T14" fmla="*/ 252 w 921"/>
              <a:gd name="T15" fmla="*/ 165 h 1890"/>
              <a:gd name="T16" fmla="*/ 630 w 921"/>
              <a:gd name="T17" fmla="*/ 165 h 1890"/>
              <a:gd name="T18" fmla="*/ 775 w 921"/>
              <a:gd name="T19" fmla="*/ 292 h 1890"/>
              <a:gd name="T20" fmla="*/ 921 w 921"/>
              <a:gd name="T21" fmla="*/ 146 h 1890"/>
              <a:gd name="T22" fmla="*/ 775 w 921"/>
              <a:gd name="T23" fmla="*/ 0 h 1890"/>
              <a:gd name="T24" fmla="*/ 775 w 921"/>
              <a:gd name="T25" fmla="*/ 232 h 1890"/>
              <a:gd name="T26" fmla="*/ 689 w 921"/>
              <a:gd name="T27" fmla="*/ 146 h 1890"/>
              <a:gd name="T28" fmla="*/ 775 w 921"/>
              <a:gd name="T29" fmla="*/ 60 h 1890"/>
              <a:gd name="T30" fmla="*/ 861 w 921"/>
              <a:gd name="T31" fmla="*/ 146 h 1890"/>
              <a:gd name="T32" fmla="*/ 775 w 921"/>
              <a:gd name="T33" fmla="*/ 2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775" y="0"/>
                </a:moveTo>
                <a:cubicBezTo>
                  <a:pt x="705" y="0"/>
                  <a:pt x="646" y="49"/>
                  <a:pt x="632" y="115"/>
                </a:cubicBez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lose/>
                <a:moveTo>
                  <a:pt x="775" y="232"/>
                </a:moveTo>
                <a:cubicBezTo>
                  <a:pt x="728" y="232"/>
                  <a:pt x="689" y="194"/>
                  <a:pt x="689" y="146"/>
                </a:cubicBezTo>
                <a:cubicBezTo>
                  <a:pt x="689" y="99"/>
                  <a:pt x="728" y="60"/>
                  <a:pt x="775" y="60"/>
                </a:cubicBezTo>
                <a:cubicBezTo>
                  <a:pt x="823" y="60"/>
                  <a:pt x="861" y="99"/>
                  <a:pt x="861" y="146"/>
                </a:cubicBezTo>
                <a:cubicBezTo>
                  <a:pt x="861" y="194"/>
                  <a:pt x="823" y="232"/>
                  <a:pt x="775" y="232"/>
                </a:cubicBezTo>
                <a:close/>
              </a:path>
            </a:pathLst>
          </a:custGeom>
          <a:gradFill>
            <a:gsLst>
              <a:gs pos="0">
                <a:srgbClr val="C72319"/>
              </a:gs>
              <a:gs pos="100000">
                <a:srgbClr val="F34347"/>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7" name="TextBox 6"/>
          <p:cNvSpPr txBox="1"/>
          <p:nvPr/>
        </p:nvSpPr>
        <p:spPr>
          <a:xfrm>
            <a:off x="1115616" y="2067694"/>
            <a:ext cx="2791728" cy="400110"/>
          </a:xfrm>
          <a:prstGeom prst="rect">
            <a:avLst/>
          </a:prstGeom>
          <a:noFill/>
        </p:spPr>
        <p:txBody>
          <a:bodyPr wrap="square" rtlCol="0">
            <a:spAutoFit/>
          </a:bodyPr>
          <a:lstStyle/>
          <a:p>
            <a:r>
              <a:rPr lang="en-US" sz="2000" b="1" u="sng">
                <a:solidFill>
                  <a:schemeClr val="accent6">
                    <a:lumMod val="75000"/>
                  </a:schemeClr>
                </a:solidFill>
              </a:rPr>
              <a:t>Hình ảnh lũ trẻ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787774"/>
            <a:ext cx="2304256" cy="17281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4211960" y="2139702"/>
            <a:ext cx="3528392" cy="2246769"/>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sym typeface="Wingdings" pitchFamily="2" charset="2"/>
              </a:rPr>
              <a:t> Là những đứa trẻ tinh nghịch, vui tươi, hồn nhiên, có tuổi thơ đầy tiếng cười. Và rồi dần trở thành những con người có ước mơ, khát vọng được hiểu biết và vươn ra ngoài quê hương</a:t>
            </a:r>
            <a:endParaRPr lang="en-US" sz="2000" b="1">
              <a:solidFill>
                <a:srgbClr val="FF0000"/>
              </a:solidFill>
              <a:latin typeface="Times New Roman" pitchFamily="18" charset="0"/>
              <a:cs typeface="Times New Roman" pitchFamily="18" charset="0"/>
            </a:endParaRPr>
          </a:p>
        </p:txBody>
      </p:sp>
      <p:sp>
        <p:nvSpPr>
          <p:cNvPr id="10" name="Freeform 9"/>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Tree>
    <p:extLst>
      <p:ext uri="{BB962C8B-B14F-4D97-AF65-F5344CB8AC3E}">
        <p14:creationId xmlns:p14="http://schemas.microsoft.com/office/powerpoint/2010/main" val="36558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3478"/>
            <a:ext cx="8971645" cy="5544616"/>
          </a:xfrm>
          <a:prstGeom prst="rect">
            <a:avLst/>
          </a:prstGeom>
        </p:spPr>
      </p:pic>
      <p:sp>
        <p:nvSpPr>
          <p:cNvPr id="5" name="TextBox 4"/>
          <p:cNvSpPr txBox="1"/>
          <p:nvPr/>
        </p:nvSpPr>
        <p:spPr>
          <a:xfrm>
            <a:off x="251520" y="298266"/>
            <a:ext cx="3456384" cy="3785652"/>
          </a:xfrm>
          <a:prstGeom prst="rect">
            <a:avLst/>
          </a:prstGeom>
          <a:noFill/>
        </p:spPr>
        <p:txBody>
          <a:bodyPr wrap="square" rtlCol="0">
            <a:spAutoFit/>
          </a:bodyPr>
          <a:lstStyle/>
          <a:p>
            <a:r>
              <a:rPr lang="en-US" sz="8000" b="1" dirty="0">
                <a:ln w="19050">
                  <a:solidFill>
                    <a:schemeClr val="bg1"/>
                  </a:solidFill>
                </a:ln>
                <a:solidFill>
                  <a:schemeClr val="accent5">
                    <a:lumMod val="50000"/>
                  </a:schemeClr>
                </a:solidFill>
                <a:latin typeface="UTM Spring" pitchFamily="18" charset="0"/>
              </a:rPr>
              <a:t>Hai </a:t>
            </a:r>
          </a:p>
          <a:p>
            <a:r>
              <a:rPr lang="en-US" sz="8000" b="1" dirty="0" err="1">
                <a:ln w="19050">
                  <a:solidFill>
                    <a:schemeClr val="bg1"/>
                  </a:solidFill>
                </a:ln>
                <a:solidFill>
                  <a:schemeClr val="accent5">
                    <a:lumMod val="50000"/>
                  </a:schemeClr>
                </a:solidFill>
                <a:latin typeface="UTM Spring" pitchFamily="18" charset="0"/>
              </a:rPr>
              <a:t>cây</a:t>
            </a:r>
            <a:endParaRPr lang="en-US" sz="8000" b="1" dirty="0">
              <a:ln w="19050">
                <a:solidFill>
                  <a:schemeClr val="bg1"/>
                </a:solidFill>
              </a:ln>
              <a:solidFill>
                <a:schemeClr val="accent5">
                  <a:lumMod val="50000"/>
                </a:schemeClr>
              </a:solidFill>
              <a:latin typeface="UTM Spring" pitchFamily="18" charset="0"/>
            </a:endParaRPr>
          </a:p>
          <a:p>
            <a:r>
              <a:rPr lang="en-US" sz="8000" b="1" dirty="0" err="1">
                <a:ln w="19050">
                  <a:solidFill>
                    <a:schemeClr val="bg1"/>
                  </a:solidFill>
                </a:ln>
                <a:solidFill>
                  <a:schemeClr val="accent5">
                    <a:lumMod val="50000"/>
                  </a:schemeClr>
                </a:solidFill>
                <a:latin typeface="UTM Spring" pitchFamily="18" charset="0"/>
              </a:rPr>
              <a:t>phong</a:t>
            </a:r>
            <a:endParaRPr lang="en-US" sz="8000" b="1" dirty="0">
              <a:ln w="19050">
                <a:solidFill>
                  <a:schemeClr val="bg1"/>
                </a:solidFill>
              </a:ln>
              <a:solidFill>
                <a:schemeClr val="accent5">
                  <a:lumMod val="50000"/>
                </a:schemeClr>
              </a:solidFill>
              <a:latin typeface="UTM Spring" pitchFamily="18" charset="0"/>
            </a:endParaRPr>
          </a:p>
        </p:txBody>
      </p:sp>
      <p:sp>
        <p:nvSpPr>
          <p:cNvPr id="6" name="Rectangle 5"/>
          <p:cNvSpPr/>
          <p:nvPr/>
        </p:nvSpPr>
        <p:spPr>
          <a:xfrm>
            <a:off x="3347864" y="3363838"/>
            <a:ext cx="1620957" cy="461665"/>
          </a:xfrm>
          <a:prstGeom prst="rect">
            <a:avLst/>
          </a:prstGeom>
        </p:spPr>
        <p:txBody>
          <a:bodyPr wrap="none">
            <a:spAutoFit/>
          </a:bodyPr>
          <a:lstStyle/>
          <a:p>
            <a:r>
              <a:rPr lang="en-US" sz="2400" b="1" dirty="0">
                <a:latin typeface="Tim"/>
              </a:rPr>
              <a:t>Ai-ma-</a:t>
            </a:r>
            <a:r>
              <a:rPr lang="en-US" sz="2400" b="1" dirty="0" err="1">
                <a:latin typeface="Tim"/>
              </a:rPr>
              <a:t>tốp</a:t>
            </a:r>
            <a:endParaRPr lang="en-US" sz="2400" b="1" dirty="0">
              <a:latin typeface="Tim"/>
            </a:endParaRPr>
          </a:p>
        </p:txBody>
      </p:sp>
    </p:spTree>
    <p:extLst>
      <p:ext uri="{BB962C8B-B14F-4D97-AF65-F5344CB8AC3E}">
        <p14:creationId xmlns:p14="http://schemas.microsoft.com/office/powerpoint/2010/main" val="2386032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3" name="TextBox 2"/>
          <p:cNvSpPr txBox="1"/>
          <p:nvPr/>
        </p:nvSpPr>
        <p:spPr>
          <a:xfrm>
            <a:off x="506384" y="794524"/>
            <a:ext cx="7089952"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2. Kỉ niệm sâu sắc thời niên thiếu của họa sĩ với hai cây phong</a:t>
            </a:r>
          </a:p>
        </p:txBody>
      </p:sp>
      <p:sp>
        <p:nvSpPr>
          <p:cNvPr id="4" name="矩形 11"/>
          <p:cNvSpPr/>
          <p:nvPr/>
        </p:nvSpPr>
        <p:spPr>
          <a:xfrm>
            <a:off x="1" y="1203598"/>
            <a:ext cx="9144000" cy="467855"/>
          </a:xfrm>
          <a:prstGeom prst="rect">
            <a:avLst/>
          </a:prstGeom>
          <a:gradFill>
            <a:gsLst>
              <a:gs pos="0">
                <a:srgbClr val="DC4A1B"/>
              </a:gs>
              <a:gs pos="100000">
                <a:srgbClr val="F66C47"/>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TextBox 4"/>
          <p:cNvSpPr txBox="1"/>
          <p:nvPr/>
        </p:nvSpPr>
        <p:spPr>
          <a:xfrm>
            <a:off x="2483768" y="1235536"/>
            <a:ext cx="3672408" cy="400110"/>
          </a:xfrm>
          <a:prstGeom prst="rect">
            <a:avLst/>
          </a:prstGeom>
          <a:noFill/>
        </p:spPr>
        <p:txBody>
          <a:bodyPr wrap="square" rtlCol="0">
            <a:spAutoFit/>
          </a:bodyPr>
          <a:lstStyle/>
          <a:p>
            <a:r>
              <a:rPr lang="en-US" sz="2000" b="1">
                <a:solidFill>
                  <a:schemeClr val="bg1"/>
                </a:solidFill>
                <a:latin typeface="Times New Roman" pitchFamily="18" charset="0"/>
                <a:cs typeface="Times New Roman" pitchFamily="18" charset="0"/>
              </a:rPr>
              <a:t>Hai cây phong và thầy Đuy- sen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2067694"/>
            <a:ext cx="2160240" cy="18131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79512" y="2577015"/>
            <a:ext cx="2952328" cy="1200329"/>
          </a:xfrm>
          <a:prstGeom prst="rect">
            <a:avLst/>
          </a:prstGeom>
          <a:noFill/>
        </p:spPr>
        <p:txBody>
          <a:bodyPr wrap="square" rtlCol="0">
            <a:spAutoFit/>
          </a:bodyPr>
          <a:lstStyle/>
          <a:p>
            <a:pPr marL="285750" indent="-285750">
              <a:buFont typeface="Wingdings" pitchFamily="2" charset="2"/>
              <a:buChar char="q"/>
            </a:pPr>
            <a:r>
              <a:rPr lang="en-US">
                <a:latin typeface="Times New Roman" pitchFamily="18" charset="0"/>
                <a:cs typeface="Times New Roman" pitchFamily="18" charset="0"/>
              </a:rPr>
              <a:t>Là nhân chứng của câu chuyện xúc động về thầy Đuy- sen và cô bé An- tư- nai gần 40 năm về trước</a:t>
            </a:r>
          </a:p>
        </p:txBody>
      </p:sp>
      <p:sp>
        <p:nvSpPr>
          <p:cNvPr id="9" name="TextBox 8"/>
          <p:cNvSpPr txBox="1"/>
          <p:nvPr/>
        </p:nvSpPr>
        <p:spPr>
          <a:xfrm>
            <a:off x="5764937" y="2324705"/>
            <a:ext cx="2952328" cy="1477328"/>
          </a:xfrm>
          <a:prstGeom prst="rect">
            <a:avLst/>
          </a:prstGeom>
          <a:noFill/>
        </p:spPr>
        <p:txBody>
          <a:bodyPr wrap="square" rtlCol="0">
            <a:spAutoFit/>
          </a:bodyPr>
          <a:lstStyle/>
          <a:p>
            <a:pPr marL="285750" indent="-285750">
              <a:buFont typeface="Wingdings" pitchFamily="2" charset="2"/>
              <a:buChar char="q"/>
            </a:pPr>
            <a:r>
              <a:rPr lang="en-US">
                <a:latin typeface="Times New Roman" pitchFamily="18" charset="0"/>
                <a:cs typeface="Times New Roman" pitchFamily="18" charset="0"/>
              </a:rPr>
              <a:t>Chứa đựng ước mơ gửi gắm: những cậu học trò tinh nghịch kia rồi mai này sẽ trở thành những con người có ích cho xã hội</a:t>
            </a:r>
          </a:p>
        </p:txBody>
      </p:sp>
      <p:sp>
        <p:nvSpPr>
          <p:cNvPr id="10" name="TextBox 9"/>
          <p:cNvSpPr txBox="1"/>
          <p:nvPr/>
        </p:nvSpPr>
        <p:spPr>
          <a:xfrm>
            <a:off x="2876291" y="4262361"/>
            <a:ext cx="2952328" cy="646331"/>
          </a:xfrm>
          <a:prstGeom prst="rect">
            <a:avLst/>
          </a:prstGeom>
          <a:noFill/>
        </p:spPr>
        <p:txBody>
          <a:bodyPr wrap="square" rtlCol="0">
            <a:spAutoFit/>
          </a:bodyPr>
          <a:lstStyle/>
          <a:p>
            <a:pPr marL="285750" indent="-285750">
              <a:buFont typeface="Wingdings" pitchFamily="2" charset="2"/>
              <a:buChar char="q"/>
            </a:pPr>
            <a:r>
              <a:rPr lang="en-US">
                <a:latin typeface="Times New Roman" pitchFamily="18" charset="0"/>
                <a:cs typeface="Times New Roman" pitchFamily="18" charset="0"/>
              </a:rPr>
              <a:t>Gắn liền với tên tuổi của thầy Đuy- sen</a:t>
            </a:r>
          </a:p>
        </p:txBody>
      </p:sp>
      <p:sp>
        <p:nvSpPr>
          <p:cNvPr id="11" name="Freeform 10"/>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Tree>
    <p:extLst>
      <p:ext uri="{BB962C8B-B14F-4D97-AF65-F5344CB8AC3E}">
        <p14:creationId xmlns:p14="http://schemas.microsoft.com/office/powerpoint/2010/main" val="137364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7089952" cy="646331"/>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2. Kỉ niệm sâu sắc thời niên thiếu của họa sĩ với hai </a:t>
            </a:r>
          </a:p>
          <a:p>
            <a:r>
              <a:rPr lang="en-US" b="1">
                <a:solidFill>
                  <a:schemeClr val="accent6">
                    <a:lumMod val="75000"/>
                  </a:schemeClr>
                </a:solidFill>
                <a:latin typeface="Times New Roman" pitchFamily="18" charset="0"/>
                <a:cs typeface="Times New Roman" pitchFamily="18" charset="0"/>
              </a:rPr>
              <a:t>cây phong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0"/>
            <a:ext cx="2736304" cy="5668094"/>
          </a:xfrm>
          <a:prstGeom prst="rect">
            <a:avLst/>
          </a:prstGeom>
          <a:ln w="88900" cap="sq" cmpd="thickThin">
            <a:solidFill>
              <a:srgbClr val="000000"/>
            </a:solidFill>
            <a:prstDash val="solid"/>
            <a:miter lim="800000"/>
          </a:ln>
          <a:effectLst>
            <a:innerShdw blurRad="76200">
              <a:srgbClr val="000000"/>
            </a:innerShdw>
          </a:effectLst>
        </p:spPr>
      </p:pic>
      <p:sp>
        <p:nvSpPr>
          <p:cNvPr id="6" name="Down Arrow 5"/>
          <p:cNvSpPr/>
          <p:nvPr/>
        </p:nvSpPr>
        <p:spPr>
          <a:xfrm>
            <a:off x="1331640" y="1563638"/>
            <a:ext cx="432048"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683568" y="2002511"/>
            <a:ext cx="4824536" cy="2246769"/>
          </a:xfrm>
          <a:prstGeom prst="rect">
            <a:avLst/>
          </a:prstGeom>
          <a:solidFill>
            <a:schemeClr val="accent6"/>
          </a:solidFill>
        </p:spPr>
        <p:txBody>
          <a:bodyPr wrap="square">
            <a:spAutoFit/>
          </a:bodyPr>
          <a:lstStyle/>
          <a:p>
            <a:r>
              <a:rPr lang="en-US" sz="2000" b="1">
                <a:solidFill>
                  <a:schemeClr val="bg1"/>
                </a:solidFill>
                <a:latin typeface="Times New Roman" pitchFamily="18" charset="0"/>
                <a:cs typeface="Times New Roman" pitchFamily="18" charset="0"/>
              </a:rPr>
              <a:t>Hai cây phong có ý nghĩa rất quan trọng, nó là nơi lưu giữ, gắn bó kỉ niệm tuổi thơ, gắn bó với người thầy Đuy-sen, và còn là bệ phóng giúp những đứa trẻ có ước mơ, vươn tới hoài bão. Hứa hẹn một cuộc sống rộng mở và phát triển cho những đứa trẻ và ngôi làng</a:t>
            </a:r>
          </a:p>
        </p:txBody>
      </p:sp>
    </p:spTree>
    <p:extLst>
      <p:ext uri="{BB962C8B-B14F-4D97-AF65-F5344CB8AC3E}">
        <p14:creationId xmlns:p14="http://schemas.microsoft.com/office/powerpoint/2010/main" val="1229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III. TỔNG KẾT</a:t>
            </a:r>
          </a:p>
        </p:txBody>
      </p:sp>
      <p:sp>
        <p:nvSpPr>
          <p:cNvPr id="5" name="Freeform 4"/>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6" name="Rectangle 5"/>
          <p:cNvSpPr/>
          <p:nvPr/>
        </p:nvSpPr>
        <p:spPr>
          <a:xfrm rot="256234">
            <a:off x="4508833" y="2290134"/>
            <a:ext cx="3672408" cy="2308324"/>
          </a:xfrm>
          <a:prstGeom prst="rect">
            <a:avLst/>
          </a:prstGeom>
          <a:solidFill>
            <a:srgbClr val="F68D36"/>
          </a:solidFill>
        </p:spPr>
        <p:txBody>
          <a:bodyPr wrap="square">
            <a:spAutoFit/>
          </a:bodyPr>
          <a:lstStyle/>
          <a:p>
            <a:r>
              <a:rPr lang="vi-VN">
                <a:latin typeface="+mj-lt"/>
              </a:rPr>
              <a:t>+ Lựa chọn ngôi kể, người kể tạo nên mạch kể lồng ghép</a:t>
            </a:r>
          </a:p>
          <a:p>
            <a:r>
              <a:rPr lang="vi-VN">
                <a:latin typeface="+mj-lt"/>
              </a:rPr>
              <a:t>+ Kể chuyện xen lẫn miêu tả, biểu cảm. Miêu tả bằng ngòi bút đậm chất hội họa</a:t>
            </a:r>
          </a:p>
          <a:p>
            <a:r>
              <a:rPr lang="vi-VN">
                <a:latin typeface="+mj-lt"/>
              </a:rPr>
              <a:t>+ Các biện pháp so sánh, nhân hóa với nhiều liên tưởng, tưởng tượng phong phú</a:t>
            </a:r>
          </a:p>
        </p:txBody>
      </p:sp>
      <p:sp>
        <p:nvSpPr>
          <p:cNvPr id="7" name="Rectangle 6"/>
          <p:cNvSpPr/>
          <p:nvPr/>
        </p:nvSpPr>
        <p:spPr>
          <a:xfrm rot="21105923">
            <a:off x="539552" y="2479417"/>
            <a:ext cx="3013246" cy="1938992"/>
          </a:xfrm>
          <a:prstGeom prst="rect">
            <a:avLst/>
          </a:prstGeom>
          <a:solidFill>
            <a:schemeClr val="accent6">
              <a:lumMod val="60000"/>
              <a:lumOff val="40000"/>
            </a:schemeClr>
          </a:solidFill>
        </p:spPr>
        <p:txBody>
          <a:bodyPr wrap="square">
            <a:spAutoFit/>
          </a:bodyPr>
          <a:lstStyle/>
          <a:p>
            <a:r>
              <a:rPr lang="vi-VN" sz="2000">
                <a:latin typeface="+mj-lt"/>
              </a:rPr>
              <a:t>Hình ảnh hai cây phong là biểu tượng của tình yêu quê hương sâu nặng gắn liền với những kỉ niệm đẹp đẽ về tuổi thơ của người họa sĩ làng Ku-ku-rêu</a:t>
            </a:r>
            <a:endParaRPr lang="en-US" sz="2000">
              <a:latin typeface="+mj-lt"/>
            </a:endParaRPr>
          </a:p>
        </p:txBody>
      </p:sp>
      <p:sp>
        <p:nvSpPr>
          <p:cNvPr id="8" name="TextBox 7"/>
          <p:cNvSpPr txBox="1"/>
          <p:nvPr/>
        </p:nvSpPr>
        <p:spPr>
          <a:xfrm>
            <a:off x="3279275" y="-18760"/>
            <a:ext cx="5328592" cy="1107996"/>
          </a:xfrm>
          <a:prstGeom prst="rect">
            <a:avLst/>
          </a:prstGeom>
          <a:noFill/>
        </p:spPr>
        <p:txBody>
          <a:bodyPr wrap="square" rtlCol="0">
            <a:spAutoFit/>
          </a:bodyPr>
          <a:lstStyle/>
          <a:p>
            <a:r>
              <a:rPr lang="en-US" sz="6600" b="1">
                <a:ln w="19050">
                  <a:solidFill>
                    <a:schemeClr val="bg1"/>
                  </a:solidFill>
                </a:ln>
                <a:solidFill>
                  <a:schemeClr val="accent5">
                    <a:lumMod val="50000"/>
                  </a:schemeClr>
                </a:solidFill>
                <a:latin typeface="UTM Spring" pitchFamily="18" charset="0"/>
              </a:rPr>
              <a:t>Hai cây phong</a:t>
            </a:r>
          </a:p>
        </p:txBody>
      </p:sp>
      <p:cxnSp>
        <p:nvCxnSpPr>
          <p:cNvPr id="10" name="Straight Connector 9"/>
          <p:cNvCxnSpPr/>
          <p:nvPr/>
        </p:nvCxnSpPr>
        <p:spPr>
          <a:xfrm>
            <a:off x="0" y="1851670"/>
            <a:ext cx="9144000" cy="0"/>
          </a:xfrm>
          <a:prstGeom prst="line">
            <a:avLst/>
          </a:prstGeom>
        </p:spPr>
        <p:style>
          <a:lnRef idx="1">
            <a:schemeClr val="accent6"/>
          </a:lnRef>
          <a:fillRef idx="0">
            <a:schemeClr val="accent6"/>
          </a:fillRef>
          <a:effectRef idx="0">
            <a:schemeClr val="accent6"/>
          </a:effectRef>
          <a:fontRef idx="minor">
            <a:schemeClr val="tx1"/>
          </a:fontRef>
        </p:style>
      </p:cxnSp>
      <p:sp>
        <p:nvSpPr>
          <p:cNvPr id="11" name="Oval 10"/>
          <p:cNvSpPr/>
          <p:nvPr/>
        </p:nvSpPr>
        <p:spPr>
          <a:xfrm>
            <a:off x="1835696" y="1779662"/>
            <a:ext cx="210479" cy="21602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1" idx="4"/>
            <a:endCxn id="7" idx="0"/>
          </p:cNvCxnSpPr>
          <p:nvPr/>
        </p:nvCxnSpPr>
        <p:spPr>
          <a:xfrm flipH="1">
            <a:off x="1907317" y="1995686"/>
            <a:ext cx="33619" cy="493727"/>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72200" y="1779662"/>
            <a:ext cx="210479" cy="21602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4" idx="4"/>
            <a:endCxn id="6" idx="0"/>
          </p:cNvCxnSpPr>
          <p:nvPr/>
        </p:nvCxnSpPr>
        <p:spPr>
          <a:xfrm flipH="1">
            <a:off x="6430983" y="1995686"/>
            <a:ext cx="46457" cy="29765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87624" y="1203598"/>
            <a:ext cx="1584176" cy="646331"/>
          </a:xfrm>
          <a:prstGeom prst="rect">
            <a:avLst/>
          </a:prstGeom>
          <a:noFill/>
        </p:spPr>
        <p:txBody>
          <a:bodyPr wrap="square" rtlCol="0">
            <a:spAutoFit/>
          </a:bodyPr>
          <a:lstStyle/>
          <a:p>
            <a:r>
              <a:rPr lang="en-US" sz="3600" b="1">
                <a:solidFill>
                  <a:schemeClr val="accent6">
                    <a:lumMod val="75000"/>
                  </a:schemeClr>
                </a:solidFill>
                <a:latin typeface="Chiller" pitchFamily="82" charset="0"/>
              </a:rPr>
              <a:t>Nội dung</a:t>
            </a:r>
          </a:p>
        </p:txBody>
      </p:sp>
      <p:sp>
        <p:nvSpPr>
          <p:cNvPr id="18" name="TextBox 17"/>
          <p:cNvSpPr txBox="1"/>
          <p:nvPr/>
        </p:nvSpPr>
        <p:spPr>
          <a:xfrm>
            <a:off x="5652120" y="1203598"/>
            <a:ext cx="1872208" cy="646331"/>
          </a:xfrm>
          <a:prstGeom prst="rect">
            <a:avLst/>
          </a:prstGeom>
          <a:noFill/>
        </p:spPr>
        <p:txBody>
          <a:bodyPr wrap="square" rtlCol="0">
            <a:spAutoFit/>
          </a:bodyPr>
          <a:lstStyle/>
          <a:p>
            <a:r>
              <a:rPr lang="en-US" sz="3600" b="1">
                <a:solidFill>
                  <a:schemeClr val="accent6">
                    <a:lumMod val="75000"/>
                  </a:schemeClr>
                </a:solidFill>
                <a:latin typeface="Chiller" pitchFamily="82" charset="0"/>
              </a:rPr>
              <a:t>Nghệ thuật</a:t>
            </a:r>
          </a:p>
        </p:txBody>
      </p:sp>
    </p:spTree>
    <p:extLst>
      <p:ext uri="{BB962C8B-B14F-4D97-AF65-F5344CB8AC3E}">
        <p14:creationId xmlns:p14="http://schemas.microsoft.com/office/powerpoint/2010/main" val="142093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heel(1)">
                                      <p:cBhvr>
                                        <p:cTn id="29" dur="2000"/>
                                        <p:tgtEl>
                                          <p:spTgt spid="18"/>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par>
                                <p:cTn id="33" presetID="21" presetClass="entr" presetSubtype="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animBg="1"/>
      <p:bldP spid="14" grpId="0" animBg="1"/>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DE02A594-B2F4-4FFA-BCDD-BDFA514AF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图片 1">
            <a:extLst>
              <a:ext uri="{FF2B5EF4-FFF2-40B4-BE49-F238E27FC236}">
                <a16:creationId xmlns="" xmlns:a16="http://schemas.microsoft.com/office/drawing/2014/main" id="{97F41740-3AE7-49B5-A453-A388EF53997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3143" y="3227236"/>
            <a:ext cx="2496950" cy="1916264"/>
          </a:xfrm>
          <a:prstGeom prst="rect">
            <a:avLst/>
          </a:prstGeom>
        </p:spPr>
      </p:pic>
      <p:sp>
        <p:nvSpPr>
          <p:cNvPr id="3" name="椭圆 2">
            <a:extLst>
              <a:ext uri="{FF2B5EF4-FFF2-40B4-BE49-F238E27FC236}">
                <a16:creationId xmlns="" xmlns:a16="http://schemas.microsoft.com/office/drawing/2014/main" id="{7390CE37-5F04-4BCB-99C1-F8C5539B6A30}"/>
              </a:ext>
            </a:extLst>
          </p:cNvPr>
          <p:cNvSpPr/>
          <p:nvPr/>
        </p:nvSpPr>
        <p:spPr>
          <a:xfrm>
            <a:off x="2369341" y="1503901"/>
            <a:ext cx="1245699" cy="124569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a:extLst>
              <a:ext uri="{FF2B5EF4-FFF2-40B4-BE49-F238E27FC236}">
                <a16:creationId xmlns="" xmlns:a16="http://schemas.microsoft.com/office/drawing/2014/main" id="{F3727B82-0285-4177-AD8E-1410AC0DB53F}"/>
              </a:ext>
            </a:extLst>
          </p:cNvPr>
          <p:cNvSpPr/>
          <p:nvPr/>
        </p:nvSpPr>
        <p:spPr>
          <a:xfrm>
            <a:off x="3332557" y="1503901"/>
            <a:ext cx="1245699" cy="124569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椭圆 7">
            <a:extLst>
              <a:ext uri="{FF2B5EF4-FFF2-40B4-BE49-F238E27FC236}">
                <a16:creationId xmlns="" xmlns:a16="http://schemas.microsoft.com/office/drawing/2014/main" id="{7ADAEB42-ABD1-414E-BD04-BA9423CE19B2}"/>
              </a:ext>
            </a:extLst>
          </p:cNvPr>
          <p:cNvSpPr/>
          <p:nvPr/>
        </p:nvSpPr>
        <p:spPr>
          <a:xfrm>
            <a:off x="4295773" y="1503901"/>
            <a:ext cx="1245699" cy="124569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a:extLst>
              <a:ext uri="{FF2B5EF4-FFF2-40B4-BE49-F238E27FC236}">
                <a16:creationId xmlns="" xmlns:a16="http://schemas.microsoft.com/office/drawing/2014/main" id="{E28AA9AB-9A7C-4CB6-B56F-27E639D27E48}"/>
              </a:ext>
            </a:extLst>
          </p:cNvPr>
          <p:cNvSpPr/>
          <p:nvPr/>
        </p:nvSpPr>
        <p:spPr>
          <a:xfrm>
            <a:off x="5366565" y="1503901"/>
            <a:ext cx="1245699" cy="124569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3" name="图片 12">
            <a:extLst>
              <a:ext uri="{FF2B5EF4-FFF2-40B4-BE49-F238E27FC236}">
                <a16:creationId xmlns="" xmlns:a16="http://schemas.microsoft.com/office/drawing/2014/main" id="{25764DDD-9622-4FCA-8908-38A4EDA942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795" t="44715" r="20075" b="41538"/>
          <a:stretch/>
        </p:blipFill>
        <p:spPr>
          <a:xfrm flipH="1">
            <a:off x="2375328" y="1774157"/>
            <a:ext cx="1256313" cy="705186"/>
          </a:xfrm>
          <a:prstGeom prst="rect">
            <a:avLst/>
          </a:prstGeom>
        </p:spPr>
      </p:pic>
      <p:pic>
        <p:nvPicPr>
          <p:cNvPr id="14" name="图片 13">
            <a:extLst>
              <a:ext uri="{FF2B5EF4-FFF2-40B4-BE49-F238E27FC236}">
                <a16:creationId xmlns="" xmlns:a16="http://schemas.microsoft.com/office/drawing/2014/main" id="{FC465899-7E9F-4F28-935A-AAE200066F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795" t="44715" r="20075" b="41538"/>
          <a:stretch/>
        </p:blipFill>
        <p:spPr>
          <a:xfrm flipH="1">
            <a:off x="5458014" y="1725050"/>
            <a:ext cx="1256313" cy="705186"/>
          </a:xfrm>
          <a:prstGeom prst="rect">
            <a:avLst/>
          </a:prstGeom>
        </p:spPr>
      </p:pic>
      <p:pic>
        <p:nvPicPr>
          <p:cNvPr id="15" name="图片 14">
            <a:extLst>
              <a:ext uri="{FF2B5EF4-FFF2-40B4-BE49-F238E27FC236}">
                <a16:creationId xmlns="" xmlns:a16="http://schemas.microsoft.com/office/drawing/2014/main" id="{A71306E8-181D-4DA6-939F-2462591197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912" t="42891" r="147" b="42071"/>
          <a:stretch/>
        </p:blipFill>
        <p:spPr>
          <a:xfrm flipH="1">
            <a:off x="3569591" y="1926389"/>
            <a:ext cx="771630" cy="480677"/>
          </a:xfrm>
          <a:prstGeom prst="rect">
            <a:avLst/>
          </a:prstGeom>
        </p:spPr>
      </p:pic>
      <p:pic>
        <p:nvPicPr>
          <p:cNvPr id="16" name="图片 15">
            <a:extLst>
              <a:ext uri="{FF2B5EF4-FFF2-40B4-BE49-F238E27FC236}">
                <a16:creationId xmlns="" xmlns:a16="http://schemas.microsoft.com/office/drawing/2014/main" id="{3854F56D-7BD2-4BA7-9938-3C660622A3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912" t="42891" r="147" b="42071"/>
          <a:stretch/>
        </p:blipFill>
        <p:spPr>
          <a:xfrm flipH="1">
            <a:off x="4578256" y="1926389"/>
            <a:ext cx="771630" cy="480677"/>
          </a:xfrm>
          <a:prstGeom prst="rect">
            <a:avLst/>
          </a:prstGeom>
        </p:spPr>
      </p:pic>
      <p:sp>
        <p:nvSpPr>
          <p:cNvPr id="20" name="TextBox 31">
            <a:extLst>
              <a:ext uri="{FF2B5EF4-FFF2-40B4-BE49-F238E27FC236}">
                <a16:creationId xmlns="" xmlns:a16="http://schemas.microsoft.com/office/drawing/2014/main" id="{C9F6F908-A238-40A9-A42A-1337FB9D80A8}"/>
              </a:ext>
            </a:extLst>
          </p:cNvPr>
          <p:cNvSpPr txBox="1"/>
          <p:nvPr/>
        </p:nvSpPr>
        <p:spPr>
          <a:xfrm>
            <a:off x="2287707" y="201674"/>
            <a:ext cx="4426620" cy="715581"/>
          </a:xfrm>
          <a:prstGeom prst="rect">
            <a:avLst/>
          </a:prstGeom>
          <a:noFill/>
        </p:spPr>
        <p:txBody>
          <a:bodyPr wrap="square" rtlCol="0">
            <a:spAutoFit/>
          </a:bodyPr>
          <a:lstStyle/>
          <a:p>
            <a:pPr algn="ctr"/>
            <a:r>
              <a:rPr lang="en-US" altLang="zh-CN" sz="4050" dirty="0" err="1">
                <a:ln w="3175">
                  <a:solidFill>
                    <a:schemeClr val="bg1"/>
                  </a:solidFill>
                </a:ln>
                <a:blipFill>
                  <a:blip r:embed="rId7"/>
                  <a:stretch>
                    <a:fillRect/>
                  </a:stretch>
                </a:blipFill>
                <a:latin typeface="VNI-Cooper" pitchFamily="2" charset="0"/>
                <a:ea typeface="字魂27号-布丁体" panose="00000500000000000000" pitchFamily="2" charset="-122"/>
                <a:cs typeface="字魂59号-创粗黑" panose="00000500000000000000" charset="-122"/>
              </a:rPr>
              <a:t>Daën</a:t>
            </a:r>
            <a:r>
              <a:rPr lang="en-US" altLang="zh-CN" sz="4050" dirty="0">
                <a:ln w="3175">
                  <a:solidFill>
                    <a:schemeClr val="bg1"/>
                  </a:solidFill>
                </a:ln>
                <a:blipFill>
                  <a:blip r:embed="rId7"/>
                  <a:stretch>
                    <a:fillRect/>
                  </a:stretch>
                </a:blipFill>
                <a:latin typeface="VNI-Cooper" pitchFamily="2" charset="0"/>
                <a:ea typeface="字魂27号-布丁体" panose="00000500000000000000" pitchFamily="2" charset="-122"/>
                <a:cs typeface="字魂59号-创粗黑" panose="00000500000000000000" charset="-122"/>
              </a:rPr>
              <a:t> </a:t>
            </a:r>
            <a:r>
              <a:rPr lang="en-US" altLang="zh-CN" sz="4050" dirty="0" err="1">
                <a:ln w="3175">
                  <a:solidFill>
                    <a:schemeClr val="bg1"/>
                  </a:solidFill>
                </a:ln>
                <a:blipFill>
                  <a:blip r:embed="rId7"/>
                  <a:stretch>
                    <a:fillRect/>
                  </a:stretch>
                </a:blipFill>
                <a:latin typeface="VNI-Cooper" pitchFamily="2" charset="0"/>
                <a:ea typeface="字魂27号-布丁体" panose="00000500000000000000" pitchFamily="2" charset="-122"/>
                <a:cs typeface="字魂59号-创粗黑" panose="00000500000000000000" charset="-122"/>
              </a:rPr>
              <a:t>doø</a:t>
            </a:r>
            <a:endParaRPr lang="zh-CN" altLang="en-US" sz="4050" dirty="0">
              <a:ln w="3175">
                <a:solidFill>
                  <a:schemeClr val="bg1"/>
                </a:solidFill>
              </a:ln>
              <a:blipFill>
                <a:blip r:embed="rId7"/>
                <a:stretch>
                  <a:fillRect/>
                </a:stretch>
              </a:blipFill>
              <a:latin typeface="VNI-Cooper" pitchFamily="2" charset="0"/>
              <a:ea typeface="字魂27号-布丁体" panose="00000500000000000000" pitchFamily="2" charset="-122"/>
              <a:cs typeface="字魂59号-创粗黑" panose="00000500000000000000" charset="-122"/>
            </a:endParaRPr>
          </a:p>
        </p:txBody>
      </p:sp>
      <p:sp>
        <p:nvSpPr>
          <p:cNvPr id="5" name="TextBox 4"/>
          <p:cNvSpPr txBox="1"/>
          <p:nvPr/>
        </p:nvSpPr>
        <p:spPr>
          <a:xfrm>
            <a:off x="2770093" y="2864224"/>
            <a:ext cx="4834219" cy="1384995"/>
          </a:xfrm>
          <a:prstGeom prst="rect">
            <a:avLst/>
          </a:prstGeom>
          <a:noFill/>
        </p:spPr>
        <p:txBody>
          <a:bodyPr wrap="square" rtlCol="0">
            <a:spAutoFit/>
          </a:bodyPr>
          <a:lstStyle/>
          <a:p>
            <a:pPr marL="214313" indent="-214313">
              <a:buFontTx/>
              <a:buChar char="-"/>
            </a:pPr>
            <a:r>
              <a:rPr lang="en-US" sz="2100" b="1" dirty="0" err="1">
                <a:solidFill>
                  <a:schemeClr val="bg1"/>
                </a:solidFill>
                <a:latin typeface="Times New Roman" panose="02020603050405020304" pitchFamily="18" charset="0"/>
                <a:cs typeface="Times New Roman" panose="02020603050405020304" pitchFamily="18" charset="0"/>
              </a:rPr>
              <a:t>Học</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bài</a:t>
            </a:r>
            <a:endParaRPr lang="en-US" sz="2100" b="1" dirty="0">
              <a:solidFill>
                <a:schemeClr val="bg1"/>
              </a:solidFill>
              <a:latin typeface="Times New Roman" panose="02020603050405020304" pitchFamily="18" charset="0"/>
              <a:cs typeface="Times New Roman" panose="02020603050405020304" pitchFamily="18" charset="0"/>
            </a:endParaRPr>
          </a:p>
          <a:p>
            <a:pPr marL="214313" indent="-214313">
              <a:buFontTx/>
              <a:buChar char="-"/>
            </a:pPr>
            <a:r>
              <a:rPr lang="en-US" sz="2100" b="1" dirty="0" err="1">
                <a:solidFill>
                  <a:schemeClr val="bg1"/>
                </a:solidFill>
                <a:latin typeface="Times New Roman" panose="02020603050405020304" pitchFamily="18" charset="0"/>
                <a:cs typeface="Times New Roman" panose="02020603050405020304" pitchFamily="18" charset="0"/>
              </a:rPr>
              <a:t>Hoàn</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thiện</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bài</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tập</a:t>
            </a:r>
            <a:endParaRPr lang="en-US" sz="2100" b="1" dirty="0">
              <a:solidFill>
                <a:schemeClr val="bg1"/>
              </a:solidFill>
              <a:latin typeface="Times New Roman" panose="02020603050405020304" pitchFamily="18" charset="0"/>
              <a:cs typeface="Times New Roman" panose="02020603050405020304" pitchFamily="18" charset="0"/>
            </a:endParaRPr>
          </a:p>
          <a:p>
            <a:pPr marL="214313" indent="-214313">
              <a:buFontTx/>
              <a:buChar char="-"/>
            </a:pPr>
            <a:r>
              <a:rPr lang="en-US" sz="2100" b="1" dirty="0" err="1">
                <a:solidFill>
                  <a:schemeClr val="bg1"/>
                </a:solidFill>
                <a:latin typeface="Times New Roman" panose="02020603050405020304" pitchFamily="18" charset="0"/>
                <a:cs typeface="Times New Roman" panose="02020603050405020304" pitchFamily="18" charset="0"/>
              </a:rPr>
              <a:t>Chuẩn</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bị</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bài</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a:solidFill>
                  <a:schemeClr val="bg1"/>
                </a:solidFill>
                <a:latin typeface="Times New Roman" panose="02020603050405020304" pitchFamily="18" charset="0"/>
                <a:cs typeface="Times New Roman" panose="02020603050405020304" pitchFamily="18" charset="0"/>
              </a:rPr>
              <a:t>sau</a:t>
            </a:r>
            <a:r>
              <a:rPr lang="en-US" sz="2100" b="1" dirty="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Ôn</a:t>
            </a:r>
            <a:r>
              <a:rPr lang="en-US" sz="2100" b="1" dirty="0" smtClean="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tập</a:t>
            </a:r>
            <a:r>
              <a:rPr lang="en-US" sz="2100" b="1" dirty="0" smtClean="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văn</a:t>
            </a:r>
            <a:r>
              <a:rPr lang="en-US" sz="2100" b="1" dirty="0" smtClean="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học</a:t>
            </a:r>
            <a:r>
              <a:rPr lang="en-US" sz="2100" b="1" dirty="0" smtClean="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nước</a:t>
            </a:r>
            <a:r>
              <a:rPr lang="en-US" sz="2100" b="1" dirty="0" smtClean="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ngoài</a:t>
            </a:r>
            <a:endParaRPr lang="en-US" sz="21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09715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1+#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13" y="1563638"/>
            <a:ext cx="2423119" cy="26949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6" name="Straight Connector 5"/>
          <p:cNvCxnSpPr/>
          <p:nvPr/>
        </p:nvCxnSpPr>
        <p:spPr>
          <a:xfrm flipH="1">
            <a:off x="0" y="1163856"/>
            <a:ext cx="9144000" cy="1"/>
          </a:xfrm>
          <a:prstGeom prst="line">
            <a:avLst/>
          </a:prstGeom>
        </p:spPr>
        <p:style>
          <a:lnRef idx="1">
            <a:schemeClr val="accent6"/>
          </a:lnRef>
          <a:fillRef idx="0">
            <a:schemeClr val="accent6"/>
          </a:fillRef>
          <a:effectRef idx="0">
            <a:schemeClr val="accent6"/>
          </a:effectRef>
          <a:fontRef idx="minor">
            <a:schemeClr val="tx1"/>
          </a:fontRef>
        </p:style>
      </p:cxnSp>
      <p:sp>
        <p:nvSpPr>
          <p:cNvPr id="12" name="Freeform 1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13" name="TextBox 12"/>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 TÌM HIỂU CHUNG</a:t>
            </a:r>
          </a:p>
        </p:txBody>
      </p:sp>
      <p:sp>
        <p:nvSpPr>
          <p:cNvPr id="14" name="TextBox 13"/>
          <p:cNvSpPr txBox="1"/>
          <p:nvPr/>
        </p:nvSpPr>
        <p:spPr>
          <a:xfrm>
            <a:off x="506385" y="794524"/>
            <a:ext cx="1512168"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1. Tác giả</a:t>
            </a:r>
          </a:p>
        </p:txBody>
      </p:sp>
      <p:sp>
        <p:nvSpPr>
          <p:cNvPr id="15" name="Rectangle 14"/>
          <p:cNvSpPr/>
          <p:nvPr/>
        </p:nvSpPr>
        <p:spPr>
          <a:xfrm>
            <a:off x="7092280" y="1448653"/>
            <a:ext cx="1187624" cy="3139321"/>
          </a:xfrm>
          <a:prstGeom prst="rect">
            <a:avLst/>
          </a:prstGeom>
          <a:solidFill>
            <a:schemeClr val="accent6">
              <a:lumMod val="40000"/>
              <a:lumOff val="60000"/>
            </a:schemeClr>
          </a:solidFill>
        </p:spPr>
        <p:txBody>
          <a:bodyPr wrap="square">
            <a:spAutoFit/>
          </a:bodyPr>
          <a:lstStyle/>
          <a:p>
            <a:r>
              <a:rPr lang="vi-VN">
                <a:latin typeface="+mj-lt"/>
              </a:rPr>
              <a:t>2004: Ông được nhận danh hiệu “Giáo sư danh dự” của trường Đại học tổng hợp quốc gia Mat-xcơ-va.</a:t>
            </a:r>
            <a:endParaRPr lang="en-US">
              <a:latin typeface="+mj-lt"/>
            </a:endParaRPr>
          </a:p>
        </p:txBody>
      </p:sp>
      <p:sp>
        <p:nvSpPr>
          <p:cNvPr id="17" name="Rectangle 16"/>
          <p:cNvSpPr/>
          <p:nvPr/>
        </p:nvSpPr>
        <p:spPr>
          <a:xfrm>
            <a:off x="3582144" y="1448653"/>
            <a:ext cx="1133872" cy="3139321"/>
          </a:xfrm>
          <a:prstGeom prst="rect">
            <a:avLst/>
          </a:prstGeom>
          <a:solidFill>
            <a:schemeClr val="accent6">
              <a:lumMod val="60000"/>
              <a:lumOff val="40000"/>
            </a:schemeClr>
          </a:solidFill>
        </p:spPr>
        <p:txBody>
          <a:bodyPr wrap="square">
            <a:spAutoFit/>
          </a:bodyPr>
          <a:lstStyle/>
          <a:p>
            <a:r>
              <a:rPr lang="vi-VN">
                <a:latin typeface="+mj-lt"/>
              </a:rPr>
              <a:t>Ai-ma-tốp (1929-2008) là nhà văn nước Cư-rơ-gư-xtan</a:t>
            </a:r>
            <a:r>
              <a:rPr lang="en-US">
                <a:latin typeface="+mj-lt"/>
              </a:rPr>
              <a:t>, </a:t>
            </a:r>
            <a:r>
              <a:rPr lang="en-US">
                <a:latin typeface="Times New Roman" pitchFamily="18" charset="0"/>
                <a:cs typeface="Times New Roman" pitchFamily="18" charset="0"/>
              </a:rPr>
              <a:t>thuộc Liên- xô trước đây</a:t>
            </a:r>
            <a:r>
              <a:rPr lang="vi-VN">
                <a:latin typeface="Times New Roman" pitchFamily="18" charset="0"/>
                <a:cs typeface="Times New Roman" pitchFamily="18" charset="0"/>
              </a:rPr>
              <a:t> </a:t>
            </a:r>
            <a:endParaRPr lang="en-US">
              <a:latin typeface="Times New Roman" pitchFamily="18" charset="0"/>
              <a:cs typeface="Times New Roman" pitchFamily="18" charset="0"/>
            </a:endParaRPr>
          </a:p>
        </p:txBody>
      </p:sp>
      <p:sp>
        <p:nvSpPr>
          <p:cNvPr id="18" name="Rectangle 17"/>
          <p:cNvSpPr/>
          <p:nvPr/>
        </p:nvSpPr>
        <p:spPr>
          <a:xfrm>
            <a:off x="5148064" y="1491630"/>
            <a:ext cx="1493912" cy="3416320"/>
          </a:xfrm>
          <a:prstGeom prst="rect">
            <a:avLst/>
          </a:prstGeom>
          <a:solidFill>
            <a:schemeClr val="accent6"/>
          </a:solidFill>
        </p:spPr>
        <p:txBody>
          <a:bodyPr wrap="square">
            <a:spAutoFit/>
          </a:bodyPr>
          <a:lstStyle/>
          <a:p>
            <a:r>
              <a:rPr lang="vi-VN">
                <a:latin typeface="+mj-lt"/>
              </a:rPr>
              <a:t>Tác phẩm đầu tiên khiến Ai-ma-tốp nổi tiếng là tập truyện Núi đồi và thảo nguyên (được tặng giải thưởng Lê-nin về văn học năm 1963).</a:t>
            </a:r>
          </a:p>
        </p:txBody>
      </p:sp>
      <p:sp>
        <p:nvSpPr>
          <p:cNvPr id="24" name="Oval 23"/>
          <p:cNvSpPr/>
          <p:nvPr/>
        </p:nvSpPr>
        <p:spPr>
          <a:xfrm>
            <a:off x="1331640" y="1163857"/>
            <a:ext cx="203447" cy="1837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75000"/>
                </a:schemeClr>
              </a:solidFill>
            </a:endParaRPr>
          </a:p>
        </p:txBody>
      </p:sp>
      <p:cxnSp>
        <p:nvCxnSpPr>
          <p:cNvPr id="26" name="Straight Connector 25"/>
          <p:cNvCxnSpPr>
            <a:stCxn id="24" idx="4"/>
          </p:cNvCxnSpPr>
          <p:nvPr/>
        </p:nvCxnSpPr>
        <p:spPr>
          <a:xfrm flipH="1">
            <a:off x="1433363" y="1347614"/>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27" name="Oval 26"/>
          <p:cNvSpPr/>
          <p:nvPr/>
        </p:nvSpPr>
        <p:spPr>
          <a:xfrm>
            <a:off x="4008513" y="1131590"/>
            <a:ext cx="203447" cy="18375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75000"/>
                </a:schemeClr>
              </a:solidFill>
            </a:endParaRPr>
          </a:p>
        </p:txBody>
      </p:sp>
      <p:cxnSp>
        <p:nvCxnSpPr>
          <p:cNvPr id="28" name="Straight Connector 27"/>
          <p:cNvCxnSpPr>
            <a:stCxn id="27" idx="4"/>
          </p:cNvCxnSpPr>
          <p:nvPr/>
        </p:nvCxnSpPr>
        <p:spPr>
          <a:xfrm flipH="1">
            <a:off x="4110236" y="1315347"/>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29" name="Oval 28"/>
          <p:cNvSpPr/>
          <p:nvPr/>
        </p:nvSpPr>
        <p:spPr>
          <a:xfrm>
            <a:off x="5736705" y="1131590"/>
            <a:ext cx="203447" cy="183757"/>
          </a:xfrm>
          <a:prstGeom prst="ellipse">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75000"/>
                </a:schemeClr>
              </a:solidFill>
            </a:endParaRPr>
          </a:p>
        </p:txBody>
      </p:sp>
      <p:cxnSp>
        <p:nvCxnSpPr>
          <p:cNvPr id="30" name="Straight Connector 29"/>
          <p:cNvCxnSpPr>
            <a:stCxn id="29" idx="4"/>
          </p:cNvCxnSpPr>
          <p:nvPr/>
        </p:nvCxnSpPr>
        <p:spPr>
          <a:xfrm flipH="1">
            <a:off x="5838428" y="1315347"/>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31" name="Oval 30"/>
          <p:cNvSpPr/>
          <p:nvPr/>
        </p:nvSpPr>
        <p:spPr>
          <a:xfrm>
            <a:off x="7536905" y="1131590"/>
            <a:ext cx="203447" cy="183757"/>
          </a:xfrm>
          <a:prstGeom prst="ellipse">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75000"/>
                </a:schemeClr>
              </a:solidFill>
            </a:endParaRPr>
          </a:p>
        </p:txBody>
      </p:sp>
      <p:cxnSp>
        <p:nvCxnSpPr>
          <p:cNvPr id="32" name="Straight Connector 31"/>
          <p:cNvCxnSpPr>
            <a:stCxn id="31" idx="4"/>
          </p:cNvCxnSpPr>
          <p:nvPr/>
        </p:nvCxnSpPr>
        <p:spPr>
          <a:xfrm flipH="1">
            <a:off x="7638628" y="1315347"/>
            <a:ext cx="1" cy="144016"/>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636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2000"/>
                                        <p:tgtEl>
                                          <p:spTgt spid="24"/>
                                        </p:tgtEl>
                                      </p:cBhvr>
                                    </p:animEffect>
                                  </p:childTnLst>
                                </p:cTn>
                              </p:par>
                              <p:par>
                                <p:cTn id="11" presetID="21"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0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heel(1)">
                                      <p:cBhvr>
                                        <p:cTn id="21" dur="2000"/>
                                        <p:tgtEl>
                                          <p:spTgt spid="27"/>
                                        </p:tgtEl>
                                      </p:cBhvr>
                                    </p:animEffect>
                                  </p:childTnLst>
                                </p:cTn>
                              </p:par>
                              <p:par>
                                <p:cTn id="22" presetID="21" presetClass="entr" presetSubtype="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heel(1)">
                                      <p:cBhvr>
                                        <p:cTn id="24" dur="2000"/>
                                        <p:tgtEl>
                                          <p:spTgt spid="2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1)">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heel(1)">
                                      <p:cBhvr>
                                        <p:cTn id="32" dur="2000"/>
                                        <p:tgtEl>
                                          <p:spTgt spid="29"/>
                                        </p:tgtEl>
                                      </p:cBhvr>
                                    </p:animEffect>
                                  </p:childTnLst>
                                </p:cTn>
                              </p:par>
                              <p:par>
                                <p:cTn id="33" presetID="21" presetClass="entr" presetSubtype="1"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heel(1)">
                                      <p:cBhvr>
                                        <p:cTn id="35" dur="2000"/>
                                        <p:tgtEl>
                                          <p:spTgt spid="30"/>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heel(1)">
                                      <p:cBhvr>
                                        <p:cTn id="38" dur="2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heel(1)">
                                      <p:cBhvr>
                                        <p:cTn id="43" dur="2000"/>
                                        <p:tgtEl>
                                          <p:spTgt spid="31"/>
                                        </p:tgtEl>
                                      </p:cBhvr>
                                    </p:animEffect>
                                  </p:childTnLst>
                                </p:cTn>
                              </p:par>
                              <p:par>
                                <p:cTn id="44" presetID="21" presetClass="entr" presetSubtype="1"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heel(1)">
                                      <p:cBhvr>
                                        <p:cTn id="46" dur="2000"/>
                                        <p:tgtEl>
                                          <p:spTgt spid="32"/>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heel(1)">
                                      <p:cBhvr>
                                        <p:cTn id="4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4" grpId="0" animBg="1"/>
      <p:bldP spid="27" grpId="0" animBg="1"/>
      <p:bldP spid="29"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773568"/>
            <a:ext cx="2592288" cy="40459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Freeform 4"/>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6" name="TextBox 5"/>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 TÌM HIỂU CHUNG</a:t>
            </a:r>
          </a:p>
        </p:txBody>
      </p:sp>
      <p:sp>
        <p:nvSpPr>
          <p:cNvPr id="7" name="TextBox 6"/>
          <p:cNvSpPr txBox="1"/>
          <p:nvPr/>
        </p:nvSpPr>
        <p:spPr>
          <a:xfrm>
            <a:off x="506385" y="794524"/>
            <a:ext cx="1512168"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1. Tác giả</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9973">
            <a:off x="1976986" y="1269580"/>
            <a:ext cx="2058225" cy="3302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7387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5" name="TextBox 4"/>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 TÌM HIỂU CHUNG</a:t>
            </a:r>
          </a:p>
        </p:txBody>
      </p:sp>
      <p:sp>
        <p:nvSpPr>
          <p:cNvPr id="6" name="TextBox 5"/>
          <p:cNvSpPr txBox="1"/>
          <p:nvPr/>
        </p:nvSpPr>
        <p:spPr>
          <a:xfrm>
            <a:off x="506385" y="794524"/>
            <a:ext cx="1512168"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2. Tác phẩm</a:t>
            </a:r>
          </a:p>
        </p:txBody>
      </p:sp>
      <p:cxnSp>
        <p:nvCxnSpPr>
          <p:cNvPr id="7" name="Straight Connector 6"/>
          <p:cNvCxnSpPr/>
          <p:nvPr/>
        </p:nvCxnSpPr>
        <p:spPr>
          <a:xfrm flipH="1">
            <a:off x="0" y="1523896"/>
            <a:ext cx="9144000" cy="1"/>
          </a:xfrm>
          <a:prstGeom prst="line">
            <a:avLst/>
          </a:prstGeom>
        </p:spPr>
        <p:style>
          <a:lnRef idx="1">
            <a:schemeClr val="accent6"/>
          </a:lnRef>
          <a:fillRef idx="0">
            <a:schemeClr val="accent6"/>
          </a:fillRef>
          <a:effectRef idx="0">
            <a:schemeClr val="accent6"/>
          </a:effectRef>
          <a:fontRef idx="minor">
            <a:schemeClr val="tx1"/>
          </a:fontRef>
        </p:style>
      </p:cxnSp>
      <p:sp>
        <p:nvSpPr>
          <p:cNvPr id="8" name="Oval 7"/>
          <p:cNvSpPr/>
          <p:nvPr/>
        </p:nvSpPr>
        <p:spPr>
          <a:xfrm>
            <a:off x="1855891" y="1523897"/>
            <a:ext cx="203447" cy="1837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75000"/>
                </a:schemeClr>
              </a:solidFill>
            </a:endParaRPr>
          </a:p>
        </p:txBody>
      </p:sp>
      <p:cxnSp>
        <p:nvCxnSpPr>
          <p:cNvPr id="9" name="Straight Connector 8"/>
          <p:cNvCxnSpPr>
            <a:stCxn id="8" idx="4"/>
          </p:cNvCxnSpPr>
          <p:nvPr/>
        </p:nvCxnSpPr>
        <p:spPr>
          <a:xfrm flipH="1">
            <a:off x="1957614" y="1707654"/>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10" name="Oval 9"/>
          <p:cNvSpPr/>
          <p:nvPr/>
        </p:nvSpPr>
        <p:spPr>
          <a:xfrm>
            <a:off x="4008513" y="1491630"/>
            <a:ext cx="203447" cy="183757"/>
          </a:xfrm>
          <a:prstGeom prst="ellipse">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75000"/>
                </a:schemeClr>
              </a:solidFill>
            </a:endParaRPr>
          </a:p>
        </p:txBody>
      </p:sp>
      <p:cxnSp>
        <p:nvCxnSpPr>
          <p:cNvPr id="11" name="Straight Connector 10"/>
          <p:cNvCxnSpPr>
            <a:stCxn id="10" idx="4"/>
          </p:cNvCxnSpPr>
          <p:nvPr/>
        </p:nvCxnSpPr>
        <p:spPr>
          <a:xfrm flipH="1">
            <a:off x="4110236" y="1675387"/>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12" name="Oval 11"/>
          <p:cNvSpPr/>
          <p:nvPr/>
        </p:nvSpPr>
        <p:spPr>
          <a:xfrm>
            <a:off x="5736705" y="1491630"/>
            <a:ext cx="203447" cy="183757"/>
          </a:xfrm>
          <a:prstGeom prst="ellipse">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75000"/>
                </a:schemeClr>
              </a:solidFill>
            </a:endParaRPr>
          </a:p>
        </p:txBody>
      </p:sp>
      <p:cxnSp>
        <p:nvCxnSpPr>
          <p:cNvPr id="13" name="Straight Connector 12"/>
          <p:cNvCxnSpPr>
            <a:stCxn id="12" idx="4"/>
          </p:cNvCxnSpPr>
          <p:nvPr/>
        </p:nvCxnSpPr>
        <p:spPr>
          <a:xfrm flipH="1">
            <a:off x="5838428" y="1675387"/>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14" name="Oval 13"/>
          <p:cNvSpPr/>
          <p:nvPr/>
        </p:nvSpPr>
        <p:spPr>
          <a:xfrm>
            <a:off x="7536905" y="1491630"/>
            <a:ext cx="203447" cy="18375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75000"/>
                </a:schemeClr>
              </a:solidFill>
            </a:endParaRPr>
          </a:p>
        </p:txBody>
      </p:sp>
      <p:cxnSp>
        <p:nvCxnSpPr>
          <p:cNvPr id="15" name="Straight Connector 14"/>
          <p:cNvCxnSpPr>
            <a:stCxn id="14" idx="4"/>
          </p:cNvCxnSpPr>
          <p:nvPr/>
        </p:nvCxnSpPr>
        <p:spPr>
          <a:xfrm flipH="1">
            <a:off x="7638628" y="1675387"/>
            <a:ext cx="1" cy="144016"/>
          </a:xfrm>
          <a:prstGeom prst="line">
            <a:avLst/>
          </a:prstGeom>
        </p:spPr>
        <p:style>
          <a:lnRef idx="1">
            <a:schemeClr val="accent6"/>
          </a:lnRef>
          <a:fillRef idx="0">
            <a:schemeClr val="accent6"/>
          </a:fillRef>
          <a:effectRef idx="0">
            <a:schemeClr val="accent6"/>
          </a:effectRef>
          <a:fontRef idx="minor">
            <a:schemeClr val="tx1"/>
          </a:fontRef>
        </p:style>
      </p:cxn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9973">
            <a:off x="909936" y="1920930"/>
            <a:ext cx="1753565" cy="28136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Rectangle 16"/>
          <p:cNvSpPr/>
          <p:nvPr/>
        </p:nvSpPr>
        <p:spPr>
          <a:xfrm>
            <a:off x="3510136" y="1825536"/>
            <a:ext cx="1205880" cy="1754326"/>
          </a:xfrm>
          <a:prstGeom prst="rect">
            <a:avLst/>
          </a:prstGeom>
          <a:solidFill>
            <a:schemeClr val="accent6">
              <a:lumMod val="40000"/>
              <a:lumOff val="60000"/>
            </a:schemeClr>
          </a:solidFill>
        </p:spPr>
        <p:txBody>
          <a:bodyPr wrap="square">
            <a:spAutoFit/>
          </a:bodyPr>
          <a:lstStyle/>
          <a:p>
            <a:r>
              <a:rPr lang="vi-VN">
                <a:latin typeface="+mj-lt"/>
              </a:rPr>
              <a:t>- Trích phần đầu truyện vừa “Người thầy đầu tiên”.</a:t>
            </a:r>
            <a:endParaRPr lang="en-US">
              <a:latin typeface="+mj-lt"/>
            </a:endParaRPr>
          </a:p>
        </p:txBody>
      </p:sp>
      <p:sp>
        <p:nvSpPr>
          <p:cNvPr id="18" name="TextBox 17"/>
          <p:cNvSpPr txBox="1"/>
          <p:nvPr/>
        </p:nvSpPr>
        <p:spPr>
          <a:xfrm>
            <a:off x="3563888" y="1059582"/>
            <a:ext cx="1080120" cy="400110"/>
          </a:xfrm>
          <a:prstGeom prst="rect">
            <a:avLst/>
          </a:prstGeom>
          <a:noFill/>
        </p:spPr>
        <p:txBody>
          <a:bodyPr wrap="square" rtlCol="0">
            <a:spAutoFit/>
          </a:bodyPr>
          <a:lstStyle/>
          <a:p>
            <a:r>
              <a:rPr lang="en-US" sz="2000" b="1">
                <a:solidFill>
                  <a:schemeClr val="accent6">
                    <a:lumMod val="75000"/>
                  </a:schemeClr>
                </a:solidFill>
              </a:rPr>
              <a:t>Xuất xứ</a:t>
            </a:r>
          </a:p>
        </p:txBody>
      </p:sp>
      <p:sp>
        <p:nvSpPr>
          <p:cNvPr id="19" name="Rectangle 18"/>
          <p:cNvSpPr/>
          <p:nvPr/>
        </p:nvSpPr>
        <p:spPr>
          <a:xfrm>
            <a:off x="5292080" y="1851670"/>
            <a:ext cx="1125330" cy="1200329"/>
          </a:xfrm>
          <a:prstGeom prst="rect">
            <a:avLst/>
          </a:prstGeom>
          <a:solidFill>
            <a:schemeClr val="accent6"/>
          </a:solidFill>
        </p:spPr>
        <p:txBody>
          <a:bodyPr wrap="square">
            <a:spAutoFit/>
          </a:bodyPr>
          <a:lstStyle/>
          <a:p>
            <a:r>
              <a:rPr lang="en-US">
                <a:latin typeface="Times New Roman" pitchFamily="18" charset="0"/>
                <a:cs typeface="Times New Roman" pitchFamily="18" charset="0"/>
              </a:rPr>
              <a:t>Tự sự kết hợp với miêu tả, biểu cảm</a:t>
            </a:r>
          </a:p>
        </p:txBody>
      </p:sp>
      <p:sp>
        <p:nvSpPr>
          <p:cNvPr id="20" name="TextBox 19"/>
          <p:cNvSpPr txBox="1"/>
          <p:nvPr/>
        </p:nvSpPr>
        <p:spPr>
          <a:xfrm>
            <a:off x="5436096" y="1059582"/>
            <a:ext cx="1080120" cy="400110"/>
          </a:xfrm>
          <a:prstGeom prst="rect">
            <a:avLst/>
          </a:prstGeom>
          <a:noFill/>
        </p:spPr>
        <p:txBody>
          <a:bodyPr wrap="square" rtlCol="0">
            <a:spAutoFit/>
          </a:bodyPr>
          <a:lstStyle/>
          <a:p>
            <a:r>
              <a:rPr lang="en-US" sz="2000" b="1">
                <a:solidFill>
                  <a:schemeClr val="accent6">
                    <a:lumMod val="75000"/>
                  </a:schemeClr>
                </a:solidFill>
              </a:rPr>
              <a:t>PTBĐ</a:t>
            </a:r>
          </a:p>
        </p:txBody>
      </p:sp>
      <p:sp>
        <p:nvSpPr>
          <p:cNvPr id="21" name="Rectangle 20"/>
          <p:cNvSpPr/>
          <p:nvPr/>
        </p:nvSpPr>
        <p:spPr>
          <a:xfrm>
            <a:off x="7110536" y="1825536"/>
            <a:ext cx="1205880" cy="646331"/>
          </a:xfrm>
          <a:prstGeom prst="rect">
            <a:avLst/>
          </a:prstGeom>
          <a:solidFill>
            <a:schemeClr val="accent6">
              <a:lumMod val="40000"/>
              <a:lumOff val="60000"/>
            </a:schemeClr>
          </a:solidFill>
        </p:spPr>
        <p:txBody>
          <a:bodyPr wrap="square">
            <a:spAutoFit/>
          </a:bodyPr>
          <a:lstStyle/>
          <a:p>
            <a:r>
              <a:rPr lang="en-US">
                <a:latin typeface="Times New Roman" pitchFamily="18" charset="0"/>
                <a:cs typeface="Times New Roman" pitchFamily="18" charset="0"/>
              </a:rPr>
              <a:t>Truyện vừa</a:t>
            </a:r>
          </a:p>
        </p:txBody>
      </p:sp>
      <p:sp>
        <p:nvSpPr>
          <p:cNvPr id="22" name="TextBox 21"/>
          <p:cNvSpPr txBox="1"/>
          <p:nvPr/>
        </p:nvSpPr>
        <p:spPr>
          <a:xfrm>
            <a:off x="7164288" y="1059582"/>
            <a:ext cx="1080120" cy="400110"/>
          </a:xfrm>
          <a:prstGeom prst="rect">
            <a:avLst/>
          </a:prstGeom>
          <a:noFill/>
        </p:spPr>
        <p:txBody>
          <a:bodyPr wrap="square" rtlCol="0">
            <a:spAutoFit/>
          </a:bodyPr>
          <a:lstStyle/>
          <a:p>
            <a:r>
              <a:rPr lang="en-US" sz="2000" b="1">
                <a:solidFill>
                  <a:schemeClr val="accent6">
                    <a:lumMod val="75000"/>
                  </a:schemeClr>
                </a:solidFill>
              </a:rPr>
              <a:t>Thể loại</a:t>
            </a:r>
          </a:p>
        </p:txBody>
      </p:sp>
    </p:spTree>
    <p:extLst>
      <p:ext uri="{BB962C8B-B14F-4D97-AF65-F5344CB8AC3E}">
        <p14:creationId xmlns:p14="http://schemas.microsoft.com/office/powerpoint/2010/main" val="423909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heel(1)">
                                      <p:cBhvr>
                                        <p:cTn id="50" dur="2000"/>
                                        <p:tgtEl>
                                          <p:spTgt spid="22"/>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heel(1)">
                                      <p:cBhvr>
                                        <p:cTn id="53" dur="2000"/>
                                        <p:tgtEl>
                                          <p:spTgt spid="14"/>
                                        </p:tgtEl>
                                      </p:cBhvr>
                                    </p:animEffect>
                                  </p:childTnLst>
                                </p:cTn>
                              </p:par>
                              <p:par>
                                <p:cTn id="54" presetID="21" presetClass="entr" presetSubtype="1"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heel(1)">
                                      <p:cBhvr>
                                        <p:cTn id="56" dur="2000"/>
                                        <p:tgtEl>
                                          <p:spTgt spid="15"/>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heel(1)">
                                      <p:cBhvr>
                                        <p:cTn id="5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animBg="1"/>
      <p:bldP spid="14" grpId="0" animBg="1"/>
      <p:bldP spid="17" grpId="0" animBg="1"/>
      <p:bldP spid="18" grpId="0"/>
      <p:bldP spid="19" grpId="0" animBg="1"/>
      <p:bldP spid="20" grpId="0"/>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5" name="TextBox 4"/>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 TÌM HIỂU CHUNG</a:t>
            </a:r>
          </a:p>
        </p:txBody>
      </p:sp>
      <p:sp>
        <p:nvSpPr>
          <p:cNvPr id="6" name="TextBox 5"/>
          <p:cNvSpPr txBox="1"/>
          <p:nvPr/>
        </p:nvSpPr>
        <p:spPr>
          <a:xfrm>
            <a:off x="506385" y="794524"/>
            <a:ext cx="1512168"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2. Tác phẩm</a:t>
            </a:r>
          </a:p>
        </p:txBody>
      </p:sp>
      <p:grpSp>
        <p:nvGrpSpPr>
          <p:cNvPr id="8" name="Group 7"/>
          <p:cNvGrpSpPr>
            <a:grpSpLocks/>
          </p:cNvGrpSpPr>
          <p:nvPr/>
        </p:nvGrpSpPr>
        <p:grpSpPr bwMode="auto">
          <a:xfrm>
            <a:off x="306291" y="2594668"/>
            <a:ext cx="1724025" cy="361950"/>
            <a:chOff x="816" y="2304"/>
            <a:chExt cx="1440" cy="448"/>
          </a:xfrm>
          <a:solidFill>
            <a:schemeClr val="accent6">
              <a:lumMod val="60000"/>
              <a:lumOff val="40000"/>
            </a:schemeClr>
          </a:solidFill>
        </p:grpSpPr>
        <p:sp>
          <p:nvSpPr>
            <p:cNvPr id="9" name="Freeform 8"/>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p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0" name="Rectangle 9"/>
            <p:cNvSpPr>
              <a:spLocks noChangeArrowheads="1"/>
            </p:cNvSpPr>
            <p:nvPr/>
          </p:nvSpPr>
          <p:spPr bwMode="gray">
            <a:xfrm>
              <a:off x="816" y="2304"/>
              <a:ext cx="1440" cy="393"/>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0" fontAlgn="base" hangingPunct="0">
                <a:spcBef>
                  <a:spcPct val="0"/>
                </a:spcBef>
                <a:spcAft>
                  <a:spcPct val="0"/>
                </a:spcAft>
              </a:pPr>
              <a:r>
                <a:rPr lang="en-US" b="1">
                  <a:solidFill>
                    <a:srgbClr val="000000"/>
                  </a:solidFill>
                  <a:effectLst>
                    <a:outerShdw blurRad="38100" dist="38100" dir="2700000" algn="tl">
                      <a:srgbClr val="FFFFFF"/>
                    </a:outerShdw>
                  </a:effectLst>
                </a:rPr>
                <a:t>Phần 2</a:t>
              </a:r>
            </a:p>
          </p:txBody>
        </p:sp>
      </p:grpSp>
      <p:grpSp>
        <p:nvGrpSpPr>
          <p:cNvPr id="11" name="Group 10"/>
          <p:cNvGrpSpPr>
            <a:grpSpLocks/>
          </p:cNvGrpSpPr>
          <p:nvPr/>
        </p:nvGrpSpPr>
        <p:grpSpPr bwMode="auto">
          <a:xfrm>
            <a:off x="306291" y="3451918"/>
            <a:ext cx="1724025" cy="361950"/>
            <a:chOff x="816" y="2304"/>
            <a:chExt cx="1440" cy="448"/>
          </a:xfrm>
        </p:grpSpPr>
        <p:sp>
          <p:nvSpPr>
            <p:cNvPr id="12" name="Freeform 11"/>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3" name="Rectangle 12"/>
            <p:cNvSpPr>
              <a:spLocks noChangeArrowheads="1"/>
            </p:cNvSpPr>
            <p:nvPr/>
          </p:nvSpPr>
          <p:spPr bwMode="gray">
            <a:xfrm>
              <a:off x="816" y="2304"/>
              <a:ext cx="1440" cy="393"/>
            </a:xfrm>
            <a:prstGeom prst="rect">
              <a:avLst/>
            </a:prstGeom>
            <a:solidFill>
              <a:schemeClr val="accent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0" fontAlgn="base" hangingPunct="0">
                <a:spcBef>
                  <a:spcPct val="0"/>
                </a:spcBef>
                <a:spcAft>
                  <a:spcPct val="0"/>
                </a:spcAft>
              </a:pPr>
              <a:r>
                <a:rPr lang="en-US" b="1">
                  <a:solidFill>
                    <a:srgbClr val="000000"/>
                  </a:solidFill>
                  <a:effectLst>
                    <a:outerShdw blurRad="38100" dist="38100" dir="2700000" algn="tl">
                      <a:srgbClr val="FFFFFF"/>
                    </a:outerShdw>
                  </a:effectLst>
                </a:rPr>
                <a:t>Phần 3</a:t>
              </a:r>
            </a:p>
          </p:txBody>
        </p:sp>
      </p:grpSp>
      <p:sp>
        <p:nvSpPr>
          <p:cNvPr id="14" name="Rectangle 13"/>
          <p:cNvSpPr>
            <a:spLocks noChangeArrowheads="1"/>
          </p:cNvSpPr>
          <p:nvPr/>
        </p:nvSpPr>
        <p:spPr bwMode="gray">
          <a:xfrm>
            <a:off x="306291" y="4309169"/>
            <a:ext cx="1724025" cy="317897"/>
          </a:xfrm>
          <a:prstGeom prst="rect">
            <a:avLst/>
          </a:prstGeom>
          <a:solidFill>
            <a:schemeClr val="accent6">
              <a:lumMod val="75000"/>
            </a:schemeClr>
          </a:solidFill>
          <a:ln>
            <a:noFill/>
          </a:ln>
          <a:effectLst/>
        </p:spPr>
        <p:txBody>
          <a:bodyPr wrap="none" anchor="ctr"/>
          <a:lstStyle/>
          <a:p>
            <a:pPr algn="ctr" eaLnBrk="0" fontAlgn="base" hangingPunct="0">
              <a:spcBef>
                <a:spcPct val="0"/>
              </a:spcBef>
              <a:spcAft>
                <a:spcPct val="0"/>
              </a:spcAft>
            </a:pPr>
            <a:r>
              <a:rPr lang="en-US" b="1">
                <a:solidFill>
                  <a:srgbClr val="000000"/>
                </a:solidFill>
                <a:effectLst>
                  <a:outerShdw blurRad="38100" dist="38100" dir="2700000" algn="tl">
                    <a:srgbClr val="FFFFFF"/>
                  </a:outerShdw>
                </a:effectLst>
              </a:rPr>
              <a:t>Phần 4</a:t>
            </a:r>
          </a:p>
        </p:txBody>
      </p:sp>
      <p:cxnSp>
        <p:nvCxnSpPr>
          <p:cNvPr id="15" name="AutoShape 14"/>
          <p:cNvCxnSpPr>
            <a:cxnSpLocks noChangeShapeType="1"/>
          </p:cNvCxnSpPr>
          <p:nvPr/>
        </p:nvCxnSpPr>
        <p:spPr bwMode="gray">
          <a:xfrm>
            <a:off x="1163538" y="4627066"/>
            <a:ext cx="4762" cy="536972"/>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5"/>
          <p:cNvCxnSpPr>
            <a:cxnSpLocks noChangeShapeType="1"/>
            <a:stCxn id="9" idx="11"/>
            <a:endCxn id="13" idx="0"/>
          </p:cNvCxnSpPr>
          <p:nvPr/>
        </p:nvCxnSpPr>
        <p:spPr bwMode="gray">
          <a:xfrm>
            <a:off x="1163538" y="2914947"/>
            <a:ext cx="4762" cy="536972"/>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6"/>
          <p:cNvCxnSpPr>
            <a:cxnSpLocks noChangeShapeType="1"/>
            <a:stCxn id="12" idx="11"/>
            <a:endCxn id="14" idx="0"/>
          </p:cNvCxnSpPr>
          <p:nvPr/>
        </p:nvCxnSpPr>
        <p:spPr bwMode="gray">
          <a:xfrm>
            <a:off x="1163538" y="3772197"/>
            <a:ext cx="4762" cy="536972"/>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Line 17"/>
          <p:cNvSpPr>
            <a:spLocks noChangeShapeType="1"/>
          </p:cNvSpPr>
          <p:nvPr/>
        </p:nvSpPr>
        <p:spPr bwMode="auto">
          <a:xfrm>
            <a:off x="1220688" y="4987106"/>
            <a:ext cx="6735688" cy="0"/>
          </a:xfrm>
          <a:prstGeom prst="line">
            <a:avLst/>
          </a:prstGeom>
          <a:noFill/>
          <a:ln w="38100" cap="rnd">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9" name="Line 18"/>
          <p:cNvSpPr>
            <a:spLocks noChangeShapeType="1"/>
          </p:cNvSpPr>
          <p:nvPr/>
        </p:nvSpPr>
        <p:spPr bwMode="auto">
          <a:xfrm flipV="1">
            <a:off x="1220688" y="3183433"/>
            <a:ext cx="6591672" cy="22026"/>
          </a:xfrm>
          <a:prstGeom prst="line">
            <a:avLst/>
          </a:prstGeom>
          <a:noFill/>
          <a:ln w="38100" cap="rnd">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 name="Line 19"/>
          <p:cNvSpPr>
            <a:spLocks noChangeShapeType="1"/>
          </p:cNvSpPr>
          <p:nvPr/>
        </p:nvSpPr>
        <p:spPr bwMode="auto">
          <a:xfrm flipV="1">
            <a:off x="1187624" y="4038300"/>
            <a:ext cx="6336704" cy="2381"/>
          </a:xfrm>
          <a:prstGeom prst="line">
            <a:avLst/>
          </a:prstGeom>
          <a:noFill/>
          <a:ln w="38100" cap="rnd">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1" name="TextBox 20"/>
          <p:cNvSpPr txBox="1"/>
          <p:nvPr/>
        </p:nvSpPr>
        <p:spPr>
          <a:xfrm>
            <a:off x="2267743" y="2571750"/>
            <a:ext cx="5976665" cy="646331"/>
          </a:xfrm>
          <a:prstGeom prst="rect">
            <a:avLst/>
          </a:prstGeom>
          <a:noFill/>
        </p:spPr>
        <p:txBody>
          <a:bodyPr wrap="square" rtlCol="0">
            <a:spAutoFit/>
          </a:bodyPr>
          <a:lstStyle/>
          <a:p>
            <a:r>
              <a:rPr lang="en-US">
                <a:latin typeface="Times New Roman" pitchFamily="18" charset="0"/>
                <a:cs typeface="Times New Roman" pitchFamily="18" charset="0"/>
              </a:rPr>
              <a:t>Tiếp... chiếc gương thần xanh: Hình ảnh hai cây phong ở đầu làng và tâm trạng của nhân vật mỗi khi về thăm làng</a:t>
            </a:r>
          </a:p>
        </p:txBody>
      </p:sp>
      <p:sp>
        <p:nvSpPr>
          <p:cNvPr id="22" name="TextBox 21"/>
          <p:cNvSpPr txBox="1"/>
          <p:nvPr/>
        </p:nvSpPr>
        <p:spPr>
          <a:xfrm>
            <a:off x="2267744" y="3570570"/>
            <a:ext cx="5400600" cy="369332"/>
          </a:xfrm>
          <a:prstGeom prst="rect">
            <a:avLst/>
          </a:prstGeom>
          <a:noFill/>
        </p:spPr>
        <p:txBody>
          <a:bodyPr wrap="square" rtlCol="0">
            <a:spAutoFit/>
          </a:bodyPr>
          <a:lstStyle/>
          <a:p>
            <a:r>
              <a:rPr lang="en-US">
                <a:latin typeface="Times New Roman" pitchFamily="18" charset="0"/>
                <a:cs typeface="Times New Roman" pitchFamily="18" charset="0"/>
              </a:rPr>
              <a:t>Tiếp...biêng biếc kia: Kỉ niệm tuổi thơ của nhân vật tôi</a:t>
            </a:r>
          </a:p>
        </p:txBody>
      </p:sp>
      <p:sp>
        <p:nvSpPr>
          <p:cNvPr id="23" name="TextBox 22"/>
          <p:cNvSpPr txBox="1"/>
          <p:nvPr/>
        </p:nvSpPr>
        <p:spPr>
          <a:xfrm>
            <a:off x="2267744" y="4373691"/>
            <a:ext cx="5760640" cy="646331"/>
          </a:xfrm>
          <a:prstGeom prst="rect">
            <a:avLst/>
          </a:prstGeom>
          <a:noFill/>
        </p:spPr>
        <p:txBody>
          <a:bodyPr wrap="square" rtlCol="0">
            <a:spAutoFit/>
          </a:bodyPr>
          <a:lstStyle/>
          <a:p>
            <a:r>
              <a:rPr lang="en-US">
                <a:latin typeface="Times New Roman" pitchFamily="18" charset="0"/>
                <a:cs typeface="Times New Roman" pitchFamily="18" charset="0"/>
              </a:rPr>
              <a:t>Còn lại: nhân vật tôi nhớ đến người trồng 2 cây phong gắn liền với trường Đuy-sen</a:t>
            </a:r>
          </a:p>
        </p:txBody>
      </p:sp>
      <p:sp>
        <p:nvSpPr>
          <p:cNvPr id="24" name="TextBox 23"/>
          <p:cNvSpPr txBox="1"/>
          <p:nvPr/>
        </p:nvSpPr>
        <p:spPr>
          <a:xfrm>
            <a:off x="3227314" y="699542"/>
            <a:ext cx="2280790" cy="769441"/>
          </a:xfrm>
          <a:prstGeom prst="rect">
            <a:avLst/>
          </a:prstGeom>
          <a:noFill/>
        </p:spPr>
        <p:txBody>
          <a:bodyPr wrap="square" rtlCol="0">
            <a:spAutoFit/>
          </a:bodyPr>
          <a:lstStyle/>
          <a:p>
            <a:r>
              <a:rPr lang="en-US" sz="4400" b="1">
                <a:solidFill>
                  <a:schemeClr val="accent6">
                    <a:lumMod val="75000"/>
                  </a:schemeClr>
                </a:solidFill>
                <a:latin typeface="UVN But Long 2" pitchFamily="2" charset="0"/>
                <a:ea typeface="ZapfChancery-Medium" pitchFamily="2" charset="0"/>
                <a:cs typeface="ZapfChancery-Medium" pitchFamily="2" charset="0"/>
              </a:rPr>
              <a:t>Bố cục</a:t>
            </a:r>
          </a:p>
        </p:txBody>
      </p:sp>
      <p:grpSp>
        <p:nvGrpSpPr>
          <p:cNvPr id="26" name="Group 25"/>
          <p:cNvGrpSpPr>
            <a:grpSpLocks/>
          </p:cNvGrpSpPr>
          <p:nvPr/>
        </p:nvGrpSpPr>
        <p:grpSpPr bwMode="auto">
          <a:xfrm>
            <a:off x="323528" y="1707654"/>
            <a:ext cx="1724025" cy="361950"/>
            <a:chOff x="816" y="2304"/>
            <a:chExt cx="1440" cy="448"/>
          </a:xfrm>
          <a:solidFill>
            <a:schemeClr val="accent6"/>
          </a:solidFill>
        </p:grpSpPr>
        <p:sp>
          <p:nvSpPr>
            <p:cNvPr id="27" name="Freeform 26"/>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p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fontAlgn="base">
                <a:spcBef>
                  <a:spcPct val="0"/>
                </a:spcBef>
                <a:spcAft>
                  <a:spcPct val="0"/>
                </a:spcAft>
              </a:pPr>
              <a:endParaRPr lang="en-US">
                <a:solidFill>
                  <a:srgbClr val="000000"/>
                </a:solidFill>
              </a:endParaRPr>
            </a:p>
          </p:txBody>
        </p:sp>
        <p:sp>
          <p:nvSpPr>
            <p:cNvPr id="28" name="Rectangle 27"/>
            <p:cNvSpPr>
              <a:spLocks noChangeArrowheads="1"/>
            </p:cNvSpPr>
            <p:nvPr/>
          </p:nvSpPr>
          <p:spPr bwMode="gray">
            <a:xfrm>
              <a:off x="816" y="2304"/>
              <a:ext cx="1440" cy="393"/>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0" fontAlgn="base" hangingPunct="0">
                <a:spcBef>
                  <a:spcPct val="0"/>
                </a:spcBef>
                <a:spcAft>
                  <a:spcPct val="0"/>
                </a:spcAft>
              </a:pPr>
              <a:r>
                <a:rPr lang="en-US" b="1">
                  <a:solidFill>
                    <a:srgbClr val="000000"/>
                  </a:solidFill>
                  <a:effectLst>
                    <a:outerShdw blurRad="38100" dist="38100" dir="2700000" algn="tl">
                      <a:srgbClr val="FFFFFF"/>
                    </a:outerShdw>
                  </a:effectLst>
                </a:rPr>
                <a:t>Phần 1</a:t>
              </a:r>
            </a:p>
          </p:txBody>
        </p:sp>
      </p:grpSp>
      <p:cxnSp>
        <p:nvCxnSpPr>
          <p:cNvPr id="29" name="AutoShape 16"/>
          <p:cNvCxnSpPr>
            <a:cxnSpLocks noChangeShapeType="1"/>
            <a:stCxn id="27" idx="11"/>
          </p:cNvCxnSpPr>
          <p:nvPr/>
        </p:nvCxnSpPr>
        <p:spPr bwMode="gray">
          <a:xfrm>
            <a:off x="1180775" y="2027933"/>
            <a:ext cx="4762" cy="536972"/>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Line 19"/>
          <p:cNvSpPr>
            <a:spLocks noChangeShapeType="1"/>
          </p:cNvSpPr>
          <p:nvPr/>
        </p:nvSpPr>
        <p:spPr bwMode="auto">
          <a:xfrm flipV="1">
            <a:off x="1187624" y="2294037"/>
            <a:ext cx="5514953" cy="2381"/>
          </a:xfrm>
          <a:prstGeom prst="line">
            <a:avLst/>
          </a:prstGeom>
          <a:noFill/>
          <a:ln w="38100" cap="rnd">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1" name="TextBox 30"/>
          <p:cNvSpPr txBox="1"/>
          <p:nvPr/>
        </p:nvSpPr>
        <p:spPr>
          <a:xfrm>
            <a:off x="2267744" y="1635646"/>
            <a:ext cx="3727179" cy="646331"/>
          </a:xfrm>
          <a:prstGeom prst="rect">
            <a:avLst/>
          </a:prstGeom>
          <a:noFill/>
        </p:spPr>
        <p:txBody>
          <a:bodyPr wrap="square" rtlCol="0">
            <a:spAutoFit/>
          </a:bodyPr>
          <a:lstStyle/>
          <a:p>
            <a:r>
              <a:rPr lang="en-US">
                <a:latin typeface="Times New Roman" pitchFamily="18" charset="0"/>
                <a:cs typeface="Times New Roman" pitchFamily="18" charset="0"/>
              </a:rPr>
              <a:t>Từ đầu...phía Tây: Giới thiệu vị trí làng Ku- ku- rêu</a:t>
            </a: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207427"/>
            <a:ext cx="3095162" cy="19128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2677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21" presetClass="entr" presetSubtype="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heel(1)">
                                      <p:cBhvr>
                                        <p:cTn id="10" dur="2000"/>
                                        <p:tgtEl>
                                          <p:spTgt spid="32"/>
                                        </p:tgtEl>
                                      </p:cBhvr>
                                    </p:animEffect>
                                  </p:childTnLst>
                                </p:cTn>
                              </p:par>
                              <p:par>
                                <p:cTn id="11" presetID="6" presetClass="entr" presetSubtype="16"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ircle(in)">
                                      <p:cBhvr>
                                        <p:cTn id="13" dur="2000"/>
                                        <p:tgtEl>
                                          <p:spTgt spid="26"/>
                                        </p:tgtEl>
                                      </p:cBhvr>
                                    </p:animEffect>
                                  </p:childTnLst>
                                </p:cTn>
                              </p:par>
                              <p:par>
                                <p:cTn id="14" presetID="6"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ircle(in)">
                                      <p:cBhvr>
                                        <p:cTn id="16" dur="2000"/>
                                        <p:tgtEl>
                                          <p:spTgt spid="2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ircle(in)">
                                      <p:cBhvr>
                                        <p:cTn id="19" dur="2000"/>
                                        <p:tgtEl>
                                          <p:spTgt spid="3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par>
                                <p:cTn id="50" presetID="6"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circle(in)">
                                      <p:cBhvr>
                                        <p:cTn id="55" dur="2000"/>
                                        <p:tgtEl>
                                          <p:spTgt spid="20"/>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heel(1)">
                                      <p:cBhvr>
                                        <p:cTn id="63" dur="2000"/>
                                        <p:tgtEl>
                                          <p:spTgt spid="14"/>
                                        </p:tgtEl>
                                      </p:cBhvr>
                                    </p:animEffect>
                                  </p:childTnLst>
                                </p:cTn>
                              </p:par>
                              <p:par>
                                <p:cTn id="64" presetID="21" presetClass="entr" presetSubtype="1"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heel(1)">
                                      <p:cBhvr>
                                        <p:cTn id="66" dur="2000"/>
                                        <p:tgtEl>
                                          <p:spTgt spid="15"/>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heel(1)">
                                      <p:cBhvr>
                                        <p:cTn id="69" dur="2000"/>
                                        <p:tgtEl>
                                          <p:spTgt spid="18"/>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heel(1)">
                                      <p:cBhvr>
                                        <p:cTn id="7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p:bldP spid="22" grpId="0"/>
      <p:bldP spid="23" grpId="0"/>
      <p:bldP spid="24" grpId="0"/>
      <p:bldP spid="30"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6" name="TextBox 5"/>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 TÌM HIỂU CHUNG</a:t>
            </a:r>
          </a:p>
        </p:txBody>
      </p:sp>
      <p:sp>
        <p:nvSpPr>
          <p:cNvPr id="7" name="TextBox 6"/>
          <p:cNvSpPr txBox="1"/>
          <p:nvPr/>
        </p:nvSpPr>
        <p:spPr>
          <a:xfrm>
            <a:off x="506385" y="794524"/>
            <a:ext cx="1512168"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2. Tác phẩm</a:t>
            </a:r>
          </a:p>
        </p:txBody>
      </p:sp>
      <p:sp>
        <p:nvSpPr>
          <p:cNvPr id="8" name="TextBox 7"/>
          <p:cNvSpPr txBox="1"/>
          <p:nvPr/>
        </p:nvSpPr>
        <p:spPr>
          <a:xfrm>
            <a:off x="3227314" y="699542"/>
            <a:ext cx="2280790" cy="769441"/>
          </a:xfrm>
          <a:prstGeom prst="rect">
            <a:avLst/>
          </a:prstGeom>
          <a:noFill/>
        </p:spPr>
        <p:txBody>
          <a:bodyPr wrap="square" rtlCol="0">
            <a:spAutoFit/>
          </a:bodyPr>
          <a:lstStyle/>
          <a:p>
            <a:r>
              <a:rPr lang="en-US" sz="4400" b="1" dirty="0" err="1">
                <a:solidFill>
                  <a:schemeClr val="accent6">
                    <a:lumMod val="75000"/>
                  </a:schemeClr>
                </a:solidFill>
                <a:latin typeface="Times New Roman" panose="02020603050405020304" pitchFamily="18" charset="0"/>
                <a:ea typeface="ZapfChancery-Medium" pitchFamily="2" charset="0"/>
                <a:cs typeface="Times New Roman" panose="02020603050405020304" pitchFamily="18" charset="0"/>
              </a:rPr>
              <a:t>Tóm</a:t>
            </a:r>
            <a:r>
              <a:rPr lang="en-US" sz="4400" b="1" dirty="0">
                <a:solidFill>
                  <a:schemeClr val="accent6">
                    <a:lumMod val="75000"/>
                  </a:schemeClr>
                </a:solidFill>
                <a:latin typeface="Times New Roman" panose="02020603050405020304" pitchFamily="18" charset="0"/>
                <a:ea typeface="ZapfChancery-Medium" pitchFamily="2"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ea typeface="ZapfChancery-Medium" pitchFamily="2" charset="0"/>
                <a:cs typeface="Times New Roman" panose="02020603050405020304" pitchFamily="18" charset="0"/>
              </a:rPr>
              <a:t>tắt</a:t>
            </a:r>
            <a:r>
              <a:rPr lang="en-US" sz="4400" b="1" dirty="0">
                <a:solidFill>
                  <a:schemeClr val="accent6">
                    <a:lumMod val="75000"/>
                  </a:schemeClr>
                </a:solidFill>
                <a:latin typeface="Times New Roman" panose="02020603050405020304" pitchFamily="18" charset="0"/>
                <a:ea typeface="ZapfChancery-Medium" pitchFamily="2" charset="0"/>
                <a:cs typeface="Times New Roman" panose="02020603050405020304" pitchFamily="18" charset="0"/>
              </a:rPr>
              <a:t> </a:t>
            </a:r>
          </a:p>
        </p:txBody>
      </p:sp>
      <p:sp>
        <p:nvSpPr>
          <p:cNvPr id="9" name="Rectangle 8"/>
          <p:cNvSpPr/>
          <p:nvPr/>
        </p:nvSpPr>
        <p:spPr>
          <a:xfrm>
            <a:off x="179512" y="1387678"/>
            <a:ext cx="8784976" cy="3416320"/>
          </a:xfrm>
          <a:prstGeom prst="rect">
            <a:avLst/>
          </a:prstGeom>
          <a:ln w="28575">
            <a:solidFill>
              <a:schemeClr val="accent6">
                <a:lumMod val="75000"/>
              </a:schemeClr>
            </a:solidFill>
          </a:ln>
        </p:spPr>
        <p:txBody>
          <a:bodyPr wrap="square">
            <a:spAutoFit/>
          </a:bodyPr>
          <a:lstStyle/>
          <a:p>
            <a:pPr algn="just"/>
            <a:r>
              <a:rPr lang="en-US" dirty="0" smtClean="0">
                <a:latin typeface="+mj-lt"/>
              </a:rPr>
              <a:t>     </a:t>
            </a:r>
            <a:r>
              <a:rPr lang="vi-VN" dirty="0" smtClean="0">
                <a:latin typeface="+mj-lt"/>
              </a:rPr>
              <a:t>Đoạn </a:t>
            </a:r>
            <a:r>
              <a:rPr lang="vi-VN" dirty="0">
                <a:latin typeface="+mj-lt"/>
              </a:rPr>
              <a:t>trích được kể theo dòng hồi tưởng của nhân vật “tôi” về hình ảnh hai cây phong thân thương gắn bó với kỉ niệm tuổi thơ của đám trẻ con trong làng. Hai cây phong cao vút giữa ngọn đồi khác hẳn với những loại cây khác. Chúng có tiếng nói riêng, có tâm hồn riêng và có cả những khúc ca êm dịu. Ban đêm hay ban ngày, chúng đều nghiêng ngả thân cây, lay động cành lá, rì rào theo nhiều cung bậc khác nhau. Có khi hai cây phong bỗng im bặt một thoáng, cành lá cất tiếng thở dài một lượt như thương tiếc người nào. Mây đen, bão dông kéo đến xô gãy cành, tỉa trụi lá, hai cây phong nghiêng ngả tấm thân dẻo dai và reo vù vù như một ngọn lửa đang bốc cháy. Cứ thế, sau nhiều năm mãi về sau, nhân vật “tôi”mới hiểu ra ý nghĩa câu chuyện ẩn sau hình ảnh hai cây phong. Đó là câu chuyện về thầy Đuy – sen và cô bé An – tư – nai gần 40 năm về trước. Chính thầy là người thay đổi cuộc đời cô bé, đem đến ước mơ, hi vọng cho những em bé nghèo khổ giống như An – tư – nai. Thầy Đuy – sen là người trồng 2 cây phong, thầy thổi vào đó những ước mơ, khát vọng vô cùng cao đẹp.</a:t>
            </a:r>
            <a:endParaRPr lang="en-US" dirty="0">
              <a:latin typeface="+mj-lt"/>
            </a:endParaRPr>
          </a:p>
        </p:txBody>
      </p:sp>
    </p:spTree>
    <p:extLst>
      <p:ext uri="{BB962C8B-B14F-4D97-AF65-F5344CB8AC3E}">
        <p14:creationId xmlns:p14="http://schemas.microsoft.com/office/powerpoint/2010/main" val="30934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5" name="TextBox 4"/>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 TÌM HIỂU CHUNG</a:t>
            </a:r>
          </a:p>
        </p:txBody>
      </p:sp>
      <p:sp>
        <p:nvSpPr>
          <p:cNvPr id="6" name="TextBox 5"/>
          <p:cNvSpPr txBox="1"/>
          <p:nvPr/>
        </p:nvSpPr>
        <p:spPr>
          <a:xfrm>
            <a:off x="506385" y="794524"/>
            <a:ext cx="1512168"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2. Tác phẩm</a:t>
            </a:r>
          </a:p>
        </p:txBody>
      </p:sp>
      <p:sp>
        <p:nvSpPr>
          <p:cNvPr id="7" name="TextBox 6"/>
          <p:cNvSpPr txBox="1"/>
          <p:nvPr/>
        </p:nvSpPr>
        <p:spPr>
          <a:xfrm>
            <a:off x="3227314" y="2163509"/>
            <a:ext cx="2136774" cy="1754326"/>
          </a:xfrm>
          <a:prstGeom prst="rect">
            <a:avLst/>
          </a:prstGeom>
          <a:solidFill>
            <a:schemeClr val="accent6">
              <a:lumMod val="75000"/>
            </a:schemeClr>
          </a:solidFill>
        </p:spPr>
        <p:txBody>
          <a:bodyPr wrap="square" rtlCol="0">
            <a:spAutoFit/>
          </a:bodyPr>
          <a:lstStyle/>
          <a:p>
            <a:r>
              <a:rPr lang="en-US" sz="3600" dirty="0">
                <a:solidFill>
                  <a:schemeClr val="bg1"/>
                </a:solidFill>
                <a:latin typeface="Times New Roman" panose="02020603050405020304" pitchFamily="18" charset="0"/>
                <a:ea typeface="ZapfChancery-Medium" pitchFamily="2" charset="0"/>
                <a:cs typeface="Times New Roman" panose="02020603050405020304" pitchFamily="18" charset="0"/>
              </a:rPr>
              <a:t>Hai </a:t>
            </a:r>
            <a:r>
              <a:rPr lang="en-US" sz="3600" dirty="0" err="1">
                <a:solidFill>
                  <a:schemeClr val="bg1"/>
                </a:solidFill>
                <a:latin typeface="Times New Roman" panose="02020603050405020304" pitchFamily="18" charset="0"/>
                <a:ea typeface="ZapfChancery-Medium" pitchFamily="2" charset="0"/>
                <a:cs typeface="Times New Roman" panose="02020603050405020304" pitchFamily="18" charset="0"/>
              </a:rPr>
              <a:t>mạch</a:t>
            </a:r>
            <a:r>
              <a:rPr lang="en-US" sz="3600" dirty="0">
                <a:solidFill>
                  <a:schemeClr val="bg1"/>
                </a:solidFill>
                <a:latin typeface="Times New Roman" panose="02020603050405020304" pitchFamily="18" charset="0"/>
                <a:ea typeface="ZapfChancery-Medium" pitchFamily="2" charset="0"/>
                <a:cs typeface="Times New Roman" panose="02020603050405020304" pitchFamily="18" charset="0"/>
              </a:rPr>
              <a:t> </a:t>
            </a:r>
            <a:r>
              <a:rPr lang="en-US" sz="3600" dirty="0" err="1">
                <a:solidFill>
                  <a:schemeClr val="bg1"/>
                </a:solidFill>
                <a:latin typeface="Times New Roman" panose="02020603050405020304" pitchFamily="18" charset="0"/>
                <a:ea typeface="ZapfChancery-Medium" pitchFamily="2" charset="0"/>
                <a:cs typeface="Times New Roman" panose="02020603050405020304" pitchFamily="18" charset="0"/>
              </a:rPr>
              <a:t>kể</a:t>
            </a:r>
            <a:r>
              <a:rPr lang="en-US" sz="3600" dirty="0">
                <a:solidFill>
                  <a:schemeClr val="bg1"/>
                </a:solidFill>
                <a:latin typeface="Times New Roman" panose="02020603050405020304" pitchFamily="18" charset="0"/>
                <a:ea typeface="ZapfChancery-Medium" pitchFamily="2" charset="0"/>
                <a:cs typeface="Times New Roman" panose="02020603050405020304" pitchFamily="18" charset="0"/>
              </a:rPr>
              <a:t> </a:t>
            </a:r>
            <a:r>
              <a:rPr lang="en-US" sz="3600" dirty="0" err="1">
                <a:solidFill>
                  <a:schemeClr val="bg1"/>
                </a:solidFill>
                <a:latin typeface="Times New Roman" panose="02020603050405020304" pitchFamily="18" charset="0"/>
                <a:ea typeface="ZapfChancery-Medium" pitchFamily="2" charset="0"/>
                <a:cs typeface="Times New Roman" panose="02020603050405020304" pitchFamily="18" charset="0"/>
              </a:rPr>
              <a:t>lồng</a:t>
            </a:r>
            <a:r>
              <a:rPr lang="en-US" sz="3600" dirty="0">
                <a:solidFill>
                  <a:schemeClr val="bg1"/>
                </a:solidFill>
                <a:latin typeface="Times New Roman" panose="02020603050405020304" pitchFamily="18" charset="0"/>
                <a:ea typeface="ZapfChancery-Medium" pitchFamily="2" charset="0"/>
                <a:cs typeface="Times New Roman" panose="02020603050405020304" pitchFamily="18" charset="0"/>
              </a:rPr>
              <a:t> </a:t>
            </a:r>
            <a:r>
              <a:rPr lang="en-US" sz="3600" dirty="0" err="1">
                <a:solidFill>
                  <a:schemeClr val="bg1"/>
                </a:solidFill>
                <a:latin typeface="Times New Roman" panose="02020603050405020304" pitchFamily="18" charset="0"/>
                <a:ea typeface="ZapfChancery-Medium" pitchFamily="2" charset="0"/>
                <a:cs typeface="Times New Roman" panose="02020603050405020304" pitchFamily="18" charset="0"/>
              </a:rPr>
              <a:t>ghép</a:t>
            </a:r>
            <a:r>
              <a:rPr lang="en-US" sz="3600" dirty="0">
                <a:solidFill>
                  <a:schemeClr val="bg1"/>
                </a:solidFill>
                <a:latin typeface="Times New Roman" panose="02020603050405020304" pitchFamily="18" charset="0"/>
                <a:ea typeface="ZapfChancery-Medium" pitchFamily="2" charset="0"/>
                <a:cs typeface="Times New Roman" panose="02020603050405020304" pitchFamily="18" charset="0"/>
              </a:rPr>
              <a:t> </a:t>
            </a:r>
          </a:p>
        </p:txBody>
      </p:sp>
      <p:cxnSp>
        <p:nvCxnSpPr>
          <p:cNvPr id="11" name="Straight Arrow Connector 10"/>
          <p:cNvCxnSpPr>
            <a:stCxn id="7" idx="0"/>
          </p:cNvCxnSpPr>
          <p:nvPr/>
        </p:nvCxnSpPr>
        <p:spPr>
          <a:xfrm flipV="1">
            <a:off x="4295701" y="1707655"/>
            <a:ext cx="1572443" cy="45585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3" name="Straight Arrow Connector 12"/>
          <p:cNvCxnSpPr>
            <a:stCxn id="7" idx="0"/>
          </p:cNvCxnSpPr>
          <p:nvPr/>
        </p:nvCxnSpPr>
        <p:spPr>
          <a:xfrm flipH="1" flipV="1">
            <a:off x="2699793" y="1707655"/>
            <a:ext cx="1595908" cy="45585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5" name="Straight Arrow Connector 14"/>
          <p:cNvCxnSpPr>
            <a:stCxn id="7" idx="2"/>
          </p:cNvCxnSpPr>
          <p:nvPr/>
        </p:nvCxnSpPr>
        <p:spPr>
          <a:xfrm flipV="1">
            <a:off x="4295701" y="3795886"/>
            <a:ext cx="1644451" cy="121949"/>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a:stCxn id="7" idx="2"/>
          </p:cNvCxnSpPr>
          <p:nvPr/>
        </p:nvCxnSpPr>
        <p:spPr>
          <a:xfrm flipH="1" flipV="1">
            <a:off x="2699793" y="3795886"/>
            <a:ext cx="1595908" cy="121949"/>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467544" y="1275606"/>
            <a:ext cx="2448272" cy="830997"/>
          </a:xfrm>
          <a:prstGeom prst="rect">
            <a:avLst/>
          </a:prstGeom>
          <a:noFill/>
        </p:spPr>
        <p:txBody>
          <a:bodyPr wrap="square" rtlCol="0">
            <a:spAutoFit/>
          </a:bodyPr>
          <a:lstStyle/>
          <a:p>
            <a:r>
              <a:rPr lang="en-US" sz="2400">
                <a:latin typeface="UTM Spring" pitchFamily="18" charset="0"/>
                <a:cs typeface="Times New Roman" pitchFamily="18" charset="0"/>
              </a:rPr>
              <a:t>Cảm xúc riêng của tôi về Hai cây phong</a:t>
            </a:r>
          </a:p>
        </p:txBody>
      </p:sp>
      <p:sp>
        <p:nvSpPr>
          <p:cNvPr id="21" name="TextBox 20"/>
          <p:cNvSpPr txBox="1"/>
          <p:nvPr/>
        </p:nvSpPr>
        <p:spPr>
          <a:xfrm>
            <a:off x="5868144" y="1059582"/>
            <a:ext cx="2520280" cy="1200329"/>
          </a:xfrm>
          <a:prstGeom prst="rect">
            <a:avLst/>
          </a:prstGeom>
          <a:noFill/>
        </p:spPr>
        <p:txBody>
          <a:bodyPr wrap="square" rtlCol="0">
            <a:spAutoFit/>
          </a:bodyPr>
          <a:lstStyle/>
          <a:p>
            <a:r>
              <a:rPr lang="en-US" sz="2400">
                <a:latin typeface="UTM Spring" pitchFamily="18" charset="0"/>
                <a:cs typeface="Times New Roman" pitchFamily="18" charset="0"/>
              </a:rPr>
              <a:t>Những cảm xúc tập thể về hai cây phong và thảo nguyên</a:t>
            </a:r>
          </a:p>
        </p:txBody>
      </p:sp>
      <p:sp>
        <p:nvSpPr>
          <p:cNvPr id="22" name="TextBox 21"/>
          <p:cNvSpPr txBox="1"/>
          <p:nvPr/>
        </p:nvSpPr>
        <p:spPr>
          <a:xfrm>
            <a:off x="323528" y="3435846"/>
            <a:ext cx="2491339" cy="830997"/>
          </a:xfrm>
          <a:prstGeom prst="rect">
            <a:avLst/>
          </a:prstGeom>
          <a:noFill/>
        </p:spPr>
        <p:txBody>
          <a:bodyPr wrap="square" rtlCol="0">
            <a:spAutoFit/>
          </a:bodyPr>
          <a:lstStyle/>
          <a:p>
            <a:r>
              <a:rPr lang="en-US" sz="2400">
                <a:latin typeface="UTM Spring" pitchFamily="18" charset="0"/>
                <a:cs typeface="Times New Roman" pitchFamily="18" charset="0"/>
              </a:rPr>
              <a:t>Mở rộng cảm xúc vừa chung vừa riêng</a:t>
            </a:r>
          </a:p>
        </p:txBody>
      </p:sp>
      <p:sp>
        <p:nvSpPr>
          <p:cNvPr id="23" name="TextBox 22"/>
          <p:cNvSpPr txBox="1"/>
          <p:nvPr/>
        </p:nvSpPr>
        <p:spPr>
          <a:xfrm>
            <a:off x="5940152" y="3171621"/>
            <a:ext cx="3024336" cy="1200329"/>
          </a:xfrm>
          <a:prstGeom prst="rect">
            <a:avLst/>
          </a:prstGeom>
          <a:noFill/>
        </p:spPr>
        <p:txBody>
          <a:bodyPr wrap="square" rtlCol="0">
            <a:spAutoFit/>
          </a:bodyPr>
          <a:lstStyle/>
          <a:p>
            <a:r>
              <a:rPr lang="en-US" sz="2400">
                <a:latin typeface="UTM Spring" pitchFamily="18" charset="0"/>
                <a:cs typeface="Times New Roman" pitchFamily="18" charset="0"/>
              </a:rPr>
              <a:t>Cho thấy tình yêu thiên nhiên và làng quê sâu sắc, rộng lớn của cả một thế hệ</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5601" y="535238"/>
            <a:ext cx="1800200" cy="11125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9826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par>
                                <p:cTn id="16" presetID="21" presetClass="entr" presetSubtype="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par>
                                <p:cTn id="19" presetID="21" presetClass="entr" presetSubtype="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heel(1)">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2000"/>
                                        <p:tgtEl>
                                          <p:spTgt spid="22"/>
                                        </p:tgtEl>
                                      </p:cBhvr>
                                    </p:animEffect>
                                  </p:childTnLst>
                                </p:cTn>
                              </p:par>
                              <p:par>
                                <p:cTn id="30" presetID="21"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heel(1)">
                                      <p:cBhvr>
                                        <p:cTn id="32" dur="2000"/>
                                        <p:tgtEl>
                                          <p:spTgt spid="18"/>
                                        </p:tgtEl>
                                      </p:cBhvr>
                                    </p:animEffect>
                                  </p:childTnLst>
                                </p:cTn>
                              </p:par>
                              <p:par>
                                <p:cTn id="33" presetID="21" presetClass="entr" presetSubtype="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6"/>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6">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7089952" cy="369332"/>
          </a:xfrm>
          <a:prstGeom prst="rect">
            <a:avLst/>
          </a:prstGeom>
          <a:noFill/>
        </p:spPr>
        <p:txBody>
          <a:bodyPr wrap="square" rtlCol="0">
            <a:spAutoFit/>
          </a:bodyPr>
          <a:lstStyle/>
          <a:p>
            <a:r>
              <a:rPr lang="en-US" b="1">
                <a:solidFill>
                  <a:schemeClr val="accent6">
                    <a:lumMod val="75000"/>
                  </a:schemeClr>
                </a:solidFill>
                <a:latin typeface="Times New Roman" pitchFamily="18" charset="0"/>
                <a:cs typeface="Times New Roman" pitchFamily="18" charset="0"/>
              </a:rPr>
              <a:t>1. Cảnh sắc làng Ku- ku- rêu và tình cảm của họa sĩ với hai cây phong</a:t>
            </a:r>
          </a:p>
        </p:txBody>
      </p:sp>
      <p:sp>
        <p:nvSpPr>
          <p:cNvPr id="5" name="AutoShape 41">
            <a:extLst>
              <a:ext uri="{FF2B5EF4-FFF2-40B4-BE49-F238E27FC236}">
                <a16:creationId xmlns:a16="http://schemas.microsoft.com/office/drawing/2014/main" xmlns="" id="{392EA309-99F8-43E2-A3DB-1227756AB88E}"/>
              </a:ext>
            </a:extLst>
          </p:cNvPr>
          <p:cNvSpPr>
            <a:spLocks noChangeArrowheads="1"/>
          </p:cNvSpPr>
          <p:nvPr/>
        </p:nvSpPr>
        <p:spPr bwMode="ltGray">
          <a:xfrm rot="5400000">
            <a:off x="-368364" y="1031395"/>
            <a:ext cx="3688723" cy="4033130"/>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6" name="AutoShape 42">
            <a:extLst>
              <a:ext uri="{FF2B5EF4-FFF2-40B4-BE49-F238E27FC236}">
                <a16:creationId xmlns:a16="http://schemas.microsoft.com/office/drawing/2014/main" xmlns="" id="{8149B04B-2FA6-49E4-88DD-2EB0E5CE4D41}"/>
              </a:ext>
            </a:extLst>
          </p:cNvPr>
          <p:cNvSpPr>
            <a:spLocks noChangeArrowheads="1"/>
          </p:cNvSpPr>
          <p:nvPr/>
        </p:nvSpPr>
        <p:spPr bwMode="ltGray">
          <a:xfrm rot="5400000" flipH="1">
            <a:off x="9023" y="1372252"/>
            <a:ext cx="3083039" cy="332179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7" name="AutoShape 43"/>
          <p:cNvSpPr>
            <a:spLocks noChangeArrowheads="1"/>
          </p:cNvSpPr>
          <p:nvPr/>
        </p:nvSpPr>
        <p:spPr bwMode="gray">
          <a:xfrm>
            <a:off x="3652355" y="2876674"/>
            <a:ext cx="4238705" cy="419100"/>
          </a:xfrm>
          <a:prstGeom prst="roundRect">
            <a:avLst>
              <a:gd name="adj" fmla="val 50000"/>
            </a:avLst>
          </a:prstGeom>
          <a:noFill/>
          <a:ln w="28575" algn="ctr">
            <a:solidFill>
              <a:schemeClr val="accent6">
                <a:lumMod val="75000"/>
              </a:schemeClr>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sz="2400" b="1">
                <a:latin typeface="Times New Roman" pitchFamily="18" charset="0"/>
                <a:cs typeface="Times New Roman" pitchFamily="18" charset="0"/>
              </a:rPr>
              <a:t>Giới thiệu Hai cây phong</a:t>
            </a:r>
          </a:p>
        </p:txBody>
      </p:sp>
      <p:sp>
        <p:nvSpPr>
          <p:cNvPr id="8" name="AutoShape 47"/>
          <p:cNvSpPr>
            <a:spLocks noChangeArrowheads="1"/>
          </p:cNvSpPr>
          <p:nvPr/>
        </p:nvSpPr>
        <p:spPr bwMode="gray">
          <a:xfrm>
            <a:off x="3451189" y="1846139"/>
            <a:ext cx="4289846" cy="419100"/>
          </a:xfrm>
          <a:prstGeom prst="roundRect">
            <a:avLst>
              <a:gd name="adj" fmla="val 50000"/>
            </a:avLst>
          </a:prstGeom>
          <a:noFill/>
          <a:ln w="28575" algn="ctr">
            <a:solidFill>
              <a:srgbClr val="FFC00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sz="2400" b="1">
                <a:latin typeface="Times New Roman" pitchFamily="18" charset="0"/>
                <a:cs typeface="Times New Roman" pitchFamily="18" charset="0"/>
              </a:rPr>
              <a:t>Giới thiệu làng Ku- ku- rêu</a:t>
            </a:r>
          </a:p>
        </p:txBody>
      </p:sp>
      <p:grpSp>
        <p:nvGrpSpPr>
          <p:cNvPr id="9" name="Group 48"/>
          <p:cNvGrpSpPr>
            <a:grpSpLocks/>
          </p:cNvGrpSpPr>
          <p:nvPr/>
        </p:nvGrpSpPr>
        <p:grpSpPr bwMode="auto">
          <a:xfrm>
            <a:off x="3133689" y="1866776"/>
            <a:ext cx="381000" cy="381000"/>
            <a:chOff x="2078" y="1680"/>
            <a:chExt cx="1615" cy="1615"/>
          </a:xfrm>
        </p:grpSpPr>
        <p:sp>
          <p:nvSpPr>
            <p:cNvPr id="10"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11"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12" name="Oval 51">
              <a:extLst>
                <a:ext uri="{FF2B5EF4-FFF2-40B4-BE49-F238E27FC236}">
                  <a16:creationId xmlns:a16="http://schemas.microsoft.com/office/drawing/2014/main" xmlns="" id="{4E315121-ABA4-4310-8F06-A30497D6F535}"/>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13" name="Oval 5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14" name="Oval 53">
              <a:extLst>
                <a:ext uri="{FF2B5EF4-FFF2-40B4-BE49-F238E27FC236}">
                  <a16:creationId xmlns:a16="http://schemas.microsoft.com/office/drawing/2014/main" xmlns="" id="{447655DE-073A-4084-AB7D-15F69B05F7D7}"/>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15" name="Oval 5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grpSp>
        <p:nvGrpSpPr>
          <p:cNvPr id="16" name="Group 76"/>
          <p:cNvGrpSpPr>
            <a:grpSpLocks/>
          </p:cNvGrpSpPr>
          <p:nvPr/>
        </p:nvGrpSpPr>
        <p:grpSpPr bwMode="auto">
          <a:xfrm>
            <a:off x="3353905" y="2857624"/>
            <a:ext cx="355600" cy="381000"/>
            <a:chOff x="2078" y="1680"/>
            <a:chExt cx="1615" cy="1615"/>
          </a:xfrm>
        </p:grpSpPr>
        <p:sp>
          <p:nvSpPr>
            <p:cNvPr id="17" name="Oval 7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18" name="Oval 7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19" name="Oval 79">
              <a:extLst>
                <a:ext uri="{FF2B5EF4-FFF2-40B4-BE49-F238E27FC236}">
                  <a16:creationId xmlns:a16="http://schemas.microsoft.com/office/drawing/2014/main" xmlns="" id="{BBDE65DF-222F-4F4B-8B5E-BB21723F1067}"/>
                </a:ext>
              </a:extLst>
            </p:cNvPr>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20" name="Oval 8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21" name="Oval 81">
              <a:extLst>
                <a:ext uri="{FF2B5EF4-FFF2-40B4-BE49-F238E27FC236}">
                  <a16:creationId xmlns:a16="http://schemas.microsoft.com/office/drawing/2014/main" xmlns="" id="{C9D72750-B4CE-4B35-8E91-6C0E8CA1E04C}"/>
                </a:ext>
              </a:extLst>
            </p:cNvPr>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22" name="Oval 82"/>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sp>
        <p:nvSpPr>
          <p:cNvPr id="23" name="AutoShape 46"/>
          <p:cNvSpPr>
            <a:spLocks noChangeArrowheads="1"/>
          </p:cNvSpPr>
          <p:nvPr/>
        </p:nvSpPr>
        <p:spPr bwMode="gray">
          <a:xfrm>
            <a:off x="3437323" y="3812778"/>
            <a:ext cx="4302254" cy="419100"/>
          </a:xfrm>
          <a:prstGeom prst="roundRect">
            <a:avLst>
              <a:gd name="adj" fmla="val 50000"/>
            </a:avLst>
          </a:prstGeom>
          <a:noFill/>
          <a:ln w="28575" algn="ctr">
            <a:solidFill>
              <a:srgbClr val="00B050"/>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sz="2400" b="1">
                <a:latin typeface="Times New Roman" pitchFamily="18" charset="0"/>
                <a:cs typeface="Times New Roman" pitchFamily="18" charset="0"/>
              </a:rPr>
              <a:t>Ý nghĩa </a:t>
            </a:r>
          </a:p>
        </p:txBody>
      </p:sp>
      <p:grpSp>
        <p:nvGrpSpPr>
          <p:cNvPr id="24" name="Group 55"/>
          <p:cNvGrpSpPr>
            <a:grpSpLocks/>
          </p:cNvGrpSpPr>
          <p:nvPr/>
        </p:nvGrpSpPr>
        <p:grpSpPr bwMode="auto">
          <a:xfrm>
            <a:off x="3132523" y="3846934"/>
            <a:ext cx="381000" cy="381000"/>
            <a:chOff x="2078" y="1680"/>
            <a:chExt cx="1615" cy="1615"/>
          </a:xfrm>
        </p:grpSpPr>
        <p:sp>
          <p:nvSpPr>
            <p:cNvPr id="25" name="Oval 5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26" name="Oval 5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27" name="Oval 58">
              <a:extLst>
                <a:ext uri="{FF2B5EF4-FFF2-40B4-BE49-F238E27FC236}">
                  <a16:creationId xmlns:a16="http://schemas.microsoft.com/office/drawing/2014/main" xmlns="" id="{8677CE03-0450-4902-8D20-CF3965B89310}"/>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28" name="Oval 59"/>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29" name="Oval 60">
              <a:extLst>
                <a:ext uri="{FF2B5EF4-FFF2-40B4-BE49-F238E27FC236}">
                  <a16:creationId xmlns:a16="http://schemas.microsoft.com/office/drawing/2014/main" xmlns="" id="{00426884-D384-4D81-A914-32F0E4A37BF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30" name="Oval 61"/>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4" y="1547526"/>
            <a:ext cx="3195154" cy="2824424"/>
          </a:xfrm>
          <a:prstGeom prst="ellipse">
            <a:avLst/>
          </a:prstGeom>
          <a:ln>
            <a:noFill/>
          </a:ln>
          <a:effectLst>
            <a:softEdge rad="112500"/>
          </a:effectLst>
        </p:spPr>
      </p:pic>
    </p:spTree>
    <p:extLst>
      <p:ext uri="{BB962C8B-B14F-4D97-AF65-F5344CB8AC3E}">
        <p14:creationId xmlns:p14="http://schemas.microsoft.com/office/powerpoint/2010/main" val="37560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heel(1)">
                                      <p:cBhvr>
                                        <p:cTn id="12" dur="2000"/>
                                        <p:tgtEl>
                                          <p:spTgt spid="3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71&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73&quot;/&gt;&lt;/object&gt;&lt;object type=&quot;3&quot; unique_id=&quot;10021&quot;&gt;&lt;property id=&quot;20148&quot; value=&quot;5&quot;/&gt;&lt;property id=&quot;20300&quot; value=&quot;Slide 19&quot;/&gt;&lt;property id=&quot;20307&quot; value=&quot;274&quot;/&gt;&lt;/object&gt;&lt;object type=&quot;3&quot; unique_id=&quot;10022&quot;&gt;&lt;property id=&quot;20148&quot; value=&quot;5&quot;/&gt;&lt;property id=&quot;20300&quot; value=&quot;Slide 20&quot;/&gt;&lt;property id=&quot;20307&quot; value=&quot;275&quot;/&gt;&lt;/object&gt;&lt;object type=&quot;3&quot; unique_id=&quot;10023&quot;&gt;&lt;property id=&quot;20148&quot; value=&quot;5&quot;/&gt;&lt;property id=&quot;20300&quot; value=&quot;Slide 21&quot;/&gt;&lt;property id=&quot;20307&quot; value=&quot;276&quot;/&gt;&lt;/object&gt;&lt;object type=&quot;3&quot; unique_id=&quot;10024&quot;&gt;&lt;property id=&quot;20148&quot; value=&quot;5&quot;/&gt;&lt;property id=&quot;20300&quot; value=&quot;Slide 22&quot;/&gt;&lt;property id=&quot;20307&quot; value=&quot;277&quot;/&gt;&lt;/object&gt;&lt;object type=&quot;3&quot; unique_id=&quot;10025&quot;&gt;&lt;property id=&quot;20148&quot; value=&quot;5&quot;/&gt;&lt;property id=&quot;20300&quot; value=&quot;Slide 23&quot;/&gt;&lt;property id=&quot;20307&quot; value=&quot;278&quot;/&gt;&lt;/object&gt;&lt;/object&gt;&lt;object type=&quot;8&quot; unique_id=&quot;10050&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1731</Words>
  <Application>Microsoft Office PowerPoint</Application>
  <PresentationFormat>On-screen Show (16:9)</PresentationFormat>
  <Paragraphs>152</Paragraphs>
  <Slides>23</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微软雅黑</vt:lpstr>
      <vt:lpstr>宋体</vt:lpstr>
      <vt:lpstr>Arial</vt:lpstr>
      <vt:lpstr>Calibri</vt:lpstr>
      <vt:lpstr>Chiller</vt:lpstr>
      <vt:lpstr>Tim</vt:lpstr>
      <vt:lpstr>Times New Roman</vt:lpstr>
      <vt:lpstr>UTM Spring</vt:lpstr>
      <vt:lpstr>UVN But Long 2</vt:lpstr>
      <vt:lpstr>VNI-Cooper</vt:lpstr>
      <vt:lpstr>Wingdings</vt:lpstr>
      <vt:lpstr>ZapfChancery-Medium</vt:lpstr>
      <vt:lpstr>字魂27号-布丁体</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admin</cp:lastModifiedBy>
  <cp:revision>74</cp:revision>
  <dcterms:created xsi:type="dcterms:W3CDTF">2021-08-19T14:47:41Z</dcterms:created>
  <dcterms:modified xsi:type="dcterms:W3CDTF">2022-12-19T14:18:59Z</dcterms:modified>
</cp:coreProperties>
</file>