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92" r:id="rId3"/>
    <p:sldId id="259" r:id="rId4"/>
    <p:sldId id="293" r:id="rId5"/>
    <p:sldId id="260" r:id="rId6"/>
    <p:sldId id="262" r:id="rId7"/>
    <p:sldId id="272" r:id="rId8"/>
    <p:sldId id="271" r:id="rId9"/>
    <p:sldId id="270" r:id="rId10"/>
    <p:sldId id="269" r:id="rId11"/>
    <p:sldId id="268" r:id="rId12"/>
    <p:sldId id="267" r:id="rId13"/>
    <p:sldId id="266" r:id="rId14"/>
    <p:sldId id="265" r:id="rId15"/>
    <p:sldId id="264" r:id="rId16"/>
    <p:sldId id="263" r:id="rId17"/>
    <p:sldId id="261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74" r:id="rId29"/>
    <p:sldId id="284" r:id="rId30"/>
    <p:sldId id="287" r:id="rId31"/>
    <p:sldId id="285" r:id="rId32"/>
    <p:sldId id="289" r:id="rId33"/>
    <p:sldId id="29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38" autoAdjust="0"/>
    <p:restoredTop sz="94660"/>
  </p:normalViewPr>
  <p:slideViewPr>
    <p:cSldViewPr snapToGrid="0">
      <p:cViewPr>
        <p:scale>
          <a:sx n="80" d="100"/>
          <a:sy n="80" d="100"/>
        </p:scale>
        <p:origin x="-28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2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1DFAE7-7108-491C-9527-E4B8BE43B0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360460E-410F-46C2-8CCE-2BC54FC83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6B4174-DCB2-422F-95FB-32380B461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DC43-851D-4C20-8D3D-B77EBBC0AE81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9FF1ED4-F077-4530-B4E8-B9B9CCC61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FBD971-9772-4DC7-AB06-EBE63F5D9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49719-1A92-4F41-8BFD-10BF62314E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949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4F2EBB-7970-4A0C-8454-744DA6D8E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F1E7C14-0979-4F02-B74E-603F8649A7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3BE192-3AB5-4DCB-9BE7-563689B2B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DC43-851D-4C20-8D3D-B77EBBC0AE81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56119E-A8A3-4911-A406-17974F8C8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F801C2B-8641-45A8-A07E-544195232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49719-1A92-4F41-8BFD-10BF62314E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735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E8FF9ED-FA2E-4E6D-9835-F2A5B121DB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81E51B7-29F8-4EFD-A9CD-D42387DD51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518BD0-62BE-4AFC-8C6D-DFF9E7184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DC43-851D-4C20-8D3D-B77EBBC0AE81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1BCC6E-3093-47D2-9733-B791152EE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40E9EB-4010-40F6-ABD1-F9993738C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49719-1A92-4F41-8BFD-10BF62314E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176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ABDC6-2AEB-4DF3-BA3B-6AFB7CA64D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D04BC-5AD7-40A6-8031-54E3A81E7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261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ABDC6-2AEB-4DF3-BA3B-6AFB7CA64D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D04BC-5AD7-40A6-8031-54E3A81E7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060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ABDC6-2AEB-4DF3-BA3B-6AFB7CA64D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D04BC-5AD7-40A6-8031-54E3A81E7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76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ABDC6-2AEB-4DF3-BA3B-6AFB7CA64D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D04BC-5AD7-40A6-8031-54E3A81E7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4328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ABDC6-2AEB-4DF3-BA3B-6AFB7CA64D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D04BC-5AD7-40A6-8031-54E3A81E7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99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ABDC6-2AEB-4DF3-BA3B-6AFB7CA64D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D04BC-5AD7-40A6-8031-54E3A81E7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1545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ABDC6-2AEB-4DF3-BA3B-6AFB7CA64D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D04BC-5AD7-40A6-8031-54E3A81E7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981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ABDC6-2AEB-4DF3-BA3B-6AFB7CA64D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D04BC-5AD7-40A6-8031-54E3A81E7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899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D9F9E1-090A-443C-8380-88B6BBA11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58522F0-75D9-4968-9D89-0DE319C644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DD89BD-164C-46C7-93F2-BE135FAF6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DC43-851D-4C20-8D3D-B77EBBC0AE81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5E8E9A-E123-4F48-9D8F-A78C4091F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5B03CA-321D-477D-A3E9-302DE7155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49719-1A92-4F41-8BFD-10BF62314E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841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ABDC6-2AEB-4DF3-BA3B-6AFB7CA64D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D04BC-5AD7-40A6-8031-54E3A81E7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7136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ABDC6-2AEB-4DF3-BA3B-6AFB7CA64D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D04BC-5AD7-40A6-8031-54E3A81E7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2633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ABDC6-2AEB-4DF3-BA3B-6AFB7CA64D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D04BC-5AD7-40A6-8031-54E3A81E7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41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6F9ED-8E01-42AC-BFCE-35D87F54C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2F69F85-CA2E-4E72-B4D4-108389DD0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6084DE-A9F6-47AD-A755-FC9C62047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DC43-851D-4C20-8D3D-B77EBBC0AE81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7A62F6-8954-4FA2-ADBF-E88C0C88A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88980A3-D793-4304-976E-1797E5B6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49719-1A92-4F41-8BFD-10BF62314E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868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31C37C-9150-4D6F-80A3-FEFD80876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3E6F21-5DFC-4F8C-A43C-12708EA11F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3C58516-DD33-4B2A-ADA3-CD22CB217B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6675E50-EA17-4EA0-A33D-B83054A8E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DC43-851D-4C20-8D3D-B77EBBC0AE81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563D77-14BA-44A8-8B46-A744B752C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D5990FB-550B-4300-A5E6-50D9F2B0D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49719-1A92-4F41-8BFD-10BF62314E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908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DED562-4F69-450C-A756-9088D8D28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95E765F-82B1-4141-988E-DFA965708F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51E413D-0301-4A78-A260-C80ECF3EC9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48E47B5-AE43-45D8-B750-558B69450E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0ACABC5-9A0B-43BA-B0F2-D52F4F353B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CAC972D-E4C2-44E6-8707-7C31210A0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DC43-851D-4C20-8D3D-B77EBBC0AE81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8308D32-330B-462C-9DF6-6D2F18D44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C2A7D99-A058-4096-AE3E-8554014BF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49719-1A92-4F41-8BFD-10BF62314E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963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C78F1E-66DE-4D69-8E3A-02FD14BE7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093C1FA-3B05-49D8-854E-365899BE4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DC43-851D-4C20-8D3D-B77EBBC0AE81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FAE2551-A99A-4F9F-8CD2-78E43F21A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18D8BCF-7D36-4B74-B9CE-CC55EF544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49719-1A92-4F41-8BFD-10BF62314E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920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F0C310D-CF7F-4240-A9E0-D1BE85835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DC43-851D-4C20-8D3D-B77EBBC0AE81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46F4AAA-7E3D-4814-BA42-10BC8AD8B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BE4258E-F9C8-4A46-9782-CEB5FFDB3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49719-1A92-4F41-8BFD-10BF62314E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730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C955FF-0651-4D4A-AA14-0D28CB2F8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129C19-3781-4818-8699-C59A1CE9F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CD40C6C-8181-4650-8CB7-5EA923F7D7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C7E798D-78A3-4A8A-92DD-921C849B1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DC43-851D-4C20-8D3D-B77EBBC0AE81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B5A3A1-171C-4CE4-8F43-F8B0B18DA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4952A0A-9046-4DA6-A705-A1976F4CA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49719-1A92-4F41-8BFD-10BF62314E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8371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1B10C9-FA87-4515-802F-4B7AFFEAB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0FD8F20-9BBF-40CD-9CB8-605F41081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0EF3A68-D7A5-4669-96E7-24F86D50D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958CE56-D44C-4F5B-9798-1D90CCC14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DC43-851D-4C20-8D3D-B77EBBC0AE81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3D3D5FA-D640-4925-8192-A9F2D60DD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E5FF2A-FFBE-4FE8-A259-93C84AAC5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49719-1A92-4F41-8BFD-10BF62314E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416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7C2EF43-02D7-47FF-AD39-841BBDEEF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173EC6C-21B0-47E3-BDAD-A384535AF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F67BA7-20FF-4267-835E-CA8D7B58CE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DDC43-851D-4C20-8D3D-B77EBBC0AE81}" type="datetimeFigureOut">
              <a:rPr lang="en-GB" smtClean="0"/>
              <a:t>09/02/2022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90BDA9-BFCC-4E10-93E1-48ED1D8062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5074EA2-AD7B-47AA-A009-4F8494AFC1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49719-1A92-4F41-8BFD-10BF62314E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572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ABDC6-2AEB-4DF3-BA3B-6AFB7CA64D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D04BC-5AD7-40A6-8031-54E3A81E79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111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37784" y="473075"/>
            <a:ext cx="90678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TRƯỜNG THCS </a:t>
            </a:r>
            <a:r>
              <a:rPr lang="vi-VN" sz="3200" b="1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NGỌC HỒI</a:t>
            </a:r>
            <a:endParaRPr lang="en-US" sz="3200" b="1" dirty="0">
              <a:solidFill>
                <a:schemeClr val="tx2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02861" y="3500438"/>
            <a:ext cx="41470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MÔN: CÔNG NGHỆ 7</a:t>
            </a:r>
          </a:p>
        </p:txBody>
      </p:sp>
      <p:pic>
        <p:nvPicPr>
          <p:cNvPr id="2052" name="Picture 16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8" y="-15875"/>
            <a:ext cx="2381249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4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768" y="12700"/>
            <a:ext cx="2087033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4941889"/>
            <a:ext cx="2256367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584" y="4797425"/>
            <a:ext cx="2478616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18684" y="1538288"/>
            <a:ext cx="9880600" cy="1200150"/>
          </a:xfrm>
          <a:prstGeom prst="rect">
            <a:avLst/>
          </a:prstGeom>
        </p:spPr>
        <p:txBody>
          <a:bodyPr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C00000"/>
                </a:solidFill>
                <a:cs typeface="Times New Roman" pitchFamily="18" charset="0"/>
              </a:rPr>
              <a:t>CHÀO MỪNG CÁC EM ĐẾN PHÒNG HỌC TRỰC TUYẾN</a:t>
            </a:r>
          </a:p>
        </p:txBody>
      </p:sp>
      <p:sp>
        <p:nvSpPr>
          <p:cNvPr id="2057" name="TextBox 3"/>
          <p:cNvSpPr txBox="1">
            <a:spLocks noChangeArrowheads="1"/>
          </p:cNvSpPr>
          <p:nvPr/>
        </p:nvSpPr>
        <p:spPr bwMode="auto">
          <a:xfrm>
            <a:off x="2641600" y="4941889"/>
            <a:ext cx="670771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FF0000"/>
                </a:solidFill>
                <a:cs typeface="Times New Roman" pitchFamily="18" charset="0"/>
              </a:rPr>
              <a:t>GV: NGUYỄN </a:t>
            </a:r>
            <a:r>
              <a:rPr lang="en-US" altLang="en-US" sz="2800" b="1" dirty="0" smtClean="0">
                <a:solidFill>
                  <a:srgbClr val="FF0000"/>
                </a:solidFill>
                <a:cs typeface="Times New Roman" pitchFamily="18" charset="0"/>
              </a:rPr>
              <a:t>THỊ</a:t>
            </a:r>
            <a:r>
              <a:rPr lang="vi-VN" altLang="en-US" sz="2800" b="1" dirty="0" smtClean="0">
                <a:solidFill>
                  <a:srgbClr val="FF0000"/>
                </a:solidFill>
                <a:cs typeface="Times New Roman" pitchFamily="18" charset="0"/>
              </a:rPr>
              <a:t> THIÊN LÝ</a:t>
            </a:r>
            <a:endParaRPr lang="en-US" altLang="en-US" sz="28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6114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523CA8C9-7555-42CB-9551-6A2A40C77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24736"/>
            <a:ext cx="9375075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alt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alt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alt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  <a:b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alt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E2A2456-CD50-42FC-9C41-3E42F5D5F14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1" y="1879509"/>
            <a:ext cx="4600731" cy="3484983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6BA67D3A-1D97-40A1-828A-59B058B84A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45944" y="1600201"/>
            <a:ext cx="4600731" cy="45259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246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8C3DC647-8C8B-4468-8BB2-10B29DF8B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420" y="274638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b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alt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E3B1EC74-EAF1-430C-9064-FFF0BFCE70D1}"/>
              </a:ext>
            </a:extLst>
          </p:cNvPr>
          <p:cNvSpPr txBox="1">
            <a:spLocks/>
          </p:cNvSpPr>
          <p:nvPr/>
        </p:nvSpPr>
        <p:spPr>
          <a:xfrm>
            <a:off x="1641421" y="1535113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xmlns="" id="{BC867BDE-AB95-4779-BE34-F2D390B11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1421" y="2292351"/>
            <a:ext cx="4040188" cy="3833813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xmlns="" id="{09FF04A0-520D-428A-AD7F-5255DB95F8FD}"/>
              </a:ext>
            </a:extLst>
          </p:cNvPr>
          <p:cNvSpPr txBox="1">
            <a:spLocks/>
          </p:cNvSpPr>
          <p:nvPr/>
        </p:nvSpPr>
        <p:spPr>
          <a:xfrm>
            <a:off x="5829246" y="1484784"/>
            <a:ext cx="4041775" cy="6900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mướp</a:t>
            </a:r>
            <a:endParaRPr lang="en-US" alt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226687A5-EC5F-4116-A28C-51AD555D0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2" y="2290514"/>
            <a:ext cx="4041775" cy="383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95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256B904A-7924-4DF2-9255-E7C3CE258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1483" y="245269"/>
            <a:ext cx="8229600" cy="132556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alt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9A81CDF-3E05-43F6-918B-2314A5937FD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16571" y="1641061"/>
            <a:ext cx="4391316" cy="4444240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236D553C-931E-4B45-AB21-2885728FF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774825"/>
            <a:ext cx="4472067" cy="417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96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F96B47EA-10AD-481B-AFF1-6C391EFB9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363" y="274638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b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alt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E81C056-D3BA-4668-A9DE-FFD0456EEB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41617" y="1600202"/>
            <a:ext cx="4038600" cy="4525963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B250C38D-5160-4469-8688-B88A1CEC6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22362" y="1600202"/>
            <a:ext cx="5185349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93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F7A6AB12-57C5-4CBC-91FF-0891E3E02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363" y="274638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 Đông xuân</a:t>
            </a:r>
            <a:b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Tháng 11 → tháng 4, 5 năm sau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27EF2AED-9DB6-4C63-9783-EAE3994741FC}"/>
              </a:ext>
            </a:extLst>
          </p:cNvPr>
          <p:cNvSpPr txBox="1">
            <a:spLocks/>
          </p:cNvSpPr>
          <p:nvPr/>
        </p:nvSpPr>
        <p:spPr>
          <a:xfrm>
            <a:off x="1731363" y="1535113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dirty="0" err="1">
                <a:ln>
                  <a:solidFill>
                    <a:sysClr val="windowText" lastClr="0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xmlns="" id="{E557D0E8-585F-4364-864A-D6D21F9B8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1363" y="2292352"/>
            <a:ext cx="4040188" cy="3833813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xmlns="" id="{BB26A8C0-BA8E-413E-91D9-A5CE2438C1EC}"/>
              </a:ext>
            </a:extLst>
          </p:cNvPr>
          <p:cNvSpPr txBox="1">
            <a:spLocks/>
          </p:cNvSpPr>
          <p:nvPr/>
        </p:nvSpPr>
        <p:spPr>
          <a:xfrm>
            <a:off x="5919189" y="1535113"/>
            <a:ext cx="4041775" cy="639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vi-VN" dirty="0">
                <a:ln>
                  <a:solidFill>
                    <a:sysClr val="windowText" lastClr="0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xmlns="" id="{0B9784E5-91A0-4263-9072-38BB719C4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19189" y="2292352"/>
            <a:ext cx="4041775" cy="383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00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458A5B8-0F9D-496F-B4E7-C17561E5F2DF}"/>
              </a:ext>
            </a:extLst>
          </p:cNvPr>
          <p:cNvSpPr/>
          <p:nvPr/>
        </p:nvSpPr>
        <p:spPr>
          <a:xfrm>
            <a:off x="2274763" y="188642"/>
            <a:ext cx="736611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về cây trồng trái vụ</a:t>
            </a:r>
            <a:endParaRPr lang="en-US" sz="3600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25_dua_hau_kim_phung.jpg">
            <a:extLst>
              <a:ext uri="{FF2B5EF4-FFF2-40B4-BE49-F238E27FC236}">
                <a16:creationId xmlns:a16="http://schemas.microsoft.com/office/drawing/2014/main" xmlns="" id="{A9A1189E-F88E-43C3-A9F0-B7851605B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981" y="981075"/>
            <a:ext cx="2078039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bixanh.jpg">
            <a:extLst>
              <a:ext uri="{FF2B5EF4-FFF2-40B4-BE49-F238E27FC236}">
                <a16:creationId xmlns:a16="http://schemas.microsoft.com/office/drawing/2014/main" xmlns="" id="{CCB757AC-D1A4-4B86-93AC-A204BE146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768" y="3141663"/>
            <a:ext cx="142716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bnn_1299496191_ca chua.jpg">
            <a:extLst>
              <a:ext uri="{FF2B5EF4-FFF2-40B4-BE49-F238E27FC236}">
                <a16:creationId xmlns:a16="http://schemas.microsoft.com/office/drawing/2014/main" xmlns="" id="{A5343D53-C517-46ED-9690-F10E8C2BB2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894" y="4581527"/>
            <a:ext cx="2665412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du du 1.jpg">
            <a:extLst>
              <a:ext uri="{FF2B5EF4-FFF2-40B4-BE49-F238E27FC236}">
                <a16:creationId xmlns:a16="http://schemas.microsoft.com/office/drawing/2014/main" xmlns="" id="{626AFAA4-D4FE-44EA-ACA6-7B76BF2A46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980" y="4076702"/>
            <a:ext cx="1584325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du du.jpg">
            <a:extLst>
              <a:ext uri="{FF2B5EF4-FFF2-40B4-BE49-F238E27FC236}">
                <a16:creationId xmlns:a16="http://schemas.microsoft.com/office/drawing/2014/main" xmlns="" id="{54C115BD-169A-44A4-87BC-58DAA383CA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669" y="4797427"/>
            <a:ext cx="2878137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dua hau.jpg">
            <a:extLst>
              <a:ext uri="{FF2B5EF4-FFF2-40B4-BE49-F238E27FC236}">
                <a16:creationId xmlns:a16="http://schemas.microsoft.com/office/drawing/2014/main" xmlns="" id="{64D5117D-C4E8-4E44-92E1-D9235C3642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705" y="1125540"/>
            <a:ext cx="25908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muop dang.jpg">
            <a:extLst>
              <a:ext uri="{FF2B5EF4-FFF2-40B4-BE49-F238E27FC236}">
                <a16:creationId xmlns:a16="http://schemas.microsoft.com/office/drawing/2014/main" xmlns="" id="{159A81D0-E19F-4BF7-970B-1BED84870C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255" y="981076"/>
            <a:ext cx="20574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707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83B66B4-9FD1-4E7B-A04C-1D3320C94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51" y="1484784"/>
            <a:ext cx="6858000" cy="494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marL="1117600" indent="-1117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117600" indent="-1117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17600" indent="-1117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117600" indent="-1117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17600" indent="-1117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574800" indent="-111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032000" indent="-111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489200" indent="-111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46400" indent="-111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KIỂM TRA VÀ XỬ LÝ HẠT GIỐNG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1618A82-671A-4C3F-A170-2848FE12BF37}"/>
              </a:ext>
            </a:extLst>
          </p:cNvPr>
          <p:cNvSpPr txBox="1"/>
          <p:nvPr/>
        </p:nvSpPr>
        <p:spPr>
          <a:xfrm>
            <a:off x="1461868" y="2090691"/>
            <a:ext cx="2620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SKG/T39,40</a:t>
            </a:r>
          </a:p>
        </p:txBody>
      </p:sp>
      <p:sp>
        <p:nvSpPr>
          <p:cNvPr id="6" name="WordArt 9">
            <a:extLst>
              <a:ext uri="{FF2B5EF4-FFF2-40B4-BE49-F238E27FC236}">
                <a16:creationId xmlns:a16="http://schemas.microsoft.com/office/drawing/2014/main" xmlns="" id="{7F313214-B0EE-4301-9BCB-3AAD85F5C05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91679" y="228600"/>
            <a:ext cx="60198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16</a:t>
            </a:r>
          </a:p>
          <a:p>
            <a:pPr algn="ctr"/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6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F41B6327-3993-482C-AC44-E67EAAC1B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932" y="2874441"/>
            <a:ext cx="5859593" cy="494954"/>
          </a:xfrm>
        </p:spPr>
        <p:txBody>
          <a:bodyPr>
            <a:normAutofit/>
          </a:bodyPr>
          <a:lstStyle/>
          <a:p>
            <a:r>
              <a:rPr lang="en-US" alt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PHƯƠNG PHÁP GIEO TRỒNG</a:t>
            </a:r>
            <a:endParaRPr lang="vi-VN" altLang="vi-VN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F2CFD83-EBA0-4470-A5E3-848559A2B082}"/>
              </a:ext>
            </a:extLst>
          </p:cNvPr>
          <p:cNvSpPr txBox="1"/>
          <p:nvPr/>
        </p:nvSpPr>
        <p:spPr>
          <a:xfrm>
            <a:off x="960931" y="5373218"/>
            <a:ext cx="8911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xmlns="" id="{D5CBD526-91D1-438C-BD53-D72B3C027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140" y="3554397"/>
            <a:ext cx="441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    1.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</a:rPr>
              <a:t>Yêu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</a:rPr>
              <a:t>cầu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</a:rPr>
              <a:t>kỹ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</a:rPr>
              <a:t>thuật</a:t>
            </a:r>
            <a:endParaRPr lang="en-US" sz="2800" b="1" dirty="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xmlns="" id="{5CA6B650-74EC-4B14-A7BC-1FF262E92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141" y="4755868"/>
            <a:ext cx="55338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    2. Ph</a:t>
            </a:r>
            <a:r>
              <a:rPr lang="vi-VN" sz="2800" b="1" dirty="0">
                <a:solidFill>
                  <a:srgbClr val="3333FF"/>
                </a:solidFill>
                <a:latin typeface="Times New Roman" pitchFamily="18" charset="0"/>
              </a:rPr>
              <a:t>ư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</a:rPr>
              <a:t>ơng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</a:rPr>
              <a:t>pháp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</a:rPr>
              <a:t>gieo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</a:rPr>
              <a:t>trồng</a:t>
            </a:r>
            <a:endParaRPr lang="en-US" sz="2800" b="1" dirty="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93CD09D-4993-40A8-95E7-957CB5DD84AE}"/>
              </a:ext>
            </a:extLst>
          </p:cNvPr>
          <p:cNvSpPr txBox="1"/>
          <p:nvPr/>
        </p:nvSpPr>
        <p:spPr>
          <a:xfrm>
            <a:off x="960930" y="4172680"/>
            <a:ext cx="8911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035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Cac cach gieo hat">
            <a:extLst>
              <a:ext uri="{FF2B5EF4-FFF2-40B4-BE49-F238E27FC236}">
                <a16:creationId xmlns:a16="http://schemas.microsoft.com/office/drawing/2014/main" xmlns="" id="{E2D16590-D517-4BDB-A519-A56B94A48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483" y="1344615"/>
            <a:ext cx="2633663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 descr="Cac cach gieo hat(2)">
            <a:extLst>
              <a:ext uri="{FF2B5EF4-FFF2-40B4-BE49-F238E27FC236}">
                <a16:creationId xmlns:a16="http://schemas.microsoft.com/office/drawing/2014/main" xmlns="" id="{220F7DD3-9B04-4C1E-9078-BD8CA2CD3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934" y="1344615"/>
            <a:ext cx="2605087" cy="308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" descr="Cac cach gieo hat(3)">
            <a:extLst>
              <a:ext uri="{FF2B5EF4-FFF2-40B4-BE49-F238E27FC236}">
                <a16:creationId xmlns:a16="http://schemas.microsoft.com/office/drawing/2014/main" xmlns="" id="{98E17955-EB78-4CD1-9F86-E8F6E0CDF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809" y="1373188"/>
            <a:ext cx="2501900" cy="293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9">
            <a:extLst>
              <a:ext uri="{FF2B5EF4-FFF2-40B4-BE49-F238E27FC236}">
                <a16:creationId xmlns:a16="http://schemas.microsoft.com/office/drawing/2014/main" xmlns="" id="{51ACBF2F-C946-478C-ACC5-29C476F61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8059" y="4359275"/>
            <a:ext cx="24272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altLang="vi-VN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…………</a:t>
            </a:r>
          </a:p>
        </p:txBody>
      </p:sp>
      <p:sp>
        <p:nvSpPr>
          <p:cNvPr id="8" name="Text Box 20">
            <a:extLst>
              <a:ext uri="{FF2B5EF4-FFF2-40B4-BE49-F238E27FC236}">
                <a16:creationId xmlns:a16="http://schemas.microsoft.com/office/drawing/2014/main" xmlns="" id="{80683A42-6AB0-4D04-A5C3-92863FAA8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1634" y="4465638"/>
            <a:ext cx="24272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Gieo …………</a:t>
            </a:r>
          </a:p>
        </p:txBody>
      </p:sp>
      <p:sp>
        <p:nvSpPr>
          <p:cNvPr id="9" name="Text Box 21">
            <a:extLst>
              <a:ext uri="{FF2B5EF4-FFF2-40B4-BE49-F238E27FC236}">
                <a16:creationId xmlns:a16="http://schemas.microsoft.com/office/drawing/2014/main" xmlns="" id="{4966B28F-FBD5-4C90-BBDE-0D0524D42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134" y="4392613"/>
            <a:ext cx="24272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Gieo …………</a:t>
            </a: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xmlns="" id="{F1809CEF-C767-4B1E-AB7E-A7AA60383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4058" y="4346260"/>
            <a:ext cx="5774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vãi</a:t>
            </a:r>
            <a:endParaRPr lang="en-US" altLang="vi-VN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25">
            <a:extLst>
              <a:ext uri="{FF2B5EF4-FFF2-40B4-BE49-F238E27FC236}">
                <a16:creationId xmlns:a16="http://schemas.microsoft.com/office/drawing/2014/main" xmlns="" id="{E1D3793D-B4B1-403B-B1F0-748F829BD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5945" y="4368485"/>
            <a:ext cx="14766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hàng</a:t>
            </a:r>
            <a:endParaRPr lang="en-US" altLang="vi-VN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26">
            <a:extLst>
              <a:ext uri="{FF2B5EF4-FFF2-40B4-BE49-F238E27FC236}">
                <a16:creationId xmlns:a16="http://schemas.microsoft.com/office/drawing/2014/main" xmlns="" id="{B32A1C84-089F-4C06-94AE-7A0C05E92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6171" y="4450400"/>
            <a:ext cx="12875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hốc</a:t>
            </a:r>
            <a:endParaRPr lang="en-US" altLang="vi-VN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8">
            <a:extLst>
              <a:ext uri="{FF2B5EF4-FFF2-40B4-BE49-F238E27FC236}">
                <a16:creationId xmlns:a16="http://schemas.microsoft.com/office/drawing/2014/main" xmlns="" id="{7964CEFA-EC1F-45FD-8F2D-6D183377E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3921" y="4983561"/>
            <a:ext cx="46666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28600" algn="l"/>
                <a:tab pos="342900" algn="l"/>
                <a:tab pos="457200" algn="l"/>
                <a:tab pos="5715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28600" algn="l"/>
                <a:tab pos="342900" algn="l"/>
                <a:tab pos="457200" algn="l"/>
                <a:tab pos="5715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28600" algn="l"/>
                <a:tab pos="342900" algn="l"/>
                <a:tab pos="457200" algn="l"/>
                <a:tab pos="5715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28600" algn="l"/>
                <a:tab pos="342900" algn="l"/>
                <a:tab pos="457200" algn="l"/>
                <a:tab pos="571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28600" algn="l"/>
                <a:tab pos="342900" algn="l"/>
                <a:tab pos="457200" algn="l"/>
                <a:tab pos="571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  <a:tab pos="342900" algn="l"/>
                <a:tab pos="457200" algn="l"/>
                <a:tab pos="571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  <a:tab pos="342900" algn="l"/>
                <a:tab pos="457200" algn="l"/>
                <a:tab pos="571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  <a:tab pos="342900" algn="l"/>
                <a:tab pos="457200" algn="l"/>
                <a:tab pos="571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  <a:tab pos="342900" algn="l"/>
                <a:tab pos="457200" algn="l"/>
                <a:tab pos="5715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AU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27. </a:t>
            </a:r>
            <a:r>
              <a:rPr lang="vi-VN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CÁCH GIEO HẠT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255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1738D529-A779-4603-B2CB-ADCBA9DBF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121" y="139726"/>
            <a:ext cx="7341932" cy="942314"/>
          </a:xfrm>
        </p:spPr>
        <p:txBody>
          <a:bodyPr>
            <a:normAutofit/>
          </a:bodyPr>
          <a:lstStyle/>
          <a:p>
            <a:pPr algn="ctr" eaLnBrk="1" hangingPunct="1"/>
            <a:r>
              <a:rPr lang="vi-VN" altLang="vi-VN" dirty="0">
                <a:solidFill>
                  <a:srgbClr val="FF0000"/>
                </a:solidFill>
              </a:rPr>
              <a:t>Gieo vãi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xmlns="" id="{2C6F74D0-09E7-446F-ACE0-8F48525531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1548" y="884213"/>
            <a:ext cx="9144000" cy="583406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068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E219E041-BBB1-49B0-88D0-6509B8887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1128" y="139727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vi-VN" altLang="vi-VN" dirty="0">
                <a:solidFill>
                  <a:srgbClr val="FF0000"/>
                </a:solidFill>
              </a:rPr>
              <a:t>Gieo theo hàng</a:t>
            </a:r>
            <a:r>
              <a:rPr lang="en-US" altLang="vi-VN" dirty="0"/>
              <a:t/>
            </a:r>
            <a:br>
              <a:rPr lang="en-US" altLang="vi-VN" dirty="0"/>
            </a:br>
            <a:endParaRPr lang="vi-VN" altLang="vi-VN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xmlns="" id="{4D9C3C5F-394E-4157-8F83-AFAF9D158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3928" y="920777"/>
            <a:ext cx="9144000" cy="580231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029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E3F2239-D1B6-4B47-9709-FAFF083D0254}"/>
              </a:ext>
            </a:extLst>
          </p:cNvPr>
          <p:cNvSpPr/>
          <p:nvPr/>
        </p:nvSpPr>
        <p:spPr>
          <a:xfrm>
            <a:off x="3942176" y="633414"/>
            <a:ext cx="3959224" cy="58102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Cày đất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69F567D-712B-41E0-AD37-F076AF7481A1}"/>
              </a:ext>
            </a:extLst>
          </p:cNvPr>
          <p:cNvSpPr/>
          <p:nvPr/>
        </p:nvSpPr>
        <p:spPr>
          <a:xfrm>
            <a:off x="3942176" y="1816104"/>
            <a:ext cx="3959224" cy="62229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Bừa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FCF1BF4-5614-4DBF-A5D3-50158354E808}"/>
              </a:ext>
            </a:extLst>
          </p:cNvPr>
          <p:cNvSpPr/>
          <p:nvPr/>
        </p:nvSpPr>
        <p:spPr>
          <a:xfrm>
            <a:off x="3922045" y="4233864"/>
            <a:ext cx="3979356" cy="5222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lót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95DCEE2-5ABB-4607-976C-6993F4547450}"/>
              </a:ext>
            </a:extLst>
          </p:cNvPr>
          <p:cNvSpPr/>
          <p:nvPr/>
        </p:nvSpPr>
        <p:spPr>
          <a:xfrm>
            <a:off x="3922044" y="5357815"/>
            <a:ext cx="4025488" cy="56991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6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89C33FD-2A34-4104-873D-79689F85A600}"/>
              </a:ext>
            </a:extLst>
          </p:cNvPr>
          <p:cNvSpPr/>
          <p:nvPr/>
        </p:nvSpPr>
        <p:spPr>
          <a:xfrm>
            <a:off x="3942177" y="2997202"/>
            <a:ext cx="3959225" cy="5762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luống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xmlns="" id="{75BF2327-BAF4-4B83-B9EB-63380336BB55}"/>
              </a:ext>
            </a:extLst>
          </p:cNvPr>
          <p:cNvSpPr/>
          <p:nvPr/>
        </p:nvSpPr>
        <p:spPr>
          <a:xfrm>
            <a:off x="7965928" y="532747"/>
            <a:ext cx="720725" cy="316865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B2B0C8A-C4FF-4D3B-8398-DCC6AB8F8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1839" y="1700214"/>
            <a:ext cx="1295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LÀM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ĐẤT</a:t>
            </a:r>
          </a:p>
        </p:txBody>
      </p:sp>
      <p:sp>
        <p:nvSpPr>
          <p:cNvPr id="11" name="Down Arrow 15">
            <a:extLst>
              <a:ext uri="{FF2B5EF4-FFF2-40B4-BE49-F238E27FC236}">
                <a16:creationId xmlns:a16="http://schemas.microsoft.com/office/drawing/2014/main" xmlns="" id="{F65DA6C4-872C-400F-82CE-58916DA36CD0}"/>
              </a:ext>
            </a:extLst>
          </p:cNvPr>
          <p:cNvSpPr/>
          <p:nvPr/>
        </p:nvSpPr>
        <p:spPr>
          <a:xfrm>
            <a:off x="5813837" y="1268415"/>
            <a:ext cx="287339" cy="5048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Down Arrow 16">
            <a:extLst>
              <a:ext uri="{FF2B5EF4-FFF2-40B4-BE49-F238E27FC236}">
                <a16:creationId xmlns:a16="http://schemas.microsoft.com/office/drawing/2014/main" xmlns="" id="{8FDC456C-93B3-41C1-AC52-15DB98992CE7}"/>
              </a:ext>
            </a:extLst>
          </p:cNvPr>
          <p:cNvSpPr/>
          <p:nvPr/>
        </p:nvSpPr>
        <p:spPr>
          <a:xfrm>
            <a:off x="5831302" y="2470152"/>
            <a:ext cx="287337" cy="5048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Down Arrow 17">
            <a:extLst>
              <a:ext uri="{FF2B5EF4-FFF2-40B4-BE49-F238E27FC236}">
                <a16:creationId xmlns:a16="http://schemas.microsoft.com/office/drawing/2014/main" xmlns="" id="{425F15BA-56AB-447C-B486-A61EC8AE5C96}"/>
              </a:ext>
            </a:extLst>
          </p:cNvPr>
          <p:cNvSpPr/>
          <p:nvPr/>
        </p:nvSpPr>
        <p:spPr>
          <a:xfrm>
            <a:off x="5861463" y="3684590"/>
            <a:ext cx="287339" cy="5048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Down Arrow 18">
            <a:extLst>
              <a:ext uri="{FF2B5EF4-FFF2-40B4-BE49-F238E27FC236}">
                <a16:creationId xmlns:a16="http://schemas.microsoft.com/office/drawing/2014/main" xmlns="" id="{DC790D43-C29E-4681-BDC4-6E73C47F1FAE}"/>
              </a:ext>
            </a:extLst>
          </p:cNvPr>
          <p:cNvSpPr/>
          <p:nvPr/>
        </p:nvSpPr>
        <p:spPr>
          <a:xfrm>
            <a:off x="5891628" y="4808540"/>
            <a:ext cx="287337" cy="5048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FBDCA47-BF5A-4F09-B6E8-229885151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3679" y="5411790"/>
            <a:ext cx="39677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400" dirty="0">
                <a:latin typeface="Times New Roman" pitchFamily="18" charset="0"/>
                <a:cs typeface="Times New Roman" pitchFamily="18" charset="0"/>
              </a:rPr>
              <a:t>Gieo trồng cây nông nghiệp</a:t>
            </a:r>
            <a:endParaRPr lang="en-US" alt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5" descr="VfY5tdRRBhzQXI8HQwqddHH0DAHuR4qN8SALeqyVyr8">
            <a:extLst>
              <a:ext uri="{FF2B5EF4-FFF2-40B4-BE49-F238E27FC236}">
                <a16:creationId xmlns:a16="http://schemas.microsoft.com/office/drawing/2014/main" xmlns="" id="{A3022EC0-655C-4CAD-B397-11590D0928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728">
            <a:off x="51721" y="43476"/>
            <a:ext cx="8096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chuong_gio_90">
            <a:extLst>
              <a:ext uri="{FF2B5EF4-FFF2-40B4-BE49-F238E27FC236}">
                <a16:creationId xmlns:a16="http://schemas.microsoft.com/office/drawing/2014/main" xmlns="" id="{63897563-BF09-4590-8B18-B2AC721BDE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348831" y="3048000"/>
            <a:ext cx="685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49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uiExpand="1" build="allAtOnce" animBg="1"/>
      <p:bldP spid="8" grpId="0" animBg="1"/>
      <p:bldP spid="9" grpId="0" animBg="1"/>
      <p:bldP spid="10" grpId="0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3D6B9A3F-E5AE-407D-8F75-508DA27D2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364" y="319608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vi-VN" altLang="vi-VN" dirty="0">
                <a:solidFill>
                  <a:srgbClr val="FF0000"/>
                </a:solidFill>
              </a:rPr>
              <a:t>Gieo theo hốc</a:t>
            </a:r>
            <a:r>
              <a:rPr lang="en-US" altLang="vi-VN" dirty="0"/>
              <a:t/>
            </a:r>
            <a:br>
              <a:rPr lang="en-US" altLang="vi-VN" dirty="0"/>
            </a:br>
            <a:endParaRPr lang="vi-VN" altLang="vi-VN" dirty="0"/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xmlns="" id="{A6306D64-6B22-4EF7-8A23-D36CDA1ABA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8452" y="1313730"/>
            <a:ext cx="9129712" cy="52578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185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39CB8A9C-BC80-4A64-A2D4-D264E1D248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7500589"/>
              </p:ext>
            </p:extLst>
          </p:nvPr>
        </p:nvGraphicFramePr>
        <p:xfrm>
          <a:off x="395289" y="1484784"/>
          <a:ext cx="11521893" cy="46940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482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012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97239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64098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vi-VN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cách </a:t>
                      </a:r>
                    </a:p>
                    <a:p>
                      <a:pPr algn="ctr"/>
                      <a:r>
                        <a:rPr lang="vi-VN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gieo hạt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Ưu điểm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Nhược</a:t>
                      </a:r>
                      <a:r>
                        <a:rPr lang="vi-VN" sz="2400" b="1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điểm</a:t>
                      </a:r>
                      <a:endParaRPr lang="en-US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26" marB="45726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73337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vi-VN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vãi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26" marB="45726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02927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Gieo theo</a:t>
                      </a:r>
                      <a:r>
                        <a:rPr lang="vi-VN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hàng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26" marB="45726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53726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Gieo theo hốc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26" marB="45726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B800AAC-FBBE-4725-97F9-D7A68B94FCA7}"/>
              </a:ext>
            </a:extLst>
          </p:cNvPr>
          <p:cNvSpPr/>
          <p:nvPr/>
        </p:nvSpPr>
        <p:spPr>
          <a:xfrm>
            <a:off x="179513" y="188642"/>
            <a:ext cx="117965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Hoàn thành bảng sau bằng cách điền thông tin thích hợp vào chỗ trống.</a:t>
            </a:r>
            <a:endParaRPr lang="en-U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68406D6-6289-416F-AD74-DB1BFE9EA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4007" y="2420890"/>
            <a:ext cx="35060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Nhanh, ít tốn công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A1CAB98-BEAB-4A37-840E-C9E017415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2010" y="2420890"/>
            <a:ext cx="378470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 lượng hạt nhiều, chăm sóc khó khăn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F178E2B-3415-4D4D-BDBB-DC90F0B4E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0033" y="3429002"/>
            <a:ext cx="388370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kiệm hạt giống, chăm sóc dễ dàng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19DC8A1-CE34-4315-A8AC-EC592161D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3209" y="4912943"/>
            <a:ext cx="38805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kiệm hạt giống, chăm sóc dễ dàng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230D261-DB8E-47D8-8B39-52767D949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6232" y="3798183"/>
            <a:ext cx="3168651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Tốn nhiều công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5AA32A0-94CB-4840-BCA6-DDEBFBC59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5853" y="4988529"/>
            <a:ext cx="3168651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Tốn nhiều công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21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huong phap gieo trong">
            <a:extLst>
              <a:ext uri="{FF2B5EF4-FFF2-40B4-BE49-F238E27FC236}">
                <a16:creationId xmlns:a16="http://schemas.microsoft.com/office/drawing/2014/main" xmlns="" id="{C54E067D-F7CE-4972-97C8-2190C1714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010" y="1696887"/>
            <a:ext cx="2535876" cy="2852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Phuong phap gieo trong(2)">
            <a:extLst>
              <a:ext uri="{FF2B5EF4-FFF2-40B4-BE49-F238E27FC236}">
                <a16:creationId xmlns:a16="http://schemas.microsoft.com/office/drawing/2014/main" xmlns="" id="{A9630CD6-BF32-497C-8266-B6AD56659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589" y="1624610"/>
            <a:ext cx="5746356" cy="291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>
            <a:extLst>
              <a:ext uri="{FF2B5EF4-FFF2-40B4-BE49-F238E27FC236}">
                <a16:creationId xmlns:a16="http://schemas.microsoft.com/office/drawing/2014/main" xmlns="" id="{FF9B857A-3BB7-4584-83A8-D9F5AA5DE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647" y="4721458"/>
            <a:ext cx="47069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28a.</a:t>
            </a:r>
            <a:r>
              <a:rPr lang="vi-VN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Trồng bằng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xmlns="" id="{68E50F56-470C-47EF-AB1D-9ED7797D8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2154" y="4658793"/>
            <a:ext cx="63804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28b. </a:t>
            </a:r>
            <a:r>
              <a:rPr lang="vi-VN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Trồng bằng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</a:t>
            </a: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xmlns="" id="{970A0CFB-76B8-4C75-8EDB-FDE34FCA4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8151" y="4652613"/>
            <a:ext cx="7863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400" b="1" dirty="0">
                <a:solidFill>
                  <a:srgbClr val="FF3300"/>
                </a:solidFill>
                <a:latin typeface="+mj-lt"/>
              </a:rPr>
              <a:t>củ</a:t>
            </a:r>
            <a:endParaRPr lang="en-US" altLang="vi-VN" sz="2400" b="1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xmlns="" id="{D0E18ED9-5D8E-4254-9459-9A68E4D52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2367" y="4579454"/>
            <a:ext cx="21320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cành, hom</a:t>
            </a:r>
            <a:endParaRPr lang="en-US" altLang="vi-VN" sz="24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199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A7EF3BE1-7426-4568-82E1-442FD7418A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78638"/>
          </a:xfrm>
        </p:spPr>
      </p:pic>
    </p:spTree>
    <p:extLst>
      <p:ext uri="{BB962C8B-B14F-4D97-AF65-F5344CB8AC3E}">
        <p14:creationId xmlns:p14="http://schemas.microsoft.com/office/powerpoint/2010/main" val="404613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xmlns="" id="{C78BB570-65E9-45B1-BC7D-E656C0BF5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488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348F9E8-D4A6-4890-98BE-1E6691C6DDEB}"/>
              </a:ext>
            </a:extLst>
          </p:cNvPr>
          <p:cNvSpPr/>
          <p:nvPr/>
        </p:nvSpPr>
        <p:spPr>
          <a:xfrm>
            <a:off x="1614280" y="332656"/>
            <a:ext cx="862960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về cây trồng thủy canh</a:t>
            </a:r>
            <a:endParaRPr 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rau thuy sinh1.jpg">
            <a:extLst>
              <a:ext uri="{FF2B5EF4-FFF2-40B4-BE49-F238E27FC236}">
                <a16:creationId xmlns:a16="http://schemas.microsoft.com/office/drawing/2014/main" xmlns="" id="{EE173EC6-DD99-4578-8737-2658FC170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740" y="1220790"/>
            <a:ext cx="3397251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rau thuy sinh.jpg">
            <a:extLst>
              <a:ext uri="{FF2B5EF4-FFF2-40B4-BE49-F238E27FC236}">
                <a16:creationId xmlns:a16="http://schemas.microsoft.com/office/drawing/2014/main" xmlns="" id="{255CB98A-A360-42B6-946A-C899E57B8D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817" y="1220788"/>
            <a:ext cx="3217863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ay canh thuy canh.jpg">
            <a:extLst>
              <a:ext uri="{FF2B5EF4-FFF2-40B4-BE49-F238E27FC236}">
                <a16:creationId xmlns:a16="http://schemas.microsoft.com/office/drawing/2014/main" xmlns="" id="{B33B92C1-5A5A-4BEA-AE3B-657ED8DBB6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740" y="3884615"/>
            <a:ext cx="3417888" cy="227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rau thuy canh.jpg">
            <a:extLst>
              <a:ext uri="{FF2B5EF4-FFF2-40B4-BE49-F238E27FC236}">
                <a16:creationId xmlns:a16="http://schemas.microsoft.com/office/drawing/2014/main" xmlns="" id="{8F37602A-C374-463E-B37D-E8480839F7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815" y="3813177"/>
            <a:ext cx="3290888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763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D100FB2-CE14-4E45-A290-A60B1443F786}"/>
              </a:ext>
            </a:extLst>
          </p:cNvPr>
          <p:cNvSpPr/>
          <p:nvPr/>
        </p:nvSpPr>
        <p:spPr>
          <a:xfrm>
            <a:off x="1827286" y="260650"/>
            <a:ext cx="755694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QUI TRÌNH TRỒNG CÂY THỦY CaNH</a:t>
            </a:r>
            <a:endParaRPr lang="en-US" sz="3200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" descr="http://www.ctu.edu.vn/colleges/agri/gtrinh/bvtv/rau%20sach/source/kyThuat/images/thumbs/thuyCanh2.gif">
            <a:extLst>
              <a:ext uri="{FF2B5EF4-FFF2-40B4-BE49-F238E27FC236}">
                <a16:creationId xmlns:a16="http://schemas.microsoft.com/office/drawing/2014/main" xmlns="" id="{C0AD8A35-C849-45DC-A0D1-07BF34CBA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610" y="1052513"/>
            <a:ext cx="2605087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www.ctu.edu.vn/colleges/agri/gtrinh/bvtv/rau%20sach/source/kyThuat/images/thumbs/thuyCanh3.gif">
            <a:extLst>
              <a:ext uri="{FF2B5EF4-FFF2-40B4-BE49-F238E27FC236}">
                <a16:creationId xmlns:a16="http://schemas.microsoft.com/office/drawing/2014/main" xmlns="" id="{05253ECD-A17C-4167-8689-56DCA3B22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034" y="1049338"/>
            <a:ext cx="2543175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http://www.ctu.edu.vn/colleges/agri/gtrinh/bvtv/rau%20sach/source/kyThuat/images/thumbs/thuyCanh4.gif">
            <a:extLst>
              <a:ext uri="{FF2B5EF4-FFF2-40B4-BE49-F238E27FC236}">
                <a16:creationId xmlns:a16="http://schemas.microsoft.com/office/drawing/2014/main" xmlns="" id="{5AAB6E6D-E951-480A-86A2-F9ABC4E35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084" y="1079500"/>
            <a:ext cx="2606675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F1274BE2-75E0-4835-A784-0B8538734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32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xmlns="" id="{981DE938-F481-4FB0-B754-F6F5D9B51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320" y="958334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xmlns="" id="{22E195FA-5C37-4819-9D11-291051894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320" y="2101334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pic>
        <p:nvPicPr>
          <p:cNvPr id="11" name="Picture 4" descr="http://www.ctu.edu.vn/colleges/agri/gtrinh/bvtv/rau%20sach/source/kyThuat/images/thumbs/thuyCanh5.gif">
            <a:extLst>
              <a:ext uri="{FF2B5EF4-FFF2-40B4-BE49-F238E27FC236}">
                <a16:creationId xmlns:a16="http://schemas.microsoft.com/office/drawing/2014/main" xmlns="" id="{82D77F2F-C3AB-4D8E-B7C4-312D46908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146" y="3789363"/>
            <a:ext cx="2513013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http://www.ctu.edu.vn/colleges/agri/gtrinh/bvtv/rau%20sach/source/kyThuat/images/thumbs/thuyCanh6.gif">
            <a:extLst>
              <a:ext uri="{FF2B5EF4-FFF2-40B4-BE49-F238E27FC236}">
                <a16:creationId xmlns:a16="http://schemas.microsoft.com/office/drawing/2014/main" xmlns="" id="{F7F776C6-391E-496D-AD05-60E86335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896" y="3795713"/>
            <a:ext cx="2620963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http://www.ctu.edu.vn/colleges/agri/gtrinh/bvtv/rau%20sach/source/kyThuat/images/thumbs/thuyCanh7.gif">
            <a:extLst>
              <a:ext uri="{FF2B5EF4-FFF2-40B4-BE49-F238E27FC236}">
                <a16:creationId xmlns:a16="http://schemas.microsoft.com/office/drawing/2014/main" xmlns="" id="{1143AD46-CB25-4B09-ADEA-B3DBC80BC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083" y="3822702"/>
            <a:ext cx="273050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0">
            <a:extLst>
              <a:ext uri="{FF2B5EF4-FFF2-40B4-BE49-F238E27FC236}">
                <a16:creationId xmlns:a16="http://schemas.microsoft.com/office/drawing/2014/main" xmlns="" id="{C7BF9498-63A9-4817-8D11-738D4B2AB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32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xmlns="" id="{12ED6D37-782D-4D1A-BF8C-B2DC9A027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320" y="958334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xmlns="" id="{1BFB1C1B-F301-4BA8-848A-6BD2FC2CB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320" y="2101334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3FC6555-D28B-4421-9328-41C17642B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8871" y="3041651"/>
            <a:ext cx="30607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hộp xốp, sơn đen</a:t>
            </a:r>
            <a:endParaRPr lang="en-US" altLang="vi-VN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4171E30-A9D8-4933-A4C8-2459FCF0A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460" y="3041651"/>
            <a:ext cx="2663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vi-V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Khoan lỗ trên nắp hộp</a:t>
            </a:r>
            <a:endParaRPr lang="en-US" altLang="vi-VN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C05257F-D342-4B29-A099-68CFDA054C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9933" y="3007411"/>
            <a:ext cx="2844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1800" b="1" dirty="0">
                <a:latin typeface="+mj-lt"/>
              </a:rPr>
              <a:t>Chuẩn </a:t>
            </a:r>
            <a:r>
              <a:rPr lang="vi-VN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ị </a:t>
            </a:r>
            <a:r>
              <a:rPr lang="en-US" altLang="vi-VN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rọ</a:t>
            </a:r>
            <a:r>
              <a:rPr lang="en-US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altLang="vi-VN" sz="1800" b="1" dirty="0">
                <a:latin typeface="+mj-lt"/>
              </a:rPr>
              <a:t> gieo hạt</a:t>
            </a:r>
            <a:endParaRPr lang="en-US" altLang="vi-VN" sz="1800" b="1" dirty="0"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37F5118-5E86-41AB-8BE5-1B6204329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145" y="5876926"/>
            <a:ext cx="28082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Gieo 2-3 hạt vào mỗi rọ</a:t>
            </a:r>
            <a:endParaRPr lang="en-US" altLang="vi-VN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5D0D84C-392A-4AAF-8738-3D8951490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458" y="5867401"/>
            <a:ext cx="29527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Pha dung dịch dinh dưỡng</a:t>
            </a:r>
            <a:endParaRPr lang="en-US" altLang="vi-VN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131110A-FBC0-4497-BD4F-D3E288FA6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0109" y="5853115"/>
            <a:ext cx="2663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vi-V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Đặt nắp hộp lên thùng</a:t>
            </a:r>
            <a:endParaRPr lang="en-US" altLang="vi-VN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433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iÃªn NÃ©n KÃ­ch ThÃ­ch Náº£y Máº§m">
            <a:extLst>
              <a:ext uri="{FF2B5EF4-FFF2-40B4-BE49-F238E27FC236}">
                <a16:creationId xmlns:a16="http://schemas.microsoft.com/office/drawing/2014/main" xmlns="" id="{1E81028E-C96E-40E1-9637-3C94E359A7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6" b="4371"/>
          <a:stretch/>
        </p:blipFill>
        <p:spPr bwMode="auto">
          <a:xfrm>
            <a:off x="2555082" y="359764"/>
            <a:ext cx="6594940" cy="539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A646AA3-E39B-4897-B04E-345990796C68}"/>
              </a:ext>
            </a:extLst>
          </p:cNvPr>
          <p:cNvSpPr txBox="1"/>
          <p:nvPr/>
        </p:nvSpPr>
        <p:spPr>
          <a:xfrm>
            <a:off x="1541774" y="5918738"/>
            <a:ext cx="8621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VIÊN NÉN ƯƠM HẠT (</a:t>
            </a:r>
            <a:r>
              <a:rPr lang="en-US" sz="2400" b="1" dirty="0" err="1"/>
              <a:t>Ngâm</a:t>
            </a:r>
            <a:r>
              <a:rPr lang="en-US" sz="2400" b="1"/>
              <a:t> 5</a:t>
            </a:r>
            <a:r>
              <a:rPr lang="en-US" sz="2400" b="1" dirty="0"/>
              <a:t>’ </a:t>
            </a:r>
            <a:r>
              <a:rPr lang="en-US" sz="2400" b="1" dirty="0" err="1"/>
              <a:t>trong</a:t>
            </a:r>
            <a:r>
              <a:rPr lang="en-US" sz="2400" b="1" dirty="0"/>
              <a:t> </a:t>
            </a:r>
            <a:r>
              <a:rPr lang="en-US" sz="2400" b="1" dirty="0" err="1"/>
              <a:t>nước</a:t>
            </a:r>
            <a:r>
              <a:rPr lang="en-US" sz="2400" b="1" dirty="0"/>
              <a:t> </a:t>
            </a:r>
            <a:r>
              <a:rPr lang="en-US" sz="2400" b="1" dirty="0" err="1"/>
              <a:t>trước</a:t>
            </a:r>
            <a:r>
              <a:rPr lang="en-US" sz="2400" b="1" dirty="0"/>
              <a:t> </a:t>
            </a:r>
            <a:r>
              <a:rPr lang="en-US" sz="2400" b="1" dirty="0" err="1"/>
              <a:t>khi</a:t>
            </a:r>
            <a:r>
              <a:rPr lang="en-US" sz="2400" b="1" dirty="0"/>
              <a:t> </a:t>
            </a:r>
            <a:r>
              <a:rPr lang="en-US" sz="2400" b="1" dirty="0" err="1"/>
              <a:t>sử</a:t>
            </a:r>
            <a:r>
              <a:rPr lang="en-US" sz="2400" b="1" dirty="0"/>
              <a:t> </a:t>
            </a:r>
            <a:r>
              <a:rPr lang="en-US" sz="2400" b="1" dirty="0" err="1"/>
              <a:t>dụng</a:t>
            </a:r>
            <a:r>
              <a:rPr lang="en-US" sz="2400" b="1" dirty="0"/>
              <a:t>)</a:t>
            </a:r>
          </a:p>
        </p:txBody>
      </p:sp>
      <p:pic>
        <p:nvPicPr>
          <p:cNvPr id="6" name="Birds_in_Flight">
            <a:hlinkClick r:id="" action="ppaction://media"/>
            <a:extLst>
              <a:ext uri="{FF2B5EF4-FFF2-40B4-BE49-F238E27FC236}">
                <a16:creationId xmlns:a16="http://schemas.microsoft.com/office/drawing/2014/main" xmlns="" id="{7D9D33EE-8846-471F-9617-1D7B03F051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899.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499" y="6159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0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" numSld="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hÃ¬nh cÃ¡i rá» trá»ng cÃ¢y thá»§y canh">
            <a:extLst>
              <a:ext uri="{FF2B5EF4-FFF2-40B4-BE49-F238E27FC236}">
                <a16:creationId xmlns:a16="http://schemas.microsoft.com/office/drawing/2014/main" xmlns="" id="{816E9C6A-C8CE-4DA9-BE2D-7F525D88F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908" y="1242629"/>
            <a:ext cx="8745488" cy="437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31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familycdn.com/M8N20d5STCm5E9QXKSmE0TPi2bNc59/Image/2016/04/linh-thuy-canh-tat-tan-tat-ve-phuong-phap-trong-rau-thuy-canh-tai-nha-cuc-ky-huu-ich_e13b916482.jpg">
            <a:extLst>
              <a:ext uri="{FF2B5EF4-FFF2-40B4-BE49-F238E27FC236}">
                <a16:creationId xmlns:a16="http://schemas.microsoft.com/office/drawing/2014/main" xmlns="" id="{9998A9F5-C589-4FBC-B830-9B713528C0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8"/>
          <a:stretch/>
        </p:blipFill>
        <p:spPr bwMode="auto">
          <a:xfrm>
            <a:off x="2877743" y="3398873"/>
            <a:ext cx="6264696" cy="345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rá»ng rau">
            <a:extLst>
              <a:ext uri="{FF2B5EF4-FFF2-40B4-BE49-F238E27FC236}">
                <a16:creationId xmlns:a16="http://schemas.microsoft.com/office/drawing/2014/main" xmlns="" id="{0DAE39D1-C0E7-4B39-932C-54A3F19925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78" t="26460" r="2778" b="-6061"/>
          <a:stretch/>
        </p:blipFill>
        <p:spPr bwMode="auto">
          <a:xfrm>
            <a:off x="2698231" y="28350"/>
            <a:ext cx="6444208" cy="354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70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9A1340B-1449-43EB-BF59-A68917860164}"/>
              </a:ext>
            </a:extLst>
          </p:cNvPr>
          <p:cNvSpPr txBox="1"/>
          <p:nvPr/>
        </p:nvSpPr>
        <p:spPr>
          <a:xfrm>
            <a:off x="2836475" y="479226"/>
            <a:ext cx="68636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en-US" alt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</a:t>
            </a:r>
            <a:r>
              <a:rPr lang="vi-VN" alt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 BÀI 16</a:t>
            </a:r>
            <a:r>
              <a:rPr lang="en-US" altLang="en-US" sz="28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2800" b="1" dirty="0">
              <a:solidFill>
                <a:srgbClr val="99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en-US" altLang="en-US" sz="28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GIEO TRỒNG CÂY NÔNG NGHIỆP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7C87606-D9E6-4C3D-B734-B3F33820A569}"/>
              </a:ext>
            </a:extLst>
          </p:cNvPr>
          <p:cNvSpPr txBox="1"/>
          <p:nvPr/>
        </p:nvSpPr>
        <p:spPr>
          <a:xfrm>
            <a:off x="1594285" y="3167391"/>
            <a:ext cx="3431803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Times New Roman" pitchFamily="18" charset="0"/>
                <a:cs typeface="Times New Roman" panose="02020603050405020304" pitchFamily="18" charset="0"/>
              </a:rPr>
              <a:t>NỘI DUNG CHÍNH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6D8DD6C0-8252-404F-911D-19E28F570551}"/>
              </a:ext>
            </a:extLst>
          </p:cNvPr>
          <p:cNvCxnSpPr>
            <a:cxnSpLocks/>
          </p:cNvCxnSpPr>
          <p:nvPr/>
        </p:nvCxnSpPr>
        <p:spPr>
          <a:xfrm flipV="1">
            <a:off x="5026088" y="2919414"/>
            <a:ext cx="537592" cy="2816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081E1462-E515-47BF-97A9-78184AC82B00}"/>
              </a:ext>
            </a:extLst>
          </p:cNvPr>
          <p:cNvCxnSpPr>
            <a:cxnSpLocks/>
          </p:cNvCxnSpPr>
          <p:nvPr/>
        </p:nvCxnSpPr>
        <p:spPr>
          <a:xfrm>
            <a:off x="5059624" y="3624134"/>
            <a:ext cx="504056" cy="2445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56111D3-09D4-4D22-B193-F1F8E1AC1C85}"/>
              </a:ext>
            </a:extLst>
          </p:cNvPr>
          <p:cNvSpPr txBox="1"/>
          <p:nvPr/>
        </p:nvSpPr>
        <p:spPr>
          <a:xfrm>
            <a:off x="5564639" y="2680709"/>
            <a:ext cx="3353647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b="1" dirty="0">
                <a:latin typeface="Times New Roman" pitchFamily="18" charset="0"/>
                <a:cs typeface="Times New Roman" panose="02020603050405020304" pitchFamily="18" charset="0"/>
              </a:rPr>
              <a:t>THỜI VỤ GIEO TRỒNG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93B0C27-45FF-466F-9522-F59128589974}"/>
              </a:ext>
            </a:extLst>
          </p:cNvPr>
          <p:cNvSpPr txBox="1"/>
          <p:nvPr/>
        </p:nvSpPr>
        <p:spPr>
          <a:xfrm>
            <a:off x="5563681" y="3746408"/>
            <a:ext cx="4272833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b="1" dirty="0">
                <a:latin typeface="Times New Roman" pitchFamily="18" charset="0"/>
                <a:cs typeface="Times New Roman" panose="02020603050405020304" pitchFamily="18" charset="0"/>
              </a:rPr>
              <a:t>PHƯƠNG PHÁP GIEO TRỒNG</a:t>
            </a:r>
          </a:p>
        </p:txBody>
      </p:sp>
      <p:pic>
        <p:nvPicPr>
          <p:cNvPr id="12" name="Picture 11" descr="878031oq6iuoirb6.gif">
            <a:extLst>
              <a:ext uri="{FF2B5EF4-FFF2-40B4-BE49-F238E27FC236}">
                <a16:creationId xmlns:a16="http://schemas.microsoft.com/office/drawing/2014/main" xmlns="" id="{11BCC6F0-A74F-408A-B693-58D0CB282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0609" y="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chuong_gio_90">
            <a:extLst>
              <a:ext uri="{FF2B5EF4-FFF2-40B4-BE49-F238E27FC236}">
                <a16:creationId xmlns:a16="http://schemas.microsoft.com/office/drawing/2014/main" xmlns="" id="{F446C9BD-36FC-4433-A628-975DBFC0FB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2" y="3201041"/>
            <a:ext cx="768351" cy="376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021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familycdn.com/M8N20d5STCm5E9QXKSmE0TPi2bNc59/Image/2016/04/linh-thuy-canh-tat-tan-tat-ve-phuong-phap-trong-rau-thuy-canh-tai-nha-cuc-ky-huu-ich_5281aedda7.jpg">
            <a:extLst>
              <a:ext uri="{FF2B5EF4-FFF2-40B4-BE49-F238E27FC236}">
                <a16:creationId xmlns:a16="http://schemas.microsoft.com/office/drawing/2014/main" xmlns="" id="{CD24238B-A0C9-41B0-9907-AC55E1CAF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055" y="749510"/>
            <a:ext cx="9151552" cy="51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22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familycdn.com/M8N20d5STCm5E9QXKSmE0TPi2bNc59/Image/2016/04/linh-thuy-canh-tat-tan-tat-ve-phuong-phap-trong-rau-thuy-canh-tai-nha-cuc-ky-huu-ich_debdfee337.jpg">
            <a:extLst>
              <a:ext uri="{FF2B5EF4-FFF2-40B4-BE49-F238E27FC236}">
                <a16:creationId xmlns:a16="http://schemas.microsoft.com/office/drawing/2014/main" xmlns="" id="{55695158-9EA4-4815-B2C7-3438372AB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38" y="452438"/>
            <a:ext cx="8924925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10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43605" y="692699"/>
            <a:ext cx="8839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vi-VN" altLang="en-US" sz="3600" b="1" i="1" u="sng" dirty="0" smtClean="0">
                <a:solidFill>
                  <a:srgbClr val="CC0099"/>
                </a:solidFill>
              </a:rPr>
              <a:t>HƯỚNG DẪN HỌC Ở NHÀ</a:t>
            </a:r>
            <a:r>
              <a:rPr lang="en-US" altLang="en-US" sz="3600" b="1" i="1" u="sng" dirty="0" smtClean="0">
                <a:solidFill>
                  <a:srgbClr val="CC0099"/>
                </a:solidFill>
              </a:rPr>
              <a:t>.</a:t>
            </a:r>
            <a:endParaRPr lang="vi-VN" altLang="en-US" sz="3600" b="1" i="1" u="sng" dirty="0" smtClean="0">
              <a:solidFill>
                <a:srgbClr val="CC0099"/>
              </a:solidFill>
            </a:endParaRPr>
          </a:p>
          <a:p>
            <a:r>
              <a:rPr lang="vi-VN" altLang="en-US" sz="3600" b="1" i="1" u="sng" dirty="0" smtClean="0">
                <a:solidFill>
                  <a:srgbClr val="CC0099"/>
                </a:solidFill>
              </a:rPr>
              <a:t> </a:t>
            </a:r>
            <a:endParaRPr lang="en-US" altLang="en-US" sz="3600" b="1" i="1" u="sng" dirty="0">
              <a:solidFill>
                <a:srgbClr val="CC009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91744" y="2060850"/>
            <a:ext cx="70633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3200" dirty="0" smtClean="0">
                <a:solidFill>
                  <a:prstClr val="black"/>
                </a:solidFill>
                <a:latin typeface="Times New Roman"/>
              </a:rPr>
              <a:t>Học bài</a:t>
            </a:r>
          </a:p>
          <a:p>
            <a:r>
              <a:rPr lang="vi-VN" sz="3200" dirty="0" smtClean="0">
                <a:solidFill>
                  <a:prstClr val="black"/>
                </a:solidFill>
                <a:latin typeface="Times New Roman"/>
              </a:rPr>
              <a:t>-  Chuẩn bị bài 18. Xác định sức nảy mầm và tỉ lệ nảy mầm của hạt giống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9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xmlns="" id="{32C2687C-F301-4638-9C43-793906E13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027" y="1219200"/>
            <a:ext cx="6705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vi-VN" sz="40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vi-VN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altLang="vi-VN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xmlns="" id="{73E6B923-B03C-4850-9F22-A83EE7E95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479" y="1991282"/>
            <a:ext cx="6934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vi-VN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altLang="vi-VN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vi-VN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xmlns="" id="{7A41F191-FACA-4C43-846E-9B9EAF163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879" y="2488407"/>
            <a:ext cx="1127759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ỗi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loại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gieo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trồng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khoảng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gian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gian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gọi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“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vụ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”.</a:t>
            </a:r>
          </a:p>
        </p:txBody>
      </p:sp>
      <p:pic>
        <p:nvPicPr>
          <p:cNvPr id="8" name="Picture 13" descr="Picture10">
            <a:extLst>
              <a:ext uri="{FF2B5EF4-FFF2-40B4-BE49-F238E27FC236}">
                <a16:creationId xmlns:a16="http://schemas.microsoft.com/office/drawing/2014/main" xmlns="" id="{F027695C-AAFE-4673-BE8D-66303BC189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8" y="5446713"/>
            <a:ext cx="11080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xmlns="" id="{57E42EDC-C24C-4C86-991D-35A9E9652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581" y="3617913"/>
            <a:ext cx="320129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787202F7-ADC6-4EEC-AC61-7CC5CAE042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565" y="3789363"/>
            <a:ext cx="3201297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527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" grpId="0" autoUpdateAnimBg="0"/>
      <p:bldP spid="6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BC1F01F-DC84-4B75-A902-2627DACD16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113" y="2827777"/>
            <a:ext cx="9036496" cy="2324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287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98613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41513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vi-VN" sz="2800" dirty="0">
                <a:solidFill>
                  <a:srgbClr val="0000FF"/>
                </a:solidFill>
                <a:latin typeface="VNI-Centur" pitchFamily="2" charset="0"/>
              </a:rPr>
              <a:t>:</a:t>
            </a:r>
          </a:p>
          <a:p>
            <a:pPr eaLnBrk="1" hangingPunct="1">
              <a:spcBef>
                <a:spcPct val="20000"/>
              </a:spcBef>
              <a:buClr>
                <a:srgbClr val="A50021"/>
              </a:buClr>
              <a:buSzPct val="75000"/>
              <a:buFontTx/>
              <a:buChar char="-"/>
            </a:pP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altLang="vi-VN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  <a:buClr>
                <a:srgbClr val="A50021"/>
              </a:buClr>
              <a:buSzPct val="75000"/>
              <a:buFontTx/>
              <a:buChar char="-"/>
            </a:pP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US" altLang="vi-VN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  <a:buClr>
                <a:srgbClr val="A50021"/>
              </a:buClr>
              <a:buSzPct val="75000"/>
              <a:buFontTx/>
              <a:buChar char="-"/>
            </a:pP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xmlns="" id="{6AAAAF54-8EF1-44B8-9834-3ED6ED38F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634" y="5152560"/>
            <a:ext cx="1038970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A50021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C0132EE0-AEEB-4CBC-8E07-7CF69B711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9348" y="5988329"/>
            <a:ext cx="2034277" cy="688022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none" anchor="ctr"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Clr>
                <a:srgbClr val="A50021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altLang="vi-VN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26">
            <a:extLst>
              <a:ext uri="{FF2B5EF4-FFF2-40B4-BE49-F238E27FC236}">
                <a16:creationId xmlns:a16="http://schemas.microsoft.com/office/drawing/2014/main" xmlns="" id="{6E75167E-F06C-4005-A814-C7FEFAA775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0288" y="1265245"/>
            <a:ext cx="5544616" cy="776902"/>
          </a:xfrm>
        </p:spPr>
        <p:txBody>
          <a:bodyPr/>
          <a:lstStyle/>
          <a:p>
            <a:pPr eaLnBrk="1" hangingPunct="1"/>
            <a:r>
              <a:rPr lang="en-US" altLang="vi-VN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vi-VN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vi-VN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altLang="vi-VN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vi-VN" sz="4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WordArt 9">
            <a:extLst>
              <a:ext uri="{FF2B5EF4-FFF2-40B4-BE49-F238E27FC236}">
                <a16:creationId xmlns:a16="http://schemas.microsoft.com/office/drawing/2014/main" xmlns="" id="{F73BBD10-8CEC-45F0-95A3-F52A340AA6D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91679" y="228600"/>
            <a:ext cx="60198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16</a:t>
            </a:r>
          </a:p>
          <a:p>
            <a:pPr algn="ctr"/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6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3" descr="Picture10">
            <a:extLst>
              <a:ext uri="{FF2B5EF4-FFF2-40B4-BE49-F238E27FC236}">
                <a16:creationId xmlns:a16="http://schemas.microsoft.com/office/drawing/2014/main" xmlns="" id="{DB3BD786-4E48-42F4-B201-F21A0A1420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339" y="5525949"/>
            <a:ext cx="11080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4">
            <a:extLst>
              <a:ext uri="{FF2B5EF4-FFF2-40B4-BE49-F238E27FC236}">
                <a16:creationId xmlns:a16="http://schemas.microsoft.com/office/drawing/2014/main" xmlns="" id="{DAB6942F-6148-41AC-BAF3-C99A3727D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2088193"/>
            <a:ext cx="81638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</a:rPr>
              <a:t>    1.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Căn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cứ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để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xác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định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thời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vụ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gieo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trồng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867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4">
            <a:extLst>
              <a:ext uri="{FF2B5EF4-FFF2-40B4-BE49-F238E27FC236}">
                <a16:creationId xmlns:a16="http://schemas.microsoft.com/office/drawing/2014/main" xmlns="" id="{A4CC35D4-EF1B-4FAD-8221-6AFDCD47B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120" y="2956806"/>
            <a:ext cx="3505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+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Vụ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đông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xuân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+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Vụ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hè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thu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+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Vụ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mùa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en-US" sz="24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xmlns="" id="{1899622A-90E1-4376-921A-7203C5A45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587" y="1801552"/>
            <a:ext cx="4419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</a:rPr>
              <a:t>    2.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Các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vụ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gieo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itchFamily="18" charset="0"/>
              </a:rPr>
              <a:t>trồng</a:t>
            </a:r>
            <a:r>
              <a:rPr lang="en-US" sz="3200" b="1" dirty="0">
                <a:solidFill>
                  <a:srgbClr val="3333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xmlns="" id="{A13470C7-A665-4B75-BF92-93086C05A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140" y="2440735"/>
            <a:ext cx="70587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AutoShape 26">
            <a:extLst>
              <a:ext uri="{FF2B5EF4-FFF2-40B4-BE49-F238E27FC236}">
                <a16:creationId xmlns:a16="http://schemas.microsoft.com/office/drawing/2014/main" xmlns="" id="{0729A7BC-5DFE-4E8E-8C6D-FBB6D4779D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008" y="1012913"/>
            <a:ext cx="5798435" cy="991163"/>
          </a:xfrm>
        </p:spPr>
        <p:txBody>
          <a:bodyPr/>
          <a:lstStyle/>
          <a:p>
            <a:pPr eaLnBrk="1" hangingPunct="1"/>
            <a:r>
              <a:rPr lang="en-US" altLang="vi-VN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vi-VN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vi-VN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altLang="vi-VN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vi-VN" sz="4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xmlns="" id="{B532A127-5FC7-4988-AEB7-C791D9D38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149" y="4627313"/>
            <a:ext cx="77068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 Box 44">
            <a:extLst>
              <a:ext uri="{FF2B5EF4-FFF2-40B4-BE49-F238E27FC236}">
                <a16:creationId xmlns:a16="http://schemas.microsoft.com/office/drawing/2014/main" xmlns="" id="{8C082D3A-87AA-48B1-9D65-7A5D5E435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120" y="5189445"/>
            <a:ext cx="3505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+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Vụ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đông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194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09F36430-0451-4DFB-8288-CBB8E71ADD4D}"/>
              </a:ext>
            </a:extLst>
          </p:cNvPr>
          <p:cNvSpPr txBox="1">
            <a:spLocks noChangeArrowheads="1"/>
          </p:cNvSpPr>
          <p:nvPr/>
        </p:nvSpPr>
        <p:spPr>
          <a:xfrm>
            <a:off x="1090524" y="2025497"/>
            <a:ext cx="7772400" cy="111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5" name="AutoShape 9">
            <a:extLst>
              <a:ext uri="{FF2B5EF4-FFF2-40B4-BE49-F238E27FC236}">
                <a16:creationId xmlns:a16="http://schemas.microsoft.com/office/drawing/2014/main" xmlns="" id="{CF476895-0C8B-4AB3-9319-4C75D8454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793" y="371744"/>
            <a:ext cx="11662347" cy="919163"/>
          </a:xfrm>
          <a:prstGeom prst="roundRect">
            <a:avLst>
              <a:gd name="adj" fmla="val 16667"/>
            </a:avLst>
          </a:prstGeom>
          <a:solidFill>
            <a:srgbClr val="E9FDA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grpSp>
        <p:nvGrpSpPr>
          <p:cNvPr id="6" name="Group 10">
            <a:extLst>
              <a:ext uri="{FF2B5EF4-FFF2-40B4-BE49-F238E27FC236}">
                <a16:creationId xmlns:a16="http://schemas.microsoft.com/office/drawing/2014/main" xmlns="" id="{0069F106-49A2-4D7C-9CC6-67DD62BEC42B}"/>
              </a:ext>
            </a:extLst>
          </p:cNvPr>
          <p:cNvGrpSpPr>
            <a:grpSpLocks/>
          </p:cNvGrpSpPr>
          <p:nvPr/>
        </p:nvGrpSpPr>
        <p:grpSpPr bwMode="auto">
          <a:xfrm>
            <a:off x="630151" y="1647670"/>
            <a:ext cx="11005644" cy="3733800"/>
            <a:chOff x="-3" y="-3"/>
            <a:chExt cx="3807" cy="1733"/>
          </a:xfrm>
        </p:grpSpPr>
        <p:grpSp>
          <p:nvGrpSpPr>
            <p:cNvPr id="7" name="Group 11">
              <a:extLst>
                <a:ext uri="{FF2B5EF4-FFF2-40B4-BE49-F238E27FC236}">
                  <a16:creationId xmlns:a16="http://schemas.microsoft.com/office/drawing/2014/main" xmlns="" id="{BE631425-8A7B-4086-A456-902EEC4B40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3801" cy="1727"/>
              <a:chOff x="0" y="0"/>
              <a:chExt cx="3801" cy="1727"/>
            </a:xfrm>
          </p:grpSpPr>
          <p:grpSp>
            <p:nvGrpSpPr>
              <p:cNvPr id="9" name="Group 12">
                <a:extLst>
                  <a:ext uri="{FF2B5EF4-FFF2-40B4-BE49-F238E27FC236}">
                    <a16:creationId xmlns:a16="http://schemas.microsoft.com/office/drawing/2014/main" xmlns="" id="{5ACCD4AF-848B-459F-A277-9D6E50C0DA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267" cy="403"/>
                <a:chOff x="0" y="0"/>
                <a:chExt cx="1267" cy="403"/>
              </a:xfrm>
            </p:grpSpPr>
            <p:sp>
              <p:nvSpPr>
                <p:cNvPr id="43" name="Rectangle 13">
                  <a:extLst>
                    <a:ext uri="{FF2B5EF4-FFF2-40B4-BE49-F238E27FC236}">
                      <a16:creationId xmlns:a16="http://schemas.microsoft.com/office/drawing/2014/main" xmlns="" id="{BF7A6401-E40A-4CDE-B56F-AE803EE6EF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sz="2400" b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Vụ gieo trồng</a:t>
                  </a:r>
                </a:p>
                <a:p>
                  <a:pPr algn="ctr"/>
                  <a:endParaRPr lang="en-US" sz="2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4" name="Rectangle 14">
                  <a:extLst>
                    <a:ext uri="{FF2B5EF4-FFF2-40B4-BE49-F238E27FC236}">
                      <a16:creationId xmlns:a16="http://schemas.microsoft.com/office/drawing/2014/main" xmlns="" id="{49FCD432-C78B-4409-9625-EA1A6F6CC5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26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10" name="Group 15">
                <a:extLst>
                  <a:ext uri="{FF2B5EF4-FFF2-40B4-BE49-F238E27FC236}">
                    <a16:creationId xmlns:a16="http://schemas.microsoft.com/office/drawing/2014/main" xmlns="" id="{727BBA50-3B04-45D0-AE59-7432CD119D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67" y="0"/>
                <a:ext cx="1267" cy="403"/>
                <a:chOff x="1267" y="0"/>
                <a:chExt cx="1267" cy="403"/>
              </a:xfrm>
            </p:grpSpPr>
            <p:sp>
              <p:nvSpPr>
                <p:cNvPr id="41" name="Rectangle 16">
                  <a:extLst>
                    <a:ext uri="{FF2B5EF4-FFF2-40B4-BE49-F238E27FC236}">
                      <a16:creationId xmlns:a16="http://schemas.microsoft.com/office/drawing/2014/main" xmlns="" id="{48B940F5-B1B0-4E60-BF13-4BB99C6498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0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sz="2400" b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Thời gian</a:t>
                  </a:r>
                </a:p>
                <a:p>
                  <a:pPr algn="ctr"/>
                  <a:endParaRPr lang="en-US" sz="2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2" name="Rectangle 17">
                  <a:extLst>
                    <a:ext uri="{FF2B5EF4-FFF2-40B4-BE49-F238E27FC236}">
                      <a16:creationId xmlns:a16="http://schemas.microsoft.com/office/drawing/2014/main" xmlns="" id="{6DB2E5DC-5A93-4263-8DBF-91C23255F9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7" y="0"/>
                  <a:ext cx="126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11" name="Group 18">
                <a:extLst>
                  <a:ext uri="{FF2B5EF4-FFF2-40B4-BE49-F238E27FC236}">
                    <a16:creationId xmlns:a16="http://schemas.microsoft.com/office/drawing/2014/main" xmlns="" id="{41490EC8-A8BD-4F1A-842A-606009C896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34" y="0"/>
                <a:ext cx="1267" cy="403"/>
                <a:chOff x="2534" y="0"/>
                <a:chExt cx="1267" cy="403"/>
              </a:xfrm>
            </p:grpSpPr>
            <p:sp>
              <p:nvSpPr>
                <p:cNvPr id="39" name="Rectangle 19">
                  <a:extLst>
                    <a:ext uri="{FF2B5EF4-FFF2-40B4-BE49-F238E27FC236}">
                      <a16:creationId xmlns:a16="http://schemas.microsoft.com/office/drawing/2014/main" xmlns="" id="{8DA2116D-C3CD-46F1-BFAF-A2BDA12060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7" y="0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1" hangingPunct="1"/>
                  <a:r>
                    <a:rPr lang="en-US" sz="24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Cây</a:t>
                  </a:r>
                  <a:r>
                    <a:rPr lang="en-US" sz="24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trồng</a:t>
                  </a:r>
                  <a:endPara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/>
                  <a:endParaRPr lang="en-US" sz="2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0" name="Rectangle 20">
                  <a:extLst>
                    <a:ext uri="{FF2B5EF4-FFF2-40B4-BE49-F238E27FC236}">
                      <a16:creationId xmlns:a16="http://schemas.microsoft.com/office/drawing/2014/main" xmlns="" id="{90F0549D-D57B-451C-A623-EB8D2ED8B4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34" y="0"/>
                  <a:ext cx="126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12" name="Group 21">
                <a:extLst>
                  <a:ext uri="{FF2B5EF4-FFF2-40B4-BE49-F238E27FC236}">
                    <a16:creationId xmlns:a16="http://schemas.microsoft.com/office/drawing/2014/main" xmlns="" id="{8FC140FB-518F-4797-86BB-61BA195436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403"/>
                <a:ext cx="1267" cy="470"/>
                <a:chOff x="0" y="403"/>
                <a:chExt cx="1267" cy="470"/>
              </a:xfrm>
            </p:grpSpPr>
            <p:sp>
              <p:nvSpPr>
                <p:cNvPr id="37" name="Rectangle 22">
                  <a:extLst>
                    <a:ext uri="{FF2B5EF4-FFF2-40B4-BE49-F238E27FC236}">
                      <a16:creationId xmlns:a16="http://schemas.microsoft.com/office/drawing/2014/main" xmlns="" id="{96E61BCD-1C07-40AC-B4A3-2CE65C2F0B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403"/>
                  <a:ext cx="1264" cy="4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r>
                    <a:rPr lang="en-US" sz="24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Đông</a:t>
                  </a:r>
                  <a:r>
                    <a:rPr lang="en-US" sz="24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xuân</a:t>
                  </a:r>
                  <a:endPara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endPara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8" name="Rectangle 23">
                  <a:extLst>
                    <a:ext uri="{FF2B5EF4-FFF2-40B4-BE49-F238E27FC236}">
                      <a16:creationId xmlns:a16="http://schemas.microsoft.com/office/drawing/2014/main" xmlns="" id="{078719F7-9083-4C44-ADC7-99833179C9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403"/>
                  <a:ext cx="1267" cy="47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13" name="Group 24">
                <a:extLst>
                  <a:ext uri="{FF2B5EF4-FFF2-40B4-BE49-F238E27FC236}">
                    <a16:creationId xmlns:a16="http://schemas.microsoft.com/office/drawing/2014/main" xmlns="" id="{08FE6CCD-BDD9-434A-AB19-618BDE31C5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67" y="403"/>
                <a:ext cx="1267" cy="518"/>
                <a:chOff x="1267" y="403"/>
                <a:chExt cx="1267" cy="518"/>
              </a:xfrm>
            </p:grpSpPr>
            <p:sp>
              <p:nvSpPr>
                <p:cNvPr id="35" name="Rectangle 25">
                  <a:extLst>
                    <a:ext uri="{FF2B5EF4-FFF2-40B4-BE49-F238E27FC236}">
                      <a16:creationId xmlns:a16="http://schemas.microsoft.com/office/drawing/2014/main" xmlns="" id="{67298DE0-8BF7-40B0-AAD3-FF637A7F48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403"/>
                  <a:ext cx="1181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000">
                    <a:solidFill>
                      <a:srgbClr val="FF3300"/>
                    </a:solidFill>
                    <a:latin typeface="Times New Roman" pitchFamily="18" charset="0"/>
                    <a:cs typeface="Times New Roman" pitchFamily="18" charset="0"/>
                    <a:sym typeface="Wingdings" pitchFamily="2" charset="2"/>
                  </a:endParaRPr>
                </a:p>
                <a:p>
                  <a:endParaRPr lang="en-US" sz="1200">
                    <a:latin typeface="Times New Roman" pitchFamily="18" charset="0"/>
                    <a:cs typeface="Times New Roman" pitchFamily="18" charset="0"/>
                    <a:sym typeface="Wingdings" pitchFamily="2" charset="2"/>
                  </a:endParaRPr>
                </a:p>
              </p:txBody>
            </p:sp>
            <p:sp>
              <p:nvSpPr>
                <p:cNvPr id="36" name="Rectangle 26">
                  <a:extLst>
                    <a:ext uri="{FF2B5EF4-FFF2-40B4-BE49-F238E27FC236}">
                      <a16:creationId xmlns:a16="http://schemas.microsoft.com/office/drawing/2014/main" xmlns="" id="{F867A821-465B-4DEA-BECD-5C381BA9F2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7" y="403"/>
                  <a:ext cx="1267" cy="46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14" name="Group 27">
                <a:extLst>
                  <a:ext uri="{FF2B5EF4-FFF2-40B4-BE49-F238E27FC236}">
                    <a16:creationId xmlns:a16="http://schemas.microsoft.com/office/drawing/2014/main" xmlns="" id="{F41AA564-8026-4BD7-B364-968C60B137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34" y="403"/>
                <a:ext cx="1267" cy="518"/>
                <a:chOff x="2534" y="403"/>
                <a:chExt cx="1267" cy="518"/>
              </a:xfrm>
            </p:grpSpPr>
            <p:sp>
              <p:nvSpPr>
                <p:cNvPr id="33" name="Rectangle 28">
                  <a:extLst>
                    <a:ext uri="{FF2B5EF4-FFF2-40B4-BE49-F238E27FC236}">
                      <a16:creationId xmlns:a16="http://schemas.microsoft.com/office/drawing/2014/main" xmlns="" id="{D61C51B4-5484-47AC-928B-2C752497E7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7" y="403"/>
                  <a:ext cx="1181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000">
                    <a:solidFill>
                      <a:srgbClr val="FF33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4" name="Rectangle 29">
                  <a:extLst>
                    <a:ext uri="{FF2B5EF4-FFF2-40B4-BE49-F238E27FC236}">
                      <a16:creationId xmlns:a16="http://schemas.microsoft.com/office/drawing/2014/main" xmlns="" id="{96CBDB67-1A5B-4F7E-BD20-FC9B6411B4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34" y="403"/>
                  <a:ext cx="1267" cy="47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15" name="Group 30">
                <a:extLst>
                  <a:ext uri="{FF2B5EF4-FFF2-40B4-BE49-F238E27FC236}">
                    <a16:creationId xmlns:a16="http://schemas.microsoft.com/office/drawing/2014/main" xmlns="" id="{7B132628-6E5E-40A1-9C29-3F9D440CCC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866"/>
                <a:ext cx="1269" cy="458"/>
                <a:chOff x="0" y="866"/>
                <a:chExt cx="1269" cy="458"/>
              </a:xfrm>
            </p:grpSpPr>
            <p:sp>
              <p:nvSpPr>
                <p:cNvPr id="31" name="Rectangle 31">
                  <a:extLst>
                    <a:ext uri="{FF2B5EF4-FFF2-40B4-BE49-F238E27FC236}">
                      <a16:creationId xmlns:a16="http://schemas.microsoft.com/office/drawing/2014/main" xmlns="" id="{E78CAA8C-8280-4ADF-9F49-CF1A733506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866"/>
                  <a:ext cx="1269" cy="4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24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Hè</a:t>
                  </a:r>
                  <a:r>
                    <a:rPr lang="en-US" sz="2400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thu</a:t>
                  </a:r>
                  <a:r>
                    <a:rPr lang="en-US" sz="24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</a:p>
              </p:txBody>
            </p:sp>
            <p:sp>
              <p:nvSpPr>
                <p:cNvPr id="32" name="Rectangle 32">
                  <a:extLst>
                    <a:ext uri="{FF2B5EF4-FFF2-40B4-BE49-F238E27FC236}">
                      <a16:creationId xmlns:a16="http://schemas.microsoft.com/office/drawing/2014/main" xmlns="" id="{1F7D45E4-59BE-48C3-9A7E-CAD0BA9F58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873"/>
                  <a:ext cx="1267" cy="45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16" name="Group 33">
                <a:extLst>
                  <a:ext uri="{FF2B5EF4-FFF2-40B4-BE49-F238E27FC236}">
                    <a16:creationId xmlns:a16="http://schemas.microsoft.com/office/drawing/2014/main" xmlns="" id="{F8D31983-6023-4E0D-B5A2-59BA411EAFE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67" y="872"/>
                <a:ext cx="1267" cy="452"/>
                <a:chOff x="1267" y="872"/>
                <a:chExt cx="1267" cy="452"/>
              </a:xfrm>
            </p:grpSpPr>
            <p:sp>
              <p:nvSpPr>
                <p:cNvPr id="29" name="Rectangle 34">
                  <a:extLst>
                    <a:ext uri="{FF2B5EF4-FFF2-40B4-BE49-F238E27FC236}">
                      <a16:creationId xmlns:a16="http://schemas.microsoft.com/office/drawing/2014/main" xmlns="" id="{09CA87B7-5B9C-4C73-B9D6-B29CFAFD37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921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000">
                    <a:solidFill>
                      <a:srgbClr val="FF3300"/>
                    </a:solidFill>
                    <a:latin typeface="Times New Roman" pitchFamily="18" charset="0"/>
                    <a:cs typeface="Times New Roman" pitchFamily="18" charset="0"/>
                    <a:sym typeface="Wingdings" pitchFamily="2" charset="2"/>
                  </a:endParaRPr>
                </a:p>
              </p:txBody>
            </p:sp>
            <p:sp>
              <p:nvSpPr>
                <p:cNvPr id="30" name="Rectangle 35">
                  <a:extLst>
                    <a:ext uri="{FF2B5EF4-FFF2-40B4-BE49-F238E27FC236}">
                      <a16:creationId xmlns:a16="http://schemas.microsoft.com/office/drawing/2014/main" xmlns="" id="{8D312744-5B2E-4DE9-81F4-7598965714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7" y="872"/>
                  <a:ext cx="1267" cy="45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17" name="Group 36">
                <a:extLst>
                  <a:ext uri="{FF2B5EF4-FFF2-40B4-BE49-F238E27FC236}">
                    <a16:creationId xmlns:a16="http://schemas.microsoft.com/office/drawing/2014/main" xmlns="" id="{092B8D92-B9D0-4AD0-AC01-2AC068EEB2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34" y="873"/>
                <a:ext cx="1267" cy="451"/>
                <a:chOff x="2534" y="873"/>
                <a:chExt cx="1267" cy="451"/>
              </a:xfrm>
            </p:grpSpPr>
            <p:sp>
              <p:nvSpPr>
                <p:cNvPr id="27" name="Rectangle 37">
                  <a:extLst>
                    <a:ext uri="{FF2B5EF4-FFF2-40B4-BE49-F238E27FC236}">
                      <a16:creationId xmlns:a16="http://schemas.microsoft.com/office/drawing/2014/main" xmlns="" id="{B6721886-798C-4FC2-8D24-C48BD98F14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7" y="921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000">
                    <a:solidFill>
                      <a:srgbClr val="FF33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endParaRPr lang="en-US" sz="2000">
                    <a:solidFill>
                      <a:srgbClr val="FF33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8" name="Rectangle 38">
                  <a:extLst>
                    <a:ext uri="{FF2B5EF4-FFF2-40B4-BE49-F238E27FC236}">
                      <a16:creationId xmlns:a16="http://schemas.microsoft.com/office/drawing/2014/main" xmlns="" id="{5D316EFF-38FD-45DD-827D-637211F206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34" y="873"/>
                  <a:ext cx="1267" cy="45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18" name="Group 39">
                <a:extLst>
                  <a:ext uri="{FF2B5EF4-FFF2-40B4-BE49-F238E27FC236}">
                    <a16:creationId xmlns:a16="http://schemas.microsoft.com/office/drawing/2014/main" xmlns="" id="{30FFC7A3-D6BF-4C5D-83ED-841E0EF03B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324"/>
                <a:ext cx="1267" cy="403"/>
                <a:chOff x="0" y="1324"/>
                <a:chExt cx="1267" cy="403"/>
              </a:xfrm>
            </p:grpSpPr>
            <p:sp>
              <p:nvSpPr>
                <p:cNvPr id="25" name="Rectangle 40">
                  <a:extLst>
                    <a:ext uri="{FF2B5EF4-FFF2-40B4-BE49-F238E27FC236}">
                      <a16:creationId xmlns:a16="http://schemas.microsoft.com/office/drawing/2014/main" xmlns="" id="{07F2CFA3-9472-4202-BEAC-E6A2A690DD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1324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r>
                    <a:rPr lang="en-US" sz="2400" b="1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Vụ mùa</a:t>
                  </a:r>
                </a:p>
                <a:p>
                  <a:endParaRPr lang="en-US" sz="2400" b="1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6" name="Rectangle 41">
                  <a:extLst>
                    <a:ext uri="{FF2B5EF4-FFF2-40B4-BE49-F238E27FC236}">
                      <a16:creationId xmlns:a16="http://schemas.microsoft.com/office/drawing/2014/main" xmlns="" id="{FBEB7B60-F432-4603-89FE-55561D41F3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324"/>
                  <a:ext cx="126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19" name="Group 42">
                <a:extLst>
                  <a:ext uri="{FF2B5EF4-FFF2-40B4-BE49-F238E27FC236}">
                    <a16:creationId xmlns:a16="http://schemas.microsoft.com/office/drawing/2014/main" xmlns="" id="{5830F525-62B4-4319-A1F6-9C556998664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67" y="1324"/>
                <a:ext cx="1267" cy="403"/>
                <a:chOff x="1267" y="1324"/>
                <a:chExt cx="1267" cy="403"/>
              </a:xfrm>
            </p:grpSpPr>
            <p:sp>
              <p:nvSpPr>
                <p:cNvPr id="23" name="Rectangle 43">
                  <a:extLst>
                    <a:ext uri="{FF2B5EF4-FFF2-40B4-BE49-F238E27FC236}">
                      <a16:creationId xmlns:a16="http://schemas.microsoft.com/office/drawing/2014/main" xmlns="" id="{EAA15448-07EC-4CEB-B0B1-5E41486F79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10" y="1324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000">
                    <a:solidFill>
                      <a:srgbClr val="FF3300"/>
                    </a:solidFill>
                    <a:latin typeface="Times New Roman" pitchFamily="18" charset="0"/>
                    <a:cs typeface="Times New Roman" pitchFamily="18" charset="0"/>
                    <a:sym typeface="Wingdings" pitchFamily="2" charset="2"/>
                  </a:endParaRPr>
                </a:p>
                <a:p>
                  <a:endParaRPr lang="en-US" sz="2000">
                    <a:solidFill>
                      <a:srgbClr val="FF3300"/>
                    </a:solidFill>
                    <a:latin typeface="Times New Roman" pitchFamily="18" charset="0"/>
                    <a:cs typeface="Times New Roman" pitchFamily="18" charset="0"/>
                    <a:sym typeface="Wingdings" pitchFamily="2" charset="2"/>
                  </a:endParaRPr>
                </a:p>
              </p:txBody>
            </p:sp>
            <p:sp>
              <p:nvSpPr>
                <p:cNvPr id="24" name="Rectangle 44">
                  <a:extLst>
                    <a:ext uri="{FF2B5EF4-FFF2-40B4-BE49-F238E27FC236}">
                      <a16:creationId xmlns:a16="http://schemas.microsoft.com/office/drawing/2014/main" xmlns="" id="{87F10F79-2487-4E5E-8306-03BEBE0590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7" y="1324"/>
                  <a:ext cx="126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20" name="Group 45">
                <a:extLst>
                  <a:ext uri="{FF2B5EF4-FFF2-40B4-BE49-F238E27FC236}">
                    <a16:creationId xmlns:a16="http://schemas.microsoft.com/office/drawing/2014/main" xmlns="" id="{2AEF7A4D-C3E9-419C-9168-6774CA98C4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34" y="1324"/>
                <a:ext cx="1267" cy="403"/>
                <a:chOff x="2534" y="1324"/>
                <a:chExt cx="1267" cy="403"/>
              </a:xfrm>
            </p:grpSpPr>
            <p:sp>
              <p:nvSpPr>
                <p:cNvPr id="21" name="Rectangle 46">
                  <a:extLst>
                    <a:ext uri="{FF2B5EF4-FFF2-40B4-BE49-F238E27FC236}">
                      <a16:creationId xmlns:a16="http://schemas.microsoft.com/office/drawing/2014/main" xmlns="" id="{A9A2B0C4-5071-40AE-B88A-7648FAFCF1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7" y="1324"/>
                  <a:ext cx="1181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2000">
                    <a:solidFill>
                      <a:srgbClr val="FF33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endParaRPr lang="en-US" sz="2000">
                    <a:solidFill>
                      <a:srgbClr val="FF33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2" name="Rectangle 47">
                  <a:extLst>
                    <a:ext uri="{FF2B5EF4-FFF2-40B4-BE49-F238E27FC236}">
                      <a16:creationId xmlns:a16="http://schemas.microsoft.com/office/drawing/2014/main" xmlns="" id="{2CA141DA-7B02-4B4C-9403-F94F4BE377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34" y="1324"/>
                  <a:ext cx="126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8" name="Rectangle 48">
              <a:extLst>
                <a:ext uri="{FF2B5EF4-FFF2-40B4-BE49-F238E27FC236}">
                  <a16:creationId xmlns:a16="http://schemas.microsoft.com/office/drawing/2014/main" xmlns="" id="{5A9D75CA-8790-44F4-95DC-03E0CDF7C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" y="-3"/>
              <a:ext cx="3807" cy="1733"/>
            </a:xfrm>
            <a:prstGeom prst="rect">
              <a:avLst/>
            </a:prstGeom>
            <a:noFill/>
            <a:ln w="9525">
              <a:solidFill>
                <a:srgbClr val="A0A0A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5" name="Text Box 49">
            <a:extLst>
              <a:ext uri="{FF2B5EF4-FFF2-40B4-BE49-F238E27FC236}">
                <a16:creationId xmlns:a16="http://schemas.microsoft.com/office/drawing/2014/main" xmlns="" id="{AC2ABB3D-6DD9-4755-9746-B532E252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0263" y="2502765"/>
            <a:ext cx="364721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6" name="Text Box 50">
            <a:extLst>
              <a:ext uri="{FF2B5EF4-FFF2-40B4-BE49-F238E27FC236}">
                <a16:creationId xmlns:a16="http://schemas.microsoft.com/office/drawing/2014/main" xmlns="" id="{A1DE59EC-B07B-4184-9CA7-50B85FF7A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045" y="3739960"/>
            <a:ext cx="267335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7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 Box 51">
            <a:extLst>
              <a:ext uri="{FF2B5EF4-FFF2-40B4-BE49-F238E27FC236}">
                <a16:creationId xmlns:a16="http://schemas.microsoft.com/office/drawing/2014/main" xmlns="" id="{D5337DDE-570D-4451-B875-39737DED7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510" y="4622051"/>
            <a:ext cx="28416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11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 Box 52">
            <a:extLst>
              <a:ext uri="{FF2B5EF4-FFF2-40B4-BE49-F238E27FC236}">
                <a16:creationId xmlns:a16="http://schemas.microsoft.com/office/drawing/2014/main" xmlns="" id="{4A98C7A4-FAA5-4279-82D8-82A09DB9D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0334" y="2549026"/>
            <a:ext cx="351546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khoai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9" name="Text Box 53">
            <a:extLst>
              <a:ext uri="{FF2B5EF4-FFF2-40B4-BE49-F238E27FC236}">
                <a16:creationId xmlns:a16="http://schemas.microsoft.com/office/drawing/2014/main" xmlns="" id="{20810A1F-3D3A-4E71-94E7-6D275450C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0333" y="3759684"/>
            <a:ext cx="25146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khoai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… </a:t>
            </a:r>
          </a:p>
        </p:txBody>
      </p:sp>
      <p:sp>
        <p:nvSpPr>
          <p:cNvPr id="50" name="Text Box 54">
            <a:extLst>
              <a:ext uri="{FF2B5EF4-FFF2-40B4-BE49-F238E27FC236}">
                <a16:creationId xmlns:a16="http://schemas.microsoft.com/office/drawing/2014/main" xmlns="" id="{2B964A63-2FA3-4626-9457-36FC81867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0333" y="4609317"/>
            <a:ext cx="25146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… </a:t>
            </a:r>
          </a:p>
        </p:txBody>
      </p:sp>
      <p:sp>
        <p:nvSpPr>
          <p:cNvPr id="51" name="Text Box 56">
            <a:extLst>
              <a:ext uri="{FF2B5EF4-FFF2-40B4-BE49-F238E27FC236}">
                <a16:creationId xmlns:a16="http://schemas.microsoft.com/office/drawing/2014/main" xmlns="" id="{180620AA-E4C5-4683-A101-26515CF50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013" y="5490327"/>
            <a:ext cx="43350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60659FA6-C6BA-4594-85FD-997B056DE0A5}"/>
              </a:ext>
            </a:extLst>
          </p:cNvPr>
          <p:cNvSpPr txBox="1"/>
          <p:nvPr/>
        </p:nvSpPr>
        <p:spPr>
          <a:xfrm>
            <a:off x="4357010" y="5522793"/>
            <a:ext cx="37371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12: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48F2355A-71D0-495C-B08D-96C99A6C34DF}"/>
              </a:ext>
            </a:extLst>
          </p:cNvPr>
          <p:cNvSpPr txBox="1"/>
          <p:nvPr/>
        </p:nvSpPr>
        <p:spPr>
          <a:xfrm>
            <a:off x="7537382" y="5522793"/>
            <a:ext cx="44397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41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 animBg="1"/>
      <p:bldP spid="52" grpId="0"/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>
            <a:extLst>
              <a:ext uri="{FF2B5EF4-FFF2-40B4-BE49-F238E27FC236}">
                <a16:creationId xmlns:a16="http://schemas.microsoft.com/office/drawing/2014/main" xmlns="" id="{D42ACB9C-3F1F-409D-BA3A-A83798779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183" y="1005588"/>
            <a:ext cx="441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CC0066"/>
                </a:solidFill>
                <a:latin typeface="Times New Roman" pitchFamily="18" charset="0"/>
              </a:rPr>
              <a:t>    2. </a:t>
            </a: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vụ</a:t>
            </a:r>
            <a:r>
              <a:rPr lang="en-US" sz="28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gieo</a:t>
            </a:r>
            <a:r>
              <a:rPr lang="en-US" sz="2800" b="1" dirty="0">
                <a:solidFill>
                  <a:srgbClr val="CC0066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0066"/>
                </a:solidFill>
                <a:latin typeface="Times New Roman" pitchFamily="18" charset="0"/>
              </a:rPr>
              <a:t>trồng</a:t>
            </a:r>
            <a:r>
              <a:rPr lang="en-US" sz="2800" b="1" dirty="0">
                <a:solidFill>
                  <a:srgbClr val="CC0066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5" name="Text Box 16">
            <a:extLst>
              <a:ext uri="{FF2B5EF4-FFF2-40B4-BE49-F238E27FC236}">
                <a16:creationId xmlns:a16="http://schemas.microsoft.com/office/drawing/2014/main" xmlns="" id="{7D7A6BC5-E725-4EDC-BE31-F85267E5B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230" y="1688447"/>
            <a:ext cx="8145463" cy="207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Tx/>
              <a:buChar char="-"/>
              <a:defRPr/>
            </a:pPr>
            <a:r>
              <a:rPr lang="en-US" sz="2400" b="1" dirty="0" err="1">
                <a:latin typeface="Times New Roman" pitchFamily="18" charset="0"/>
              </a:rPr>
              <a:t>Tập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trung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vào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vụ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năm</a:t>
            </a:r>
            <a:r>
              <a:rPr lang="en-US" sz="2400" b="1" dirty="0">
                <a:latin typeface="Times New Roman" pitchFamily="18" charset="0"/>
              </a:rPr>
              <a:t>: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latin typeface="Times New Roman" pitchFamily="18" charset="0"/>
              </a:rPr>
              <a:t>	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sym typeface="Wingdings"/>
              </a:rPr>
              <a:t> 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sym typeface="Wingdings"/>
              </a:rPr>
              <a:t> </a:t>
            </a:r>
            <a:r>
              <a:rPr lang="en-US" sz="2400" b="1" dirty="0">
                <a:latin typeface="Times New Roman" pitchFamily="18" charset="0"/>
              </a:rPr>
              <a:t>+ </a:t>
            </a:r>
            <a:r>
              <a:rPr lang="en-US" sz="2400" b="1" dirty="0" err="1">
                <a:latin typeface="Times New Roman" pitchFamily="18" charset="0"/>
              </a:rPr>
              <a:t>Vụ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đông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xuân</a:t>
            </a:r>
            <a:r>
              <a:rPr lang="en-US" sz="2400" b="1" dirty="0">
                <a:latin typeface="Times New Roman" pitchFamily="18" charset="0"/>
              </a:rPr>
              <a:t> : </a:t>
            </a:r>
            <a:r>
              <a:rPr lang="en-US" sz="2400" b="1" dirty="0" err="1">
                <a:latin typeface="Times New Roman" pitchFamily="18" charset="0"/>
              </a:rPr>
              <a:t>Tháng</a:t>
            </a:r>
            <a:r>
              <a:rPr lang="en-US" sz="2400" b="1" dirty="0">
                <a:latin typeface="Times New Roman" pitchFamily="18" charset="0"/>
              </a:rPr>
              <a:t> 11 </a:t>
            </a:r>
            <a:r>
              <a:rPr lang="en-US" sz="2400" b="1" dirty="0">
                <a:latin typeface="Times New Roman" pitchFamily="18" charset="0"/>
                <a:sym typeface="Wingdings"/>
              </a:rPr>
              <a:t> </a:t>
            </a:r>
            <a:r>
              <a:rPr lang="en-US" sz="2400" b="1" dirty="0" err="1">
                <a:latin typeface="Times New Roman" pitchFamily="18" charset="0"/>
                <a:sym typeface="Wingdings"/>
              </a:rPr>
              <a:t>tháng</a:t>
            </a:r>
            <a:r>
              <a:rPr lang="en-US" sz="2400" b="1" dirty="0">
                <a:latin typeface="Times New Roman" pitchFamily="18" charset="0"/>
                <a:sym typeface="Wingdings"/>
              </a:rPr>
              <a:t> 4, 5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latin typeface="Times New Roman" pitchFamily="18" charset="0"/>
                <a:sym typeface="Wingdings"/>
              </a:rPr>
              <a:t>	  + </a:t>
            </a:r>
            <a:r>
              <a:rPr lang="en-US" sz="2400" b="1" dirty="0" err="1">
                <a:latin typeface="Times New Roman" pitchFamily="18" charset="0"/>
                <a:sym typeface="Wingdings"/>
              </a:rPr>
              <a:t>Vụ</a:t>
            </a:r>
            <a:r>
              <a:rPr lang="en-US" sz="2400" b="1" dirty="0">
                <a:latin typeface="Times New Roman" pitchFamily="18" charset="0"/>
                <a:sym typeface="Wingdings"/>
              </a:rPr>
              <a:t> </a:t>
            </a:r>
            <a:r>
              <a:rPr lang="en-US" sz="2400" b="1" dirty="0" err="1">
                <a:latin typeface="Times New Roman" pitchFamily="18" charset="0"/>
                <a:sym typeface="Wingdings"/>
              </a:rPr>
              <a:t>hè</a:t>
            </a:r>
            <a:r>
              <a:rPr lang="en-US" sz="2400" b="1" dirty="0">
                <a:latin typeface="Times New Roman" pitchFamily="18" charset="0"/>
                <a:sym typeface="Wingdings"/>
              </a:rPr>
              <a:t> </a:t>
            </a:r>
            <a:r>
              <a:rPr lang="en-US" sz="2400" b="1" dirty="0" err="1">
                <a:latin typeface="Times New Roman" pitchFamily="18" charset="0"/>
                <a:sym typeface="Wingdings"/>
              </a:rPr>
              <a:t>thu</a:t>
            </a:r>
            <a:r>
              <a:rPr lang="en-US" sz="2400" b="1" dirty="0">
                <a:latin typeface="Times New Roman" pitchFamily="18" charset="0"/>
                <a:sym typeface="Wingdings"/>
              </a:rPr>
              <a:t>: </a:t>
            </a:r>
            <a:r>
              <a:rPr lang="en-US" sz="2400" b="1" dirty="0" err="1">
                <a:latin typeface="Times New Roman" pitchFamily="18" charset="0"/>
                <a:sym typeface="Wingdings"/>
              </a:rPr>
              <a:t>Tháng</a:t>
            </a:r>
            <a:r>
              <a:rPr lang="en-US" sz="2400" b="1" dirty="0">
                <a:latin typeface="Times New Roman" pitchFamily="18" charset="0"/>
                <a:sym typeface="Wingdings"/>
              </a:rPr>
              <a:t> 4  </a:t>
            </a:r>
            <a:r>
              <a:rPr lang="en-US" sz="2400" b="1" dirty="0" err="1">
                <a:latin typeface="Times New Roman" pitchFamily="18" charset="0"/>
                <a:sym typeface="Wingdings"/>
              </a:rPr>
              <a:t>tháng</a:t>
            </a:r>
            <a:r>
              <a:rPr lang="en-US" sz="2400" b="1" dirty="0">
                <a:latin typeface="Times New Roman" pitchFamily="18" charset="0"/>
                <a:sym typeface="Wingdings"/>
              </a:rPr>
              <a:t> 7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latin typeface="Times New Roman" pitchFamily="18" charset="0"/>
                <a:sym typeface="Wingdings"/>
              </a:rPr>
              <a:t>	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sym typeface="Wingdings"/>
              </a:rPr>
              <a:t>  </a:t>
            </a:r>
            <a:r>
              <a:rPr lang="en-US" sz="2400" b="1" dirty="0">
                <a:latin typeface="Times New Roman" pitchFamily="18" charset="0"/>
                <a:sym typeface="Wingdings"/>
              </a:rPr>
              <a:t>+ </a:t>
            </a:r>
            <a:r>
              <a:rPr lang="en-US" sz="2400" b="1" dirty="0" err="1">
                <a:latin typeface="Times New Roman" pitchFamily="18" charset="0"/>
                <a:sym typeface="Wingdings"/>
              </a:rPr>
              <a:t>Vụ</a:t>
            </a:r>
            <a:r>
              <a:rPr lang="en-US" sz="2400" b="1" dirty="0">
                <a:latin typeface="Times New Roman" pitchFamily="18" charset="0"/>
                <a:sym typeface="Wingdings"/>
              </a:rPr>
              <a:t> </a:t>
            </a:r>
            <a:r>
              <a:rPr lang="en-US" sz="2400" b="1" dirty="0" err="1">
                <a:latin typeface="Times New Roman" pitchFamily="18" charset="0"/>
                <a:sym typeface="Wingdings"/>
              </a:rPr>
              <a:t>mùa</a:t>
            </a:r>
            <a:r>
              <a:rPr lang="en-US" sz="2400" b="1" dirty="0">
                <a:latin typeface="Times New Roman" pitchFamily="18" charset="0"/>
                <a:sym typeface="Wingdings"/>
              </a:rPr>
              <a:t>: </a:t>
            </a:r>
            <a:r>
              <a:rPr lang="en-US" sz="2400" b="1" dirty="0" err="1">
                <a:latin typeface="Times New Roman" pitchFamily="18" charset="0"/>
                <a:sym typeface="Wingdings"/>
              </a:rPr>
              <a:t>Tháng</a:t>
            </a:r>
            <a:r>
              <a:rPr lang="en-US" sz="2400" b="1" dirty="0">
                <a:latin typeface="Times New Roman" pitchFamily="18" charset="0"/>
                <a:sym typeface="Wingdings"/>
              </a:rPr>
              <a:t> 6  </a:t>
            </a:r>
            <a:r>
              <a:rPr lang="en-US" sz="2400" b="1" dirty="0" err="1">
                <a:latin typeface="Times New Roman" pitchFamily="18" charset="0"/>
                <a:sym typeface="Wingdings"/>
              </a:rPr>
              <a:t>tháng</a:t>
            </a:r>
            <a:r>
              <a:rPr lang="en-US" sz="2400" b="1" dirty="0">
                <a:latin typeface="Times New Roman" pitchFamily="18" charset="0"/>
                <a:sym typeface="Wingdings"/>
              </a:rPr>
              <a:t> 11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6" name="Text Box 16">
            <a:extLst>
              <a:ext uri="{FF2B5EF4-FFF2-40B4-BE49-F238E27FC236}">
                <a16:creationId xmlns:a16="http://schemas.microsoft.com/office/drawing/2014/main" xmlns="" id="{C10E6284-2343-479C-8A25-1AECA07DC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229" y="3663088"/>
            <a:ext cx="822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-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Miền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Bắc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còn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vụ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đông</a:t>
            </a:r>
            <a:r>
              <a:rPr lang="en-US" sz="2400" b="1" dirty="0">
                <a:latin typeface="Times New Roman" pitchFamily="18" charset="0"/>
              </a:rPr>
              <a:t>: </a:t>
            </a:r>
            <a:r>
              <a:rPr lang="en-US" sz="2400" b="1" dirty="0" err="1">
                <a:latin typeface="Times New Roman" pitchFamily="18" charset="0"/>
              </a:rPr>
              <a:t>Từ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tháng</a:t>
            </a:r>
            <a:r>
              <a:rPr lang="en-US" sz="2400" b="1" dirty="0">
                <a:latin typeface="Times New Roman" pitchFamily="18" charset="0"/>
              </a:rPr>
              <a:t> 10 </a:t>
            </a:r>
            <a:r>
              <a:rPr lang="en-US" sz="2400" b="1" dirty="0">
                <a:latin typeface="Times New Roman" pitchFamily="18" charset="0"/>
                <a:sym typeface="Wingdings" pitchFamily="2" charset="2"/>
              </a:rPr>
              <a:t> </a:t>
            </a:r>
            <a:r>
              <a:rPr lang="en-US" sz="2400" b="1" dirty="0" err="1">
                <a:latin typeface="Times New Roman" pitchFamily="18" charset="0"/>
                <a:sym typeface="Wingdings" pitchFamily="2" charset="2"/>
              </a:rPr>
              <a:t>tháng</a:t>
            </a:r>
            <a:r>
              <a:rPr lang="en-US" sz="2400" b="1" dirty="0">
                <a:latin typeface="Times New Roman" pitchFamily="18" charset="0"/>
                <a:sym typeface="Wingdings" pitchFamily="2" charset="2"/>
              </a:rPr>
              <a:t> 12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7" name="AutoShape 26">
            <a:extLst>
              <a:ext uri="{FF2B5EF4-FFF2-40B4-BE49-F238E27FC236}">
                <a16:creationId xmlns:a16="http://schemas.microsoft.com/office/drawing/2014/main" xmlns="" id="{AE694460-8A3D-40D5-8B92-ABDE498CF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0568" y="199746"/>
            <a:ext cx="5798435" cy="99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vi-VN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vi-VN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vi-VN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altLang="vi-VN" sz="4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vi-VN" sz="4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" name="Picture 13" descr="Picture10">
            <a:extLst>
              <a:ext uri="{FF2B5EF4-FFF2-40B4-BE49-F238E27FC236}">
                <a16:creationId xmlns:a16="http://schemas.microsoft.com/office/drawing/2014/main" xmlns="" id="{96E680A3-4668-4406-8DED-6F0C9FF020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339" y="5525949"/>
            <a:ext cx="11080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658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  <p:bldP spid="6" grpId="1"/>
      <p:bldP spid="6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76F2527B-603A-4D67-8959-1A9824B09B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425477"/>
              </p:ext>
            </p:extLst>
          </p:nvPr>
        </p:nvGraphicFramePr>
        <p:xfrm>
          <a:off x="470649" y="1183562"/>
          <a:ext cx="11282083" cy="4370075"/>
        </p:xfrm>
        <a:graphic>
          <a:graphicData uri="http://schemas.openxmlformats.org/drawingml/2006/table">
            <a:tbl>
              <a:tblPr/>
              <a:tblGrid>
                <a:gridCol w="874059">
                  <a:extLst>
                    <a:ext uri="{9D8B030D-6E8A-4147-A177-3AD203B41FA5}">
                      <a16:colId xmlns:a16="http://schemas.microsoft.com/office/drawing/2014/main" xmlns="" val="3999212367"/>
                    </a:ext>
                  </a:extLst>
                </a:gridCol>
                <a:gridCol w="3287407">
                  <a:extLst>
                    <a:ext uri="{9D8B030D-6E8A-4147-A177-3AD203B41FA5}">
                      <a16:colId xmlns:a16="http://schemas.microsoft.com/office/drawing/2014/main" xmlns="" val="228456778"/>
                    </a:ext>
                  </a:extLst>
                </a:gridCol>
                <a:gridCol w="7120617">
                  <a:extLst>
                    <a:ext uri="{9D8B030D-6E8A-4147-A177-3AD203B41FA5}">
                      <a16:colId xmlns:a16="http://schemas.microsoft.com/office/drawing/2014/main" xmlns="" val="3617769595"/>
                    </a:ext>
                  </a:extLst>
                </a:gridCol>
              </a:tblGrid>
              <a:tr h="10360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 cây trồng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56429479"/>
                  </a:ext>
                </a:extLst>
              </a:tr>
              <a:tr h="60012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 cải bắp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tháng 9 đến tháng 11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89513282"/>
                  </a:ext>
                </a:extLst>
              </a:tr>
              <a:tr h="9296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 bí – Cây mướp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tháng 2 đến tháng 3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0899124"/>
                  </a:ext>
                </a:extLst>
              </a:tr>
              <a:tr h="60012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 cà pháo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tháng 12 đến tháng 1 năm sau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83785648"/>
                  </a:ext>
                </a:extLst>
              </a:tr>
              <a:tr h="12041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 cà chua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tháng 8 đến tháng 9 hoặc từ tháng 1 đến </a:t>
                      </a:r>
                      <a:r>
                        <a:rPr kumimoji="0" lang="en-US" altLang="vi-VN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kumimoji="0" lang="en-US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679963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12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|2.1|2.3|4.5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8.8|1.8|1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1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2.1|6.2|45|10.4|9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8.7|1.4|1.2|1.1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|5.1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5|3.6|0.9|1|2.3|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|3.2|1.2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1.9|5|5.1|0.9|0.9|2|12.3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7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5.6|7.1|8.6|4.4|8.6|3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</TotalTime>
  <Words>741</Words>
  <Application>Microsoft Office PowerPoint</Application>
  <PresentationFormat>Custom</PresentationFormat>
  <Paragraphs>136</Paragraphs>
  <Slides>32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I. Thời vụ gieo trồng:</vt:lpstr>
      <vt:lpstr>I. Thời vụ gieo trồng:</vt:lpstr>
      <vt:lpstr>PowerPoint Presentation</vt:lpstr>
      <vt:lpstr>PowerPoint Presentation</vt:lpstr>
      <vt:lpstr>PowerPoint Presentation</vt:lpstr>
      <vt:lpstr>  Cây cải bắp  Từ tháng 9 đến tháng 11  </vt:lpstr>
      <vt:lpstr>Từ tháng 2 đến tháng 3 </vt:lpstr>
      <vt:lpstr>Cây cà pháo Từ tháng 12 đến tháng 1 năm sau </vt:lpstr>
      <vt:lpstr> Cây cà chua Từ tháng 8 đến tháng 9 hoặc từ tháng 1 đến tháng 2 </vt:lpstr>
      <vt:lpstr>Vụ Đông xuân Tháng 11 → tháng 4, 5 năm sau </vt:lpstr>
      <vt:lpstr>PowerPoint Presentation</vt:lpstr>
      <vt:lpstr>III. PHƯƠNG PHÁP GIEO TRỒNG</vt:lpstr>
      <vt:lpstr>PowerPoint Presentation</vt:lpstr>
      <vt:lpstr>Gieo vãi</vt:lpstr>
      <vt:lpstr>Gieo theo hàng </vt:lpstr>
      <vt:lpstr>Gieo theo hốc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</dc:creator>
  <cp:lastModifiedBy>asuss</cp:lastModifiedBy>
  <cp:revision>38</cp:revision>
  <dcterms:created xsi:type="dcterms:W3CDTF">2021-12-17T05:02:43Z</dcterms:created>
  <dcterms:modified xsi:type="dcterms:W3CDTF">2022-02-09T11:04:58Z</dcterms:modified>
</cp:coreProperties>
</file>