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8" r:id="rId2"/>
    <p:sldId id="259" r:id="rId3"/>
    <p:sldId id="260" r:id="rId4"/>
    <p:sldId id="257" r:id="rId5"/>
    <p:sldId id="258"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35E8BE-5B28-434E-85CD-693D4445B993}" type="datetimeFigureOut">
              <a:rPr lang="en-US" smtClean="0"/>
              <a:t>2/13/2022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CA50B-28F4-4AB2-B0FA-032C8300C6B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headEnd/>
            <a:tailEnd/>
          </a:ln>
        </p:spPr>
      </p:sp>
      <p:sp>
        <p:nvSpPr>
          <p:cNvPr id="1741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等线"/>
            </a:endParaRPr>
          </a:p>
        </p:txBody>
      </p:sp>
      <p:sp>
        <p:nvSpPr>
          <p:cNvPr id="1741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EE55D0-B677-41C4-ADD1-901AE1D22354}" type="slidenum">
              <a:rPr lang="zh-CN" altLang="en-US">
                <a:latin typeface="字魂59号-创粗黑"/>
                <a:cs typeface="等线"/>
              </a:rPr>
              <a:pPr/>
              <a:t>1</a:t>
            </a:fld>
            <a:endParaRPr lang="zh-CN" altLang="en-US">
              <a:latin typeface="字魂59号-创粗黑"/>
              <a:cs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F486FD-1CB1-483E-8B53-D74D4B078EDC}"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F85ED-80F9-4052-BF5B-7D41BB7DB9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F486FD-1CB1-483E-8B53-D74D4B078EDC}"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F85ED-80F9-4052-BF5B-7D41BB7DB9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F486FD-1CB1-483E-8B53-D74D4B078EDC}"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F85ED-80F9-4052-BF5B-7D41BB7DB9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F486FD-1CB1-483E-8B53-D74D4B078EDC}"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F85ED-80F9-4052-BF5B-7D41BB7DB9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F486FD-1CB1-483E-8B53-D74D4B078EDC}"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F85ED-80F9-4052-BF5B-7D41BB7DB9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F486FD-1CB1-483E-8B53-D74D4B078EDC}" type="datetimeFigureOut">
              <a:rPr lang="en-US" smtClean="0"/>
              <a:pPr/>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F85ED-80F9-4052-BF5B-7D41BB7DB9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F486FD-1CB1-483E-8B53-D74D4B078EDC}" type="datetimeFigureOut">
              <a:rPr lang="en-US" smtClean="0"/>
              <a:pPr/>
              <a:t>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1F85ED-80F9-4052-BF5B-7D41BB7DB9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F486FD-1CB1-483E-8B53-D74D4B078EDC}" type="datetimeFigureOut">
              <a:rPr lang="en-US" smtClean="0"/>
              <a:pPr/>
              <a:t>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F85ED-80F9-4052-BF5B-7D41BB7DB9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486FD-1CB1-483E-8B53-D74D4B078EDC}" type="datetimeFigureOut">
              <a:rPr lang="en-US" smtClean="0"/>
              <a:pPr/>
              <a:t>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1F85ED-80F9-4052-BF5B-7D41BB7DB9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F486FD-1CB1-483E-8B53-D74D4B078EDC}" type="datetimeFigureOut">
              <a:rPr lang="en-US" smtClean="0"/>
              <a:pPr/>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F85ED-80F9-4052-BF5B-7D41BB7DB9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F486FD-1CB1-483E-8B53-D74D4B078EDC}" type="datetimeFigureOut">
              <a:rPr lang="en-US" smtClean="0"/>
              <a:pPr/>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F85ED-80F9-4052-BF5B-7D41BB7DB9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486FD-1CB1-483E-8B53-D74D4B078EDC}" type="datetimeFigureOut">
              <a:rPr lang="en-US" smtClean="0"/>
              <a:pPr/>
              <a:t>2/13/2022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F85ED-80F9-4052-BF5B-7D41BB7DB9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图片 4"/>
          <p:cNvSpPr>
            <a:spLocks noChangeAspect="1"/>
          </p:cNvSpPr>
          <p:nvPr/>
        </p:nvSpPr>
        <p:spPr bwMode="auto">
          <a:xfrm>
            <a:off x="0" y="0"/>
            <a:ext cx="9142413" cy="6858000"/>
          </a:xfrm>
          <a:prstGeom prst="rect">
            <a:avLst/>
          </a:prstGeom>
          <a:noFill/>
          <a:ln w="9525">
            <a:noFill/>
            <a:miter lim="800000"/>
            <a:headEnd/>
            <a:tailEnd/>
          </a:ln>
        </p:spPr>
        <p:txBody>
          <a:bodyPr/>
          <a:lstStyle/>
          <a:p>
            <a:endParaRPr lang="en-US"/>
          </a:p>
        </p:txBody>
      </p:sp>
      <p:pic>
        <p:nvPicPr>
          <p:cNvPr id="2051" name="图片 1"/>
          <p:cNvPicPr>
            <a:picLocks noChangeAspect="1"/>
          </p:cNvPicPr>
          <p:nvPr/>
        </p:nvPicPr>
        <p:blipFill>
          <a:blip r:embed="rId3"/>
          <a:srcRect/>
          <a:stretch>
            <a:fillRect/>
          </a:stretch>
        </p:blipFill>
        <p:spPr bwMode="auto">
          <a:xfrm>
            <a:off x="1588" y="4786313"/>
            <a:ext cx="9142412" cy="2071687"/>
          </a:xfrm>
          <a:prstGeom prst="rect">
            <a:avLst/>
          </a:prstGeom>
          <a:noFill/>
          <a:ln w="9525">
            <a:noFill/>
            <a:miter lim="800000"/>
            <a:headEnd/>
            <a:tailEnd/>
          </a:ln>
        </p:spPr>
      </p:pic>
      <p:pic>
        <p:nvPicPr>
          <p:cNvPr id="2052" name="图片 2"/>
          <p:cNvPicPr>
            <a:picLocks noChangeAspect="1"/>
          </p:cNvPicPr>
          <p:nvPr/>
        </p:nvPicPr>
        <p:blipFill>
          <a:blip r:embed="rId4"/>
          <a:srcRect/>
          <a:stretch>
            <a:fillRect/>
          </a:stretch>
        </p:blipFill>
        <p:spPr bwMode="auto">
          <a:xfrm>
            <a:off x="7467600" y="0"/>
            <a:ext cx="1676400" cy="2405063"/>
          </a:xfrm>
          <a:prstGeom prst="rect">
            <a:avLst/>
          </a:prstGeom>
          <a:noFill/>
          <a:ln w="9525">
            <a:noFill/>
            <a:miter lim="800000"/>
            <a:headEnd/>
            <a:tailEnd/>
          </a:ln>
        </p:spPr>
      </p:pic>
      <p:pic>
        <p:nvPicPr>
          <p:cNvPr id="2053" name="图片 3"/>
          <p:cNvPicPr>
            <a:picLocks noChangeAspect="1"/>
          </p:cNvPicPr>
          <p:nvPr/>
        </p:nvPicPr>
        <p:blipFill>
          <a:blip r:embed="rId5"/>
          <a:srcRect/>
          <a:stretch>
            <a:fillRect/>
          </a:stretch>
        </p:blipFill>
        <p:spPr bwMode="auto">
          <a:xfrm>
            <a:off x="476250" y="4302125"/>
            <a:ext cx="2932113" cy="2170113"/>
          </a:xfrm>
          <a:prstGeom prst="rect">
            <a:avLst/>
          </a:prstGeom>
          <a:noFill/>
          <a:ln w="9525">
            <a:noFill/>
            <a:miter lim="800000"/>
            <a:headEnd/>
            <a:tailEnd/>
          </a:ln>
        </p:spPr>
      </p:pic>
      <p:sp>
        <p:nvSpPr>
          <p:cNvPr id="2054" name="文本框 11"/>
          <p:cNvSpPr txBox="1">
            <a:spLocks noChangeArrowheads="1"/>
          </p:cNvSpPr>
          <p:nvPr/>
        </p:nvSpPr>
        <p:spPr bwMode="auto">
          <a:xfrm>
            <a:off x="1168400" y="44450"/>
            <a:ext cx="6643688" cy="1016000"/>
          </a:xfrm>
          <a:prstGeom prst="rect">
            <a:avLst/>
          </a:prstGeom>
          <a:noFill/>
          <a:ln w="9525">
            <a:noFill/>
            <a:miter lim="800000"/>
            <a:headEnd/>
            <a:tailEnd/>
          </a:ln>
        </p:spPr>
        <p:txBody>
          <a:bodyPr>
            <a:spAutoFit/>
          </a:bodyPr>
          <a:lstStyle/>
          <a:p>
            <a:pPr algn="ctr">
              <a:buFont typeface="Arial" pitchFamily="34" charset="0"/>
              <a:buNone/>
            </a:pPr>
            <a:r>
              <a:rPr lang="vi-VN" sz="2800" b="1">
                <a:solidFill>
                  <a:schemeClr val="tx2"/>
                </a:solidFill>
                <a:latin typeface="Times New Roman" pitchFamily="18" charset="0"/>
                <a:cs typeface="Times New Roman" pitchFamily="18" charset="0"/>
              </a:rPr>
              <a:t>Phòng GD&amp;ĐT Huyện Thanh Trì </a:t>
            </a:r>
          </a:p>
          <a:p>
            <a:pPr algn="ctr">
              <a:buFont typeface="Arial" pitchFamily="34" charset="0"/>
              <a:buNone/>
            </a:pPr>
            <a:r>
              <a:rPr lang="vi-VN" sz="3200" b="1">
                <a:solidFill>
                  <a:schemeClr val="tx2"/>
                </a:solidFill>
                <a:latin typeface="Times New Roman" pitchFamily="18" charset="0"/>
                <a:cs typeface="Times New Roman" pitchFamily="18" charset="0"/>
              </a:rPr>
              <a:t>Trường THCS Ngọc Hồi</a:t>
            </a:r>
            <a:endParaRPr lang="en-US" altLang="zh-CN" sz="3200" b="1">
              <a:solidFill>
                <a:schemeClr val="tx2"/>
              </a:solidFill>
              <a:latin typeface="Times New Roman" pitchFamily="18" charset="0"/>
              <a:cs typeface="Times New Roman" pitchFamily="18" charset="0"/>
            </a:endParaRPr>
          </a:p>
        </p:txBody>
      </p:sp>
      <p:grpSp>
        <p:nvGrpSpPr>
          <p:cNvPr id="2" name="组合 8"/>
          <p:cNvGrpSpPr>
            <a:grpSpLocks/>
          </p:cNvGrpSpPr>
          <p:nvPr/>
        </p:nvGrpSpPr>
        <p:grpSpPr bwMode="auto">
          <a:xfrm>
            <a:off x="3473450" y="3662363"/>
            <a:ext cx="5518150" cy="1417637"/>
            <a:chOff x="2457450" y="2397117"/>
            <a:chExt cx="4088884" cy="466896"/>
          </a:xfrm>
        </p:grpSpPr>
        <p:sp>
          <p:nvSpPr>
            <p:cNvPr id="17" name="对角圆角矩形 6"/>
            <p:cNvSpPr/>
            <p:nvPr/>
          </p:nvSpPr>
          <p:spPr>
            <a:xfrm>
              <a:off x="2457450" y="2397117"/>
              <a:ext cx="3950078" cy="449642"/>
            </a:xfrm>
            <a:prstGeom prst="round2DiagRect">
              <a:avLst>
                <a:gd name="adj1" fmla="val 33621"/>
                <a:gd name="adj2" fmla="val 0"/>
              </a:avLst>
            </a:prstGeom>
            <a:solidFill>
              <a:srgbClr val="81C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字魂59号-创粗黑" panose="00000500000000000000" pitchFamily="2" charset="-122"/>
                <a:ea typeface="字魂59号-创粗黑" panose="00000500000000000000" pitchFamily="2" charset="-122"/>
              </a:endParaRPr>
            </a:p>
          </p:txBody>
        </p:sp>
        <p:sp>
          <p:nvSpPr>
            <p:cNvPr id="2058" name="文本框 7"/>
            <p:cNvSpPr txBox="1">
              <a:spLocks noChangeArrowheads="1"/>
            </p:cNvSpPr>
            <p:nvPr/>
          </p:nvSpPr>
          <p:spPr bwMode="auto">
            <a:xfrm>
              <a:off x="2457450" y="2407875"/>
              <a:ext cx="4088884" cy="456138"/>
            </a:xfrm>
            <a:prstGeom prst="rect">
              <a:avLst/>
            </a:prstGeom>
            <a:noFill/>
            <a:ln w="9525">
              <a:noFill/>
              <a:miter lim="800000"/>
              <a:headEnd/>
              <a:tailEnd/>
            </a:ln>
          </p:spPr>
          <p:txBody>
            <a:bodyPr>
              <a:spAutoFit/>
            </a:bodyPr>
            <a:lstStyle/>
            <a:p>
              <a:r>
                <a:rPr lang="en-US" altLang="zh-CN" sz="2800">
                  <a:solidFill>
                    <a:schemeClr val="bg1"/>
                  </a:solidFill>
                  <a:latin typeface="Times New Roman" pitchFamily="18" charset="0"/>
                  <a:ea typeface="字魂59号-创粗黑"/>
                  <a:cs typeface="Times New Roman" pitchFamily="18" charset="0"/>
                </a:rPr>
                <a:t>  </a:t>
              </a:r>
              <a:r>
                <a:rPr lang="vi-VN" altLang="zh-CN" sz="2800">
                  <a:solidFill>
                    <a:schemeClr val="bg1"/>
                  </a:solidFill>
                  <a:latin typeface="Times New Roman" pitchFamily="18" charset="0"/>
                  <a:ea typeface="字魂59号-创粗黑"/>
                  <a:cs typeface="Times New Roman" pitchFamily="18" charset="0"/>
                </a:rPr>
                <a:t>Tên GV</a:t>
              </a:r>
              <a:r>
                <a:rPr lang="en-US" altLang="zh-CN" sz="2800">
                  <a:solidFill>
                    <a:schemeClr val="bg1"/>
                  </a:solidFill>
                  <a:latin typeface="Times New Roman" pitchFamily="18" charset="0"/>
                  <a:ea typeface="字魂59号-创粗黑"/>
                  <a:cs typeface="Times New Roman" pitchFamily="18" charset="0"/>
                </a:rPr>
                <a:t>: Lê Thị Lan Hương </a:t>
              </a:r>
            </a:p>
            <a:p>
              <a:r>
                <a:rPr lang="en-US" altLang="zh-CN" sz="2800">
                  <a:solidFill>
                    <a:schemeClr val="bg1"/>
                  </a:solidFill>
                  <a:latin typeface="Times New Roman" pitchFamily="18" charset="0"/>
                  <a:ea typeface="字魂59号-创粗黑"/>
                  <a:cs typeface="Times New Roman" pitchFamily="18" charset="0"/>
                </a:rPr>
                <a:t>  </a:t>
              </a:r>
              <a:r>
                <a:rPr lang="vi-VN" altLang="zh-CN" sz="2800">
                  <a:solidFill>
                    <a:schemeClr val="bg1"/>
                  </a:solidFill>
                  <a:latin typeface="Times New Roman" pitchFamily="18" charset="0"/>
                  <a:ea typeface="字魂59号-创粗黑"/>
                  <a:cs typeface="Times New Roman" pitchFamily="18" charset="0"/>
                </a:rPr>
                <a:t>Lớp</a:t>
              </a:r>
              <a:r>
                <a:rPr lang="en-US" altLang="zh-CN" sz="2800">
                  <a:solidFill>
                    <a:schemeClr val="bg1"/>
                  </a:solidFill>
                  <a:latin typeface="Times New Roman" pitchFamily="18" charset="0"/>
                  <a:ea typeface="字魂59号-创粗黑"/>
                  <a:cs typeface="Times New Roman" pitchFamily="18" charset="0"/>
                </a:rPr>
                <a:t>: ……………………..</a:t>
              </a:r>
            </a:p>
            <a:p>
              <a:r>
                <a:rPr lang="en-US" altLang="zh-CN" sz="2800">
                  <a:solidFill>
                    <a:schemeClr val="bg1"/>
                  </a:solidFill>
                  <a:latin typeface="Times New Roman" pitchFamily="18" charset="0"/>
                  <a:ea typeface="字魂59号-创粗黑"/>
                  <a:cs typeface="Times New Roman" pitchFamily="18" charset="0"/>
                </a:rPr>
                <a:t>  </a:t>
              </a:r>
              <a:r>
                <a:rPr lang="vi-VN" altLang="zh-CN" sz="2800">
                  <a:solidFill>
                    <a:schemeClr val="bg1"/>
                  </a:solidFill>
                  <a:latin typeface="Times New Roman" pitchFamily="18" charset="0"/>
                  <a:ea typeface="字魂59号-创粗黑"/>
                  <a:cs typeface="Times New Roman" pitchFamily="18" charset="0"/>
                </a:rPr>
                <a:t>Năm học: 2021 - 2022</a:t>
              </a:r>
              <a:endParaRPr lang="zh-CN" altLang="en-US" sz="2800">
                <a:solidFill>
                  <a:schemeClr val="bg1"/>
                </a:solidFill>
                <a:latin typeface="Times New Roman" pitchFamily="18" charset="0"/>
                <a:ea typeface="字魂59号-创粗黑"/>
                <a:cs typeface="Times New Roman" pitchFamily="18" charset="0"/>
              </a:endParaRPr>
            </a:p>
          </p:txBody>
        </p:sp>
      </p:grpSp>
      <p:sp>
        <p:nvSpPr>
          <p:cNvPr id="2056" name="Rectangle 7"/>
          <p:cNvSpPr>
            <a:spLocks noChangeArrowheads="1"/>
          </p:cNvSpPr>
          <p:nvPr/>
        </p:nvSpPr>
        <p:spPr bwMode="auto">
          <a:xfrm>
            <a:off x="827088" y="1385888"/>
            <a:ext cx="7345362" cy="1446212"/>
          </a:xfrm>
          <a:prstGeom prst="rect">
            <a:avLst/>
          </a:prstGeom>
          <a:noFill/>
          <a:ln w="9525">
            <a:noFill/>
            <a:miter lim="800000"/>
            <a:headEnd/>
            <a:tailEnd/>
          </a:ln>
        </p:spPr>
        <p:txBody>
          <a:bodyPr>
            <a:spAutoFit/>
          </a:bodyPr>
          <a:lstStyle/>
          <a:p>
            <a:pPr algn="ctr"/>
            <a:r>
              <a:rPr lang="vi-VN" sz="4400" b="1">
                <a:solidFill>
                  <a:srgbClr val="FF0000"/>
                </a:solidFill>
                <a:latin typeface="Times New Roman" pitchFamily="18" charset="0"/>
                <a:cs typeface="Times New Roman" pitchFamily="18" charset="0"/>
              </a:rPr>
              <a:t>Chào mừng các em </a:t>
            </a:r>
          </a:p>
          <a:p>
            <a:pPr algn="ctr"/>
            <a:r>
              <a:rPr lang="vi-VN" sz="4400" b="1">
                <a:solidFill>
                  <a:srgbClr val="FF0000"/>
                </a:solidFill>
                <a:latin typeface="Times New Roman" pitchFamily="18" charset="0"/>
                <a:cs typeface="Times New Roman" pitchFamily="18" charset="0"/>
              </a:rPr>
              <a:t>đến với lớp học trực tuyến</a:t>
            </a:r>
            <a:endParaRPr lang="en-US" sz="4400" b="1">
              <a:solidFill>
                <a:srgbClr val="FF00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8001000" cy="52625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2800" b="1" dirty="0" err="1">
                <a:solidFill>
                  <a:srgbClr val="00B050"/>
                </a:solidFill>
                <a:latin typeface="Times New Roman" pitchFamily="18" charset="0"/>
                <a:cs typeface="Times New Roman" pitchFamily="18" charset="0"/>
              </a:rPr>
              <a:t>Tiến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trình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thực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hiện</a:t>
            </a:r>
            <a:r>
              <a:rPr lang="en-US" sz="2800" b="1" dirty="0">
                <a:solidFill>
                  <a:srgbClr val="00B050"/>
                </a:solidFill>
                <a:latin typeface="Times New Roman" pitchFamily="18" charset="0"/>
                <a:cs typeface="Times New Roman" pitchFamily="18" charset="0"/>
              </a:rPr>
              <a:t> 1 </a:t>
            </a:r>
            <a:r>
              <a:rPr lang="en-US" sz="2800" b="1" dirty="0" err="1">
                <a:solidFill>
                  <a:srgbClr val="00B050"/>
                </a:solidFill>
                <a:latin typeface="Times New Roman" pitchFamily="18" charset="0"/>
                <a:cs typeface="Times New Roman" pitchFamily="18" charset="0"/>
              </a:rPr>
              <a:t>món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ăn</a:t>
            </a:r>
            <a:endParaRPr lang="en-US" sz="2800" b="1" dirty="0">
              <a:solidFill>
                <a:srgbClr val="00B050"/>
              </a:solidFill>
              <a:latin typeface="Times New Roman" pitchFamily="18" charset="0"/>
              <a:cs typeface="Times New Roman" pitchFamily="18" charset="0"/>
            </a:endParaRPr>
          </a:p>
          <a:p>
            <a:pPr marL="457200" indent="-457200">
              <a:buFontTx/>
              <a:buAutoNum type="arabicPeriod"/>
              <a:defRPr/>
            </a:pPr>
            <a:r>
              <a:rPr lang="en-US" sz="2800" dirty="0" err="1">
                <a:solidFill>
                  <a:srgbClr val="00B050"/>
                </a:solidFill>
                <a:latin typeface="Times New Roman" pitchFamily="18" charset="0"/>
                <a:cs typeface="Times New Roman" pitchFamily="18" charset="0"/>
              </a:rPr>
              <a:t>Chuẩn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bị</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nguyên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liệu</a:t>
            </a:r>
            <a:endParaRPr lang="en-US" sz="2800" dirty="0">
              <a:solidFill>
                <a:srgbClr val="00B050"/>
              </a:solidFill>
              <a:latin typeface="Times New Roman" pitchFamily="18" charset="0"/>
              <a:cs typeface="Times New Roman" pitchFamily="18" charset="0"/>
            </a:endParaRPr>
          </a:p>
          <a:p>
            <a:pPr marL="457200" indent="-457200">
              <a:buFontTx/>
              <a:buAutoNum type="arabicPeriod"/>
              <a:defRPr/>
            </a:pPr>
            <a:r>
              <a:rPr lang="en-US" sz="2800" dirty="0" err="1">
                <a:solidFill>
                  <a:srgbClr val="00B050"/>
                </a:solidFill>
                <a:latin typeface="Times New Roman" pitchFamily="18" charset="0"/>
                <a:cs typeface="Times New Roman" pitchFamily="18" charset="0"/>
              </a:rPr>
              <a:t>Dụng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cụ</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chế</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biến</a:t>
            </a:r>
            <a:endParaRPr lang="en-US" sz="2800" dirty="0">
              <a:solidFill>
                <a:srgbClr val="00B050"/>
              </a:solidFill>
              <a:latin typeface="Times New Roman" pitchFamily="18" charset="0"/>
              <a:cs typeface="Times New Roman" pitchFamily="18" charset="0"/>
            </a:endParaRPr>
          </a:p>
          <a:p>
            <a:pPr marL="457200" indent="-457200">
              <a:buFontTx/>
              <a:buAutoNum type="arabicPeriod"/>
              <a:defRPr/>
            </a:pPr>
            <a:r>
              <a:rPr lang="en-US" sz="2800" dirty="0" err="1">
                <a:solidFill>
                  <a:srgbClr val="00B050"/>
                </a:solidFill>
                <a:latin typeface="Times New Roman" pitchFamily="18" charset="0"/>
                <a:cs typeface="Times New Roman" pitchFamily="18" charset="0"/>
              </a:rPr>
              <a:t>Quy</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trình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thực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hiên</a:t>
            </a:r>
            <a:endParaRPr lang="en-US" sz="2800" dirty="0">
              <a:solidFill>
                <a:srgbClr val="00B050"/>
              </a:solidFill>
              <a:latin typeface="Times New Roman" pitchFamily="18" charset="0"/>
              <a:cs typeface="Times New Roman" pitchFamily="18" charset="0"/>
            </a:endParaRPr>
          </a:p>
          <a:p>
            <a:pPr marL="457200" indent="-457200">
              <a:defRPr/>
            </a:pPr>
            <a:r>
              <a:rPr lang="en-US" sz="2800" u="sng" dirty="0" err="1">
                <a:solidFill>
                  <a:srgbClr val="00B050"/>
                </a:solidFill>
                <a:latin typeface="Times New Roman" pitchFamily="18" charset="0"/>
                <a:cs typeface="Times New Roman" pitchFamily="18" charset="0"/>
              </a:rPr>
              <a:t>Bước</a:t>
            </a:r>
            <a:r>
              <a:rPr lang="en-US" sz="2800" u="sng" dirty="0">
                <a:solidFill>
                  <a:srgbClr val="00B050"/>
                </a:solidFill>
                <a:latin typeface="Times New Roman" pitchFamily="18" charset="0"/>
                <a:cs typeface="Times New Roman" pitchFamily="18" charset="0"/>
              </a:rPr>
              <a:t> 1: </a:t>
            </a:r>
            <a:r>
              <a:rPr lang="en-US" sz="2800" dirty="0" err="1">
                <a:solidFill>
                  <a:srgbClr val="00B050"/>
                </a:solidFill>
                <a:latin typeface="Times New Roman" pitchFamily="18" charset="0"/>
                <a:cs typeface="Times New Roman" pitchFamily="18" charset="0"/>
              </a:rPr>
              <a:t>Sơ</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chế</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nguyên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liệu</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rửa</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cắt</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thái</a:t>
            </a:r>
            <a:r>
              <a:rPr lang="en-US" sz="2800" dirty="0">
                <a:solidFill>
                  <a:srgbClr val="00B050"/>
                </a:solidFill>
                <a:latin typeface="Times New Roman" pitchFamily="18" charset="0"/>
                <a:cs typeface="Times New Roman" pitchFamily="18" charset="0"/>
              </a:rPr>
              <a:t>,…..</a:t>
            </a:r>
          </a:p>
          <a:p>
            <a:pPr marL="457200" indent="-457200">
              <a:defRPr/>
            </a:pPr>
            <a:r>
              <a:rPr lang="en-US" sz="2800" u="sng" dirty="0" err="1">
                <a:solidFill>
                  <a:srgbClr val="00B050"/>
                </a:solidFill>
                <a:latin typeface="Times New Roman" pitchFamily="18" charset="0"/>
                <a:cs typeface="Times New Roman" pitchFamily="18" charset="0"/>
              </a:rPr>
              <a:t>Bước</a:t>
            </a:r>
            <a:r>
              <a:rPr lang="en-US" sz="2800" u="sng" dirty="0">
                <a:solidFill>
                  <a:srgbClr val="00B050"/>
                </a:solidFill>
                <a:latin typeface="Times New Roman" pitchFamily="18" charset="0"/>
                <a:cs typeface="Times New Roman" pitchFamily="18" charset="0"/>
              </a:rPr>
              <a:t> 2: </a:t>
            </a:r>
            <a:r>
              <a:rPr lang="en-US" sz="2800" dirty="0" err="1">
                <a:solidFill>
                  <a:srgbClr val="00B050"/>
                </a:solidFill>
                <a:latin typeface="Times New Roman" pitchFamily="18" charset="0"/>
                <a:cs typeface="Times New Roman" pitchFamily="18" charset="0"/>
              </a:rPr>
              <a:t>Chế</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biến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thực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phẩm</a:t>
            </a:r>
            <a:r>
              <a:rPr lang="en-US" sz="2800" dirty="0">
                <a:solidFill>
                  <a:srgbClr val="00B050"/>
                </a:solidFill>
                <a:latin typeface="Times New Roman" pitchFamily="18" charset="0"/>
                <a:cs typeface="Times New Roman" pitchFamily="18" charset="0"/>
              </a:rPr>
              <a:t>: </a:t>
            </a:r>
          </a:p>
          <a:p>
            <a:pPr marL="457200" indent="-457200">
              <a:defRPr/>
            </a:pPr>
            <a:r>
              <a:rPr lang="en-US" sz="2800" dirty="0" err="1">
                <a:solidFill>
                  <a:srgbClr val="00B050"/>
                </a:solidFill>
                <a:latin typeface="Times New Roman" pitchFamily="18" charset="0"/>
                <a:cs typeface="Times New Roman" pitchFamily="18" charset="0"/>
              </a:rPr>
              <a:t>Cách</a:t>
            </a:r>
            <a:r>
              <a:rPr lang="en-US" sz="2800" dirty="0">
                <a:solidFill>
                  <a:srgbClr val="00B050"/>
                </a:solidFill>
                <a:latin typeface="Times New Roman" pitchFamily="18" charset="0"/>
                <a:cs typeface="Times New Roman" pitchFamily="18" charset="0"/>
              </a:rPr>
              <a:t> 1: </a:t>
            </a:r>
            <a:r>
              <a:rPr lang="en-US" sz="2800" dirty="0" err="1">
                <a:solidFill>
                  <a:srgbClr val="00B050"/>
                </a:solidFill>
                <a:latin typeface="Times New Roman" pitchFamily="18" charset="0"/>
                <a:cs typeface="Times New Roman" pitchFamily="18" charset="0"/>
              </a:rPr>
              <a:t>sử</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dụng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phương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pháp</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chế</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biến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sử</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dụng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nhiệt</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nướng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kho</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hầm</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luộc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rán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hấp</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xào</a:t>
            </a:r>
            <a:r>
              <a:rPr lang="en-US" sz="2800" dirty="0">
                <a:solidFill>
                  <a:srgbClr val="00B050"/>
                </a:solidFill>
                <a:latin typeface="Times New Roman" pitchFamily="18" charset="0"/>
                <a:cs typeface="Times New Roman" pitchFamily="18" charset="0"/>
              </a:rPr>
              <a:t>, rang,……</a:t>
            </a:r>
          </a:p>
          <a:p>
            <a:pPr marL="457200" indent="-457200">
              <a:defRPr/>
            </a:pPr>
            <a:r>
              <a:rPr lang="en-US" sz="2800" dirty="0" err="1">
                <a:solidFill>
                  <a:srgbClr val="00B050"/>
                </a:solidFill>
                <a:latin typeface="Times New Roman" pitchFamily="18" charset="0"/>
                <a:cs typeface="Times New Roman" pitchFamily="18" charset="0"/>
              </a:rPr>
              <a:t>Cách</a:t>
            </a:r>
            <a:r>
              <a:rPr lang="en-US" sz="2800" dirty="0">
                <a:solidFill>
                  <a:srgbClr val="00B050"/>
                </a:solidFill>
                <a:latin typeface="Times New Roman" pitchFamily="18" charset="0"/>
                <a:cs typeface="Times New Roman" pitchFamily="18" charset="0"/>
              </a:rPr>
              <a:t> 2: </a:t>
            </a:r>
            <a:r>
              <a:rPr lang="en-US" sz="2800" dirty="0" err="1">
                <a:solidFill>
                  <a:srgbClr val="00B050"/>
                </a:solidFill>
                <a:latin typeface="Times New Roman" pitchFamily="18" charset="0"/>
                <a:cs typeface="Times New Roman" pitchFamily="18" charset="0"/>
              </a:rPr>
              <a:t>sử</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dụng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phương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pháp</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chế</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biến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không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sử</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dụng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nhiệt</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trộn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muối</a:t>
            </a:r>
            <a:r>
              <a:rPr lang="en-US" sz="2800" dirty="0">
                <a:solidFill>
                  <a:srgbClr val="00B050"/>
                </a:solidFill>
                <a:latin typeface="Times New Roman" pitchFamily="18" charset="0"/>
                <a:cs typeface="Times New Roman" pitchFamily="18" charset="0"/>
              </a:rPr>
              <a:t>.</a:t>
            </a:r>
          </a:p>
          <a:p>
            <a:pPr marL="457200" indent="-457200">
              <a:defRPr/>
            </a:pPr>
            <a:r>
              <a:rPr lang="en-US" sz="2800" u="sng" dirty="0" err="1">
                <a:solidFill>
                  <a:srgbClr val="00B050"/>
                </a:solidFill>
                <a:latin typeface="Times New Roman" pitchFamily="18" charset="0"/>
                <a:cs typeface="Times New Roman" pitchFamily="18" charset="0"/>
              </a:rPr>
              <a:t>Bước</a:t>
            </a:r>
            <a:r>
              <a:rPr lang="en-US" sz="2800" u="sng" dirty="0">
                <a:solidFill>
                  <a:srgbClr val="00B050"/>
                </a:solidFill>
                <a:latin typeface="Times New Roman" pitchFamily="18" charset="0"/>
                <a:cs typeface="Times New Roman" pitchFamily="18" charset="0"/>
              </a:rPr>
              <a:t> 3: </a:t>
            </a:r>
            <a:r>
              <a:rPr lang="en-US" sz="2800" dirty="0" err="1">
                <a:solidFill>
                  <a:srgbClr val="00B050"/>
                </a:solidFill>
                <a:latin typeface="Times New Roman" pitchFamily="18" charset="0"/>
                <a:cs typeface="Times New Roman" pitchFamily="18" charset="0"/>
              </a:rPr>
              <a:t>Bày</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và</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trang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trí</a:t>
            </a:r>
            <a:endParaRPr lang="en-US" sz="2800" dirty="0">
              <a:solidFill>
                <a:srgbClr val="00B050"/>
              </a:solidFill>
              <a:latin typeface="Times New Roman" pitchFamily="18" charset="0"/>
              <a:cs typeface="Times New Roman" pitchFamily="18" charset="0"/>
            </a:endParaRPr>
          </a:p>
          <a:p>
            <a:pPr marL="457200" indent="-457200">
              <a:defRPr/>
            </a:pPr>
            <a:endParaRPr lang="en-US" sz="2800" dirty="0">
              <a:solidFill>
                <a:srgbClr val="00B05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7" descr="bball"/>
          <p:cNvPicPr>
            <a:picLocks noChangeAspect="1" noChangeArrowheads="1"/>
          </p:cNvPicPr>
          <p:nvPr/>
        </p:nvPicPr>
        <p:blipFill>
          <a:blip r:embed="rId2"/>
          <a:srcRect/>
          <a:stretch>
            <a:fillRect/>
          </a:stretch>
        </p:blipFill>
        <p:spPr bwMode="auto">
          <a:xfrm>
            <a:off x="7848600" y="0"/>
            <a:ext cx="1295400" cy="1295400"/>
          </a:xfrm>
          <a:prstGeom prst="rect">
            <a:avLst/>
          </a:prstGeom>
          <a:noFill/>
          <a:ln w="9525">
            <a:noFill/>
            <a:miter lim="800000"/>
            <a:headEnd/>
            <a:tailEnd/>
          </a:ln>
        </p:spPr>
      </p:pic>
      <p:sp>
        <p:nvSpPr>
          <p:cNvPr id="8" name="Rectangle: Top Corners Rounded 15">
            <a:extLst>
              <a:ext uri="{FF2B5EF4-FFF2-40B4-BE49-F238E27FC236}"/>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pitchFamily="18" charset="0"/>
              <a:ea typeface="Lato Light" panose="020F0502020204030203" pitchFamily="34" charset="0"/>
              <a:cs typeface="Times New Roman" pitchFamily="18" charset="0"/>
            </a:endParaRPr>
          </a:p>
        </p:txBody>
      </p:sp>
      <p:sp>
        <p:nvSpPr>
          <p:cNvPr id="28676" name="Freeform 19"/>
          <p:cNvSpPr>
            <a:spLocks/>
          </p:cNvSpPr>
          <p:nvPr/>
        </p:nvSpPr>
        <p:spPr bwMode="auto">
          <a:xfrm rot="5400000">
            <a:off x="1045368" y="-1305718"/>
            <a:ext cx="7053263" cy="9753600"/>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lgn="ctr">
            <a:noFill/>
            <a:round/>
            <a:headEnd/>
            <a:tailEnd/>
          </a:ln>
        </p:spPr>
        <p:txBody>
          <a:bodyPr/>
          <a:lstStyle/>
          <a:p>
            <a:endParaRPr lang="en-US"/>
          </a:p>
        </p:txBody>
      </p:sp>
      <p:sp>
        <p:nvSpPr>
          <p:cNvPr id="20485" name="Rectangle 1"/>
          <p:cNvSpPr>
            <a:spLocks noChangeArrowheads="1"/>
          </p:cNvSpPr>
          <p:nvPr/>
        </p:nvSpPr>
        <p:spPr bwMode="auto">
          <a:xfrm>
            <a:off x="673100" y="1181100"/>
            <a:ext cx="7829550" cy="1384300"/>
          </a:xfrm>
          <a:prstGeom prst="rect">
            <a:avLst/>
          </a:prstGeom>
          <a:noFill/>
          <a:ln w="9525">
            <a:noFill/>
            <a:miter lim="800000"/>
            <a:headEnd/>
            <a:tailEnd/>
          </a:ln>
        </p:spPr>
        <p:txBody>
          <a:bodyPr>
            <a:spAutoFit/>
          </a:bodyPr>
          <a:lstStyle/>
          <a:p>
            <a:pPr>
              <a:spcBef>
                <a:spcPct val="50000"/>
              </a:spcBef>
            </a:pPr>
            <a:r>
              <a:rPr lang="en-US" altLang="en-US" sz="2800" b="1">
                <a:solidFill>
                  <a:srgbClr val="339966"/>
                </a:solidFill>
                <a:latin typeface="Times New Roman" pitchFamily="18" charset="0"/>
                <a:cs typeface="Times New Roman" pitchFamily="18" charset="0"/>
              </a:rPr>
              <a:t>1. Gia đình em thường sử dụng phương pháp chế biến thực phẩm nào ? Em có  đề xuất sử dụng thêm phương pháp chế biến nào không?</a:t>
            </a:r>
          </a:p>
        </p:txBody>
      </p:sp>
      <p:pic>
        <p:nvPicPr>
          <p:cNvPr id="28678" name="Picture 12" descr="Screen Clipping"/>
          <p:cNvPicPr>
            <a:picLocks noChangeAspect="1"/>
          </p:cNvPicPr>
          <p:nvPr/>
        </p:nvPicPr>
        <p:blipFill>
          <a:blip r:embed="rId3"/>
          <a:srcRect/>
          <a:stretch>
            <a:fillRect/>
          </a:stretch>
        </p:blipFill>
        <p:spPr bwMode="auto">
          <a:xfrm>
            <a:off x="977900" y="381000"/>
            <a:ext cx="819150" cy="660400"/>
          </a:xfrm>
          <a:prstGeom prst="rect">
            <a:avLst/>
          </a:prstGeom>
          <a:noFill/>
          <a:ln w="9525">
            <a:noFill/>
            <a:miter lim="800000"/>
            <a:headEnd/>
            <a:tailEnd/>
          </a:ln>
        </p:spPr>
      </p:pic>
      <p:sp>
        <p:nvSpPr>
          <p:cNvPr id="20487" name="Rectangle 13"/>
          <p:cNvSpPr>
            <a:spLocks noChangeArrowheads="1"/>
          </p:cNvSpPr>
          <p:nvPr/>
        </p:nvSpPr>
        <p:spPr bwMode="auto">
          <a:xfrm>
            <a:off x="3429000" y="533400"/>
            <a:ext cx="2743200" cy="584200"/>
          </a:xfrm>
          <a:prstGeom prst="rect">
            <a:avLst/>
          </a:prstGeom>
          <a:noFill/>
          <a:ln w="9525">
            <a:noFill/>
            <a:miter lim="800000"/>
            <a:headEnd/>
            <a:tailEnd/>
          </a:ln>
        </p:spPr>
        <p:txBody>
          <a:bodyPr>
            <a:spAutoFit/>
          </a:bodyPr>
          <a:lstStyle/>
          <a:p>
            <a:r>
              <a:rPr lang="en-US" altLang="en-US" sz="3200" b="1">
                <a:solidFill>
                  <a:srgbClr val="3DB043"/>
                </a:solidFill>
                <a:latin typeface="Times New Roman" pitchFamily="18" charset="0"/>
                <a:cs typeface="Times New Roman" pitchFamily="18" charset="0"/>
              </a:rPr>
              <a:t>Vận dụng</a:t>
            </a:r>
          </a:p>
        </p:txBody>
      </p:sp>
      <p:sp>
        <p:nvSpPr>
          <p:cNvPr id="20488" name="Rectangle 15"/>
          <p:cNvSpPr>
            <a:spLocks noChangeArrowheads="1"/>
          </p:cNvSpPr>
          <p:nvPr/>
        </p:nvSpPr>
        <p:spPr bwMode="auto">
          <a:xfrm>
            <a:off x="646113" y="3094038"/>
            <a:ext cx="7829550" cy="954087"/>
          </a:xfrm>
          <a:prstGeom prst="rect">
            <a:avLst/>
          </a:prstGeom>
          <a:noFill/>
          <a:ln w="9525">
            <a:noFill/>
            <a:miter lim="800000"/>
            <a:headEnd/>
            <a:tailEnd/>
          </a:ln>
        </p:spPr>
        <p:txBody>
          <a:bodyPr>
            <a:spAutoFit/>
          </a:bodyPr>
          <a:lstStyle/>
          <a:p>
            <a:r>
              <a:rPr lang="en-US" altLang="en-US" sz="2800" b="1">
                <a:solidFill>
                  <a:srgbClr val="339966"/>
                </a:solidFill>
                <a:latin typeface="Times New Roman" pitchFamily="18" charset="0"/>
                <a:cs typeface="Times New Roman" pitchFamily="18" charset="0"/>
              </a:rPr>
              <a:t>2. Cùng với người thân trong gia đình lựa chọn và chế biến một số món ăn sử dụng nhiệt?</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fade">
                                      <p:cBhvr>
                                        <p:cTn id="1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P spid="204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362200"/>
            <a:ext cx="8153400" cy="2062103"/>
          </a:xfrm>
          <a:prstGeom prst="rect">
            <a:avLst/>
          </a:prstGeom>
          <a:noFill/>
        </p:spPr>
        <p:txBody>
          <a:bodyPr wrap="square" rtlCol="0">
            <a:spAutoFit/>
          </a:bodyPr>
          <a:lstStyle/>
          <a:p>
            <a:pPr algn="ctr"/>
            <a:r>
              <a:rPr lang="en-US" sz="3200" b="1" dirty="0" err="1" smtClean="0">
                <a:solidFill>
                  <a:srgbClr val="FF0000"/>
                </a:solidFill>
                <a:latin typeface="Times New Roman" pitchFamily="18" charset="0"/>
                <a:cs typeface="Times New Roman" pitchFamily="18" charset="0"/>
              </a:rPr>
              <a:t>Nhiệm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vụ</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về</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nhà</a:t>
            </a:r>
            <a:endParaRPr lang="en-US" sz="3200" b="1" dirty="0" smtClean="0">
              <a:solidFill>
                <a:srgbClr val="FF0000"/>
              </a:solidFill>
              <a:latin typeface="Times New Roman" pitchFamily="18" charset="0"/>
              <a:cs typeface="Times New Roman" pitchFamily="18" charset="0"/>
            </a:endParaRPr>
          </a:p>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quay 1 video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biến</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món</a:t>
            </a:r>
            <a:r>
              <a:rPr lang="en-US" sz="3200" dirty="0" smtClean="0">
                <a:latin typeface="Times New Roman" pitchFamily="18" charset="0"/>
                <a:cs typeface="Times New Roman" pitchFamily="18" charset="0"/>
              </a:rPr>
              <a:t> salad</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phần</a:t>
            </a:r>
            <a:r>
              <a:rPr lang="en-US" sz="3200" dirty="0" smtClean="0">
                <a:latin typeface="Times New Roman" pitchFamily="18" charset="0"/>
                <a:cs typeface="Times New Roman" pitchFamily="18" charset="0"/>
              </a:rPr>
              <a:t> II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5</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286000"/>
            <a:ext cx="3795013"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KIỂM TRA BÀI CŨ</a:t>
            </a:r>
            <a:endParaRPr lang="en-US" sz="3200" b="1" dirty="0">
              <a:solidFill>
                <a:srgbClr val="FF0000"/>
              </a:solidFill>
              <a:latin typeface="Times New Roman" pitchFamily="18" charset="0"/>
              <a:cs typeface="Times New Roman" pitchFamily="18" charset="0"/>
            </a:endParaRPr>
          </a:p>
        </p:txBody>
      </p:sp>
      <p:sp>
        <p:nvSpPr>
          <p:cNvPr id="3" name="TextBox 2"/>
          <p:cNvSpPr txBox="1"/>
          <p:nvPr/>
        </p:nvSpPr>
        <p:spPr>
          <a:xfrm>
            <a:off x="152400" y="3048000"/>
            <a:ext cx="8686800" cy="830997"/>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Hãy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ưu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rán</a:t>
            </a:r>
            <a:endParaRPr lang="en-US"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py of KJ027038"/>
          <p:cNvPicPr>
            <a:picLocks noChangeAspect="1" noChangeArrowheads="1"/>
          </p:cNvPicPr>
          <p:nvPr/>
        </p:nvPicPr>
        <p:blipFill>
          <a:blip r:embed="rId2"/>
          <a:srcRect/>
          <a:stretch>
            <a:fillRect/>
          </a:stretch>
        </p:blipFill>
        <p:spPr bwMode="auto">
          <a:xfrm>
            <a:off x="-7938" y="0"/>
            <a:ext cx="9144001" cy="6858000"/>
          </a:xfrm>
          <a:prstGeom prst="rect">
            <a:avLst/>
          </a:prstGeom>
          <a:noFill/>
          <a:ln w="9525">
            <a:noFill/>
            <a:miter lim="800000"/>
            <a:headEnd/>
            <a:tailEnd/>
          </a:ln>
        </p:spPr>
      </p:pic>
      <p:grpSp>
        <p:nvGrpSpPr>
          <p:cNvPr id="2" name="Group 10"/>
          <p:cNvGrpSpPr>
            <a:grpSpLocks/>
          </p:cNvGrpSpPr>
          <p:nvPr/>
        </p:nvGrpSpPr>
        <p:grpSpPr bwMode="auto">
          <a:xfrm>
            <a:off x="457200" y="2930525"/>
            <a:ext cx="1371600" cy="1641475"/>
            <a:chOff x="457200" y="2931115"/>
            <a:chExt cx="1760414" cy="1853722"/>
          </a:xfrm>
        </p:grpSpPr>
        <p:sp>
          <p:nvSpPr>
            <p:cNvPr id="2065" name="Flowchart: Stored Data 1"/>
            <p:cNvSpPr>
              <a:spLocks/>
            </p:cNvSpPr>
            <p:nvPr/>
          </p:nvSpPr>
          <p:spPr bwMode="auto">
            <a:xfrm>
              <a:off x="457200" y="3561786"/>
              <a:ext cx="980204" cy="772465"/>
            </a:xfrm>
            <a:custGeom>
              <a:avLst/>
              <a:gdLst>
                <a:gd name="T0" fmla="*/ 2147483647 w 11711"/>
                <a:gd name="T1" fmla="*/ 0 h 10000"/>
                <a:gd name="T2" fmla="*/ 2147483647 w 11711"/>
                <a:gd name="T3" fmla="*/ 0 h 10000"/>
                <a:gd name="T4" fmla="*/ 2147483647 w 11711"/>
                <a:gd name="T5" fmla="*/ 2147483647 h 10000"/>
                <a:gd name="T6" fmla="*/ 2147483647 w 11711"/>
                <a:gd name="T7" fmla="*/ 2147483647 h 10000"/>
                <a:gd name="T8" fmla="*/ 2147483647 w 11711"/>
                <a:gd name="T9" fmla="*/ 2147483647 h 10000"/>
                <a:gd name="T10" fmla="*/ 0 w 11711"/>
                <a:gd name="T11" fmla="*/ 2147483647 h 10000"/>
                <a:gd name="T12" fmla="*/ 2147483647 w 11711"/>
                <a:gd name="T13" fmla="*/ 0 h 10000"/>
                <a:gd name="T14" fmla="*/ 0 60000 65536"/>
                <a:gd name="T15" fmla="*/ 0 60000 65536"/>
                <a:gd name="T16" fmla="*/ 0 60000 65536"/>
                <a:gd name="T17" fmla="*/ 0 60000 65536"/>
                <a:gd name="T18" fmla="*/ 0 60000 65536"/>
                <a:gd name="T19" fmla="*/ 0 60000 65536"/>
                <a:gd name="T20" fmla="*/ 0 60000 65536"/>
                <a:gd name="T21" fmla="*/ 0 w 11711"/>
                <a:gd name="T22" fmla="*/ 0 h 10000"/>
                <a:gd name="T23" fmla="*/ 11711 w 11711"/>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w="9525" algn="ctr">
              <a:noFill/>
              <a:round/>
              <a:headEnd/>
              <a:tailEnd/>
            </a:ln>
          </p:spPr>
          <p:txBody>
            <a:bodyPr/>
            <a:lstStyle/>
            <a:p>
              <a:endParaRPr lang="en-US"/>
            </a:p>
          </p:txBody>
        </p:sp>
        <p:sp>
          <p:nvSpPr>
            <p:cNvPr id="4" name="Teardrop 3"/>
            <p:cNvSpPr/>
            <p:nvPr/>
          </p:nvSpPr>
          <p:spPr bwMode="auto">
            <a:xfrm rot="12707390">
              <a:off x="1547272" y="3379307"/>
              <a:ext cx="670342" cy="1005743"/>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2067" name="Isosceles Triangle 4"/>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w="9525" algn="ctr">
              <a:noFill/>
              <a:round/>
              <a:headEnd/>
              <a:tailEnd/>
            </a:ln>
          </p:spPr>
          <p:txBody>
            <a:bodyPr/>
            <a:lstStyle/>
            <a:p>
              <a:endParaRPr lang="vi-VN" altLang="en-US">
                <a:latin typeface="Tahoma" pitchFamily="34" charset="0"/>
              </a:endParaRPr>
            </a:p>
          </p:txBody>
        </p:sp>
        <p:sp>
          <p:nvSpPr>
            <p:cNvPr id="2068" name="Isosceles Triangle 5"/>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w="9525" algn="ctr">
              <a:noFill/>
              <a:round/>
              <a:headEnd/>
              <a:tailEnd/>
            </a:ln>
          </p:spPr>
          <p:txBody>
            <a:bodyPr/>
            <a:lstStyle/>
            <a:p>
              <a:endParaRPr lang="vi-VN" altLang="en-US">
                <a:latin typeface="Tahoma" pitchFamily="34" charset="0"/>
              </a:endParaRPr>
            </a:p>
          </p:txBody>
        </p:sp>
        <p:sp>
          <p:nvSpPr>
            <p:cNvPr id="2069" name="Flowchart: Stored Data 1"/>
            <p:cNvSpPr>
              <a:spLocks/>
            </p:cNvSpPr>
            <p:nvPr/>
          </p:nvSpPr>
          <p:spPr bwMode="auto">
            <a:xfrm rot="2642607">
              <a:off x="852141" y="2931115"/>
              <a:ext cx="1099802" cy="719989"/>
            </a:xfrm>
            <a:custGeom>
              <a:avLst/>
              <a:gdLst>
                <a:gd name="T0" fmla="*/ 2147483647 w 15367"/>
                <a:gd name="T1" fmla="*/ 2147483647 h 11046"/>
                <a:gd name="T2" fmla="*/ 2147483647 w 15367"/>
                <a:gd name="T3" fmla="*/ 0 h 11046"/>
                <a:gd name="T4" fmla="*/ 2147483647 w 15367"/>
                <a:gd name="T5" fmla="*/ 2147483647 h 11046"/>
                <a:gd name="T6" fmla="*/ 2147483647 w 15367"/>
                <a:gd name="T7" fmla="*/ 2147483647 h 11046"/>
                <a:gd name="T8" fmla="*/ 2147483647 w 15367"/>
                <a:gd name="T9" fmla="*/ 2147483647 h 11046"/>
                <a:gd name="T10" fmla="*/ 0 w 15367"/>
                <a:gd name="T11" fmla="*/ 2147483647 h 11046"/>
                <a:gd name="T12" fmla="*/ 2147483647 w 15367"/>
                <a:gd name="T13" fmla="*/ 2147483647 h 11046"/>
                <a:gd name="T14" fmla="*/ 0 60000 65536"/>
                <a:gd name="T15" fmla="*/ 0 60000 65536"/>
                <a:gd name="T16" fmla="*/ 0 60000 65536"/>
                <a:gd name="T17" fmla="*/ 0 60000 65536"/>
                <a:gd name="T18" fmla="*/ 0 60000 65536"/>
                <a:gd name="T19" fmla="*/ 0 60000 65536"/>
                <a:gd name="T20" fmla="*/ 0 60000 65536"/>
                <a:gd name="T21" fmla="*/ 0 w 15367"/>
                <a:gd name="T22" fmla="*/ 0 h 11046"/>
                <a:gd name="T23" fmla="*/ 15367 w 15367"/>
                <a:gd name="T24" fmla="*/ 11046 h 11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w="9525" algn="ctr">
              <a:noFill/>
              <a:round/>
              <a:headEnd/>
              <a:tailEnd/>
            </a:ln>
          </p:spPr>
          <p:txBody>
            <a:bodyPr/>
            <a:lstStyle/>
            <a:p>
              <a:endParaRPr lang="en-US"/>
            </a:p>
          </p:txBody>
        </p:sp>
        <p:sp>
          <p:nvSpPr>
            <p:cNvPr id="2070" name="Flowchart: Stored Data 1"/>
            <p:cNvSpPr>
              <a:spLocks/>
            </p:cNvSpPr>
            <p:nvPr/>
          </p:nvSpPr>
          <p:spPr bwMode="auto">
            <a:xfrm rot="18957393" flipV="1">
              <a:off x="820564" y="4106573"/>
              <a:ext cx="1221243" cy="678264"/>
            </a:xfrm>
            <a:custGeom>
              <a:avLst/>
              <a:gdLst>
                <a:gd name="T0" fmla="*/ 2147483647 w 16332"/>
                <a:gd name="T1" fmla="*/ 2147483647 h 10225"/>
                <a:gd name="T2" fmla="*/ 2147483647 w 16332"/>
                <a:gd name="T3" fmla="*/ 0 h 10225"/>
                <a:gd name="T4" fmla="*/ 2147483647 w 16332"/>
                <a:gd name="T5" fmla="*/ 2147483647 h 10225"/>
                <a:gd name="T6" fmla="*/ 2147483647 w 16332"/>
                <a:gd name="T7" fmla="*/ 2147483647 h 10225"/>
                <a:gd name="T8" fmla="*/ 2147483647 w 16332"/>
                <a:gd name="T9" fmla="*/ 2147483647 h 10225"/>
                <a:gd name="T10" fmla="*/ 0 w 16332"/>
                <a:gd name="T11" fmla="*/ 2147483647 h 10225"/>
                <a:gd name="T12" fmla="*/ 2147483647 w 16332"/>
                <a:gd name="T13" fmla="*/ 2147483647 h 10225"/>
                <a:gd name="T14" fmla="*/ 0 60000 65536"/>
                <a:gd name="T15" fmla="*/ 0 60000 65536"/>
                <a:gd name="T16" fmla="*/ 0 60000 65536"/>
                <a:gd name="T17" fmla="*/ 0 60000 65536"/>
                <a:gd name="T18" fmla="*/ 0 60000 65536"/>
                <a:gd name="T19" fmla="*/ 0 60000 65536"/>
                <a:gd name="T20" fmla="*/ 0 60000 65536"/>
                <a:gd name="T21" fmla="*/ 0 w 16332"/>
                <a:gd name="T22" fmla="*/ 0 h 10225"/>
                <a:gd name="T23" fmla="*/ 16332 w 16332"/>
                <a:gd name="T24" fmla="*/ 10225 h 10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w="9525" algn="ctr">
              <a:noFill/>
              <a:round/>
              <a:headEnd/>
              <a:tailEnd/>
            </a:ln>
          </p:spPr>
          <p:txBody>
            <a:bodyPr/>
            <a:lstStyle/>
            <a:p>
              <a:endParaRPr lang="en-US"/>
            </a:p>
          </p:txBody>
        </p:sp>
      </p:grpSp>
      <p:grpSp>
        <p:nvGrpSpPr>
          <p:cNvPr id="3" name="Group 13"/>
          <p:cNvGrpSpPr/>
          <p:nvPr/>
        </p:nvGrpSpPr>
        <p:grpSpPr>
          <a:xfrm>
            <a:off x="2438400" y="2895600"/>
            <a:ext cx="1371600" cy="1640885"/>
            <a:chOff x="457200" y="2931115"/>
            <a:chExt cx="1760414" cy="1853722"/>
          </a:xfrm>
          <a:solidFill>
            <a:schemeClr val="tx1">
              <a:lumMod val="75000"/>
              <a:alpha val="71000"/>
            </a:schemeClr>
          </a:solidFill>
        </p:grpSpPr>
        <p:sp>
          <p:nvSpPr>
            <p:cNvPr id="15"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16" name="Teardrop 15"/>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7" name="Isosceles Triangle 16"/>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8" name="Isosceles Triangle 17"/>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9"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0"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grpSp>
        <p:nvGrpSpPr>
          <p:cNvPr id="5" name="Group 20"/>
          <p:cNvGrpSpPr/>
          <p:nvPr/>
        </p:nvGrpSpPr>
        <p:grpSpPr>
          <a:xfrm>
            <a:off x="4220531" y="2904832"/>
            <a:ext cx="1371600" cy="1640885"/>
            <a:chOff x="457200" y="2931115"/>
            <a:chExt cx="1760414" cy="1853722"/>
          </a:xfrm>
          <a:solidFill>
            <a:srgbClr val="E81F10">
              <a:alpha val="33000"/>
            </a:srgbClr>
          </a:solidFill>
        </p:grpSpPr>
        <p:sp>
          <p:nvSpPr>
            <p:cNvPr id="22"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3" name="Teardrop 22"/>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4" name="Isosceles Triangle 23"/>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5" name="Isosceles Triangle 24"/>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6"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7"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grpSp>
        <p:nvGrpSpPr>
          <p:cNvPr id="6" name="Group 27"/>
          <p:cNvGrpSpPr>
            <a:grpSpLocks/>
          </p:cNvGrpSpPr>
          <p:nvPr/>
        </p:nvGrpSpPr>
        <p:grpSpPr bwMode="auto">
          <a:xfrm>
            <a:off x="5800725" y="2722563"/>
            <a:ext cx="1371600" cy="1641475"/>
            <a:chOff x="457200" y="2931115"/>
            <a:chExt cx="1760414" cy="1853722"/>
          </a:xfrm>
        </p:grpSpPr>
        <p:sp>
          <p:nvSpPr>
            <p:cNvPr id="2059" name="Flowchart: Stored Data 1"/>
            <p:cNvSpPr>
              <a:spLocks/>
            </p:cNvSpPr>
            <p:nvPr/>
          </p:nvSpPr>
          <p:spPr bwMode="auto">
            <a:xfrm>
              <a:off x="457200" y="3561786"/>
              <a:ext cx="980204" cy="772465"/>
            </a:xfrm>
            <a:custGeom>
              <a:avLst/>
              <a:gdLst>
                <a:gd name="T0" fmla="*/ 2147483647 w 11711"/>
                <a:gd name="T1" fmla="*/ 0 h 10000"/>
                <a:gd name="T2" fmla="*/ 2147483647 w 11711"/>
                <a:gd name="T3" fmla="*/ 0 h 10000"/>
                <a:gd name="T4" fmla="*/ 2147483647 w 11711"/>
                <a:gd name="T5" fmla="*/ 2147483647 h 10000"/>
                <a:gd name="T6" fmla="*/ 2147483647 w 11711"/>
                <a:gd name="T7" fmla="*/ 2147483647 h 10000"/>
                <a:gd name="T8" fmla="*/ 2147483647 w 11711"/>
                <a:gd name="T9" fmla="*/ 2147483647 h 10000"/>
                <a:gd name="T10" fmla="*/ 0 w 11711"/>
                <a:gd name="T11" fmla="*/ 2147483647 h 10000"/>
                <a:gd name="T12" fmla="*/ 2147483647 w 11711"/>
                <a:gd name="T13" fmla="*/ 0 h 10000"/>
                <a:gd name="T14" fmla="*/ 0 60000 65536"/>
                <a:gd name="T15" fmla="*/ 0 60000 65536"/>
                <a:gd name="T16" fmla="*/ 0 60000 65536"/>
                <a:gd name="T17" fmla="*/ 0 60000 65536"/>
                <a:gd name="T18" fmla="*/ 0 60000 65536"/>
                <a:gd name="T19" fmla="*/ 0 60000 65536"/>
                <a:gd name="T20" fmla="*/ 0 60000 65536"/>
                <a:gd name="T21" fmla="*/ 0 w 11711"/>
                <a:gd name="T22" fmla="*/ 0 h 10000"/>
                <a:gd name="T23" fmla="*/ 11711 w 11711"/>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w="9525" algn="ctr">
              <a:noFill/>
              <a:round/>
              <a:headEnd/>
              <a:tailEnd/>
            </a:ln>
          </p:spPr>
          <p:txBody>
            <a:bodyPr/>
            <a:lstStyle/>
            <a:p>
              <a:endParaRPr lang="en-US"/>
            </a:p>
          </p:txBody>
        </p:sp>
        <p:sp>
          <p:nvSpPr>
            <p:cNvPr id="30" name="Teardrop 29"/>
            <p:cNvSpPr/>
            <p:nvPr/>
          </p:nvSpPr>
          <p:spPr bwMode="auto">
            <a:xfrm rot="12707390">
              <a:off x="1547272" y="3379307"/>
              <a:ext cx="670342" cy="1005742"/>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2061" name="Isosceles Triangle 30"/>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w="9525" algn="ctr">
              <a:noFill/>
              <a:round/>
              <a:headEnd/>
              <a:tailEnd/>
            </a:ln>
          </p:spPr>
          <p:txBody>
            <a:bodyPr/>
            <a:lstStyle/>
            <a:p>
              <a:endParaRPr lang="vi-VN" altLang="en-US">
                <a:latin typeface="Tahoma" pitchFamily="34" charset="0"/>
              </a:endParaRPr>
            </a:p>
          </p:txBody>
        </p:sp>
        <p:sp>
          <p:nvSpPr>
            <p:cNvPr id="2062" name="Isosceles Triangle 31"/>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w="9525" algn="ctr">
              <a:noFill/>
              <a:round/>
              <a:headEnd/>
              <a:tailEnd/>
            </a:ln>
          </p:spPr>
          <p:txBody>
            <a:bodyPr/>
            <a:lstStyle/>
            <a:p>
              <a:endParaRPr lang="vi-VN" altLang="en-US">
                <a:latin typeface="Tahoma" pitchFamily="34" charset="0"/>
              </a:endParaRPr>
            </a:p>
          </p:txBody>
        </p:sp>
        <p:sp>
          <p:nvSpPr>
            <p:cNvPr id="2063" name="Flowchart: Stored Data 1"/>
            <p:cNvSpPr>
              <a:spLocks/>
            </p:cNvSpPr>
            <p:nvPr/>
          </p:nvSpPr>
          <p:spPr bwMode="auto">
            <a:xfrm rot="2642607">
              <a:off x="852141" y="2931115"/>
              <a:ext cx="1099802" cy="719989"/>
            </a:xfrm>
            <a:custGeom>
              <a:avLst/>
              <a:gdLst>
                <a:gd name="T0" fmla="*/ 2147483647 w 15367"/>
                <a:gd name="T1" fmla="*/ 2147483647 h 11046"/>
                <a:gd name="T2" fmla="*/ 2147483647 w 15367"/>
                <a:gd name="T3" fmla="*/ 0 h 11046"/>
                <a:gd name="T4" fmla="*/ 2147483647 w 15367"/>
                <a:gd name="T5" fmla="*/ 2147483647 h 11046"/>
                <a:gd name="T6" fmla="*/ 2147483647 w 15367"/>
                <a:gd name="T7" fmla="*/ 2147483647 h 11046"/>
                <a:gd name="T8" fmla="*/ 2147483647 w 15367"/>
                <a:gd name="T9" fmla="*/ 2147483647 h 11046"/>
                <a:gd name="T10" fmla="*/ 0 w 15367"/>
                <a:gd name="T11" fmla="*/ 2147483647 h 11046"/>
                <a:gd name="T12" fmla="*/ 2147483647 w 15367"/>
                <a:gd name="T13" fmla="*/ 2147483647 h 11046"/>
                <a:gd name="T14" fmla="*/ 0 60000 65536"/>
                <a:gd name="T15" fmla="*/ 0 60000 65536"/>
                <a:gd name="T16" fmla="*/ 0 60000 65536"/>
                <a:gd name="T17" fmla="*/ 0 60000 65536"/>
                <a:gd name="T18" fmla="*/ 0 60000 65536"/>
                <a:gd name="T19" fmla="*/ 0 60000 65536"/>
                <a:gd name="T20" fmla="*/ 0 60000 65536"/>
                <a:gd name="T21" fmla="*/ 0 w 15367"/>
                <a:gd name="T22" fmla="*/ 0 h 11046"/>
                <a:gd name="T23" fmla="*/ 15367 w 15367"/>
                <a:gd name="T24" fmla="*/ 11046 h 11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w="9525" algn="ctr">
              <a:noFill/>
              <a:round/>
              <a:headEnd/>
              <a:tailEnd/>
            </a:ln>
          </p:spPr>
          <p:txBody>
            <a:bodyPr/>
            <a:lstStyle/>
            <a:p>
              <a:endParaRPr lang="en-US"/>
            </a:p>
          </p:txBody>
        </p:sp>
        <p:sp>
          <p:nvSpPr>
            <p:cNvPr id="2064" name="Flowchart: Stored Data 1"/>
            <p:cNvSpPr>
              <a:spLocks/>
            </p:cNvSpPr>
            <p:nvPr/>
          </p:nvSpPr>
          <p:spPr bwMode="auto">
            <a:xfrm rot="18957393" flipV="1">
              <a:off x="820564" y="4106573"/>
              <a:ext cx="1221243" cy="678264"/>
            </a:xfrm>
            <a:custGeom>
              <a:avLst/>
              <a:gdLst>
                <a:gd name="T0" fmla="*/ 2147483647 w 16332"/>
                <a:gd name="T1" fmla="*/ 2147483647 h 10225"/>
                <a:gd name="T2" fmla="*/ 2147483647 w 16332"/>
                <a:gd name="T3" fmla="*/ 0 h 10225"/>
                <a:gd name="T4" fmla="*/ 2147483647 w 16332"/>
                <a:gd name="T5" fmla="*/ 2147483647 h 10225"/>
                <a:gd name="T6" fmla="*/ 2147483647 w 16332"/>
                <a:gd name="T7" fmla="*/ 2147483647 h 10225"/>
                <a:gd name="T8" fmla="*/ 2147483647 w 16332"/>
                <a:gd name="T9" fmla="*/ 2147483647 h 10225"/>
                <a:gd name="T10" fmla="*/ 0 w 16332"/>
                <a:gd name="T11" fmla="*/ 2147483647 h 10225"/>
                <a:gd name="T12" fmla="*/ 2147483647 w 16332"/>
                <a:gd name="T13" fmla="*/ 2147483647 h 10225"/>
                <a:gd name="T14" fmla="*/ 0 60000 65536"/>
                <a:gd name="T15" fmla="*/ 0 60000 65536"/>
                <a:gd name="T16" fmla="*/ 0 60000 65536"/>
                <a:gd name="T17" fmla="*/ 0 60000 65536"/>
                <a:gd name="T18" fmla="*/ 0 60000 65536"/>
                <a:gd name="T19" fmla="*/ 0 60000 65536"/>
                <a:gd name="T20" fmla="*/ 0 60000 65536"/>
                <a:gd name="T21" fmla="*/ 0 w 16332"/>
                <a:gd name="T22" fmla="*/ 0 h 10225"/>
                <a:gd name="T23" fmla="*/ 16332 w 16332"/>
                <a:gd name="T24" fmla="*/ 10225 h 10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w="9525" algn="ctr">
              <a:noFill/>
              <a:round/>
              <a:headEnd/>
              <a:tailEnd/>
            </a:ln>
          </p:spPr>
          <p:txBody>
            <a:bodyPr/>
            <a:lstStyle/>
            <a:p>
              <a:endParaRPr lang="en-US"/>
            </a:p>
          </p:txBody>
        </p:sp>
      </p:grpSp>
      <p:grpSp>
        <p:nvGrpSpPr>
          <p:cNvPr id="7" name="Group 34"/>
          <p:cNvGrpSpPr/>
          <p:nvPr/>
        </p:nvGrpSpPr>
        <p:grpSpPr>
          <a:xfrm>
            <a:off x="7568703" y="2696577"/>
            <a:ext cx="1371600" cy="1640885"/>
            <a:chOff x="457200" y="2931115"/>
            <a:chExt cx="1760414" cy="1853722"/>
          </a:xfrm>
          <a:solidFill>
            <a:srgbClr val="FFFF00">
              <a:alpha val="21000"/>
            </a:srgbClr>
          </a:solidFill>
        </p:grpSpPr>
        <p:sp>
          <p:nvSpPr>
            <p:cNvPr id="36"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37" name="Teardrop 36"/>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38" name="Isosceles Triangle 37"/>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39" name="Isosceles Triangle 38"/>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40"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41"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sp>
        <p:nvSpPr>
          <p:cNvPr id="13" name="Rectangle 12"/>
          <p:cNvSpPr>
            <a:spLocks noChangeArrowheads="1"/>
          </p:cNvSpPr>
          <p:nvPr/>
        </p:nvSpPr>
        <p:spPr bwMode="auto">
          <a:xfrm>
            <a:off x="-7938" y="20638"/>
            <a:ext cx="9144001" cy="2227262"/>
          </a:xfrm>
          <a:prstGeom prst="rect">
            <a:avLst/>
          </a:prstGeom>
          <a:solidFill>
            <a:srgbClr val="00B0F0">
              <a:alpha val="36078"/>
            </a:srgbClr>
          </a:solidFill>
          <a:ln w="9525" algn="ctr">
            <a:noFill/>
            <a:round/>
            <a:headEnd/>
            <a:tailEnd/>
          </a:ln>
        </p:spPr>
        <p:txBody>
          <a:bodyPr/>
          <a:lstStyle/>
          <a:p>
            <a:endParaRPr lang="vi-VN" altLang="en-US">
              <a:latin typeface="Tahoma" pitchFamily="34" charset="0"/>
            </a:endParaRPr>
          </a:p>
        </p:txBody>
      </p:sp>
      <p:sp>
        <p:nvSpPr>
          <p:cNvPr id="16384" name="Rectangle 16383"/>
          <p:cNvSpPr/>
          <p:nvPr/>
        </p:nvSpPr>
        <p:spPr bwMode="auto">
          <a:xfrm>
            <a:off x="1166813" y="128588"/>
            <a:ext cx="6907212" cy="1936750"/>
          </a:xfrm>
          <a:prstGeom prst="rect">
            <a:avLst/>
          </a:prstGeom>
          <a:noFill/>
          <a:ln w="9525" cap="flat" cmpd="sng" algn="ctr">
            <a:solidFill>
              <a:schemeClr val="accent2">
                <a:lumMod val="50000"/>
              </a:schemeClr>
            </a:solidFill>
            <a:prstDash val="dash"/>
            <a:round/>
            <a:headEnd type="none" w="med" len="med"/>
            <a:tailEnd type="none" w="med" len="med"/>
          </a:ln>
          <a:effectLst/>
        </p:spPr>
        <p:txBody>
          <a:bodyPr/>
          <a:lstStyle/>
          <a:p>
            <a:pPr>
              <a:defRPr/>
            </a:pPr>
            <a:endParaRPr lang="vi-VN"/>
          </a:p>
        </p:txBody>
      </p:sp>
      <p:sp>
        <p:nvSpPr>
          <p:cNvPr id="45" name="Rectangle 44"/>
          <p:cNvSpPr>
            <a:spLocks noChangeArrowheads="1"/>
          </p:cNvSpPr>
          <p:nvPr/>
        </p:nvSpPr>
        <p:spPr bwMode="auto">
          <a:xfrm>
            <a:off x="1514475" y="647700"/>
            <a:ext cx="6399213" cy="1231106"/>
          </a:xfrm>
          <a:prstGeom prst="rect">
            <a:avLst/>
          </a:prstGeom>
          <a:noFill/>
          <a:ln w="9525">
            <a:noFill/>
            <a:miter lim="800000"/>
            <a:headEnd/>
            <a:tailEnd/>
          </a:ln>
        </p:spPr>
        <p:txBody>
          <a:bodyPr>
            <a:spAutoFit/>
          </a:bodyPr>
          <a:lstStyle/>
          <a:p>
            <a:pPr algn="ctr" eaLnBrk="1" hangingPunct="1"/>
            <a:r>
              <a:rPr lang="en-US" altLang="vi-VN" sz="2800" b="1" dirty="0" err="1" smtClean="0">
                <a:solidFill>
                  <a:srgbClr val="FF0000"/>
                </a:solidFill>
                <a:latin typeface="Times New Roman" pitchFamily="18" charset="0"/>
                <a:cs typeface="Times New Roman" pitchFamily="18" charset="0"/>
              </a:rPr>
              <a:t>Tiết</a:t>
            </a:r>
            <a:r>
              <a:rPr lang="en-US" altLang="vi-VN" sz="2800" b="1" dirty="0" smtClean="0">
                <a:solidFill>
                  <a:srgbClr val="FF0000"/>
                </a:solidFill>
                <a:latin typeface="Times New Roman" pitchFamily="18" charset="0"/>
                <a:cs typeface="Times New Roman" pitchFamily="18" charset="0"/>
              </a:rPr>
              <a:t> 13.BÀI </a:t>
            </a:r>
            <a:r>
              <a:rPr lang="en-US" altLang="vi-VN" sz="2800" b="1" dirty="0">
                <a:solidFill>
                  <a:srgbClr val="FF0000"/>
                </a:solidFill>
                <a:latin typeface="Times New Roman" pitchFamily="18" charset="0"/>
                <a:cs typeface="Times New Roman" pitchFamily="18" charset="0"/>
              </a:rPr>
              <a:t>5: </a:t>
            </a:r>
            <a:r>
              <a:rPr lang="en-US" altLang="en-US" sz="2800" b="1" dirty="0">
                <a:solidFill>
                  <a:srgbClr val="FF0000"/>
                </a:solidFill>
                <a:latin typeface="Times New Roman" pitchFamily="18" charset="0"/>
                <a:cs typeface="Times New Roman" pitchFamily="18" charset="0"/>
              </a:rPr>
              <a:t>PHƯƠNG PHÁP BẢO QUẢN VÀ CHẾ BIẾN THỰC PHẨM</a:t>
            </a:r>
          </a:p>
          <a:p>
            <a:pPr algn="ctr" eaLnBrk="1" hangingPunct="1"/>
            <a:endParaRPr lang="en-US" altLang="vi-VN"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0-#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0-#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45">
                                            <p:txEl>
                                              <p:pRg st="0" end="0"/>
                                            </p:txEl>
                                          </p:spTgt>
                                        </p:tgtEl>
                                        <p:attrNameLst>
                                          <p:attrName>style.visibility</p:attrName>
                                        </p:attrNameLst>
                                      </p:cBhvr>
                                      <p:to>
                                        <p:strVal val="visible"/>
                                      </p:to>
                                    </p:set>
                                    <p:anim calcmode="lin" valueType="num">
                                      <p:cBhvr>
                                        <p:cTn id="3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ea typeface="+mj-ea"/>
                <a:cs typeface="Times New Roman" pitchFamily="18" charset="0"/>
              </a:rPr>
              <a:t>N</a:t>
            </a:r>
            <a:r>
              <a:rPr lang="vi-VN" sz="3200" dirty="0" smtClean="0">
                <a:solidFill>
                  <a:schemeClr val="bg1"/>
                </a:solidFill>
                <a:ea typeface="+mj-ea"/>
                <a:cs typeface="Times New Roman" pitchFamily="18" charset="0"/>
              </a:rPr>
              <a:t>gôi </a:t>
            </a:r>
            <a:r>
              <a:rPr lang="vi-VN" sz="3200" dirty="0">
                <a:solidFill>
                  <a:schemeClr val="bg1"/>
                </a:solidFill>
                <a:ea typeface="+mj-ea"/>
                <a:cs typeface="Times New Roman" pitchFamily="18" charset="0"/>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ea typeface="+mj-ea"/>
                <a:cs typeface="Times New Roman" pitchFamily="18" charset="0"/>
              </a:rPr>
              <a:t>.</a:t>
            </a:r>
            <a:endParaRPr lang="en-US" altLang="vi-VN" sz="3200" dirty="0">
              <a:solidFill>
                <a:schemeClr val="bg1"/>
              </a:solidFill>
              <a:ea typeface="+mj-ea"/>
              <a:cs typeface="Times New Roman" pitchFamily="18" charset="0"/>
            </a:endParaRPr>
          </a:p>
        </p:txBody>
      </p:sp>
      <p:sp>
        <p:nvSpPr>
          <p:cNvPr id="19459" name="Rectangle 10"/>
          <p:cNvSpPr>
            <a:spLocks noChangeArrowheads="1"/>
          </p:cNvSpPr>
          <p:nvPr/>
        </p:nvSpPr>
        <p:spPr bwMode="auto">
          <a:xfrm>
            <a:off x="307975" y="533400"/>
            <a:ext cx="8639175" cy="584200"/>
          </a:xfrm>
          <a:prstGeom prst="rect">
            <a:avLst/>
          </a:prstGeom>
          <a:noFill/>
          <a:ln w="9525">
            <a:noFill/>
            <a:miter lim="800000"/>
            <a:headEnd/>
            <a:tailEnd/>
          </a:ln>
        </p:spPr>
        <p:txBody>
          <a:bodyPr wrap="none">
            <a:spAutoFit/>
          </a:bodyPr>
          <a:lstStyle/>
          <a:p>
            <a:r>
              <a:rPr lang="en-US" altLang="en-US" sz="3200">
                <a:solidFill>
                  <a:srgbClr val="FF3300"/>
                </a:solidFill>
                <a:latin typeface="Times New Roman" pitchFamily="18" charset="0"/>
                <a:cs typeface="Times New Roman" pitchFamily="18" charset="0"/>
              </a:rPr>
              <a:t>III</a:t>
            </a:r>
            <a:r>
              <a:rPr lang="en-US" altLang="en-US">
                <a:latin typeface="Times New Roman" pitchFamily="18" charset="0"/>
                <a:cs typeface="Times New Roman" pitchFamily="18" charset="0"/>
              </a:rPr>
              <a:t>. </a:t>
            </a:r>
            <a:r>
              <a:rPr lang="en-US" altLang="en-US" sz="2800">
                <a:solidFill>
                  <a:srgbClr val="FF3300"/>
                </a:solidFill>
                <a:latin typeface="Times New Roman" pitchFamily="18" charset="0"/>
                <a:cs typeface="Times New Roman" pitchFamily="18" charset="0"/>
              </a:rPr>
              <a:t>MỘT SỐ PHƯƠNG PHÁP CHẾ BIẾN THỰC PHẨM</a:t>
            </a:r>
          </a:p>
        </p:txBody>
      </p:sp>
      <p:sp>
        <p:nvSpPr>
          <p:cNvPr id="2"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8936038" y="-14288"/>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9" name="Text Box 5"/>
          <p:cNvSpPr txBox="1">
            <a:spLocks noChangeArrowheads="1"/>
          </p:cNvSpPr>
          <p:nvPr/>
        </p:nvSpPr>
        <p:spPr bwMode="auto">
          <a:xfrm>
            <a:off x="373063" y="1397000"/>
            <a:ext cx="4941887" cy="954088"/>
          </a:xfrm>
          <a:prstGeom prst="rect">
            <a:avLst/>
          </a:prstGeom>
          <a:noFill/>
          <a:ln w="9525">
            <a:noFill/>
            <a:miter lim="800000"/>
            <a:headEnd/>
            <a:tailEnd/>
          </a:ln>
        </p:spPr>
        <p:txBody>
          <a:bodyPr>
            <a:spAutoFit/>
          </a:bodyPr>
          <a:lstStyle/>
          <a:p>
            <a:pPr>
              <a:spcBef>
                <a:spcPct val="50000"/>
              </a:spcBef>
            </a:pPr>
            <a:r>
              <a:rPr lang="en-US" altLang="en-US" sz="2800">
                <a:solidFill>
                  <a:srgbClr val="92D050"/>
                </a:solidFill>
                <a:latin typeface="Times New Roman" pitchFamily="18" charset="0"/>
                <a:cs typeface="Times New Roman" pitchFamily="18" charset="0"/>
              </a:rPr>
              <a:t>2. Chế biến thực phẩm không sử dụng nhiệt</a:t>
            </a:r>
            <a:endParaRPr lang="en-US" altLang="vi-VN" sz="2800">
              <a:solidFill>
                <a:srgbClr val="92D050"/>
              </a:solidFill>
              <a:latin typeface="Times New Roman" pitchFamily="18" charset="0"/>
              <a:cs typeface="Times New Roman" pitchFamily="18" charset="0"/>
            </a:endParaRPr>
          </a:p>
        </p:txBody>
      </p:sp>
      <p:sp>
        <p:nvSpPr>
          <p:cNvPr id="10" name="Text Box 5"/>
          <p:cNvSpPr txBox="1">
            <a:spLocks noChangeArrowheads="1"/>
          </p:cNvSpPr>
          <p:nvPr/>
        </p:nvSpPr>
        <p:spPr bwMode="auto">
          <a:xfrm>
            <a:off x="388938" y="2325688"/>
            <a:ext cx="3646487" cy="584200"/>
          </a:xfrm>
          <a:prstGeom prst="rect">
            <a:avLst/>
          </a:prstGeom>
          <a:noFill/>
          <a:ln w="9525">
            <a:noFill/>
            <a:miter lim="800000"/>
            <a:headEnd/>
            <a:tailEnd/>
          </a:ln>
        </p:spPr>
        <p:txBody>
          <a:bodyPr>
            <a:spAutoFit/>
          </a:bodyPr>
          <a:lstStyle/>
          <a:p>
            <a:pPr>
              <a:spcBef>
                <a:spcPct val="50000"/>
              </a:spcBef>
            </a:pPr>
            <a:r>
              <a:rPr lang="en-US" altLang="en-US" sz="3200">
                <a:solidFill>
                  <a:srgbClr val="0070C0"/>
                </a:solidFill>
                <a:latin typeface="Times New Roman" pitchFamily="18" charset="0"/>
                <a:cs typeface="Times New Roman" pitchFamily="18" charset="0"/>
              </a:rPr>
              <a:t>a) </a:t>
            </a:r>
            <a:r>
              <a:rPr lang="en-US" altLang="en-US" sz="2800">
                <a:solidFill>
                  <a:srgbClr val="0070C0"/>
                </a:solidFill>
                <a:latin typeface="Times New Roman" pitchFamily="18" charset="0"/>
                <a:cs typeface="Times New Roman" pitchFamily="18" charset="0"/>
              </a:rPr>
              <a:t>Trộn hỗn hợp </a:t>
            </a:r>
            <a:endParaRPr lang="en-US" altLang="vi-VN" sz="2800">
              <a:solidFill>
                <a:srgbClr val="0070C0"/>
              </a:solidFill>
              <a:latin typeface="Times New Roman" pitchFamily="18" charset="0"/>
              <a:cs typeface="Times New Roman" pitchFamily="18" charset="0"/>
            </a:endParaRPr>
          </a:p>
        </p:txBody>
      </p:sp>
      <p:sp>
        <p:nvSpPr>
          <p:cNvPr id="11" name="Text Box 5"/>
          <p:cNvSpPr txBox="1">
            <a:spLocks noChangeArrowheads="1"/>
          </p:cNvSpPr>
          <p:nvPr/>
        </p:nvSpPr>
        <p:spPr bwMode="auto">
          <a:xfrm>
            <a:off x="446088" y="2870200"/>
            <a:ext cx="3646487" cy="1816100"/>
          </a:xfrm>
          <a:prstGeom prst="rect">
            <a:avLst/>
          </a:prstGeom>
          <a:noFill/>
          <a:ln w="9525">
            <a:noFill/>
            <a:miter lim="800000"/>
            <a:headEnd/>
            <a:tailEnd/>
          </a:ln>
        </p:spPr>
        <p:txBody>
          <a:bodyPr>
            <a:spAutoFit/>
          </a:bodyPr>
          <a:lstStyle/>
          <a:p>
            <a:pPr>
              <a:spcBef>
                <a:spcPct val="50000"/>
              </a:spcBef>
            </a:pPr>
            <a:r>
              <a:rPr lang="vi-VN" altLang="en-US" sz="2800">
                <a:solidFill>
                  <a:srgbClr val="0070C0"/>
                </a:solidFill>
                <a:latin typeface="Times New Roman" pitchFamily="18" charset="0"/>
                <a:cs typeface="Times New Roman" pitchFamily="18" charset="0"/>
              </a:rPr>
              <a:t>Ưu điểm </a:t>
            </a:r>
            <a:r>
              <a:rPr lang="en-US" altLang="en-US" sz="2800">
                <a:solidFill>
                  <a:srgbClr val="0070C0"/>
                </a:solidFill>
                <a:latin typeface="Times New Roman" pitchFamily="18" charset="0"/>
                <a:cs typeface="Times New Roman" pitchFamily="18" charset="0"/>
              </a:rPr>
              <a:t>: </a:t>
            </a:r>
            <a:r>
              <a:rPr lang="vi-VN" altLang="en-US" sz="2800">
                <a:solidFill>
                  <a:srgbClr val="0070C0"/>
                </a:solidFill>
                <a:latin typeface="Times New Roman" pitchFamily="18" charset="0"/>
                <a:cs typeface="Times New Roman" pitchFamily="18" charset="0"/>
              </a:rPr>
              <a:t>sẽ  làm thực phẩm giữ nguyên được màu sắc</a:t>
            </a:r>
            <a:r>
              <a:rPr lang="en-US" altLang="en-US" sz="2800">
                <a:solidFill>
                  <a:srgbClr val="0070C0"/>
                </a:solidFill>
                <a:latin typeface="Times New Roman" pitchFamily="18" charset="0"/>
                <a:cs typeface="Times New Roman" pitchFamily="18" charset="0"/>
              </a:rPr>
              <a:t>,</a:t>
            </a:r>
            <a:r>
              <a:rPr lang="vi-VN" altLang="en-US" sz="2800">
                <a:solidFill>
                  <a:srgbClr val="0070C0"/>
                </a:solidFill>
                <a:latin typeface="Times New Roman" pitchFamily="18" charset="0"/>
                <a:cs typeface="Times New Roman" pitchFamily="18" charset="0"/>
              </a:rPr>
              <a:t> mùi vị và chất dinh dưỡng</a:t>
            </a:r>
            <a:endParaRPr lang="en-US" altLang="vi-VN" sz="2800">
              <a:solidFill>
                <a:srgbClr val="0070C0"/>
              </a:solidFill>
              <a:latin typeface="Times New Roman" pitchFamily="18" charset="0"/>
              <a:cs typeface="Times New Roman" pitchFamily="18" charset="0"/>
            </a:endParaRPr>
          </a:p>
        </p:txBody>
      </p:sp>
      <p:sp>
        <p:nvSpPr>
          <p:cNvPr id="14" name="Text Box 5"/>
          <p:cNvSpPr txBox="1">
            <a:spLocks noChangeArrowheads="1"/>
          </p:cNvSpPr>
          <p:nvPr/>
        </p:nvSpPr>
        <p:spPr bwMode="auto">
          <a:xfrm>
            <a:off x="355600" y="4572000"/>
            <a:ext cx="3646488" cy="2800350"/>
          </a:xfrm>
          <a:prstGeom prst="rect">
            <a:avLst/>
          </a:prstGeom>
          <a:noFill/>
          <a:ln w="9525">
            <a:noFill/>
            <a:miter lim="800000"/>
            <a:headEnd/>
            <a:tailEnd/>
          </a:ln>
        </p:spPr>
        <p:txBody>
          <a:bodyPr>
            <a:spAutoFit/>
          </a:bodyPr>
          <a:lstStyle/>
          <a:p>
            <a:r>
              <a:rPr lang="vi-VN" altLang="en-US" sz="2800" dirty="0">
                <a:solidFill>
                  <a:srgbClr val="0070C0"/>
                </a:solidFill>
                <a:latin typeface="Times New Roman" pitchFamily="18" charset="0"/>
                <a:cs typeface="Times New Roman" pitchFamily="18" charset="0"/>
              </a:rPr>
              <a:t> </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Hạn</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chế</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cầu</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kỳ</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trong</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việc</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lựa</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chọn</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bảo</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quản</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và</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chế</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biến</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để</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đảm</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bảo</a:t>
            </a:r>
            <a:r>
              <a:rPr lang="en-US" altLang="en-US" sz="2800" dirty="0">
                <a:solidFill>
                  <a:srgbClr val="0070C0"/>
                </a:solidFill>
                <a:latin typeface="Times New Roman" pitchFamily="18" charset="0"/>
                <a:cs typeface="Times New Roman" pitchFamily="18" charset="0"/>
              </a:rPr>
              <a:t> an </a:t>
            </a:r>
            <a:r>
              <a:rPr lang="en-US" altLang="en-US" sz="2800" dirty="0" err="1">
                <a:solidFill>
                  <a:srgbClr val="0070C0"/>
                </a:solidFill>
                <a:latin typeface="Times New Roman" pitchFamily="18" charset="0"/>
                <a:cs typeface="Times New Roman" pitchFamily="18" charset="0"/>
              </a:rPr>
              <a:t>toàn</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vệ</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sinh</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thực</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phẩm</a:t>
            </a:r>
            <a:r>
              <a:rPr lang="en-US" altLang="en-US" dirty="0">
                <a:latin typeface="Times New Roman" pitchFamily="18" charset="0"/>
                <a:cs typeface="Times New Roman" pitchFamily="18" charset="0"/>
              </a:rPr>
              <a:t/>
            </a:r>
            <a:br>
              <a:rPr lang="en-US" altLang="en-US" dirty="0">
                <a:latin typeface="Times New Roman" pitchFamily="18" charset="0"/>
                <a:cs typeface="Times New Roman" pitchFamily="18" charset="0"/>
              </a:rPr>
            </a:br>
            <a:endParaRPr lang="en-US" altLang="vi-VN" sz="3200" dirty="0">
              <a:solidFill>
                <a:srgbClr val="0070C0"/>
              </a:solidFill>
              <a:latin typeface="Times New Roman" pitchFamily="18" charset="0"/>
              <a:cs typeface="Times New Roman" pitchFamily="18" charset="0"/>
            </a:endParaRPr>
          </a:p>
        </p:txBody>
      </p:sp>
      <p:pic>
        <p:nvPicPr>
          <p:cNvPr id="19466" name="Picture 4"/>
          <p:cNvPicPr>
            <a:picLocks noChangeAspect="1"/>
          </p:cNvPicPr>
          <p:nvPr/>
        </p:nvPicPr>
        <p:blipFill>
          <a:blip r:embed="rId2"/>
          <a:srcRect/>
          <a:stretch>
            <a:fillRect/>
          </a:stretch>
        </p:blipFill>
        <p:spPr bwMode="auto">
          <a:xfrm>
            <a:off x="5459413" y="1276350"/>
            <a:ext cx="2390775" cy="1914525"/>
          </a:xfrm>
          <a:prstGeom prst="rect">
            <a:avLst/>
          </a:prstGeom>
          <a:noFill/>
          <a:ln w="9525">
            <a:noFill/>
            <a:miter lim="800000"/>
            <a:headEnd/>
            <a:tailEnd/>
          </a:ln>
        </p:spPr>
      </p:pic>
      <p:pic>
        <p:nvPicPr>
          <p:cNvPr id="19467" name="Picture 12" descr="Screen Clipping"/>
          <p:cNvPicPr>
            <a:picLocks noChangeAspect="1"/>
          </p:cNvPicPr>
          <p:nvPr/>
        </p:nvPicPr>
        <p:blipFill>
          <a:blip r:embed="rId3"/>
          <a:srcRect b="12613"/>
          <a:stretch>
            <a:fillRect/>
          </a:stretch>
        </p:blipFill>
        <p:spPr bwMode="auto">
          <a:xfrm>
            <a:off x="4529138" y="3386138"/>
            <a:ext cx="3705225" cy="3167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utoUpdateAnimBg="0"/>
      <p:bldP spid="9" grpId="0" autoUpdateAnimBg="0"/>
      <p:bldP spid="10" grpId="0" autoUpdateAnimBg="0"/>
      <p:bldP spid="11" grpId="0" autoUpdateAnimBg="0"/>
      <p:bldP spid="1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621212" y="1096963"/>
            <a:ext cx="4059238" cy="4524375"/>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ea typeface="+mj-ea"/>
                <a:cs typeface="Times New Roman" pitchFamily="18" charset="0"/>
              </a:rPr>
              <a:t>N</a:t>
            </a:r>
            <a:r>
              <a:rPr lang="vi-VN" sz="3200" dirty="0" smtClean="0">
                <a:solidFill>
                  <a:schemeClr val="bg1"/>
                </a:solidFill>
                <a:ea typeface="+mj-ea"/>
                <a:cs typeface="Times New Roman" pitchFamily="18" charset="0"/>
              </a:rPr>
              <a:t>gôi </a:t>
            </a:r>
            <a:r>
              <a:rPr lang="vi-VN" sz="3200" dirty="0">
                <a:solidFill>
                  <a:schemeClr val="bg1"/>
                </a:solidFill>
                <a:ea typeface="+mj-ea"/>
                <a:cs typeface="Times New Roman" pitchFamily="18" charset="0"/>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ea typeface="+mj-ea"/>
                <a:cs typeface="Times New Roman" pitchFamily="18" charset="0"/>
              </a:rPr>
              <a:t>.</a:t>
            </a:r>
            <a:endParaRPr lang="en-US" altLang="vi-VN" sz="3200" dirty="0">
              <a:solidFill>
                <a:schemeClr val="bg1"/>
              </a:solidFill>
              <a:ea typeface="+mj-ea"/>
              <a:cs typeface="Times New Roman" pitchFamily="18" charset="0"/>
            </a:endParaRPr>
          </a:p>
        </p:txBody>
      </p:sp>
      <p:sp>
        <p:nvSpPr>
          <p:cNvPr id="2"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8936038" y="-14288"/>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0" name="Text Box 5"/>
          <p:cNvSpPr txBox="1">
            <a:spLocks noChangeArrowheads="1"/>
          </p:cNvSpPr>
          <p:nvPr/>
        </p:nvSpPr>
        <p:spPr bwMode="auto">
          <a:xfrm>
            <a:off x="838200" y="1219200"/>
            <a:ext cx="3646487" cy="522288"/>
          </a:xfrm>
          <a:prstGeom prst="rect">
            <a:avLst/>
          </a:prstGeom>
          <a:noFill/>
          <a:ln w="9525">
            <a:noFill/>
            <a:miter lim="800000"/>
            <a:headEnd/>
            <a:tailEnd/>
          </a:ln>
        </p:spPr>
        <p:txBody>
          <a:bodyPr>
            <a:spAutoFit/>
          </a:bodyPr>
          <a:lstStyle/>
          <a:p>
            <a:pPr>
              <a:spcBef>
                <a:spcPct val="50000"/>
              </a:spcBef>
            </a:pPr>
            <a:r>
              <a:rPr lang="en-US" altLang="en-US" sz="2800">
                <a:solidFill>
                  <a:srgbClr val="0070C0"/>
                </a:solidFill>
                <a:latin typeface="Times New Roman" pitchFamily="18" charset="0"/>
                <a:cs typeface="Times New Roman" pitchFamily="18" charset="0"/>
              </a:rPr>
              <a:t>b) Muối chua</a:t>
            </a:r>
            <a:endParaRPr lang="en-US" altLang="vi-VN" sz="2800">
              <a:solidFill>
                <a:srgbClr val="0070C0"/>
              </a:solidFill>
              <a:latin typeface="Times New Roman" pitchFamily="18" charset="0"/>
              <a:cs typeface="Times New Roman" pitchFamily="18" charset="0"/>
            </a:endParaRPr>
          </a:p>
        </p:txBody>
      </p:sp>
      <p:sp>
        <p:nvSpPr>
          <p:cNvPr id="11" name="Text Box 5"/>
          <p:cNvSpPr txBox="1">
            <a:spLocks noChangeArrowheads="1"/>
          </p:cNvSpPr>
          <p:nvPr/>
        </p:nvSpPr>
        <p:spPr bwMode="auto">
          <a:xfrm>
            <a:off x="838200" y="1828800"/>
            <a:ext cx="3646487" cy="1384300"/>
          </a:xfrm>
          <a:prstGeom prst="rect">
            <a:avLst/>
          </a:prstGeom>
          <a:noFill/>
          <a:ln w="9525">
            <a:noFill/>
            <a:miter lim="800000"/>
            <a:headEnd/>
            <a:tailEnd/>
          </a:ln>
        </p:spPr>
        <p:txBody>
          <a:bodyPr>
            <a:spAutoFit/>
          </a:bodyPr>
          <a:lstStyle/>
          <a:p>
            <a:pPr>
              <a:spcBef>
                <a:spcPct val="50000"/>
              </a:spcBef>
            </a:pPr>
            <a:r>
              <a:rPr lang="en-US" altLang="en-US" sz="2800" dirty="0">
                <a:solidFill>
                  <a:srgbClr val="0070C0"/>
                </a:solidFill>
                <a:latin typeface="Times New Roman" pitchFamily="18" charset="0"/>
                <a:cs typeface="Times New Roman" pitchFamily="18" charset="0"/>
              </a:rPr>
              <a:t>Ư</a:t>
            </a:r>
            <a:r>
              <a:rPr lang="vi-VN" altLang="en-US" sz="2800" dirty="0">
                <a:solidFill>
                  <a:srgbClr val="0070C0"/>
                </a:solidFill>
                <a:latin typeface="Times New Roman" pitchFamily="18" charset="0"/>
                <a:cs typeface="Times New Roman" pitchFamily="18" charset="0"/>
              </a:rPr>
              <a:t>u điểm</a:t>
            </a:r>
            <a:r>
              <a:rPr lang="en-US" altLang="en-US" sz="2800" dirty="0">
                <a:solidFill>
                  <a:srgbClr val="0070C0"/>
                </a:solidFill>
                <a:latin typeface="Times New Roman" pitchFamily="18" charset="0"/>
                <a:cs typeface="Times New Roman" pitchFamily="18" charset="0"/>
              </a:rPr>
              <a:t>:</a:t>
            </a:r>
            <a:r>
              <a:rPr lang="vi-VN" altLang="en-US" sz="2800" dirty="0">
                <a:solidFill>
                  <a:srgbClr val="0070C0"/>
                </a:solidFill>
                <a:latin typeface="Times New Roman" pitchFamily="18" charset="0"/>
                <a:cs typeface="Times New Roman" pitchFamily="18" charset="0"/>
              </a:rPr>
              <a:t> dễ</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làm</a:t>
            </a:r>
            <a:r>
              <a:rPr lang="en-US" altLang="en-US" sz="2800" dirty="0">
                <a:solidFill>
                  <a:srgbClr val="0070C0"/>
                </a:solidFill>
                <a:latin typeface="Times New Roman" pitchFamily="18" charset="0"/>
                <a:cs typeface="Times New Roman" pitchFamily="18" charset="0"/>
              </a:rPr>
              <a:t>, </a:t>
            </a:r>
            <a:r>
              <a:rPr lang="vi-VN" altLang="en-US" sz="2800" dirty="0">
                <a:solidFill>
                  <a:srgbClr val="0070C0"/>
                </a:solidFill>
                <a:latin typeface="Times New Roman" pitchFamily="18" charset="0"/>
                <a:cs typeface="Times New Roman" pitchFamily="18" charset="0"/>
              </a:rPr>
              <a:t>  món ăn có vị chua nên kích thích  vị giác khi ăn</a:t>
            </a:r>
            <a:endParaRPr lang="en-US" altLang="vi-VN" sz="2800" dirty="0">
              <a:solidFill>
                <a:srgbClr val="0070C0"/>
              </a:solidFill>
              <a:latin typeface="Times New Roman" pitchFamily="18" charset="0"/>
              <a:cs typeface="Times New Roman" pitchFamily="18" charset="0"/>
            </a:endParaRPr>
          </a:p>
        </p:txBody>
      </p:sp>
      <p:sp>
        <p:nvSpPr>
          <p:cNvPr id="14" name="Text Box 5"/>
          <p:cNvSpPr txBox="1">
            <a:spLocks noChangeArrowheads="1"/>
          </p:cNvSpPr>
          <p:nvPr/>
        </p:nvSpPr>
        <p:spPr bwMode="auto">
          <a:xfrm>
            <a:off x="914400" y="3352800"/>
            <a:ext cx="3646487" cy="2370138"/>
          </a:xfrm>
          <a:prstGeom prst="rect">
            <a:avLst/>
          </a:prstGeom>
          <a:noFill/>
          <a:ln w="9525">
            <a:noFill/>
            <a:miter lim="800000"/>
            <a:headEnd/>
            <a:tailEnd/>
          </a:ln>
        </p:spPr>
        <p:txBody>
          <a:bodyPr>
            <a:spAutoFit/>
          </a:bodyPr>
          <a:lstStyle/>
          <a:p>
            <a:r>
              <a:rPr lang="en-US" altLang="en-US" sz="2800" dirty="0">
                <a:solidFill>
                  <a:srgbClr val="0070C0"/>
                </a:solidFill>
                <a:latin typeface="Times New Roman" pitchFamily="18" charset="0"/>
                <a:cs typeface="Times New Roman" pitchFamily="18" charset="0"/>
              </a:rPr>
              <a:t>H</a:t>
            </a:r>
            <a:r>
              <a:rPr lang="vi-VN" altLang="en-US" sz="2800" dirty="0">
                <a:solidFill>
                  <a:srgbClr val="0070C0"/>
                </a:solidFill>
                <a:latin typeface="Times New Roman" pitchFamily="18" charset="0"/>
                <a:cs typeface="Times New Roman" pitchFamily="18" charset="0"/>
              </a:rPr>
              <a:t>ạn chế</a:t>
            </a:r>
            <a:r>
              <a:rPr lang="en-US" altLang="en-US" sz="2800" dirty="0">
                <a:solidFill>
                  <a:srgbClr val="0070C0"/>
                </a:solidFill>
                <a:latin typeface="Times New Roman" pitchFamily="18" charset="0"/>
                <a:cs typeface="Times New Roman" pitchFamily="18" charset="0"/>
              </a:rPr>
              <a:t>:</a:t>
            </a:r>
            <a:r>
              <a:rPr lang="vi-VN" altLang="en-US" sz="2800" dirty="0">
                <a:solidFill>
                  <a:srgbClr val="0070C0"/>
                </a:solidFill>
                <a:latin typeface="Times New Roman" pitchFamily="18" charset="0"/>
                <a:cs typeface="Times New Roman" pitchFamily="18" charset="0"/>
              </a:rPr>
              <a:t> món ăn nhiều muối gây hại cho cơ thể nếu để quá chua sẽ không tốt cho dạ dày</a:t>
            </a:r>
            <a:r>
              <a:rPr lang="en-US" altLang="en-US" dirty="0">
                <a:latin typeface="Times New Roman" pitchFamily="18" charset="0"/>
                <a:cs typeface="Times New Roman" pitchFamily="18" charset="0"/>
              </a:rPr>
              <a:t/>
            </a:r>
            <a:br>
              <a:rPr lang="en-US" altLang="en-US" dirty="0">
                <a:latin typeface="Times New Roman" pitchFamily="18" charset="0"/>
                <a:cs typeface="Times New Roman" pitchFamily="18" charset="0"/>
              </a:rPr>
            </a:br>
            <a:endParaRPr lang="en-US" altLang="vi-VN" sz="3200" dirty="0">
              <a:solidFill>
                <a:srgbClr val="0070C0"/>
              </a:solidFill>
              <a:latin typeface="Times New Roman" pitchFamily="18" charset="0"/>
              <a:cs typeface="Times New Roman" pitchFamily="18" charset="0"/>
            </a:endParaRPr>
          </a:p>
        </p:txBody>
      </p:sp>
      <p:pic>
        <p:nvPicPr>
          <p:cNvPr id="20490" name="Picture 2" descr="Cách Muối Dưa Cải Bẹ Ngon Giòn Không Nhớt, Úng Hay Nổi Váng"/>
          <p:cNvPicPr>
            <a:picLocks noChangeAspect="1" noChangeArrowheads="1"/>
          </p:cNvPicPr>
          <p:nvPr/>
        </p:nvPicPr>
        <p:blipFill>
          <a:blip r:embed="rId2"/>
          <a:srcRect/>
          <a:stretch>
            <a:fillRect/>
          </a:stretch>
        </p:blipFill>
        <p:spPr bwMode="auto">
          <a:xfrm>
            <a:off x="5981700" y="468313"/>
            <a:ext cx="1914525" cy="2390775"/>
          </a:xfrm>
          <a:prstGeom prst="rect">
            <a:avLst/>
          </a:prstGeom>
          <a:noFill/>
          <a:ln w="9525">
            <a:noFill/>
            <a:miter lim="800000"/>
            <a:headEnd/>
            <a:tailEnd/>
          </a:ln>
        </p:spPr>
      </p:pic>
      <p:pic>
        <p:nvPicPr>
          <p:cNvPr id="20491" name="Picture 14" descr="Screen Clipping"/>
          <p:cNvPicPr>
            <a:picLocks noChangeAspect="1"/>
          </p:cNvPicPr>
          <p:nvPr/>
        </p:nvPicPr>
        <p:blipFill>
          <a:blip r:embed="rId3"/>
          <a:srcRect b="10408"/>
          <a:stretch>
            <a:fillRect/>
          </a:stretch>
        </p:blipFill>
        <p:spPr bwMode="auto">
          <a:xfrm>
            <a:off x="5253037" y="2936875"/>
            <a:ext cx="2733675" cy="2851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utoUpdateAnimBg="0"/>
      <p:bldP spid="10" grpId="0" autoUpdateAnimBg="0"/>
      <p:bldP spid="11" grpId="0" autoUpdateAnimBg="0"/>
      <p:bldP spid="1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125" y="4579938"/>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21507" name="Picture 27" descr="bball"/>
          <p:cNvPicPr>
            <a:picLocks noChangeAspect="1" noChangeArrowheads="1"/>
          </p:cNvPicPr>
          <p:nvPr/>
        </p:nvPicPr>
        <p:blipFill>
          <a:blip r:embed="rId2"/>
          <a:srcRect/>
          <a:stretch>
            <a:fillRect/>
          </a:stretch>
        </p:blipFill>
        <p:spPr bwMode="auto">
          <a:xfrm>
            <a:off x="7848600" y="0"/>
            <a:ext cx="1295400" cy="1295400"/>
          </a:xfrm>
          <a:prstGeom prst="rect">
            <a:avLst/>
          </a:prstGeom>
          <a:noFill/>
          <a:ln w="9525">
            <a:noFill/>
            <a:miter lim="800000"/>
            <a:headEnd/>
            <a:tailEnd/>
          </a:ln>
        </p:spPr>
      </p:pic>
      <p:sp>
        <p:nvSpPr>
          <p:cNvPr id="21508" name="Freeform 19"/>
          <p:cNvSpPr>
            <a:spLocks/>
          </p:cNvSpPr>
          <p:nvPr/>
        </p:nvSpPr>
        <p:spPr bwMode="auto">
          <a:xfrm rot="5400000">
            <a:off x="1349375" y="-792162"/>
            <a:ext cx="7054850" cy="9753600"/>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lgn="ctr">
            <a:noFill/>
            <a:round/>
            <a:headEnd/>
            <a:tailEnd/>
          </a:ln>
        </p:spPr>
        <p:txBody>
          <a:bodyPr/>
          <a:lstStyle/>
          <a:p>
            <a:endParaRPr lang="en-US"/>
          </a:p>
        </p:txBody>
      </p:sp>
      <p:pic>
        <p:nvPicPr>
          <p:cNvPr id="21509" name="Picture 2" descr="Screen Clipping"/>
          <p:cNvPicPr>
            <a:picLocks noChangeAspect="1"/>
          </p:cNvPicPr>
          <p:nvPr/>
        </p:nvPicPr>
        <p:blipFill>
          <a:blip r:embed="rId3"/>
          <a:srcRect/>
          <a:stretch>
            <a:fillRect/>
          </a:stretch>
        </p:blipFill>
        <p:spPr bwMode="auto">
          <a:xfrm>
            <a:off x="762000" y="177800"/>
            <a:ext cx="914400" cy="576263"/>
          </a:xfrm>
          <a:prstGeom prst="rect">
            <a:avLst/>
          </a:prstGeom>
          <a:noFill/>
          <a:ln w="9525">
            <a:noFill/>
            <a:miter lim="800000"/>
            <a:headEnd/>
            <a:tailEnd/>
          </a:ln>
        </p:spPr>
      </p:pic>
      <p:sp>
        <p:nvSpPr>
          <p:cNvPr id="19462" name="Title 13"/>
          <p:cNvSpPr txBox="1">
            <a:spLocks/>
          </p:cNvSpPr>
          <p:nvPr/>
        </p:nvSpPr>
        <p:spPr bwMode="auto">
          <a:xfrm>
            <a:off x="1676400" y="260350"/>
            <a:ext cx="2160588" cy="595313"/>
          </a:xfrm>
          <a:prstGeom prst="rect">
            <a:avLst/>
          </a:prstGeom>
          <a:noFill/>
          <a:ln w="9525">
            <a:noFill/>
            <a:miter lim="800000"/>
            <a:headEnd/>
            <a:tailEnd/>
          </a:ln>
        </p:spPr>
        <p:txBody>
          <a:bodyPr anchor="ctr">
            <a:spAutoFit/>
          </a:bodyPr>
          <a:lstStyle/>
          <a:p>
            <a:pPr algn="ctr" eaLnBrk="1" hangingPunct="1"/>
            <a:r>
              <a:rPr lang="en-US" altLang="en-US" sz="3200" b="1">
                <a:solidFill>
                  <a:srgbClr val="4ABFB6"/>
                </a:solidFill>
                <a:latin typeface="Times New Roman" pitchFamily="18" charset="0"/>
                <a:cs typeface="Times New Roman" pitchFamily="18" charset="0"/>
              </a:rPr>
              <a:t>Luyện tập</a:t>
            </a:r>
          </a:p>
        </p:txBody>
      </p:sp>
      <p:sp>
        <p:nvSpPr>
          <p:cNvPr id="10" name="Title 5"/>
          <p:cNvSpPr txBox="1">
            <a:spLocks/>
          </p:cNvSpPr>
          <p:nvPr/>
        </p:nvSpPr>
        <p:spPr bwMode="auto">
          <a:xfrm>
            <a:off x="407988" y="1031875"/>
            <a:ext cx="8550275" cy="1143000"/>
          </a:xfrm>
          <a:prstGeom prst="rect">
            <a:avLst/>
          </a:prstGeom>
          <a:noFill/>
          <a:ln w="9525">
            <a:noFill/>
            <a:miter lim="800000"/>
            <a:headEnd/>
            <a:tailEnd/>
          </a:ln>
        </p:spPr>
        <p:txBody>
          <a:bodyPr/>
          <a:lstStyle/>
          <a:p>
            <a:r>
              <a:rPr lang="en-US" altLang="en-US" sz="3200">
                <a:solidFill>
                  <a:srgbClr val="0070C0"/>
                </a:solidFill>
                <a:latin typeface="Times New Roman" pitchFamily="18" charset="0"/>
                <a:cs typeface="Times New Roman" pitchFamily="18" charset="0"/>
              </a:rPr>
              <a:t>Quan sát và cho biết các món ăn có trong mâm cơm đã được chế biến bằng phương pháp nào. Có món ăn nào mà phương pháp chế biến chưa được giới thiệu ở trong bài?</a:t>
            </a:r>
          </a:p>
        </p:txBody>
      </p:sp>
      <p:pic>
        <p:nvPicPr>
          <p:cNvPr id="21512" name="Picture 1"/>
          <p:cNvPicPr>
            <a:picLocks noChangeAspect="1"/>
          </p:cNvPicPr>
          <p:nvPr/>
        </p:nvPicPr>
        <p:blipFill>
          <a:blip r:embed="rId4"/>
          <a:srcRect l="36591"/>
          <a:stretch>
            <a:fillRect/>
          </a:stretch>
        </p:blipFill>
        <p:spPr bwMode="auto">
          <a:xfrm>
            <a:off x="1828800" y="3190875"/>
            <a:ext cx="5218113" cy="3786188"/>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7" descr="bball"/>
          <p:cNvPicPr>
            <a:picLocks noChangeAspect="1" noChangeArrowheads="1"/>
          </p:cNvPicPr>
          <p:nvPr/>
        </p:nvPicPr>
        <p:blipFill>
          <a:blip r:embed="rId2"/>
          <a:srcRect/>
          <a:stretch>
            <a:fillRect/>
          </a:stretch>
        </p:blipFill>
        <p:spPr bwMode="auto">
          <a:xfrm>
            <a:off x="7848600" y="0"/>
            <a:ext cx="1295400" cy="1295400"/>
          </a:xfrm>
          <a:prstGeom prst="rect">
            <a:avLst/>
          </a:prstGeom>
          <a:noFill/>
          <a:ln w="9525">
            <a:noFill/>
            <a:miter lim="800000"/>
            <a:headEnd/>
            <a:tailEnd/>
          </a:ln>
        </p:spPr>
      </p:pic>
      <p:sp>
        <p:nvSpPr>
          <p:cNvPr id="8" name="Rectangle: Top Corners Rounded 15">
            <a:extLst>
              <a:ext uri="{FF2B5EF4-FFF2-40B4-BE49-F238E27FC236}"/>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pitchFamily="18" charset="0"/>
              <a:ea typeface="Lato Light" panose="020F0502020204030203" pitchFamily="34" charset="0"/>
              <a:cs typeface="Times New Roman" pitchFamily="18" charset="0"/>
            </a:endParaRPr>
          </a:p>
        </p:txBody>
      </p:sp>
      <p:sp>
        <p:nvSpPr>
          <p:cNvPr id="18437" name="Title 13"/>
          <p:cNvSpPr txBox="1">
            <a:spLocks/>
          </p:cNvSpPr>
          <p:nvPr/>
        </p:nvSpPr>
        <p:spPr bwMode="auto">
          <a:xfrm>
            <a:off x="1527175" y="812800"/>
            <a:ext cx="3455988" cy="585788"/>
          </a:xfrm>
          <a:prstGeom prst="rect">
            <a:avLst/>
          </a:prstGeom>
          <a:noFill/>
          <a:ln w="9525">
            <a:noFill/>
            <a:miter lim="800000"/>
            <a:headEnd/>
            <a:tailEnd/>
          </a:ln>
        </p:spPr>
        <p:txBody>
          <a:bodyPr anchor="ctr">
            <a:spAutoFit/>
          </a:bodyPr>
          <a:lstStyle/>
          <a:p>
            <a:pPr algn="ctr" eaLnBrk="1" hangingPunct="1"/>
            <a:r>
              <a:rPr lang="en-US" altLang="en-US" sz="3200" b="1">
                <a:solidFill>
                  <a:srgbClr val="C0B308"/>
                </a:solidFill>
                <a:latin typeface="Times New Roman" pitchFamily="18" charset="0"/>
                <a:cs typeface="Times New Roman" pitchFamily="18" charset="0"/>
              </a:rPr>
              <a:t>Kết nối năng lực</a:t>
            </a:r>
          </a:p>
        </p:txBody>
      </p:sp>
      <p:pic>
        <p:nvPicPr>
          <p:cNvPr id="22533" name="Picture 3"/>
          <p:cNvPicPr>
            <a:picLocks noChangeAspect="1"/>
          </p:cNvPicPr>
          <p:nvPr/>
        </p:nvPicPr>
        <p:blipFill>
          <a:blip r:embed="rId3"/>
          <a:srcRect/>
          <a:stretch>
            <a:fillRect/>
          </a:stretch>
        </p:blipFill>
        <p:spPr bwMode="auto">
          <a:xfrm>
            <a:off x="914400" y="609600"/>
            <a:ext cx="847725" cy="708025"/>
          </a:xfrm>
          <a:prstGeom prst="rect">
            <a:avLst/>
          </a:prstGeom>
          <a:noFill/>
          <a:ln w="9525">
            <a:noFill/>
            <a:miter lim="800000"/>
            <a:headEnd/>
            <a:tailEnd/>
          </a:ln>
        </p:spPr>
      </p:pic>
      <p:sp>
        <p:nvSpPr>
          <p:cNvPr id="18439" name="Rectangle 4"/>
          <p:cNvSpPr>
            <a:spLocks noChangeArrowheads="1"/>
          </p:cNvSpPr>
          <p:nvPr/>
        </p:nvSpPr>
        <p:spPr bwMode="auto">
          <a:xfrm>
            <a:off x="917575" y="2085975"/>
            <a:ext cx="7823200" cy="1816100"/>
          </a:xfrm>
          <a:prstGeom prst="rect">
            <a:avLst/>
          </a:prstGeom>
          <a:noFill/>
          <a:ln w="9525">
            <a:noFill/>
            <a:miter lim="800000"/>
            <a:headEnd/>
            <a:tailEnd/>
          </a:ln>
        </p:spPr>
        <p:txBody>
          <a:bodyPr>
            <a:spAutoFit/>
          </a:bodyPr>
          <a:lstStyle/>
          <a:p>
            <a:r>
              <a:rPr lang="en-US" altLang="en-US" sz="2800" b="1">
                <a:solidFill>
                  <a:srgbClr val="339966"/>
                </a:solidFill>
                <a:latin typeface="Times New Roman" pitchFamily="18" charset="0"/>
                <a:cs typeface="Times New Roman" pitchFamily="18" charset="0"/>
              </a:rPr>
              <a:t>So sánh phương pháp chế biến thực phẩm có sử dụng nhiệt và phương pháp chế biến thực phẩm không sử dụng nhiệt về cách làm, ưu điểm, hạn chế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p:cNvPicPr>
          <p:nvPr/>
        </p:nvPicPr>
        <p:blipFill>
          <a:blip r:embed="rId2"/>
          <a:srcRect/>
          <a:stretch>
            <a:fillRect/>
          </a:stretch>
        </p:blipFill>
        <p:spPr bwMode="auto">
          <a:xfrm>
            <a:off x="381000" y="101600"/>
            <a:ext cx="920750" cy="847725"/>
          </a:xfrm>
          <a:prstGeom prst="rect">
            <a:avLst/>
          </a:prstGeom>
          <a:noFill/>
          <a:ln w="9525">
            <a:noFill/>
            <a:miter lim="800000"/>
            <a:headEnd/>
            <a:tailEnd/>
          </a:ln>
        </p:spPr>
      </p:pic>
      <p:sp>
        <p:nvSpPr>
          <p:cNvPr id="24579" name="Title 13"/>
          <p:cNvSpPr txBox="1">
            <a:spLocks/>
          </p:cNvSpPr>
          <p:nvPr/>
        </p:nvSpPr>
        <p:spPr bwMode="auto">
          <a:xfrm>
            <a:off x="1600200" y="231775"/>
            <a:ext cx="2514600" cy="585788"/>
          </a:xfrm>
          <a:prstGeom prst="rect">
            <a:avLst/>
          </a:prstGeom>
          <a:noFill/>
          <a:ln w="9525">
            <a:noFill/>
            <a:miter lim="800000"/>
            <a:headEnd/>
            <a:tailEnd/>
          </a:ln>
        </p:spPr>
        <p:txBody>
          <a:bodyPr anchor="ctr">
            <a:spAutoFit/>
          </a:bodyPr>
          <a:lstStyle/>
          <a:p>
            <a:pPr algn="ctr" eaLnBrk="1" hangingPunct="1"/>
            <a:r>
              <a:rPr lang="en-US" altLang="en-US" sz="3200" b="1">
                <a:solidFill>
                  <a:srgbClr val="64C5B4"/>
                </a:solidFill>
                <a:latin typeface="Times New Roman" pitchFamily="18" charset="0"/>
                <a:cs typeface="Times New Roman" pitchFamily="18" charset="0"/>
              </a:rPr>
              <a:t>Thực hành</a:t>
            </a:r>
          </a:p>
        </p:txBody>
      </p:sp>
      <p:sp>
        <p:nvSpPr>
          <p:cNvPr id="24580" name="Title 13"/>
          <p:cNvSpPr txBox="1">
            <a:spLocks/>
          </p:cNvSpPr>
          <p:nvPr/>
        </p:nvSpPr>
        <p:spPr bwMode="auto">
          <a:xfrm>
            <a:off x="228600" y="973138"/>
            <a:ext cx="8610600" cy="584200"/>
          </a:xfrm>
          <a:prstGeom prst="rect">
            <a:avLst/>
          </a:prstGeom>
          <a:noFill/>
          <a:ln w="9525">
            <a:noFill/>
            <a:miter lim="800000"/>
            <a:headEnd/>
            <a:tailEnd/>
          </a:ln>
        </p:spPr>
        <p:txBody>
          <a:bodyPr anchor="ctr">
            <a:spAutoFit/>
          </a:bodyPr>
          <a:lstStyle/>
          <a:p>
            <a:pPr algn="ctr" eaLnBrk="1" hangingPunct="1"/>
            <a:r>
              <a:rPr lang="en-US" altLang="en-US" sz="3200">
                <a:latin typeface="Times New Roman" pitchFamily="18" charset="0"/>
                <a:cs typeface="Times New Roman" pitchFamily="18" charset="0"/>
              </a:rPr>
              <a:t> </a:t>
            </a:r>
            <a:r>
              <a:rPr lang="en-US" altLang="en-US" sz="3200" b="1">
                <a:solidFill>
                  <a:srgbClr val="64C5B4"/>
                </a:solidFill>
                <a:latin typeface="Times New Roman" pitchFamily="18" charset="0"/>
                <a:cs typeface="Times New Roman" pitchFamily="18" charset="0"/>
              </a:rPr>
              <a:t>món sa lát hoa quả dành cho 3 đến 4 người ăn</a:t>
            </a:r>
          </a:p>
        </p:txBody>
      </p:sp>
      <p:pic>
        <p:nvPicPr>
          <p:cNvPr id="24581" name="Picture 10"/>
          <p:cNvPicPr>
            <a:picLocks noChangeAspect="1"/>
          </p:cNvPicPr>
          <p:nvPr/>
        </p:nvPicPr>
        <p:blipFill>
          <a:blip r:embed="rId3"/>
          <a:srcRect/>
          <a:stretch>
            <a:fillRect/>
          </a:stretch>
        </p:blipFill>
        <p:spPr bwMode="auto">
          <a:xfrm>
            <a:off x="685800" y="1898650"/>
            <a:ext cx="2619375" cy="1743075"/>
          </a:xfrm>
          <a:prstGeom prst="rect">
            <a:avLst/>
          </a:prstGeom>
          <a:noFill/>
          <a:ln w="9525">
            <a:noFill/>
            <a:miter lim="800000"/>
            <a:headEnd/>
            <a:tailEnd/>
          </a:ln>
        </p:spPr>
      </p:pic>
      <p:pic>
        <p:nvPicPr>
          <p:cNvPr id="24582" name="Picture 12"/>
          <p:cNvPicPr>
            <a:picLocks noChangeAspect="1"/>
          </p:cNvPicPr>
          <p:nvPr/>
        </p:nvPicPr>
        <p:blipFill>
          <a:blip r:embed="rId4"/>
          <a:srcRect/>
          <a:stretch>
            <a:fillRect/>
          </a:stretch>
        </p:blipFill>
        <p:spPr bwMode="auto">
          <a:xfrm>
            <a:off x="4724400" y="1898650"/>
            <a:ext cx="2466975" cy="1847850"/>
          </a:xfrm>
          <a:prstGeom prst="rect">
            <a:avLst/>
          </a:prstGeom>
          <a:noFill/>
          <a:ln w="9525">
            <a:noFill/>
            <a:miter lim="800000"/>
            <a:headEnd/>
            <a:tailEnd/>
          </a:ln>
        </p:spPr>
      </p:pic>
      <p:pic>
        <p:nvPicPr>
          <p:cNvPr id="24583" name="Picture 14"/>
          <p:cNvPicPr>
            <a:picLocks noChangeAspect="1"/>
          </p:cNvPicPr>
          <p:nvPr/>
        </p:nvPicPr>
        <p:blipFill>
          <a:blip r:embed="rId5"/>
          <a:srcRect/>
          <a:stretch>
            <a:fillRect/>
          </a:stretch>
        </p:blipFill>
        <p:spPr bwMode="auto">
          <a:xfrm>
            <a:off x="685800" y="4343400"/>
            <a:ext cx="2619375" cy="1743075"/>
          </a:xfrm>
          <a:prstGeom prst="rect">
            <a:avLst/>
          </a:prstGeom>
          <a:noFill/>
          <a:ln w="9525">
            <a:noFill/>
            <a:miter lim="800000"/>
            <a:headEnd/>
            <a:tailEnd/>
          </a:ln>
        </p:spPr>
      </p:pic>
      <p:pic>
        <p:nvPicPr>
          <p:cNvPr id="24584" name="Picture 16"/>
          <p:cNvPicPr>
            <a:picLocks noChangeAspect="1"/>
          </p:cNvPicPr>
          <p:nvPr/>
        </p:nvPicPr>
        <p:blipFill>
          <a:blip r:embed="rId6"/>
          <a:srcRect/>
          <a:stretch>
            <a:fillRect/>
          </a:stretch>
        </p:blipFill>
        <p:spPr bwMode="auto">
          <a:xfrm>
            <a:off x="4997450" y="4249738"/>
            <a:ext cx="261937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p:cNvPicPr>
          <p:nvPr/>
        </p:nvPicPr>
        <p:blipFill>
          <a:blip r:embed="rId2"/>
          <a:srcRect/>
          <a:stretch>
            <a:fillRect/>
          </a:stretch>
        </p:blipFill>
        <p:spPr bwMode="auto">
          <a:xfrm>
            <a:off x="381000" y="101600"/>
            <a:ext cx="920750" cy="847725"/>
          </a:xfrm>
          <a:prstGeom prst="rect">
            <a:avLst/>
          </a:prstGeom>
          <a:noFill/>
          <a:ln w="9525">
            <a:noFill/>
            <a:miter lim="800000"/>
            <a:headEnd/>
            <a:tailEnd/>
          </a:ln>
        </p:spPr>
      </p:pic>
      <p:sp>
        <p:nvSpPr>
          <p:cNvPr id="26627" name="Title 13"/>
          <p:cNvSpPr txBox="1">
            <a:spLocks/>
          </p:cNvSpPr>
          <p:nvPr/>
        </p:nvSpPr>
        <p:spPr bwMode="auto">
          <a:xfrm>
            <a:off x="228600" y="1066800"/>
            <a:ext cx="8534400" cy="584200"/>
          </a:xfrm>
          <a:prstGeom prst="rect">
            <a:avLst/>
          </a:prstGeom>
          <a:noFill/>
          <a:ln w="9525">
            <a:noFill/>
            <a:miter lim="800000"/>
            <a:headEnd/>
            <a:tailEnd/>
          </a:ln>
        </p:spPr>
        <p:txBody>
          <a:bodyPr anchor="ctr">
            <a:spAutoFit/>
          </a:bodyPr>
          <a:lstStyle/>
          <a:p>
            <a:pPr algn="ctr" eaLnBrk="1" hangingPunct="1"/>
            <a:r>
              <a:rPr lang="en-US" altLang="en-US" sz="3200" b="1">
                <a:solidFill>
                  <a:srgbClr val="64C5B4"/>
                </a:solidFill>
                <a:latin typeface="Times New Roman" pitchFamily="18" charset="0"/>
                <a:cs typeface="Times New Roman" pitchFamily="18" charset="0"/>
              </a:rPr>
              <a:t>Thực hành làm món salad trộn cho 3-4 người</a:t>
            </a:r>
          </a:p>
        </p:txBody>
      </p:sp>
      <p:sp>
        <p:nvSpPr>
          <p:cNvPr id="26628" name="Rectangle 11"/>
          <p:cNvSpPr>
            <a:spLocks noChangeArrowheads="1"/>
          </p:cNvSpPr>
          <p:nvPr/>
        </p:nvSpPr>
        <p:spPr bwMode="auto">
          <a:xfrm>
            <a:off x="381000" y="1793875"/>
            <a:ext cx="4572000" cy="2369880"/>
          </a:xfrm>
          <a:prstGeom prst="rect">
            <a:avLst/>
          </a:prstGeom>
          <a:noFill/>
          <a:ln w="9525">
            <a:noFill/>
            <a:miter lim="800000"/>
            <a:headEnd/>
            <a:tailEnd/>
          </a:ln>
        </p:spPr>
        <p:txBody>
          <a:bodyPr>
            <a:spAutoFit/>
          </a:bodyPr>
          <a:lstStyle/>
          <a:p>
            <a:r>
              <a:rPr lang="en-US" altLang="en-US">
                <a:latin typeface="Times New Roman" pitchFamily="18" charset="0"/>
                <a:cs typeface="Times New Roman" pitchFamily="18" charset="0"/>
              </a:rPr>
              <a:t> </a:t>
            </a:r>
          </a:p>
          <a:p>
            <a:r>
              <a:rPr lang="en-US" altLang="en-US" sz="2800">
                <a:solidFill>
                  <a:srgbClr val="4F81BD"/>
                </a:solidFill>
                <a:latin typeface="Times New Roman" pitchFamily="18" charset="0"/>
                <a:cs typeface="Times New Roman" pitchFamily="18" charset="0"/>
              </a:rPr>
              <a:t> c) Quy trình thực hiện</a:t>
            </a:r>
          </a:p>
          <a:p>
            <a:r>
              <a:rPr lang="en-US" altLang="en-US" sz="2800">
                <a:solidFill>
                  <a:srgbClr val="4F81BD"/>
                </a:solidFill>
                <a:latin typeface="Times New Roman" pitchFamily="18" charset="0"/>
                <a:cs typeface="Times New Roman" pitchFamily="18" charset="0"/>
              </a:rPr>
              <a:t> Bước 1: Sơ chế nguyên liệu </a:t>
            </a:r>
          </a:p>
          <a:p>
            <a:r>
              <a:rPr lang="en-US" altLang="en-US" sz="2800">
                <a:solidFill>
                  <a:srgbClr val="4F81BD"/>
                </a:solidFill>
                <a:latin typeface="Times New Roman" pitchFamily="18" charset="0"/>
                <a:cs typeface="Times New Roman" pitchFamily="18" charset="0"/>
              </a:rPr>
              <a:t> Bước 2: Trộn </a:t>
            </a:r>
          </a:p>
          <a:p>
            <a:r>
              <a:rPr lang="en-US" altLang="en-US" sz="2800">
                <a:solidFill>
                  <a:srgbClr val="4F81BD"/>
                </a:solidFill>
                <a:latin typeface="Times New Roman" pitchFamily="18" charset="0"/>
                <a:cs typeface="Times New Roman" pitchFamily="18" charset="0"/>
              </a:rPr>
              <a:t>Bước 3: Trình bày món ăn</a:t>
            </a:r>
          </a:p>
          <a:p>
            <a:r>
              <a:rPr lang="en-US" altLang="en-US">
                <a:latin typeface="Times New Roman" pitchFamily="18" charset="0"/>
                <a:cs typeface="Times New Roman" pitchFamily="18" charset="0"/>
              </a:rPr>
              <a:t> </a:t>
            </a:r>
          </a:p>
        </p:txBody>
      </p:sp>
      <p:sp>
        <p:nvSpPr>
          <p:cNvPr id="26629" name="Rectangle 13"/>
          <p:cNvSpPr>
            <a:spLocks noChangeArrowheads="1"/>
          </p:cNvSpPr>
          <p:nvPr/>
        </p:nvSpPr>
        <p:spPr bwMode="auto">
          <a:xfrm>
            <a:off x="4572000" y="2101850"/>
            <a:ext cx="4597400" cy="2246313"/>
          </a:xfrm>
          <a:prstGeom prst="rect">
            <a:avLst/>
          </a:prstGeom>
          <a:noFill/>
          <a:ln w="9525">
            <a:noFill/>
            <a:miter lim="800000"/>
            <a:headEnd/>
            <a:tailEnd/>
          </a:ln>
        </p:spPr>
        <p:txBody>
          <a:bodyPr>
            <a:spAutoFit/>
          </a:bodyPr>
          <a:lstStyle/>
          <a:p>
            <a:r>
              <a:rPr lang="en-US" altLang="en-US" sz="2800">
                <a:solidFill>
                  <a:srgbClr val="4F81BD"/>
                </a:solidFill>
                <a:latin typeface="Times New Roman" pitchFamily="18" charset="0"/>
                <a:cs typeface="Times New Roman" pitchFamily="18" charset="0"/>
              </a:rPr>
              <a:t>d)Yêu cầu</a:t>
            </a:r>
          </a:p>
          <a:p>
            <a:r>
              <a:rPr lang="en-US" altLang="en-US" sz="2800">
                <a:solidFill>
                  <a:srgbClr val="4F81BD"/>
                </a:solidFill>
                <a:latin typeface="Times New Roman" pitchFamily="18" charset="0"/>
                <a:cs typeface="Times New Roman" pitchFamily="18" charset="0"/>
              </a:rPr>
              <a:t> Trong món ăn không bị nát, màu sắc hài hòa có mùi thơm, trái cây có vị chua ngọt dịu nhẹ hay mát</a:t>
            </a:r>
          </a:p>
        </p:txBody>
      </p:sp>
      <p:pic>
        <p:nvPicPr>
          <p:cNvPr id="26630" name="Picture 10"/>
          <p:cNvPicPr>
            <a:picLocks noChangeAspect="1"/>
          </p:cNvPicPr>
          <p:nvPr/>
        </p:nvPicPr>
        <p:blipFill>
          <a:blip r:embed="rId3"/>
          <a:srcRect/>
          <a:stretch>
            <a:fillRect/>
          </a:stretch>
        </p:blipFill>
        <p:spPr bwMode="auto">
          <a:xfrm>
            <a:off x="3048000" y="4281488"/>
            <a:ext cx="261937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479</Words>
  <Application>Microsoft Office PowerPoint</Application>
  <PresentationFormat>On-screen Show (4:3)</PresentationFormat>
  <Paragraphs>51</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4</cp:revision>
  <dcterms:created xsi:type="dcterms:W3CDTF">2022-01-11T01:37:50Z</dcterms:created>
  <dcterms:modified xsi:type="dcterms:W3CDTF">2022-02-13T01:41:30Z</dcterms:modified>
</cp:coreProperties>
</file>