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4" r:id="rId2"/>
    <p:sldId id="260" r:id="rId3"/>
    <p:sldId id="263" r:id="rId4"/>
    <p:sldId id="257" r:id="rId5"/>
    <p:sldId id="258" r:id="rId6"/>
    <p:sldId id="259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76628-2AC2-4B37-8AA4-DB54EE49E993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D35AE-2A63-4A92-BA86-514FBD946FC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>
              <a:cs typeface="等线"/>
            </a:endParaRPr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EE55D0-B677-41C4-ADD1-901AE1D22354}" type="slidenum">
              <a:rPr lang="zh-CN" altLang="en-US">
                <a:latin typeface="字魂59号-创粗黑"/>
                <a:cs typeface="等线"/>
              </a:rPr>
              <a:pPr/>
              <a:t>1</a:t>
            </a:fld>
            <a:endParaRPr lang="zh-CN" altLang="en-US">
              <a:latin typeface="字魂59号-创粗黑"/>
              <a:cs typeface="等线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7533-CFF4-45FF-91AC-21CDB0CBE583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8EE66-2618-4BE5-B0E8-6AD4A2E4EF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7533-CFF4-45FF-91AC-21CDB0CBE583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8EE66-2618-4BE5-B0E8-6AD4A2E4EF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7533-CFF4-45FF-91AC-21CDB0CBE583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8EE66-2618-4BE5-B0E8-6AD4A2E4EF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7533-CFF4-45FF-91AC-21CDB0CBE583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8EE66-2618-4BE5-B0E8-6AD4A2E4EF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7533-CFF4-45FF-91AC-21CDB0CBE583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8EE66-2618-4BE5-B0E8-6AD4A2E4EF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7533-CFF4-45FF-91AC-21CDB0CBE583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8EE66-2618-4BE5-B0E8-6AD4A2E4EF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7533-CFF4-45FF-91AC-21CDB0CBE583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8EE66-2618-4BE5-B0E8-6AD4A2E4EF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7533-CFF4-45FF-91AC-21CDB0CBE583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8EE66-2618-4BE5-B0E8-6AD4A2E4EF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7533-CFF4-45FF-91AC-21CDB0CBE583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8EE66-2618-4BE5-B0E8-6AD4A2E4EF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7533-CFF4-45FF-91AC-21CDB0CBE583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8EE66-2618-4BE5-B0E8-6AD4A2E4EF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7533-CFF4-45FF-91AC-21CDB0CBE583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8EE66-2618-4BE5-B0E8-6AD4A2E4EF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07533-CFF4-45FF-91AC-21CDB0CBE583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8EE66-2618-4BE5-B0E8-6AD4A2E4EF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图片 4"/>
          <p:cNvSpPr>
            <a:spLocks noChangeAspect="1"/>
          </p:cNvSpPr>
          <p:nvPr/>
        </p:nvSpPr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51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4786313"/>
            <a:ext cx="9142412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图片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0"/>
            <a:ext cx="1676400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图片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6250" y="4302125"/>
            <a:ext cx="2932113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文本框 11"/>
          <p:cNvSpPr txBox="1">
            <a:spLocks noChangeArrowheads="1"/>
          </p:cNvSpPr>
          <p:nvPr/>
        </p:nvSpPr>
        <p:spPr bwMode="auto">
          <a:xfrm>
            <a:off x="1168400" y="44450"/>
            <a:ext cx="66436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vi-VN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Phòng GD&amp;ĐT Huyện Thanh Trì </a:t>
            </a:r>
          </a:p>
          <a:p>
            <a:pPr algn="ctr">
              <a:buFont typeface="Arial" pitchFamily="34" charset="0"/>
              <a:buNone/>
            </a:pPr>
            <a:r>
              <a:rPr lang="vi-VN"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Trường THCS Ngọc Hồi</a:t>
            </a:r>
            <a:endParaRPr lang="en-US" altLang="zh-CN" sz="32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组合 8"/>
          <p:cNvGrpSpPr>
            <a:grpSpLocks/>
          </p:cNvGrpSpPr>
          <p:nvPr/>
        </p:nvGrpSpPr>
        <p:grpSpPr bwMode="auto">
          <a:xfrm>
            <a:off x="3473450" y="3662363"/>
            <a:ext cx="5518150" cy="1417637"/>
            <a:chOff x="2457450" y="2397117"/>
            <a:chExt cx="4088884" cy="466896"/>
          </a:xfrm>
        </p:grpSpPr>
        <p:sp>
          <p:nvSpPr>
            <p:cNvPr id="17" name="对角圆角矩形 6"/>
            <p:cNvSpPr/>
            <p:nvPr/>
          </p:nvSpPr>
          <p:spPr>
            <a:xfrm>
              <a:off x="2457450" y="2397117"/>
              <a:ext cx="3950078" cy="449642"/>
            </a:xfrm>
            <a:prstGeom prst="round2DiagRect">
              <a:avLst>
                <a:gd name="adj1" fmla="val 33621"/>
                <a:gd name="adj2" fmla="val 0"/>
              </a:avLst>
            </a:prstGeom>
            <a:solidFill>
              <a:srgbClr val="81C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2058" name="文本框 7"/>
            <p:cNvSpPr txBox="1">
              <a:spLocks noChangeArrowheads="1"/>
            </p:cNvSpPr>
            <p:nvPr/>
          </p:nvSpPr>
          <p:spPr bwMode="auto">
            <a:xfrm>
              <a:off x="2457450" y="2407875"/>
              <a:ext cx="4088884" cy="456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800">
                  <a:solidFill>
                    <a:schemeClr val="bg1"/>
                  </a:solidFill>
                  <a:latin typeface="Times New Roman" pitchFamily="18" charset="0"/>
                  <a:ea typeface="字魂59号-创粗黑"/>
                  <a:cs typeface="Times New Roman" pitchFamily="18" charset="0"/>
                </a:rPr>
                <a:t>  </a:t>
              </a:r>
              <a:r>
                <a:rPr lang="vi-VN" altLang="zh-CN" sz="2800">
                  <a:solidFill>
                    <a:schemeClr val="bg1"/>
                  </a:solidFill>
                  <a:latin typeface="Times New Roman" pitchFamily="18" charset="0"/>
                  <a:ea typeface="字魂59号-创粗黑"/>
                  <a:cs typeface="Times New Roman" pitchFamily="18" charset="0"/>
                </a:rPr>
                <a:t>Tên GV</a:t>
              </a:r>
              <a:r>
                <a:rPr lang="en-US" altLang="zh-CN" sz="2800">
                  <a:solidFill>
                    <a:schemeClr val="bg1"/>
                  </a:solidFill>
                  <a:latin typeface="Times New Roman" pitchFamily="18" charset="0"/>
                  <a:ea typeface="字魂59号-创粗黑"/>
                  <a:cs typeface="Times New Roman" pitchFamily="18" charset="0"/>
                </a:rPr>
                <a:t>: Lê Thị Lan Hương </a:t>
              </a:r>
            </a:p>
            <a:p>
              <a:r>
                <a:rPr lang="en-US" altLang="zh-CN" sz="2800">
                  <a:solidFill>
                    <a:schemeClr val="bg1"/>
                  </a:solidFill>
                  <a:latin typeface="Times New Roman" pitchFamily="18" charset="0"/>
                  <a:ea typeface="字魂59号-创粗黑"/>
                  <a:cs typeface="Times New Roman" pitchFamily="18" charset="0"/>
                </a:rPr>
                <a:t>  </a:t>
              </a:r>
              <a:r>
                <a:rPr lang="vi-VN" altLang="zh-CN" sz="2800">
                  <a:solidFill>
                    <a:schemeClr val="bg1"/>
                  </a:solidFill>
                  <a:latin typeface="Times New Roman" pitchFamily="18" charset="0"/>
                  <a:ea typeface="字魂59号-创粗黑"/>
                  <a:cs typeface="Times New Roman" pitchFamily="18" charset="0"/>
                </a:rPr>
                <a:t>Lớp</a:t>
              </a:r>
              <a:r>
                <a:rPr lang="en-US" altLang="zh-CN" sz="2800">
                  <a:solidFill>
                    <a:schemeClr val="bg1"/>
                  </a:solidFill>
                  <a:latin typeface="Times New Roman" pitchFamily="18" charset="0"/>
                  <a:ea typeface="字魂59号-创粗黑"/>
                  <a:cs typeface="Times New Roman" pitchFamily="18" charset="0"/>
                </a:rPr>
                <a:t>: ……………………..</a:t>
              </a:r>
            </a:p>
            <a:p>
              <a:r>
                <a:rPr lang="en-US" altLang="zh-CN" sz="2800">
                  <a:solidFill>
                    <a:schemeClr val="bg1"/>
                  </a:solidFill>
                  <a:latin typeface="Times New Roman" pitchFamily="18" charset="0"/>
                  <a:ea typeface="字魂59号-创粗黑"/>
                  <a:cs typeface="Times New Roman" pitchFamily="18" charset="0"/>
                </a:rPr>
                <a:t>  </a:t>
              </a:r>
              <a:r>
                <a:rPr lang="vi-VN" altLang="zh-CN" sz="2800">
                  <a:solidFill>
                    <a:schemeClr val="bg1"/>
                  </a:solidFill>
                  <a:latin typeface="Times New Roman" pitchFamily="18" charset="0"/>
                  <a:ea typeface="字魂59号-创粗黑"/>
                  <a:cs typeface="Times New Roman" pitchFamily="18" charset="0"/>
                </a:rPr>
                <a:t>Năm học: 2021 - 2022</a:t>
              </a:r>
              <a:endParaRPr lang="zh-CN" altLang="en-US" sz="2800">
                <a:solidFill>
                  <a:schemeClr val="bg1"/>
                </a:solidFill>
                <a:latin typeface="Times New Roman" pitchFamily="18" charset="0"/>
                <a:ea typeface="字魂59号-创粗黑"/>
                <a:cs typeface="Times New Roman" pitchFamily="18" charset="0"/>
              </a:endParaRPr>
            </a:p>
          </p:txBody>
        </p:sp>
      </p:grpSp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827088" y="1385888"/>
            <a:ext cx="7345362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mừng các em </a:t>
            </a:r>
          </a:p>
          <a:p>
            <a:pPr algn="ctr"/>
            <a:r>
              <a:rPr lang="vi-VN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 với lớp học trực tuyến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915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chimbay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0919" y="1219200"/>
            <a:ext cx="18351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chimbay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" y="1219200"/>
            <a:ext cx="161925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1524000"/>
            <a:ext cx="62745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17.Bài 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6.DỰ ÁN </a:t>
            </a:r>
          </a:p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 ĂN KẾT NỐI YÊU THƯƠNG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19895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0.28333 L -4.72222E-6 2.59259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-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3600">
              <a:latin typeface=".VnAristote" panose="020B7200000000000000" pitchFamily="34" charset="0"/>
            </a:endParaRPr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1600200" y="1219200"/>
            <a:ext cx="6324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vi-VN" dirty="0" smtClean="0">
                <a:solidFill>
                  <a:schemeClr val="accent2"/>
                </a:solidFill>
                <a:cs typeface="Times New Roman" pitchFamily="18" charset="0"/>
              </a:rPr>
              <a:t>           </a:t>
            </a:r>
            <a:r>
              <a:rPr lang="en-US" altLang="vi-VN" b="1" dirty="0" smtClean="0">
                <a:solidFill>
                  <a:srgbClr val="FF912B"/>
                </a:solidFill>
                <a:ea typeface="+mj-ea"/>
                <a:cs typeface="Times New Roman" pitchFamily="18" charset="0"/>
              </a:rPr>
              <a:t>MỤC TIÊU BÀI HỌC</a:t>
            </a:r>
            <a:endParaRPr lang="en-US" altLang="vi-VN" b="1" dirty="0">
              <a:solidFill>
                <a:srgbClr val="FF912B"/>
              </a:solidFill>
              <a:ea typeface="+mj-ea"/>
              <a:cs typeface="Times New Roman" pitchFamily="18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990600" y="2047493"/>
            <a:ext cx="815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dirty="0">
                <a:solidFill>
                  <a:srgbClr val="0000FF"/>
                </a:solidFill>
                <a:cs typeface="Times New Roman" pitchFamily="18" charset="0"/>
              </a:rPr>
              <a:t>-</a:t>
            </a:r>
            <a:r>
              <a:rPr lang="en-US" altLang="en-US" dirty="0">
                <a:cs typeface="Times New Roman" pitchFamily="18" charset="0"/>
              </a:rPr>
              <a:t> </a:t>
            </a:r>
            <a:r>
              <a:rPr lang="en-US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itchFamily="18" charset="0"/>
              </a:rPr>
              <a:t>T</a:t>
            </a:r>
            <a:r>
              <a:rPr lang="en-US" dirty="0" err="1" smtClean="0">
                <a:solidFill>
                  <a:srgbClr val="0000FF"/>
                </a:solidFill>
                <a:cs typeface="Times New Roman" pitchFamily="18" charset="0"/>
              </a:rPr>
              <a:t>hiết</a:t>
            </a:r>
            <a:r>
              <a:rPr lang="en-US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itchFamily="18" charset="0"/>
              </a:rPr>
              <a:t>kế</a:t>
            </a: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itchFamily="18" charset="0"/>
              </a:rPr>
              <a:t>được</a:t>
            </a: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itchFamily="18" charset="0"/>
              </a:rPr>
              <a:t>thực</a:t>
            </a: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itchFamily="18" charset="0"/>
              </a:rPr>
              <a:t>đơn</a:t>
            </a: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itchFamily="18" charset="0"/>
              </a:rPr>
              <a:t>bữa</a:t>
            </a: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itchFamily="18" charset="0"/>
              </a:rPr>
              <a:t>ăn</a:t>
            </a: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itchFamily="18" charset="0"/>
              </a:rPr>
              <a:t>hợp</a:t>
            </a: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itchFamily="18" charset="0"/>
              </a:rPr>
              <a:t>lý</a:t>
            </a: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itchFamily="18" charset="0"/>
              </a:rPr>
              <a:t>cho</a:t>
            </a: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itchFamily="18" charset="0"/>
              </a:rPr>
              <a:t>gia</a:t>
            </a: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itchFamily="18" charset="0"/>
              </a:rPr>
              <a:t>đình</a:t>
            </a: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cs typeface="Times New Roman" pitchFamily="18" charset="0"/>
              </a:rPr>
              <a:t>.</a:t>
            </a:r>
            <a:endParaRPr lang="en-US" altLang="en-US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990600" y="3086781"/>
            <a:ext cx="8153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dirty="0" smtClean="0">
                <a:solidFill>
                  <a:srgbClr val="0000FF"/>
                </a:solidFill>
                <a:cs typeface="Times New Roman" pitchFamily="18" charset="0"/>
              </a:rPr>
              <a:t>-</a:t>
            </a:r>
            <a:r>
              <a:rPr lang="en-US" altLang="vi-VN" dirty="0" err="1">
                <a:solidFill>
                  <a:srgbClr val="0000FF"/>
                </a:solidFill>
                <a:cs typeface="Times New Roman" pitchFamily="18" charset="0"/>
              </a:rPr>
              <a:t>T</a:t>
            </a:r>
            <a:r>
              <a:rPr lang="en-US" dirty="0" err="1" smtClean="0">
                <a:solidFill>
                  <a:srgbClr val="0000FF"/>
                </a:solidFill>
                <a:cs typeface="Times New Roman" pitchFamily="18" charset="0"/>
              </a:rPr>
              <a:t>ính</a:t>
            </a:r>
            <a:r>
              <a:rPr lang="en-US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itchFamily="18" charset="0"/>
              </a:rPr>
              <a:t>toán</a:t>
            </a: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itchFamily="18" charset="0"/>
              </a:rPr>
              <a:t>sơ</a:t>
            </a: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itchFamily="18" charset="0"/>
              </a:rPr>
              <a:t>bộ</a:t>
            </a: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itchFamily="18" charset="0"/>
              </a:rPr>
              <a:t>được</a:t>
            </a: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itchFamily="18" charset="0"/>
              </a:rPr>
              <a:t>dinh</a:t>
            </a: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cs typeface="Times New Roman" pitchFamily="18" charset="0"/>
              </a:rPr>
              <a:t>dưỡng</a:t>
            </a:r>
            <a:r>
              <a:rPr lang="en-US" dirty="0" smtClean="0">
                <a:solidFill>
                  <a:srgbClr val="0000FF"/>
                </a:solidFill>
                <a:cs typeface="Times New Roman" pitchFamily="18" charset="0"/>
              </a:rPr>
              <a:t>, </a:t>
            </a: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chi </a:t>
            </a:r>
            <a:r>
              <a:rPr lang="en-US" dirty="0" err="1">
                <a:solidFill>
                  <a:srgbClr val="0000FF"/>
                </a:solidFill>
                <a:cs typeface="Times New Roman" pitchFamily="18" charset="0"/>
              </a:rPr>
              <a:t>phí</a:t>
            </a: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itchFamily="18" charset="0"/>
              </a:rPr>
              <a:t>tài</a:t>
            </a: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itchFamily="18" charset="0"/>
              </a:rPr>
              <a:t>chính</a:t>
            </a: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cs typeface="Times New Roman" pitchFamily="18" charset="0"/>
              </a:rPr>
              <a:t>cho</a:t>
            </a:r>
            <a:r>
              <a:rPr lang="en-US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itchFamily="18" charset="0"/>
              </a:rPr>
              <a:t>bữa</a:t>
            </a: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itchFamily="18" charset="0"/>
              </a:rPr>
              <a:t>ăn</a:t>
            </a: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itchFamily="18" charset="0"/>
              </a:rPr>
              <a:t>gia</a:t>
            </a: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itchFamily="18" charset="0"/>
              </a:rPr>
              <a:t>đình</a:t>
            </a:r>
            <a:endParaRPr lang="en-US" dirty="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171946"/>
            <a:ext cx="838200" cy="8948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8095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xmlns="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292" name="Freeform 19"/>
          <p:cNvSpPr>
            <a:spLocks/>
          </p:cNvSpPr>
          <p:nvPr/>
        </p:nvSpPr>
        <p:spPr bwMode="auto">
          <a:xfrm rot="5400000">
            <a:off x="1045369" y="-1447800"/>
            <a:ext cx="7053263" cy="9753600"/>
          </a:xfrm>
          <a:custGeom>
            <a:avLst/>
            <a:gdLst>
              <a:gd name="T0" fmla="*/ 0 w 1943049"/>
              <a:gd name="T1" fmla="*/ 0 h 1943049"/>
              <a:gd name="T2" fmla="*/ 92938760 w 1943049"/>
              <a:gd name="T3" fmla="*/ 245765768 h 1943049"/>
              <a:gd name="T4" fmla="*/ 0 w 1943049"/>
              <a:gd name="T5" fmla="*/ 245765768 h 19430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91825" y="76105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46297561"/>
              </p:ext>
            </p:extLst>
          </p:nvPr>
        </p:nvGraphicFramePr>
        <p:xfrm>
          <a:off x="774295" y="2514600"/>
          <a:ext cx="4572000" cy="1559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100555176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115471922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1612913198"/>
                    </a:ext>
                  </a:extLst>
                </a:gridCol>
              </a:tblGrid>
              <a:tr h="5686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190138"/>
                  </a:ext>
                </a:extLst>
              </a:tr>
              <a:tr h="2810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4763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177235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291" y="-97632"/>
            <a:ext cx="3224213" cy="253603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3822" y="437204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3822" y="554179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69863" y="203200"/>
            <a:ext cx="5015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u="sng" dirty="0" smtClean="0">
                <a:solidFill>
                  <a:srgbClr val="339966"/>
                </a:solidFill>
              </a:rPr>
              <a:t>II. </a:t>
            </a:r>
            <a:r>
              <a:rPr lang="en-US" sz="2800" b="1" u="sng" dirty="0" smtClean="0">
                <a:solidFill>
                  <a:srgbClr val="339966"/>
                </a:solidFill>
              </a:rPr>
              <a:t>TIẾN TRÌNH THỰC HIỆN</a:t>
            </a:r>
            <a:r>
              <a:rPr lang="vi-VN" sz="2800" b="1" u="sng" dirty="0" smtClean="0">
                <a:solidFill>
                  <a:srgbClr val="339966"/>
                </a:solidFill>
              </a:rPr>
              <a:t> </a:t>
            </a:r>
            <a:endParaRPr lang="en-US" altLang="vi-VN" sz="2800" b="1" u="sng" dirty="0">
              <a:solidFill>
                <a:srgbClr val="33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0530475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xmlns="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292" name="Freeform 19"/>
          <p:cNvSpPr>
            <a:spLocks/>
          </p:cNvSpPr>
          <p:nvPr/>
        </p:nvSpPr>
        <p:spPr bwMode="auto">
          <a:xfrm rot="5400000">
            <a:off x="740570" y="-1447800"/>
            <a:ext cx="7053263" cy="9753600"/>
          </a:xfrm>
          <a:custGeom>
            <a:avLst/>
            <a:gdLst>
              <a:gd name="T0" fmla="*/ 0 w 1943049"/>
              <a:gd name="T1" fmla="*/ 0 h 1943049"/>
              <a:gd name="T2" fmla="*/ 92938760 w 1943049"/>
              <a:gd name="T3" fmla="*/ 245765768 h 1943049"/>
              <a:gd name="T4" fmla="*/ 0 w 1943049"/>
              <a:gd name="T5" fmla="*/ 245765768 h 19430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169863" y="203200"/>
            <a:ext cx="26084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u="sng" dirty="0" smtClean="0">
                <a:solidFill>
                  <a:srgbClr val="339966"/>
                </a:solidFill>
              </a:rPr>
              <a:t>III. </a:t>
            </a:r>
            <a:r>
              <a:rPr lang="fr-FR" sz="2800" b="1" u="sng" dirty="0" smtClean="0">
                <a:solidFill>
                  <a:srgbClr val="339966"/>
                </a:solidFill>
              </a:rPr>
              <a:t>ĐÁNH GIÁ</a:t>
            </a:r>
            <a:endParaRPr lang="en-US" altLang="vi-VN" sz="2800" b="1" u="sng" dirty="0">
              <a:solidFill>
                <a:srgbClr val="33996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727" y="99391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</a:t>
            </a:r>
            <a:r>
              <a:rPr lang="fr-FR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ội</a:t>
            </a:r>
            <a:r>
              <a:rPr lang="fr-FR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  <a:r>
              <a:rPr lang="fr-FR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fr-FR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fr-FR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fr-FR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291" y="-97632"/>
            <a:ext cx="3224213" cy="253603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25400" y="16851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fr-FR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5152" y="302889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5152" y="415227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5152" y="522763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7037378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3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xmlns="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292" name="Freeform 19"/>
          <p:cNvSpPr>
            <a:spLocks/>
          </p:cNvSpPr>
          <p:nvPr/>
        </p:nvSpPr>
        <p:spPr bwMode="auto">
          <a:xfrm rot="5400000">
            <a:off x="1197770" y="-1442890"/>
            <a:ext cx="7053263" cy="9753600"/>
          </a:xfrm>
          <a:custGeom>
            <a:avLst/>
            <a:gdLst>
              <a:gd name="T0" fmla="*/ 0 w 1943049"/>
              <a:gd name="T1" fmla="*/ 0 h 1943049"/>
              <a:gd name="T2" fmla="*/ 92938760 w 1943049"/>
              <a:gd name="T3" fmla="*/ 245765768 h 1943049"/>
              <a:gd name="T4" fmla="*/ 0 w 1943049"/>
              <a:gd name="T5" fmla="*/ 245765768 h 19430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92265" y="74359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</a:t>
            </a:r>
            <a:r>
              <a:rPr lang="fr-FR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rình</a:t>
            </a:r>
            <a:r>
              <a:rPr lang="fr-FR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fr-FR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fr-FR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fr-FR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fr-FR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fr-FR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fr-FR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291" y="-97632"/>
            <a:ext cx="3224213" cy="253603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93724" y="1891367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3724" y="303913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fr-FR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3724" y="4352509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fr-FR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4013750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762000"/>
            <a:ext cx="1946367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676400"/>
            <a:ext cx="8248901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895600"/>
            <a:ext cx="8229600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món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362200"/>
            <a:ext cx="78886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SGK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azota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290</Words>
  <Application>Microsoft Office PowerPoint</Application>
  <PresentationFormat>On-screen Show (4:3)</PresentationFormat>
  <Paragraphs>39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5</cp:revision>
  <dcterms:created xsi:type="dcterms:W3CDTF">2022-01-11T01:49:51Z</dcterms:created>
  <dcterms:modified xsi:type="dcterms:W3CDTF">2022-02-13T01:44:42Z</dcterms:modified>
</cp:coreProperties>
</file>