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61"/>
  </p:notesMasterIdLst>
  <p:sldIdLst>
    <p:sldId id="347" r:id="rId2"/>
    <p:sldId id="272" r:id="rId3"/>
    <p:sldId id="277" r:id="rId4"/>
    <p:sldId id="278" r:id="rId5"/>
    <p:sldId id="279" r:id="rId6"/>
    <p:sldId id="280" r:id="rId7"/>
    <p:sldId id="281" r:id="rId8"/>
    <p:sldId id="282" r:id="rId9"/>
    <p:sldId id="287" r:id="rId10"/>
    <p:sldId id="288" r:id="rId11"/>
    <p:sldId id="350" r:id="rId12"/>
    <p:sldId id="349" r:id="rId13"/>
    <p:sldId id="351" r:id="rId14"/>
    <p:sldId id="352" r:id="rId15"/>
    <p:sldId id="353" r:id="rId16"/>
    <p:sldId id="291" r:id="rId17"/>
    <p:sldId id="341" r:id="rId18"/>
    <p:sldId id="292" r:id="rId19"/>
    <p:sldId id="355" r:id="rId20"/>
    <p:sldId id="354" r:id="rId21"/>
    <p:sldId id="295" r:id="rId22"/>
    <p:sldId id="338" r:id="rId23"/>
    <p:sldId id="298" r:id="rId24"/>
    <p:sldId id="343" r:id="rId25"/>
    <p:sldId id="299" r:id="rId26"/>
    <p:sldId id="346" r:id="rId27"/>
    <p:sldId id="356" r:id="rId28"/>
    <p:sldId id="301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14" r:id="rId38"/>
    <p:sldId id="306" r:id="rId39"/>
    <p:sldId id="365" r:id="rId40"/>
    <p:sldId id="321" r:id="rId41"/>
    <p:sldId id="322" r:id="rId42"/>
    <p:sldId id="326" r:id="rId43"/>
    <p:sldId id="324" r:id="rId44"/>
    <p:sldId id="327" r:id="rId45"/>
    <p:sldId id="366" r:id="rId46"/>
    <p:sldId id="367" r:id="rId47"/>
    <p:sldId id="368" r:id="rId48"/>
    <p:sldId id="328" r:id="rId49"/>
    <p:sldId id="369" r:id="rId50"/>
    <p:sldId id="370" r:id="rId51"/>
    <p:sldId id="371" r:id="rId52"/>
    <p:sldId id="372" r:id="rId53"/>
    <p:sldId id="331" r:id="rId54"/>
    <p:sldId id="332" r:id="rId55"/>
    <p:sldId id="333" r:id="rId56"/>
    <p:sldId id="373" r:id="rId57"/>
    <p:sldId id="336" r:id="rId58"/>
    <p:sldId id="345" r:id="rId59"/>
    <p:sldId id="374" r:id="rId60"/>
  </p:sldIdLst>
  <p:sldSz cx="12192000" cy="6858000"/>
  <p:notesSz cx="6858000" cy="9144000"/>
  <p:embeddedFontLs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VNI-Times" pitchFamily="2" charset="0"/>
      <p:regular r:id="rId66"/>
      <p:bold r:id="rId67"/>
      <p:italic r:id="rId68"/>
      <p:boldItalic r:id="rId69"/>
    </p:embeddedFont>
    <p:embeddedFont>
      <p:font typeface=".VnTime" pitchFamily="34" charset="0"/>
      <p:regular r:id="rId70"/>
      <p:bold r:id="rId71"/>
      <p:italic r:id="rId72"/>
      <p:boldItalic r:id="rId73"/>
    </p:embeddedFont>
    <p:embeddedFont>
      <p:font typeface="Tahoma" pitchFamily="34" charset="0"/>
      <p:regular r:id="rId74"/>
      <p:bold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FF0066"/>
    <a:srgbClr val="FF6600"/>
    <a:srgbClr val="CC00FF"/>
    <a:srgbClr val="00FF00"/>
    <a:srgbClr val="FF00FF"/>
    <a:srgbClr val="CCFF99"/>
    <a:srgbClr val="FFFFFF"/>
    <a:srgbClr val="8D410D"/>
    <a:srgbClr val="965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364" autoAdjust="0"/>
  </p:normalViewPr>
  <p:slideViewPr>
    <p:cSldViewPr snapToGrid="0">
      <p:cViewPr>
        <p:scale>
          <a:sx n="70" d="100"/>
          <a:sy n="70" d="100"/>
        </p:scale>
        <p:origin x="-90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F1CC2-C6D5-43F2-8464-6DC76A57206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88F04-7AF8-45D5-8A3E-25FCFF0D0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1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11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31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34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35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6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36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39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80EBD20-814E-4B0F-BB78-5F988B122644}" type="slidenum">
              <a:rPr lang="en-US" sz="1200">
                <a:latin typeface="Arial" pitchFamily="34" charset="0"/>
              </a:rPr>
              <a:pPr algn="r" eaLnBrk="1" hangingPunct="1"/>
              <a:t>42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377F6D0-AC20-4CF1-8311-D65DB1FEA3B0}" type="slidenum">
              <a:rPr lang="en-US" sz="1200">
                <a:latin typeface="Arial" pitchFamily="34" charset="0"/>
              </a:rPr>
              <a:pPr algn="r" eaLnBrk="1" hangingPunct="1"/>
              <a:t>43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46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pPr lvl="0" algn="r">
                <a:spcBef>
                  <a:spcPct val="0"/>
                </a:spcBef>
              </a:pPr>
              <a:t>12</a:t>
            </a:fld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51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34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DEE0CB6-D9AD-452F-9430-FDADF5EC9106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15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669D7597-6457-4BED-9E3D-06752947EDF8}" type="slidenum">
              <a:rPr lang="en-US" sz="1200">
                <a:latin typeface="Calibri" pitchFamily="34" charset="0"/>
              </a:rPr>
              <a:pPr algn="r" eaLnBrk="1" hangingPunct="1"/>
              <a:t>17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19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6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20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27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970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29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cs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30</a:t>
            </a:fld>
            <a:endParaRPr lang="en-US" alt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3796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1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EFB263-FFBD-4DF9-9B1C-18319565F11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8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0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8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9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5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23" Type="http://schemas.openxmlformats.org/officeDocument/2006/relationships/slide" Target="slide4.xml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Relationship Id="rId22" Type="http://schemas.openxmlformats.org/officeDocument/2006/relationships/image" Target="../media/image17.png"/><Relationship Id="rId27" Type="http://schemas.openxmlformats.org/officeDocument/2006/relationships/slide" Target="slide6.xml"/><Relationship Id="rId30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5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99+ Background Powerpoint Đẹp cho bài thuyết trình chuyên nghiệp - Hình Ảnh  Đẹp H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8000" y="1752600"/>
            <a:ext cx="11277600" cy="378565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Chào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mừng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các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tới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tiết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học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hôm</a:t>
            </a:r>
            <a:r>
              <a:rPr lang="en-US" sz="8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nay</a:t>
            </a:r>
            <a:endParaRPr lang="en-US" sz="8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406400" y="1905031"/>
            <a:ext cx="126576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 b="1" dirty="0">
                <a:solidFill>
                  <a:srgbClr val="FF0000"/>
                </a:solidFill>
              </a:rPr>
              <a:t>1/ </a:t>
            </a:r>
            <a:r>
              <a:rPr lang="en-US" sz="6000" b="1" dirty="0" err="1" smtClean="0">
                <a:solidFill>
                  <a:srgbClr val="FF0000"/>
                </a:solidFill>
              </a:rPr>
              <a:t>Tôn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giáo</a:t>
            </a:r>
            <a:r>
              <a:rPr lang="en-US" sz="6000" b="1" dirty="0">
                <a:solidFill>
                  <a:srgbClr val="FF0000"/>
                </a:solidFill>
              </a:rPr>
              <a:t>, </a:t>
            </a:r>
            <a:r>
              <a:rPr lang="en-US" sz="6000" b="1" dirty="0" err="1">
                <a:solidFill>
                  <a:srgbClr val="FF0000"/>
                </a:solidFill>
              </a:rPr>
              <a:t>ngôn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ngữ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và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văn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hóa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24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1887200" cy="4953000"/>
          </a:xfrm>
          <a:prstGeom prst="rect">
            <a:avLst/>
          </a:prstGeom>
          <a:noFill/>
          <a:ln w="381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243" name="Freeform 5"/>
          <p:cNvSpPr/>
          <p:nvPr/>
        </p:nvSpPr>
        <p:spPr>
          <a:xfrm>
            <a:off x="0" y="4800600"/>
            <a:ext cx="2032000" cy="355600"/>
          </a:xfrm>
          <a:custGeom>
            <a:avLst/>
            <a:gdLst>
              <a:gd name="txL" fmla="*/ 0 w 912"/>
              <a:gd name="txT" fmla="*/ 0 h 288"/>
              <a:gd name="txR" fmla="*/ 912 w 912"/>
              <a:gd name="txB" fmla="*/ 288 h 288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</a:cxnLst>
            <a:rect l="txL" t="txT" r="txR" b="txB"/>
            <a:pathLst>
              <a:path w="912" h="288">
                <a:moveTo>
                  <a:pt x="912" y="0"/>
                </a:moveTo>
                <a:cubicBezTo>
                  <a:pt x="532" y="120"/>
                  <a:pt x="152" y="240"/>
                  <a:pt x="0" y="288"/>
                </a:cubicBezTo>
              </a:path>
            </a:pathLst>
          </a:custGeom>
          <a:noFill/>
          <a:ln w="28575" cap="flat" cmpd="sng">
            <a:solidFill>
              <a:srgbClr val="3333C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Rectangle 6"/>
          <p:cNvSpPr/>
          <p:nvPr/>
        </p:nvSpPr>
        <p:spPr>
          <a:xfrm>
            <a:off x="8128000" y="5181600"/>
            <a:ext cx="1016000" cy="381000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5" name="Oval 7"/>
          <p:cNvSpPr/>
          <p:nvPr/>
        </p:nvSpPr>
        <p:spPr>
          <a:xfrm>
            <a:off x="8432800" y="54102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6" name="Oval 8"/>
          <p:cNvSpPr/>
          <p:nvPr/>
        </p:nvSpPr>
        <p:spPr>
          <a:xfrm>
            <a:off x="8737600" y="54864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7" name="Oval 9"/>
          <p:cNvSpPr/>
          <p:nvPr/>
        </p:nvSpPr>
        <p:spPr>
          <a:xfrm>
            <a:off x="8636000" y="53340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8" name="Oval 10"/>
          <p:cNvSpPr/>
          <p:nvPr/>
        </p:nvSpPr>
        <p:spPr>
          <a:xfrm>
            <a:off x="8940800" y="53340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9" name="Oval 11"/>
          <p:cNvSpPr/>
          <p:nvPr/>
        </p:nvSpPr>
        <p:spPr>
          <a:xfrm>
            <a:off x="8839200" y="54864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0" name="Oval 12"/>
          <p:cNvSpPr/>
          <p:nvPr/>
        </p:nvSpPr>
        <p:spPr>
          <a:xfrm>
            <a:off x="8737600" y="53340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1" name="Oval 13"/>
          <p:cNvSpPr/>
          <p:nvPr/>
        </p:nvSpPr>
        <p:spPr>
          <a:xfrm>
            <a:off x="8229600" y="52578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2" name="Oval 14"/>
          <p:cNvSpPr/>
          <p:nvPr/>
        </p:nvSpPr>
        <p:spPr>
          <a:xfrm>
            <a:off x="8636000" y="51816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3" name="Oval 15"/>
          <p:cNvSpPr/>
          <p:nvPr/>
        </p:nvSpPr>
        <p:spPr>
          <a:xfrm>
            <a:off x="8128000" y="54102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4" name="Oval 16"/>
          <p:cNvSpPr/>
          <p:nvPr/>
        </p:nvSpPr>
        <p:spPr>
          <a:xfrm>
            <a:off x="8432800" y="52578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5" name="Oval 17"/>
          <p:cNvSpPr/>
          <p:nvPr/>
        </p:nvSpPr>
        <p:spPr>
          <a:xfrm>
            <a:off x="8331200" y="5334000"/>
            <a:ext cx="101600" cy="76200"/>
          </a:xfrm>
          <a:prstGeom prst="ellipse">
            <a:avLst/>
          </a:prstGeom>
          <a:solidFill>
            <a:srgbClr val="5F5F5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6" name="Text Box 18"/>
          <p:cNvSpPr txBox="1"/>
          <p:nvPr/>
        </p:nvSpPr>
        <p:spPr>
          <a:xfrm>
            <a:off x="1422400" y="5181655"/>
            <a:ext cx="314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Chủng tộc Ơrôpêôit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7" name="Text Box 19"/>
          <p:cNvSpPr txBox="1"/>
          <p:nvPr/>
        </p:nvSpPr>
        <p:spPr>
          <a:xfrm>
            <a:off x="5181600" y="5181655"/>
            <a:ext cx="3149600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Chủng tộcMôngôlôit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8" name="Text Box 20"/>
          <p:cNvSpPr txBox="1"/>
          <p:nvPr/>
        </p:nvSpPr>
        <p:spPr>
          <a:xfrm>
            <a:off x="9347200" y="5181655"/>
            <a:ext cx="314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Chủng tộc Nêgrôit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59" name="Oval 21"/>
          <p:cNvSpPr/>
          <p:nvPr/>
        </p:nvSpPr>
        <p:spPr>
          <a:xfrm>
            <a:off x="304801" y="5486455"/>
            <a:ext cx="95251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0" name="Oval 22"/>
          <p:cNvSpPr/>
          <p:nvPr/>
        </p:nvSpPr>
        <p:spPr>
          <a:xfrm>
            <a:off x="609637" y="54864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1" name="Oval 23"/>
          <p:cNvSpPr/>
          <p:nvPr/>
        </p:nvSpPr>
        <p:spPr>
          <a:xfrm>
            <a:off x="1117637" y="53340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2" name="Oval 24"/>
          <p:cNvSpPr/>
          <p:nvPr/>
        </p:nvSpPr>
        <p:spPr>
          <a:xfrm>
            <a:off x="609600" y="5334000"/>
            <a:ext cx="101600" cy="76200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3" name="Oval 25"/>
          <p:cNvSpPr/>
          <p:nvPr/>
        </p:nvSpPr>
        <p:spPr>
          <a:xfrm>
            <a:off x="1219201" y="5410255"/>
            <a:ext cx="95251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4" name="Oval 26"/>
          <p:cNvSpPr/>
          <p:nvPr/>
        </p:nvSpPr>
        <p:spPr>
          <a:xfrm>
            <a:off x="406437" y="53340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5" name="Oval 27"/>
          <p:cNvSpPr/>
          <p:nvPr/>
        </p:nvSpPr>
        <p:spPr>
          <a:xfrm>
            <a:off x="406401" y="5334055"/>
            <a:ext cx="95251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6" name="Oval 28"/>
          <p:cNvSpPr/>
          <p:nvPr/>
        </p:nvSpPr>
        <p:spPr>
          <a:xfrm>
            <a:off x="812837" y="53340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7" name="Oval 29"/>
          <p:cNvSpPr/>
          <p:nvPr/>
        </p:nvSpPr>
        <p:spPr>
          <a:xfrm>
            <a:off x="508037" y="54102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8" name="Oval 30"/>
          <p:cNvSpPr/>
          <p:nvPr/>
        </p:nvSpPr>
        <p:spPr>
          <a:xfrm>
            <a:off x="914401" y="5410255"/>
            <a:ext cx="95251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69" name="Oval 31"/>
          <p:cNvSpPr/>
          <p:nvPr/>
        </p:nvSpPr>
        <p:spPr>
          <a:xfrm>
            <a:off x="711237" y="53340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0" name="Oval 32"/>
          <p:cNvSpPr/>
          <p:nvPr/>
        </p:nvSpPr>
        <p:spPr>
          <a:xfrm>
            <a:off x="1117637" y="51816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1" name="Oval 33"/>
          <p:cNvSpPr/>
          <p:nvPr/>
        </p:nvSpPr>
        <p:spPr>
          <a:xfrm>
            <a:off x="711200" y="5257800"/>
            <a:ext cx="101600" cy="76200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2" name="Rectangle 34"/>
          <p:cNvSpPr/>
          <p:nvPr/>
        </p:nvSpPr>
        <p:spPr>
          <a:xfrm>
            <a:off x="304800" y="5181600"/>
            <a:ext cx="1117600" cy="381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3" name="Oval 35"/>
          <p:cNvSpPr/>
          <p:nvPr/>
        </p:nvSpPr>
        <p:spPr>
          <a:xfrm>
            <a:off x="508037" y="5181655"/>
            <a:ext cx="97367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4" name="Oval 36"/>
          <p:cNvSpPr/>
          <p:nvPr/>
        </p:nvSpPr>
        <p:spPr>
          <a:xfrm>
            <a:off x="1016000" y="5257855"/>
            <a:ext cx="101600" cy="1174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5" name="Oval 37"/>
          <p:cNvSpPr/>
          <p:nvPr/>
        </p:nvSpPr>
        <p:spPr>
          <a:xfrm>
            <a:off x="406401" y="5257855"/>
            <a:ext cx="95251" cy="66675"/>
          </a:xfrm>
          <a:prstGeom prst="ellipse">
            <a:avLst/>
          </a:prstGeom>
          <a:solidFill>
            <a:srgbClr val="339933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6" name="Oval 38"/>
          <p:cNvSpPr/>
          <p:nvPr/>
        </p:nvSpPr>
        <p:spPr>
          <a:xfrm>
            <a:off x="4978403" y="54102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7" name="Oval 39"/>
          <p:cNvSpPr/>
          <p:nvPr/>
        </p:nvSpPr>
        <p:spPr>
          <a:xfrm>
            <a:off x="5080003" y="54102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8" name="Oval 40"/>
          <p:cNvSpPr/>
          <p:nvPr/>
        </p:nvSpPr>
        <p:spPr>
          <a:xfrm>
            <a:off x="4775200" y="5486400"/>
            <a:ext cx="112184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79" name="Oval 41"/>
          <p:cNvSpPr/>
          <p:nvPr/>
        </p:nvSpPr>
        <p:spPr>
          <a:xfrm>
            <a:off x="4775203" y="53340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0" name="Oval 42"/>
          <p:cNvSpPr/>
          <p:nvPr/>
        </p:nvSpPr>
        <p:spPr>
          <a:xfrm>
            <a:off x="4572003" y="52578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1" name="Oval 43"/>
          <p:cNvSpPr/>
          <p:nvPr/>
        </p:nvSpPr>
        <p:spPr>
          <a:xfrm>
            <a:off x="4572003" y="54102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2" name="Oval 44"/>
          <p:cNvSpPr/>
          <p:nvPr/>
        </p:nvSpPr>
        <p:spPr>
          <a:xfrm>
            <a:off x="5080003" y="51816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3" name="Oval 45"/>
          <p:cNvSpPr/>
          <p:nvPr/>
        </p:nvSpPr>
        <p:spPr>
          <a:xfrm>
            <a:off x="4368802" y="52578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4" name="Oval 46"/>
          <p:cNvSpPr/>
          <p:nvPr/>
        </p:nvSpPr>
        <p:spPr>
          <a:xfrm>
            <a:off x="4978403" y="52578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5" name="Rectangle 47"/>
          <p:cNvSpPr/>
          <p:nvPr/>
        </p:nvSpPr>
        <p:spPr>
          <a:xfrm>
            <a:off x="4267200" y="5181600"/>
            <a:ext cx="1016000" cy="381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6" name="Oval 48"/>
          <p:cNvSpPr/>
          <p:nvPr/>
        </p:nvSpPr>
        <p:spPr>
          <a:xfrm>
            <a:off x="4673603" y="51816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7" name="Oval 49"/>
          <p:cNvSpPr/>
          <p:nvPr/>
        </p:nvSpPr>
        <p:spPr>
          <a:xfrm>
            <a:off x="4267203" y="54102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8" name="Oval 50"/>
          <p:cNvSpPr/>
          <p:nvPr/>
        </p:nvSpPr>
        <p:spPr>
          <a:xfrm>
            <a:off x="4978403" y="54102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89" name="Oval 51"/>
          <p:cNvSpPr/>
          <p:nvPr/>
        </p:nvSpPr>
        <p:spPr>
          <a:xfrm>
            <a:off x="4775203" y="53340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0" name="Oval 52"/>
          <p:cNvSpPr/>
          <p:nvPr/>
        </p:nvSpPr>
        <p:spPr>
          <a:xfrm>
            <a:off x="5181600" y="5334000"/>
            <a:ext cx="112184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1" name="Oval 53"/>
          <p:cNvSpPr/>
          <p:nvPr/>
        </p:nvSpPr>
        <p:spPr>
          <a:xfrm>
            <a:off x="4978400" y="5486400"/>
            <a:ext cx="112184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2" name="Oval 54"/>
          <p:cNvSpPr/>
          <p:nvPr/>
        </p:nvSpPr>
        <p:spPr>
          <a:xfrm>
            <a:off x="4368800" y="5410200"/>
            <a:ext cx="112184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3" name="Oval 55"/>
          <p:cNvSpPr/>
          <p:nvPr/>
        </p:nvSpPr>
        <p:spPr>
          <a:xfrm>
            <a:off x="4775200" y="5181600"/>
            <a:ext cx="112184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4" name="Oval 56"/>
          <p:cNvSpPr/>
          <p:nvPr/>
        </p:nvSpPr>
        <p:spPr>
          <a:xfrm>
            <a:off x="4572000" y="5486400"/>
            <a:ext cx="112184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5" name="Oval 57"/>
          <p:cNvSpPr/>
          <p:nvPr/>
        </p:nvSpPr>
        <p:spPr>
          <a:xfrm>
            <a:off x="4876803" y="52578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6" name="Oval 58"/>
          <p:cNvSpPr/>
          <p:nvPr/>
        </p:nvSpPr>
        <p:spPr>
          <a:xfrm>
            <a:off x="4267203" y="52578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7" name="Oval 59"/>
          <p:cNvSpPr/>
          <p:nvPr/>
        </p:nvSpPr>
        <p:spPr>
          <a:xfrm>
            <a:off x="4572003" y="5257800"/>
            <a:ext cx="1143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98" name="Text Box 60"/>
          <p:cNvSpPr txBox="1"/>
          <p:nvPr/>
        </p:nvSpPr>
        <p:spPr>
          <a:xfrm>
            <a:off x="1524000" y="5638800"/>
            <a:ext cx="8839200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: Phân bố các chủng tộc trên Thế giới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53" name="Text Box 61"/>
          <p:cNvSpPr txBox="1"/>
          <p:nvPr/>
        </p:nvSpPr>
        <p:spPr>
          <a:xfrm>
            <a:off x="0" y="6019855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 gồm có mấy chủng tộc? Dân cư châu Âu chủ yếu  thuộc chủng tộc 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4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/>
          <p:nvPr/>
        </p:nvSpPr>
        <p:spPr>
          <a:xfrm>
            <a:off x="2438438" y="500064"/>
            <a:ext cx="184731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vi-VN" alt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291" name="Freeform 3"/>
          <p:cNvSpPr/>
          <p:nvPr/>
        </p:nvSpPr>
        <p:spPr>
          <a:xfrm>
            <a:off x="10881785" y="2719388"/>
            <a:ext cx="328083" cy="417512"/>
          </a:xfrm>
          <a:custGeom>
            <a:avLst/>
            <a:gdLst/>
            <a:ahLst/>
            <a:cxnLst>
              <a:cxn ang="0">
                <a:pos x="228081" y="34027096"/>
              </a:cxn>
              <a:cxn ang="0">
                <a:pos x="176491" y="27950945"/>
              </a:cxn>
              <a:cxn ang="0">
                <a:pos x="93951" y="25520243"/>
              </a:cxn>
              <a:cxn ang="0">
                <a:pos x="52681" y="23089780"/>
              </a:cxn>
              <a:cxn ang="0">
                <a:pos x="1094" y="21874506"/>
              </a:cxn>
              <a:cxn ang="0">
                <a:pos x="32044" y="14583102"/>
              </a:cxn>
              <a:cxn ang="0">
                <a:pos x="186809" y="3645809"/>
              </a:cxn>
              <a:cxn ang="0">
                <a:pos x="217759" y="0"/>
              </a:cxn>
            </a:cxnLst>
            <a:rect l="0" t="0" r="0" b="0"/>
            <a:pathLst>
              <a:path w="246507" h="312234">
                <a:moveTo>
                  <a:pt x="246507" y="312234"/>
                </a:moveTo>
                <a:cubicBezTo>
                  <a:pt x="227921" y="293649"/>
                  <a:pt x="213892" y="268939"/>
                  <a:pt x="190750" y="256478"/>
                </a:cubicBezTo>
                <a:cubicBezTo>
                  <a:pt x="163762" y="241946"/>
                  <a:pt x="101541" y="234176"/>
                  <a:pt x="101541" y="234176"/>
                </a:cubicBezTo>
                <a:cubicBezTo>
                  <a:pt x="86673" y="226742"/>
                  <a:pt x="72706" y="217130"/>
                  <a:pt x="56936" y="211873"/>
                </a:cubicBezTo>
                <a:cubicBezTo>
                  <a:pt x="38955" y="205879"/>
                  <a:pt x="6387" y="218946"/>
                  <a:pt x="1180" y="200722"/>
                </a:cubicBezTo>
                <a:cubicBezTo>
                  <a:pt x="-5670" y="176747"/>
                  <a:pt x="18843" y="153113"/>
                  <a:pt x="34633" y="133815"/>
                </a:cubicBezTo>
                <a:cubicBezTo>
                  <a:pt x="82148" y="75741"/>
                  <a:pt x="134931" y="63219"/>
                  <a:pt x="201902" y="33454"/>
                </a:cubicBezTo>
                <a:lnTo>
                  <a:pt x="235355" y="0"/>
                </a:lnTo>
              </a:path>
            </a:pathLst>
          </a:custGeom>
          <a:noFill/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Freeform 10"/>
          <p:cNvSpPr/>
          <p:nvPr/>
        </p:nvSpPr>
        <p:spPr>
          <a:xfrm>
            <a:off x="7181883" y="3195638"/>
            <a:ext cx="1695449" cy="654050"/>
          </a:xfrm>
          <a:custGeom>
            <a:avLst/>
            <a:gdLst/>
            <a:ahLst/>
            <a:cxnLst>
              <a:cxn ang="0">
                <a:pos x="0" y="38161760"/>
              </a:cxn>
              <a:cxn ang="0">
                <a:pos x="55240" y="42396967"/>
              </a:cxn>
              <a:cxn ang="0">
                <a:pos x="198787" y="46632516"/>
              </a:cxn>
              <a:cxn ang="0">
                <a:pos x="375504" y="45573702"/>
              </a:cxn>
              <a:cxn ang="0">
                <a:pos x="430727" y="44514823"/>
              </a:cxn>
              <a:cxn ang="0">
                <a:pos x="485948" y="37102930"/>
              </a:cxn>
              <a:cxn ang="0">
                <a:pos x="530125" y="36043924"/>
              </a:cxn>
              <a:cxn ang="0">
                <a:pos x="640565" y="31808555"/>
              </a:cxn>
              <a:cxn ang="0">
                <a:pos x="684742" y="30749514"/>
              </a:cxn>
              <a:cxn ang="0">
                <a:pos x="773098" y="23337641"/>
              </a:cxn>
              <a:cxn ang="0">
                <a:pos x="806233" y="22278755"/>
              </a:cxn>
              <a:cxn ang="0">
                <a:pos x="883543" y="19102177"/>
              </a:cxn>
              <a:cxn ang="0">
                <a:pos x="949807" y="14866740"/>
              </a:cxn>
              <a:cxn ang="0">
                <a:pos x="1016073" y="12749127"/>
              </a:cxn>
              <a:cxn ang="0">
                <a:pos x="1049208" y="11690093"/>
              </a:cxn>
              <a:cxn ang="0">
                <a:pos x="1082338" y="9572274"/>
              </a:cxn>
              <a:cxn ang="0">
                <a:pos x="1137562" y="7454759"/>
              </a:cxn>
              <a:cxn ang="0">
                <a:pos x="1159651" y="4278030"/>
              </a:cxn>
              <a:cxn ang="0">
                <a:pos x="1236960" y="2160280"/>
              </a:cxn>
              <a:cxn ang="0">
                <a:pos x="1225915" y="2160280"/>
              </a:cxn>
              <a:cxn ang="0">
                <a:pos x="1148604" y="4278030"/>
              </a:cxn>
            </a:cxnLst>
            <a:rect l="0" t="0" r="0" b="0"/>
            <a:pathLst>
              <a:path w="1271872" h="491103">
                <a:moveTo>
                  <a:pt x="0" y="401893"/>
                </a:moveTo>
                <a:cubicBezTo>
                  <a:pt x="18585" y="416761"/>
                  <a:pt x="34861" y="435101"/>
                  <a:pt x="55756" y="446498"/>
                </a:cubicBezTo>
                <a:cubicBezTo>
                  <a:pt x="72726" y="455754"/>
                  <a:pt x="187093" y="487209"/>
                  <a:pt x="200722" y="491103"/>
                </a:cubicBezTo>
                <a:cubicBezTo>
                  <a:pt x="260195" y="487386"/>
                  <a:pt x="319820" y="485602"/>
                  <a:pt x="379141" y="479952"/>
                </a:cubicBezTo>
                <a:cubicBezTo>
                  <a:pt x="398009" y="478155"/>
                  <a:pt x="417945" y="477276"/>
                  <a:pt x="434898" y="468800"/>
                </a:cubicBezTo>
                <a:cubicBezTo>
                  <a:pt x="509762" y="431368"/>
                  <a:pt x="430037" y="441256"/>
                  <a:pt x="490654" y="390742"/>
                </a:cubicBezTo>
                <a:cubicBezTo>
                  <a:pt x="502428" y="380931"/>
                  <a:pt x="520579" y="383995"/>
                  <a:pt x="535259" y="379591"/>
                </a:cubicBezTo>
                <a:cubicBezTo>
                  <a:pt x="735895" y="319399"/>
                  <a:pt x="497729" y="390875"/>
                  <a:pt x="646771" y="334986"/>
                </a:cubicBezTo>
                <a:cubicBezTo>
                  <a:pt x="661121" y="329605"/>
                  <a:pt x="676508" y="327552"/>
                  <a:pt x="691376" y="323835"/>
                </a:cubicBezTo>
                <a:cubicBezTo>
                  <a:pt x="720442" y="294768"/>
                  <a:pt x="743703" y="264217"/>
                  <a:pt x="780585" y="245776"/>
                </a:cubicBezTo>
                <a:cubicBezTo>
                  <a:pt x="791099" y="240519"/>
                  <a:pt x="802888" y="238342"/>
                  <a:pt x="814039" y="234625"/>
                </a:cubicBezTo>
                <a:cubicBezTo>
                  <a:pt x="866844" y="181818"/>
                  <a:pt x="795203" y="245214"/>
                  <a:pt x="892098" y="201171"/>
                </a:cubicBezTo>
                <a:cubicBezTo>
                  <a:pt x="916500" y="190079"/>
                  <a:pt x="933576" y="165042"/>
                  <a:pt x="959005" y="156566"/>
                </a:cubicBezTo>
                <a:lnTo>
                  <a:pt x="1025912" y="134264"/>
                </a:lnTo>
                <a:lnTo>
                  <a:pt x="1059366" y="123113"/>
                </a:lnTo>
                <a:cubicBezTo>
                  <a:pt x="1070517" y="115679"/>
                  <a:pt x="1080833" y="106804"/>
                  <a:pt x="1092820" y="100810"/>
                </a:cubicBezTo>
                <a:cubicBezTo>
                  <a:pt x="1110724" y="91858"/>
                  <a:pt x="1132288" y="90143"/>
                  <a:pt x="1148576" y="78508"/>
                </a:cubicBezTo>
                <a:cubicBezTo>
                  <a:pt x="1159482" y="70718"/>
                  <a:pt x="1159162" y="51563"/>
                  <a:pt x="1170878" y="45054"/>
                </a:cubicBezTo>
                <a:cubicBezTo>
                  <a:pt x="1194533" y="31912"/>
                  <a:pt x="1222917" y="30186"/>
                  <a:pt x="1248937" y="22752"/>
                </a:cubicBezTo>
                <a:cubicBezTo>
                  <a:pt x="1293957" y="-22270"/>
                  <a:pt x="1263107" y="11498"/>
                  <a:pt x="1237785" y="22752"/>
                </a:cubicBezTo>
                <a:cubicBezTo>
                  <a:pt x="1184961" y="46229"/>
                  <a:pt x="1191602" y="45054"/>
                  <a:pt x="1159727" y="45054"/>
                </a:cubicBezTo>
              </a:path>
            </a:pathLst>
          </a:custGeom>
          <a:noFill/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Text Box 4"/>
          <p:cNvSpPr txBox="1"/>
          <p:nvPr/>
        </p:nvSpPr>
        <p:spPr>
          <a:xfrm>
            <a:off x="0" y="1538345"/>
            <a:ext cx="12192000" cy="56927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lớn dân cư Châu Âu thuộc chủng tộc Ơ-rô-pê-ô-it.</a:t>
            </a: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4" name="AutoShape 11"/>
          <p:cNvSpPr/>
          <p:nvPr/>
        </p:nvSpPr>
        <p:spPr>
          <a:xfrm>
            <a:off x="0" y="0"/>
            <a:ext cx="12192000" cy="6096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DÂN CƯ, XÃ HỘI CHÂU ÂU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" y="584257"/>
            <a:ext cx="12192000" cy="95313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đa dạng về tôn giáo, ngôn ngữ v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hóa:</a:t>
            </a:r>
          </a:p>
          <a:p>
            <a:pPr marL="342900" lvl="0" indent="-342900" eaLnBrk="1" hangingPunct="1">
              <a:buNone/>
            </a:pPr>
            <a:endParaRPr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Luoc do cac nhom ngon ngu o chau Au"/>
          <p:cNvPicPr>
            <a:picLocks noGrp="1" noChangeAspect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3454400" y="609600"/>
            <a:ext cx="8737600" cy="5715000"/>
          </a:xfrm>
          <a:ln/>
        </p:spPr>
      </p:pic>
      <p:sp>
        <p:nvSpPr>
          <p:cNvPr id="43015" name="Text Box 7"/>
          <p:cNvSpPr txBox="1"/>
          <p:nvPr/>
        </p:nvSpPr>
        <p:spPr>
          <a:xfrm>
            <a:off x="101600" y="685483"/>
            <a:ext cx="3251200" cy="5632311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có các nhóm ngôn ngữ 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/>
          <p:nvPr/>
        </p:nvSpPr>
        <p:spPr>
          <a:xfrm>
            <a:off x="3251200" y="6319838"/>
            <a:ext cx="94488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54.1 Lược đồ các nhóm ngôn ngữ ở Châu 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AutoShape 11"/>
          <p:cNvSpPr/>
          <p:nvPr/>
        </p:nvSpPr>
        <p:spPr>
          <a:xfrm>
            <a:off x="0" y="0"/>
            <a:ext cx="12192000" cy="6096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DÂN CƯ, XÃ HỘI CHÂU ÂU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uoc do cac nhom ngon ngu o chau Au"/>
          <p:cNvPicPr>
            <a:picLocks noGrp="1" noChangeAspect="1"/>
          </p:cNvPicPr>
          <p:nvPr>
            <p:ph idx="1"/>
          </p:nvPr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>
          <a:xfrm>
            <a:off x="3759200" y="76200"/>
            <a:ext cx="8432800" cy="6629400"/>
          </a:xfrm>
          <a:ln/>
        </p:spPr>
      </p:pic>
      <p:sp>
        <p:nvSpPr>
          <p:cNvPr id="47107" name="Text Box 3"/>
          <p:cNvSpPr txBox="1"/>
          <p:nvPr/>
        </p:nvSpPr>
        <p:spPr>
          <a:xfrm>
            <a:off x="0" y="457225"/>
            <a:ext cx="36576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Ai-xơ-len, Na Uy, Thụy Điển, Anh, H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Bỉ, Đức, Thụy Sĩ, Áo.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10" name="Text Box 6"/>
          <p:cNvSpPr txBox="1"/>
          <p:nvPr/>
        </p:nvSpPr>
        <p:spPr>
          <a:xfrm>
            <a:off x="0" y="4267225"/>
            <a:ext cx="36576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 Nga, Bê-la-rut, Ba Lan, U-crai-na , Sec, Xlô-va-ki-a, Môn-đô-va 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47111" name="Text Box 7"/>
          <p:cNvSpPr txBox="1"/>
          <p:nvPr/>
        </p:nvSpPr>
        <p:spPr>
          <a:xfrm>
            <a:off x="-101600" y="2438450"/>
            <a:ext cx="41656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Bồ Đ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Nha,Tây Ban Nha,Pháp,I-ta-li-a, Hung-ga-ri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12" name="Text Box 8"/>
          <p:cNvSpPr txBox="1"/>
          <p:nvPr/>
        </p:nvSpPr>
        <p:spPr>
          <a:xfrm>
            <a:off x="0" y="76200"/>
            <a:ext cx="3454400" cy="4572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*Nhóm Giecman: 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13" name="Text Box 9"/>
          <p:cNvSpPr txBox="1"/>
          <p:nvPr/>
        </p:nvSpPr>
        <p:spPr>
          <a:xfrm>
            <a:off x="0" y="1981200"/>
            <a:ext cx="2946400" cy="4572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*Nhóm Latinh: 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14" name="Text Box 10"/>
          <p:cNvSpPr txBox="1"/>
          <p:nvPr/>
        </p:nvSpPr>
        <p:spPr>
          <a:xfrm>
            <a:off x="0" y="3733800"/>
            <a:ext cx="3149600" cy="4572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*Nhóm Xlavơ: 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47110" grpId="0"/>
      <p:bldP spid="47111" grpId="0"/>
      <p:bldP spid="47112" grpId="0" animBg="1"/>
      <p:bldP spid="47113" grpId="0" animBg="1"/>
      <p:bldP spid="471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/>
          <p:nvPr/>
        </p:nvSpPr>
        <p:spPr>
          <a:xfrm>
            <a:off x="0" y="1142685"/>
            <a:ext cx="12192000" cy="569277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lớn dân cư Châu Âu thuộc chủng tộc Ơ-rô-pê-ô-it.</a:t>
            </a: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3 nhóm ngôn ngữ  chính: Giecman, Latinh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Xlavơ</a:t>
            </a: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7" name="AutoShape 11"/>
          <p:cNvSpPr/>
          <p:nvPr/>
        </p:nvSpPr>
        <p:spPr>
          <a:xfrm>
            <a:off x="0" y="-36512"/>
            <a:ext cx="12192000" cy="6096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DÂN CƯ, XÃ HỘI CHÂU ÂU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06" y="584200"/>
            <a:ext cx="12160673" cy="52197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đa dạng về tôn giáo, ngôn ngữ v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hóa: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8"/>
          <p:cNvSpPr txBox="1">
            <a:spLocks noChangeArrowheads="1"/>
          </p:cNvSpPr>
          <p:nvPr/>
        </p:nvSpPr>
        <p:spPr bwMode="auto">
          <a:xfrm>
            <a:off x="4673600" y="5105463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158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2201336" y="6032500"/>
            <a:ext cx="7789333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Lược đồ: Tôn giáo ở Châu Âu</a:t>
            </a:r>
          </a:p>
        </p:txBody>
      </p:sp>
    </p:spTree>
    <p:extLst>
      <p:ext uri="{BB962C8B-B14F-4D97-AF65-F5344CB8AC3E}">
        <p14:creationId xmlns:p14="http://schemas.microsoft.com/office/powerpoint/2010/main" val="5562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54720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3" y="3479798"/>
            <a:ext cx="6210300" cy="33528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0"/>
            <a:ext cx="5892800" cy="3352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8" descr="dao thiên ch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7"/>
            <a:ext cx="6096000" cy="3343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7423151" y="6491349"/>
            <a:ext cx="3556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 ĐỒ  HỒI GIÁO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6908800" y="2971800"/>
            <a:ext cx="4470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 ĐỒ  CHÍNH THỐNG GIÁO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01600" y="3006724"/>
            <a:ext cx="5892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 ĐỒ  THIÊN CHÚA GIÁO CẦU KINH</a:t>
            </a:r>
          </a:p>
        </p:txBody>
      </p:sp>
      <p:pic>
        <p:nvPicPr>
          <p:cNvPr id="9224" name="Picture 10" descr="Sinterklaas%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05200"/>
            <a:ext cx="5892800" cy="3352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1539875" y="6467474"/>
            <a:ext cx="3251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 ĐỒ TIN LÀNH  </a:t>
            </a:r>
          </a:p>
        </p:txBody>
      </p:sp>
    </p:spTree>
    <p:extLst>
      <p:ext uri="{BB962C8B-B14F-4D97-AF65-F5344CB8AC3E}">
        <p14:creationId xmlns:p14="http://schemas.microsoft.com/office/powerpoint/2010/main" val="4877053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73600" y="5105463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2291" name="Picture 4" descr="Lược đồ các nhóm ngôn ngữ ở châu Âu"/>
          <p:cNvPicPr>
            <a:picLocks noChangeAspect="1" noChangeArrowheads="1"/>
          </p:cNvPicPr>
          <p:nvPr/>
        </p:nvPicPr>
        <p:blipFill>
          <a:blip r:embed="rId2">
            <a:lum bright="-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6" y="228600"/>
            <a:ext cx="1159933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2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/>
          <p:nvPr/>
        </p:nvSpPr>
        <p:spPr>
          <a:xfrm>
            <a:off x="11036" y="1143000"/>
            <a:ext cx="12213167" cy="116840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lớn dân cư Châu Âu thuộc chủng tộc Ơ-rô-pê-ô-it.</a:t>
            </a: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3 nhóm ngôn ngữ  chính: Giec man, La tinh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Slavơ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1" name="AutoShape 11"/>
          <p:cNvSpPr/>
          <p:nvPr/>
        </p:nvSpPr>
        <p:spPr>
          <a:xfrm>
            <a:off x="0" y="0"/>
            <a:ext cx="12192000" cy="6096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DÂN CƯ, XÃ HỘI CHÂU ÂU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73" y="584200"/>
            <a:ext cx="12185227" cy="52197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đa dạng về tôn giáo, ngôn ngữ v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hóa: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6"/>
          <p:cNvSpPr/>
          <p:nvPr/>
        </p:nvSpPr>
        <p:spPr>
          <a:xfrm>
            <a:off x="32173" y="2286045"/>
            <a:ext cx="12185227" cy="95313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dân cư theo Cơ Đốc giáo (gồm đạo Thiên Chúa, Tin L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Chính Thống). Phần nhỏ theo đạo Hồi.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1007" y="4800600"/>
            <a:ext cx="12192000" cy="3231654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sao ngôn ngữ v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hóa của dân cư châu Âu đa dạng ?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32173" y="3124208"/>
            <a:ext cx="12192000" cy="954107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tính chất đa dân tộc, những cuộc thiên di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chiến tranh tôn giáo đã tạo nên sự đa dạng về văn hóa, ngôn ngữ.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60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8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39" y="739513"/>
            <a:ext cx="2651991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5" y="1090663"/>
            <a:ext cx="2639811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7" y="738006"/>
            <a:ext cx="2639811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99" y="3020060"/>
            <a:ext cx="2651991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1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34" y="3018790"/>
            <a:ext cx="2651991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514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4037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3" y="1738230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78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20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39" y="739513"/>
            <a:ext cx="2651991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8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7" y="738002"/>
            <a:ext cx="2639811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99" y="3020060"/>
            <a:ext cx="2651991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34" y="3018790"/>
            <a:ext cx="2651991" cy="2651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599" y="5852222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/>
          <p:nvPr/>
        </p:nvSpPr>
        <p:spPr>
          <a:xfrm>
            <a:off x="0" y="1371602"/>
            <a:ext cx="12192000" cy="1160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lớn dân cư Châu Âu thuộc chủng tộc Ơ-rô-pê-ô-it.</a:t>
            </a:r>
          </a:p>
          <a:p>
            <a:pPr marL="0" lvl="0" indent="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3 nhóm ngôn ngữ  chính: Giec man, La tinh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Slavơ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Text Box 5"/>
          <p:cNvSpPr txBox="1"/>
          <p:nvPr/>
        </p:nvSpPr>
        <p:spPr>
          <a:xfrm>
            <a:off x="-50800" y="3603664"/>
            <a:ext cx="121920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tính chất đa dân tộc, những cuộc thiên di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chiến tranh tôn giáo đã tạo nên sự đa dạng về văn hóa, ngôn ngữ.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0" name="Rectangle 6"/>
          <p:cNvSpPr/>
          <p:nvPr/>
        </p:nvSpPr>
        <p:spPr>
          <a:xfrm>
            <a:off x="0" y="2649585"/>
            <a:ext cx="120904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dân cư theo Cơ Đốc giáo (gồm đạo Thiên Chúa, Tin L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Chính Thống). Phần nhỏ theo đạo Hồi.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2" name="AutoShape 11"/>
          <p:cNvSpPr/>
          <p:nvPr/>
        </p:nvSpPr>
        <p:spPr>
          <a:xfrm>
            <a:off x="0" y="0"/>
            <a:ext cx="12192000" cy="6096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DÂN CƯ, XÃ HỘI CHÂU ÂU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74" y="584200"/>
            <a:ext cx="12158980" cy="52197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đa dạng về tôn giáo, ngôn ngữ v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hóa: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675" y="1302310"/>
            <a:ext cx="117115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? </a:t>
            </a:r>
            <a:r>
              <a:rPr lang="en-US" sz="6600" b="1" dirty="0" err="1" smtClean="0">
                <a:solidFill>
                  <a:srgbClr val="FF0000"/>
                </a:solidFill>
              </a:rPr>
              <a:t>Văn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hóa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châu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Âu</a:t>
            </a:r>
            <a:r>
              <a:rPr lang="en-US" sz="6600" b="1" dirty="0" smtClean="0">
                <a:solidFill>
                  <a:srgbClr val="FF0000"/>
                </a:solidFill>
              </a:rPr>
              <a:t> - </a:t>
            </a:r>
            <a:r>
              <a:rPr lang="en-US" sz="6600" b="1" dirty="0" err="1" smtClean="0">
                <a:solidFill>
                  <a:srgbClr val="FF0000"/>
                </a:solidFill>
              </a:rPr>
              <a:t>châu</a:t>
            </a:r>
            <a:r>
              <a:rPr lang="en-US" sz="6600" b="1" dirty="0" smtClean="0">
                <a:solidFill>
                  <a:srgbClr val="FF0000"/>
                </a:solidFill>
              </a:rPr>
              <a:t> Á.</a:t>
            </a:r>
          </a:p>
          <a:p>
            <a:r>
              <a:rPr lang="en-US" sz="6600" b="1" dirty="0" err="1" smtClean="0">
                <a:solidFill>
                  <a:srgbClr val="FF0000"/>
                </a:solidFill>
              </a:rPr>
              <a:t>Khác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nhau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như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thế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nào</a:t>
            </a:r>
            <a:r>
              <a:rPr lang="en-US" sz="6600" b="1" dirty="0" smtClean="0">
                <a:solidFill>
                  <a:srgbClr val="FF0000"/>
                </a:solidFill>
              </a:rPr>
              <a:t>?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4267241" y="304800"/>
            <a:ext cx="3382135" cy="183451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 b="1" dirty="0"/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04800" y="24384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4267200" y="46482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8432800" y="46482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304800" y="46482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8432800" y="24384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4267200" y="24384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135191" name="Rectangle 23"/>
          <p:cNvSpPr>
            <a:spLocks noChangeArrowheads="1"/>
          </p:cNvSpPr>
          <p:nvPr/>
        </p:nvSpPr>
        <p:spPr bwMode="auto">
          <a:xfrm>
            <a:off x="261155" y="24384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Chó</a:t>
            </a:r>
            <a:endParaRPr lang="en-US" sz="4000" b="1" dirty="0"/>
          </a:p>
        </p:txBody>
      </p:sp>
      <p:sp>
        <p:nvSpPr>
          <p:cNvPr id="135192" name="Rectangle 24"/>
          <p:cNvSpPr>
            <a:spLocks noChangeArrowheads="1"/>
          </p:cNvSpPr>
          <p:nvPr/>
        </p:nvSpPr>
        <p:spPr bwMode="auto">
          <a:xfrm>
            <a:off x="4267200" y="24384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Chào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hỏi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err="1" smtClean="0"/>
              <a:t>khi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gặp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nhau</a:t>
            </a:r>
            <a:endParaRPr lang="en-US" sz="4000" b="1" dirty="0"/>
          </a:p>
        </p:txBody>
      </p:sp>
      <p:sp>
        <p:nvSpPr>
          <p:cNvPr id="135193" name="Rectangle 25"/>
          <p:cNvSpPr>
            <a:spLocks noChangeArrowheads="1"/>
          </p:cNvSpPr>
          <p:nvPr/>
        </p:nvSpPr>
        <p:spPr bwMode="auto">
          <a:xfrm>
            <a:off x="8423275" y="24384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Xếp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endParaRPr lang="en-US" sz="4000" b="1" dirty="0"/>
          </a:p>
        </p:txBody>
      </p:sp>
      <p:sp>
        <p:nvSpPr>
          <p:cNvPr id="135194" name="Rectangle 26"/>
          <p:cNvSpPr>
            <a:spLocks noChangeArrowheads="1"/>
          </p:cNvSpPr>
          <p:nvPr/>
        </p:nvSpPr>
        <p:spPr bwMode="auto">
          <a:xfrm>
            <a:off x="261155" y="4686300"/>
            <a:ext cx="36576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Giờ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giấc</a:t>
            </a:r>
            <a:endParaRPr lang="en-US" sz="4000" b="1" dirty="0"/>
          </a:p>
        </p:txBody>
      </p:sp>
      <p:sp>
        <p:nvSpPr>
          <p:cNvPr id="135195" name="Rectangle 27"/>
          <p:cNvSpPr>
            <a:spLocks noChangeArrowheads="1"/>
          </p:cNvSpPr>
          <p:nvPr/>
        </p:nvSpPr>
        <p:spPr bwMode="auto">
          <a:xfrm>
            <a:off x="4267200" y="4686300"/>
            <a:ext cx="35560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Phương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tiện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smtClean="0"/>
              <a:t>di </a:t>
            </a:r>
            <a:r>
              <a:rPr lang="en-US" sz="4000" b="1" dirty="0" err="1" smtClean="0"/>
              <a:t>chuyển</a:t>
            </a:r>
            <a:endParaRPr lang="en-US" sz="4000" b="1" dirty="0"/>
          </a:p>
        </p:txBody>
      </p:sp>
      <p:sp>
        <p:nvSpPr>
          <p:cNvPr id="135196" name="Rectangle 28"/>
          <p:cNvSpPr>
            <a:spLocks noChangeArrowheads="1"/>
          </p:cNvSpPr>
          <p:nvPr/>
        </p:nvSpPr>
        <p:spPr bwMode="auto">
          <a:xfrm>
            <a:off x="8432800" y="4648200"/>
            <a:ext cx="35560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Thể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hiện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err="1" smtClean="0"/>
              <a:t>tình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cảm</a:t>
            </a:r>
            <a:endParaRPr lang="en-US" sz="4000" b="1" dirty="0"/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254000" y="158118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6000" b="1" dirty="0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4267200" y="249612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Dụng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cụ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ăn</a:t>
            </a:r>
            <a:endParaRPr lang="en-US" sz="4000" b="1" dirty="0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254000" y="3048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Món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ăn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chính</a:t>
            </a:r>
            <a:endParaRPr lang="en-US" sz="4000" b="1" dirty="0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8423275" y="304800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8423275" y="321049"/>
            <a:ext cx="3556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 smtClean="0"/>
              <a:t>Quan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niệm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err="1" smtClean="0"/>
              <a:t>về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vẻ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đẹp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302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9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5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5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5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5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9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5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35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9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5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9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5191" grpId="0" animBg="1"/>
      <p:bldP spid="135192" grpId="0" animBg="1"/>
      <p:bldP spid="135193" grpId="0" animBg="1"/>
      <p:bldP spid="135194" grpId="0" animBg="1"/>
      <p:bldP spid="135195" grpId="0" animBg="1"/>
      <p:bldP spid="135196" grpId="0" animBg="1"/>
      <p:bldP spid="16" grpId="0" animBg="1"/>
      <p:bldP spid="21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474133" y="1676431"/>
            <a:ext cx="1148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7200" b="1" dirty="0">
                <a:solidFill>
                  <a:srgbClr val="006600"/>
                </a:solidFill>
              </a:rPr>
              <a:t>2/ </a:t>
            </a:r>
            <a:r>
              <a:rPr lang="en-US" sz="7200" b="1" dirty="0" err="1" smtClean="0">
                <a:solidFill>
                  <a:srgbClr val="006600"/>
                </a:solidFill>
              </a:rPr>
              <a:t>Dân</a:t>
            </a:r>
            <a:r>
              <a:rPr lang="en-US" sz="7200" b="1" dirty="0" smtClean="0">
                <a:solidFill>
                  <a:srgbClr val="006600"/>
                </a:solidFill>
              </a:rPr>
              <a:t> </a:t>
            </a:r>
            <a:r>
              <a:rPr lang="en-US" sz="7200" b="1" dirty="0" err="1" smtClean="0">
                <a:solidFill>
                  <a:srgbClr val="006600"/>
                </a:solidFill>
              </a:rPr>
              <a:t>cư</a:t>
            </a:r>
            <a:r>
              <a:rPr lang="en-US" sz="7200" b="1" dirty="0" smtClean="0">
                <a:solidFill>
                  <a:srgbClr val="006600"/>
                </a:solidFill>
              </a:rPr>
              <a:t> </a:t>
            </a:r>
            <a:r>
              <a:rPr lang="en-US" sz="7200" b="1" dirty="0" err="1" smtClean="0">
                <a:solidFill>
                  <a:srgbClr val="006600"/>
                </a:solidFill>
              </a:rPr>
              <a:t>và</a:t>
            </a:r>
            <a:r>
              <a:rPr lang="en-US" sz="7200" b="1" dirty="0" smtClean="0">
                <a:solidFill>
                  <a:srgbClr val="006600"/>
                </a:solidFill>
              </a:rPr>
              <a:t> </a:t>
            </a:r>
            <a:r>
              <a:rPr lang="en-US" sz="7200" b="1" dirty="0" err="1" smtClean="0">
                <a:solidFill>
                  <a:srgbClr val="006600"/>
                </a:solidFill>
              </a:rPr>
              <a:t>Đô</a:t>
            </a:r>
            <a:r>
              <a:rPr lang="en-US" sz="7200" b="1" dirty="0" smtClean="0">
                <a:solidFill>
                  <a:srgbClr val="006600"/>
                </a:solidFill>
              </a:rPr>
              <a:t> </a:t>
            </a:r>
            <a:r>
              <a:rPr lang="en-US" sz="7200" b="1" dirty="0" err="1" smtClean="0">
                <a:solidFill>
                  <a:srgbClr val="006600"/>
                </a:solidFill>
              </a:rPr>
              <a:t>thị</a:t>
            </a:r>
            <a:r>
              <a:rPr lang="en-US" sz="7200" b="1" dirty="0" smtClean="0">
                <a:solidFill>
                  <a:srgbClr val="006600"/>
                </a:solidFill>
              </a:rPr>
              <a:t> </a:t>
            </a:r>
            <a:r>
              <a:rPr lang="en-US" sz="7200" b="1" dirty="0" err="1" smtClean="0">
                <a:solidFill>
                  <a:srgbClr val="006600"/>
                </a:solidFill>
              </a:rPr>
              <a:t>hóa</a:t>
            </a:r>
            <a:r>
              <a:rPr lang="en-US" sz="7200" b="1" dirty="0" smtClean="0">
                <a:solidFill>
                  <a:srgbClr val="006600"/>
                </a:solidFill>
              </a:rPr>
              <a:t>.</a:t>
            </a:r>
            <a:endParaRPr lang="en-US" sz="7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AB769E4-B86B-42AB-A866-2C4A37C3CE2D}"/>
              </a:ext>
            </a:extLst>
          </p:cNvPr>
          <p:cNvSpPr/>
          <p:nvPr/>
        </p:nvSpPr>
        <p:spPr>
          <a:xfrm>
            <a:off x="1007530" y="186926"/>
            <a:ext cx="99966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3 </a:t>
            </a:r>
            <a:r>
              <a:rPr lang="en-US" sz="6000" b="1" cap="none" spc="0" dirty="0" err="1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9" name="Rectangle: Rounded Corners 648">
            <a:extLst>
              <a:ext uri="{FF2B5EF4-FFF2-40B4-BE49-F238E27FC236}">
                <a16:creationId xmlns="" xmlns:a16="http://schemas.microsoft.com/office/drawing/2014/main" id="{2EA6A5DB-6C76-4812-8AE7-0FAC37E3873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0" name="Rectangle: Rounded Corners 649">
            <a:extLst>
              <a:ext uri="{FF2B5EF4-FFF2-40B4-BE49-F238E27FC236}">
                <a16:creationId xmlns="" xmlns:a16="http://schemas.microsoft.com/office/drawing/2014/main" id="{0F9C819F-C2C4-4813-A56F-C271D57066D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651" name="Rectangle: Rounded Corners 650">
            <a:extLst>
              <a:ext uri="{FF2B5EF4-FFF2-40B4-BE49-F238E27FC236}">
                <a16:creationId xmlns="" xmlns:a16="http://schemas.microsoft.com/office/drawing/2014/main" id="{71635EEE-6B28-431F-A59D-4F6355CF5CB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652" name="Rectangle: Rounded Corners 651">
            <a:extLst>
              <a:ext uri="{FF2B5EF4-FFF2-40B4-BE49-F238E27FC236}">
                <a16:creationId xmlns="" xmlns:a16="http://schemas.microsoft.com/office/drawing/2014/main" id="{5C77DE76-6E8D-4B31-BD3E-5CDD0D8A5CD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653" name="Rectangle: Rounded Corners 652">
            <a:extLst>
              <a:ext uri="{FF2B5EF4-FFF2-40B4-BE49-F238E27FC236}">
                <a16:creationId xmlns="" xmlns:a16="http://schemas.microsoft.com/office/drawing/2014/main" id="{9C5BB5DE-3D81-4477-8BDB-95D6A40439D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654" name="Rectangle: Rounded Corners 653">
            <a:extLst>
              <a:ext uri="{FF2B5EF4-FFF2-40B4-BE49-F238E27FC236}">
                <a16:creationId xmlns="" xmlns:a16="http://schemas.microsoft.com/office/drawing/2014/main" id="{EE88E374-C0F4-4B5A-A1E0-DF11633D99F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655" name="Rectangle: Rounded Corners 654">
            <a:extLst>
              <a:ext uri="{FF2B5EF4-FFF2-40B4-BE49-F238E27FC236}">
                <a16:creationId xmlns="" xmlns:a16="http://schemas.microsoft.com/office/drawing/2014/main" id="{8E0AE921-534C-41DC-9BBD-B9D96672DA6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656" name="Rectangle: Rounded Corners 655">
            <a:extLst>
              <a:ext uri="{FF2B5EF4-FFF2-40B4-BE49-F238E27FC236}">
                <a16:creationId xmlns="" xmlns:a16="http://schemas.microsoft.com/office/drawing/2014/main" id="{144E0641-C0AD-4823-AC07-74860BCC9C5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657" name="Rectangle: Rounded Corners 656">
            <a:extLst>
              <a:ext uri="{FF2B5EF4-FFF2-40B4-BE49-F238E27FC236}">
                <a16:creationId xmlns="" xmlns:a16="http://schemas.microsoft.com/office/drawing/2014/main" id="{4EF56D60-1FF4-4392-82FF-4E1D934EC53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658" name="Rectangle: Rounded Corners 657">
            <a:extLst>
              <a:ext uri="{FF2B5EF4-FFF2-40B4-BE49-F238E27FC236}">
                <a16:creationId xmlns="" xmlns:a16="http://schemas.microsoft.com/office/drawing/2014/main" id="{C9014B58-B3F4-4DC9-9B78-A8793EC326A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659" name="Rectangle: Rounded Corners 658">
            <a:extLst>
              <a:ext uri="{FF2B5EF4-FFF2-40B4-BE49-F238E27FC236}">
                <a16:creationId xmlns="" xmlns:a16="http://schemas.microsoft.com/office/drawing/2014/main" id="{234F90BD-3108-4056-95D0-B84C2AA915A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660" name="Rectangle: Rounded Corners 659">
            <a:extLst>
              <a:ext uri="{FF2B5EF4-FFF2-40B4-BE49-F238E27FC236}">
                <a16:creationId xmlns="" xmlns:a16="http://schemas.microsoft.com/office/drawing/2014/main" id="{F23B6025-477D-44D4-946F-CD2493301DA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661" name="Rectangle: Rounded Corners 660">
            <a:extLst>
              <a:ext uri="{FF2B5EF4-FFF2-40B4-BE49-F238E27FC236}">
                <a16:creationId xmlns="" xmlns:a16="http://schemas.microsoft.com/office/drawing/2014/main" id="{6A8F9391-102E-430F-9EB5-595A62C9B9A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662" name="Rectangle: Rounded Corners 661">
            <a:extLst>
              <a:ext uri="{FF2B5EF4-FFF2-40B4-BE49-F238E27FC236}">
                <a16:creationId xmlns="" xmlns:a16="http://schemas.microsoft.com/office/drawing/2014/main" id="{90D9028D-BD7C-469F-B99C-74E91F1CB1A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663" name="Rectangle: Rounded Corners 662">
            <a:extLst>
              <a:ext uri="{FF2B5EF4-FFF2-40B4-BE49-F238E27FC236}">
                <a16:creationId xmlns="" xmlns:a16="http://schemas.microsoft.com/office/drawing/2014/main" id="{27B9ABCF-0703-4E3A-A7FA-84F81873875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664" name="Rectangle: Rounded Corners 663">
            <a:extLst>
              <a:ext uri="{FF2B5EF4-FFF2-40B4-BE49-F238E27FC236}">
                <a16:creationId xmlns="" xmlns:a16="http://schemas.microsoft.com/office/drawing/2014/main" id="{C55B955D-6F30-49D6-AD2F-CAC14F1D93E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665" name="Rectangle: Rounded Corners 664">
            <a:extLst>
              <a:ext uri="{FF2B5EF4-FFF2-40B4-BE49-F238E27FC236}">
                <a16:creationId xmlns="" xmlns:a16="http://schemas.microsoft.com/office/drawing/2014/main" id="{6B2CD7FC-4F4E-46F4-8EDB-430A1E78582B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666" name="Rectangle: Rounded Corners 665">
            <a:extLst>
              <a:ext uri="{FF2B5EF4-FFF2-40B4-BE49-F238E27FC236}">
                <a16:creationId xmlns="" xmlns:a16="http://schemas.microsoft.com/office/drawing/2014/main" id="{EEE0D51C-54FD-48D8-A35A-ACB9B38471B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667" name="Rectangle: Rounded Corners 666">
            <a:extLst>
              <a:ext uri="{FF2B5EF4-FFF2-40B4-BE49-F238E27FC236}">
                <a16:creationId xmlns="" xmlns:a16="http://schemas.microsoft.com/office/drawing/2014/main" id="{76C587A3-F352-4A42-9308-B59099E81C4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668" name="Rectangle: Rounded Corners 667">
            <a:extLst>
              <a:ext uri="{FF2B5EF4-FFF2-40B4-BE49-F238E27FC236}">
                <a16:creationId xmlns="" xmlns:a16="http://schemas.microsoft.com/office/drawing/2014/main" id="{B73CFAEF-82BC-42FC-969C-29B4767D508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669" name="Rectangle: Rounded Corners 668">
            <a:extLst>
              <a:ext uri="{FF2B5EF4-FFF2-40B4-BE49-F238E27FC236}">
                <a16:creationId xmlns="" xmlns:a16="http://schemas.microsoft.com/office/drawing/2014/main" id="{01C8379A-FBAD-420A-A40A-C3DD038A0CB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670" name="Rectangle: Rounded Corners 669">
            <a:extLst>
              <a:ext uri="{FF2B5EF4-FFF2-40B4-BE49-F238E27FC236}">
                <a16:creationId xmlns="" xmlns:a16="http://schemas.microsoft.com/office/drawing/2014/main" id="{2BE147A4-DCB3-4738-9E5B-5FD20173737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671" name="Rectangle: Rounded Corners 670">
            <a:extLst>
              <a:ext uri="{FF2B5EF4-FFF2-40B4-BE49-F238E27FC236}">
                <a16:creationId xmlns="" xmlns:a16="http://schemas.microsoft.com/office/drawing/2014/main" id="{71E9ED07-035C-44EA-8EC6-1BA269D39FA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672" name="Rectangle: Rounded Corners 671">
            <a:extLst>
              <a:ext uri="{FF2B5EF4-FFF2-40B4-BE49-F238E27FC236}">
                <a16:creationId xmlns="" xmlns:a16="http://schemas.microsoft.com/office/drawing/2014/main" id="{4179C486-EBD6-44AA-93E2-76E31F9C5E6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673" name="Rectangle: Rounded Corners 672">
            <a:extLst>
              <a:ext uri="{FF2B5EF4-FFF2-40B4-BE49-F238E27FC236}">
                <a16:creationId xmlns="" xmlns:a16="http://schemas.microsoft.com/office/drawing/2014/main" id="{13E7C575-5363-485C-A3A0-E5DFF931E36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674" name="Rectangle: Rounded Corners 673">
            <a:extLst>
              <a:ext uri="{FF2B5EF4-FFF2-40B4-BE49-F238E27FC236}">
                <a16:creationId xmlns="" xmlns:a16="http://schemas.microsoft.com/office/drawing/2014/main" id="{3470BACB-4790-4F7C-90DC-0CD3ED74980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675" name="Rectangle: Rounded Corners 674">
            <a:extLst>
              <a:ext uri="{FF2B5EF4-FFF2-40B4-BE49-F238E27FC236}">
                <a16:creationId xmlns="" xmlns:a16="http://schemas.microsoft.com/office/drawing/2014/main" id="{316E7759-190F-4855-A5A6-1D7732C3438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676" name="Rectangle: Rounded Corners 675">
            <a:extLst>
              <a:ext uri="{FF2B5EF4-FFF2-40B4-BE49-F238E27FC236}">
                <a16:creationId xmlns="" xmlns:a16="http://schemas.microsoft.com/office/drawing/2014/main" id="{49A88D2A-50EB-49FC-BAEC-909C2E22A69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677" name="Rectangle: Rounded Corners 676">
            <a:extLst>
              <a:ext uri="{FF2B5EF4-FFF2-40B4-BE49-F238E27FC236}">
                <a16:creationId xmlns="" xmlns:a16="http://schemas.microsoft.com/office/drawing/2014/main" id="{2CB3BF68-DAEA-41B7-833D-23E3330BB26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678" name="Rectangle: Rounded Corners 677">
            <a:extLst>
              <a:ext uri="{FF2B5EF4-FFF2-40B4-BE49-F238E27FC236}">
                <a16:creationId xmlns="" xmlns:a16="http://schemas.microsoft.com/office/drawing/2014/main" id="{1FAEE8A9-91E3-4012-91CF-93874EECDEB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679" name="Rectangle: Rounded Corners 678">
            <a:extLst>
              <a:ext uri="{FF2B5EF4-FFF2-40B4-BE49-F238E27FC236}">
                <a16:creationId xmlns="" xmlns:a16="http://schemas.microsoft.com/office/drawing/2014/main" id="{ECEE69A4-77E0-420A-8824-41ABE427593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680" name="Rectangle: Rounded Corners 679">
            <a:extLst>
              <a:ext uri="{FF2B5EF4-FFF2-40B4-BE49-F238E27FC236}">
                <a16:creationId xmlns="" xmlns:a16="http://schemas.microsoft.com/office/drawing/2014/main" id="{F40715A0-201A-4BDF-B964-B30D28054BC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681" name="Rectangle: Rounded Corners 680">
            <a:extLst>
              <a:ext uri="{FF2B5EF4-FFF2-40B4-BE49-F238E27FC236}">
                <a16:creationId xmlns="" xmlns:a16="http://schemas.microsoft.com/office/drawing/2014/main" id="{E2EF57EE-47D5-4EAD-9749-314CDF0936C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682" name="Rectangle: Rounded Corners 681">
            <a:extLst>
              <a:ext uri="{FF2B5EF4-FFF2-40B4-BE49-F238E27FC236}">
                <a16:creationId xmlns="" xmlns:a16="http://schemas.microsoft.com/office/drawing/2014/main" id="{02D53F3D-FEC9-4002-AB3F-C1E3A0A8864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683" name="Rectangle: Rounded Corners 682">
            <a:extLst>
              <a:ext uri="{FF2B5EF4-FFF2-40B4-BE49-F238E27FC236}">
                <a16:creationId xmlns="" xmlns:a16="http://schemas.microsoft.com/office/drawing/2014/main" id="{F9A37BB5-C60B-4416-B12D-5B5F85D9004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684" name="Rectangle: Rounded Corners 683">
            <a:extLst>
              <a:ext uri="{FF2B5EF4-FFF2-40B4-BE49-F238E27FC236}">
                <a16:creationId xmlns="" xmlns:a16="http://schemas.microsoft.com/office/drawing/2014/main" id="{3F48DAF7-05FB-4D5C-AAF4-F3F5873019D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685" name="Rectangle: Rounded Corners 684">
            <a:extLst>
              <a:ext uri="{FF2B5EF4-FFF2-40B4-BE49-F238E27FC236}">
                <a16:creationId xmlns="" xmlns:a16="http://schemas.microsoft.com/office/drawing/2014/main" id="{601DFEB2-2DDB-425A-B878-0208254D153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686" name="Rectangle: Rounded Corners 685">
            <a:extLst>
              <a:ext uri="{FF2B5EF4-FFF2-40B4-BE49-F238E27FC236}">
                <a16:creationId xmlns="" xmlns:a16="http://schemas.microsoft.com/office/drawing/2014/main" id="{21CC8B86-F1DA-4C9F-9F82-AFB6CFC4BAF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687" name="Rectangle: Rounded Corners 686">
            <a:extLst>
              <a:ext uri="{FF2B5EF4-FFF2-40B4-BE49-F238E27FC236}">
                <a16:creationId xmlns="" xmlns:a16="http://schemas.microsoft.com/office/drawing/2014/main" id="{B8E502E0-1605-4EDE-BD5D-B68657D9A21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688" name="Rectangle: Rounded Corners 687">
            <a:extLst>
              <a:ext uri="{FF2B5EF4-FFF2-40B4-BE49-F238E27FC236}">
                <a16:creationId xmlns="" xmlns:a16="http://schemas.microsoft.com/office/drawing/2014/main" id="{B09E3488-95D6-41EC-99D0-AE3A7D1ABA8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689" name="Rectangle: Rounded Corners 688">
            <a:extLst>
              <a:ext uri="{FF2B5EF4-FFF2-40B4-BE49-F238E27FC236}">
                <a16:creationId xmlns="" xmlns:a16="http://schemas.microsoft.com/office/drawing/2014/main" id="{1D4D77C4-3111-4E38-BB94-D069ECB1693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690" name="Rectangle: Rounded Corners 689">
            <a:extLst>
              <a:ext uri="{FF2B5EF4-FFF2-40B4-BE49-F238E27FC236}">
                <a16:creationId xmlns="" xmlns:a16="http://schemas.microsoft.com/office/drawing/2014/main" id="{E37A5352-3316-4CD5-886E-131DA60A0AB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691" name="Rectangle: Rounded Corners 690">
            <a:extLst>
              <a:ext uri="{FF2B5EF4-FFF2-40B4-BE49-F238E27FC236}">
                <a16:creationId xmlns="" xmlns:a16="http://schemas.microsoft.com/office/drawing/2014/main" id="{4E7B319F-BB30-4B1B-B4BB-F3F35154617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692" name="Rectangle: Rounded Corners 691">
            <a:extLst>
              <a:ext uri="{FF2B5EF4-FFF2-40B4-BE49-F238E27FC236}">
                <a16:creationId xmlns="" xmlns:a16="http://schemas.microsoft.com/office/drawing/2014/main" id="{48B464ED-8D89-47C7-A3AD-ACC79BDFEB1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693" name="Rectangle: Rounded Corners 692">
            <a:extLst>
              <a:ext uri="{FF2B5EF4-FFF2-40B4-BE49-F238E27FC236}">
                <a16:creationId xmlns="" xmlns:a16="http://schemas.microsoft.com/office/drawing/2014/main" id="{01C933B9-3B19-415E-A05D-EB7B765ECF1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94" name="Rectangle: Rounded Corners 693">
            <a:extLst>
              <a:ext uri="{FF2B5EF4-FFF2-40B4-BE49-F238E27FC236}">
                <a16:creationId xmlns="" xmlns:a16="http://schemas.microsoft.com/office/drawing/2014/main" id="{C3EE5914-EECF-41E6-8166-C1D4051ED51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95" name="Rectangle: Rounded Corners 694">
            <a:extLst>
              <a:ext uri="{FF2B5EF4-FFF2-40B4-BE49-F238E27FC236}">
                <a16:creationId xmlns="" xmlns:a16="http://schemas.microsoft.com/office/drawing/2014/main" id="{2DC7E309-8B2D-4F44-9BA3-499489F7450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96" name="Rectangle: Rounded Corners 695">
            <a:extLst>
              <a:ext uri="{FF2B5EF4-FFF2-40B4-BE49-F238E27FC236}">
                <a16:creationId xmlns="" xmlns:a16="http://schemas.microsoft.com/office/drawing/2014/main" id="{E44748E7-3B5D-4EC2-BBDF-BA52420839D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97" name="Rectangle: Rounded Corners 696">
            <a:extLst>
              <a:ext uri="{FF2B5EF4-FFF2-40B4-BE49-F238E27FC236}">
                <a16:creationId xmlns="" xmlns:a16="http://schemas.microsoft.com/office/drawing/2014/main" id="{49ECBDC4-8CB6-47E3-83FE-2E16FE2188B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98" name="Rectangle: Rounded Corners 697">
            <a:extLst>
              <a:ext uri="{FF2B5EF4-FFF2-40B4-BE49-F238E27FC236}">
                <a16:creationId xmlns="" xmlns:a16="http://schemas.microsoft.com/office/drawing/2014/main" id="{BFAF509B-95D6-4F5F-9EAA-0702D3243E6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99" name="Rectangle: Rounded Corners 698">
            <a:extLst>
              <a:ext uri="{FF2B5EF4-FFF2-40B4-BE49-F238E27FC236}">
                <a16:creationId xmlns="" xmlns:a16="http://schemas.microsoft.com/office/drawing/2014/main" id="{2BE8B0D2-85D8-4E8D-A45B-4FA83FA0868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700" name="Rectangle: Rounded Corners 699">
            <a:extLst>
              <a:ext uri="{FF2B5EF4-FFF2-40B4-BE49-F238E27FC236}">
                <a16:creationId xmlns="" xmlns:a16="http://schemas.microsoft.com/office/drawing/2014/main" id="{E5E5B956-33AA-4A2A-9B6E-6C2BBF8BB55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701" name="Rectangle: Rounded Corners 700">
            <a:extLst>
              <a:ext uri="{FF2B5EF4-FFF2-40B4-BE49-F238E27FC236}">
                <a16:creationId xmlns="" xmlns:a16="http://schemas.microsoft.com/office/drawing/2014/main" id="{F8DAF54D-41DE-4494-A4D2-EF5465C4AAD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702" name="Rectangle: Rounded Corners 701">
            <a:extLst>
              <a:ext uri="{FF2B5EF4-FFF2-40B4-BE49-F238E27FC236}">
                <a16:creationId xmlns="" xmlns:a16="http://schemas.microsoft.com/office/drawing/2014/main" id="{517213F8-8F15-4B02-9430-0798729DE88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703" name="Rectangle: Rounded Corners 702">
            <a:extLst>
              <a:ext uri="{FF2B5EF4-FFF2-40B4-BE49-F238E27FC236}">
                <a16:creationId xmlns="" xmlns:a16="http://schemas.microsoft.com/office/drawing/2014/main" id="{32EA013D-94A6-424B-9C29-4D4D7BE64F8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4" name="Rectangle: Rounded Corners 703">
            <a:extLst>
              <a:ext uri="{FF2B5EF4-FFF2-40B4-BE49-F238E27FC236}">
                <a16:creationId xmlns="" xmlns:a16="http://schemas.microsoft.com/office/drawing/2014/main" id="{4832E75E-5B86-47D1-9C1A-D32622A1B49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05" name="Rectangle: Rounded Corners 704">
            <a:extLst>
              <a:ext uri="{FF2B5EF4-FFF2-40B4-BE49-F238E27FC236}">
                <a16:creationId xmlns="" xmlns:a16="http://schemas.microsoft.com/office/drawing/2014/main" id="{ED363498-B24B-4D91-81B6-F53B2B691BC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6" name="Rectangle: Rounded Corners 705">
            <a:extLst>
              <a:ext uri="{FF2B5EF4-FFF2-40B4-BE49-F238E27FC236}">
                <a16:creationId xmlns="" xmlns:a16="http://schemas.microsoft.com/office/drawing/2014/main" id="{7C4816CD-0B02-4BC8-8C2C-7353EC7958F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07" name="Rectangle: Rounded Corners 706">
            <a:extLst>
              <a:ext uri="{FF2B5EF4-FFF2-40B4-BE49-F238E27FC236}">
                <a16:creationId xmlns="" xmlns:a16="http://schemas.microsoft.com/office/drawing/2014/main" id="{D771D32F-7BF6-4405-9E63-2561FCBF17B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08" name="Rectangle: Rounded Corners 707">
            <a:extLst>
              <a:ext uri="{FF2B5EF4-FFF2-40B4-BE49-F238E27FC236}">
                <a16:creationId xmlns="" xmlns:a16="http://schemas.microsoft.com/office/drawing/2014/main" id="{22493637-C79D-4ED9-ACAD-F24029D7960B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9" name="Rectangle: Rounded Corners 708">
            <a:extLst>
              <a:ext uri="{FF2B5EF4-FFF2-40B4-BE49-F238E27FC236}">
                <a16:creationId xmlns="" xmlns:a16="http://schemas.microsoft.com/office/drawing/2014/main" id="{17C406C2-6780-49EE-9317-AAE081725CA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0" name="Rectangle: Rounded Corners 709">
            <a:extLst>
              <a:ext uri="{FF2B5EF4-FFF2-40B4-BE49-F238E27FC236}">
                <a16:creationId xmlns="" xmlns:a16="http://schemas.microsoft.com/office/drawing/2014/main" id="{2AE94D13-8623-4129-ACA3-FB17A19E857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11" name="Rectangle: Rounded Corners 710">
            <a:extLst>
              <a:ext uri="{FF2B5EF4-FFF2-40B4-BE49-F238E27FC236}">
                <a16:creationId xmlns="" xmlns:a16="http://schemas.microsoft.com/office/drawing/2014/main" id="{73D5A4BF-B63A-4DFD-BC6F-78ED21F44AD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12" name="Rectangle: Rounded Corners 711">
            <a:extLst>
              <a:ext uri="{FF2B5EF4-FFF2-40B4-BE49-F238E27FC236}">
                <a16:creationId xmlns="" xmlns:a16="http://schemas.microsoft.com/office/drawing/2014/main" id="{010F01D5-345E-462A-9DAE-B8D4AE18CA7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3" name="Rectangle: Rounded Corners 712">
            <a:extLst>
              <a:ext uri="{FF2B5EF4-FFF2-40B4-BE49-F238E27FC236}">
                <a16:creationId xmlns="" xmlns:a16="http://schemas.microsoft.com/office/drawing/2014/main" id="{07E0E7AC-1D1B-4C78-8C15-BC8B11D1653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14" name="Rectangle: Rounded Corners 713">
            <a:extLst>
              <a:ext uri="{FF2B5EF4-FFF2-40B4-BE49-F238E27FC236}">
                <a16:creationId xmlns="" xmlns:a16="http://schemas.microsoft.com/office/drawing/2014/main" id="{9C874EB6-384F-49F7-80A2-39AC4A23CF6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15" name="Rectangle: Rounded Corners 714">
            <a:extLst>
              <a:ext uri="{FF2B5EF4-FFF2-40B4-BE49-F238E27FC236}">
                <a16:creationId xmlns="" xmlns:a16="http://schemas.microsoft.com/office/drawing/2014/main" id="{A4D3823D-1867-4DF9-8C55-254B05F39A3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16" name="Rectangle: Rounded Corners 715">
            <a:extLst>
              <a:ext uri="{FF2B5EF4-FFF2-40B4-BE49-F238E27FC236}">
                <a16:creationId xmlns="" xmlns:a16="http://schemas.microsoft.com/office/drawing/2014/main" id="{7BD701E7-058B-4905-9C3E-7ED4638B4EF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17" name="Rectangle: Rounded Corners 716">
            <a:extLst>
              <a:ext uri="{FF2B5EF4-FFF2-40B4-BE49-F238E27FC236}">
                <a16:creationId xmlns="" xmlns:a16="http://schemas.microsoft.com/office/drawing/2014/main" id="{B9E9F3AD-DDE4-4C9F-8308-87AF7DDDC29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18" name="Rectangle: Rounded Corners 717">
            <a:extLst>
              <a:ext uri="{FF2B5EF4-FFF2-40B4-BE49-F238E27FC236}">
                <a16:creationId xmlns="" xmlns:a16="http://schemas.microsoft.com/office/drawing/2014/main" id="{6A81E89E-4C26-4774-B3A3-4F711B32570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19" name="Rectangle: Rounded Corners 718">
            <a:extLst>
              <a:ext uri="{FF2B5EF4-FFF2-40B4-BE49-F238E27FC236}">
                <a16:creationId xmlns="" xmlns:a16="http://schemas.microsoft.com/office/drawing/2014/main" id="{082457BF-9389-43CA-81D1-A6565BD548A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20" name="Rectangle: Rounded Corners 719">
            <a:extLst>
              <a:ext uri="{FF2B5EF4-FFF2-40B4-BE49-F238E27FC236}">
                <a16:creationId xmlns="" xmlns:a16="http://schemas.microsoft.com/office/drawing/2014/main" id="{F44F512E-8DA8-49C0-9E22-3AE84856291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21" name="Rectangle: Rounded Corners 720">
            <a:extLst>
              <a:ext uri="{FF2B5EF4-FFF2-40B4-BE49-F238E27FC236}">
                <a16:creationId xmlns="" xmlns:a16="http://schemas.microsoft.com/office/drawing/2014/main" id="{CC1D4865-2A4C-4F57-A1AF-A0B41405E4F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22" name="Rectangle: Rounded Corners 721">
            <a:extLst>
              <a:ext uri="{FF2B5EF4-FFF2-40B4-BE49-F238E27FC236}">
                <a16:creationId xmlns="" xmlns:a16="http://schemas.microsoft.com/office/drawing/2014/main" id="{CE1C7537-4DB5-4B67-B785-7447ECFD72C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723" name="Rectangle: Rounded Corners 722">
            <a:extLst>
              <a:ext uri="{FF2B5EF4-FFF2-40B4-BE49-F238E27FC236}">
                <a16:creationId xmlns="" xmlns:a16="http://schemas.microsoft.com/office/drawing/2014/main" id="{D6DE5BA9-1607-440B-A936-CD2F33476EC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724" name="Rectangle: Rounded Corners 723">
            <a:extLst>
              <a:ext uri="{FF2B5EF4-FFF2-40B4-BE49-F238E27FC236}">
                <a16:creationId xmlns="" xmlns:a16="http://schemas.microsoft.com/office/drawing/2014/main" id="{195D7925-F784-40FE-816A-1D65140C954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725" name="Rectangle: Rounded Corners 724">
            <a:extLst>
              <a:ext uri="{FF2B5EF4-FFF2-40B4-BE49-F238E27FC236}">
                <a16:creationId xmlns="" xmlns:a16="http://schemas.microsoft.com/office/drawing/2014/main" id="{1E5C30E2-BEF4-4161-BB2D-5E75240EDF7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726" name="Rectangle: Rounded Corners 725">
            <a:extLst>
              <a:ext uri="{FF2B5EF4-FFF2-40B4-BE49-F238E27FC236}">
                <a16:creationId xmlns="" xmlns:a16="http://schemas.microsoft.com/office/drawing/2014/main" id="{4028684F-44A7-4B4A-B111-38E43CBAB64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727" name="Rectangle: Rounded Corners 726">
            <a:extLst>
              <a:ext uri="{FF2B5EF4-FFF2-40B4-BE49-F238E27FC236}">
                <a16:creationId xmlns="" xmlns:a16="http://schemas.microsoft.com/office/drawing/2014/main" id="{02FC3BF6-7292-480A-B450-6E2BCC297D7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728" name="Rectangle: Rounded Corners 727">
            <a:extLst>
              <a:ext uri="{FF2B5EF4-FFF2-40B4-BE49-F238E27FC236}">
                <a16:creationId xmlns="" xmlns:a16="http://schemas.microsoft.com/office/drawing/2014/main" id="{01A08E60-A933-4175-8880-42BACCEDCFE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729" name="Rectangle: Rounded Corners 728">
            <a:extLst>
              <a:ext uri="{FF2B5EF4-FFF2-40B4-BE49-F238E27FC236}">
                <a16:creationId xmlns="" xmlns:a16="http://schemas.microsoft.com/office/drawing/2014/main" id="{D6C31DF1-E4B5-4F5E-9FA6-37B3B062035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730" name="Rectangle: Rounded Corners 729">
            <a:extLst>
              <a:ext uri="{FF2B5EF4-FFF2-40B4-BE49-F238E27FC236}">
                <a16:creationId xmlns="" xmlns:a16="http://schemas.microsoft.com/office/drawing/2014/main" id="{3112961E-7220-4C8F-B38B-C63B6899857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731" name="Rectangle: Rounded Corners 730">
            <a:extLst>
              <a:ext uri="{FF2B5EF4-FFF2-40B4-BE49-F238E27FC236}">
                <a16:creationId xmlns="" xmlns:a16="http://schemas.microsoft.com/office/drawing/2014/main" id="{42C065AC-AA5A-45E7-8E73-1101ABCF20F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732" name="Rectangle: Rounded Corners 731">
            <a:extLst>
              <a:ext uri="{FF2B5EF4-FFF2-40B4-BE49-F238E27FC236}">
                <a16:creationId xmlns="" xmlns:a16="http://schemas.microsoft.com/office/drawing/2014/main" id="{5611CC46-C41E-4A9C-9D05-F0DBDA4C4F1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733" name="Rectangle: Rounded Corners 732">
            <a:extLst>
              <a:ext uri="{FF2B5EF4-FFF2-40B4-BE49-F238E27FC236}">
                <a16:creationId xmlns="" xmlns:a16="http://schemas.microsoft.com/office/drawing/2014/main" id="{3718E33B-4487-408D-81CE-5EC7480365A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734" name="Rectangle: Rounded Corners 733">
            <a:extLst>
              <a:ext uri="{FF2B5EF4-FFF2-40B4-BE49-F238E27FC236}">
                <a16:creationId xmlns="" xmlns:a16="http://schemas.microsoft.com/office/drawing/2014/main" id="{BDFCC9A6-F408-4F24-8C37-5DE846664B0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735" name="Rectangle: Rounded Corners 734">
            <a:extLst>
              <a:ext uri="{FF2B5EF4-FFF2-40B4-BE49-F238E27FC236}">
                <a16:creationId xmlns="" xmlns:a16="http://schemas.microsoft.com/office/drawing/2014/main" id="{FEE6A625-C4D9-40C7-93B5-98AE244E2D4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736" name="Rectangle: Rounded Corners 735">
            <a:extLst>
              <a:ext uri="{FF2B5EF4-FFF2-40B4-BE49-F238E27FC236}">
                <a16:creationId xmlns="" xmlns:a16="http://schemas.microsoft.com/office/drawing/2014/main" id="{C1ACD31D-A4E0-46DC-9658-2C9ABBDBE24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737" name="Rectangle: Rounded Corners 736">
            <a:extLst>
              <a:ext uri="{FF2B5EF4-FFF2-40B4-BE49-F238E27FC236}">
                <a16:creationId xmlns="" xmlns:a16="http://schemas.microsoft.com/office/drawing/2014/main" id="{F30B1072-8294-4C0D-83D0-1F1E830FB7C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738" name="Rectangle: Rounded Corners 737">
            <a:extLst>
              <a:ext uri="{FF2B5EF4-FFF2-40B4-BE49-F238E27FC236}">
                <a16:creationId xmlns="" xmlns:a16="http://schemas.microsoft.com/office/drawing/2014/main" id="{60A498F1-0EB3-4410-920A-DCCD99073FF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739" name="Rectangle: Rounded Corners 738">
            <a:extLst>
              <a:ext uri="{FF2B5EF4-FFF2-40B4-BE49-F238E27FC236}">
                <a16:creationId xmlns="" xmlns:a16="http://schemas.microsoft.com/office/drawing/2014/main" id="{6687A33F-7B06-4555-8A76-B713B974E4D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740" name="Rectangle: Rounded Corners 739">
            <a:extLst>
              <a:ext uri="{FF2B5EF4-FFF2-40B4-BE49-F238E27FC236}">
                <a16:creationId xmlns="" xmlns:a16="http://schemas.microsoft.com/office/drawing/2014/main" id="{A400C4DB-65D4-47B3-A124-00A07DF85D8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741" name="Rectangle: Rounded Corners 740">
            <a:extLst>
              <a:ext uri="{FF2B5EF4-FFF2-40B4-BE49-F238E27FC236}">
                <a16:creationId xmlns="" xmlns:a16="http://schemas.microsoft.com/office/drawing/2014/main" id="{C310C571-4C8A-4CB1-8C6E-9158E34E6EC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742" name="Rectangle: Rounded Corners 741">
            <a:extLst>
              <a:ext uri="{FF2B5EF4-FFF2-40B4-BE49-F238E27FC236}">
                <a16:creationId xmlns="" xmlns:a16="http://schemas.microsoft.com/office/drawing/2014/main" id="{8DA714E5-840F-4245-B61F-13DED071F2E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743" name="Rectangle: Rounded Corners 742">
            <a:extLst>
              <a:ext uri="{FF2B5EF4-FFF2-40B4-BE49-F238E27FC236}">
                <a16:creationId xmlns="" xmlns:a16="http://schemas.microsoft.com/office/drawing/2014/main" id="{F54B5C2E-A071-4850-9AF0-BE57AB79589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744" name="Rectangle: Rounded Corners 743">
            <a:extLst>
              <a:ext uri="{FF2B5EF4-FFF2-40B4-BE49-F238E27FC236}">
                <a16:creationId xmlns="" xmlns:a16="http://schemas.microsoft.com/office/drawing/2014/main" id="{194D46F8-0E3C-4553-AE91-A7525ACFBFE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745" name="Rectangle: Rounded Corners 744">
            <a:extLst>
              <a:ext uri="{FF2B5EF4-FFF2-40B4-BE49-F238E27FC236}">
                <a16:creationId xmlns="" xmlns:a16="http://schemas.microsoft.com/office/drawing/2014/main" id="{146CCA99-DADF-42F7-A032-13AD2AE4D9C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746" name="Rectangle: Rounded Corners 745">
            <a:extLst>
              <a:ext uri="{FF2B5EF4-FFF2-40B4-BE49-F238E27FC236}">
                <a16:creationId xmlns="" xmlns:a16="http://schemas.microsoft.com/office/drawing/2014/main" id="{B4E4D9D8-5B87-4D0A-A292-169DC9D7858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747" name="Rectangle: Rounded Corners 746">
            <a:extLst>
              <a:ext uri="{FF2B5EF4-FFF2-40B4-BE49-F238E27FC236}">
                <a16:creationId xmlns="" xmlns:a16="http://schemas.microsoft.com/office/drawing/2014/main" id="{FE057415-C1BB-4210-ABEF-9851CCE1CB6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748" name="Rectangle: Rounded Corners 747">
            <a:extLst>
              <a:ext uri="{FF2B5EF4-FFF2-40B4-BE49-F238E27FC236}">
                <a16:creationId xmlns="" xmlns:a16="http://schemas.microsoft.com/office/drawing/2014/main" id="{85E3E32A-478D-41D5-9290-4486430996F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749" name="Rectangle: Rounded Corners 748">
            <a:extLst>
              <a:ext uri="{FF2B5EF4-FFF2-40B4-BE49-F238E27FC236}">
                <a16:creationId xmlns="" xmlns:a16="http://schemas.microsoft.com/office/drawing/2014/main" id="{3BB69071-C1C0-4A63-888A-1A91A64951C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750" name="Rectangle: Rounded Corners 749">
            <a:extLst>
              <a:ext uri="{FF2B5EF4-FFF2-40B4-BE49-F238E27FC236}">
                <a16:creationId xmlns="" xmlns:a16="http://schemas.microsoft.com/office/drawing/2014/main" id="{10B11059-5A4C-40BE-844F-76A83B89AF7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751" name="Rectangle: Rounded Corners 750">
            <a:extLst>
              <a:ext uri="{FF2B5EF4-FFF2-40B4-BE49-F238E27FC236}">
                <a16:creationId xmlns="" xmlns:a16="http://schemas.microsoft.com/office/drawing/2014/main" id="{B5F670F5-68C8-4FC2-9FAD-C37EDCC8122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752" name="Rectangle: Rounded Corners 751">
            <a:extLst>
              <a:ext uri="{FF2B5EF4-FFF2-40B4-BE49-F238E27FC236}">
                <a16:creationId xmlns="" xmlns:a16="http://schemas.microsoft.com/office/drawing/2014/main" id="{B0780EBE-AF63-4D72-A0C5-998FBAA5674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753" name="Rectangle: Rounded Corners 752">
            <a:extLst>
              <a:ext uri="{FF2B5EF4-FFF2-40B4-BE49-F238E27FC236}">
                <a16:creationId xmlns="" xmlns:a16="http://schemas.microsoft.com/office/drawing/2014/main" id="{E9BBA3C3-4282-44A7-BB4A-CD07070D720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754" name="Rectangle: Rounded Corners 753">
            <a:extLst>
              <a:ext uri="{FF2B5EF4-FFF2-40B4-BE49-F238E27FC236}">
                <a16:creationId xmlns="" xmlns:a16="http://schemas.microsoft.com/office/drawing/2014/main" id="{CAEEFD98-3E3C-4A81-9ACB-EA93DA25D13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755" name="Rectangle: Rounded Corners 754">
            <a:extLst>
              <a:ext uri="{FF2B5EF4-FFF2-40B4-BE49-F238E27FC236}">
                <a16:creationId xmlns="" xmlns:a16="http://schemas.microsoft.com/office/drawing/2014/main" id="{FD151838-AD9F-47C3-9324-654E892DF66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756" name="Rectangle: Rounded Corners 755">
            <a:extLst>
              <a:ext uri="{FF2B5EF4-FFF2-40B4-BE49-F238E27FC236}">
                <a16:creationId xmlns="" xmlns:a16="http://schemas.microsoft.com/office/drawing/2014/main" id="{71FBEDCA-00B7-4663-90A0-EEAD63219BE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757" name="Rectangle: Rounded Corners 756">
            <a:extLst>
              <a:ext uri="{FF2B5EF4-FFF2-40B4-BE49-F238E27FC236}">
                <a16:creationId xmlns="" xmlns:a16="http://schemas.microsoft.com/office/drawing/2014/main" id="{9E54467B-E09A-418F-AA1B-74C64F8908B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758" name="Rectangle: Rounded Corners 757">
            <a:extLst>
              <a:ext uri="{FF2B5EF4-FFF2-40B4-BE49-F238E27FC236}">
                <a16:creationId xmlns="" xmlns:a16="http://schemas.microsoft.com/office/drawing/2014/main" id="{E89D84AC-C2F3-4952-8130-B78EA385F44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759" name="Rectangle: Rounded Corners 758">
            <a:extLst>
              <a:ext uri="{FF2B5EF4-FFF2-40B4-BE49-F238E27FC236}">
                <a16:creationId xmlns="" xmlns:a16="http://schemas.microsoft.com/office/drawing/2014/main" id="{76BBB160-B027-463C-82D5-A4FB7980CA4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760" name="Rectangle: Rounded Corners 759">
            <a:extLst>
              <a:ext uri="{FF2B5EF4-FFF2-40B4-BE49-F238E27FC236}">
                <a16:creationId xmlns="" xmlns:a16="http://schemas.microsoft.com/office/drawing/2014/main" id="{3104D92E-E222-4931-A9EE-2CB40360237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761" name="Rectangle: Rounded Corners 760">
            <a:extLst>
              <a:ext uri="{FF2B5EF4-FFF2-40B4-BE49-F238E27FC236}">
                <a16:creationId xmlns="" xmlns:a16="http://schemas.microsoft.com/office/drawing/2014/main" id="{01246D77-BE5B-4774-B814-F9DCD9B7471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762" name="Rectangle: Rounded Corners 761">
            <a:extLst>
              <a:ext uri="{FF2B5EF4-FFF2-40B4-BE49-F238E27FC236}">
                <a16:creationId xmlns="" xmlns:a16="http://schemas.microsoft.com/office/drawing/2014/main" id="{A9D976F1-DBDF-4B0F-A379-85F6D29630B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63" name="Rectangle: Rounded Corners 762">
            <a:extLst>
              <a:ext uri="{FF2B5EF4-FFF2-40B4-BE49-F238E27FC236}">
                <a16:creationId xmlns="" xmlns:a16="http://schemas.microsoft.com/office/drawing/2014/main" id="{5DE4C254-A03A-4150-A8B7-A5C19838081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64" name="Rectangle: Rounded Corners 763">
            <a:extLst>
              <a:ext uri="{FF2B5EF4-FFF2-40B4-BE49-F238E27FC236}">
                <a16:creationId xmlns="" xmlns:a16="http://schemas.microsoft.com/office/drawing/2014/main" id="{856916D3-418D-4CAD-A7B6-829C5B4DD74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65" name="Rectangle: Rounded Corners 764">
            <a:extLst>
              <a:ext uri="{FF2B5EF4-FFF2-40B4-BE49-F238E27FC236}">
                <a16:creationId xmlns="" xmlns:a16="http://schemas.microsoft.com/office/drawing/2014/main" id="{BC383802-F65C-49B1-B54B-59F86FD2EE9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66" name="Rectangle: Rounded Corners 765">
            <a:extLst>
              <a:ext uri="{FF2B5EF4-FFF2-40B4-BE49-F238E27FC236}">
                <a16:creationId xmlns="" xmlns:a16="http://schemas.microsoft.com/office/drawing/2014/main" id="{015EE0A6-AC37-44DC-8198-2A6A43BCFA3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767" name="Rectangle: Rounded Corners 766">
            <a:extLst>
              <a:ext uri="{FF2B5EF4-FFF2-40B4-BE49-F238E27FC236}">
                <a16:creationId xmlns="" xmlns:a16="http://schemas.microsoft.com/office/drawing/2014/main" id="{530F4351-4128-4763-8F3F-5B4C6101EB6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768" name="Rectangle: Rounded Corners 767">
            <a:extLst>
              <a:ext uri="{FF2B5EF4-FFF2-40B4-BE49-F238E27FC236}">
                <a16:creationId xmlns="" xmlns:a16="http://schemas.microsoft.com/office/drawing/2014/main" id="{95708832-B494-4DA7-BB73-68657678278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769" name="Rectangle: Rounded Corners 768">
            <a:extLst>
              <a:ext uri="{FF2B5EF4-FFF2-40B4-BE49-F238E27FC236}">
                <a16:creationId xmlns="" xmlns:a16="http://schemas.microsoft.com/office/drawing/2014/main" id="{C3686C69-2A66-4F92-9443-6328B65EE38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770" name="Rectangle: Rounded Corners 769">
            <a:extLst>
              <a:ext uri="{FF2B5EF4-FFF2-40B4-BE49-F238E27FC236}">
                <a16:creationId xmlns="" xmlns:a16="http://schemas.microsoft.com/office/drawing/2014/main" id="{D861C945-1FAE-4441-ACCC-48C93D5EB7E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771" name="Rectangle: Rounded Corners 770">
            <a:extLst>
              <a:ext uri="{FF2B5EF4-FFF2-40B4-BE49-F238E27FC236}">
                <a16:creationId xmlns="" xmlns:a16="http://schemas.microsoft.com/office/drawing/2014/main" id="{F736F079-EF02-42FE-9DA9-8EDAAAE0101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772" name="Rectangle: Rounded Corners 771">
            <a:extLst>
              <a:ext uri="{FF2B5EF4-FFF2-40B4-BE49-F238E27FC236}">
                <a16:creationId xmlns="" xmlns:a16="http://schemas.microsoft.com/office/drawing/2014/main" id="{AF38EEE1-7887-470E-8DD7-A6E14EC4E93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773" name="Rectangle: Rounded Corners 772">
            <a:extLst>
              <a:ext uri="{FF2B5EF4-FFF2-40B4-BE49-F238E27FC236}">
                <a16:creationId xmlns="" xmlns:a16="http://schemas.microsoft.com/office/drawing/2014/main" id="{C5831466-CE3B-4584-9949-F336291995B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774" name="Rectangle: Rounded Corners 773">
            <a:extLst>
              <a:ext uri="{FF2B5EF4-FFF2-40B4-BE49-F238E27FC236}">
                <a16:creationId xmlns="" xmlns:a16="http://schemas.microsoft.com/office/drawing/2014/main" id="{E91093AB-0D9E-49C6-B899-FAE07B96BD7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775" name="Rectangle: Rounded Corners 774">
            <a:extLst>
              <a:ext uri="{FF2B5EF4-FFF2-40B4-BE49-F238E27FC236}">
                <a16:creationId xmlns="" xmlns:a16="http://schemas.microsoft.com/office/drawing/2014/main" id="{78729BDA-108C-48C7-A8E8-3A66C4BEE38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776" name="Rectangle: Rounded Corners 775">
            <a:extLst>
              <a:ext uri="{FF2B5EF4-FFF2-40B4-BE49-F238E27FC236}">
                <a16:creationId xmlns="" xmlns:a16="http://schemas.microsoft.com/office/drawing/2014/main" id="{ABF741B4-E6BB-4F70-B7AD-E5F97CFCC0F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777" name="Rectangle: Rounded Corners 776">
            <a:extLst>
              <a:ext uri="{FF2B5EF4-FFF2-40B4-BE49-F238E27FC236}">
                <a16:creationId xmlns="" xmlns:a16="http://schemas.microsoft.com/office/drawing/2014/main" id="{670ACBA4-E2C3-4DB4-AA5F-A5DEEAED03D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778" name="Rectangle: Rounded Corners 777">
            <a:extLst>
              <a:ext uri="{FF2B5EF4-FFF2-40B4-BE49-F238E27FC236}">
                <a16:creationId xmlns="" xmlns:a16="http://schemas.microsoft.com/office/drawing/2014/main" id="{FE1BEDD1-F54E-420F-B558-FBF03C79673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779" name="Rectangle: Rounded Corners 778">
            <a:extLst>
              <a:ext uri="{FF2B5EF4-FFF2-40B4-BE49-F238E27FC236}">
                <a16:creationId xmlns="" xmlns:a16="http://schemas.microsoft.com/office/drawing/2014/main" id="{369B697E-8EA7-4592-BF4C-5E5A9B9EE86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780" name="Rectangle: Rounded Corners 779">
            <a:extLst>
              <a:ext uri="{FF2B5EF4-FFF2-40B4-BE49-F238E27FC236}">
                <a16:creationId xmlns="" xmlns:a16="http://schemas.microsoft.com/office/drawing/2014/main" id="{981ECA05-6417-468E-B958-D51A7B15028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781" name="Rectangle: Rounded Corners 780">
            <a:extLst>
              <a:ext uri="{FF2B5EF4-FFF2-40B4-BE49-F238E27FC236}">
                <a16:creationId xmlns="" xmlns:a16="http://schemas.microsoft.com/office/drawing/2014/main" id="{B6CA8EFF-E48D-4CD3-9816-57AB318785E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782" name="Rectangle: Rounded Corners 781">
            <a:extLst>
              <a:ext uri="{FF2B5EF4-FFF2-40B4-BE49-F238E27FC236}">
                <a16:creationId xmlns="" xmlns:a16="http://schemas.microsoft.com/office/drawing/2014/main" id="{7A86EC18-EA91-47BA-9547-07DB95BBEBCB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783" name="Rectangle: Rounded Corners 782">
            <a:extLst>
              <a:ext uri="{FF2B5EF4-FFF2-40B4-BE49-F238E27FC236}">
                <a16:creationId xmlns="" xmlns:a16="http://schemas.microsoft.com/office/drawing/2014/main" id="{2846D6A2-5A76-43EE-93D1-BAF22F64025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784" name="Rectangle: Rounded Corners 783">
            <a:extLst>
              <a:ext uri="{FF2B5EF4-FFF2-40B4-BE49-F238E27FC236}">
                <a16:creationId xmlns="" xmlns:a16="http://schemas.microsoft.com/office/drawing/2014/main" id="{843B2B42-AD7C-40BF-8B0B-7444AD0100E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785" name="Rectangle: Rounded Corners 784">
            <a:extLst>
              <a:ext uri="{FF2B5EF4-FFF2-40B4-BE49-F238E27FC236}">
                <a16:creationId xmlns="" xmlns:a16="http://schemas.microsoft.com/office/drawing/2014/main" id="{C42D082D-5844-4720-8B6A-25C26A68320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786" name="Rectangle: Rounded Corners 785">
            <a:extLst>
              <a:ext uri="{FF2B5EF4-FFF2-40B4-BE49-F238E27FC236}">
                <a16:creationId xmlns="" xmlns:a16="http://schemas.microsoft.com/office/drawing/2014/main" id="{B51F58D2-E01D-49FF-AE0E-DCC900E42F8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787" name="Rectangle: Rounded Corners 786">
            <a:extLst>
              <a:ext uri="{FF2B5EF4-FFF2-40B4-BE49-F238E27FC236}">
                <a16:creationId xmlns="" xmlns:a16="http://schemas.microsoft.com/office/drawing/2014/main" id="{CBB7CBB2-3661-4E35-BFD4-FAAB302A462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788" name="Rectangle: Rounded Corners 787">
            <a:extLst>
              <a:ext uri="{FF2B5EF4-FFF2-40B4-BE49-F238E27FC236}">
                <a16:creationId xmlns="" xmlns:a16="http://schemas.microsoft.com/office/drawing/2014/main" id="{777E3A45-0BDC-4495-A1B5-8D1366033EC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789" name="Rectangle: Rounded Corners 788">
            <a:extLst>
              <a:ext uri="{FF2B5EF4-FFF2-40B4-BE49-F238E27FC236}">
                <a16:creationId xmlns="" xmlns:a16="http://schemas.microsoft.com/office/drawing/2014/main" id="{C91CE33A-B1BE-4232-A038-F142B180100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790" name="Rectangle: Rounded Corners 789">
            <a:extLst>
              <a:ext uri="{FF2B5EF4-FFF2-40B4-BE49-F238E27FC236}">
                <a16:creationId xmlns="" xmlns:a16="http://schemas.microsoft.com/office/drawing/2014/main" id="{C4AC2BF8-19B2-49B0-B5D6-151CB41F985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791" name="Rectangle: Rounded Corners 790">
            <a:extLst>
              <a:ext uri="{FF2B5EF4-FFF2-40B4-BE49-F238E27FC236}">
                <a16:creationId xmlns="" xmlns:a16="http://schemas.microsoft.com/office/drawing/2014/main" id="{C0885BBD-6E91-4386-8C7D-EF1E6757EB0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792" name="Rectangle: Rounded Corners 791">
            <a:extLst>
              <a:ext uri="{FF2B5EF4-FFF2-40B4-BE49-F238E27FC236}">
                <a16:creationId xmlns="" xmlns:a16="http://schemas.microsoft.com/office/drawing/2014/main" id="{6E374673-AF71-40AF-B57C-55FD70FB698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793" name="Rectangle: Rounded Corners 792">
            <a:extLst>
              <a:ext uri="{FF2B5EF4-FFF2-40B4-BE49-F238E27FC236}">
                <a16:creationId xmlns="" xmlns:a16="http://schemas.microsoft.com/office/drawing/2014/main" id="{E769EE79-2148-40B1-9C9D-CAEE4DFC3C7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794" name="Rectangle: Rounded Corners 793">
            <a:extLst>
              <a:ext uri="{FF2B5EF4-FFF2-40B4-BE49-F238E27FC236}">
                <a16:creationId xmlns="" xmlns:a16="http://schemas.microsoft.com/office/drawing/2014/main" id="{A552E98C-9A90-489E-8424-DCEA0A45B80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795" name="Rectangle: Rounded Corners 794">
            <a:extLst>
              <a:ext uri="{FF2B5EF4-FFF2-40B4-BE49-F238E27FC236}">
                <a16:creationId xmlns="" xmlns:a16="http://schemas.microsoft.com/office/drawing/2014/main" id="{4D4DD66F-FE2A-4D1C-8866-D9F3766718E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796" name="Rectangle: Rounded Corners 795">
            <a:extLst>
              <a:ext uri="{FF2B5EF4-FFF2-40B4-BE49-F238E27FC236}">
                <a16:creationId xmlns="" xmlns:a16="http://schemas.microsoft.com/office/drawing/2014/main" id="{099B32D0-98E3-4D61-8B9C-DF317BA0EBC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797" name="Rectangle: Rounded Corners 796">
            <a:extLst>
              <a:ext uri="{FF2B5EF4-FFF2-40B4-BE49-F238E27FC236}">
                <a16:creationId xmlns="" xmlns:a16="http://schemas.microsoft.com/office/drawing/2014/main" id="{DB38B9D9-5F01-4989-94B8-E0F229800F5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798" name="Rectangle: Rounded Corners 797">
            <a:extLst>
              <a:ext uri="{FF2B5EF4-FFF2-40B4-BE49-F238E27FC236}">
                <a16:creationId xmlns="" xmlns:a16="http://schemas.microsoft.com/office/drawing/2014/main" id="{C1147E52-C096-491F-A034-A9B7A1DE3F8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799" name="Rectangle: Rounded Corners 798">
            <a:extLst>
              <a:ext uri="{FF2B5EF4-FFF2-40B4-BE49-F238E27FC236}">
                <a16:creationId xmlns="" xmlns:a16="http://schemas.microsoft.com/office/drawing/2014/main" id="{21738FBA-539F-4B30-AEC1-BB379AAE582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800" name="Rectangle: Rounded Corners 799">
            <a:extLst>
              <a:ext uri="{FF2B5EF4-FFF2-40B4-BE49-F238E27FC236}">
                <a16:creationId xmlns="" xmlns:a16="http://schemas.microsoft.com/office/drawing/2014/main" id="{FF8917AF-CCEF-4EEA-8E16-C435D98D80E5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801" name="Rectangle: Rounded Corners 800">
            <a:extLst>
              <a:ext uri="{FF2B5EF4-FFF2-40B4-BE49-F238E27FC236}">
                <a16:creationId xmlns="" xmlns:a16="http://schemas.microsoft.com/office/drawing/2014/main" id="{ECEF1CB9-3B9B-4E8A-8F6D-BC59D533DC9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802" name="Rectangle: Rounded Corners 801">
            <a:extLst>
              <a:ext uri="{FF2B5EF4-FFF2-40B4-BE49-F238E27FC236}">
                <a16:creationId xmlns="" xmlns:a16="http://schemas.microsoft.com/office/drawing/2014/main" id="{626371B5-7CC2-4386-A967-B3D18B87028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803" name="Rectangle: Rounded Corners 802">
            <a:extLst>
              <a:ext uri="{FF2B5EF4-FFF2-40B4-BE49-F238E27FC236}">
                <a16:creationId xmlns="" xmlns:a16="http://schemas.microsoft.com/office/drawing/2014/main" id="{11643FED-CEC4-49CC-9CD6-F9DD1A6806B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804" name="Rectangle: Rounded Corners 803">
            <a:extLst>
              <a:ext uri="{FF2B5EF4-FFF2-40B4-BE49-F238E27FC236}">
                <a16:creationId xmlns="" xmlns:a16="http://schemas.microsoft.com/office/drawing/2014/main" id="{5C05C2AA-A4A2-41BE-9758-05433B95749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05" name="Rectangle: Rounded Corners 804">
            <a:extLst>
              <a:ext uri="{FF2B5EF4-FFF2-40B4-BE49-F238E27FC236}">
                <a16:creationId xmlns="" xmlns:a16="http://schemas.microsoft.com/office/drawing/2014/main" id="{3300876B-569F-44B1-B8FF-2E2FA1FD260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806" name="Rectangle: Rounded Corners 805">
            <a:extLst>
              <a:ext uri="{FF2B5EF4-FFF2-40B4-BE49-F238E27FC236}">
                <a16:creationId xmlns="" xmlns:a16="http://schemas.microsoft.com/office/drawing/2014/main" id="{A5DB9086-DE5A-43EF-8B91-EA82002121D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807" name="Rectangle: Rounded Corners 806">
            <a:extLst>
              <a:ext uri="{FF2B5EF4-FFF2-40B4-BE49-F238E27FC236}">
                <a16:creationId xmlns="" xmlns:a16="http://schemas.microsoft.com/office/drawing/2014/main" id="{10CDC179-6706-401E-898D-7D924B714ECC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808" name="Rectangle: Rounded Corners 807">
            <a:extLst>
              <a:ext uri="{FF2B5EF4-FFF2-40B4-BE49-F238E27FC236}">
                <a16:creationId xmlns="" xmlns:a16="http://schemas.microsoft.com/office/drawing/2014/main" id="{03BD0D17-AF92-4220-A434-28D309E137C0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809" name="Rectangle: Rounded Corners 808">
            <a:extLst>
              <a:ext uri="{FF2B5EF4-FFF2-40B4-BE49-F238E27FC236}">
                <a16:creationId xmlns="" xmlns:a16="http://schemas.microsoft.com/office/drawing/2014/main" id="{6CC0111B-D6B8-4E2F-954B-AFBE7205560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810" name="Rectangle: Rounded Corners 809">
            <a:extLst>
              <a:ext uri="{FF2B5EF4-FFF2-40B4-BE49-F238E27FC236}">
                <a16:creationId xmlns="" xmlns:a16="http://schemas.microsoft.com/office/drawing/2014/main" id="{34C35099-00A1-4693-8E87-10AEAC8F626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811" name="Rectangle: Rounded Corners 810">
            <a:extLst>
              <a:ext uri="{FF2B5EF4-FFF2-40B4-BE49-F238E27FC236}">
                <a16:creationId xmlns="" xmlns:a16="http://schemas.microsoft.com/office/drawing/2014/main" id="{415B00E0-E195-44ED-B97F-9164E4D79F1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812" name="Rectangle: Rounded Corners 811">
            <a:extLst>
              <a:ext uri="{FF2B5EF4-FFF2-40B4-BE49-F238E27FC236}">
                <a16:creationId xmlns="" xmlns:a16="http://schemas.microsoft.com/office/drawing/2014/main" id="{58549FB0-235C-4CED-A33D-6EF4623A0222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813" name="Rectangle: Rounded Corners 812">
            <a:extLst>
              <a:ext uri="{FF2B5EF4-FFF2-40B4-BE49-F238E27FC236}">
                <a16:creationId xmlns="" xmlns:a16="http://schemas.microsoft.com/office/drawing/2014/main" id="{6A69B5F6-B9C5-49D1-B676-6A966B6C011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814" name="Rectangle: Rounded Corners 813">
            <a:extLst>
              <a:ext uri="{FF2B5EF4-FFF2-40B4-BE49-F238E27FC236}">
                <a16:creationId xmlns="" xmlns:a16="http://schemas.microsoft.com/office/drawing/2014/main" id="{999E5249-2F63-4819-991D-45899A74750B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815" name="Rectangle: Rounded Corners 814">
            <a:extLst>
              <a:ext uri="{FF2B5EF4-FFF2-40B4-BE49-F238E27FC236}">
                <a16:creationId xmlns="" xmlns:a16="http://schemas.microsoft.com/office/drawing/2014/main" id="{6922BEB5-7177-498E-AD51-E4B9C2F3C3C3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816" name="Rectangle: Rounded Corners 815">
            <a:extLst>
              <a:ext uri="{FF2B5EF4-FFF2-40B4-BE49-F238E27FC236}">
                <a16:creationId xmlns="" xmlns:a16="http://schemas.microsoft.com/office/drawing/2014/main" id="{1885F4FD-7201-4D7F-B109-CF7FEB5BA0C8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817" name="Rectangle: Rounded Corners 816">
            <a:extLst>
              <a:ext uri="{FF2B5EF4-FFF2-40B4-BE49-F238E27FC236}">
                <a16:creationId xmlns="" xmlns:a16="http://schemas.microsoft.com/office/drawing/2014/main" id="{9DC82D37-7801-43D6-8D8F-7879A6BDA74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818" name="Rectangle: Rounded Corners 817">
            <a:extLst>
              <a:ext uri="{FF2B5EF4-FFF2-40B4-BE49-F238E27FC236}">
                <a16:creationId xmlns="" xmlns:a16="http://schemas.microsoft.com/office/drawing/2014/main" id="{A237F05D-50D8-4DAF-852F-93FFC294E9EB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819" name="Rectangle: Rounded Corners 818">
            <a:extLst>
              <a:ext uri="{FF2B5EF4-FFF2-40B4-BE49-F238E27FC236}">
                <a16:creationId xmlns="" xmlns:a16="http://schemas.microsoft.com/office/drawing/2014/main" id="{6801574D-4F3B-44A5-97F2-EC7771CB3DF1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820" name="Rectangle: Rounded Corners 819">
            <a:extLst>
              <a:ext uri="{FF2B5EF4-FFF2-40B4-BE49-F238E27FC236}">
                <a16:creationId xmlns="" xmlns:a16="http://schemas.microsoft.com/office/drawing/2014/main" id="{3B394A92-DFBD-4521-97BA-BD3724E01F5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821" name="Rectangle: Rounded Corners 820">
            <a:extLst>
              <a:ext uri="{FF2B5EF4-FFF2-40B4-BE49-F238E27FC236}">
                <a16:creationId xmlns="" xmlns:a16="http://schemas.microsoft.com/office/drawing/2014/main" id="{4C825C9D-5F2E-404F-ACAC-4480CE66D739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822" name="Rectangle: Rounded Corners 821">
            <a:extLst>
              <a:ext uri="{FF2B5EF4-FFF2-40B4-BE49-F238E27FC236}">
                <a16:creationId xmlns="" xmlns:a16="http://schemas.microsoft.com/office/drawing/2014/main" id="{6532073A-5632-44DF-BA47-C7EDCBE46497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823" name="Rectangle: Rounded Corners 822">
            <a:extLst>
              <a:ext uri="{FF2B5EF4-FFF2-40B4-BE49-F238E27FC236}">
                <a16:creationId xmlns="" xmlns:a16="http://schemas.microsoft.com/office/drawing/2014/main" id="{F2877F17-47A8-4C1C-8D81-CF5EFD0F908D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824" name="Rectangle: Rounded Corners 823">
            <a:extLst>
              <a:ext uri="{FF2B5EF4-FFF2-40B4-BE49-F238E27FC236}">
                <a16:creationId xmlns="" xmlns:a16="http://schemas.microsoft.com/office/drawing/2014/main" id="{FF82C0B9-FFE7-477D-8485-855A9C45A5DE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825" name="Rectangle: Rounded Corners 824">
            <a:extLst>
              <a:ext uri="{FF2B5EF4-FFF2-40B4-BE49-F238E27FC236}">
                <a16:creationId xmlns="" xmlns:a16="http://schemas.microsoft.com/office/drawing/2014/main" id="{A3B92BBB-606A-47EA-8252-D61BE73FEF8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826" name="Rectangle: Rounded Corners 825">
            <a:extLst>
              <a:ext uri="{FF2B5EF4-FFF2-40B4-BE49-F238E27FC236}">
                <a16:creationId xmlns="" xmlns:a16="http://schemas.microsoft.com/office/drawing/2014/main" id="{816ADF81-6406-4E1E-8DD6-820B9889CEAA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827" name="Rectangle: Rounded Corners 826">
            <a:extLst>
              <a:ext uri="{FF2B5EF4-FFF2-40B4-BE49-F238E27FC236}">
                <a16:creationId xmlns="" xmlns:a16="http://schemas.microsoft.com/office/drawing/2014/main" id="{AC8C64FB-DA17-4B1E-BE8D-198B630356AF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828" name="Rectangle: Rounded Corners 827">
            <a:extLst>
              <a:ext uri="{FF2B5EF4-FFF2-40B4-BE49-F238E27FC236}">
                <a16:creationId xmlns="" xmlns:a16="http://schemas.microsoft.com/office/drawing/2014/main" id="{A92E3E36-71B2-421B-ACF9-BF964DA0C2DB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829" name="Rectangle: Rounded Corners 828">
            <a:extLst>
              <a:ext uri="{FF2B5EF4-FFF2-40B4-BE49-F238E27FC236}">
                <a16:creationId xmlns="" xmlns:a16="http://schemas.microsoft.com/office/drawing/2014/main" id="{5923DB73-B8A9-4539-B30E-278EE929ED46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830" name="Rectangle: Rounded Corners 829">
            <a:extLst>
              <a:ext uri="{FF2B5EF4-FFF2-40B4-BE49-F238E27FC236}">
                <a16:creationId xmlns="" xmlns:a16="http://schemas.microsoft.com/office/drawing/2014/main" id="{65CA82C2-EE61-4762-A185-C9351887C414}"/>
              </a:ext>
            </a:extLst>
          </p:cNvPr>
          <p:cNvSpPr/>
          <p:nvPr/>
        </p:nvSpPr>
        <p:spPr>
          <a:xfrm>
            <a:off x="4949689" y="516577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831" name="Rectangle: Rounded Corners 830">
            <a:extLst>
              <a:ext uri="{FF2B5EF4-FFF2-40B4-BE49-F238E27FC236}">
                <a16:creationId xmlns="" xmlns:a16="http://schemas.microsoft.com/office/drawing/2014/main" id="{16EE7296-9D1E-4E61-8B79-61988A8656BC}"/>
              </a:ext>
            </a:extLst>
          </p:cNvPr>
          <p:cNvSpPr/>
          <p:nvPr/>
        </p:nvSpPr>
        <p:spPr>
          <a:xfrm>
            <a:off x="4949685" y="4757800"/>
            <a:ext cx="3065603" cy="15112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585954" y="1771650"/>
            <a:ext cx="8515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</a:rPr>
              <a:t>Nghiên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cứu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nội</a:t>
            </a:r>
            <a:r>
              <a:rPr lang="en-US" sz="4800" b="1" dirty="0" smtClean="0">
                <a:solidFill>
                  <a:srgbClr val="C00000"/>
                </a:solidFill>
              </a:rPr>
              <a:t> dung </a:t>
            </a:r>
            <a:r>
              <a:rPr lang="en-US" sz="4800" b="1" dirty="0" err="1" smtClean="0">
                <a:solidFill>
                  <a:srgbClr val="C00000"/>
                </a:solidFill>
              </a:rPr>
              <a:t>mục</a:t>
            </a:r>
            <a:r>
              <a:rPr lang="en-US" sz="4800" b="1" dirty="0" smtClean="0">
                <a:solidFill>
                  <a:srgbClr val="C00000"/>
                </a:solidFill>
              </a:rPr>
              <a:t> 2/</a:t>
            </a:r>
            <a:r>
              <a:rPr lang="en-US" sz="4800" b="1" dirty="0" err="1" smtClean="0">
                <a:solidFill>
                  <a:srgbClr val="C00000"/>
                </a:solidFill>
              </a:rPr>
              <a:t>sgk</a:t>
            </a:r>
            <a:r>
              <a:rPr lang="en-US" sz="4800" b="1" dirty="0" smtClean="0">
                <a:solidFill>
                  <a:srgbClr val="C00000"/>
                </a:solidFill>
              </a:rPr>
              <a:t> trang161. </a:t>
            </a:r>
            <a:r>
              <a:rPr lang="en-US" sz="4800" b="1" dirty="0" err="1" smtClean="0">
                <a:solidFill>
                  <a:srgbClr val="C00000"/>
                </a:solidFill>
              </a:rPr>
              <a:t>Hãy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nêu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đặc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điểm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của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dân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cư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và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đô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thị</a:t>
            </a:r>
            <a:r>
              <a:rPr lang="en-US" sz="4800" b="1" dirty="0" smtClean="0">
                <a:solidFill>
                  <a:srgbClr val="C00000"/>
                </a:solidFill>
              </a:rPr>
              <a:t> ở </a:t>
            </a:r>
            <a:r>
              <a:rPr lang="en-US" sz="4800" b="1" dirty="0" err="1" smtClean="0">
                <a:solidFill>
                  <a:srgbClr val="C00000"/>
                </a:solidFill>
              </a:rPr>
              <a:t>châu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Âu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9"/>
                  </p:tgtEl>
                </p:cond>
              </p:nextCondLst>
            </p:seq>
          </p:childTnLst>
        </p:cTn>
      </p:par>
    </p:tnLst>
    <p:bldLst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1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90420" y="2705521"/>
            <a:ext cx="11176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600" b="1" dirty="0">
                <a:solidFill>
                  <a:srgbClr val="FF0000"/>
                </a:solidFill>
              </a:rPr>
              <a:t>a/ </a:t>
            </a:r>
            <a:r>
              <a:rPr lang="en-US" sz="6600" b="1" dirty="0" err="1">
                <a:solidFill>
                  <a:srgbClr val="FF0000"/>
                </a:solidFill>
              </a:rPr>
              <a:t>Đặc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điểm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dân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cư</a:t>
            </a:r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26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8"/>
          <p:cNvSpPr txBox="1">
            <a:spLocks noChangeArrowheads="1"/>
          </p:cNvSpPr>
          <p:nvPr/>
        </p:nvSpPr>
        <p:spPr bwMode="auto">
          <a:xfrm>
            <a:off x="4673600" y="5105463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33795" name="Picture 1" descr="mat do dan so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7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5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t do dan so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4064000" y="533400"/>
            <a:ext cx="8128000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2" name="Text Box 6"/>
          <p:cNvSpPr txBox="1"/>
          <p:nvPr/>
        </p:nvSpPr>
        <p:spPr>
          <a:xfrm>
            <a:off x="29" y="990642"/>
            <a:ext cx="3577167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số dân châu Âu năm 2001 ?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63" name="Text Box 7"/>
          <p:cNvSpPr txBox="1"/>
          <p:nvPr/>
        </p:nvSpPr>
        <p:spPr>
          <a:xfrm>
            <a:off x="24" y="1143036"/>
            <a:ext cx="3780367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dân :    727 triệu người        (năm 2001 )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77" name="Text Box 10"/>
          <p:cNvSpPr txBox="1"/>
          <p:nvPr/>
        </p:nvSpPr>
        <p:spPr>
          <a:xfrm>
            <a:off x="-101600" y="533401"/>
            <a:ext cx="3243196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Đặc điểm dân cư: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79" y="0"/>
            <a:ext cx="11563351" cy="523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spcBef>
                <a:spcPct val="50000"/>
              </a:spcBef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-61380" y="1043025"/>
            <a:ext cx="3780367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dân :    740,1 triệu người        (năm 2011 )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70662" grpId="1"/>
      <p:bldP spid="70663" grpId="0"/>
      <p:bldP spid="70663" grpId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08000" y="977962"/>
            <a:ext cx="109728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Bảng số liệu dân số (2017), diện tích của  Châu Âu.</a:t>
            </a:r>
          </a:p>
        </p:txBody>
      </p:sp>
      <p:graphicFrame>
        <p:nvGraphicFramePr>
          <p:cNvPr id="4" name="Group 74"/>
          <p:cNvGraphicFramePr>
            <a:graphicFrameLocks noGrp="1"/>
          </p:cNvGraphicFramePr>
          <p:nvPr/>
        </p:nvGraphicFramePr>
        <p:xfrm>
          <a:off x="508000" y="2206625"/>
          <a:ext cx="11176000" cy="4054476"/>
        </p:xfrm>
        <a:graphic>
          <a:graphicData uri="http://schemas.openxmlformats.org/drawingml/2006/table">
            <a:tbl>
              <a:tblPr/>
              <a:tblGrid>
                <a:gridCol w="3431116"/>
                <a:gridCol w="3369733"/>
                <a:gridCol w="4375151"/>
              </a:tblGrid>
              <a:tr h="76196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Âu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82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dân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endParaRPr kumimoji="0" 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3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121920" marR="12192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Mật độ dân 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(Người/km</a:t>
                      </a:r>
                      <a:r>
                        <a:rPr kumimoji="0" lang="en-US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endParaRPr kumimoji="0" lang="en-US" sz="3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0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742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121920" marR="12192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28000" y="4572063"/>
            <a:ext cx="3048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600" b="1">
                <a:solidFill>
                  <a:srgbClr val="FF0000"/>
                </a:solidFill>
              </a:rPr>
              <a:t>74,2</a:t>
            </a:r>
          </a:p>
        </p:txBody>
      </p:sp>
    </p:spTree>
    <p:extLst>
      <p:ext uri="{BB962C8B-B14F-4D97-AF65-F5344CB8AC3E}">
        <p14:creationId xmlns:p14="http://schemas.microsoft.com/office/powerpoint/2010/main" val="39724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7"/>
          <p:cNvSpPr txBox="1"/>
          <p:nvPr/>
        </p:nvSpPr>
        <p:spPr>
          <a:xfrm>
            <a:off x="508000" y="0"/>
            <a:ext cx="11684000" cy="52197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0723" name="Content Placeholder 30722"/>
          <p:cNvGraphicFramePr>
            <a:graphicFrameLocks noGrp="1"/>
          </p:cNvGraphicFramePr>
          <p:nvPr>
            <p:ph idx="4294967295"/>
          </p:nvPr>
        </p:nvGraphicFramePr>
        <p:xfrm>
          <a:off x="2946400" y="533400"/>
          <a:ext cx="9245600" cy="6018213"/>
        </p:xfrm>
        <a:graphic>
          <a:graphicData uri="http://schemas.openxmlformats.org/drawingml/2006/table">
            <a:tbl>
              <a:tblPr/>
              <a:tblGrid>
                <a:gridCol w="4978400"/>
                <a:gridCol w="4267200"/>
              </a:tblGrid>
              <a:tr h="1457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châu lục 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gia tăng tự nhiên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%năm 2005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thế giới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24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Mĩ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Mĩ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8"/>
          <p:cNvSpPr txBox="1"/>
          <p:nvPr/>
        </p:nvSpPr>
        <p:spPr>
          <a:xfrm>
            <a:off x="0" y="533420"/>
            <a:ext cx="2946400" cy="5262979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Nêu tỉ lệ  gia tăng dân số tự nhiên của châu Âu. Nhận xét về tỉ lệ đó?</a:t>
            </a: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 của vấn đề đó?</a:t>
            </a: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Dân số ở 1 số nước châu Âu tăng l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đâu?</a:t>
            </a: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031328" y="485292"/>
            <a:ext cx="5160672" cy="220041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</a:rPr>
              <a:t>Đây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là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lễ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hội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gì</a:t>
            </a:r>
            <a:r>
              <a:rPr lang="en-US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</a:rPr>
              <a:t>được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tổ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chức</a:t>
            </a:r>
            <a:r>
              <a:rPr lang="en-US" sz="4000" b="1" dirty="0" smtClean="0">
                <a:solidFill>
                  <a:schemeClr val="bg1"/>
                </a:solidFill>
              </a:rPr>
              <a:t> ở </a:t>
            </a:r>
            <a:r>
              <a:rPr lang="en-US" sz="4000" b="1" dirty="0" err="1" smtClean="0">
                <a:solidFill>
                  <a:schemeClr val="bg1"/>
                </a:solidFill>
              </a:rPr>
              <a:t>đâu</a:t>
            </a:r>
            <a:r>
              <a:rPr lang="en-US" sz="40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073558" y="3165433"/>
            <a:ext cx="4955351" cy="23724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Lễ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hội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Ném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cà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chua</a:t>
            </a:r>
            <a:r>
              <a:rPr lang="en-US" sz="4000" b="1" dirty="0" smtClean="0">
                <a:solidFill>
                  <a:srgbClr val="002060"/>
                </a:solidFill>
              </a:rPr>
              <a:t> – </a:t>
            </a:r>
            <a:r>
              <a:rPr lang="en-US" sz="4000" b="1" dirty="0" err="1" smtClean="0">
                <a:solidFill>
                  <a:srgbClr val="002060"/>
                </a:solidFill>
              </a:rPr>
              <a:t>Tây</a:t>
            </a:r>
            <a:r>
              <a:rPr lang="en-US" sz="4000" b="1" dirty="0" smtClean="0">
                <a:solidFill>
                  <a:srgbClr val="002060"/>
                </a:solidFill>
              </a:rPr>
              <a:t> Ban </a:t>
            </a:r>
            <a:r>
              <a:rPr lang="en-US" sz="4000" b="1" dirty="0" err="1" smtClean="0">
                <a:solidFill>
                  <a:srgbClr val="002060"/>
                </a:solidFill>
              </a:rPr>
              <a:t>Nha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67"/>
            <a:ext cx="2400300" cy="1468203"/>
          </a:xfrm>
          <a:prstGeom prst="rect">
            <a:avLst/>
          </a:prstGeom>
        </p:spPr>
      </p:pic>
      <p:pic>
        <p:nvPicPr>
          <p:cNvPr id="1026" name="Picture 2" descr="C:\Users\LAPTOP\OneDrive\Máy tính\le-hoi-ca-chua-o-tay-ban-nha-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43" y="461618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at do dan so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4064000" y="533400"/>
            <a:ext cx="8128000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3" name="Text Box 7"/>
          <p:cNvSpPr txBox="1"/>
          <p:nvPr/>
        </p:nvSpPr>
        <p:spPr>
          <a:xfrm>
            <a:off x="24" y="1143033"/>
            <a:ext cx="3780367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dân :    740,1 triệu người        (năm 2011 )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65" name="Text Box 9"/>
          <p:cNvSpPr txBox="1"/>
          <p:nvPr/>
        </p:nvSpPr>
        <p:spPr>
          <a:xfrm>
            <a:off x="0" y="2514620"/>
            <a:ext cx="40640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Tỉ lệ gia tăng dân số tự nhiên châu Âu rất thấp, chưa tới 0,1% . 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73" name="Text Box 10"/>
          <p:cNvSpPr txBox="1"/>
          <p:nvPr/>
        </p:nvSpPr>
        <p:spPr>
          <a:xfrm>
            <a:off x="-101600" y="533401"/>
            <a:ext cx="3243196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Đặc điểm dân cư: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99" y="0"/>
            <a:ext cx="12172527" cy="52197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spcBef>
                <a:spcPct val="50000"/>
              </a:spcBef>
              <a:buNone/>
            </a:pPr>
            <a:r>
              <a:rPr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706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>
            <a:off x="4643992" y="609600"/>
            <a:ext cx="7344833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203200" y="0"/>
            <a:ext cx="11684000" cy="52197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Rectangle 9"/>
          <p:cNvSpPr>
            <a:spLocks noGrp="1"/>
          </p:cNvSpPr>
          <p:nvPr>
            <p:ph sz="half" idx="4294967295"/>
          </p:nvPr>
        </p:nvSpPr>
        <p:spPr>
          <a:xfrm>
            <a:off x="0" y="609600"/>
            <a:ext cx="4470400" cy="5821363"/>
          </a:xfrm>
          <a:solidFill>
            <a:srgbClr val="92D050"/>
          </a:solidFill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 algn="ctr" eaLnBrk="1" hangingPunct="1">
              <a:buFontTx/>
              <a:buNone/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 </a:t>
            </a:r>
          </a:p>
          <a:p>
            <a:pPr lvl="0" eaLnBrk="1" hangingPunct="1"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    -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thay đổi về hình dạng của tháp dân 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1960- 2000.Nhận xét?</a:t>
            </a:r>
          </a:p>
          <a:p>
            <a:pPr lvl="0" eaLnBrk="1" hangingPunct="1">
              <a:buFontTx/>
              <a:buNone/>
            </a:pP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- 2: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sự thay đổi về hình dạng của tháp dân 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1960 - 2000. Nhận xét ?                  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Ho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bảng ) </a:t>
            </a:r>
            <a:r>
              <a:rPr lang="en-US" alt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3 phút</a:t>
            </a:r>
            <a:endParaRPr lang="en-US" altLang="en-US" sz="2400" b="1" u="sng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1" name="Line 11"/>
          <p:cNvSpPr/>
          <p:nvPr/>
        </p:nvSpPr>
        <p:spPr>
          <a:xfrm>
            <a:off x="6273801" y="5638800"/>
            <a:ext cx="3742267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2" name="Line 12"/>
          <p:cNvSpPr/>
          <p:nvPr/>
        </p:nvSpPr>
        <p:spPr>
          <a:xfrm>
            <a:off x="6273800" y="4953000"/>
            <a:ext cx="24384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3" name="Line 13"/>
          <p:cNvSpPr/>
          <p:nvPr/>
        </p:nvSpPr>
        <p:spPr>
          <a:xfrm flipV="1">
            <a:off x="5842000" y="3987800"/>
            <a:ext cx="3860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4" name="Line 14"/>
          <p:cNvSpPr/>
          <p:nvPr/>
        </p:nvSpPr>
        <p:spPr>
          <a:xfrm>
            <a:off x="6375400" y="3302000"/>
            <a:ext cx="2133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5" name="Line 15"/>
          <p:cNvSpPr/>
          <p:nvPr/>
        </p:nvSpPr>
        <p:spPr>
          <a:xfrm>
            <a:off x="6070600" y="2324100"/>
            <a:ext cx="29464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6" name="Line 16"/>
          <p:cNvSpPr/>
          <p:nvPr/>
        </p:nvSpPr>
        <p:spPr>
          <a:xfrm flipV="1">
            <a:off x="6477000" y="1625600"/>
            <a:ext cx="1828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Content Placeholder 36865"/>
          <p:cNvGraphicFramePr>
            <a:graphicFrameLocks noGrp="1"/>
          </p:cNvGraphicFramePr>
          <p:nvPr>
            <p:ph idx="4294967295"/>
          </p:nvPr>
        </p:nvGraphicFramePr>
        <p:xfrm>
          <a:off x="0" y="609600"/>
          <a:ext cx="7213600" cy="5867400"/>
        </p:xfrm>
        <a:graphic>
          <a:graphicData uri="http://schemas.openxmlformats.org/drawingml/2006/table">
            <a:tbl>
              <a:tblPr/>
              <a:tblGrid>
                <a:gridCol w="2042584"/>
                <a:gridCol w="2931583"/>
                <a:gridCol w="2239433"/>
              </a:tblGrid>
              <a:tr h="417513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tuổi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đổi cơ cấu DS ( 1960- 2000)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762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525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0 đến 14 tuổi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Đáy tháp)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82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15 đến 60 tuổi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Thân tháp)</a:t>
                      </a: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3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60 tuổi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Đỉnh tháp)</a:t>
                      </a: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4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luận</a:t>
                      </a: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6894" name="Picture 30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>
            <a:off x="7721600" y="0"/>
            <a:ext cx="4470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95" name="Text Box 31"/>
          <p:cNvSpPr txBox="1"/>
          <p:nvPr/>
        </p:nvSpPr>
        <p:spPr>
          <a:xfrm>
            <a:off x="2336800" y="1905004"/>
            <a:ext cx="1524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36896" name="Line 46"/>
          <p:cNvSpPr/>
          <p:nvPr/>
        </p:nvSpPr>
        <p:spPr>
          <a:xfrm>
            <a:off x="8559800" y="5537200"/>
            <a:ext cx="2641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97" name="Line 47"/>
          <p:cNvSpPr/>
          <p:nvPr/>
        </p:nvSpPr>
        <p:spPr>
          <a:xfrm>
            <a:off x="8559800" y="4762500"/>
            <a:ext cx="17272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98" name="Line 48"/>
          <p:cNvSpPr/>
          <p:nvPr/>
        </p:nvSpPr>
        <p:spPr>
          <a:xfrm>
            <a:off x="8288867" y="3721100"/>
            <a:ext cx="2641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99" name="Line 49"/>
          <p:cNvSpPr/>
          <p:nvPr/>
        </p:nvSpPr>
        <p:spPr>
          <a:xfrm flipV="1">
            <a:off x="8763000" y="2946400"/>
            <a:ext cx="1320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00" name="Line 50"/>
          <p:cNvSpPr/>
          <p:nvPr/>
        </p:nvSpPr>
        <p:spPr>
          <a:xfrm>
            <a:off x="8525933" y="1892300"/>
            <a:ext cx="1964267" cy="12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901" name="Line 51"/>
          <p:cNvSpPr/>
          <p:nvPr/>
        </p:nvSpPr>
        <p:spPr>
          <a:xfrm flipV="1">
            <a:off x="8695267" y="1117600"/>
            <a:ext cx="1320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1" name="Picture 4" descr="Digit 180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5283200" y="87348"/>
            <a:ext cx="2336800" cy="522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Content Placeholder 38913"/>
          <p:cNvGraphicFramePr>
            <a:graphicFrameLocks noGrp="1"/>
          </p:cNvGraphicFramePr>
          <p:nvPr>
            <p:ph idx="4294967295"/>
          </p:nvPr>
        </p:nvGraphicFramePr>
        <p:xfrm>
          <a:off x="0" y="304800"/>
          <a:ext cx="7213600" cy="5867400"/>
        </p:xfrm>
        <a:graphic>
          <a:graphicData uri="http://schemas.openxmlformats.org/drawingml/2006/table">
            <a:tbl>
              <a:tblPr/>
              <a:tblGrid>
                <a:gridCol w="2042584"/>
                <a:gridCol w="2931583"/>
                <a:gridCol w="2239433"/>
              </a:tblGrid>
              <a:tr h="417513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tuổi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đổi cơ cấu DS ( 1960- 2000)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762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525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0 đến 14 tuổi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Đáy tháp)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82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15 đến 60 tuổi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Thân tháp)</a:t>
                      </a: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3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60 tuổi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Đỉnh tháp)</a:t>
                      </a:r>
                      <a:endParaRPr lang="en-US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4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sz="2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2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luận</a:t>
                      </a:r>
                      <a:endParaRPr lang="en-US" sz="2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8942" name="Picture 30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>
            <a:off x="7437967" y="15875"/>
            <a:ext cx="4470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43" name="Text Box 31"/>
          <p:cNvSpPr txBox="1"/>
          <p:nvPr/>
        </p:nvSpPr>
        <p:spPr>
          <a:xfrm>
            <a:off x="2336800" y="1905000"/>
            <a:ext cx="1524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2000" dirty="0">
              <a:ea typeface="Arial" panose="020B0604020202020204" pitchFamily="34" charset="0"/>
            </a:endParaRPr>
          </a:p>
        </p:txBody>
      </p:sp>
      <p:sp>
        <p:nvSpPr>
          <p:cNvPr id="98337" name="Text Box 33"/>
          <p:cNvSpPr txBox="1"/>
          <p:nvPr/>
        </p:nvSpPr>
        <p:spPr>
          <a:xfrm>
            <a:off x="2438400" y="1609725"/>
            <a:ext cx="1828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 hẹp</a:t>
            </a:r>
            <a:endParaRPr lang="en-US" altLang="en-US" sz="2000" b="1" dirty="0">
              <a:solidFill>
                <a:schemeClr val="fol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38" name="Text Box 34"/>
          <p:cNvSpPr txBox="1"/>
          <p:nvPr/>
        </p:nvSpPr>
        <p:spPr>
          <a:xfrm>
            <a:off x="2235200" y="2209833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giảm nhanh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39" name="Text Box 35"/>
          <p:cNvSpPr txBox="1"/>
          <p:nvPr/>
        </p:nvSpPr>
        <p:spPr>
          <a:xfrm>
            <a:off x="2438400" y="2946400"/>
            <a:ext cx="1828800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rộng</a:t>
            </a:r>
            <a:endParaRPr lang="en-US" altLang="en-US" sz="2000" b="1" dirty="0">
              <a:solidFill>
                <a:schemeClr val="fol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0" name="Text Box 36"/>
          <p:cNvSpPr txBox="1"/>
          <p:nvPr/>
        </p:nvSpPr>
        <p:spPr>
          <a:xfrm>
            <a:off x="2235200" y="3352807"/>
            <a:ext cx="2235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chậm rồi giảm dần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1" name="Text Box 37"/>
          <p:cNvSpPr txBox="1"/>
          <p:nvPr/>
        </p:nvSpPr>
        <p:spPr>
          <a:xfrm>
            <a:off x="2540000" y="4114800"/>
            <a:ext cx="2235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rộng</a:t>
            </a:r>
            <a:endParaRPr lang="en-US" altLang="en-US" sz="2000" b="1" dirty="0">
              <a:solidFill>
                <a:schemeClr val="fol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2" name="Text Box 38"/>
          <p:cNvSpPr txBox="1"/>
          <p:nvPr/>
        </p:nvSpPr>
        <p:spPr>
          <a:xfrm>
            <a:off x="2296584" y="4495800"/>
            <a:ext cx="2641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liên tục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3" name="Text Box 39"/>
          <p:cNvSpPr txBox="1"/>
          <p:nvPr/>
        </p:nvSpPr>
        <p:spPr>
          <a:xfrm>
            <a:off x="2387600" y="5116513"/>
            <a:ext cx="2438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số gi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98345" name="Text Box 41"/>
          <p:cNvSpPr txBox="1"/>
          <p:nvPr/>
        </p:nvSpPr>
        <p:spPr>
          <a:xfrm>
            <a:off x="5103284" y="1619250"/>
            <a:ext cx="18288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 rộng</a:t>
            </a:r>
          </a:p>
          <a:p>
            <a:pPr marL="0" lvl="0" indent="0" algn="ctr" eaLnBrk="1" hangingPunct="1">
              <a:buFontTx/>
              <a:buNone/>
            </a:pP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6" name="Text Box 42"/>
          <p:cNvSpPr txBox="1"/>
          <p:nvPr/>
        </p:nvSpPr>
        <p:spPr>
          <a:xfrm>
            <a:off x="4878939" y="2974975"/>
            <a:ext cx="243416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hơi rộng</a:t>
            </a:r>
            <a:endParaRPr lang="en-US" altLang="en-US" sz="2000" b="1" dirty="0">
              <a:solidFill>
                <a:schemeClr val="fol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8" name="Text Box 44"/>
          <p:cNvSpPr txBox="1"/>
          <p:nvPr/>
        </p:nvSpPr>
        <p:spPr>
          <a:xfrm>
            <a:off x="5181600" y="4114800"/>
            <a:ext cx="1828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nhọn</a:t>
            </a:r>
            <a:endParaRPr lang="en-US" altLang="en-US" sz="2000" b="1" dirty="0">
              <a:solidFill>
                <a:schemeClr val="fol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349" name="Text Box 45"/>
          <p:cNvSpPr txBox="1"/>
          <p:nvPr/>
        </p:nvSpPr>
        <p:spPr>
          <a:xfrm>
            <a:off x="5016500" y="5164138"/>
            <a:ext cx="1828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số trẻ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55" name="Line 46"/>
          <p:cNvSpPr/>
          <p:nvPr/>
        </p:nvSpPr>
        <p:spPr>
          <a:xfrm>
            <a:off x="8559800" y="5537200"/>
            <a:ext cx="2641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56" name="Line 47"/>
          <p:cNvSpPr/>
          <p:nvPr/>
        </p:nvSpPr>
        <p:spPr>
          <a:xfrm>
            <a:off x="8559800" y="4762500"/>
            <a:ext cx="17272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57" name="Line 48"/>
          <p:cNvSpPr/>
          <p:nvPr/>
        </p:nvSpPr>
        <p:spPr>
          <a:xfrm>
            <a:off x="8288867" y="3721100"/>
            <a:ext cx="2641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58" name="Line 49"/>
          <p:cNvSpPr/>
          <p:nvPr/>
        </p:nvSpPr>
        <p:spPr>
          <a:xfrm flipV="1">
            <a:off x="8763000" y="2946400"/>
            <a:ext cx="1320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59" name="Line 50"/>
          <p:cNvSpPr/>
          <p:nvPr/>
        </p:nvSpPr>
        <p:spPr>
          <a:xfrm>
            <a:off x="8525933" y="1892300"/>
            <a:ext cx="1964267" cy="12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60" name="Line 51"/>
          <p:cNvSpPr/>
          <p:nvPr/>
        </p:nvSpPr>
        <p:spPr>
          <a:xfrm flipV="1">
            <a:off x="8695267" y="1117600"/>
            <a:ext cx="1320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8356" name="Text Box 52"/>
          <p:cNvSpPr txBox="1"/>
          <p:nvPr/>
        </p:nvSpPr>
        <p:spPr>
          <a:xfrm>
            <a:off x="2133600" y="5454651"/>
            <a:ext cx="24384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tiếp tục  gi</a:t>
            </a:r>
            <a:r>
              <a:rPr lang="en-US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endParaRPr lang="en-US" altLang="en-US" sz="20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34"/>
          <p:cNvSpPr txBox="1"/>
          <p:nvPr/>
        </p:nvSpPr>
        <p:spPr>
          <a:xfrm>
            <a:off x="4991100" y="2232026"/>
            <a:ext cx="18288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liên tục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34"/>
          <p:cNvSpPr txBox="1"/>
          <p:nvPr/>
        </p:nvSpPr>
        <p:spPr>
          <a:xfrm>
            <a:off x="5082117" y="3322639"/>
            <a:ext cx="18288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liên tục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34"/>
          <p:cNvSpPr txBox="1"/>
          <p:nvPr/>
        </p:nvSpPr>
        <p:spPr>
          <a:xfrm>
            <a:off x="4999589" y="4368833"/>
            <a:ext cx="221403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nhưng tỉ lệ nhỏ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8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8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8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8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8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98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9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37" grpId="0"/>
      <p:bldP spid="98338" grpId="0"/>
      <p:bldP spid="98339" grpId="0" animBg="1"/>
      <p:bldP spid="98340" grpId="0"/>
      <p:bldP spid="98341" grpId="0"/>
      <p:bldP spid="98345" grpId="0"/>
      <p:bldP spid="98346" grpId="0"/>
      <p:bldP spid="98348" grpId="0"/>
      <p:bldP spid="98349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at do dan so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4064000" y="508000"/>
            <a:ext cx="8128000" cy="635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03200" y="0"/>
            <a:ext cx="11684000" cy="52197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Text Box 5"/>
          <p:cNvSpPr txBox="1"/>
          <p:nvPr/>
        </p:nvSpPr>
        <p:spPr>
          <a:xfrm>
            <a:off x="21" y="533400"/>
            <a:ext cx="3780367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dân :         740,1 triệu người        ( năm 2011 )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5" name="Text Box 7"/>
          <p:cNvSpPr txBox="1"/>
          <p:nvPr/>
        </p:nvSpPr>
        <p:spPr>
          <a:xfrm>
            <a:off x="0" y="2286015"/>
            <a:ext cx="40640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Tỉ lệ gia tăng dân số tự nhiên châu Âu rất thấp, chưa tới 0,1% . 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6" name="Text Box 8"/>
          <p:cNvSpPr txBox="1"/>
          <p:nvPr/>
        </p:nvSpPr>
        <p:spPr>
          <a:xfrm>
            <a:off x="0" y="4191016"/>
            <a:ext cx="4064000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Dân cư châu Âu đang gi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có ảnh hưởng gì đến phát triển kinh tế-xã hội ?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at do dan so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4064000" y="508000"/>
            <a:ext cx="8128000" cy="635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3200" y="0"/>
            <a:ext cx="11684000" cy="52197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Text Box 5"/>
          <p:cNvSpPr txBox="1"/>
          <p:nvPr/>
        </p:nvSpPr>
        <p:spPr>
          <a:xfrm>
            <a:off x="19" y="866775"/>
            <a:ext cx="3780367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dân :         740,1 triệu người        ( năm 2011 )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3" name="Text Box 7"/>
          <p:cNvSpPr txBox="1"/>
          <p:nvPr/>
        </p:nvSpPr>
        <p:spPr>
          <a:xfrm>
            <a:off x="-25400" y="2441589"/>
            <a:ext cx="40640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Tỉ lệ gia tăng dân số tự nhiên châu Âu rất thấp, chưa tới 0,1%. 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4" name="Text Box 9"/>
          <p:cNvSpPr txBox="1"/>
          <p:nvPr/>
        </p:nvSpPr>
        <p:spPr>
          <a:xfrm>
            <a:off x="0" y="4630738"/>
            <a:ext cx="40640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cư châu Âu đang gi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at do dan so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4165600" y="508000"/>
            <a:ext cx="8128000" cy="635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03200" y="0"/>
            <a:ext cx="11684000" cy="52197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2" name="TextBox 5"/>
          <p:cNvSpPr txBox="1"/>
          <p:nvPr/>
        </p:nvSpPr>
        <p:spPr>
          <a:xfrm>
            <a:off x="203200" y="777876"/>
            <a:ext cx="4165600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lược đồ, nhận xét về sự phân bố dân cư ở châu Âu?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Vùng mật độ &gt;125 ng/</a:t>
            </a:r>
            <a:r>
              <a:rPr lang="nl-NL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nl-NL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nl-NL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mật độ&lt; 25 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ng/</a:t>
            </a:r>
            <a:r>
              <a:rPr lang="nl-NL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nl-NL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nl-NL" altLang="en-US" sz="2400" b="1" baseline="30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38209"/>
            <a:ext cx="4064000" cy="39703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phân bố không đều:</a:t>
            </a:r>
            <a:endParaRPr lang="en-US" altLang="en-US" sz="2800" b="1" dirty="0">
              <a:cs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độ trung bình: 70 người/km</a:t>
            </a:r>
            <a:r>
              <a:rPr lang="nl-NL" altLang="en-US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Tập trung đông: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biển phía Tây Trung Âu v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Âu</a:t>
            </a: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Thưa thớt: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phía Bắc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núi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4673600" y="5105463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34819" name="Picture 4" descr="Kết quả hình ảnh cho hình ảnh các luồng di cư vào châu 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257179"/>
            <a:ext cx="56896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Kết quả hình ảnh cho hình ảnh các luồng di cư vào châu 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" y="3581400"/>
            <a:ext cx="5757333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Kết quả hình ảnh cho hình ảnh các luồng di cư vào châu 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33" y="241300"/>
            <a:ext cx="5892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33" y="3581400"/>
            <a:ext cx="58928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2099733" y="3187700"/>
            <a:ext cx="775546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Khủng hoảng di cư vào châu Âu</a:t>
            </a:r>
          </a:p>
        </p:txBody>
      </p:sp>
    </p:spTree>
    <p:extLst>
      <p:ext uri="{BB962C8B-B14F-4D97-AF65-F5344CB8AC3E}">
        <p14:creationId xmlns:p14="http://schemas.microsoft.com/office/powerpoint/2010/main" val="21529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336800" y="571500"/>
            <a:ext cx="690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800"/>
              <a:t>EM CÓ BIẾT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304800" y="1828801"/>
            <a:ext cx="118872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400" b="1">
                <a:solidFill>
                  <a:srgbClr val="0033CC"/>
                </a:solidFill>
              </a:rPr>
              <a:t>Theo thống kê của Bộ Ngoại giao, người Việt định cư sinh sống ở nhiều nước châu Âu như </a:t>
            </a:r>
            <a:r>
              <a:rPr lang="en-US" sz="3400" b="1">
                <a:solidFill>
                  <a:srgbClr val="FF0000"/>
                </a:solidFill>
              </a:rPr>
              <a:t>Anh, Pháp, Đức, Nga, Cộng hòa Séc…., </a:t>
            </a:r>
            <a:r>
              <a:rPr lang="en-US" sz="3400" b="1">
                <a:solidFill>
                  <a:srgbClr val="0033CC"/>
                </a:solidFill>
              </a:rPr>
              <a:t>nhưng người Việt định cư đông nhất  ở Pháp  có khoảng 300.000 người. N</a:t>
            </a:r>
            <a:r>
              <a:rPr lang="vi-VN" sz="3400" b="1">
                <a:solidFill>
                  <a:srgbClr val="0033CC"/>
                </a:solidFill>
              </a:rPr>
              <a:t>gười Việt tại Cộng hòa Séc khoảng 58.000 người, là cộng đồng người </a:t>
            </a:r>
            <a:r>
              <a:rPr lang="en-US" sz="3400" b="1">
                <a:solidFill>
                  <a:srgbClr val="0033CC"/>
                </a:solidFill>
              </a:rPr>
              <a:t>nhập cư</a:t>
            </a:r>
            <a:r>
              <a:rPr lang="vi-VN" sz="3400" b="1">
                <a:solidFill>
                  <a:srgbClr val="0033CC"/>
                </a:solidFill>
              </a:rPr>
              <a:t> lớn thứ 3</a:t>
            </a:r>
            <a:r>
              <a:rPr lang="en-US" sz="3400" b="1">
                <a:solidFill>
                  <a:srgbClr val="0033CC"/>
                </a:solidFill>
              </a:rPr>
              <a:t>, </a:t>
            </a:r>
            <a:r>
              <a:rPr lang="vi-VN" sz="3400" b="1">
                <a:solidFill>
                  <a:srgbClr val="FF0000"/>
                </a:solidFill>
              </a:rPr>
              <a:t>đã </a:t>
            </a:r>
            <a:r>
              <a:rPr lang="en-US" sz="3400" b="1">
                <a:solidFill>
                  <a:srgbClr val="FF0000"/>
                </a:solidFill>
              </a:rPr>
              <a:t>được công nhận </a:t>
            </a:r>
            <a:r>
              <a:rPr lang="vi-VN" sz="3400" b="1">
                <a:solidFill>
                  <a:srgbClr val="FF0000"/>
                </a:solidFill>
              </a:rPr>
              <a:t>là dân tộc thiểu số chính thức</a:t>
            </a:r>
            <a:r>
              <a:rPr lang="en-US" sz="3400" b="1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3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52197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thị hoá cao: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7" name="Text Box 4"/>
          <p:cNvSpPr txBox="1"/>
          <p:nvPr/>
        </p:nvSpPr>
        <p:spPr>
          <a:xfrm>
            <a:off x="0" y="609601"/>
            <a:ext cx="12192000" cy="2443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                                                                                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Số dân : 740,1 triệu người ( năm 2011)                                          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Tỉ lệ gia tăng dân số tự nhiên rất thấp (0,1%).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Dân cư châu Âu đang gi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Text Box 5"/>
          <p:cNvSpPr txBox="1"/>
          <p:nvPr/>
        </p:nvSpPr>
        <p:spPr>
          <a:xfrm>
            <a:off x="0" y="1905004"/>
            <a:ext cx="60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7109" name="Text Box 6"/>
          <p:cNvSpPr txBox="1"/>
          <p:nvPr/>
        </p:nvSpPr>
        <p:spPr>
          <a:xfrm>
            <a:off x="0" y="3124213"/>
            <a:ext cx="12192000" cy="214417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cư phân bố không đồng đều:</a:t>
            </a:r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Mật độ trung bình </a:t>
            </a:r>
            <a:r>
              <a:rPr lang="nl-NL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người/km</a:t>
            </a:r>
            <a:r>
              <a:rPr lang="nl-NL" altLang="en-US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Tập trung dân ở ven biển phía Tây Trung Âu v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Âu.</a:t>
            </a:r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Thưa dân ở phía Bắc, núi cao.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351" name="Rectangle 7"/>
          <p:cNvSpPr/>
          <p:nvPr/>
        </p:nvSpPr>
        <p:spPr>
          <a:xfrm>
            <a:off x="6367" y="5762626"/>
            <a:ext cx="421942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thị hóa ở châu 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1693" y="-49985"/>
            <a:ext cx="10331411" cy="120660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nổi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449985" y="4630119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/>
              </a:rPr>
              <a:t>Đan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/>
              </a:rPr>
              <a:t>Mạch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67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9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LAPTOP\OneDrive\Máy tính\de196e27b830adf4dd2a764daf24936c76237af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67" y="1156681"/>
            <a:ext cx="975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880533" y="1714500"/>
            <a:ext cx="1005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006600"/>
                </a:solidFill>
              </a:rPr>
              <a:t>b/ Đặc điểm đô thị</a:t>
            </a:r>
          </a:p>
        </p:txBody>
      </p:sp>
    </p:spTree>
    <p:extLst>
      <p:ext uri="{BB962C8B-B14F-4D97-AF65-F5344CB8AC3E}">
        <p14:creationId xmlns:p14="http://schemas.microsoft.com/office/powerpoint/2010/main" val="26291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7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145624"/>
              </p:ext>
            </p:extLst>
          </p:nvPr>
        </p:nvGraphicFramePr>
        <p:xfrm>
          <a:off x="1286933" y="1704975"/>
          <a:ext cx="10160000" cy="4487864"/>
        </p:xfrm>
        <a:graphic>
          <a:graphicData uri="http://schemas.openxmlformats.org/drawingml/2006/table">
            <a:tbl>
              <a:tblPr/>
              <a:tblGrid>
                <a:gridCol w="4470400"/>
                <a:gridCol w="5689600"/>
              </a:tblGrid>
              <a:tr h="1341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Tỉ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lệ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dân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thành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thị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Âu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76,1 %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3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Đại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70,2 %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Á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49 %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Phi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40,2 %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30" name="Text Box 46"/>
          <p:cNvSpPr txBox="1">
            <a:spLocks noChangeArrowheads="1"/>
          </p:cNvSpPr>
          <p:nvPr/>
        </p:nvSpPr>
        <p:spPr bwMode="auto">
          <a:xfrm>
            <a:off x="609600" y="609600"/>
            <a:ext cx="10871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Bảng số liệu tỉ lệ dân thành thị của một số châu lục  trên thế giới năm 2017. (đơn vị %) </a:t>
            </a:r>
          </a:p>
        </p:txBody>
      </p:sp>
      <p:sp>
        <p:nvSpPr>
          <p:cNvPr id="43031" name="TextBox 1"/>
          <p:cNvSpPr txBox="1">
            <a:spLocks noChangeArrowheads="1"/>
          </p:cNvSpPr>
          <p:nvPr/>
        </p:nvSpPr>
        <p:spPr bwMode="auto">
          <a:xfrm>
            <a:off x="1930400" y="1727204"/>
            <a:ext cx="294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6600"/>
                </a:solidFill>
              </a:rPr>
              <a:t>Châu lục</a:t>
            </a:r>
          </a:p>
        </p:txBody>
      </p:sp>
    </p:spTree>
    <p:extLst>
      <p:ext uri="{BB962C8B-B14F-4D97-AF65-F5344CB8AC3E}">
        <p14:creationId xmlns:p14="http://schemas.microsoft.com/office/powerpoint/2010/main" val="4638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at do dan so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28600"/>
            <a:ext cx="10566400" cy="6115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at do dan so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3350"/>
            <a:ext cx="9652000" cy="611505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8449733" y="762000"/>
            <a:ext cx="2133600" cy="1447800"/>
          </a:xfrm>
          <a:prstGeom prst="wedgeRectCallout">
            <a:avLst>
              <a:gd name="adj1" fmla="val -123349"/>
              <a:gd name="adj2" fmla="val 90396"/>
            </a:avLst>
          </a:prstGeom>
          <a:solidFill>
            <a:srgbClr val="FF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8" descr="http://upload.wikimedia.org/wikipedia/commons/a/a4/Moscow-City-09-05-2010.jpg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76200"/>
            <a:ext cx="3556000" cy="2971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8534400" y="57150"/>
            <a:ext cx="3657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 b="1">
                <a:solidFill>
                  <a:srgbClr val="0033CC"/>
                </a:solidFill>
                <a:cs typeface="Times New Roman" pitchFamily="18" charset="0"/>
              </a:rPr>
              <a:t>Thủ đô Mat-xcơ-va (Nga)</a:t>
            </a:r>
          </a:p>
          <a:p>
            <a:r>
              <a:rPr lang="en-US" sz="1600" b="1">
                <a:solidFill>
                  <a:srgbClr val="0033CC"/>
                </a:solidFill>
                <a:cs typeface="Times New Roman" pitchFamily="18" charset="0"/>
              </a:rPr>
              <a:t>12,3 triệu người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8534400" y="3476688"/>
            <a:ext cx="2641600" cy="1514475"/>
          </a:xfrm>
          <a:prstGeom prst="wedgeRectCallout">
            <a:avLst>
              <a:gd name="adj1" fmla="val -139562"/>
              <a:gd name="adj2" fmla="val -108031"/>
            </a:avLst>
          </a:prstGeom>
          <a:solidFill>
            <a:srgbClr val="FF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0" name="Picture 9" descr="Bấm vào ảnh &amp;dstrok;ể xem kích cỡ &amp;dstrok;ầy &amp;dstrok;ủ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190938"/>
            <a:ext cx="3556000" cy="30575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534400" y="5664200"/>
            <a:ext cx="3657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 Thành phố Xanh pê-tec-bua 5,5 triệu người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203200" y="482663"/>
            <a:ext cx="2235200" cy="2206625"/>
          </a:xfrm>
          <a:prstGeom prst="wedgeRectCallout">
            <a:avLst>
              <a:gd name="adj1" fmla="val 52328"/>
              <a:gd name="adj2" fmla="val 72243"/>
            </a:avLst>
          </a:prstGeom>
          <a:solidFill>
            <a:srgbClr val="FF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7" name="Picture 3" descr="Sổ tay du lịch so tay du lich Sotaydulich  Sotay Dulich Khampha Kham Pha Bui Tour Tham quan Thanh pho London ca ng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4" y="161925"/>
            <a:ext cx="3251200" cy="2667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5659" y="128588"/>
            <a:ext cx="328718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 b="1">
                <a:solidFill>
                  <a:srgbClr val="008000"/>
                </a:solidFill>
                <a:cs typeface="Times New Roman" pitchFamily="18" charset="0"/>
              </a:rPr>
              <a:t>Thủ đô Luân Đôn ( Anh) 8.6 triệu người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06403" y="4264088"/>
            <a:ext cx="2715684" cy="612775"/>
          </a:xfrm>
          <a:prstGeom prst="wedgeRectCallout">
            <a:avLst>
              <a:gd name="adj1" fmla="val 33629"/>
              <a:gd name="adj2" fmla="val -144673"/>
            </a:avLst>
          </a:prstGeom>
          <a:solidFill>
            <a:srgbClr val="FF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21" name="Picture 6" descr="27-thanh-pho-paris-eiffel-tower"/>
          <p:cNvPicPr>
            <a:picLocks noChangeAspect="1" noChangeArrowheads="1"/>
          </p:cNvPicPr>
          <p:nvPr/>
        </p:nvPicPr>
        <p:blipFill>
          <a:blip r:embed="rId7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6" y="3962400"/>
            <a:ext cx="3079751" cy="2667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05360" y="6032500"/>
            <a:ext cx="305223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cs typeface="Times New Roman" pitchFamily="18" charset="0"/>
              </a:rPr>
              <a:t>Thủ đô Pari (Pháp)  13 triệu người</a:t>
            </a:r>
          </a:p>
        </p:txBody>
      </p:sp>
    </p:spTree>
    <p:extLst>
      <p:ext uri="{BB962C8B-B14F-4D97-AF65-F5344CB8AC3E}">
        <p14:creationId xmlns:p14="http://schemas.microsoft.com/office/powerpoint/2010/main" val="20486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11" grpId="0" animBg="1"/>
      <p:bldP spid="5" grpId="0" animBg="1"/>
      <p:bldP spid="18" grpId="0" animBg="1"/>
      <p:bldP spid="9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Kết quả hình ảnh cho hình ảnh thủ đô b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579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 descr="Kết quả hình ảnh cho hình ảnh thủ đô của 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926"/>
            <a:ext cx="60960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>
            <a:off x="5520267" y="2901950"/>
            <a:ext cx="2133600" cy="933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133" name="Picture 2" descr="Kết quả hình ảnh cho hình ảnh thành phố Bac-xê-lô-na của tây ban 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505263"/>
            <a:ext cx="57912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7603068" y="2716276"/>
            <a:ext cx="277706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8000"/>
                </a:solidFill>
                <a:cs typeface="Times New Roman" pitchFamily="18" charset="0"/>
              </a:rPr>
              <a:t>Thủ đô Viên (Áo)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508000" y="2901981"/>
            <a:ext cx="328718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8000"/>
                </a:solidFill>
                <a:cs typeface="Times New Roman" pitchFamily="18" charset="0"/>
              </a:rPr>
              <a:t>Thủ đô Bec-Lin (Đức)</a:t>
            </a:r>
          </a:p>
        </p:txBody>
      </p:sp>
      <p:pic>
        <p:nvPicPr>
          <p:cNvPr id="11" name="Picture 3" descr="Sổ tay du lịch so tay du lich Sotaydulich  Sotay Dulich Khampha Kham Pha Bui Tour Tham quan Thanh pho London ca ng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505200"/>
            <a:ext cx="5892800" cy="30559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03068" y="6096031"/>
            <a:ext cx="347133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008000"/>
                </a:solidFill>
                <a:cs typeface="Times New Roman" pitchFamily="18" charset="0"/>
              </a:rPr>
              <a:t>Thủ đô Luân Đôn (Anh)</a:t>
            </a:r>
          </a:p>
        </p:txBody>
      </p:sp>
    </p:spTree>
    <p:extLst>
      <p:ext uri="{BB962C8B-B14F-4D97-AF65-F5344CB8AC3E}">
        <p14:creationId xmlns:p14="http://schemas.microsoft.com/office/powerpoint/2010/main" val="7976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village_1-7aa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88000" cy="369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9" name="Text Box 6"/>
          <p:cNvSpPr txBox="1"/>
          <p:nvPr/>
        </p:nvSpPr>
        <p:spPr>
          <a:xfrm>
            <a:off x="4165600" y="3908428"/>
            <a:ext cx="6705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thôn châu Âu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7" name="Text Box 9"/>
          <p:cNvSpPr txBox="1"/>
          <p:nvPr/>
        </p:nvSpPr>
        <p:spPr>
          <a:xfrm>
            <a:off x="304810" y="4953000"/>
            <a:ext cx="12009967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quan sát ảnh v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sgk, em hãy nêu đặc điểm đô thị hoá ở châu Âu?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530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784" y="123827"/>
            <a:ext cx="6350000" cy="3571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0" y="3"/>
            <a:ext cx="12192000" cy="519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châu Âu đang gi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thị hoá cao: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323" name="Text Box 4"/>
          <p:cNvSpPr txBox="1"/>
          <p:nvPr/>
        </p:nvSpPr>
        <p:spPr>
          <a:xfrm>
            <a:off x="0" y="609600"/>
            <a:ext cx="12192000" cy="1169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                                                                                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324" name="Text Box 4"/>
          <p:cNvSpPr txBox="1"/>
          <p:nvPr/>
        </p:nvSpPr>
        <p:spPr>
          <a:xfrm>
            <a:off x="0" y="1905004"/>
            <a:ext cx="60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6806" name="Rectangle 6"/>
          <p:cNvSpPr/>
          <p:nvPr/>
        </p:nvSpPr>
        <p:spPr>
          <a:xfrm>
            <a:off x="101608" y="1370014"/>
            <a:ext cx="412965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thị hóa ở châu 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807" name="Text Box 7"/>
          <p:cNvSpPr txBox="1"/>
          <p:nvPr/>
        </p:nvSpPr>
        <p:spPr>
          <a:xfrm>
            <a:off x="101600" y="2087575"/>
            <a:ext cx="11582400" cy="214417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algn="just" eaLnBrk="1" hangingPunct="1">
              <a:lnSpc>
                <a:spcPts val="4000"/>
              </a:lnSpc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 độ đô thị hoá cao.</a:t>
            </a:r>
          </a:p>
          <a:p>
            <a:pPr marL="457200" lvl="0" indent="-457200" algn="just" eaLnBrk="1" hangingPunct="1">
              <a:lnSpc>
                <a:spcPts val="4000"/>
              </a:lnSpc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dân th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thị cao chiếm 71% (2011).</a:t>
            </a:r>
          </a:p>
          <a:p>
            <a:pPr marL="457200" lvl="0" indent="-457200" algn="just" eaLnBrk="1" hangingPunct="1">
              <a:lnSpc>
                <a:spcPts val="4000"/>
              </a:lnSpc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phố nối tiếp nhau tạo th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chuỗi đô thị</a:t>
            </a:r>
          </a:p>
          <a:p>
            <a:pPr marL="457200" lvl="0" indent="-457200" algn="just" eaLnBrk="1" hangingPunct="1">
              <a:lnSpc>
                <a:spcPts val="4000"/>
              </a:lnSpc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thị hoá nông thôn phát triển. 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7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7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7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7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7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7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ageView"/>
          <p:cNvPicPr>
            <a:picLocks noChangeAspect="1"/>
          </p:cNvPicPr>
          <p:nvPr/>
        </p:nvPicPr>
        <p:blipFill>
          <a:blip r:embed="rId2">
            <a:lum contrast="14000"/>
          </a:blip>
          <a:stretch>
            <a:fillRect/>
          </a:stretch>
        </p:blipFill>
        <p:spPr>
          <a:xfrm>
            <a:off x="0" y="0"/>
            <a:ext cx="5791200" cy="3810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8371" name="Picture 3" descr="noise281009.jpg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5791200" y="0"/>
            <a:ext cx="6400800" cy="3810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8372" name="Picture 4" descr="dien%20hat%20nhan%201[1]"/>
          <p:cNvPicPr>
            <a:picLocks noGrp="1" noChangeAspect="1"/>
          </p:cNvPicPr>
          <p:nvPr>
            <p:ph idx="1"/>
          </p:nvPr>
        </p:nvPicPr>
        <p:blipFill>
          <a:blip r:embed="rId4">
            <a:lum bright="-14001" contrast="14000"/>
          </a:blip>
          <a:srcRect/>
          <a:stretch>
            <a:fillRect/>
          </a:stretch>
        </p:blipFill>
        <p:spPr>
          <a:xfrm>
            <a:off x="0" y="3810000"/>
            <a:ext cx="5791200" cy="3048000"/>
          </a:xfrm>
          <a:ln>
            <a:solidFill>
              <a:schemeClr val="tx1">
                <a:alpha val="100000"/>
              </a:schemeClr>
            </a:solidFill>
            <a:miter lim="800000"/>
            <a:headEnd/>
            <a:tailEnd/>
          </a:ln>
        </p:spPr>
      </p:pic>
      <p:pic>
        <p:nvPicPr>
          <p:cNvPr id="58373" name="Picture 5" descr="Polish coal plant tops EU's 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>
            <a:off x="5791200" y="3810000"/>
            <a:ext cx="6400800" cy="3048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8374" name="Rectangle 6"/>
          <p:cNvSpPr/>
          <p:nvPr/>
        </p:nvSpPr>
        <p:spPr>
          <a:xfrm>
            <a:off x="50800" y="3238502"/>
            <a:ext cx="5689600" cy="54927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0" tIns="0" rIns="0" bIns="0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 ồn giao thông đang đe dọa người dân</a:t>
            </a: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tại các đô thị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 Âu. 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75" name="Rectangle 7"/>
          <p:cNvSpPr/>
          <p:nvPr/>
        </p:nvSpPr>
        <p:spPr>
          <a:xfrm>
            <a:off x="5791200" y="3257556"/>
            <a:ext cx="6400800" cy="276999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tIns="0" bIns="0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 dãy xe lưu thông trên đường phố Madrid – 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Tây Ban Nha </a:t>
            </a:r>
            <a:endParaRPr lang="en-US" altLang="en-US" sz="1800" b="1" dirty="0">
              <a:solidFill>
                <a:srgbClr val="FF33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76" name="Text Box 8"/>
          <p:cNvSpPr txBox="1"/>
          <p:nvPr/>
        </p:nvSpPr>
        <p:spPr>
          <a:xfrm>
            <a:off x="25400" y="6477011"/>
            <a:ext cx="5689600" cy="3667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Nh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máy điện hạt nhân tại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77" name="Rectangle 9"/>
          <p:cNvSpPr/>
          <p:nvPr/>
        </p:nvSpPr>
        <p:spPr>
          <a:xfrm>
            <a:off x="5791200" y="6357949"/>
            <a:ext cx="6400800" cy="5810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vi-VN" alt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altLang="en-US" sz="1600" b="1" dirty="0">
                <a:solidFill>
                  <a:srgbClr val="FF33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máy điện đốt than Belchatow </a:t>
            </a:r>
            <a:r>
              <a:rPr lang="en-US" altLang="en-US" sz="1600" b="1" dirty="0">
                <a:solidFill>
                  <a:srgbClr val="FF3300"/>
                </a:solidFill>
                <a:cs typeface="Arial" panose="020B0604020202020204" pitchFamily="34" charset="0"/>
              </a:rPr>
              <a:t>-</a:t>
            </a:r>
            <a:r>
              <a:rPr lang="vi-VN" alt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Lan</a:t>
            </a:r>
            <a:endParaRPr lang="en-US" altLang="en-US" sz="1600" b="1" dirty="0">
              <a:solidFill>
                <a:srgbClr val="FF3300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vi-VN" alt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thải ra carbon dioxide</a:t>
            </a:r>
            <a:endParaRPr lang="vi-VN" altLang="en-US" sz="28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8378" name="Text Box 10"/>
          <p:cNvSpPr txBox="1"/>
          <p:nvPr/>
        </p:nvSpPr>
        <p:spPr>
          <a:xfrm>
            <a:off x="4876800" y="0"/>
            <a:ext cx="1930400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ien%20hat%20nhan%201[1]"/>
          <p:cNvPicPr>
            <a:picLocks noGrp="1" noChangeAspect="1" noChangeArrowheads="1"/>
          </p:cNvPicPr>
          <p:nvPr/>
        </p:nvPicPr>
        <p:blipFill>
          <a:blip r:embed="rId2">
            <a:lum bright="-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7" y="152400"/>
            <a:ext cx="584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8" descr="traf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76" y="152400"/>
            <a:ext cx="597323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76" y="3543300"/>
            <a:ext cx="597323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11" descr="tự tử, suy thoái kinh tế, khủng hoảng, châu Âu, Bắc M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7" y="3543300"/>
            <a:ext cx="6009217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56658" y="2741475"/>
            <a:ext cx="376801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Ô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nhiễm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môi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9822" y="2779575"/>
            <a:ext cx="314002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Ùn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tắc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giao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thông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845" y="6159500"/>
            <a:ext cx="264206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Thiếu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việc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7496" y="6172200"/>
            <a:ext cx="286386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vô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cư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162" name="TextBox 9"/>
          <p:cNvSpPr txBox="1">
            <a:spLocks noChangeArrowheads="1"/>
          </p:cNvSpPr>
          <p:nvPr/>
        </p:nvSpPr>
        <p:spPr bwMode="auto">
          <a:xfrm>
            <a:off x="2815209" y="1752604"/>
            <a:ext cx="43603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/>
              <a:t>1</a:t>
            </a:r>
          </a:p>
        </p:txBody>
      </p:sp>
      <p:sp>
        <p:nvSpPr>
          <p:cNvPr id="49163" name="TextBox 10"/>
          <p:cNvSpPr txBox="1">
            <a:spLocks noChangeArrowheads="1"/>
          </p:cNvSpPr>
          <p:nvPr/>
        </p:nvSpPr>
        <p:spPr bwMode="auto">
          <a:xfrm>
            <a:off x="11074400" y="990663"/>
            <a:ext cx="406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/>
              <a:t>2</a:t>
            </a:r>
          </a:p>
        </p:txBody>
      </p:sp>
      <p:sp>
        <p:nvSpPr>
          <p:cNvPr id="49164" name="TextBox 11"/>
          <p:cNvSpPr txBox="1">
            <a:spLocks noChangeArrowheads="1"/>
          </p:cNvSpPr>
          <p:nvPr/>
        </p:nvSpPr>
        <p:spPr bwMode="auto">
          <a:xfrm>
            <a:off x="556687" y="5410263"/>
            <a:ext cx="408516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/>
              <a:t>3</a:t>
            </a:r>
          </a:p>
        </p:txBody>
      </p:sp>
      <p:sp>
        <p:nvSpPr>
          <p:cNvPr id="49165" name="TextBox 12"/>
          <p:cNvSpPr txBox="1">
            <a:spLocks noChangeArrowheads="1"/>
          </p:cNvSpPr>
          <p:nvPr/>
        </p:nvSpPr>
        <p:spPr bwMode="auto">
          <a:xfrm>
            <a:off x="8098366" y="3808417"/>
            <a:ext cx="501651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03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524000" y="4902201"/>
            <a:ext cx="10363200" cy="156966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Biện pháp: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Xây dựng khu công nghiệp xanh </a:t>
            </a: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Xây dựng các khu vệ tinh hiện đại, xinh đẹp ở ngoại ô</a:t>
            </a:r>
          </a:p>
          <a:p>
            <a:pPr marL="0" lvl="0" indent="0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Xây dựng cơ sở hạ tầng nối liền nội th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nh v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ngoại th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nh</a:t>
            </a:r>
            <a:endParaRPr lang="en-US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6000" y="6483350"/>
            <a:ext cx="5791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Công nghiệp xanh – CLB Đức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962201" y="410997"/>
            <a:ext cx="4768715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057665" y="2935654"/>
            <a:ext cx="491264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67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9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LAPTOP\OneDrive\Máy tính\dan-hoa-tuli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594"/>
            <a:ext cx="6962203" cy="46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/>
          <p:nvPr/>
        </p:nvSpPr>
        <p:spPr>
          <a:xfrm>
            <a:off x="0" y="4"/>
            <a:ext cx="12192000" cy="430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THÀNH PHỐ XANH SẠCH ĐẸP NHẤT THẾ GIỚI CỦA CHÂU ÂU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0419" name="Picture 3" descr="DMQL100909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" y="1044575"/>
            <a:ext cx="12192000" cy="5791200"/>
          </a:xfrm>
          <a:prstGeom prst="rect">
            <a:avLst/>
          </a:prstGeom>
          <a:noFill/>
          <a:ln w="2857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420" name="Rectangle 4"/>
          <p:cNvSpPr/>
          <p:nvPr/>
        </p:nvSpPr>
        <p:spPr>
          <a:xfrm>
            <a:off x="4546606" y="6415088"/>
            <a:ext cx="1703287" cy="36933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Freiburg, Đức</a:t>
            </a:r>
            <a:endParaRPr lang="en-US" altLang="en-US" sz="1800" b="1" dirty="0">
              <a:ea typeface="Arial" panose="020B0604020202020204" pitchFamily="34" charset="0"/>
            </a:endParaRPr>
          </a:p>
        </p:txBody>
      </p:sp>
      <p:pic>
        <p:nvPicPr>
          <p:cNvPr id="60421" name="Picture 5" descr="5612clanguoidanongtusuong_ad3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12192000" cy="5735638"/>
          </a:xfrm>
          <a:prstGeom prst="rect">
            <a:avLst/>
          </a:prstGeom>
          <a:noFill/>
          <a:ln w="2857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422" name="Rectangle 6"/>
          <p:cNvSpPr/>
          <p:nvPr/>
        </p:nvSpPr>
        <p:spPr>
          <a:xfrm>
            <a:off x="4775203" y="6400801"/>
            <a:ext cx="2250681" cy="36933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Malmo, Thụy Điển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60423" name="Picture 7" descr="Reykjavik &amp;dstrok;ược tôn vinh là Thành phố V&amp;abreve;n chương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  <a:noFill/>
          <a:ln w="2857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424" name="Rectangle 8"/>
          <p:cNvSpPr/>
          <p:nvPr/>
        </p:nvSpPr>
        <p:spPr>
          <a:xfrm>
            <a:off x="4267200" y="6491288"/>
            <a:ext cx="2236894" cy="36933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Reykjavik, Iceland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60425" name="Picture 9" descr="Copenhagen-2-797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  <a:noFill/>
          <a:ln w="2857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426" name="Text Box 10"/>
          <p:cNvSpPr txBox="1"/>
          <p:nvPr/>
        </p:nvSpPr>
        <p:spPr>
          <a:xfrm>
            <a:off x="4064000" y="6491288"/>
            <a:ext cx="4064000" cy="36671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Copenhaghen ,Đan Mạch</a:t>
            </a: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60427" name="Picture 11" descr="137-montjuic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  <a:noFill/>
          <a:ln w="2857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428" name="Rectangle 12"/>
          <p:cNvSpPr/>
          <p:nvPr/>
        </p:nvSpPr>
        <p:spPr>
          <a:xfrm>
            <a:off x="4267203" y="6523038"/>
            <a:ext cx="2898101" cy="36933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Barcelona (Tây Ban Nha)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endParaRPr lang="en-US" altLang="en-US" sz="18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  <p:bldP spid="60422" grpId="0" animBg="1"/>
      <p:bldP spid="60424" grpId="0" animBg="1"/>
      <p:bldP spid="60426" grpId="0" animBg="1"/>
      <p:bldP spid="604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Text Box 6"/>
          <p:cNvSpPr txBox="1"/>
          <p:nvPr/>
        </p:nvSpPr>
        <p:spPr>
          <a:xfrm>
            <a:off x="101600" y="762000"/>
            <a:ext cx="1168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sánh quá trình ĐTH giữa Châu Âu v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Mĩ ?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467" name="Text Box 7"/>
          <p:cNvSpPr txBox="1"/>
          <p:nvPr/>
        </p:nvSpPr>
        <p:spPr>
          <a:xfrm>
            <a:off x="-101600" y="4191000"/>
            <a:ext cx="3780367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4" y="0"/>
            <a:ext cx="11563351" cy="523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spcBef>
                <a:spcPct val="50000"/>
              </a:spcBef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Dân cư châu Âu đang gi</a:t>
            </a: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Mức độ đô thi hóa cao: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2469" name="Table 62468"/>
          <p:cNvGraphicFramePr/>
          <p:nvPr/>
        </p:nvGraphicFramePr>
        <p:xfrm>
          <a:off x="1016000" y="1397003"/>
          <a:ext cx="10769600" cy="3840163"/>
        </p:xfrm>
        <a:graphic>
          <a:graphicData uri="http://schemas.openxmlformats.org/drawingml/2006/table">
            <a:tbl>
              <a:tblPr/>
              <a:tblGrid>
                <a:gridCol w="5384800"/>
                <a:gridCol w="5384800"/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en-US" sz="2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Mĩ</a:t>
                      </a:r>
                      <a:endParaRPr lang="en-US" sz="2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82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285750" lvl="0" indent="-285750" eaLnBrk="1" hangingPunct="1">
                        <a:buChar char="-"/>
                      </a:pP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ĐTH gắn liền với phát triển kinh tế - xã hội =&gt; bền vững</a:t>
                      </a:r>
                    </a:p>
                    <a:p>
                      <a:pPr marL="285750" lvl="0" indent="-285750" eaLnBrk="1" hangingPunct="1">
                        <a:buChar char="-"/>
                      </a:pP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 sống đô thị phổ biến trong người dân</a:t>
                      </a:r>
                    </a:p>
                    <a:p>
                      <a:pPr marL="285750" lvl="0" indent="-285750" eaLnBrk="1" hangingPunct="1">
                        <a:buChar char="-"/>
                      </a:pP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cải thiện. Chú trọng bảo vệ môi trường v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cải tạo môi trường sống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285750" lvl="0" indent="-285750" eaLnBrk="1" hangingPunct="1">
                        <a:buChar char="-"/>
                      </a:pP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 tính chất tự phát</a:t>
                      </a:r>
                    </a:p>
                    <a:p>
                      <a:pPr marL="285750" lvl="0" indent="-285750" eaLnBrk="1" hangingPunct="1">
                        <a:buNone/>
                      </a:pPr>
                      <a:endParaRPr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eaLnBrk="1" hangingPunct="1">
                        <a:buChar char="-"/>
                      </a:pPr>
                      <a:endParaRPr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eaLnBrk="1" hangingPunct="1">
                        <a:buChar char="-"/>
                      </a:pP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 sống đô thị chưa phổ biến</a:t>
                      </a:r>
                    </a:p>
                    <a:p>
                      <a:pPr marL="285750" lvl="0" indent="-285750" eaLnBrk="1" hangingPunct="1">
                        <a:buChar char="-"/>
                      </a:pP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nhiều khó khăn về vấn đề việc l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m, nh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ở, y tế, giáo dục v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vấn nạn ô nhiễm môi trường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70662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/>
          <p:nvPr/>
        </p:nvSpPr>
        <p:spPr>
          <a:xfrm>
            <a:off x="0" y="152400"/>
            <a:ext cx="11887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/ LUYỆN TẬP</a:t>
            </a:r>
            <a:endParaRPr lang="en-US" altLang="en-US" sz="3600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15" name="Text Box 3"/>
          <p:cNvSpPr txBox="1"/>
          <p:nvPr/>
        </p:nvSpPr>
        <p:spPr>
          <a:xfrm>
            <a:off x="558800" y="1033463"/>
            <a:ext cx="1107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điền v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trống sau:</a:t>
            </a:r>
            <a:endParaRPr lang="en-US" altLang="en-US" sz="24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44" name="Text Box 4"/>
          <p:cNvSpPr txBox="1"/>
          <p:nvPr/>
        </p:nvSpPr>
        <p:spPr>
          <a:xfrm>
            <a:off x="0" y="1708150"/>
            <a:ext cx="11277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/ Dân cư châu Âu chủ yếu thuộc chủng tộc</a:t>
            </a:r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</a:t>
            </a:r>
          </a:p>
        </p:txBody>
      </p:sp>
      <p:sp>
        <p:nvSpPr>
          <p:cNvPr id="61445" name="Text Box 5"/>
          <p:cNvSpPr txBox="1"/>
          <p:nvPr/>
        </p:nvSpPr>
        <p:spPr>
          <a:xfrm>
            <a:off x="8026400" y="159385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Ơ-rô-pê-ô-ít</a:t>
            </a:r>
            <a:endParaRPr lang="en-US" altLang="en-US" sz="2400" b="1" u="sng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46" name="Text Box 6"/>
          <p:cNvSpPr txBox="1"/>
          <p:nvPr/>
        </p:nvSpPr>
        <p:spPr>
          <a:xfrm>
            <a:off x="0" y="2927350"/>
            <a:ext cx="10566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B/ Dân cư châu Âu phân bố</a:t>
            </a: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</a:t>
            </a: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47" name="Text Box 7"/>
          <p:cNvSpPr txBox="1"/>
          <p:nvPr/>
        </p:nvSpPr>
        <p:spPr>
          <a:xfrm>
            <a:off x="6096000" y="2774953"/>
            <a:ext cx="4572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đồng đều</a:t>
            </a:r>
            <a:endParaRPr lang="en-US" altLang="en-US" sz="2800" b="1" u="sng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48" name="Text Box 8"/>
          <p:cNvSpPr txBox="1"/>
          <p:nvPr/>
        </p:nvSpPr>
        <p:spPr>
          <a:xfrm>
            <a:off x="0" y="3917950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Châu Âu có mức độ đô thị hoá </a:t>
            </a:r>
            <a:r>
              <a:rPr lang="en-US" altLang="en-US" sz="1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</a:t>
            </a:r>
            <a:r>
              <a:rPr lang="en-US" altLang="en-US" sz="1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800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49" name="Text Box 9"/>
          <p:cNvSpPr txBox="1"/>
          <p:nvPr/>
        </p:nvSpPr>
        <p:spPr>
          <a:xfrm>
            <a:off x="6705600" y="3765550"/>
            <a:ext cx="2235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Cao</a:t>
            </a:r>
            <a:endParaRPr lang="en-US" altLang="en-US" sz="2400" b="1" u="sng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61446" grpId="0"/>
      <p:bldP spid="61447" grpId="0"/>
      <p:bldP spid="61448" grpId="0"/>
      <p:bldP spid="6144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09693" y="4403725"/>
            <a:ext cx="6496049" cy="990600"/>
            <a:chOff x="528" y="2112"/>
            <a:chExt cx="3069" cy="624"/>
          </a:xfrm>
        </p:grpSpPr>
        <p:sp>
          <p:nvSpPr>
            <p:cNvPr id="52317" name="AutoShape 5"/>
            <p:cNvSpPr>
              <a:spLocks noChangeArrowheads="1"/>
            </p:cNvSpPr>
            <p:nvPr/>
          </p:nvSpPr>
          <p:spPr bwMode="gray">
            <a:xfrm>
              <a:off x="528" y="2112"/>
              <a:ext cx="3069" cy="624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  <a:cs typeface="Arial" pitchFamily="34" charset="0"/>
                </a:rPr>
                <a:t>               </a:t>
              </a:r>
              <a:r>
                <a:rPr lang="en-US" sz="4800" b="1"/>
                <a:t>Ô-xtra-lô-it</a:t>
              </a:r>
            </a:p>
          </p:txBody>
        </p:sp>
        <p:sp>
          <p:nvSpPr>
            <p:cNvPr id="52318" name="AutoShape 6"/>
            <p:cNvSpPr>
              <a:spLocks noChangeArrowheads="1"/>
            </p:cNvSpPr>
            <p:nvPr/>
          </p:nvSpPr>
          <p:spPr bwMode="gray">
            <a:xfrm>
              <a:off x="576" y="2160"/>
              <a:ext cx="609" cy="511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gray">
            <a:xfrm>
              <a:off x="730" y="2218"/>
              <a:ext cx="21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</a:p>
          </p:txBody>
        </p:sp>
      </p:grpSp>
      <p:sp>
        <p:nvSpPr>
          <p:cNvPr id="52227" name="Freeform 2"/>
          <p:cNvSpPr>
            <a:spLocks/>
          </p:cNvSpPr>
          <p:nvPr/>
        </p:nvSpPr>
        <p:spPr bwMode="gray">
          <a:xfrm>
            <a:off x="1581153" y="6053201"/>
            <a:ext cx="1024467" cy="31273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rgbClr val="FFFF9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Freeform 3"/>
          <p:cNvSpPr>
            <a:spLocks/>
          </p:cNvSpPr>
          <p:nvPr/>
        </p:nvSpPr>
        <p:spPr bwMode="gray">
          <a:xfrm>
            <a:off x="1176869" y="3495675"/>
            <a:ext cx="1035051" cy="4064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064684" y="3149600"/>
            <a:ext cx="6441016" cy="990600"/>
            <a:chOff x="528" y="2112"/>
            <a:chExt cx="3043" cy="624"/>
          </a:xfrm>
        </p:grpSpPr>
        <p:sp>
          <p:nvSpPr>
            <p:cNvPr id="52314" name="AutoShape 5"/>
            <p:cNvSpPr>
              <a:spLocks noChangeArrowheads="1"/>
            </p:cNvSpPr>
            <p:nvPr/>
          </p:nvSpPr>
          <p:spPr bwMode="gray">
            <a:xfrm>
              <a:off x="528" y="2112"/>
              <a:ext cx="3043" cy="624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  <a:cs typeface="Arial" pitchFamily="34" charset="0"/>
                </a:rPr>
                <a:t>               </a:t>
              </a:r>
              <a:r>
                <a:rPr lang="en-US" sz="4800" b="1"/>
                <a:t>Nê-grô-it</a:t>
              </a:r>
            </a:p>
          </p:txBody>
        </p:sp>
        <p:sp>
          <p:nvSpPr>
            <p:cNvPr id="52315" name="AutoShape 6"/>
            <p:cNvSpPr>
              <a:spLocks noChangeArrowheads="1"/>
            </p:cNvSpPr>
            <p:nvPr/>
          </p:nvSpPr>
          <p:spPr bwMode="gray">
            <a:xfrm>
              <a:off x="576" y="2160"/>
              <a:ext cx="609" cy="511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gray">
            <a:xfrm>
              <a:off x="730" y="2218"/>
              <a:ext cx="20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</p:grpSp>
      <p:sp>
        <p:nvSpPr>
          <p:cNvPr id="52230" name="Text Box 8"/>
          <p:cNvSpPr txBox="1">
            <a:spLocks noChangeArrowheads="1"/>
          </p:cNvSpPr>
          <p:nvPr/>
        </p:nvSpPr>
        <p:spPr bwMode="gray">
          <a:xfrm>
            <a:off x="3496776" y="3508377"/>
            <a:ext cx="791421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.VnTime"/>
              <a:cs typeface="Arial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8406" y="1066800"/>
            <a:ext cx="537306" cy="5512840"/>
            <a:chOff x="8" y="768"/>
            <a:chExt cx="280" cy="2085"/>
          </a:xfrm>
        </p:grpSpPr>
        <p:grpSp>
          <p:nvGrpSpPr>
            <p:cNvPr id="52291" name="Group 10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52312" name="Rectangle 11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2313" name="Rectangle 12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2292" name="Group 13"/>
            <p:cNvGrpSpPr>
              <a:grpSpLocks/>
            </p:cNvGrpSpPr>
            <p:nvPr/>
          </p:nvGrpSpPr>
          <p:grpSpPr bwMode="auto">
            <a:xfrm rot="5400000">
              <a:off x="65" y="2631"/>
              <a:ext cx="173" cy="272"/>
              <a:chOff x="1873" y="1205"/>
              <a:chExt cx="2013" cy="2856"/>
            </a:xfrm>
          </p:grpSpPr>
          <p:sp>
            <p:nvSpPr>
              <p:cNvPr id="38926" name="AutoShape 14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27" name="AutoShape 15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28" name="AutoShape 16"/>
              <p:cNvSpPr>
                <a:spLocks noChangeArrowheads="1"/>
              </p:cNvSpPr>
              <p:nvPr/>
            </p:nvSpPr>
            <p:spPr bwMode="gray">
              <a:xfrm rot="10800000" flipH="1">
                <a:off x="2726" y="3322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2306" name="Oval 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2307" name="Oval 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31" name="Oval 19"/>
              <p:cNvSpPr>
                <a:spLocks noChangeArrowheads="1"/>
              </p:cNvSpPr>
              <p:nvPr/>
            </p:nvSpPr>
            <p:spPr bwMode="gray">
              <a:xfrm>
                <a:off x="2314" y="1208"/>
                <a:ext cx="1143" cy="285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2309" name="Oval 20"/>
              <p:cNvSpPr>
                <a:spLocks noChangeArrowheads="1"/>
              </p:cNvSpPr>
              <p:nvPr/>
            </p:nvSpPr>
            <p:spPr bwMode="gray">
              <a:xfrm>
                <a:off x="2277" y="1209"/>
                <a:ext cx="1143" cy="285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33" name="Oval 21"/>
              <p:cNvSpPr>
                <a:spLocks noChangeArrowheads="1"/>
              </p:cNvSpPr>
              <p:nvPr/>
            </p:nvSpPr>
            <p:spPr bwMode="gray">
              <a:xfrm>
                <a:off x="2292" y="1211"/>
                <a:ext cx="1097" cy="285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2311" name="Oval 22"/>
              <p:cNvSpPr>
                <a:spLocks noChangeArrowheads="1"/>
              </p:cNvSpPr>
              <p:nvPr/>
            </p:nvSpPr>
            <p:spPr bwMode="gray">
              <a:xfrm>
                <a:off x="2277" y="1205"/>
                <a:ext cx="1096" cy="284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2293" name="Group 23"/>
            <p:cNvGrpSpPr>
              <a:grpSpLocks/>
            </p:cNvGrpSpPr>
            <p:nvPr/>
          </p:nvGrpSpPr>
          <p:grpSpPr bwMode="auto">
            <a:xfrm rot="5400000">
              <a:off x="57" y="1695"/>
              <a:ext cx="173" cy="271"/>
              <a:chOff x="1874" y="1212"/>
              <a:chExt cx="2014" cy="2832"/>
            </a:xfrm>
          </p:grpSpPr>
          <p:sp>
            <p:nvSpPr>
              <p:cNvPr id="38936" name="AutoShape 24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37" name="AutoShape 25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38" name="AutoShape 26"/>
              <p:cNvSpPr>
                <a:spLocks noChangeArrowheads="1"/>
              </p:cNvSpPr>
              <p:nvPr/>
            </p:nvSpPr>
            <p:spPr bwMode="gray">
              <a:xfrm rot="10800000" flipH="1">
                <a:off x="2728" y="332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2297" name="Oval 2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2298" name="Oval 2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41" name="Oval 29"/>
              <p:cNvSpPr>
                <a:spLocks noChangeArrowheads="1"/>
              </p:cNvSpPr>
              <p:nvPr/>
            </p:nvSpPr>
            <p:spPr bwMode="gray">
              <a:xfrm>
                <a:off x="2316" y="1212"/>
                <a:ext cx="1144" cy="283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2300" name="Oval 30"/>
              <p:cNvSpPr>
                <a:spLocks noChangeArrowheads="1"/>
              </p:cNvSpPr>
              <p:nvPr/>
            </p:nvSpPr>
            <p:spPr bwMode="gray">
              <a:xfrm>
                <a:off x="2223" y="1214"/>
                <a:ext cx="1144" cy="283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43" name="Oval 31"/>
              <p:cNvSpPr>
                <a:spLocks noChangeArrowheads="1"/>
              </p:cNvSpPr>
              <p:nvPr/>
            </p:nvSpPr>
            <p:spPr bwMode="gray">
              <a:xfrm>
                <a:off x="2246" y="1214"/>
                <a:ext cx="1097" cy="283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2302" name="Oval 32"/>
              <p:cNvSpPr>
                <a:spLocks noChangeArrowheads="1"/>
              </p:cNvSpPr>
              <p:nvPr/>
            </p:nvSpPr>
            <p:spPr bwMode="gray">
              <a:xfrm>
                <a:off x="2211" y="1213"/>
                <a:ext cx="1096" cy="282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8945" name="AutoShape 33"/>
          <p:cNvSpPr>
            <a:spLocks noChangeArrowheads="1"/>
          </p:cNvSpPr>
          <p:nvPr/>
        </p:nvSpPr>
        <p:spPr bwMode="gray">
          <a:xfrm>
            <a:off x="44452" y="762000"/>
            <a:ext cx="11944349" cy="838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 sz="2800">
              <a:latin typeface=".VnTime"/>
            </a:endParaRPr>
          </a:p>
          <a:p>
            <a:endParaRPr lang="en-US" sz="2800">
              <a:latin typeface=".VnTime"/>
            </a:endParaRPr>
          </a:p>
          <a:p>
            <a:endParaRPr lang="en-US" sz="2800">
              <a:latin typeface=".VnTime"/>
            </a:endParaRPr>
          </a:p>
          <a:p>
            <a:endParaRPr lang="en-US" sz="2400">
              <a:solidFill>
                <a:srgbClr val="FF3300"/>
              </a:solidFill>
              <a:latin typeface=".VnTime"/>
            </a:endParaRPr>
          </a:p>
        </p:txBody>
      </p:sp>
      <p:sp>
        <p:nvSpPr>
          <p:cNvPr id="38946" name="Freeform 34"/>
          <p:cNvSpPr>
            <a:spLocks/>
          </p:cNvSpPr>
          <p:nvPr/>
        </p:nvSpPr>
        <p:spPr bwMode="gray">
          <a:xfrm>
            <a:off x="1407584" y="1982788"/>
            <a:ext cx="102446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8947" name="Freeform 35"/>
          <p:cNvSpPr>
            <a:spLocks/>
          </p:cNvSpPr>
          <p:nvPr/>
        </p:nvSpPr>
        <p:spPr bwMode="gray">
          <a:xfrm>
            <a:off x="1377953" y="1960563"/>
            <a:ext cx="102446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52235" name="Text Box 36"/>
          <p:cNvSpPr txBox="1">
            <a:spLocks noChangeArrowheads="1"/>
          </p:cNvSpPr>
          <p:nvPr/>
        </p:nvSpPr>
        <p:spPr bwMode="gray">
          <a:xfrm>
            <a:off x="3585633" y="1973326"/>
            <a:ext cx="784225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3200">
              <a:latin typeface=".VnTime"/>
              <a:cs typeface="Arial" pitchFamily="34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 rot="5400000">
            <a:off x="217958" y="2973865"/>
            <a:ext cx="1067330" cy="1239955"/>
            <a:chOff x="1871" y="1824"/>
            <a:chExt cx="2015" cy="1852"/>
          </a:xfrm>
        </p:grpSpPr>
        <p:sp>
          <p:nvSpPr>
            <p:cNvPr id="38950" name="AutoShape 38"/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51" name="AutoShape 39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52" name="AutoShape 40"/>
            <p:cNvSpPr>
              <a:spLocks noChangeArrowheads="1"/>
            </p:cNvSpPr>
            <p:nvPr/>
          </p:nvSpPr>
          <p:spPr bwMode="gray">
            <a:xfrm rot="10800000" flipH="1">
              <a:off x="2726" y="3471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85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2286" name="Oval 4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55" name="Oval 43"/>
            <p:cNvSpPr>
              <a:spLocks noChangeArrowheads="1"/>
            </p:cNvSpPr>
            <p:nvPr/>
          </p:nvSpPr>
          <p:spPr bwMode="gray">
            <a:xfrm>
              <a:off x="2640" y="2276"/>
              <a:ext cx="490" cy="7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88" name="Oval 44"/>
            <p:cNvSpPr>
              <a:spLocks noChangeArrowheads="1"/>
            </p:cNvSpPr>
            <p:nvPr/>
          </p:nvSpPr>
          <p:spPr bwMode="gray">
            <a:xfrm>
              <a:off x="2640" y="2244"/>
              <a:ext cx="490" cy="77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57" name="Oval 45"/>
            <p:cNvSpPr>
              <a:spLocks noChangeArrowheads="1"/>
            </p:cNvSpPr>
            <p:nvPr/>
          </p:nvSpPr>
          <p:spPr bwMode="gray">
            <a:xfrm>
              <a:off x="2337" y="2276"/>
              <a:ext cx="1097" cy="7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90" name="Oval 46"/>
            <p:cNvSpPr>
              <a:spLocks noChangeArrowheads="1"/>
            </p:cNvSpPr>
            <p:nvPr/>
          </p:nvSpPr>
          <p:spPr bwMode="gray">
            <a:xfrm>
              <a:off x="2337" y="2244"/>
              <a:ext cx="1096" cy="77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2237" name="Object 48"/>
          <p:cNvGraphicFramePr>
            <a:graphicFrameLocks noChangeAspect="1"/>
          </p:cNvGraphicFramePr>
          <p:nvPr/>
        </p:nvGraphicFramePr>
        <p:xfrm>
          <a:off x="3225800" y="3773488"/>
          <a:ext cx="1524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Equation" r:id="rId3" imgW="114102" imgH="177492" progId="">
                  <p:embed/>
                </p:oleObj>
              </mc:Choice>
              <mc:Fallback>
                <p:oleObj name="Equation" r:id="rId3" imgW="114102" imgH="177492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3773488"/>
                        <a:ext cx="1524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61" name="Freeform 49"/>
          <p:cNvSpPr>
            <a:spLocks/>
          </p:cNvSpPr>
          <p:nvPr/>
        </p:nvSpPr>
        <p:spPr bwMode="gray">
          <a:xfrm>
            <a:off x="1583269" y="4802188"/>
            <a:ext cx="1035051" cy="436562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1016000" y="1866900"/>
            <a:ext cx="6436784" cy="1066800"/>
            <a:chOff x="528" y="1248"/>
            <a:chExt cx="2943" cy="672"/>
          </a:xfrm>
        </p:grpSpPr>
        <p:sp>
          <p:nvSpPr>
            <p:cNvPr id="52279" name="AutoShape 54"/>
            <p:cNvSpPr>
              <a:spLocks noChangeArrowheads="1"/>
            </p:cNvSpPr>
            <p:nvPr/>
          </p:nvSpPr>
          <p:spPr bwMode="gray">
            <a:xfrm>
              <a:off x="528" y="1248"/>
              <a:ext cx="2943" cy="672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>
                  <a:cs typeface="Arial" pitchFamily="34" charset="0"/>
                </a:rPr>
                <a:t>                </a:t>
              </a:r>
              <a:r>
                <a:rPr lang="en-US" sz="4000" b="1"/>
                <a:t>Môn-gô-lô-it</a:t>
              </a:r>
            </a:p>
          </p:txBody>
        </p:sp>
        <p:sp>
          <p:nvSpPr>
            <p:cNvPr id="38967" name="AutoShape 55"/>
            <p:cNvSpPr>
              <a:spLocks noChangeArrowheads="1"/>
            </p:cNvSpPr>
            <p:nvPr/>
          </p:nvSpPr>
          <p:spPr bwMode="gray">
            <a:xfrm>
              <a:off x="624" y="1344"/>
              <a:ext cx="606" cy="51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68" name="Text Box 56"/>
            <p:cNvSpPr txBox="1">
              <a:spLocks noChangeArrowheads="1"/>
            </p:cNvSpPr>
            <p:nvPr/>
          </p:nvSpPr>
          <p:spPr bwMode="gray">
            <a:xfrm>
              <a:off x="781" y="1451"/>
              <a:ext cx="195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148209" y="1905000"/>
            <a:ext cx="1172633" cy="992188"/>
            <a:chOff x="250" y="1291"/>
            <a:chExt cx="586" cy="625"/>
          </a:xfrm>
        </p:grpSpPr>
        <p:sp>
          <p:nvSpPr>
            <p:cNvPr id="38970" name="AutoShape 58"/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71" name="AutoShape 59"/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72" name="AutoShape 60"/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73" name="Oval 61"/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2274" name="Oval 62"/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75" name="Oval 63"/>
            <p:cNvSpPr>
              <a:spLocks noChangeArrowheads="1"/>
            </p:cNvSpPr>
            <p:nvPr/>
          </p:nvSpPr>
          <p:spPr bwMode="gray">
            <a:xfrm rot="5400000">
              <a:off x="494" y="1466"/>
              <a:ext cx="164" cy="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76" name="Oval 64"/>
            <p:cNvSpPr>
              <a:spLocks noChangeArrowheads="1"/>
            </p:cNvSpPr>
            <p:nvPr/>
          </p:nvSpPr>
          <p:spPr bwMode="gray">
            <a:xfrm rot="5400000">
              <a:off x="494" y="1476"/>
              <a:ext cx="164" cy="2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77" name="Oval 65"/>
            <p:cNvSpPr>
              <a:spLocks noChangeArrowheads="1"/>
            </p:cNvSpPr>
            <p:nvPr/>
          </p:nvSpPr>
          <p:spPr bwMode="gray">
            <a:xfrm rot="5400000">
              <a:off x="406" y="1475"/>
              <a:ext cx="340" cy="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78" name="Oval 66"/>
            <p:cNvSpPr>
              <a:spLocks noChangeArrowheads="1"/>
            </p:cNvSpPr>
            <p:nvPr/>
          </p:nvSpPr>
          <p:spPr bwMode="gray">
            <a:xfrm rot="5400000">
              <a:off x="372" y="1428"/>
              <a:ext cx="409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0" hangingPunct="0"/>
              <a:endParaRPr lang="en-US">
                <a:cs typeface="Arial" pitchFamily="34" charset="0"/>
              </a:endParaRPr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1155700" y="5638800"/>
            <a:ext cx="6350000" cy="914400"/>
            <a:chOff x="528" y="3744"/>
            <a:chExt cx="2944" cy="480"/>
          </a:xfrm>
        </p:grpSpPr>
        <p:sp>
          <p:nvSpPr>
            <p:cNvPr id="52267" name="AutoShape 68"/>
            <p:cNvSpPr>
              <a:spLocks noChangeArrowheads="1"/>
            </p:cNvSpPr>
            <p:nvPr/>
          </p:nvSpPr>
          <p:spPr bwMode="gray">
            <a:xfrm>
              <a:off x="528" y="3744"/>
              <a:ext cx="2944" cy="480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0" hangingPunct="0"/>
              <a:r>
                <a:rPr lang="en-US" sz="2800">
                  <a:solidFill>
                    <a:srgbClr val="000000"/>
                  </a:solidFill>
                  <a:cs typeface="Arial" pitchFamily="34" charset="0"/>
                </a:rPr>
                <a:t>           </a:t>
              </a:r>
              <a:r>
                <a:rPr lang="en-US" sz="4400" b="1">
                  <a:solidFill>
                    <a:srgbClr val="000000"/>
                  </a:solidFill>
                  <a:cs typeface="Arial" pitchFamily="34" charset="0"/>
                </a:rPr>
                <a:t> Ơ-rô-pê-ô-it</a:t>
              </a:r>
              <a:endParaRPr lang="en-US" sz="4400" b="1"/>
            </a:p>
          </p:txBody>
        </p:sp>
        <p:sp>
          <p:nvSpPr>
            <p:cNvPr id="38981" name="AutoShape 69"/>
            <p:cNvSpPr>
              <a:spLocks noChangeArrowheads="1"/>
            </p:cNvSpPr>
            <p:nvPr/>
          </p:nvSpPr>
          <p:spPr bwMode="gray">
            <a:xfrm>
              <a:off x="576" y="3792"/>
              <a:ext cx="610" cy="41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2" name="Text Box 70"/>
            <p:cNvSpPr txBox="1">
              <a:spLocks noChangeArrowheads="1"/>
            </p:cNvSpPr>
            <p:nvPr/>
          </p:nvSpPr>
          <p:spPr bwMode="gray">
            <a:xfrm>
              <a:off x="693" y="3830"/>
              <a:ext cx="206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</a:t>
              </a:r>
            </a:p>
          </p:txBody>
        </p:sp>
      </p:grpSp>
      <p:grpSp>
        <p:nvGrpSpPr>
          <p:cNvPr id="11" name="Group 71"/>
          <p:cNvGrpSpPr>
            <a:grpSpLocks/>
          </p:cNvGrpSpPr>
          <p:nvPr/>
        </p:nvGrpSpPr>
        <p:grpSpPr bwMode="auto">
          <a:xfrm rot="5400000">
            <a:off x="225897" y="5460443"/>
            <a:ext cx="991694" cy="1193883"/>
            <a:chOff x="1873" y="1824"/>
            <a:chExt cx="2013" cy="1854"/>
          </a:xfrm>
        </p:grpSpPr>
        <p:sp>
          <p:nvSpPr>
            <p:cNvPr id="38984" name="AutoShape 72"/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5" name="AutoShape 73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6" name="AutoShape 74"/>
            <p:cNvSpPr>
              <a:spLocks noChangeArrowheads="1"/>
            </p:cNvSpPr>
            <p:nvPr/>
          </p:nvSpPr>
          <p:spPr bwMode="gray">
            <a:xfrm rot="10800000" flipH="1">
              <a:off x="2726" y="3471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61" name="Oval 7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2262" name="Oval 7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89" name="Oval 77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64" name="Oval 78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91" name="Oval 79"/>
            <p:cNvSpPr>
              <a:spLocks noChangeArrowheads="1"/>
            </p:cNvSpPr>
            <p:nvPr/>
          </p:nvSpPr>
          <p:spPr bwMode="gray">
            <a:xfrm>
              <a:off x="2336" y="2230"/>
              <a:ext cx="1096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66" name="Oval 80"/>
            <p:cNvSpPr>
              <a:spLocks noChangeArrowheads="1"/>
            </p:cNvSpPr>
            <p:nvPr/>
          </p:nvSpPr>
          <p:spPr bwMode="gray">
            <a:xfrm>
              <a:off x="2226" y="2083"/>
              <a:ext cx="131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0" hangingPunct="0"/>
              <a:endParaRPr lang="en-US">
                <a:cs typeface="Arial" pitchFamily="34" charset="0"/>
              </a:endParaRPr>
            </a:p>
          </p:txBody>
        </p:sp>
      </p:grpSp>
      <p:grpSp>
        <p:nvGrpSpPr>
          <p:cNvPr id="14" name="Group 87"/>
          <p:cNvGrpSpPr>
            <a:grpSpLocks/>
          </p:cNvGrpSpPr>
          <p:nvPr/>
        </p:nvGrpSpPr>
        <p:grpSpPr bwMode="auto">
          <a:xfrm rot="5400000">
            <a:off x="225897" y="4253943"/>
            <a:ext cx="991694" cy="1193883"/>
            <a:chOff x="1873" y="1824"/>
            <a:chExt cx="2013" cy="1854"/>
          </a:xfrm>
        </p:grpSpPr>
        <p:sp>
          <p:nvSpPr>
            <p:cNvPr id="39000" name="AutoShape 88"/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9001" name="AutoShape 89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9002" name="AutoShape 90"/>
            <p:cNvSpPr>
              <a:spLocks noChangeArrowheads="1"/>
            </p:cNvSpPr>
            <p:nvPr/>
          </p:nvSpPr>
          <p:spPr bwMode="gray">
            <a:xfrm rot="10800000" flipH="1">
              <a:off x="2726" y="3471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52" name="Oval 9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2253" name="Oval 9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9005" name="Oval 93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55" name="Oval 94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9007" name="Oval 95"/>
            <p:cNvSpPr>
              <a:spLocks noChangeArrowheads="1"/>
            </p:cNvSpPr>
            <p:nvPr/>
          </p:nvSpPr>
          <p:spPr bwMode="gray">
            <a:xfrm>
              <a:off x="2336" y="2230"/>
              <a:ext cx="1096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2257" name="Oval 96"/>
            <p:cNvSpPr>
              <a:spLocks noChangeArrowheads="1"/>
            </p:cNvSpPr>
            <p:nvPr/>
          </p:nvSpPr>
          <p:spPr bwMode="gray">
            <a:xfrm>
              <a:off x="2226" y="2083"/>
              <a:ext cx="131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0" hangingPunct="0"/>
              <a:endParaRPr lang="en-US">
                <a:cs typeface="Arial" pitchFamily="34" charset="0"/>
              </a:endParaRPr>
            </a:p>
          </p:txBody>
        </p:sp>
      </p:grpSp>
      <p:sp>
        <p:nvSpPr>
          <p:cNvPr id="39011" name="Rectangle 99"/>
          <p:cNvSpPr>
            <a:spLocks noChangeArrowheads="1"/>
          </p:cNvSpPr>
          <p:nvPr/>
        </p:nvSpPr>
        <p:spPr bwMode="auto">
          <a:xfrm>
            <a:off x="372533" y="3517900"/>
            <a:ext cx="81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6000">
              <a:solidFill>
                <a:srgbClr val="FF0066"/>
              </a:solidFill>
              <a:cs typeface="Arial" pitchFamily="34" charset="0"/>
            </a:endParaRPr>
          </a:p>
        </p:txBody>
      </p:sp>
      <p:sp>
        <p:nvSpPr>
          <p:cNvPr id="52245" name="Rectangle 100"/>
          <p:cNvSpPr>
            <a:spLocks noChangeArrowheads="1"/>
          </p:cNvSpPr>
          <p:nvPr/>
        </p:nvSpPr>
        <p:spPr bwMode="auto">
          <a:xfrm>
            <a:off x="0" y="1905000"/>
            <a:ext cx="304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Tahoma" pitchFamily="34" charset="0"/>
              <a:cs typeface="Arial" pitchFamily="34" charset="0"/>
            </a:endParaRPr>
          </a:p>
        </p:txBody>
      </p:sp>
      <p:sp>
        <p:nvSpPr>
          <p:cNvPr id="52246" name="Rectangle 100"/>
          <p:cNvSpPr>
            <a:spLocks noChangeArrowheads="1"/>
          </p:cNvSpPr>
          <p:nvPr/>
        </p:nvSpPr>
        <p:spPr bwMode="auto">
          <a:xfrm>
            <a:off x="270933" y="827120"/>
            <a:ext cx="117178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1: Dân cư châu Âu chủ yếu thuộc chủng tộc.  </a:t>
            </a:r>
          </a:p>
        </p:txBody>
      </p:sp>
      <p:sp>
        <p:nvSpPr>
          <p:cNvPr id="330853" name="Rectangle 101"/>
          <p:cNvSpPr>
            <a:spLocks noChangeArrowheads="1"/>
          </p:cNvSpPr>
          <p:nvPr/>
        </p:nvSpPr>
        <p:spPr bwMode="auto">
          <a:xfrm>
            <a:off x="254058" y="5321301"/>
            <a:ext cx="107112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>
                <a:solidFill>
                  <a:srgbClr val="FF0066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52248" name="Rectangle 103"/>
          <p:cNvSpPr>
            <a:spLocks noChangeArrowheads="1"/>
          </p:cNvSpPr>
          <p:nvPr/>
        </p:nvSpPr>
        <p:spPr bwMode="auto">
          <a:xfrm>
            <a:off x="2211917" y="-108"/>
            <a:ext cx="7216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3600"/>
              <a:t>Khoanh tròn vào đáp án đúng nhất </a:t>
            </a:r>
          </a:p>
        </p:txBody>
      </p:sp>
    </p:spTree>
    <p:extLst>
      <p:ext uri="{BB962C8B-B14F-4D97-AF65-F5344CB8AC3E}">
        <p14:creationId xmlns:p14="http://schemas.microsoft.com/office/powerpoint/2010/main" val="17513846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4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4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4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4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40"/>
                            </p:stCondLst>
                            <p:childTnLst>
                              <p:par>
                                <p:cTn id="6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5" grpId="0" build="allAtOnce" animBg="1"/>
      <p:bldP spid="3308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56733" y="4360863"/>
            <a:ext cx="6764867" cy="990600"/>
            <a:chOff x="528" y="2112"/>
            <a:chExt cx="3069" cy="624"/>
          </a:xfrm>
        </p:grpSpPr>
        <p:sp>
          <p:nvSpPr>
            <p:cNvPr id="53298" name="AutoShape 5"/>
            <p:cNvSpPr>
              <a:spLocks noChangeArrowheads="1"/>
            </p:cNvSpPr>
            <p:nvPr/>
          </p:nvSpPr>
          <p:spPr bwMode="gray">
            <a:xfrm>
              <a:off x="528" y="2112"/>
              <a:ext cx="3069" cy="624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33CC"/>
                  </a:solidFill>
                  <a:latin typeface="VNI-Times" pitchFamily="2" charset="0"/>
                  <a:cs typeface="Arial" pitchFamily="34" charset="0"/>
                </a:rPr>
                <a:t>               </a:t>
              </a:r>
              <a:r>
                <a:rPr lang="en-US" sz="2400" dirty="0" smtClean="0">
                  <a:solidFill>
                    <a:srgbClr val="0033CC"/>
                  </a:solidFill>
                  <a:latin typeface="VNI-Times" pitchFamily="2" charset="0"/>
                  <a:cs typeface="Arial" pitchFamily="34" charset="0"/>
                </a:rPr>
                <a:t>     </a:t>
              </a:r>
              <a:r>
                <a:rPr lang="en-US" sz="4800" b="1" dirty="0" err="1" smtClean="0">
                  <a:solidFill>
                    <a:srgbClr val="0033CC"/>
                  </a:solidFill>
                </a:rPr>
                <a:t>Đạo</a:t>
              </a:r>
              <a:r>
                <a:rPr lang="en-US" sz="4800" b="1" dirty="0" smtClean="0">
                  <a:solidFill>
                    <a:srgbClr val="0033CC"/>
                  </a:solidFill>
                </a:rPr>
                <a:t> </a:t>
              </a:r>
              <a:r>
                <a:rPr lang="en-US" sz="4800" b="1" dirty="0">
                  <a:solidFill>
                    <a:srgbClr val="0033CC"/>
                  </a:solidFill>
                </a:rPr>
                <a:t>Tin </a:t>
              </a:r>
              <a:r>
                <a:rPr lang="en-US" sz="4800" b="1" dirty="0" err="1">
                  <a:solidFill>
                    <a:srgbClr val="0033CC"/>
                  </a:solidFill>
                </a:rPr>
                <a:t>Lành</a:t>
              </a:r>
              <a:endParaRPr lang="en-US" sz="4800" b="1" dirty="0">
                <a:solidFill>
                  <a:srgbClr val="0033CC"/>
                </a:solidFill>
              </a:endParaRPr>
            </a:p>
          </p:txBody>
        </p:sp>
        <p:sp>
          <p:nvSpPr>
            <p:cNvPr id="53299" name="AutoShape 6"/>
            <p:cNvSpPr>
              <a:spLocks noChangeArrowheads="1"/>
            </p:cNvSpPr>
            <p:nvPr/>
          </p:nvSpPr>
          <p:spPr bwMode="gray">
            <a:xfrm>
              <a:off x="576" y="2160"/>
              <a:ext cx="609" cy="511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gray">
            <a:xfrm>
              <a:off x="730" y="2218"/>
              <a:ext cx="202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</a:p>
          </p:txBody>
        </p:sp>
      </p:grpSp>
      <p:sp>
        <p:nvSpPr>
          <p:cNvPr id="53251" name="Freeform 2"/>
          <p:cNvSpPr>
            <a:spLocks/>
          </p:cNvSpPr>
          <p:nvPr/>
        </p:nvSpPr>
        <p:spPr bwMode="gray">
          <a:xfrm>
            <a:off x="1581153" y="6053201"/>
            <a:ext cx="1024467" cy="31273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rgbClr val="FFFF9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Freeform 3"/>
          <p:cNvSpPr>
            <a:spLocks/>
          </p:cNvSpPr>
          <p:nvPr/>
        </p:nvSpPr>
        <p:spPr bwMode="gray">
          <a:xfrm>
            <a:off x="1176869" y="3495675"/>
            <a:ext cx="1035051" cy="4064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064687" y="3149600"/>
            <a:ext cx="6656916" cy="990600"/>
            <a:chOff x="528" y="2112"/>
            <a:chExt cx="3043" cy="624"/>
          </a:xfrm>
        </p:grpSpPr>
        <p:sp>
          <p:nvSpPr>
            <p:cNvPr id="53295" name="AutoShape 5"/>
            <p:cNvSpPr>
              <a:spLocks noChangeArrowheads="1"/>
            </p:cNvSpPr>
            <p:nvPr/>
          </p:nvSpPr>
          <p:spPr bwMode="gray">
            <a:xfrm>
              <a:off x="528" y="2112"/>
              <a:ext cx="3043" cy="624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VNI-Times" pitchFamily="2" charset="0"/>
                  <a:cs typeface="Arial" pitchFamily="34" charset="0"/>
                </a:rPr>
                <a:t>               </a:t>
              </a:r>
              <a:r>
                <a:rPr lang="en-US" sz="2400" dirty="0" smtClean="0">
                  <a:latin typeface="VNI-Times" pitchFamily="2" charset="0"/>
                  <a:cs typeface="Arial" pitchFamily="34" charset="0"/>
                </a:rPr>
                <a:t>    </a:t>
              </a:r>
              <a:r>
                <a:rPr lang="en-US" sz="4800" b="1" dirty="0" err="1" smtClean="0">
                  <a:solidFill>
                    <a:srgbClr val="0033CC"/>
                  </a:solidFill>
                </a:rPr>
                <a:t>Đạo</a:t>
              </a:r>
              <a:r>
                <a:rPr lang="en-US" sz="4800" b="1" dirty="0" smtClean="0">
                  <a:solidFill>
                    <a:srgbClr val="0033CC"/>
                  </a:solidFill>
                </a:rPr>
                <a:t> </a:t>
              </a:r>
              <a:r>
                <a:rPr lang="en-US" sz="4800" b="1" dirty="0" err="1">
                  <a:solidFill>
                    <a:srgbClr val="0033CC"/>
                  </a:solidFill>
                </a:rPr>
                <a:t>Hin</a:t>
              </a:r>
              <a:r>
                <a:rPr lang="en-US" sz="4800" b="1" dirty="0">
                  <a:solidFill>
                    <a:srgbClr val="0033CC"/>
                  </a:solidFill>
                </a:rPr>
                <a:t> </a:t>
              </a:r>
              <a:r>
                <a:rPr lang="en-US" sz="4800" b="1" dirty="0" err="1">
                  <a:solidFill>
                    <a:srgbClr val="0033CC"/>
                  </a:solidFill>
                </a:rPr>
                <a:t>đu</a:t>
              </a:r>
              <a:endParaRPr lang="en-US" sz="4800" b="1" dirty="0">
                <a:solidFill>
                  <a:srgbClr val="0033CC"/>
                </a:solidFill>
              </a:endParaRPr>
            </a:p>
          </p:txBody>
        </p:sp>
        <p:sp>
          <p:nvSpPr>
            <p:cNvPr id="53296" name="AutoShape 6"/>
            <p:cNvSpPr>
              <a:spLocks noChangeArrowheads="1"/>
            </p:cNvSpPr>
            <p:nvPr/>
          </p:nvSpPr>
          <p:spPr bwMode="gray">
            <a:xfrm>
              <a:off x="576" y="2160"/>
              <a:ext cx="609" cy="511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gray">
            <a:xfrm>
              <a:off x="730" y="2218"/>
              <a:ext cx="194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8406" y="1066800"/>
            <a:ext cx="537306" cy="5512840"/>
            <a:chOff x="8" y="768"/>
            <a:chExt cx="280" cy="2085"/>
          </a:xfrm>
        </p:grpSpPr>
        <p:grpSp>
          <p:nvGrpSpPr>
            <p:cNvPr id="53272" name="Group 10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53293" name="Rectangle 11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3294" name="Rectangle 12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3273" name="Group 13"/>
            <p:cNvGrpSpPr>
              <a:grpSpLocks/>
            </p:cNvGrpSpPr>
            <p:nvPr/>
          </p:nvGrpSpPr>
          <p:grpSpPr bwMode="auto">
            <a:xfrm rot="5400000">
              <a:off x="65" y="2631"/>
              <a:ext cx="173" cy="272"/>
              <a:chOff x="1873" y="1205"/>
              <a:chExt cx="2013" cy="2856"/>
            </a:xfrm>
          </p:grpSpPr>
          <p:sp>
            <p:nvSpPr>
              <p:cNvPr id="38926" name="AutoShape 14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27" name="AutoShape 15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28" name="AutoShape 16"/>
              <p:cNvSpPr>
                <a:spLocks noChangeArrowheads="1"/>
              </p:cNvSpPr>
              <p:nvPr/>
            </p:nvSpPr>
            <p:spPr bwMode="gray">
              <a:xfrm rot="10800000" flipH="1">
                <a:off x="2726" y="3322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3287" name="Oval 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3288" name="Oval 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31" name="Oval 19"/>
              <p:cNvSpPr>
                <a:spLocks noChangeArrowheads="1"/>
              </p:cNvSpPr>
              <p:nvPr/>
            </p:nvSpPr>
            <p:spPr bwMode="gray">
              <a:xfrm>
                <a:off x="2314" y="1208"/>
                <a:ext cx="1143" cy="285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3290" name="Oval 20"/>
              <p:cNvSpPr>
                <a:spLocks noChangeArrowheads="1"/>
              </p:cNvSpPr>
              <p:nvPr/>
            </p:nvSpPr>
            <p:spPr bwMode="gray">
              <a:xfrm>
                <a:off x="2277" y="1209"/>
                <a:ext cx="1143" cy="285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33" name="Oval 21"/>
              <p:cNvSpPr>
                <a:spLocks noChangeArrowheads="1"/>
              </p:cNvSpPr>
              <p:nvPr/>
            </p:nvSpPr>
            <p:spPr bwMode="gray">
              <a:xfrm>
                <a:off x="2292" y="1211"/>
                <a:ext cx="1097" cy="285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3292" name="Oval 22"/>
              <p:cNvSpPr>
                <a:spLocks noChangeArrowheads="1"/>
              </p:cNvSpPr>
              <p:nvPr/>
            </p:nvSpPr>
            <p:spPr bwMode="gray">
              <a:xfrm>
                <a:off x="2277" y="1205"/>
                <a:ext cx="1096" cy="284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3274" name="Group 23"/>
            <p:cNvGrpSpPr>
              <a:grpSpLocks/>
            </p:cNvGrpSpPr>
            <p:nvPr/>
          </p:nvGrpSpPr>
          <p:grpSpPr bwMode="auto">
            <a:xfrm rot="5400000">
              <a:off x="57" y="1695"/>
              <a:ext cx="173" cy="271"/>
              <a:chOff x="1874" y="1212"/>
              <a:chExt cx="2014" cy="2832"/>
            </a:xfrm>
          </p:grpSpPr>
          <p:sp>
            <p:nvSpPr>
              <p:cNvPr id="38936" name="AutoShape 24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37" name="AutoShape 25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38" name="AutoShape 26"/>
              <p:cNvSpPr>
                <a:spLocks noChangeArrowheads="1"/>
              </p:cNvSpPr>
              <p:nvPr/>
            </p:nvSpPr>
            <p:spPr bwMode="gray">
              <a:xfrm rot="10800000" flipH="1">
                <a:off x="2728" y="332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3278" name="Oval 2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3279" name="Oval 2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41" name="Oval 29"/>
              <p:cNvSpPr>
                <a:spLocks noChangeArrowheads="1"/>
              </p:cNvSpPr>
              <p:nvPr/>
            </p:nvSpPr>
            <p:spPr bwMode="gray">
              <a:xfrm>
                <a:off x="2316" y="1212"/>
                <a:ext cx="1144" cy="283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3281" name="Oval 30"/>
              <p:cNvSpPr>
                <a:spLocks noChangeArrowheads="1"/>
              </p:cNvSpPr>
              <p:nvPr/>
            </p:nvSpPr>
            <p:spPr bwMode="gray">
              <a:xfrm>
                <a:off x="2223" y="1214"/>
                <a:ext cx="1144" cy="283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43" name="Oval 31"/>
              <p:cNvSpPr>
                <a:spLocks noChangeArrowheads="1"/>
              </p:cNvSpPr>
              <p:nvPr/>
            </p:nvSpPr>
            <p:spPr bwMode="gray">
              <a:xfrm>
                <a:off x="2246" y="1214"/>
                <a:ext cx="1097" cy="283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3283" name="Oval 32"/>
              <p:cNvSpPr>
                <a:spLocks noChangeArrowheads="1"/>
              </p:cNvSpPr>
              <p:nvPr/>
            </p:nvSpPr>
            <p:spPr bwMode="gray">
              <a:xfrm>
                <a:off x="2211" y="1213"/>
                <a:ext cx="1096" cy="282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8945" name="AutoShape 33"/>
          <p:cNvSpPr>
            <a:spLocks noChangeArrowheads="1"/>
          </p:cNvSpPr>
          <p:nvPr/>
        </p:nvSpPr>
        <p:spPr bwMode="gray">
          <a:xfrm>
            <a:off x="44452" y="471488"/>
            <a:ext cx="11944349" cy="1204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 sz="2800">
              <a:latin typeface=".VnTime"/>
            </a:endParaRPr>
          </a:p>
          <a:p>
            <a:endParaRPr lang="en-US" sz="2800">
              <a:latin typeface=".VnTime"/>
            </a:endParaRPr>
          </a:p>
          <a:p>
            <a:endParaRPr lang="en-US" sz="2800">
              <a:latin typeface=".VnTime"/>
            </a:endParaRPr>
          </a:p>
          <a:p>
            <a:endParaRPr lang="en-US" sz="2400">
              <a:solidFill>
                <a:srgbClr val="FF3300"/>
              </a:solidFill>
              <a:latin typeface=".VnTime"/>
            </a:endParaRPr>
          </a:p>
        </p:txBody>
      </p:sp>
      <p:sp>
        <p:nvSpPr>
          <p:cNvPr id="38946" name="Freeform 34"/>
          <p:cNvSpPr>
            <a:spLocks/>
          </p:cNvSpPr>
          <p:nvPr/>
        </p:nvSpPr>
        <p:spPr bwMode="gray">
          <a:xfrm>
            <a:off x="1407584" y="1982788"/>
            <a:ext cx="102446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8947" name="Freeform 35"/>
          <p:cNvSpPr>
            <a:spLocks/>
          </p:cNvSpPr>
          <p:nvPr/>
        </p:nvSpPr>
        <p:spPr bwMode="gray">
          <a:xfrm>
            <a:off x="1377953" y="1960563"/>
            <a:ext cx="102446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53258" name="Text Box 36"/>
          <p:cNvSpPr txBox="1">
            <a:spLocks noChangeArrowheads="1"/>
          </p:cNvSpPr>
          <p:nvPr/>
        </p:nvSpPr>
        <p:spPr bwMode="gray">
          <a:xfrm>
            <a:off x="3585633" y="1973326"/>
            <a:ext cx="784225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3200">
              <a:latin typeface=".VnTime"/>
              <a:cs typeface="Arial" pitchFamily="34" charset="0"/>
            </a:endParaRPr>
          </a:p>
        </p:txBody>
      </p:sp>
      <p:graphicFrame>
        <p:nvGraphicFramePr>
          <p:cNvPr id="53259" name="Object 48"/>
          <p:cNvGraphicFramePr>
            <a:graphicFrameLocks noChangeAspect="1"/>
          </p:cNvGraphicFramePr>
          <p:nvPr/>
        </p:nvGraphicFramePr>
        <p:xfrm>
          <a:off x="3225800" y="3773488"/>
          <a:ext cx="1524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Equation" r:id="rId3" imgW="114102" imgH="177492" progId="">
                  <p:embed/>
                </p:oleObj>
              </mc:Choice>
              <mc:Fallback>
                <p:oleObj name="Equation" r:id="rId3" imgW="114102" imgH="177492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3773488"/>
                        <a:ext cx="1524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61" name="Freeform 49"/>
          <p:cNvSpPr>
            <a:spLocks/>
          </p:cNvSpPr>
          <p:nvPr/>
        </p:nvSpPr>
        <p:spPr bwMode="gray">
          <a:xfrm>
            <a:off x="1397001" y="4660963"/>
            <a:ext cx="1035051" cy="436563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986380" y="1905000"/>
            <a:ext cx="6705600" cy="1066800"/>
            <a:chOff x="515" y="1272"/>
            <a:chExt cx="2943" cy="672"/>
          </a:xfrm>
        </p:grpSpPr>
        <p:sp>
          <p:nvSpPr>
            <p:cNvPr id="53269" name="AutoShape 54"/>
            <p:cNvSpPr>
              <a:spLocks noChangeArrowheads="1"/>
            </p:cNvSpPr>
            <p:nvPr/>
          </p:nvSpPr>
          <p:spPr bwMode="gray">
            <a:xfrm>
              <a:off x="515" y="1272"/>
              <a:ext cx="2943" cy="672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cs typeface="Arial" pitchFamily="34" charset="0"/>
                </a:rPr>
                <a:t>                </a:t>
              </a:r>
              <a:r>
                <a:rPr lang="en-US" sz="4000" b="1" dirty="0" smtClean="0">
                  <a:solidFill>
                    <a:srgbClr val="0033CC"/>
                  </a:solidFill>
                </a:rPr>
                <a:t>T   </a:t>
              </a:r>
              <a:r>
                <a:rPr lang="en-US" sz="4800" b="1" dirty="0" err="1">
                  <a:solidFill>
                    <a:srgbClr val="0033CC"/>
                  </a:solidFill>
                </a:rPr>
                <a:t>T</a:t>
              </a:r>
              <a:r>
                <a:rPr lang="en-US" sz="4800" b="1" dirty="0" err="1" smtClean="0">
                  <a:solidFill>
                    <a:srgbClr val="0033CC"/>
                  </a:solidFill>
                </a:rPr>
                <a:t>hiên</a:t>
              </a:r>
              <a:r>
                <a:rPr lang="en-US" sz="4800" b="1" dirty="0" smtClean="0">
                  <a:solidFill>
                    <a:srgbClr val="0033CC"/>
                  </a:solidFill>
                </a:rPr>
                <a:t> </a:t>
              </a:r>
              <a:r>
                <a:rPr lang="en-US" sz="4800" b="1" dirty="0" err="1">
                  <a:solidFill>
                    <a:srgbClr val="0033CC"/>
                  </a:solidFill>
                </a:rPr>
                <a:t>chúa</a:t>
              </a:r>
              <a:r>
                <a:rPr lang="en-US" sz="4800" b="1" dirty="0">
                  <a:solidFill>
                    <a:srgbClr val="0033CC"/>
                  </a:solidFill>
                </a:rPr>
                <a:t> </a:t>
              </a:r>
              <a:r>
                <a:rPr lang="en-US" sz="4800" b="1" dirty="0" err="1">
                  <a:solidFill>
                    <a:srgbClr val="0033CC"/>
                  </a:solidFill>
                </a:rPr>
                <a:t>giáo</a:t>
              </a:r>
              <a:endParaRPr lang="en-US" sz="4800" b="1" dirty="0">
                <a:solidFill>
                  <a:srgbClr val="0033CC"/>
                </a:solidFill>
              </a:endParaRPr>
            </a:p>
          </p:txBody>
        </p:sp>
        <p:sp>
          <p:nvSpPr>
            <p:cNvPr id="38967" name="AutoShape 55"/>
            <p:cNvSpPr>
              <a:spLocks noChangeArrowheads="1"/>
            </p:cNvSpPr>
            <p:nvPr/>
          </p:nvSpPr>
          <p:spPr bwMode="gray">
            <a:xfrm>
              <a:off x="624" y="1344"/>
              <a:ext cx="608" cy="51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68" name="Text Box 56"/>
            <p:cNvSpPr txBox="1">
              <a:spLocks noChangeArrowheads="1"/>
            </p:cNvSpPr>
            <p:nvPr/>
          </p:nvSpPr>
          <p:spPr bwMode="gray">
            <a:xfrm>
              <a:off x="781" y="1451"/>
              <a:ext cx="187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1155703" y="5638800"/>
            <a:ext cx="6565900" cy="914400"/>
            <a:chOff x="528" y="3744"/>
            <a:chExt cx="2944" cy="480"/>
          </a:xfrm>
        </p:grpSpPr>
        <p:sp>
          <p:nvSpPr>
            <p:cNvPr id="53266" name="AutoShape 68"/>
            <p:cNvSpPr>
              <a:spLocks noChangeArrowheads="1"/>
            </p:cNvSpPr>
            <p:nvPr/>
          </p:nvSpPr>
          <p:spPr bwMode="gray">
            <a:xfrm>
              <a:off x="528" y="3744"/>
              <a:ext cx="2944" cy="480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0" hangingPunct="0"/>
              <a:r>
                <a:rPr lang="en-US" sz="2800" dirty="0">
                  <a:solidFill>
                    <a:srgbClr val="000000"/>
                  </a:solidFill>
                  <a:cs typeface="Arial" pitchFamily="34" charset="0"/>
                </a:rPr>
                <a:t>             </a:t>
              </a:r>
              <a:r>
                <a:rPr lang="en-US" sz="2800" dirty="0" smtClean="0">
                  <a:solidFill>
                    <a:srgbClr val="000000"/>
                  </a:solidFill>
                  <a:cs typeface="Arial" pitchFamily="34" charset="0"/>
                </a:rPr>
                <a:t>      </a:t>
              </a:r>
              <a:r>
                <a:rPr lang="en-US" sz="4400" b="1" dirty="0" err="1" smtClean="0">
                  <a:solidFill>
                    <a:srgbClr val="0033CC"/>
                  </a:solidFill>
                  <a:cs typeface="Arial" pitchFamily="34" charset="0"/>
                </a:rPr>
                <a:t>Đạo</a:t>
              </a:r>
              <a:r>
                <a:rPr lang="en-US" sz="4400" b="1" dirty="0" smtClean="0">
                  <a:solidFill>
                    <a:srgbClr val="0033CC"/>
                  </a:solidFill>
                  <a:cs typeface="Arial" pitchFamily="34" charset="0"/>
                </a:rPr>
                <a:t> </a:t>
              </a:r>
              <a:r>
                <a:rPr lang="en-US" sz="4400" b="1" dirty="0" err="1">
                  <a:solidFill>
                    <a:srgbClr val="0033CC"/>
                  </a:solidFill>
                  <a:cs typeface="Arial" pitchFamily="34" charset="0"/>
                </a:rPr>
                <a:t>Hồi</a:t>
              </a:r>
              <a:endParaRPr lang="en-US" sz="4400" b="1" dirty="0">
                <a:solidFill>
                  <a:srgbClr val="0033CC"/>
                </a:solidFill>
              </a:endParaRPr>
            </a:p>
          </p:txBody>
        </p:sp>
        <p:sp>
          <p:nvSpPr>
            <p:cNvPr id="38981" name="AutoShape 69"/>
            <p:cNvSpPr>
              <a:spLocks noChangeArrowheads="1"/>
            </p:cNvSpPr>
            <p:nvPr/>
          </p:nvSpPr>
          <p:spPr bwMode="gray">
            <a:xfrm>
              <a:off x="576" y="3792"/>
              <a:ext cx="606" cy="41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2" name="Text Box 70"/>
            <p:cNvSpPr txBox="1">
              <a:spLocks noChangeArrowheads="1"/>
            </p:cNvSpPr>
            <p:nvPr/>
          </p:nvSpPr>
          <p:spPr bwMode="gray">
            <a:xfrm>
              <a:off x="693" y="3830"/>
              <a:ext cx="199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</a:t>
              </a:r>
            </a:p>
          </p:txBody>
        </p:sp>
      </p:grpSp>
      <p:sp>
        <p:nvSpPr>
          <p:cNvPr id="53263" name="Rectangle 100"/>
          <p:cNvSpPr>
            <a:spLocks noChangeArrowheads="1"/>
          </p:cNvSpPr>
          <p:nvPr/>
        </p:nvSpPr>
        <p:spPr bwMode="auto">
          <a:xfrm>
            <a:off x="0" y="1905000"/>
            <a:ext cx="304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Tahoma" pitchFamily="34" charset="0"/>
              <a:cs typeface="Arial" pitchFamily="34" charset="0"/>
            </a:endParaRPr>
          </a:p>
        </p:txBody>
      </p:sp>
      <p:sp>
        <p:nvSpPr>
          <p:cNvPr id="53264" name="Rectangle 100"/>
          <p:cNvSpPr>
            <a:spLocks noChangeArrowheads="1"/>
          </p:cNvSpPr>
          <p:nvPr/>
        </p:nvSpPr>
        <p:spPr bwMode="auto">
          <a:xfrm>
            <a:off x="531299" y="477900"/>
            <a:ext cx="115760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Câu 2: Tôn giáo nào sau đây không có ở châu Âu?</a:t>
            </a:r>
          </a:p>
        </p:txBody>
      </p:sp>
      <p:sp>
        <p:nvSpPr>
          <p:cNvPr id="108" name="Rectangle 101"/>
          <p:cNvSpPr>
            <a:spLocks noChangeArrowheads="1"/>
          </p:cNvSpPr>
          <p:nvPr/>
        </p:nvSpPr>
        <p:spPr bwMode="auto">
          <a:xfrm>
            <a:off x="1208627" y="2959103"/>
            <a:ext cx="99097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0">
                <a:solidFill>
                  <a:srgbClr val="FF0066"/>
                </a:solidFill>
                <a:sym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40406618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40"/>
                            </p:stCondLst>
                            <p:childTnLst>
                              <p:par>
                                <p:cTn id="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5" grpId="0" build="allAtOnce" animBg="1"/>
      <p:bldP spid="10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09651" y="4568825"/>
            <a:ext cx="10769600" cy="990600"/>
            <a:chOff x="528" y="2112"/>
            <a:chExt cx="5088" cy="624"/>
          </a:xfrm>
        </p:grpSpPr>
        <p:sp>
          <p:nvSpPr>
            <p:cNvPr id="54364" name="AutoShape 5"/>
            <p:cNvSpPr>
              <a:spLocks noChangeArrowheads="1"/>
            </p:cNvSpPr>
            <p:nvPr/>
          </p:nvSpPr>
          <p:spPr bwMode="gray">
            <a:xfrm>
              <a:off x="528" y="2112"/>
              <a:ext cx="5088" cy="624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latin typeface="VNI-Times" pitchFamily="2" charset="0"/>
                  <a:cs typeface="Arial" pitchFamily="34" charset="0"/>
                </a:rPr>
                <a:t>          </a:t>
              </a:r>
              <a:r>
                <a:rPr lang="en-US" sz="3600" b="1" dirty="0" smtClean="0">
                  <a:latin typeface="VNI-Times" pitchFamily="2" charset="0"/>
                  <a:cs typeface="Arial" pitchFamily="34" charset="0"/>
                </a:rPr>
                <a:t>   </a:t>
              </a:r>
              <a:r>
                <a:rPr lang="en-US" sz="3600" b="1" dirty="0" err="1" smtClean="0"/>
                <a:t>Kết</a:t>
              </a:r>
              <a:r>
                <a:rPr lang="en-US" sz="3600" b="1" dirty="0" smtClean="0"/>
                <a:t> </a:t>
              </a:r>
              <a:r>
                <a:rPr lang="en-US" sz="3600" b="1" dirty="0" err="1"/>
                <a:t>cấu</a:t>
              </a:r>
              <a:r>
                <a:rPr lang="en-US" sz="3600" b="1" dirty="0"/>
                <a:t> </a:t>
              </a:r>
              <a:r>
                <a:rPr lang="en-US" sz="3600" b="1" dirty="0" err="1"/>
                <a:t>dân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trẻ</a:t>
              </a:r>
              <a:r>
                <a:rPr lang="en-US" sz="3600" b="1" dirty="0"/>
                <a:t>.</a:t>
              </a:r>
            </a:p>
          </p:txBody>
        </p:sp>
        <p:sp>
          <p:nvSpPr>
            <p:cNvPr id="54365" name="AutoShape 6"/>
            <p:cNvSpPr>
              <a:spLocks noChangeArrowheads="1"/>
            </p:cNvSpPr>
            <p:nvPr/>
          </p:nvSpPr>
          <p:spPr bwMode="gray">
            <a:xfrm>
              <a:off x="576" y="2160"/>
              <a:ext cx="609" cy="511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gray">
            <a:xfrm>
              <a:off x="730" y="2218"/>
              <a:ext cx="21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</a:p>
          </p:txBody>
        </p:sp>
      </p:grpSp>
      <p:sp>
        <p:nvSpPr>
          <p:cNvPr id="54275" name="Freeform 2"/>
          <p:cNvSpPr>
            <a:spLocks/>
          </p:cNvSpPr>
          <p:nvPr/>
        </p:nvSpPr>
        <p:spPr bwMode="gray">
          <a:xfrm>
            <a:off x="1581153" y="6053201"/>
            <a:ext cx="1024467" cy="31273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rgbClr val="FFFF9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Freeform 3"/>
          <p:cNvSpPr>
            <a:spLocks/>
          </p:cNvSpPr>
          <p:nvPr/>
        </p:nvSpPr>
        <p:spPr bwMode="gray">
          <a:xfrm>
            <a:off x="1176869" y="3495675"/>
            <a:ext cx="1035051" cy="4064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064684" y="3143250"/>
            <a:ext cx="10769600" cy="990600"/>
            <a:chOff x="528" y="2112"/>
            <a:chExt cx="5088" cy="624"/>
          </a:xfrm>
        </p:grpSpPr>
        <p:sp>
          <p:nvSpPr>
            <p:cNvPr id="54361" name="AutoShape 5"/>
            <p:cNvSpPr>
              <a:spLocks noChangeArrowheads="1"/>
            </p:cNvSpPr>
            <p:nvPr/>
          </p:nvSpPr>
          <p:spPr bwMode="gray">
            <a:xfrm>
              <a:off x="528" y="2112"/>
              <a:ext cx="5088" cy="624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VNI-Times" pitchFamily="2" charset="0"/>
                  <a:cs typeface="Arial" pitchFamily="34" charset="0"/>
                </a:rPr>
                <a:t>             </a:t>
              </a:r>
              <a:r>
                <a:rPr lang="en-US" sz="2400" dirty="0" smtClean="0">
                  <a:latin typeface="VNI-Times" pitchFamily="2" charset="0"/>
                  <a:cs typeface="Arial" pitchFamily="34" charset="0"/>
                </a:rPr>
                <a:t>      </a:t>
              </a:r>
              <a:r>
                <a:rPr lang="en-US" sz="3200" b="1" dirty="0" err="1" smtClean="0">
                  <a:cs typeface="Times New Roman" pitchFamily="18" charset="0"/>
                </a:rPr>
                <a:t>Dân</a:t>
              </a:r>
              <a:r>
                <a:rPr lang="en-US" sz="3200" b="1" dirty="0" smtClean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số</a:t>
              </a:r>
              <a:r>
                <a:rPr lang="en-US" sz="3200" b="1" dirty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tăng</a:t>
              </a:r>
              <a:r>
                <a:rPr lang="en-US" sz="3200" b="1" dirty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chủ</a:t>
              </a:r>
              <a:r>
                <a:rPr lang="en-US" sz="3200" b="1" dirty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yếu</a:t>
              </a:r>
              <a:r>
                <a:rPr lang="en-US" sz="3200" b="1" dirty="0">
                  <a:cs typeface="Times New Roman" pitchFamily="18" charset="0"/>
                </a:rPr>
                <a:t> do </a:t>
              </a:r>
              <a:r>
                <a:rPr lang="en-US" sz="3200" b="1" dirty="0" err="1">
                  <a:cs typeface="Times New Roman" pitchFamily="18" charset="0"/>
                </a:rPr>
                <a:t>các</a:t>
              </a:r>
              <a:r>
                <a:rPr lang="en-US" sz="3200" b="1" dirty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luồng</a:t>
              </a:r>
              <a:r>
                <a:rPr lang="en-US" sz="3200" b="1" dirty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nhập</a:t>
              </a:r>
              <a:r>
                <a:rPr lang="en-US" sz="3200" b="1" dirty="0">
                  <a:cs typeface="Times New Roman" pitchFamily="18" charset="0"/>
                </a:rPr>
                <a:t> </a:t>
              </a:r>
              <a:r>
                <a:rPr lang="en-US" sz="3200" b="1" dirty="0" err="1">
                  <a:cs typeface="Times New Roman" pitchFamily="18" charset="0"/>
                </a:rPr>
                <a:t>cư</a:t>
              </a:r>
              <a:endParaRPr lang="en-US" sz="3200" b="1" dirty="0">
                <a:cs typeface="Times New Roman" pitchFamily="18" charset="0"/>
              </a:endParaRPr>
            </a:p>
          </p:txBody>
        </p:sp>
        <p:sp>
          <p:nvSpPr>
            <p:cNvPr id="54362" name="AutoShape 6"/>
            <p:cNvSpPr>
              <a:spLocks noChangeArrowheads="1"/>
            </p:cNvSpPr>
            <p:nvPr/>
          </p:nvSpPr>
          <p:spPr bwMode="gray">
            <a:xfrm>
              <a:off x="576" y="2160"/>
              <a:ext cx="609" cy="511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gray">
            <a:xfrm>
              <a:off x="730" y="2218"/>
              <a:ext cx="20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</a:t>
              </a:r>
            </a:p>
          </p:txBody>
        </p:sp>
      </p:grpSp>
      <p:sp>
        <p:nvSpPr>
          <p:cNvPr id="54278" name="Text Box 8"/>
          <p:cNvSpPr txBox="1">
            <a:spLocks noChangeArrowheads="1"/>
          </p:cNvSpPr>
          <p:nvPr/>
        </p:nvSpPr>
        <p:spPr bwMode="gray">
          <a:xfrm>
            <a:off x="2725775" y="3878324"/>
            <a:ext cx="791421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.VnTime"/>
              <a:cs typeface="Arial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8406" y="1066800"/>
            <a:ext cx="537306" cy="5512840"/>
            <a:chOff x="8" y="768"/>
            <a:chExt cx="280" cy="2085"/>
          </a:xfrm>
        </p:grpSpPr>
        <p:grpSp>
          <p:nvGrpSpPr>
            <p:cNvPr id="54338" name="Group 10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54359" name="Rectangle 11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4360" name="Rectangle 12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4339" name="Group 13"/>
            <p:cNvGrpSpPr>
              <a:grpSpLocks/>
            </p:cNvGrpSpPr>
            <p:nvPr/>
          </p:nvGrpSpPr>
          <p:grpSpPr bwMode="auto">
            <a:xfrm rot="5400000">
              <a:off x="65" y="2631"/>
              <a:ext cx="173" cy="272"/>
              <a:chOff x="1873" y="1205"/>
              <a:chExt cx="2013" cy="2856"/>
            </a:xfrm>
          </p:grpSpPr>
          <p:sp>
            <p:nvSpPr>
              <p:cNvPr id="38926" name="AutoShape 14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27" name="AutoShape 15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28" name="AutoShape 16"/>
              <p:cNvSpPr>
                <a:spLocks noChangeArrowheads="1"/>
              </p:cNvSpPr>
              <p:nvPr/>
            </p:nvSpPr>
            <p:spPr bwMode="gray">
              <a:xfrm rot="10800000" flipH="1">
                <a:off x="2726" y="3322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4353" name="Oval 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4354" name="Oval 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31" name="Oval 19"/>
              <p:cNvSpPr>
                <a:spLocks noChangeArrowheads="1"/>
              </p:cNvSpPr>
              <p:nvPr/>
            </p:nvSpPr>
            <p:spPr bwMode="gray">
              <a:xfrm>
                <a:off x="2314" y="1208"/>
                <a:ext cx="1143" cy="285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4356" name="Oval 20"/>
              <p:cNvSpPr>
                <a:spLocks noChangeArrowheads="1"/>
              </p:cNvSpPr>
              <p:nvPr/>
            </p:nvSpPr>
            <p:spPr bwMode="gray">
              <a:xfrm>
                <a:off x="2277" y="1209"/>
                <a:ext cx="1143" cy="285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33" name="Oval 21"/>
              <p:cNvSpPr>
                <a:spLocks noChangeArrowheads="1"/>
              </p:cNvSpPr>
              <p:nvPr/>
            </p:nvSpPr>
            <p:spPr bwMode="gray">
              <a:xfrm>
                <a:off x="2292" y="1211"/>
                <a:ext cx="1097" cy="285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4358" name="Oval 22"/>
              <p:cNvSpPr>
                <a:spLocks noChangeArrowheads="1"/>
              </p:cNvSpPr>
              <p:nvPr/>
            </p:nvSpPr>
            <p:spPr bwMode="gray">
              <a:xfrm>
                <a:off x="2277" y="1205"/>
                <a:ext cx="1096" cy="284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4340" name="Group 23"/>
            <p:cNvGrpSpPr>
              <a:grpSpLocks/>
            </p:cNvGrpSpPr>
            <p:nvPr/>
          </p:nvGrpSpPr>
          <p:grpSpPr bwMode="auto">
            <a:xfrm rot="5400000">
              <a:off x="57" y="1695"/>
              <a:ext cx="173" cy="271"/>
              <a:chOff x="1874" y="1212"/>
              <a:chExt cx="2014" cy="2832"/>
            </a:xfrm>
          </p:grpSpPr>
          <p:sp>
            <p:nvSpPr>
              <p:cNvPr id="38936" name="AutoShape 24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37" name="AutoShape 25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8938" name="AutoShape 26"/>
              <p:cNvSpPr>
                <a:spLocks noChangeArrowheads="1"/>
              </p:cNvSpPr>
              <p:nvPr/>
            </p:nvSpPr>
            <p:spPr bwMode="gray">
              <a:xfrm rot="10800000" flipH="1">
                <a:off x="2728" y="332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4344" name="Oval 2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54345" name="Oval 2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41" name="Oval 29"/>
              <p:cNvSpPr>
                <a:spLocks noChangeArrowheads="1"/>
              </p:cNvSpPr>
              <p:nvPr/>
            </p:nvSpPr>
            <p:spPr bwMode="gray">
              <a:xfrm>
                <a:off x="2316" y="1212"/>
                <a:ext cx="1144" cy="283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4347" name="Oval 30"/>
              <p:cNvSpPr>
                <a:spLocks noChangeArrowheads="1"/>
              </p:cNvSpPr>
              <p:nvPr/>
            </p:nvSpPr>
            <p:spPr bwMode="gray">
              <a:xfrm>
                <a:off x="2223" y="1214"/>
                <a:ext cx="1144" cy="283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38943" name="Oval 31"/>
              <p:cNvSpPr>
                <a:spLocks noChangeArrowheads="1"/>
              </p:cNvSpPr>
              <p:nvPr/>
            </p:nvSpPr>
            <p:spPr bwMode="gray">
              <a:xfrm>
                <a:off x="2246" y="1214"/>
                <a:ext cx="1097" cy="283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54349" name="Oval 32"/>
              <p:cNvSpPr>
                <a:spLocks noChangeArrowheads="1"/>
              </p:cNvSpPr>
              <p:nvPr/>
            </p:nvSpPr>
            <p:spPr bwMode="gray">
              <a:xfrm>
                <a:off x="2211" y="1213"/>
                <a:ext cx="1096" cy="282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/>
                <a:endParaRPr lang="en-US">
                  <a:latin typeface="Tahoma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8945" name="AutoShape 33"/>
          <p:cNvSpPr>
            <a:spLocks noChangeArrowheads="1"/>
          </p:cNvSpPr>
          <p:nvPr/>
        </p:nvSpPr>
        <p:spPr bwMode="gray">
          <a:xfrm>
            <a:off x="110109" y="152463"/>
            <a:ext cx="11944351" cy="13001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 sz="2800">
              <a:latin typeface=".VnTime"/>
            </a:endParaRPr>
          </a:p>
          <a:p>
            <a:endParaRPr lang="en-US" sz="2800">
              <a:latin typeface=".VnTime"/>
            </a:endParaRPr>
          </a:p>
          <a:p>
            <a:endParaRPr lang="en-US" sz="2800">
              <a:latin typeface=".VnTime"/>
            </a:endParaRPr>
          </a:p>
          <a:p>
            <a:endParaRPr lang="en-US" sz="2400">
              <a:solidFill>
                <a:srgbClr val="FF3300"/>
              </a:solidFill>
              <a:latin typeface=".VnTime"/>
            </a:endParaRPr>
          </a:p>
        </p:txBody>
      </p:sp>
      <p:sp>
        <p:nvSpPr>
          <p:cNvPr id="38946" name="Freeform 34"/>
          <p:cNvSpPr>
            <a:spLocks/>
          </p:cNvSpPr>
          <p:nvPr/>
        </p:nvSpPr>
        <p:spPr bwMode="gray">
          <a:xfrm>
            <a:off x="1407584" y="1982788"/>
            <a:ext cx="102446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8947" name="Freeform 35"/>
          <p:cNvSpPr>
            <a:spLocks/>
          </p:cNvSpPr>
          <p:nvPr/>
        </p:nvSpPr>
        <p:spPr bwMode="gray">
          <a:xfrm>
            <a:off x="1377953" y="1960563"/>
            <a:ext cx="102446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54283" name="Text Box 36"/>
          <p:cNvSpPr txBox="1">
            <a:spLocks noChangeArrowheads="1"/>
          </p:cNvSpPr>
          <p:nvPr/>
        </p:nvSpPr>
        <p:spPr bwMode="gray">
          <a:xfrm>
            <a:off x="3585633" y="1973326"/>
            <a:ext cx="784225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3200">
              <a:latin typeface=".VnTime"/>
              <a:cs typeface="Arial" pitchFamily="34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 rot="5400000">
            <a:off x="167158" y="3037359"/>
            <a:ext cx="1067330" cy="1239955"/>
            <a:chOff x="1871" y="1824"/>
            <a:chExt cx="2015" cy="1852"/>
          </a:xfrm>
        </p:grpSpPr>
        <p:sp>
          <p:nvSpPr>
            <p:cNvPr id="38950" name="AutoShape 38"/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51" name="AutoShape 39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52" name="AutoShape 40"/>
            <p:cNvSpPr>
              <a:spLocks noChangeArrowheads="1"/>
            </p:cNvSpPr>
            <p:nvPr/>
          </p:nvSpPr>
          <p:spPr bwMode="gray">
            <a:xfrm rot="10800000" flipH="1">
              <a:off x="2726" y="3471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32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4333" name="Oval 4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55" name="Oval 43"/>
            <p:cNvSpPr>
              <a:spLocks noChangeArrowheads="1"/>
            </p:cNvSpPr>
            <p:nvPr/>
          </p:nvSpPr>
          <p:spPr bwMode="gray">
            <a:xfrm>
              <a:off x="2640" y="2276"/>
              <a:ext cx="490" cy="7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35" name="Oval 44"/>
            <p:cNvSpPr>
              <a:spLocks noChangeArrowheads="1"/>
            </p:cNvSpPr>
            <p:nvPr/>
          </p:nvSpPr>
          <p:spPr bwMode="gray">
            <a:xfrm>
              <a:off x="2640" y="2244"/>
              <a:ext cx="490" cy="77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57" name="Oval 45"/>
            <p:cNvSpPr>
              <a:spLocks noChangeArrowheads="1"/>
            </p:cNvSpPr>
            <p:nvPr/>
          </p:nvSpPr>
          <p:spPr bwMode="gray">
            <a:xfrm>
              <a:off x="2337" y="2276"/>
              <a:ext cx="1097" cy="7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37" name="Oval 46"/>
            <p:cNvSpPr>
              <a:spLocks noChangeArrowheads="1"/>
            </p:cNvSpPr>
            <p:nvPr/>
          </p:nvSpPr>
          <p:spPr bwMode="gray">
            <a:xfrm>
              <a:off x="2337" y="2244"/>
              <a:ext cx="1096" cy="77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4285" name="Object 48"/>
          <p:cNvGraphicFramePr>
            <a:graphicFrameLocks noChangeAspect="1"/>
          </p:cNvGraphicFramePr>
          <p:nvPr/>
        </p:nvGraphicFramePr>
        <p:xfrm>
          <a:off x="3225800" y="3773488"/>
          <a:ext cx="1524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3" imgW="114102" imgH="177492" progId="">
                  <p:embed/>
                </p:oleObj>
              </mc:Choice>
              <mc:Fallback>
                <p:oleObj name="Equation" r:id="rId3" imgW="114102" imgH="177492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3773488"/>
                        <a:ext cx="1524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61" name="Freeform 49"/>
          <p:cNvSpPr>
            <a:spLocks/>
          </p:cNvSpPr>
          <p:nvPr/>
        </p:nvSpPr>
        <p:spPr bwMode="gray">
          <a:xfrm>
            <a:off x="1583269" y="4802188"/>
            <a:ext cx="1035051" cy="436562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latin typeface="Tahoma" pitchFamily="34" charset="0"/>
            </a:endParaRPr>
          </a:p>
        </p:txBody>
      </p: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963084" y="1681163"/>
            <a:ext cx="10871200" cy="1066800"/>
            <a:chOff x="528" y="1248"/>
            <a:chExt cx="5040" cy="672"/>
          </a:xfrm>
        </p:grpSpPr>
        <p:sp>
          <p:nvSpPr>
            <p:cNvPr id="54326" name="AutoShape 54"/>
            <p:cNvSpPr>
              <a:spLocks noChangeArrowheads="1"/>
            </p:cNvSpPr>
            <p:nvPr/>
          </p:nvSpPr>
          <p:spPr bwMode="gray">
            <a:xfrm>
              <a:off x="528" y="1248"/>
              <a:ext cx="5040" cy="672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cs typeface="Arial" pitchFamily="34" charset="0"/>
                </a:rPr>
                <a:t>               </a:t>
              </a:r>
              <a:r>
                <a:rPr lang="en-US" sz="2400" dirty="0" smtClean="0">
                  <a:cs typeface="Arial" pitchFamily="34" charset="0"/>
                </a:rPr>
                <a:t>        </a:t>
              </a:r>
              <a:r>
                <a:rPr lang="en-US" sz="3200" b="1" dirty="0" err="1"/>
                <a:t>Tỉ</a:t>
              </a:r>
              <a:r>
                <a:rPr lang="en-US" sz="3200" b="1" dirty="0"/>
                <a:t> </a:t>
              </a:r>
              <a:r>
                <a:rPr lang="en-US" sz="3200" b="1" dirty="0" err="1"/>
                <a:t>lệ</a:t>
              </a:r>
              <a:r>
                <a:rPr lang="en-US" sz="3200" b="1" dirty="0"/>
                <a:t> </a:t>
              </a:r>
              <a:r>
                <a:rPr lang="en-US" sz="3200" b="1" dirty="0" err="1"/>
                <a:t>gia</a:t>
              </a:r>
              <a:r>
                <a:rPr lang="en-US" sz="3200" b="1" dirty="0"/>
                <a:t> </a:t>
              </a:r>
              <a:r>
                <a:rPr lang="en-US" sz="3200" b="1" dirty="0" err="1"/>
                <a:t>tăng</a:t>
              </a:r>
              <a:r>
                <a:rPr lang="en-US" sz="3200" b="1" dirty="0"/>
                <a:t> </a:t>
              </a:r>
              <a:r>
                <a:rPr lang="en-US" sz="3200" b="1" dirty="0" err="1"/>
                <a:t>tự</a:t>
              </a:r>
              <a:r>
                <a:rPr lang="en-US" sz="3200" b="1" dirty="0"/>
                <a:t> </a:t>
              </a:r>
              <a:r>
                <a:rPr lang="en-US" sz="3200" b="1" dirty="0" err="1"/>
                <a:t>nhiên</a:t>
              </a:r>
              <a:r>
                <a:rPr lang="en-US" sz="3200" b="1" dirty="0"/>
                <a:t> </a:t>
              </a:r>
              <a:r>
                <a:rPr lang="en-US" sz="3200" b="1" dirty="0" err="1"/>
                <a:t>rất</a:t>
              </a:r>
              <a:r>
                <a:rPr lang="en-US" sz="3200" b="1" dirty="0"/>
                <a:t> </a:t>
              </a:r>
              <a:r>
                <a:rPr lang="en-US" sz="3200" b="1" dirty="0" err="1"/>
                <a:t>thấp</a:t>
              </a:r>
              <a:endParaRPr lang="en-US" sz="3200" b="1" dirty="0"/>
            </a:p>
          </p:txBody>
        </p:sp>
        <p:sp>
          <p:nvSpPr>
            <p:cNvPr id="38967" name="AutoShape 55"/>
            <p:cNvSpPr>
              <a:spLocks noChangeArrowheads="1"/>
            </p:cNvSpPr>
            <p:nvPr/>
          </p:nvSpPr>
          <p:spPr bwMode="gray">
            <a:xfrm>
              <a:off x="624" y="1344"/>
              <a:ext cx="604" cy="51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68" name="Text Box 56"/>
            <p:cNvSpPr txBox="1">
              <a:spLocks noChangeArrowheads="1"/>
            </p:cNvSpPr>
            <p:nvPr/>
          </p:nvSpPr>
          <p:spPr bwMode="gray">
            <a:xfrm>
              <a:off x="781" y="1451"/>
              <a:ext cx="19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165142" y="1681226"/>
            <a:ext cx="1172633" cy="992187"/>
            <a:chOff x="250" y="1291"/>
            <a:chExt cx="586" cy="625"/>
          </a:xfrm>
        </p:grpSpPr>
        <p:sp>
          <p:nvSpPr>
            <p:cNvPr id="38970" name="AutoShape 58"/>
            <p:cNvSpPr>
              <a:spLocks noChangeArrowheads="1"/>
            </p:cNvSpPr>
            <p:nvPr/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71" name="AutoShape 59"/>
            <p:cNvSpPr>
              <a:spLocks noChangeArrowheads="1"/>
            </p:cNvSpPr>
            <p:nvPr/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72" name="AutoShape 60"/>
            <p:cNvSpPr>
              <a:spLocks noChangeArrowheads="1"/>
            </p:cNvSpPr>
            <p:nvPr/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20" name="Oval 61"/>
            <p:cNvSpPr>
              <a:spLocks noChangeArrowheads="1"/>
            </p:cNvSpPr>
            <p:nvPr/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4321" name="Oval 62"/>
            <p:cNvSpPr>
              <a:spLocks noChangeArrowheads="1"/>
            </p:cNvSpPr>
            <p:nvPr/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75" name="Oval 63"/>
            <p:cNvSpPr>
              <a:spLocks noChangeArrowheads="1"/>
            </p:cNvSpPr>
            <p:nvPr/>
          </p:nvSpPr>
          <p:spPr bwMode="gray">
            <a:xfrm rot="5400000">
              <a:off x="494" y="1466"/>
              <a:ext cx="164" cy="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23" name="Oval 64"/>
            <p:cNvSpPr>
              <a:spLocks noChangeArrowheads="1"/>
            </p:cNvSpPr>
            <p:nvPr/>
          </p:nvSpPr>
          <p:spPr bwMode="gray">
            <a:xfrm rot="5400000">
              <a:off x="494" y="1476"/>
              <a:ext cx="164" cy="2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77" name="Oval 65"/>
            <p:cNvSpPr>
              <a:spLocks noChangeArrowheads="1"/>
            </p:cNvSpPr>
            <p:nvPr/>
          </p:nvSpPr>
          <p:spPr bwMode="gray">
            <a:xfrm rot="5400000">
              <a:off x="406" y="1475"/>
              <a:ext cx="340" cy="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25" name="Oval 66"/>
            <p:cNvSpPr>
              <a:spLocks noChangeArrowheads="1"/>
            </p:cNvSpPr>
            <p:nvPr/>
          </p:nvSpPr>
          <p:spPr bwMode="gray">
            <a:xfrm rot="5400000">
              <a:off x="372" y="1428"/>
              <a:ext cx="409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0" hangingPunct="0"/>
              <a:endParaRPr lang="en-US">
                <a:cs typeface="Arial" pitchFamily="34" charset="0"/>
              </a:endParaRPr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1155700" y="5791200"/>
            <a:ext cx="10678584" cy="914400"/>
            <a:chOff x="528" y="3744"/>
            <a:chExt cx="5040" cy="480"/>
          </a:xfrm>
        </p:grpSpPr>
        <p:sp>
          <p:nvSpPr>
            <p:cNvPr id="54314" name="AutoShape 68"/>
            <p:cNvSpPr>
              <a:spLocks noChangeArrowheads="1"/>
            </p:cNvSpPr>
            <p:nvPr/>
          </p:nvSpPr>
          <p:spPr bwMode="gray">
            <a:xfrm>
              <a:off x="528" y="3744"/>
              <a:ext cx="5040" cy="480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0" hangingPunct="0"/>
              <a:r>
                <a:rPr lang="en-US" sz="2800" dirty="0">
                  <a:solidFill>
                    <a:srgbClr val="000000"/>
                  </a:solidFill>
                  <a:cs typeface="Arial" pitchFamily="34" charset="0"/>
                </a:rPr>
                <a:t>          </a:t>
              </a:r>
              <a:r>
                <a:rPr lang="en-US" sz="2800" dirty="0" smtClean="0">
                  <a:solidFill>
                    <a:srgbClr val="000000"/>
                  </a:solidFill>
                  <a:cs typeface="Arial" pitchFamily="34" charset="0"/>
                </a:rPr>
                <a:t>       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Tỉ</a:t>
              </a:r>
              <a:r>
                <a:rPr lang="en-US" sz="36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lệ</a:t>
              </a:r>
              <a:r>
                <a:rPr lang="en-US" sz="36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trẻ</a:t>
              </a:r>
              <a:r>
                <a:rPr lang="en-US" sz="36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em</a:t>
              </a:r>
              <a:r>
                <a:rPr lang="en-US" sz="36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ngày</a:t>
              </a:r>
              <a:r>
                <a:rPr lang="en-US" sz="36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càng</a:t>
              </a:r>
              <a:r>
                <a:rPr lang="en-US" sz="36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cs typeface="Arial" pitchFamily="34" charset="0"/>
                </a:rPr>
                <a:t>ít</a:t>
              </a:r>
              <a:endParaRPr lang="en-US" sz="3600" b="1" dirty="0"/>
            </a:p>
          </p:txBody>
        </p:sp>
        <p:sp>
          <p:nvSpPr>
            <p:cNvPr id="38981" name="AutoShape 69"/>
            <p:cNvSpPr>
              <a:spLocks noChangeArrowheads="1"/>
            </p:cNvSpPr>
            <p:nvPr/>
          </p:nvSpPr>
          <p:spPr bwMode="gray">
            <a:xfrm>
              <a:off x="576" y="3792"/>
              <a:ext cx="610" cy="41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2" name="Text Box 70"/>
            <p:cNvSpPr txBox="1">
              <a:spLocks noChangeArrowheads="1"/>
            </p:cNvSpPr>
            <p:nvPr/>
          </p:nvSpPr>
          <p:spPr bwMode="gray">
            <a:xfrm>
              <a:off x="733" y="3802"/>
              <a:ext cx="210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</a:t>
              </a:r>
            </a:p>
          </p:txBody>
        </p:sp>
      </p:grpSp>
      <p:grpSp>
        <p:nvGrpSpPr>
          <p:cNvPr id="11" name="Group 71"/>
          <p:cNvGrpSpPr>
            <a:grpSpLocks/>
          </p:cNvGrpSpPr>
          <p:nvPr/>
        </p:nvGrpSpPr>
        <p:grpSpPr bwMode="auto">
          <a:xfrm rot="5400000">
            <a:off x="225897" y="5689043"/>
            <a:ext cx="991694" cy="1193883"/>
            <a:chOff x="1873" y="1824"/>
            <a:chExt cx="2013" cy="1854"/>
          </a:xfrm>
        </p:grpSpPr>
        <p:sp>
          <p:nvSpPr>
            <p:cNvPr id="38984" name="AutoShape 72"/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5" name="AutoShape 73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8986" name="AutoShape 74"/>
            <p:cNvSpPr>
              <a:spLocks noChangeArrowheads="1"/>
            </p:cNvSpPr>
            <p:nvPr/>
          </p:nvSpPr>
          <p:spPr bwMode="gray">
            <a:xfrm rot="10800000" flipH="1">
              <a:off x="2726" y="3471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08" name="Oval 7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4309" name="Oval 7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89" name="Oval 77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11" name="Oval 78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991" name="Oval 79"/>
            <p:cNvSpPr>
              <a:spLocks noChangeArrowheads="1"/>
            </p:cNvSpPr>
            <p:nvPr/>
          </p:nvSpPr>
          <p:spPr bwMode="gray">
            <a:xfrm>
              <a:off x="2336" y="2230"/>
              <a:ext cx="1096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13" name="Oval 80"/>
            <p:cNvSpPr>
              <a:spLocks noChangeArrowheads="1"/>
            </p:cNvSpPr>
            <p:nvPr/>
          </p:nvSpPr>
          <p:spPr bwMode="gray">
            <a:xfrm>
              <a:off x="2226" y="2083"/>
              <a:ext cx="131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0" hangingPunct="0"/>
              <a:endParaRPr lang="en-US">
                <a:cs typeface="Arial" pitchFamily="34" charset="0"/>
              </a:endParaRPr>
            </a:p>
          </p:txBody>
        </p:sp>
      </p:grpSp>
      <p:grpSp>
        <p:nvGrpSpPr>
          <p:cNvPr id="14" name="Group 87"/>
          <p:cNvGrpSpPr>
            <a:grpSpLocks/>
          </p:cNvGrpSpPr>
          <p:nvPr/>
        </p:nvGrpSpPr>
        <p:grpSpPr bwMode="auto">
          <a:xfrm rot="5400000">
            <a:off x="225897" y="4393643"/>
            <a:ext cx="991694" cy="1193883"/>
            <a:chOff x="1873" y="1824"/>
            <a:chExt cx="2013" cy="1854"/>
          </a:xfrm>
        </p:grpSpPr>
        <p:sp>
          <p:nvSpPr>
            <p:cNvPr id="39000" name="AutoShape 88"/>
            <p:cNvSpPr>
              <a:spLocks noChangeArrowheads="1"/>
            </p:cNvSpPr>
            <p:nvPr/>
          </p:nvSpPr>
          <p:spPr bwMode="gray">
            <a:xfrm rot="16200000" flipH="1">
              <a:off x="1821" y="2526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9001" name="AutoShape 89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9002" name="AutoShape 90"/>
            <p:cNvSpPr>
              <a:spLocks noChangeArrowheads="1"/>
            </p:cNvSpPr>
            <p:nvPr/>
          </p:nvSpPr>
          <p:spPr bwMode="gray">
            <a:xfrm rot="10800000" flipH="1">
              <a:off x="2726" y="3471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299" name="Oval 9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54300" name="Oval 9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9005" name="Oval 93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02" name="Oval 94"/>
            <p:cNvSpPr>
              <a:spLocks noChangeArrowheads="1"/>
            </p:cNvSpPr>
            <p:nvPr/>
          </p:nvSpPr>
          <p:spPr bwMode="gray">
            <a:xfrm>
              <a:off x="2621" y="2229"/>
              <a:ext cx="527" cy="80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9007" name="Oval 95"/>
            <p:cNvSpPr>
              <a:spLocks noChangeArrowheads="1"/>
            </p:cNvSpPr>
            <p:nvPr/>
          </p:nvSpPr>
          <p:spPr bwMode="gray">
            <a:xfrm>
              <a:off x="2336" y="2230"/>
              <a:ext cx="1096" cy="80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54304" name="Oval 96"/>
            <p:cNvSpPr>
              <a:spLocks noChangeArrowheads="1"/>
            </p:cNvSpPr>
            <p:nvPr/>
          </p:nvSpPr>
          <p:spPr bwMode="gray">
            <a:xfrm>
              <a:off x="2226" y="2083"/>
              <a:ext cx="131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0" hangingPunct="0"/>
              <a:endParaRPr lang="en-US">
                <a:cs typeface="Arial" pitchFamily="34" charset="0"/>
              </a:endParaRPr>
            </a:p>
          </p:txBody>
        </p:sp>
      </p:grpSp>
      <p:sp>
        <p:nvSpPr>
          <p:cNvPr id="39011" name="Rectangle 99"/>
          <p:cNvSpPr>
            <a:spLocks noChangeArrowheads="1"/>
          </p:cNvSpPr>
          <p:nvPr/>
        </p:nvSpPr>
        <p:spPr bwMode="auto">
          <a:xfrm>
            <a:off x="372533" y="3517900"/>
            <a:ext cx="81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6000">
              <a:solidFill>
                <a:srgbClr val="FF0066"/>
              </a:solidFill>
              <a:cs typeface="Arial" pitchFamily="34" charset="0"/>
            </a:endParaRPr>
          </a:p>
        </p:txBody>
      </p:sp>
      <p:sp>
        <p:nvSpPr>
          <p:cNvPr id="54293" name="Rectangle 100"/>
          <p:cNvSpPr>
            <a:spLocks noChangeArrowheads="1"/>
          </p:cNvSpPr>
          <p:nvPr/>
        </p:nvSpPr>
        <p:spPr bwMode="auto">
          <a:xfrm>
            <a:off x="0" y="1905000"/>
            <a:ext cx="304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>
              <a:latin typeface="Tahoma" pitchFamily="34" charset="0"/>
              <a:cs typeface="Arial" pitchFamily="34" charset="0"/>
            </a:endParaRPr>
          </a:p>
        </p:txBody>
      </p:sp>
      <p:sp>
        <p:nvSpPr>
          <p:cNvPr id="54294" name="Rectangle 100"/>
          <p:cNvSpPr>
            <a:spLocks noChangeArrowheads="1"/>
          </p:cNvSpPr>
          <p:nvPr/>
        </p:nvSpPr>
        <p:spPr bwMode="auto">
          <a:xfrm>
            <a:off x="381003" y="277845"/>
            <a:ext cx="11645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6600"/>
                </a:solidFill>
              </a:rPr>
              <a:t>Câu</a:t>
            </a:r>
            <a:r>
              <a:rPr lang="en-US" sz="2800" b="1" dirty="0">
                <a:solidFill>
                  <a:srgbClr val="006600"/>
                </a:solidFill>
              </a:rPr>
              <a:t> 3: Ý </a:t>
            </a:r>
            <a:r>
              <a:rPr lang="en-US" sz="2800" b="1" dirty="0" err="1">
                <a:solidFill>
                  <a:srgbClr val="006600"/>
                </a:solidFill>
              </a:rPr>
              <a:t>nào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sau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đây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không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đúng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với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đặc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điểm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dân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cư</a:t>
            </a:r>
            <a:r>
              <a:rPr lang="en-US" sz="2800" b="1" dirty="0">
                <a:solidFill>
                  <a:srgbClr val="006600"/>
                </a:solidFill>
              </a:rPr>
              <a:t> ở </a:t>
            </a:r>
            <a:r>
              <a:rPr lang="en-US" sz="2800" b="1" dirty="0" err="1">
                <a:solidFill>
                  <a:srgbClr val="006600"/>
                </a:solidFill>
              </a:rPr>
              <a:t>châu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Âu</a:t>
            </a:r>
            <a:r>
              <a:rPr lang="en-US" sz="2800" b="1" dirty="0">
                <a:solidFill>
                  <a:srgbClr val="006600"/>
                </a:solidFill>
              </a:rPr>
              <a:t>?</a:t>
            </a:r>
          </a:p>
        </p:txBody>
      </p:sp>
      <p:sp>
        <p:nvSpPr>
          <p:cNvPr id="330853" name="Rectangle 101"/>
          <p:cNvSpPr>
            <a:spLocks noChangeArrowheads="1"/>
          </p:cNvSpPr>
          <p:nvPr/>
        </p:nvSpPr>
        <p:spPr bwMode="auto">
          <a:xfrm>
            <a:off x="313309" y="4343462"/>
            <a:ext cx="9108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7200">
                <a:solidFill>
                  <a:srgbClr val="FF0066"/>
                </a:solidFill>
                <a:sym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7488952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4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4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4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4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4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40"/>
                            </p:stCondLst>
                            <p:childTnLst>
                              <p:par>
                                <p:cTn id="6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5" grpId="0" build="allAtOnce" animBg="1"/>
      <p:bldP spid="3308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/>
          <p:nvPr/>
        </p:nvSpPr>
        <p:spPr>
          <a:xfrm>
            <a:off x="5871635" y="4953003"/>
            <a:ext cx="245533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98457" name="Group 153"/>
          <p:cNvGraphicFramePr>
            <a:graphicFrameLocks noGrp="1"/>
          </p:cNvGraphicFramePr>
          <p:nvPr>
            <p:ph sz="half" idx="1"/>
          </p:nvPr>
        </p:nvGraphicFramePr>
        <p:xfrm>
          <a:off x="2133600" y="533400"/>
          <a:ext cx="8432800" cy="838200"/>
        </p:xfrm>
        <a:graphic>
          <a:graphicData uri="http://schemas.openxmlformats.org/drawingml/2006/table">
            <a:tbl>
              <a:tblPr/>
              <a:tblGrid>
                <a:gridCol w="1206500"/>
                <a:gridCol w="1202267"/>
                <a:gridCol w="1206500"/>
                <a:gridCol w="1159933"/>
                <a:gridCol w="1248833"/>
                <a:gridCol w="1202267"/>
                <a:gridCol w="12065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8325" name="Group 21"/>
          <p:cNvGraphicFramePr>
            <a:graphicFrameLocks noGrp="1"/>
          </p:cNvGraphicFramePr>
          <p:nvPr>
            <p:ph sz="quarter" idx="2"/>
          </p:nvPr>
        </p:nvGraphicFramePr>
        <p:xfrm>
          <a:off x="3352800" y="1371600"/>
          <a:ext cx="5994400" cy="609600"/>
        </p:xfrm>
        <a:graphic>
          <a:graphicData uri="http://schemas.openxmlformats.org/drawingml/2006/table">
            <a:tbl>
              <a:tblPr/>
              <a:tblGrid>
                <a:gridCol w="1117600"/>
                <a:gridCol w="1219200"/>
                <a:gridCol w="1219200"/>
                <a:gridCol w="1219200"/>
                <a:gridCol w="1219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8370" name="Group 66"/>
          <p:cNvGraphicFramePr>
            <a:graphicFrameLocks noGrp="1"/>
          </p:cNvGraphicFramePr>
          <p:nvPr>
            <p:ph sz="quarter" idx="3"/>
          </p:nvPr>
        </p:nvGraphicFramePr>
        <p:xfrm>
          <a:off x="101600" y="2667000"/>
          <a:ext cx="11988800" cy="685800"/>
        </p:xfrm>
        <a:graphic>
          <a:graphicData uri="http://schemas.openxmlformats.org/drawingml/2006/table">
            <a:tbl>
              <a:tblPr/>
              <a:tblGrid>
                <a:gridCol w="1117600"/>
                <a:gridCol w="1117600"/>
                <a:gridCol w="1016000"/>
                <a:gridCol w="1117600"/>
                <a:gridCol w="1219200"/>
                <a:gridCol w="1219200"/>
                <a:gridCol w="1219200"/>
                <a:gridCol w="1219200"/>
                <a:gridCol w="1117600"/>
                <a:gridCol w="914400"/>
                <a:gridCol w="7112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8339" name="Group 35"/>
          <p:cNvGraphicFramePr>
            <a:graphicFrameLocks noGrp="1"/>
          </p:cNvGraphicFramePr>
          <p:nvPr/>
        </p:nvGraphicFramePr>
        <p:xfrm>
          <a:off x="4470400" y="1981203"/>
          <a:ext cx="3657600" cy="720725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</a:tr>
            </a:tbl>
          </a:graphicData>
        </a:graphic>
      </p:graphicFrame>
      <p:sp>
        <p:nvSpPr>
          <p:cNvPr id="98349" name="Text Box 45"/>
          <p:cNvSpPr txBox="1"/>
          <p:nvPr/>
        </p:nvSpPr>
        <p:spPr>
          <a:xfrm>
            <a:off x="8331200" y="1438275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0" name="Text Box 46"/>
          <p:cNvSpPr txBox="1"/>
          <p:nvPr/>
        </p:nvSpPr>
        <p:spPr>
          <a:xfrm>
            <a:off x="7112000" y="1438275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1" name="Text Box 47"/>
          <p:cNvSpPr txBox="1"/>
          <p:nvPr/>
        </p:nvSpPr>
        <p:spPr>
          <a:xfrm>
            <a:off x="5791200" y="1438278"/>
            <a:ext cx="914400" cy="466725"/>
          </a:xfrm>
          <a:prstGeom prst="rect">
            <a:avLst/>
          </a:prstGeom>
          <a:solidFill>
            <a:srgbClr val="260CE4"/>
          </a:solidFill>
          <a:ln w="9525" cap="flat" cmpd="sng">
            <a:solidFill>
              <a:srgbClr val="2B0CE4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CCCC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2" name="Text Box 48"/>
          <p:cNvSpPr txBox="1"/>
          <p:nvPr/>
        </p:nvSpPr>
        <p:spPr>
          <a:xfrm>
            <a:off x="4572000" y="1438275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3" name="Text Box 49"/>
          <p:cNvSpPr txBox="1"/>
          <p:nvPr/>
        </p:nvSpPr>
        <p:spPr>
          <a:xfrm>
            <a:off x="3454400" y="1438275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4" name="Text Box 50"/>
          <p:cNvSpPr txBox="1"/>
          <p:nvPr/>
        </p:nvSpPr>
        <p:spPr>
          <a:xfrm>
            <a:off x="9550400" y="676275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5" name="Text Box 51"/>
          <p:cNvSpPr txBox="1"/>
          <p:nvPr/>
        </p:nvSpPr>
        <p:spPr>
          <a:xfrm>
            <a:off x="8331200" y="676275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6" name="Text Box 52"/>
          <p:cNvSpPr txBox="1"/>
          <p:nvPr/>
        </p:nvSpPr>
        <p:spPr>
          <a:xfrm>
            <a:off x="7112000" y="676275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7" name="Text Box 53"/>
          <p:cNvSpPr txBox="1"/>
          <p:nvPr/>
        </p:nvSpPr>
        <p:spPr>
          <a:xfrm>
            <a:off x="5791200" y="676278"/>
            <a:ext cx="914400" cy="466725"/>
          </a:xfrm>
          <a:prstGeom prst="rect">
            <a:avLst/>
          </a:prstGeom>
          <a:solidFill>
            <a:srgbClr val="260CE4"/>
          </a:solidFill>
          <a:ln w="9525" cap="flat" cmpd="sng">
            <a:solidFill>
              <a:srgbClr val="2B0CE4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sz="2400" b="1" dirty="0">
              <a:solidFill>
                <a:srgbClr val="CCCC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8" name="Text Box 54"/>
          <p:cNvSpPr txBox="1"/>
          <p:nvPr/>
        </p:nvSpPr>
        <p:spPr>
          <a:xfrm>
            <a:off x="4673600" y="676275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59" name="Text Box 55"/>
          <p:cNvSpPr txBox="1"/>
          <p:nvPr/>
        </p:nvSpPr>
        <p:spPr>
          <a:xfrm>
            <a:off x="3352800" y="676275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0" name="Text Box 56"/>
          <p:cNvSpPr txBox="1"/>
          <p:nvPr/>
        </p:nvSpPr>
        <p:spPr>
          <a:xfrm>
            <a:off x="2133600" y="676275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1" name="Text Box 57"/>
          <p:cNvSpPr txBox="1"/>
          <p:nvPr/>
        </p:nvSpPr>
        <p:spPr>
          <a:xfrm>
            <a:off x="4572000" y="219075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2" name="Text Box 58"/>
          <p:cNvSpPr txBox="1"/>
          <p:nvPr/>
        </p:nvSpPr>
        <p:spPr>
          <a:xfrm>
            <a:off x="5791200" y="2133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lang="en-US" altLang="en-US" sz="2400" b="1" dirty="0">
              <a:solidFill>
                <a:srgbClr val="CCCC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3" name="Text Box 59"/>
          <p:cNvSpPr txBox="1"/>
          <p:nvPr/>
        </p:nvSpPr>
        <p:spPr>
          <a:xfrm>
            <a:off x="7010400" y="2190753"/>
            <a:ext cx="914400" cy="466725"/>
          </a:xfrm>
          <a:prstGeom prst="rect">
            <a:avLst/>
          </a:prstGeom>
          <a:solidFill>
            <a:srgbClr val="260CE4"/>
          </a:solidFill>
          <a:ln w="9525" cap="flat" cmpd="sng">
            <a:solidFill>
              <a:srgbClr val="2B0CE4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4" name="Text Box 60"/>
          <p:cNvSpPr txBox="1"/>
          <p:nvPr/>
        </p:nvSpPr>
        <p:spPr>
          <a:xfrm>
            <a:off x="1930400" y="6481766"/>
            <a:ext cx="1219200" cy="376237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CÂU 6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5" name="Text Box 61"/>
          <p:cNvSpPr txBox="1"/>
          <p:nvPr/>
        </p:nvSpPr>
        <p:spPr>
          <a:xfrm>
            <a:off x="406400" y="4343400"/>
            <a:ext cx="1219200" cy="376238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6" name="Text Box 62"/>
          <p:cNvSpPr txBox="1"/>
          <p:nvPr/>
        </p:nvSpPr>
        <p:spPr>
          <a:xfrm>
            <a:off x="406400" y="4805366"/>
            <a:ext cx="1219200" cy="376237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7" name="Text Box 63"/>
          <p:cNvSpPr txBox="1"/>
          <p:nvPr/>
        </p:nvSpPr>
        <p:spPr>
          <a:xfrm>
            <a:off x="406400" y="5334000"/>
            <a:ext cx="1219200" cy="376238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8" name="Text Box 64"/>
          <p:cNvSpPr txBox="1"/>
          <p:nvPr/>
        </p:nvSpPr>
        <p:spPr>
          <a:xfrm>
            <a:off x="406400" y="5943600"/>
            <a:ext cx="1219200" cy="37623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369" name="Text Box 65"/>
          <p:cNvSpPr txBox="1"/>
          <p:nvPr/>
        </p:nvSpPr>
        <p:spPr>
          <a:xfrm>
            <a:off x="406400" y="6481766"/>
            <a:ext cx="1219200" cy="376237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98396" name="Group 92"/>
          <p:cNvGraphicFramePr>
            <a:graphicFrameLocks noGrp="1"/>
          </p:cNvGraphicFramePr>
          <p:nvPr/>
        </p:nvGraphicFramePr>
        <p:xfrm>
          <a:off x="1219200" y="3352800"/>
          <a:ext cx="6908800" cy="685800"/>
        </p:xfrm>
        <a:graphic>
          <a:graphicData uri="http://schemas.openxmlformats.org/drawingml/2006/table">
            <a:tbl>
              <a:tblPr/>
              <a:tblGrid>
                <a:gridCol w="1168400"/>
                <a:gridCol w="1016000"/>
                <a:gridCol w="1066800"/>
                <a:gridCol w="1219200"/>
                <a:gridCol w="1219200"/>
                <a:gridCol w="12192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</a:tr>
            </a:tbl>
          </a:graphicData>
        </a:graphic>
      </p:graphicFrame>
      <p:sp>
        <p:nvSpPr>
          <p:cNvPr id="98412" name="Text Box 108"/>
          <p:cNvSpPr txBox="1"/>
          <p:nvPr/>
        </p:nvSpPr>
        <p:spPr>
          <a:xfrm>
            <a:off x="1320800" y="3505200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13" name="Text Box 109"/>
          <p:cNvSpPr txBox="1"/>
          <p:nvPr/>
        </p:nvSpPr>
        <p:spPr>
          <a:xfrm>
            <a:off x="2438400" y="3505200"/>
            <a:ext cx="7620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14" name="Text Box 110"/>
          <p:cNvSpPr txBox="1"/>
          <p:nvPr/>
        </p:nvSpPr>
        <p:spPr>
          <a:xfrm>
            <a:off x="4724400" y="3505200"/>
            <a:ext cx="7620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15" name="Text Box 111"/>
          <p:cNvSpPr txBox="1"/>
          <p:nvPr/>
        </p:nvSpPr>
        <p:spPr>
          <a:xfrm>
            <a:off x="3606800" y="3505200"/>
            <a:ext cx="7620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16" name="Text Box 112"/>
          <p:cNvSpPr txBox="1"/>
          <p:nvPr/>
        </p:nvSpPr>
        <p:spPr>
          <a:xfrm>
            <a:off x="5791200" y="3505200"/>
            <a:ext cx="914400" cy="466725"/>
          </a:xfrm>
          <a:prstGeom prst="rect">
            <a:avLst/>
          </a:prstGeom>
          <a:noFill/>
          <a:ln w="9525" cap="flat" cmpd="sng">
            <a:solidFill>
              <a:srgbClr val="2B0CE4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lang="en-US" altLang="en-US" sz="2400" b="1" dirty="0">
              <a:solidFill>
                <a:srgbClr val="CCCC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17" name="Text Box 113"/>
          <p:cNvSpPr txBox="1"/>
          <p:nvPr/>
        </p:nvSpPr>
        <p:spPr>
          <a:xfrm>
            <a:off x="7112000" y="35052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98418" name="Group 114"/>
          <p:cNvGraphicFramePr>
            <a:graphicFrameLocks noGrp="1"/>
          </p:cNvGraphicFramePr>
          <p:nvPr/>
        </p:nvGraphicFramePr>
        <p:xfrm>
          <a:off x="5689600" y="4038603"/>
          <a:ext cx="4978400" cy="747713"/>
        </p:xfrm>
        <a:graphic>
          <a:graphicData uri="http://schemas.openxmlformats.org/drawingml/2006/table">
            <a:tbl>
              <a:tblPr/>
              <a:tblGrid>
                <a:gridCol w="1244600"/>
                <a:gridCol w="1193800"/>
                <a:gridCol w="1295400"/>
                <a:gridCol w="1244600"/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</a:tr>
            </a:tbl>
          </a:graphicData>
        </a:graphic>
      </p:graphicFrame>
      <p:sp>
        <p:nvSpPr>
          <p:cNvPr id="98430" name="Text Box 126"/>
          <p:cNvSpPr txBox="1"/>
          <p:nvPr/>
        </p:nvSpPr>
        <p:spPr>
          <a:xfrm>
            <a:off x="5892800" y="4191003"/>
            <a:ext cx="812800" cy="466725"/>
          </a:xfrm>
          <a:prstGeom prst="rect">
            <a:avLst/>
          </a:prstGeom>
          <a:solidFill>
            <a:srgbClr val="260CE4"/>
          </a:solidFill>
          <a:ln w="9525" cap="flat" cmpd="sng">
            <a:solidFill>
              <a:srgbClr val="2B0CE4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2400" b="1" dirty="0">
              <a:solidFill>
                <a:srgbClr val="CCCC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1" name="Text Box 127"/>
          <p:cNvSpPr txBox="1"/>
          <p:nvPr/>
        </p:nvSpPr>
        <p:spPr>
          <a:xfrm>
            <a:off x="7112000" y="4191000"/>
            <a:ext cx="7112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2" name="Text Box 128"/>
          <p:cNvSpPr txBox="1"/>
          <p:nvPr/>
        </p:nvSpPr>
        <p:spPr>
          <a:xfrm>
            <a:off x="8432800" y="4191000"/>
            <a:ext cx="8128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3" name="Text Box 129"/>
          <p:cNvSpPr txBox="1"/>
          <p:nvPr/>
        </p:nvSpPr>
        <p:spPr>
          <a:xfrm>
            <a:off x="9652000" y="41910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4" name="Text Box 130"/>
          <p:cNvSpPr txBox="1"/>
          <p:nvPr/>
        </p:nvSpPr>
        <p:spPr>
          <a:xfrm>
            <a:off x="13208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5" name="Text Box 131"/>
          <p:cNvSpPr txBox="1"/>
          <p:nvPr/>
        </p:nvSpPr>
        <p:spPr>
          <a:xfrm>
            <a:off x="24384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6" name="Text Box 132"/>
          <p:cNvSpPr txBox="1"/>
          <p:nvPr/>
        </p:nvSpPr>
        <p:spPr>
          <a:xfrm>
            <a:off x="34544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7" name="Text Box 133"/>
          <p:cNvSpPr txBox="1"/>
          <p:nvPr/>
        </p:nvSpPr>
        <p:spPr>
          <a:xfrm>
            <a:off x="4572000" y="2895600"/>
            <a:ext cx="914400" cy="457200"/>
          </a:xfrm>
          <a:prstGeom prst="rect">
            <a:avLst/>
          </a:prstGeom>
          <a:solidFill>
            <a:srgbClr val="2B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8" name="Text Box 134"/>
          <p:cNvSpPr txBox="1"/>
          <p:nvPr/>
        </p:nvSpPr>
        <p:spPr>
          <a:xfrm>
            <a:off x="5892800" y="2895600"/>
            <a:ext cx="8128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2400" b="1" dirty="0">
              <a:solidFill>
                <a:srgbClr val="CCCC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39" name="Text Box 135"/>
          <p:cNvSpPr txBox="1"/>
          <p:nvPr/>
        </p:nvSpPr>
        <p:spPr>
          <a:xfrm>
            <a:off x="71120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0" name="Text Box 136"/>
          <p:cNvSpPr txBox="1"/>
          <p:nvPr/>
        </p:nvSpPr>
        <p:spPr>
          <a:xfrm>
            <a:off x="82296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1" name="Text Box 137"/>
          <p:cNvSpPr txBox="1"/>
          <p:nvPr/>
        </p:nvSpPr>
        <p:spPr>
          <a:xfrm>
            <a:off x="94488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2" name="Text Box 138"/>
          <p:cNvSpPr txBox="1"/>
          <p:nvPr/>
        </p:nvSpPr>
        <p:spPr>
          <a:xfrm>
            <a:off x="10668000" y="2895600"/>
            <a:ext cx="5080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3" name="Text Box 139"/>
          <p:cNvSpPr txBox="1"/>
          <p:nvPr/>
        </p:nvSpPr>
        <p:spPr>
          <a:xfrm>
            <a:off x="11480800" y="2895600"/>
            <a:ext cx="406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4" name="Text Box 140"/>
          <p:cNvSpPr txBox="1"/>
          <p:nvPr/>
        </p:nvSpPr>
        <p:spPr>
          <a:xfrm>
            <a:off x="203200" y="2895600"/>
            <a:ext cx="914400" cy="457200"/>
          </a:xfrm>
          <a:prstGeom prst="rect">
            <a:avLst/>
          </a:prstGeom>
          <a:solidFill>
            <a:srgbClr val="260CE4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5" name="Text Box 141"/>
          <p:cNvSpPr txBox="1"/>
          <p:nvPr/>
        </p:nvSpPr>
        <p:spPr>
          <a:xfrm>
            <a:off x="5791200" y="1438278"/>
            <a:ext cx="914400" cy="466725"/>
          </a:xfrm>
          <a:prstGeom prst="rect">
            <a:avLst/>
          </a:prstGeom>
          <a:solidFill>
            <a:srgbClr val="F21252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6" name="Text Box 142"/>
          <p:cNvSpPr txBox="1"/>
          <p:nvPr/>
        </p:nvSpPr>
        <p:spPr>
          <a:xfrm>
            <a:off x="5791200" y="685800"/>
            <a:ext cx="914400" cy="466725"/>
          </a:xfrm>
          <a:prstGeom prst="rect">
            <a:avLst/>
          </a:prstGeom>
          <a:solidFill>
            <a:srgbClr val="F21252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7" name="Text Box 143"/>
          <p:cNvSpPr txBox="1"/>
          <p:nvPr/>
        </p:nvSpPr>
        <p:spPr>
          <a:xfrm>
            <a:off x="5791200" y="2133600"/>
            <a:ext cx="914400" cy="457200"/>
          </a:xfrm>
          <a:prstGeom prst="rect">
            <a:avLst/>
          </a:prstGeom>
          <a:solidFill>
            <a:srgbClr val="F21252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8" name="Text Box 144"/>
          <p:cNvSpPr txBox="1"/>
          <p:nvPr/>
        </p:nvSpPr>
        <p:spPr>
          <a:xfrm>
            <a:off x="5791200" y="3505200"/>
            <a:ext cx="914400" cy="466725"/>
          </a:xfrm>
          <a:prstGeom prst="rect">
            <a:avLst/>
          </a:prstGeom>
          <a:solidFill>
            <a:srgbClr val="F21252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49" name="Text Box 145"/>
          <p:cNvSpPr txBox="1"/>
          <p:nvPr/>
        </p:nvSpPr>
        <p:spPr>
          <a:xfrm>
            <a:off x="5791200" y="4105278"/>
            <a:ext cx="914400" cy="466725"/>
          </a:xfrm>
          <a:prstGeom prst="rect">
            <a:avLst/>
          </a:prstGeom>
          <a:solidFill>
            <a:srgbClr val="F21252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0" name="Text Box 146"/>
          <p:cNvSpPr txBox="1"/>
          <p:nvPr/>
        </p:nvSpPr>
        <p:spPr>
          <a:xfrm>
            <a:off x="5791200" y="2819400"/>
            <a:ext cx="914400" cy="457200"/>
          </a:xfrm>
          <a:prstGeom prst="rect">
            <a:avLst/>
          </a:prstGeom>
          <a:solidFill>
            <a:srgbClr val="F21252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1" name="Text Box 147"/>
          <p:cNvSpPr txBox="1"/>
          <p:nvPr/>
        </p:nvSpPr>
        <p:spPr>
          <a:xfrm>
            <a:off x="1930400" y="5257803"/>
            <a:ext cx="9956800" cy="466725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Đây l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một bán đảo lớn nhất nằm phía Nam châu Âu</a:t>
            </a:r>
            <a:endParaRPr lang="en-US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2" name="Text Box 148"/>
          <p:cNvSpPr txBox="1"/>
          <p:nvPr/>
        </p:nvSpPr>
        <p:spPr>
          <a:xfrm>
            <a:off x="2032000" y="5105403"/>
            <a:ext cx="9550400" cy="4667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Đại bộ phận lãnh thổ châu Âu nằm trong đới n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?</a:t>
            </a:r>
            <a:endParaRPr lang="en-US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3" name="Text Box 149"/>
          <p:cNvSpPr txBox="1"/>
          <p:nvPr/>
        </p:nvSpPr>
        <p:spPr>
          <a:xfrm>
            <a:off x="3149600" y="5181603"/>
            <a:ext cx="6705600" cy="4667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Châu Âu nằm trong lục địa n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?</a:t>
            </a:r>
            <a:endParaRPr lang="en-US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4" name="Text Box 150"/>
          <p:cNvSpPr txBox="1"/>
          <p:nvPr/>
        </p:nvSpPr>
        <p:spPr>
          <a:xfrm>
            <a:off x="2235200" y="5105403"/>
            <a:ext cx="8534400" cy="466725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Châu Âu tiếp giáp với biển n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ở phía Nam ?</a:t>
            </a:r>
            <a:endParaRPr lang="en-US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5" name="Text Box 151"/>
          <p:cNvSpPr txBox="1"/>
          <p:nvPr/>
        </p:nvSpPr>
        <p:spPr>
          <a:xfrm>
            <a:off x="2438400" y="5105403"/>
            <a:ext cx="9144000" cy="466725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Đồng bằng lớn nhất châu Âu l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đồng bằng n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?</a:t>
            </a:r>
            <a:endParaRPr lang="en-US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456" name="Text Box 152"/>
          <p:cNvSpPr txBox="1"/>
          <p:nvPr/>
        </p:nvSpPr>
        <p:spPr>
          <a:xfrm>
            <a:off x="2336800" y="5257803"/>
            <a:ext cx="9144000" cy="4667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Châu Âu ngăn cách với châu Á bởi dãy núi n</a:t>
            </a:r>
            <a:r>
              <a:rPr lang="en-US" altLang="en-US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?</a:t>
            </a:r>
            <a:endParaRPr lang="en-US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ạng nhện” giữa lòng thành phố - Xã hội - Báo Quảng Nin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695386"/>
            <a:ext cx="5086349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Quy hoạch không gian ngầm không dễ  ả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602516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053" y="4743450"/>
            <a:ext cx="11080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Viết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ảnh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nhiều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thị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tại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thành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phố</a:t>
            </a:r>
            <a:r>
              <a:rPr lang="en-US" sz="3600" b="1" dirty="0" smtClean="0">
                <a:solidFill>
                  <a:srgbClr val="002060"/>
                </a:solidFill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</a:rPr>
              <a:t>Việt</a:t>
            </a:r>
            <a:r>
              <a:rPr lang="en-US" sz="3600" b="1" dirty="0" smtClean="0">
                <a:solidFill>
                  <a:srgbClr val="002060"/>
                </a:solidFill>
              </a:rPr>
              <a:t> Nam,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thành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phố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Nội</a:t>
            </a:r>
            <a:r>
              <a:rPr lang="en-US" sz="3600" b="1" dirty="0" smtClean="0">
                <a:solidFill>
                  <a:srgbClr val="002060"/>
                </a:solidFill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hãy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xuất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pháp</a:t>
            </a:r>
            <a:r>
              <a:rPr lang="en-US" sz="3600" b="1" dirty="0" smtClean="0">
                <a:solidFill>
                  <a:srgbClr val="002060"/>
                </a:solidFill>
              </a:rPr>
              <a:t>?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6"/>
          <p:cNvSpPr txBox="1">
            <a:spLocks noChangeArrowheads="1"/>
          </p:cNvSpPr>
          <p:nvPr/>
        </p:nvSpPr>
        <p:spPr bwMode="auto">
          <a:xfrm>
            <a:off x="3251200" y="457263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C00000"/>
                </a:solidFill>
                <a:cs typeface="+mn-cs"/>
              </a:rPr>
              <a:t>DẶN DÒ</a:t>
            </a: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1041400" y="1881188"/>
            <a:ext cx="69447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990099"/>
                </a:solidFill>
                <a:cs typeface="+mn-cs"/>
              </a:rPr>
              <a:t>-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bài</a:t>
            </a:r>
            <a:endParaRPr lang="en-US" sz="3200" b="1" dirty="0" smtClean="0">
              <a:solidFill>
                <a:srgbClr val="0070C0"/>
              </a:solidFill>
              <a:cs typeface="+mn-cs"/>
            </a:endParaRP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831851" y="4139449"/>
            <a:ext cx="1148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Chuẩn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bị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: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Kinh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tế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châu</a:t>
            </a:r>
            <a:r>
              <a:rPr lang="en-US" sz="3200" b="1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cs typeface="+mn-cs"/>
              </a:rPr>
              <a:t>Âu</a:t>
            </a:r>
            <a:endParaRPr lang="en-US" sz="3200" b="1" dirty="0" smtClean="0">
              <a:solidFill>
                <a:srgbClr val="0070C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688" y="2757488"/>
            <a:ext cx="10829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- </a:t>
            </a:r>
            <a:r>
              <a:rPr lang="en-US" sz="3200" b="1" dirty="0" err="1" smtClean="0">
                <a:solidFill>
                  <a:srgbClr val="0070C0"/>
                </a:solidFill>
              </a:rPr>
              <a:t>Viết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một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vài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cảm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nhận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về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hình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cột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điện</a:t>
            </a:r>
            <a:r>
              <a:rPr lang="en-US" sz="3200" b="1" dirty="0" smtClean="0">
                <a:solidFill>
                  <a:srgbClr val="0070C0"/>
                </a:solidFill>
              </a:rPr>
              <a:t> ở </a:t>
            </a:r>
            <a:r>
              <a:rPr lang="en-US" sz="3200" b="1" dirty="0" err="1" smtClean="0">
                <a:solidFill>
                  <a:srgbClr val="0070C0"/>
                </a:solidFill>
              </a:rPr>
              <a:t>Việt</a:t>
            </a:r>
            <a:r>
              <a:rPr lang="en-US" sz="3200" b="1" dirty="0" smtClean="0">
                <a:solidFill>
                  <a:srgbClr val="0070C0"/>
                </a:solidFill>
              </a:rPr>
              <a:t> Nam, </a:t>
            </a:r>
            <a:r>
              <a:rPr lang="en-US" sz="3200" b="1" dirty="0" err="1" smtClean="0">
                <a:solidFill>
                  <a:srgbClr val="0070C0"/>
                </a:solidFill>
              </a:rPr>
              <a:t>theo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cần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khắc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phục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537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126"/>
            <a:ext cx="12192000" cy="512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Text Box 3"/>
          <p:cNvSpPr txBox="1"/>
          <p:nvPr/>
        </p:nvSpPr>
        <p:spPr>
          <a:xfrm rot="219488">
            <a:off x="3009900" y="1477963"/>
            <a:ext cx="7823200" cy="4094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nl-NL" altLang="en-US" sz="4000" i="1" dirty="0">
              <a:solidFill>
                <a:srgbClr val="22226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nl-NL" altLang="en-US" sz="4000" i="1" dirty="0">
              <a:solidFill>
                <a:srgbClr val="22226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Chân th</a:t>
            </a: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 cảm ơn các thầy cô giáo</a:t>
            </a: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nl-NL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các em!</a:t>
            </a:r>
          </a:p>
          <a:p>
            <a:pPr marL="0" lvl="0" indent="0" algn="ctr">
              <a:spcBef>
                <a:spcPct val="50000"/>
              </a:spcBef>
              <a:buFontTx/>
              <a:buNone/>
            </a:pPr>
            <a:endParaRPr lang="en-US" altLang="vi-VN" sz="4000" b="1" dirty="0">
              <a:solidFill>
                <a:srgbClr val="C91603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51601" y="101843"/>
            <a:ext cx="3902299" cy="255120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sự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kiện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gì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51601" y="3160324"/>
            <a:ext cx="3902299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Ngoại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67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9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LAPTOP\OneDrive\Máy tính\lich-thi-dau-ngoai-hang-anh-moi-nhat-vong-1-premier-league-20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1" y="230673"/>
            <a:ext cx="7710115" cy="43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605850" y="50848"/>
            <a:ext cx="5266775" cy="2628479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820081" y="3160324"/>
            <a:ext cx="5052543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67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9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LAPTOP\OneDrive\Máy tính\dau-bo-net-dep-tay-ban-n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7" y="721373"/>
            <a:ext cx="6282204" cy="39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090657" y="282208"/>
            <a:ext cx="5626331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địa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danh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nằm</a:t>
            </a:r>
            <a:r>
              <a:rPr lang="en-US" sz="4400" b="1" dirty="0" smtClean="0">
                <a:solidFill>
                  <a:prstClr val="white"/>
                </a:solidFill>
                <a:latin typeface="Calibri" panose="020F0502020204030204"/>
              </a:rPr>
              <a:t> ở </a:t>
            </a:r>
            <a:r>
              <a:rPr lang="en-US" sz="4400" b="1" dirty="0" err="1" smtClean="0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090656" y="2832625"/>
            <a:ext cx="5261429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Piza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67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9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LAPTOP\OneDrive\Máy tính\636191149244091355-GettyImages-5373658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8" y="74608"/>
            <a:ext cx="5086351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258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251200" y="4953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61 </a:t>
            </a:r>
            <a:endParaRPr lang="en-US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4064000" y="1447804"/>
            <a:ext cx="4165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54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1032933" y="2524127"/>
            <a:ext cx="10160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7200" b="1" dirty="0">
                <a:solidFill>
                  <a:srgbClr val="0033CC"/>
                </a:solidFill>
              </a:rPr>
              <a:t>DÂN CƯ, XÃ HỘI CHÂU ÂU</a:t>
            </a:r>
          </a:p>
        </p:txBody>
      </p:sp>
    </p:spTree>
    <p:extLst>
      <p:ext uri="{BB962C8B-B14F-4D97-AF65-F5344CB8AC3E}">
        <p14:creationId xmlns:p14="http://schemas.microsoft.com/office/powerpoint/2010/main" val="5446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</TotalTime>
  <Words>2975</Words>
  <Application>Microsoft Office PowerPoint</Application>
  <PresentationFormat>Custom</PresentationFormat>
  <Paragraphs>601</Paragraphs>
  <Slides>59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Calibri</vt:lpstr>
      <vt:lpstr>Times New Roman</vt:lpstr>
      <vt:lpstr>Wingdings</vt:lpstr>
      <vt:lpstr>VNI-Times</vt:lpstr>
      <vt:lpstr>.VnTime</vt:lpstr>
      <vt:lpstr>Tahoma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Quynh Nhu</cp:lastModifiedBy>
  <cp:revision>168</cp:revision>
  <dcterms:created xsi:type="dcterms:W3CDTF">2018-10-29T09:59:25Z</dcterms:created>
  <dcterms:modified xsi:type="dcterms:W3CDTF">2022-04-11T09:04:16Z</dcterms:modified>
</cp:coreProperties>
</file>