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29" r:id="rId2"/>
    <p:sldId id="399" r:id="rId3"/>
    <p:sldId id="363" r:id="rId4"/>
    <p:sldId id="400" r:id="rId5"/>
    <p:sldId id="401" r:id="rId6"/>
    <p:sldId id="402" r:id="rId7"/>
    <p:sldId id="403" r:id="rId8"/>
    <p:sldId id="398" r:id="rId9"/>
    <p:sldId id="393" r:id="rId10"/>
    <p:sldId id="3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 autoAdjust="0"/>
    <p:restoredTop sz="95294" autoAdjust="0"/>
  </p:normalViewPr>
  <p:slideViewPr>
    <p:cSldViewPr snapToGrid="0">
      <p:cViewPr varScale="1">
        <p:scale>
          <a:sx n="104" d="100"/>
          <a:sy n="104" d="100"/>
        </p:scale>
        <p:origin x="101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14EE7A-9F85-48B2-92C1-12F503574BF4}" type="datetime1">
              <a:rPr lang="vi-VN" smtClean="0">
                <a:latin typeface="Corbel" panose="020B0503020204020204" pitchFamily="34" charset="0"/>
              </a:rPr>
              <a:t>17/02/2022</a:t>
            </a:fld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vi-VN">
                <a:latin typeface="Corbel" panose="020B0503020204020204" pitchFamily="34" charset="0"/>
              </a:rPr>
              <a:t>‹#›</a:t>
            </a:fld>
            <a:endParaRPr lang="vi-VN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089824CF-4D12-4CDD-9E17-6AD0307E29A8}" type="datetime1">
              <a:rPr lang="vi-VN" smtClean="0"/>
              <a:pPr/>
              <a:t>17/02/2022</a:t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77542409-6A04-4DC6-AC3A-D3758287A8F2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275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1401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phụ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0160" y="3733800"/>
            <a:ext cx="987552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8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7057169-3209-4C1D-82F2-DBCA8BF5CAC3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08B1873-FA15-4688-9104-6B0D0041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6283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710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dirty="0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356787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ctr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7320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3200" kern="1200" spc="-50" baseline="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hyperlink" Target="https://pxhere.com/en/photo/1443557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primarykids.blogspot.com/2018/04/natural-science-6th-electricity-and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file:////var/folders/v_/mlspl7cn60j1y4f11tkdr0vr0000gn/T/com.microsoft.Word/WebArchiveCopyPasteTempFiles/d(19)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questioning-bo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được trang trí&#10;&#10;Mô tả được tạo tự động">
            <a:extLst>
              <a:ext uri="{FF2B5EF4-FFF2-40B4-BE49-F238E27FC236}">
                <a16:creationId xmlns:a16="http://schemas.microsoft.com/office/drawing/2014/main" id="{D859E0AF-3C70-449F-84DA-FF119518C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78" y="0"/>
            <a:ext cx="12183222" cy="6835670"/>
          </a:xfrm>
          <a:prstGeom prst="rect">
            <a:avLst/>
          </a:prstGeom>
        </p:spPr>
      </p:pic>
      <p:sp>
        <p:nvSpPr>
          <p:cNvPr id="14339" name="Chỗ dành sẵn cho Văn bản 6">
            <a:extLst>
              <a:ext uri="{FF2B5EF4-FFF2-40B4-BE49-F238E27FC236}">
                <a16:creationId xmlns:a16="http://schemas.microsoft.com/office/drawing/2014/main" id="{67B0ADFB-C05E-47BE-9D2C-0E7232FC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6990" y="3154241"/>
            <a:ext cx="4382147" cy="1676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</a:rPr>
              <a:t>Giáo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viên</a:t>
            </a:r>
            <a:r>
              <a:rPr lang="en-US" altLang="en-US" sz="2800" b="1" dirty="0">
                <a:latin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Đinh </a:t>
            </a:r>
            <a:r>
              <a:rPr lang="en-US" altLang="en-US" sz="2800" b="1" dirty="0" err="1">
                <a:latin typeface="Arial" panose="020B0604020202020204" pitchFamily="34" charset="0"/>
              </a:rPr>
              <a:t>Thị</a:t>
            </a:r>
            <a:r>
              <a:rPr lang="en-US" altLang="en-US" sz="2800" b="1" dirty="0">
                <a:latin typeface="Arial" panose="020B0604020202020204" pitchFamily="34" charset="0"/>
              </a:rPr>
              <a:t> Thu </a:t>
            </a:r>
            <a:r>
              <a:rPr lang="en-US" altLang="en-US" sz="2800" b="1" dirty="0" err="1">
                <a:latin typeface="Arial" panose="020B0604020202020204" pitchFamily="34" charset="0"/>
              </a:rPr>
              <a:t>Thủy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D97E9352-9111-4975-B392-F1991B8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63" y="167330"/>
            <a:ext cx="9526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THANH TRÌ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TRƯỜNG THCS NGỌC HỒI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DF49ABE-F46C-44E6-95F8-25A6DE332E96}"/>
              </a:ext>
            </a:extLst>
          </p:cNvPr>
          <p:cNvSpPr/>
          <p:nvPr/>
        </p:nvSpPr>
        <p:spPr>
          <a:xfrm>
            <a:off x="381150" y="1314391"/>
            <a:ext cx="11429700" cy="182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VẬT LÍ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7</a:t>
            </a:r>
            <a:endParaRPr lang="vi-VN" sz="4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:a16="http://schemas.microsoft.com/office/drawing/2014/main" id="{BFD874AA-217A-454E-B760-1459E959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425F64D-EE65-4515-BD10-FDA387C8EB52}"/>
              </a:ext>
            </a:extLst>
          </p:cNvPr>
          <p:cNvSpPr/>
          <p:nvPr/>
        </p:nvSpPr>
        <p:spPr>
          <a:xfrm>
            <a:off x="2076203" y="2362229"/>
            <a:ext cx="8039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endParaRPr kumimoji="0" lang="vi-VN" sz="7200" b="1" i="1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68B9-9745-5148-934C-2AAE936D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110168"/>
            <a:ext cx="11804073" cy="754806"/>
          </a:xfrm>
        </p:spPr>
        <p:txBody>
          <a:bodyPr>
            <a:noAutofit/>
          </a:bodyPr>
          <a:lstStyle/>
          <a:p>
            <a:r>
              <a:rPr lang="vi-VN" sz="2400" dirty="0"/>
              <a:t>Làm thế nào để các kĩ sư có thể lắp các thiết bị điện một cách chính xác và tiết kiệm?</a:t>
            </a:r>
            <a:endParaRPr lang="en-VN" sz="2400" dirty="0"/>
          </a:p>
        </p:txBody>
      </p:sp>
      <p:pic>
        <p:nvPicPr>
          <p:cNvPr id="2050" name="Picture 2" descr="Hệ thống âm thanh phòng học, lớp học cơ bản gồm những thiết bị nào?">
            <a:extLst>
              <a:ext uri="{FF2B5EF4-FFF2-40B4-BE49-F238E27FC236}">
                <a16:creationId xmlns:a16="http://schemas.microsoft.com/office/drawing/2014/main" id="{8770EE4F-DF32-BF42-BC8E-6A42832D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1219200"/>
            <a:ext cx="1016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6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5443E617-9750-4AD6-8FAE-BE11733112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2105" y="289006"/>
            <a:ext cx="4180555" cy="62799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cap="all" spc="200" dirty="0">
                <a:solidFill>
                  <a:srgbClr val="FFFFFF"/>
                </a:solidFill>
              </a:rPr>
              <a:t>CHƯƠNG 3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cap="all" spc="200" dirty="0">
                <a:solidFill>
                  <a:srgbClr val="FFFFFF"/>
                </a:solidFill>
              </a:rPr>
              <a:t>ĐIỆN HỌC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i="1" spc="200" dirty="0" err="1">
                <a:solidFill>
                  <a:srgbClr val="FFFFFF"/>
                </a:solidFill>
              </a:rPr>
              <a:t>Tiết</a:t>
            </a:r>
            <a:r>
              <a:rPr lang="en-US" sz="3600" i="1" spc="200" dirty="0">
                <a:solidFill>
                  <a:srgbClr val="FFFFFF"/>
                </a:solidFill>
              </a:rPr>
              <a:t> 22 – </a:t>
            </a:r>
            <a:r>
              <a:rPr lang="en-US" sz="3600" i="1" spc="200" dirty="0" err="1">
                <a:solidFill>
                  <a:srgbClr val="FFFFFF"/>
                </a:solidFill>
              </a:rPr>
              <a:t>Bài</a:t>
            </a:r>
            <a:r>
              <a:rPr lang="en-US" sz="3600" i="1" spc="200" dirty="0">
                <a:solidFill>
                  <a:srgbClr val="FFFFFF"/>
                </a:solidFill>
              </a:rPr>
              <a:t> 21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spc="200" dirty="0" err="1">
                <a:solidFill>
                  <a:srgbClr val="FFFFFF"/>
                </a:solidFill>
              </a:rPr>
              <a:t>Sơ</a:t>
            </a:r>
            <a:r>
              <a:rPr lang="en-US" sz="3600" spc="200" dirty="0">
                <a:solidFill>
                  <a:srgbClr val="FFFFFF"/>
                </a:solidFill>
              </a:rPr>
              <a:t> </a:t>
            </a:r>
            <a:r>
              <a:rPr lang="en-US" sz="3600" spc="200" dirty="0" err="1">
                <a:solidFill>
                  <a:srgbClr val="FFFFFF"/>
                </a:solidFill>
              </a:rPr>
              <a:t>đồ</a:t>
            </a:r>
            <a:r>
              <a:rPr lang="en-US" sz="3600" spc="200" dirty="0">
                <a:solidFill>
                  <a:srgbClr val="FFFFFF"/>
                </a:solidFill>
              </a:rPr>
              <a:t> </a:t>
            </a:r>
            <a:r>
              <a:rPr lang="en-US" sz="3600" spc="200" dirty="0" err="1">
                <a:solidFill>
                  <a:srgbClr val="FFFFFF"/>
                </a:solidFill>
              </a:rPr>
              <a:t>mạch</a:t>
            </a:r>
            <a:r>
              <a:rPr lang="en-US" sz="3600" spc="200" dirty="0">
                <a:solidFill>
                  <a:srgbClr val="FFFFFF"/>
                </a:solidFill>
              </a:rPr>
              <a:t> </a:t>
            </a:r>
            <a:r>
              <a:rPr lang="en-US" sz="3600" spc="200" dirty="0" err="1">
                <a:solidFill>
                  <a:srgbClr val="FFFFFF"/>
                </a:solidFill>
              </a:rPr>
              <a:t>điện</a:t>
            </a:r>
            <a:endParaRPr lang="en-US" sz="3600" spc="200" dirty="0">
              <a:solidFill>
                <a:srgbClr val="FFFFFF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spc="200" dirty="0" err="1">
                <a:solidFill>
                  <a:srgbClr val="FFFFFF"/>
                </a:solidFill>
              </a:rPr>
              <a:t>Chiều</a:t>
            </a:r>
            <a:r>
              <a:rPr lang="en-US" sz="3600" spc="200" dirty="0">
                <a:solidFill>
                  <a:srgbClr val="FFFFFF"/>
                </a:solidFill>
              </a:rPr>
              <a:t> </a:t>
            </a:r>
            <a:r>
              <a:rPr lang="en-US" sz="3600" spc="200" dirty="0" err="1">
                <a:solidFill>
                  <a:srgbClr val="FFFFFF"/>
                </a:solidFill>
              </a:rPr>
              <a:t>dòng</a:t>
            </a:r>
            <a:r>
              <a:rPr lang="en-US" sz="3600" spc="200" dirty="0">
                <a:solidFill>
                  <a:srgbClr val="FFFFFF"/>
                </a:solidFill>
              </a:rPr>
              <a:t> </a:t>
            </a:r>
            <a:r>
              <a:rPr lang="en-US" sz="3600" spc="200" dirty="0" err="1">
                <a:solidFill>
                  <a:srgbClr val="FFFFFF"/>
                </a:solidFill>
              </a:rPr>
              <a:t>điện</a:t>
            </a:r>
            <a:endParaRPr lang="en-US" sz="3600" spc="200" dirty="0">
              <a:solidFill>
                <a:srgbClr val="FFFFFF"/>
              </a:solidFill>
            </a:endParaRPr>
          </a:p>
        </p:txBody>
      </p:sp>
      <p:pic>
        <p:nvPicPr>
          <p:cNvPr id="3" name="Picture 2" descr="A close-up of a light bulb&#10;&#10;Description automatically generated with low confidence">
            <a:extLst>
              <a:ext uri="{FF2B5EF4-FFF2-40B4-BE49-F238E27FC236}">
                <a16:creationId xmlns:a16="http://schemas.microsoft.com/office/drawing/2014/main" id="{171B92D6-57BE-5144-91DB-6C86EA7E7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35" r="18980" b="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73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710BE8-90BF-1646-868C-5D9B2D11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I. Sơ đồ mạch điện</a:t>
            </a:r>
            <a:endParaRPr lang="en-V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37C6EF-C5F6-694F-8CE4-A74BA0EF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1. </a:t>
            </a:r>
            <a:r>
              <a:rPr lang="en-US" i="1" dirty="0" err="1"/>
              <a:t>Kí</a:t>
            </a:r>
            <a:r>
              <a:rPr lang="en-US" i="1" dirty="0"/>
              <a:t> </a:t>
            </a:r>
            <a:r>
              <a:rPr lang="en-US" i="1" dirty="0" err="1"/>
              <a:t>hiệu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bộ</a:t>
            </a:r>
            <a:r>
              <a:rPr lang="en-US" i="1" dirty="0"/>
              <a:t> </a:t>
            </a:r>
            <a:r>
              <a:rPr lang="en-US" i="1" dirty="0" err="1"/>
              <a:t>phận</a:t>
            </a:r>
            <a:r>
              <a:rPr lang="en-US" i="1" dirty="0"/>
              <a:t> </a:t>
            </a:r>
            <a:r>
              <a:rPr lang="en-US" i="1" dirty="0" err="1"/>
              <a:t>mạch</a:t>
            </a:r>
            <a:r>
              <a:rPr lang="en-US" i="1" dirty="0"/>
              <a:t> </a:t>
            </a:r>
            <a:r>
              <a:rPr lang="en-US" i="1" dirty="0" err="1"/>
              <a:t>điện</a:t>
            </a:r>
            <a:endParaRPr lang="en-US" i="1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723D110-3870-FE40-ACD2-BD8AB8B15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3078" name="Picture 6" descr="Lý thuyết Vật Lí 7 Bài 21 : Sơ đồ mạch điện, Chiều dòng điện hay, chi tiết">
            <a:extLst>
              <a:ext uri="{FF2B5EF4-FFF2-40B4-BE49-F238E27FC236}">
                <a16:creationId xmlns:a16="http://schemas.microsoft.com/office/drawing/2014/main" id="{A6070F6D-6EEC-7644-9CE8-FEACCCB2A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37" y="1476649"/>
            <a:ext cx="8061863" cy="39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5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0A39EF-82EE-8541-9A7E-B2230E1E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2. Sơ đồ mạch điện</a:t>
            </a:r>
            <a:endParaRPr lang="en-V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55BBA4-9777-2941-8406-32BE80107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vi-VN" dirty="0"/>
              <a:t>- Sơ đồ mạch điện mô tả đơn giản mạch điện và giúp ta lắp mạch đúng yêu cầu. </a:t>
            </a:r>
            <a:endParaRPr lang="en-VN" dirty="0"/>
          </a:p>
        </p:txBody>
      </p:sp>
      <p:pic>
        <p:nvPicPr>
          <p:cNvPr id="8" name="Picture 2" descr="Ampe Kìm Đo Dòng Rò - Khái Niệm Dòng Điện">
            <a:extLst>
              <a:ext uri="{FF2B5EF4-FFF2-40B4-BE49-F238E27FC236}">
                <a16:creationId xmlns:a16="http://schemas.microsoft.com/office/drawing/2014/main" id="{44ABCBCC-29AA-244A-A4D3-A49F1F0E53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91" y="72571"/>
            <a:ext cx="4969517" cy="33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3" descr="Vẽ sơ đồ mạch điện đơn giản gồm 1 nguồn điện (pin), 1 bóng đèn, 1 công tắc  và vẽ chiều dòng điện trong mạch khi">
            <a:extLst>
              <a:ext uri="{FF2B5EF4-FFF2-40B4-BE49-F238E27FC236}">
                <a16:creationId xmlns:a16="http://schemas.microsoft.com/office/drawing/2014/main" id="{EC7479BE-EF24-B049-B6F7-B54C41B7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7191"/>
            <a:ext cx="4619408" cy="31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0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A46D26-DFBE-5D46-8E84-EAC7C5C4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II. Chiều dòng điện</a:t>
            </a:r>
            <a:endParaRPr lang="en-V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F4667-9536-0341-9F2F-92595E687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569" y="1417320"/>
            <a:ext cx="493776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- Chiều dòng điện là chiều từ cực dương qua dây dẫn và các dụng cụ điện tới cực âm của nguồn điện.</a:t>
            </a:r>
          </a:p>
          <a:p>
            <a:pPr marL="0" indent="0">
              <a:buNone/>
            </a:pPr>
            <a:r>
              <a:rPr lang="vi-VN" dirty="0"/>
              <a:t>- Pin, ắc quy tạo ra dòng điện có chiều không đổi gọi là dòng điện một chiều. </a:t>
            </a:r>
            <a:endParaRPr lang="en-VN" dirty="0"/>
          </a:p>
        </p:txBody>
      </p:sp>
      <p:pic>
        <p:nvPicPr>
          <p:cNvPr id="4102" name="Picture 6" descr="Vẽ sơ đồ mạch điện gồm có 1 bộ pin, hai đèn Đ1, Đ2 và khóa K ? - Nguyễn  Quang Thanh Tú">
            <a:extLst>
              <a:ext uri="{FF2B5EF4-FFF2-40B4-BE49-F238E27FC236}">
                <a16:creationId xmlns:a16="http://schemas.microsoft.com/office/drawing/2014/main" id="{074098DD-72DB-3A40-BCC8-77071C0EAC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02" y="1608459"/>
            <a:ext cx="6542235" cy="38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93D97-A93F-F04F-9290-DA2F0787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35" y="200107"/>
            <a:ext cx="11901055" cy="702302"/>
          </a:xfrm>
        </p:spPr>
        <p:txBody>
          <a:bodyPr>
            <a:noAutofit/>
          </a:bodyPr>
          <a:lstStyle/>
          <a:p>
            <a:r>
              <a:rPr lang="en-VN" sz="2800" dirty="0"/>
              <a:t>Vẽ các sơ đồ mạch điện sau vào vở và xác định chiều dòng điện của mạch</a:t>
            </a:r>
          </a:p>
        </p:txBody>
      </p:sp>
      <p:pic>
        <p:nvPicPr>
          <p:cNvPr id="5122" name="Picture 2" descr="Về sơ đồ mạch điện - Chiều dòng điện">
            <a:extLst>
              <a:ext uri="{FF2B5EF4-FFF2-40B4-BE49-F238E27FC236}">
                <a16:creationId xmlns:a16="http://schemas.microsoft.com/office/drawing/2014/main" id="{43873661-13F5-2348-95C5-3847CAAA4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00" y="1037967"/>
            <a:ext cx="10819924" cy="52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ACE4F-E884-5046-88BE-2EA17D71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961" y="286604"/>
            <a:ext cx="6540843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Vận dụng</a:t>
            </a:r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69808B2B-C60E-354A-89F4-E3B5DF193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3286425"/>
            <a:ext cx="3163330" cy="316333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74B37-32A2-D04C-AA90-0FDD51F01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357" y="988906"/>
            <a:ext cx="7414053" cy="5177116"/>
          </a:xfrm>
        </p:spPr>
        <p:txBody>
          <a:bodyPr>
            <a:normAutofit/>
          </a:bodyPr>
          <a:lstStyle/>
          <a:p>
            <a:pPr algn="ctr"/>
            <a:r>
              <a:rPr lang="vi-VN" sz="2800" b="1" i="1" dirty="0">
                <a:solidFill>
                  <a:srgbClr val="7030A0"/>
                </a:solidFill>
              </a:rPr>
              <a:t>Vì sao các ổ điện thường không có kí hiệu cho cực dương và cực âm? </a:t>
            </a:r>
            <a:endParaRPr lang="vi-VN" sz="2800" b="1" i="1" dirty="0">
              <a:solidFill>
                <a:srgbClr val="7030A0"/>
              </a:solidFill>
              <a:sym typeface="Symbol" pitchFamily="2" charset="2"/>
            </a:endParaRPr>
          </a:p>
          <a:p>
            <a:endParaRPr lang="vi-VN" sz="2800" b="1" dirty="0">
              <a:sym typeface="Symbol" pitchFamily="2" charset="2"/>
            </a:endParaRPr>
          </a:p>
          <a:p>
            <a:r>
              <a:rPr lang="vi-VN" sz="2800" b="1" dirty="0">
                <a:sym typeface="Symbol" pitchFamily="2" charset="2"/>
              </a:rPr>
              <a:t></a:t>
            </a:r>
            <a:r>
              <a:rPr lang="vi-VN" sz="2800" b="1" dirty="0"/>
              <a:t> Trả lời:</a:t>
            </a:r>
          </a:p>
          <a:p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ổ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xoay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tục</a:t>
            </a:r>
            <a:r>
              <a:rPr lang="en-US" sz="2800" dirty="0"/>
              <a:t> </a:t>
            </a:r>
            <a:r>
              <a:rPr lang="en-US" sz="2800" dirty="0" err="1"/>
              <a:t>luân</a:t>
            </a:r>
            <a:r>
              <a:rPr lang="en-US" sz="2800" dirty="0"/>
              <a:t> </a:t>
            </a:r>
            <a:r>
              <a:rPr lang="en-US" sz="2800" dirty="0" err="1"/>
              <a:t>phiên</a:t>
            </a:r>
            <a:r>
              <a:rPr lang="en-US" sz="2800" dirty="0"/>
              <a:t>. </a:t>
            </a:r>
            <a:endParaRPr lang="en-VN" sz="2800" dirty="0"/>
          </a:p>
        </p:txBody>
      </p:sp>
      <p:pic>
        <p:nvPicPr>
          <p:cNvPr id="1026" name="Picture 2" descr="Ổ cắm đôi 3 chấu đế liền 16A A20UES2N">
            <a:extLst>
              <a:ext uri="{FF2B5EF4-FFF2-40B4-BE49-F238E27FC236}">
                <a16:creationId xmlns:a16="http://schemas.microsoft.com/office/drawing/2014/main" id="{81B8811C-A763-8E42-89F9-132861E7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06" y="408245"/>
            <a:ext cx="2876809" cy="28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14531A-65BE-4C33-BDDF-4DC5DE43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9" y="169007"/>
            <a:ext cx="6368142" cy="709348"/>
          </a:xfrm>
          <a:custGeom>
            <a:avLst/>
            <a:gdLst>
              <a:gd name="connsiteX0" fmla="*/ 0 w 10058400"/>
              <a:gd name="connsiteY0" fmla="*/ 0 h 1012807"/>
              <a:gd name="connsiteX1" fmla="*/ 390503 w 10058400"/>
              <a:gd name="connsiteY1" fmla="*/ 0 h 1012807"/>
              <a:gd name="connsiteX2" fmla="*/ 982173 w 10058400"/>
              <a:gd name="connsiteY2" fmla="*/ 0 h 1012807"/>
              <a:gd name="connsiteX3" fmla="*/ 1372676 w 10058400"/>
              <a:gd name="connsiteY3" fmla="*/ 0 h 1012807"/>
              <a:gd name="connsiteX4" fmla="*/ 1964346 w 10058400"/>
              <a:gd name="connsiteY4" fmla="*/ 0 h 1012807"/>
              <a:gd name="connsiteX5" fmla="*/ 2556017 w 10058400"/>
              <a:gd name="connsiteY5" fmla="*/ 0 h 1012807"/>
              <a:gd name="connsiteX6" fmla="*/ 2845936 w 10058400"/>
              <a:gd name="connsiteY6" fmla="*/ 0 h 1012807"/>
              <a:gd name="connsiteX7" fmla="*/ 3236438 w 10058400"/>
              <a:gd name="connsiteY7" fmla="*/ 0 h 1012807"/>
              <a:gd name="connsiteX8" fmla="*/ 3526357 w 10058400"/>
              <a:gd name="connsiteY8" fmla="*/ 0 h 1012807"/>
              <a:gd name="connsiteX9" fmla="*/ 4218611 w 10058400"/>
              <a:gd name="connsiteY9" fmla="*/ 0 h 1012807"/>
              <a:gd name="connsiteX10" fmla="*/ 4609114 w 10058400"/>
              <a:gd name="connsiteY10" fmla="*/ 0 h 1012807"/>
              <a:gd name="connsiteX11" fmla="*/ 4999616 w 10058400"/>
              <a:gd name="connsiteY11" fmla="*/ 0 h 1012807"/>
              <a:gd name="connsiteX12" fmla="*/ 5591287 w 10058400"/>
              <a:gd name="connsiteY12" fmla="*/ 0 h 1012807"/>
              <a:gd name="connsiteX13" fmla="*/ 5981790 w 10058400"/>
              <a:gd name="connsiteY13" fmla="*/ 0 h 1012807"/>
              <a:gd name="connsiteX14" fmla="*/ 6573460 w 10058400"/>
              <a:gd name="connsiteY14" fmla="*/ 0 h 1012807"/>
              <a:gd name="connsiteX15" fmla="*/ 7064547 w 10058400"/>
              <a:gd name="connsiteY15" fmla="*/ 0 h 1012807"/>
              <a:gd name="connsiteX16" fmla="*/ 7555633 w 10058400"/>
              <a:gd name="connsiteY16" fmla="*/ 0 h 1012807"/>
              <a:gd name="connsiteX17" fmla="*/ 8348472 w 10058400"/>
              <a:gd name="connsiteY17" fmla="*/ 0 h 1012807"/>
              <a:gd name="connsiteX18" fmla="*/ 8839559 w 10058400"/>
              <a:gd name="connsiteY18" fmla="*/ 0 h 1012807"/>
              <a:gd name="connsiteX19" fmla="*/ 9129477 w 10058400"/>
              <a:gd name="connsiteY19" fmla="*/ 0 h 1012807"/>
              <a:gd name="connsiteX20" fmla="*/ 10058400 w 10058400"/>
              <a:gd name="connsiteY20" fmla="*/ 0 h 1012807"/>
              <a:gd name="connsiteX21" fmla="*/ 10058400 w 10058400"/>
              <a:gd name="connsiteY21" fmla="*/ 496275 h 1012807"/>
              <a:gd name="connsiteX22" fmla="*/ 10058400 w 10058400"/>
              <a:gd name="connsiteY22" fmla="*/ 1012807 h 1012807"/>
              <a:gd name="connsiteX23" fmla="*/ 9366145 w 10058400"/>
              <a:gd name="connsiteY23" fmla="*/ 1012807 h 1012807"/>
              <a:gd name="connsiteX24" fmla="*/ 9076227 w 10058400"/>
              <a:gd name="connsiteY24" fmla="*/ 1012807 h 1012807"/>
              <a:gd name="connsiteX25" fmla="*/ 8383972 w 10058400"/>
              <a:gd name="connsiteY25" fmla="*/ 1012807 h 1012807"/>
              <a:gd name="connsiteX26" fmla="*/ 7892886 w 10058400"/>
              <a:gd name="connsiteY26" fmla="*/ 1012807 h 1012807"/>
              <a:gd name="connsiteX27" fmla="*/ 7301215 w 10058400"/>
              <a:gd name="connsiteY27" fmla="*/ 1012807 h 1012807"/>
              <a:gd name="connsiteX28" fmla="*/ 6608960 w 10058400"/>
              <a:gd name="connsiteY28" fmla="*/ 1012807 h 1012807"/>
              <a:gd name="connsiteX29" fmla="*/ 5916706 w 10058400"/>
              <a:gd name="connsiteY29" fmla="*/ 1012807 h 1012807"/>
              <a:gd name="connsiteX30" fmla="*/ 5526203 w 10058400"/>
              <a:gd name="connsiteY30" fmla="*/ 1012807 h 1012807"/>
              <a:gd name="connsiteX31" fmla="*/ 4733365 w 10058400"/>
              <a:gd name="connsiteY31" fmla="*/ 1012807 h 1012807"/>
              <a:gd name="connsiteX32" fmla="*/ 4041110 w 10058400"/>
              <a:gd name="connsiteY32" fmla="*/ 1012807 h 1012807"/>
              <a:gd name="connsiteX33" fmla="*/ 3650608 w 10058400"/>
              <a:gd name="connsiteY33" fmla="*/ 1012807 h 1012807"/>
              <a:gd name="connsiteX34" fmla="*/ 2958353 w 10058400"/>
              <a:gd name="connsiteY34" fmla="*/ 1012807 h 1012807"/>
              <a:gd name="connsiteX35" fmla="*/ 2467266 w 10058400"/>
              <a:gd name="connsiteY35" fmla="*/ 1012807 h 1012807"/>
              <a:gd name="connsiteX36" fmla="*/ 1674428 w 10058400"/>
              <a:gd name="connsiteY36" fmla="*/ 1012807 h 1012807"/>
              <a:gd name="connsiteX37" fmla="*/ 1283925 w 10058400"/>
              <a:gd name="connsiteY37" fmla="*/ 1012807 h 1012807"/>
              <a:gd name="connsiteX38" fmla="*/ 994007 w 10058400"/>
              <a:gd name="connsiteY38" fmla="*/ 1012807 h 1012807"/>
              <a:gd name="connsiteX39" fmla="*/ 0 w 10058400"/>
              <a:gd name="connsiteY39" fmla="*/ 1012807 h 1012807"/>
              <a:gd name="connsiteX40" fmla="*/ 0 w 10058400"/>
              <a:gd name="connsiteY40" fmla="*/ 506404 h 1012807"/>
              <a:gd name="connsiteX41" fmla="*/ 0 w 10058400"/>
              <a:gd name="connsiteY41" fmla="*/ 0 h 101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58400" h="1012807" fill="none" extrusionOk="0">
                <a:moveTo>
                  <a:pt x="0" y="0"/>
                </a:moveTo>
                <a:cubicBezTo>
                  <a:pt x="174889" y="-21928"/>
                  <a:pt x="202374" y="2277"/>
                  <a:pt x="390503" y="0"/>
                </a:cubicBezTo>
                <a:cubicBezTo>
                  <a:pt x="578632" y="-2277"/>
                  <a:pt x="817097" y="7493"/>
                  <a:pt x="982173" y="0"/>
                </a:cubicBezTo>
                <a:cubicBezTo>
                  <a:pt x="1147249" y="-7493"/>
                  <a:pt x="1184592" y="23526"/>
                  <a:pt x="1372676" y="0"/>
                </a:cubicBezTo>
                <a:cubicBezTo>
                  <a:pt x="1560760" y="-23526"/>
                  <a:pt x="1757191" y="34254"/>
                  <a:pt x="1964346" y="0"/>
                </a:cubicBezTo>
                <a:cubicBezTo>
                  <a:pt x="2171501" y="-34254"/>
                  <a:pt x="2301429" y="66638"/>
                  <a:pt x="2556017" y="0"/>
                </a:cubicBezTo>
                <a:cubicBezTo>
                  <a:pt x="2810605" y="-66638"/>
                  <a:pt x="2708395" y="21606"/>
                  <a:pt x="2845936" y="0"/>
                </a:cubicBezTo>
                <a:cubicBezTo>
                  <a:pt x="2983477" y="-21606"/>
                  <a:pt x="3054199" y="21229"/>
                  <a:pt x="3236438" y="0"/>
                </a:cubicBezTo>
                <a:cubicBezTo>
                  <a:pt x="3418677" y="-21229"/>
                  <a:pt x="3395007" y="16638"/>
                  <a:pt x="3526357" y="0"/>
                </a:cubicBezTo>
                <a:cubicBezTo>
                  <a:pt x="3657707" y="-16638"/>
                  <a:pt x="3950204" y="45604"/>
                  <a:pt x="4218611" y="0"/>
                </a:cubicBezTo>
                <a:cubicBezTo>
                  <a:pt x="4487018" y="-45604"/>
                  <a:pt x="4495670" y="16370"/>
                  <a:pt x="4609114" y="0"/>
                </a:cubicBezTo>
                <a:cubicBezTo>
                  <a:pt x="4722558" y="-16370"/>
                  <a:pt x="4919233" y="31701"/>
                  <a:pt x="4999616" y="0"/>
                </a:cubicBezTo>
                <a:cubicBezTo>
                  <a:pt x="5079999" y="-31701"/>
                  <a:pt x="5403299" y="52742"/>
                  <a:pt x="5591287" y="0"/>
                </a:cubicBezTo>
                <a:cubicBezTo>
                  <a:pt x="5779275" y="-52742"/>
                  <a:pt x="5842216" y="21186"/>
                  <a:pt x="5981790" y="0"/>
                </a:cubicBezTo>
                <a:cubicBezTo>
                  <a:pt x="6121364" y="-21186"/>
                  <a:pt x="6416273" y="5058"/>
                  <a:pt x="6573460" y="0"/>
                </a:cubicBezTo>
                <a:cubicBezTo>
                  <a:pt x="6730647" y="-5058"/>
                  <a:pt x="6858376" y="25481"/>
                  <a:pt x="7064547" y="0"/>
                </a:cubicBezTo>
                <a:cubicBezTo>
                  <a:pt x="7270718" y="-25481"/>
                  <a:pt x="7381851" y="32539"/>
                  <a:pt x="7555633" y="0"/>
                </a:cubicBezTo>
                <a:cubicBezTo>
                  <a:pt x="7729415" y="-32539"/>
                  <a:pt x="8046973" y="16315"/>
                  <a:pt x="8348472" y="0"/>
                </a:cubicBezTo>
                <a:cubicBezTo>
                  <a:pt x="8649971" y="-16315"/>
                  <a:pt x="8642093" y="48459"/>
                  <a:pt x="8839559" y="0"/>
                </a:cubicBezTo>
                <a:cubicBezTo>
                  <a:pt x="9037025" y="-48459"/>
                  <a:pt x="9033378" y="12796"/>
                  <a:pt x="9129477" y="0"/>
                </a:cubicBezTo>
                <a:cubicBezTo>
                  <a:pt x="9225576" y="-12796"/>
                  <a:pt x="9651248" y="25674"/>
                  <a:pt x="10058400" y="0"/>
                </a:cubicBezTo>
                <a:cubicBezTo>
                  <a:pt x="10092775" y="231145"/>
                  <a:pt x="10003690" y="257385"/>
                  <a:pt x="10058400" y="496275"/>
                </a:cubicBezTo>
                <a:cubicBezTo>
                  <a:pt x="10113110" y="735165"/>
                  <a:pt x="10047882" y="894708"/>
                  <a:pt x="10058400" y="1012807"/>
                </a:cubicBezTo>
                <a:cubicBezTo>
                  <a:pt x="9796160" y="1036568"/>
                  <a:pt x="9561135" y="1002979"/>
                  <a:pt x="9366145" y="1012807"/>
                </a:cubicBezTo>
                <a:cubicBezTo>
                  <a:pt x="9171155" y="1022635"/>
                  <a:pt x="9149997" y="1002020"/>
                  <a:pt x="9076227" y="1012807"/>
                </a:cubicBezTo>
                <a:cubicBezTo>
                  <a:pt x="9002457" y="1023594"/>
                  <a:pt x="8594063" y="972195"/>
                  <a:pt x="8383972" y="1012807"/>
                </a:cubicBezTo>
                <a:cubicBezTo>
                  <a:pt x="8173881" y="1053419"/>
                  <a:pt x="7993791" y="965715"/>
                  <a:pt x="7892886" y="1012807"/>
                </a:cubicBezTo>
                <a:cubicBezTo>
                  <a:pt x="7791981" y="1059899"/>
                  <a:pt x="7529127" y="976892"/>
                  <a:pt x="7301215" y="1012807"/>
                </a:cubicBezTo>
                <a:cubicBezTo>
                  <a:pt x="7073303" y="1048722"/>
                  <a:pt x="6807191" y="945620"/>
                  <a:pt x="6608960" y="1012807"/>
                </a:cubicBezTo>
                <a:cubicBezTo>
                  <a:pt x="6410729" y="1079994"/>
                  <a:pt x="6148686" y="990780"/>
                  <a:pt x="5916706" y="1012807"/>
                </a:cubicBezTo>
                <a:cubicBezTo>
                  <a:pt x="5684726" y="1034834"/>
                  <a:pt x="5708059" y="987101"/>
                  <a:pt x="5526203" y="1012807"/>
                </a:cubicBezTo>
                <a:cubicBezTo>
                  <a:pt x="5344347" y="1038513"/>
                  <a:pt x="5121019" y="993570"/>
                  <a:pt x="4733365" y="1012807"/>
                </a:cubicBezTo>
                <a:cubicBezTo>
                  <a:pt x="4345711" y="1032044"/>
                  <a:pt x="4298514" y="984081"/>
                  <a:pt x="4041110" y="1012807"/>
                </a:cubicBezTo>
                <a:cubicBezTo>
                  <a:pt x="3783706" y="1041533"/>
                  <a:pt x="3732183" y="981907"/>
                  <a:pt x="3650608" y="1012807"/>
                </a:cubicBezTo>
                <a:cubicBezTo>
                  <a:pt x="3569033" y="1043707"/>
                  <a:pt x="3209462" y="995376"/>
                  <a:pt x="2958353" y="1012807"/>
                </a:cubicBezTo>
                <a:cubicBezTo>
                  <a:pt x="2707244" y="1030238"/>
                  <a:pt x="2616903" y="999311"/>
                  <a:pt x="2467266" y="1012807"/>
                </a:cubicBezTo>
                <a:cubicBezTo>
                  <a:pt x="2317629" y="1026303"/>
                  <a:pt x="1979526" y="1006640"/>
                  <a:pt x="1674428" y="1012807"/>
                </a:cubicBezTo>
                <a:cubicBezTo>
                  <a:pt x="1369330" y="1018974"/>
                  <a:pt x="1391303" y="1002080"/>
                  <a:pt x="1283925" y="1012807"/>
                </a:cubicBezTo>
                <a:cubicBezTo>
                  <a:pt x="1176547" y="1023534"/>
                  <a:pt x="1117573" y="1004102"/>
                  <a:pt x="994007" y="1012807"/>
                </a:cubicBezTo>
                <a:cubicBezTo>
                  <a:pt x="870441" y="1021512"/>
                  <a:pt x="360120" y="985834"/>
                  <a:pt x="0" y="1012807"/>
                </a:cubicBezTo>
                <a:cubicBezTo>
                  <a:pt x="-13291" y="901009"/>
                  <a:pt x="3211" y="717873"/>
                  <a:pt x="0" y="506404"/>
                </a:cubicBezTo>
                <a:cubicBezTo>
                  <a:pt x="-3211" y="294935"/>
                  <a:pt x="3554" y="106041"/>
                  <a:pt x="0" y="0"/>
                </a:cubicBezTo>
                <a:close/>
              </a:path>
              <a:path w="10058400" h="1012807" stroke="0" extrusionOk="0">
                <a:moveTo>
                  <a:pt x="0" y="0"/>
                </a:moveTo>
                <a:cubicBezTo>
                  <a:pt x="99097" y="-4750"/>
                  <a:pt x="247598" y="17600"/>
                  <a:pt x="491087" y="0"/>
                </a:cubicBezTo>
                <a:cubicBezTo>
                  <a:pt x="734576" y="-17600"/>
                  <a:pt x="726294" y="15501"/>
                  <a:pt x="881589" y="0"/>
                </a:cubicBezTo>
                <a:cubicBezTo>
                  <a:pt x="1036884" y="-15501"/>
                  <a:pt x="1166746" y="42980"/>
                  <a:pt x="1372676" y="0"/>
                </a:cubicBezTo>
                <a:cubicBezTo>
                  <a:pt x="1578606" y="-42980"/>
                  <a:pt x="1713841" y="57421"/>
                  <a:pt x="1863762" y="0"/>
                </a:cubicBezTo>
                <a:cubicBezTo>
                  <a:pt x="2013683" y="-57421"/>
                  <a:pt x="2046317" y="33768"/>
                  <a:pt x="2153681" y="0"/>
                </a:cubicBezTo>
                <a:cubicBezTo>
                  <a:pt x="2261045" y="-33768"/>
                  <a:pt x="2440840" y="6103"/>
                  <a:pt x="2644768" y="0"/>
                </a:cubicBezTo>
                <a:cubicBezTo>
                  <a:pt x="2848696" y="-6103"/>
                  <a:pt x="3092030" y="12278"/>
                  <a:pt x="3337022" y="0"/>
                </a:cubicBezTo>
                <a:cubicBezTo>
                  <a:pt x="3582014" y="-12278"/>
                  <a:pt x="3739001" y="20945"/>
                  <a:pt x="4129861" y="0"/>
                </a:cubicBezTo>
                <a:cubicBezTo>
                  <a:pt x="4520721" y="-20945"/>
                  <a:pt x="4361680" y="14323"/>
                  <a:pt x="4419779" y="0"/>
                </a:cubicBezTo>
                <a:cubicBezTo>
                  <a:pt x="4477878" y="-14323"/>
                  <a:pt x="4651430" y="11144"/>
                  <a:pt x="4709698" y="0"/>
                </a:cubicBezTo>
                <a:cubicBezTo>
                  <a:pt x="4767966" y="-11144"/>
                  <a:pt x="5111648" y="35857"/>
                  <a:pt x="5502536" y="0"/>
                </a:cubicBezTo>
                <a:cubicBezTo>
                  <a:pt x="5893424" y="-35857"/>
                  <a:pt x="6017390" y="87637"/>
                  <a:pt x="6295375" y="0"/>
                </a:cubicBezTo>
                <a:cubicBezTo>
                  <a:pt x="6573360" y="-87637"/>
                  <a:pt x="6482418" y="3601"/>
                  <a:pt x="6585294" y="0"/>
                </a:cubicBezTo>
                <a:cubicBezTo>
                  <a:pt x="6688170" y="-3601"/>
                  <a:pt x="6980524" y="17380"/>
                  <a:pt x="7277548" y="0"/>
                </a:cubicBezTo>
                <a:cubicBezTo>
                  <a:pt x="7574572" y="-17380"/>
                  <a:pt x="7509360" y="15327"/>
                  <a:pt x="7668051" y="0"/>
                </a:cubicBezTo>
                <a:cubicBezTo>
                  <a:pt x="7826742" y="-15327"/>
                  <a:pt x="8173322" y="17759"/>
                  <a:pt x="8360305" y="0"/>
                </a:cubicBezTo>
                <a:cubicBezTo>
                  <a:pt x="8547288" y="-17759"/>
                  <a:pt x="8686973" y="59637"/>
                  <a:pt x="8951976" y="0"/>
                </a:cubicBezTo>
                <a:cubicBezTo>
                  <a:pt x="9216979" y="-59637"/>
                  <a:pt x="9764427" y="54969"/>
                  <a:pt x="10058400" y="0"/>
                </a:cubicBezTo>
                <a:cubicBezTo>
                  <a:pt x="10062386" y="240165"/>
                  <a:pt x="10024831" y="283225"/>
                  <a:pt x="10058400" y="506404"/>
                </a:cubicBezTo>
                <a:cubicBezTo>
                  <a:pt x="10091969" y="729583"/>
                  <a:pt x="10054768" y="905094"/>
                  <a:pt x="10058400" y="1012807"/>
                </a:cubicBezTo>
                <a:cubicBezTo>
                  <a:pt x="9955772" y="1026328"/>
                  <a:pt x="9858908" y="978212"/>
                  <a:pt x="9768481" y="1012807"/>
                </a:cubicBezTo>
                <a:cubicBezTo>
                  <a:pt x="9678054" y="1047402"/>
                  <a:pt x="9301329" y="980927"/>
                  <a:pt x="8975643" y="1012807"/>
                </a:cubicBezTo>
                <a:cubicBezTo>
                  <a:pt x="8649957" y="1044687"/>
                  <a:pt x="8367939" y="994792"/>
                  <a:pt x="8182804" y="1012807"/>
                </a:cubicBezTo>
                <a:cubicBezTo>
                  <a:pt x="7997669" y="1030822"/>
                  <a:pt x="7783702" y="923745"/>
                  <a:pt x="7389966" y="1012807"/>
                </a:cubicBezTo>
                <a:cubicBezTo>
                  <a:pt x="6996230" y="1101869"/>
                  <a:pt x="7038279" y="953906"/>
                  <a:pt x="6898879" y="1012807"/>
                </a:cubicBezTo>
                <a:cubicBezTo>
                  <a:pt x="6759479" y="1071708"/>
                  <a:pt x="6577418" y="964116"/>
                  <a:pt x="6407792" y="1012807"/>
                </a:cubicBezTo>
                <a:cubicBezTo>
                  <a:pt x="6238166" y="1061498"/>
                  <a:pt x="6119118" y="955870"/>
                  <a:pt x="5916706" y="1012807"/>
                </a:cubicBezTo>
                <a:cubicBezTo>
                  <a:pt x="5714294" y="1069744"/>
                  <a:pt x="5458956" y="937551"/>
                  <a:pt x="5224451" y="1012807"/>
                </a:cubicBezTo>
                <a:cubicBezTo>
                  <a:pt x="4989946" y="1088063"/>
                  <a:pt x="4832286" y="978557"/>
                  <a:pt x="4733365" y="1012807"/>
                </a:cubicBezTo>
                <a:cubicBezTo>
                  <a:pt x="4634444" y="1047057"/>
                  <a:pt x="4464453" y="991588"/>
                  <a:pt x="4242278" y="1012807"/>
                </a:cubicBezTo>
                <a:cubicBezTo>
                  <a:pt x="4020103" y="1034026"/>
                  <a:pt x="3741586" y="983922"/>
                  <a:pt x="3449440" y="1012807"/>
                </a:cubicBezTo>
                <a:cubicBezTo>
                  <a:pt x="3157294" y="1041692"/>
                  <a:pt x="3058550" y="996981"/>
                  <a:pt x="2757185" y="1012807"/>
                </a:cubicBezTo>
                <a:cubicBezTo>
                  <a:pt x="2455820" y="1028633"/>
                  <a:pt x="2457302" y="945120"/>
                  <a:pt x="2165514" y="1012807"/>
                </a:cubicBezTo>
                <a:cubicBezTo>
                  <a:pt x="1873726" y="1080494"/>
                  <a:pt x="1680519" y="943748"/>
                  <a:pt x="1372676" y="1012807"/>
                </a:cubicBezTo>
                <a:cubicBezTo>
                  <a:pt x="1064833" y="1081866"/>
                  <a:pt x="1010926" y="982307"/>
                  <a:pt x="781005" y="1012807"/>
                </a:cubicBezTo>
                <a:cubicBezTo>
                  <a:pt x="551084" y="1043307"/>
                  <a:pt x="342950" y="928645"/>
                  <a:pt x="0" y="1012807"/>
                </a:cubicBezTo>
                <a:cubicBezTo>
                  <a:pt x="-59560" y="754860"/>
                  <a:pt x="22963" y="715379"/>
                  <a:pt x="0" y="496275"/>
                </a:cubicBezTo>
                <a:cubicBezTo>
                  <a:pt x="-22963" y="277171"/>
                  <a:pt x="33973" y="158595"/>
                  <a:pt x="0" y="0"/>
                </a:cubicBezTo>
                <a:close/>
              </a:path>
            </a:pathLst>
          </a:cu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Hình ảnh 5" descr="Productive Team Sasquatch">
            <a:extLst>
              <a:ext uri="{FF2B5EF4-FFF2-40B4-BE49-F238E27FC236}">
                <a16:creationId xmlns:a16="http://schemas.microsoft.com/office/drawing/2014/main" id="{BBCD4D8C-8DCB-432A-8490-EDB3F65D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r="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4" name="Cuộn: Ngang 3">
            <a:extLst>
              <a:ext uri="{FF2B5EF4-FFF2-40B4-BE49-F238E27FC236}">
                <a16:creationId xmlns:a16="http://schemas.microsoft.com/office/drawing/2014/main" id="{6936ED0E-8CE4-4D34-AAE5-3F5147C60489}"/>
              </a:ext>
            </a:extLst>
          </p:cNvPr>
          <p:cNvSpPr/>
          <p:nvPr/>
        </p:nvSpPr>
        <p:spPr>
          <a:xfrm>
            <a:off x="4178105" y="1047365"/>
            <a:ext cx="7821637" cy="5641628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/>
          <a:p>
            <a:pPr marL="365125" algn="just">
              <a:lnSpc>
                <a:spcPct val="150000"/>
              </a:lnSpc>
            </a:pPr>
            <a:r>
              <a:rPr lang="vi-VN" sz="2400" dirty="0"/>
              <a:t>- Hoàn thành tất cả các bài tập trong sách Bài tập (trừ bài 21.3)</a:t>
            </a:r>
          </a:p>
          <a:p>
            <a:pPr marL="365125" algn="just">
              <a:lnSpc>
                <a:spcPct val="150000"/>
              </a:lnSpc>
            </a:pPr>
            <a:r>
              <a:rPr lang="vi-VN" sz="2400" dirty="0"/>
              <a:t>- Tìm hiểu các tác dụng của điện:</a:t>
            </a:r>
          </a:p>
          <a:p>
            <a:pPr marL="365125" algn="just">
              <a:lnSpc>
                <a:spcPct val="150000"/>
              </a:lnSpc>
            </a:pPr>
            <a:r>
              <a:rPr lang="vi-VN" sz="2400" dirty="0"/>
              <a:t>+ Tổ 1: tác dụng nhiệt</a:t>
            </a:r>
          </a:p>
          <a:p>
            <a:pPr marL="365125" algn="just">
              <a:lnSpc>
                <a:spcPct val="150000"/>
              </a:lnSpc>
            </a:pPr>
            <a:r>
              <a:rPr lang="vi-VN" sz="2400" dirty="0"/>
              <a:t>+ Tổ 2: tác dụng ánh sáng</a:t>
            </a:r>
          </a:p>
          <a:p>
            <a:pPr marL="365125" algn="just">
              <a:lnSpc>
                <a:spcPct val="150000"/>
              </a:lnSpc>
            </a:pPr>
            <a:r>
              <a:rPr lang="vi-VN" sz="2400" dirty="0"/>
              <a:t>+ Tổ 3: tác dụng từ</a:t>
            </a:r>
          </a:p>
          <a:p>
            <a:pPr marL="365125" algn="just">
              <a:lnSpc>
                <a:spcPct val="150000"/>
              </a:lnSpc>
            </a:pPr>
            <a:r>
              <a:rPr lang="vi-VN" sz="2400" dirty="0"/>
              <a:t>+ Tổ 4: tác dụng hoá học – </a:t>
            </a:r>
            <a:r>
              <a:rPr lang="vi-VN" sz="2400"/>
              <a:t>sinh lý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90324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954CC-75C1-4FD1-A419-214850A84BC7}:329"/>
  <p:tag name="ISPRING_SLIDE_ID_2" val="{A9BA636F-D413-4DFE-BCDA-9C8273009AC7}"/>
  <p:tag name="GENSWF_ADVANCE_TIME" val="13.354"/>
  <p:tag name="ISPRING_CUSTOM_TIMING_USED" val="1"/>
  <p:tag name="ISPRING_SLIDE_HAS_SCREEN_REC" val="1"/>
</p:tagLst>
</file>

<file path=ppt/theme/theme1.xml><?xml version="1.0" encoding="utf-8"?>
<a:theme xmlns:a="http://schemas.openxmlformats.org/drawingml/2006/main" name="Hoài niệ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oài niệm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ài niệm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4536</TotalTime>
  <Words>284</Words>
  <Application>Microsoft Macintosh PowerPoint</Application>
  <PresentationFormat>Widescreen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Hoài niệm</vt:lpstr>
      <vt:lpstr>PowerPoint Presentation</vt:lpstr>
      <vt:lpstr>Làm thế nào để các kĩ sư có thể lắp các thiết bị điện một cách chính xác và tiết kiệm?</vt:lpstr>
      <vt:lpstr>PowerPoint Presentation</vt:lpstr>
      <vt:lpstr>I. Sơ đồ mạch điện</vt:lpstr>
      <vt:lpstr>2. Sơ đồ mạch điện</vt:lpstr>
      <vt:lpstr>II. Chiều dòng điện</vt:lpstr>
      <vt:lpstr>Vẽ các sơ đồ mạch điện sau vào vở và xác định chiều dòng điện của mạch</vt:lpstr>
      <vt:lpstr>Vận dụng</vt:lpstr>
      <vt:lpstr>Nhiệm vụ học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>Thu Thuỷ Đinh</dc:creator>
  <cp:lastModifiedBy>Thu Thuỷ Đinh</cp:lastModifiedBy>
  <cp:revision>110</cp:revision>
  <dcterms:created xsi:type="dcterms:W3CDTF">2021-08-30T08:14:21Z</dcterms:created>
  <dcterms:modified xsi:type="dcterms:W3CDTF">2022-02-17T02:15:37Z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