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handoutMasterIdLst>
    <p:handoutMasterId r:id="rId17"/>
  </p:handoutMasterIdLst>
  <p:sldIdLst>
    <p:sldId id="329" r:id="rId2"/>
    <p:sldId id="363" r:id="rId3"/>
    <p:sldId id="410" r:id="rId4"/>
    <p:sldId id="412" r:id="rId5"/>
    <p:sldId id="416" r:id="rId6"/>
    <p:sldId id="413" r:id="rId7"/>
    <p:sldId id="415" r:id="rId8"/>
    <p:sldId id="417" r:id="rId9"/>
    <p:sldId id="418" r:id="rId10"/>
    <p:sldId id="419" r:id="rId11"/>
    <p:sldId id="420" r:id="rId12"/>
    <p:sldId id="421" r:id="rId13"/>
    <p:sldId id="393" r:id="rId14"/>
    <p:sldId id="3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Kiểu Sáng 2 - Màu chủ đề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Kiểu Sáng 2 - Màu chủ đề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Kiểu Sáng 2 - Màu chủ đề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Kiểu Trung bình 4 - Màu chủ đề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Kiểu Sáng 3 - Màu chủ đề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7" autoAdjust="0"/>
    <p:restoredTop sz="95294" autoAdjust="0"/>
  </p:normalViewPr>
  <p:slideViewPr>
    <p:cSldViewPr snapToGrid="0">
      <p:cViewPr varScale="1">
        <p:scale>
          <a:sx n="104" d="100"/>
          <a:sy n="104" d="100"/>
        </p:scale>
        <p:origin x="1016" y="192"/>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31342-6BCB-4F4C-AE16-DAC2999EBCDC}" type="doc">
      <dgm:prSet loTypeId="urn:microsoft.com/office/officeart/2005/8/layout/hList6" loCatId="" qsTypeId="urn:microsoft.com/office/officeart/2005/8/quickstyle/simple3" qsCatId="simple" csTypeId="urn:microsoft.com/office/officeart/2005/8/colors/colorful4" csCatId="colorful" phldr="1"/>
      <dgm:spPr/>
      <dgm:t>
        <a:bodyPr/>
        <a:lstStyle/>
        <a:p>
          <a:endParaRPr lang="en-US"/>
        </a:p>
      </dgm:t>
    </dgm:pt>
    <dgm:pt modelId="{E68F580C-E72D-BE45-A060-B6B49744A334}">
      <dgm:prSet custT="1"/>
      <dgm:spPr/>
      <dgm:t>
        <a:bodyPr anchor="ctr"/>
        <a:lstStyle/>
        <a:p>
          <a:pPr algn="just">
            <a:lnSpc>
              <a:spcPct val="150000"/>
            </a:lnSpc>
          </a:pPr>
          <a:r>
            <a:rPr lang="vi-VN" sz="2400" dirty="0"/>
            <a:t>Chọn vôn kế có GHĐ và ĐCNN phù hợp với giá trị cần đo.</a:t>
          </a:r>
        </a:p>
      </dgm:t>
    </dgm:pt>
    <dgm:pt modelId="{C45D20DA-CE2A-414D-916F-D25E877BAB1E}" type="parTrans" cxnId="{7166530B-8DE1-E946-8EF5-BB7DEE912324}">
      <dgm:prSet/>
      <dgm:spPr/>
      <dgm:t>
        <a:bodyPr/>
        <a:lstStyle/>
        <a:p>
          <a:endParaRPr lang="en-US"/>
        </a:p>
      </dgm:t>
    </dgm:pt>
    <dgm:pt modelId="{D7774BEF-76A1-5848-90AB-E7E4AF6AFB06}" type="sibTrans" cxnId="{7166530B-8DE1-E946-8EF5-BB7DEE912324}">
      <dgm:prSet/>
      <dgm:spPr/>
      <dgm:t>
        <a:bodyPr/>
        <a:lstStyle/>
        <a:p>
          <a:endParaRPr lang="en-US"/>
        </a:p>
      </dgm:t>
    </dgm:pt>
    <dgm:pt modelId="{60E8AAFC-8986-E541-9BCA-C63CDC7180E9}">
      <dgm:prSet custT="1"/>
      <dgm:spPr/>
      <dgm:t>
        <a:bodyPr anchor="ctr"/>
        <a:lstStyle/>
        <a:p>
          <a:pPr algn="just">
            <a:lnSpc>
              <a:spcPct val="150000"/>
            </a:lnSpc>
          </a:pPr>
          <a:r>
            <a:rPr lang="vi-VN" sz="2400" dirty="0"/>
            <a:t>Mắc vôn kế song song với nguồn điện:</a:t>
          </a:r>
          <a:endParaRPr lang="en-VN" sz="2400" dirty="0"/>
        </a:p>
      </dgm:t>
    </dgm:pt>
    <dgm:pt modelId="{AC5B1665-C638-D844-A003-82C9A58A4282}" type="parTrans" cxnId="{D35AA5B6-6B12-A34A-B4C2-6833B69C78B2}">
      <dgm:prSet/>
      <dgm:spPr/>
      <dgm:t>
        <a:bodyPr/>
        <a:lstStyle/>
        <a:p>
          <a:endParaRPr lang="en-US"/>
        </a:p>
      </dgm:t>
    </dgm:pt>
    <dgm:pt modelId="{9ABF9378-3AC0-DF42-8C40-5CAC7C06E2BF}" type="sibTrans" cxnId="{D35AA5B6-6B12-A34A-B4C2-6833B69C78B2}">
      <dgm:prSet/>
      <dgm:spPr/>
      <dgm:t>
        <a:bodyPr/>
        <a:lstStyle/>
        <a:p>
          <a:endParaRPr lang="en-US"/>
        </a:p>
      </dgm:t>
    </dgm:pt>
    <dgm:pt modelId="{EF2CE6E8-3A1A-294C-B73B-295C789441C4}">
      <dgm:prSet custT="1"/>
      <dgm:spPr/>
      <dgm:t>
        <a:bodyPr anchor="ctr"/>
        <a:lstStyle/>
        <a:p>
          <a:pPr algn="just">
            <a:lnSpc>
              <a:spcPct val="150000"/>
            </a:lnSpc>
          </a:pPr>
          <a:r>
            <a:rPr lang="vi-VN" sz="2400" dirty="0"/>
            <a:t>Cực dương của vôn kế nối với cực dương của nguồn.</a:t>
          </a:r>
          <a:endParaRPr lang="en-VN" sz="2400" dirty="0"/>
        </a:p>
      </dgm:t>
    </dgm:pt>
    <dgm:pt modelId="{0F406A1F-64F6-F54C-B9CB-5801E8AFE5C0}" type="parTrans" cxnId="{09EE8F60-6FF8-E64A-92DE-4C323DE65A4B}">
      <dgm:prSet/>
      <dgm:spPr/>
      <dgm:t>
        <a:bodyPr/>
        <a:lstStyle/>
        <a:p>
          <a:endParaRPr lang="en-US"/>
        </a:p>
      </dgm:t>
    </dgm:pt>
    <dgm:pt modelId="{1A2B69EA-D0E2-4B44-9944-F34C8A9C8E1C}" type="sibTrans" cxnId="{09EE8F60-6FF8-E64A-92DE-4C323DE65A4B}">
      <dgm:prSet/>
      <dgm:spPr/>
      <dgm:t>
        <a:bodyPr/>
        <a:lstStyle/>
        <a:p>
          <a:endParaRPr lang="en-US"/>
        </a:p>
      </dgm:t>
    </dgm:pt>
    <dgm:pt modelId="{73E8E416-055D-C646-AD9A-03F59F2CDE79}">
      <dgm:prSet custT="1"/>
      <dgm:spPr/>
      <dgm:t>
        <a:bodyPr anchor="ctr"/>
        <a:lstStyle/>
        <a:p>
          <a:pPr algn="just">
            <a:lnSpc>
              <a:spcPct val="150000"/>
            </a:lnSpc>
          </a:pPr>
          <a:r>
            <a:rPr lang="vi-VN" sz="2400" dirty="0"/>
            <a:t>Cực âm nối với cực âm của nguồn điện.</a:t>
          </a:r>
          <a:endParaRPr lang="en-VN" sz="2400" dirty="0"/>
        </a:p>
      </dgm:t>
    </dgm:pt>
    <dgm:pt modelId="{26D0F4A8-827B-5A4A-BFB0-23D1F7D93E5E}" type="parTrans" cxnId="{70F92373-09E2-1F40-BFD8-C1C093D266B4}">
      <dgm:prSet/>
      <dgm:spPr/>
      <dgm:t>
        <a:bodyPr/>
        <a:lstStyle/>
        <a:p>
          <a:endParaRPr lang="en-US"/>
        </a:p>
      </dgm:t>
    </dgm:pt>
    <dgm:pt modelId="{2E40F3DA-359F-DA41-AB33-E18496ECC052}" type="sibTrans" cxnId="{70F92373-09E2-1F40-BFD8-C1C093D266B4}">
      <dgm:prSet/>
      <dgm:spPr/>
      <dgm:t>
        <a:bodyPr/>
        <a:lstStyle/>
        <a:p>
          <a:endParaRPr lang="en-US"/>
        </a:p>
      </dgm:t>
    </dgm:pt>
    <dgm:pt modelId="{9F90D6F0-E928-6340-BFFB-A1788ADF362A}">
      <dgm:prSet custT="1"/>
      <dgm:spPr/>
      <dgm:t>
        <a:bodyPr anchor="ctr"/>
        <a:lstStyle/>
        <a:p>
          <a:pPr algn="just">
            <a:lnSpc>
              <a:spcPct val="150000"/>
            </a:lnSpc>
          </a:pPr>
          <a:r>
            <a:rPr lang="vi-VN" sz="2400" dirty="0"/>
            <a:t>Số vôn ghi trên mỗi nguồn điện là giá trị của hiệu điện thế giữa hai đầu cực của nó khi chưa mắc vào mạch</a:t>
          </a:r>
          <a:endParaRPr lang="en-VN" sz="2400" dirty="0"/>
        </a:p>
      </dgm:t>
    </dgm:pt>
    <dgm:pt modelId="{214CBD34-9131-0D42-A5B2-75CD5D4E8427}" type="parTrans" cxnId="{61A8AA66-319F-6B4E-8C4A-3E4C35A7AE8B}">
      <dgm:prSet/>
      <dgm:spPr/>
      <dgm:t>
        <a:bodyPr/>
        <a:lstStyle/>
        <a:p>
          <a:endParaRPr lang="en-US"/>
        </a:p>
      </dgm:t>
    </dgm:pt>
    <dgm:pt modelId="{7B47FBD1-546C-8543-B4F7-EBE009CB18DC}" type="sibTrans" cxnId="{61A8AA66-319F-6B4E-8C4A-3E4C35A7AE8B}">
      <dgm:prSet/>
      <dgm:spPr/>
      <dgm:t>
        <a:bodyPr/>
        <a:lstStyle/>
        <a:p>
          <a:endParaRPr lang="en-US"/>
        </a:p>
      </dgm:t>
    </dgm:pt>
    <dgm:pt modelId="{38849B5C-E175-3C41-B993-1DED39AAB045}" type="pres">
      <dgm:prSet presAssocID="{51531342-6BCB-4F4C-AE16-DAC2999EBCDC}" presName="Name0" presStyleCnt="0">
        <dgm:presLayoutVars>
          <dgm:dir/>
          <dgm:resizeHandles val="exact"/>
        </dgm:presLayoutVars>
      </dgm:prSet>
      <dgm:spPr/>
    </dgm:pt>
    <dgm:pt modelId="{8F627B50-9796-4E4C-8A93-DA940CC62227}" type="pres">
      <dgm:prSet presAssocID="{E68F580C-E72D-BE45-A060-B6B49744A334}" presName="node" presStyleLbl="node1" presStyleIdx="0" presStyleCnt="3" custScaleX="57073">
        <dgm:presLayoutVars>
          <dgm:bulletEnabled val="1"/>
        </dgm:presLayoutVars>
      </dgm:prSet>
      <dgm:spPr/>
    </dgm:pt>
    <dgm:pt modelId="{9E627BC9-CFAB-B04B-82D0-918BAAAC01F4}" type="pres">
      <dgm:prSet presAssocID="{D7774BEF-76A1-5848-90AB-E7E4AF6AFB06}" presName="sibTrans" presStyleCnt="0"/>
      <dgm:spPr/>
    </dgm:pt>
    <dgm:pt modelId="{F9F497A2-FB6F-0645-A185-1784A5346C37}" type="pres">
      <dgm:prSet presAssocID="{60E8AAFC-8986-E541-9BCA-C63CDC7180E9}" presName="node" presStyleLbl="node1" presStyleIdx="1" presStyleCnt="3">
        <dgm:presLayoutVars>
          <dgm:bulletEnabled val="1"/>
        </dgm:presLayoutVars>
      </dgm:prSet>
      <dgm:spPr/>
    </dgm:pt>
    <dgm:pt modelId="{27F89BF9-1FB2-444F-AC4A-256C3E0E5815}" type="pres">
      <dgm:prSet presAssocID="{9ABF9378-3AC0-DF42-8C40-5CAC7C06E2BF}" presName="sibTrans" presStyleCnt="0"/>
      <dgm:spPr/>
    </dgm:pt>
    <dgm:pt modelId="{1B74025D-CDAF-7E40-A776-CC467DACBB06}" type="pres">
      <dgm:prSet presAssocID="{9F90D6F0-E928-6340-BFFB-A1788ADF362A}" presName="node" presStyleLbl="node1" presStyleIdx="2" presStyleCnt="3" custScaleX="79029">
        <dgm:presLayoutVars>
          <dgm:bulletEnabled val="1"/>
        </dgm:presLayoutVars>
      </dgm:prSet>
      <dgm:spPr/>
    </dgm:pt>
  </dgm:ptLst>
  <dgm:cxnLst>
    <dgm:cxn modelId="{7166530B-8DE1-E946-8EF5-BB7DEE912324}" srcId="{51531342-6BCB-4F4C-AE16-DAC2999EBCDC}" destId="{E68F580C-E72D-BE45-A060-B6B49744A334}" srcOrd="0" destOrd="0" parTransId="{C45D20DA-CE2A-414D-916F-D25E877BAB1E}" sibTransId="{D7774BEF-76A1-5848-90AB-E7E4AF6AFB06}"/>
    <dgm:cxn modelId="{5BF22533-DC46-A84A-9A5C-79CF60D5DD12}" type="presOf" srcId="{EF2CE6E8-3A1A-294C-B73B-295C789441C4}" destId="{F9F497A2-FB6F-0645-A185-1784A5346C37}" srcOrd="0" destOrd="1" presId="urn:microsoft.com/office/officeart/2005/8/layout/hList6"/>
    <dgm:cxn modelId="{CD196A50-81C4-954C-A5F8-610502EC6922}" type="presOf" srcId="{E68F580C-E72D-BE45-A060-B6B49744A334}" destId="{8F627B50-9796-4E4C-8A93-DA940CC62227}" srcOrd="0" destOrd="0" presId="urn:microsoft.com/office/officeart/2005/8/layout/hList6"/>
    <dgm:cxn modelId="{09EE8F60-6FF8-E64A-92DE-4C323DE65A4B}" srcId="{60E8AAFC-8986-E541-9BCA-C63CDC7180E9}" destId="{EF2CE6E8-3A1A-294C-B73B-295C789441C4}" srcOrd="0" destOrd="0" parTransId="{0F406A1F-64F6-F54C-B9CB-5801E8AFE5C0}" sibTransId="{1A2B69EA-D0E2-4B44-9944-F34C8A9C8E1C}"/>
    <dgm:cxn modelId="{61A8AA66-319F-6B4E-8C4A-3E4C35A7AE8B}" srcId="{51531342-6BCB-4F4C-AE16-DAC2999EBCDC}" destId="{9F90D6F0-E928-6340-BFFB-A1788ADF362A}" srcOrd="2" destOrd="0" parTransId="{214CBD34-9131-0D42-A5B2-75CD5D4E8427}" sibTransId="{7B47FBD1-546C-8543-B4F7-EBE009CB18DC}"/>
    <dgm:cxn modelId="{9B2B156C-316E-DF45-BAAD-05C39DE2BFA0}" type="presOf" srcId="{73E8E416-055D-C646-AD9A-03F59F2CDE79}" destId="{F9F497A2-FB6F-0645-A185-1784A5346C37}" srcOrd="0" destOrd="2" presId="urn:microsoft.com/office/officeart/2005/8/layout/hList6"/>
    <dgm:cxn modelId="{70F92373-09E2-1F40-BFD8-C1C093D266B4}" srcId="{60E8AAFC-8986-E541-9BCA-C63CDC7180E9}" destId="{73E8E416-055D-C646-AD9A-03F59F2CDE79}" srcOrd="1" destOrd="0" parTransId="{26D0F4A8-827B-5A4A-BFB0-23D1F7D93E5E}" sibTransId="{2E40F3DA-359F-DA41-AB33-E18496ECC052}"/>
    <dgm:cxn modelId="{DF29F592-A892-A845-AB39-AF0E6B966B93}" type="presOf" srcId="{60E8AAFC-8986-E541-9BCA-C63CDC7180E9}" destId="{F9F497A2-FB6F-0645-A185-1784A5346C37}" srcOrd="0" destOrd="0" presId="urn:microsoft.com/office/officeart/2005/8/layout/hList6"/>
    <dgm:cxn modelId="{B1F0569B-83D3-B546-A5E0-0C928465A894}" type="presOf" srcId="{51531342-6BCB-4F4C-AE16-DAC2999EBCDC}" destId="{38849B5C-E175-3C41-B993-1DED39AAB045}" srcOrd="0" destOrd="0" presId="urn:microsoft.com/office/officeart/2005/8/layout/hList6"/>
    <dgm:cxn modelId="{D35AA5B6-6B12-A34A-B4C2-6833B69C78B2}" srcId="{51531342-6BCB-4F4C-AE16-DAC2999EBCDC}" destId="{60E8AAFC-8986-E541-9BCA-C63CDC7180E9}" srcOrd="1" destOrd="0" parTransId="{AC5B1665-C638-D844-A003-82C9A58A4282}" sibTransId="{9ABF9378-3AC0-DF42-8C40-5CAC7C06E2BF}"/>
    <dgm:cxn modelId="{5EAA46F8-F806-3C47-87C4-427539EF5E77}" type="presOf" srcId="{9F90D6F0-E928-6340-BFFB-A1788ADF362A}" destId="{1B74025D-CDAF-7E40-A776-CC467DACBB06}" srcOrd="0" destOrd="0" presId="urn:microsoft.com/office/officeart/2005/8/layout/hList6"/>
    <dgm:cxn modelId="{C941496E-D9B6-0A4B-A185-1F9DEDA3B829}" type="presParOf" srcId="{38849B5C-E175-3C41-B993-1DED39AAB045}" destId="{8F627B50-9796-4E4C-8A93-DA940CC62227}" srcOrd="0" destOrd="0" presId="urn:microsoft.com/office/officeart/2005/8/layout/hList6"/>
    <dgm:cxn modelId="{FF4B05A5-7AED-6545-8A10-8BEAA6AD6D06}" type="presParOf" srcId="{38849B5C-E175-3C41-B993-1DED39AAB045}" destId="{9E627BC9-CFAB-B04B-82D0-918BAAAC01F4}" srcOrd="1" destOrd="0" presId="urn:microsoft.com/office/officeart/2005/8/layout/hList6"/>
    <dgm:cxn modelId="{02243E73-EDCA-D64B-925F-958CBD5A4F5E}" type="presParOf" srcId="{38849B5C-E175-3C41-B993-1DED39AAB045}" destId="{F9F497A2-FB6F-0645-A185-1784A5346C37}" srcOrd="2" destOrd="0" presId="urn:microsoft.com/office/officeart/2005/8/layout/hList6"/>
    <dgm:cxn modelId="{54B484E7-7D00-1543-A214-0963EC84E7BE}" type="presParOf" srcId="{38849B5C-E175-3C41-B993-1DED39AAB045}" destId="{27F89BF9-1FB2-444F-AC4A-256C3E0E5815}" srcOrd="3" destOrd="0" presId="urn:microsoft.com/office/officeart/2005/8/layout/hList6"/>
    <dgm:cxn modelId="{6F2278AC-5721-564B-B794-E60E96F07319}" type="presParOf" srcId="{38849B5C-E175-3C41-B993-1DED39AAB045}" destId="{1B74025D-CDAF-7E40-A776-CC467DACBB0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27B50-9796-4E4C-8A93-DA940CC62227}">
      <dsp:nvSpPr>
        <dsp:cNvPr id="0" name=""/>
        <dsp:cNvSpPr/>
      </dsp:nvSpPr>
      <dsp:spPr>
        <a:xfrm rot="16200000">
          <a:off x="-1295235" y="1299473"/>
          <a:ext cx="5194946" cy="2595999"/>
        </a:xfrm>
        <a:prstGeom prst="flowChartManualOperation">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just" defTabSz="1066800">
            <a:lnSpc>
              <a:spcPct val="150000"/>
            </a:lnSpc>
            <a:spcBef>
              <a:spcPct val="0"/>
            </a:spcBef>
            <a:spcAft>
              <a:spcPct val="35000"/>
            </a:spcAft>
            <a:buNone/>
          </a:pPr>
          <a:r>
            <a:rPr lang="vi-VN" sz="2400" kern="1200" dirty="0"/>
            <a:t>Chọn vôn kế có GHĐ và ĐCNN phù hợp với giá trị cần đo.</a:t>
          </a:r>
        </a:p>
      </dsp:txBody>
      <dsp:txXfrm rot="5400000">
        <a:off x="4238" y="1038989"/>
        <a:ext cx="2595999" cy="3116968"/>
      </dsp:txXfrm>
    </dsp:sp>
    <dsp:sp modelId="{F9F497A2-FB6F-0645-A185-1784A5346C37}">
      <dsp:nvSpPr>
        <dsp:cNvPr id="0" name=""/>
        <dsp:cNvSpPr/>
      </dsp:nvSpPr>
      <dsp:spPr>
        <a:xfrm rot="16200000">
          <a:off x="2618185" y="323193"/>
          <a:ext cx="5194946" cy="4548559"/>
        </a:xfrm>
        <a:prstGeom prst="flowChartManualOperation">
          <a:avLst/>
        </a:prstGeom>
        <a:gradFill rotWithShape="0">
          <a:gsLst>
            <a:gs pos="0">
              <a:schemeClr val="accent4">
                <a:hueOff val="4900445"/>
                <a:satOff val="-20388"/>
                <a:lumOff val="4804"/>
                <a:alphaOff val="0"/>
                <a:tint val="65000"/>
                <a:shade val="92000"/>
                <a:satMod val="130000"/>
              </a:schemeClr>
            </a:gs>
            <a:gs pos="45000">
              <a:schemeClr val="accent4">
                <a:hueOff val="4900445"/>
                <a:satOff val="-20388"/>
                <a:lumOff val="4804"/>
                <a:alphaOff val="0"/>
                <a:tint val="60000"/>
                <a:shade val="99000"/>
                <a:satMod val="120000"/>
              </a:schemeClr>
            </a:gs>
            <a:gs pos="100000">
              <a:schemeClr val="accent4">
                <a:hueOff val="4900445"/>
                <a:satOff val="-20388"/>
                <a:lumOff val="480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just" defTabSz="1066800">
            <a:lnSpc>
              <a:spcPct val="150000"/>
            </a:lnSpc>
            <a:spcBef>
              <a:spcPct val="0"/>
            </a:spcBef>
            <a:spcAft>
              <a:spcPct val="35000"/>
            </a:spcAft>
            <a:buNone/>
          </a:pPr>
          <a:r>
            <a:rPr lang="vi-VN" sz="2400" kern="1200" dirty="0"/>
            <a:t>Mắc vôn kế song song với nguồn điện:</a:t>
          </a:r>
          <a:endParaRPr lang="en-VN" sz="2400" kern="1200" dirty="0"/>
        </a:p>
        <a:p>
          <a:pPr marL="228600" lvl="1" indent="-228600" algn="just" defTabSz="1066800">
            <a:lnSpc>
              <a:spcPct val="150000"/>
            </a:lnSpc>
            <a:spcBef>
              <a:spcPct val="0"/>
            </a:spcBef>
            <a:spcAft>
              <a:spcPct val="15000"/>
            </a:spcAft>
            <a:buChar char="•"/>
          </a:pPr>
          <a:r>
            <a:rPr lang="vi-VN" sz="2400" kern="1200" dirty="0"/>
            <a:t>Cực dương của vôn kế nối với cực dương của nguồn.</a:t>
          </a:r>
          <a:endParaRPr lang="en-VN" sz="2400" kern="1200" dirty="0"/>
        </a:p>
        <a:p>
          <a:pPr marL="228600" lvl="1" indent="-228600" algn="just" defTabSz="1066800">
            <a:lnSpc>
              <a:spcPct val="150000"/>
            </a:lnSpc>
            <a:spcBef>
              <a:spcPct val="0"/>
            </a:spcBef>
            <a:spcAft>
              <a:spcPct val="15000"/>
            </a:spcAft>
            <a:buChar char="•"/>
          </a:pPr>
          <a:r>
            <a:rPr lang="vi-VN" sz="2400" kern="1200" dirty="0"/>
            <a:t>Cực âm nối với cực âm của nguồn điện.</a:t>
          </a:r>
          <a:endParaRPr lang="en-VN" sz="2400" kern="1200" dirty="0"/>
        </a:p>
      </dsp:txBody>
      <dsp:txXfrm rot="5400000">
        <a:off x="2941379" y="1038988"/>
        <a:ext cx="4548559" cy="3116968"/>
      </dsp:txXfrm>
    </dsp:sp>
    <dsp:sp modelId="{1B74025D-CDAF-7E40-A776-CC467DACBB06}">
      <dsp:nvSpPr>
        <dsp:cNvPr id="0" name=""/>
        <dsp:cNvSpPr/>
      </dsp:nvSpPr>
      <dsp:spPr>
        <a:xfrm rot="16200000">
          <a:off x="7030947" y="800132"/>
          <a:ext cx="5194946" cy="3594680"/>
        </a:xfrm>
        <a:prstGeom prst="flowChartManualOperation">
          <a:avLst/>
        </a:prstGeom>
        <a:gradFill rotWithShape="0">
          <a:gsLst>
            <a:gs pos="0">
              <a:schemeClr val="accent4">
                <a:hueOff val="9800891"/>
                <a:satOff val="-40777"/>
                <a:lumOff val="9608"/>
                <a:alphaOff val="0"/>
                <a:tint val="65000"/>
                <a:shade val="92000"/>
                <a:satMod val="130000"/>
              </a:schemeClr>
            </a:gs>
            <a:gs pos="45000">
              <a:schemeClr val="accent4">
                <a:hueOff val="9800891"/>
                <a:satOff val="-40777"/>
                <a:lumOff val="9608"/>
                <a:alphaOff val="0"/>
                <a:tint val="60000"/>
                <a:shade val="99000"/>
                <a:satMod val="120000"/>
              </a:schemeClr>
            </a:gs>
            <a:gs pos="100000">
              <a:schemeClr val="accent4">
                <a:hueOff val="9800891"/>
                <a:satOff val="-40777"/>
                <a:lumOff val="960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just" defTabSz="1066800">
            <a:lnSpc>
              <a:spcPct val="150000"/>
            </a:lnSpc>
            <a:spcBef>
              <a:spcPct val="0"/>
            </a:spcBef>
            <a:spcAft>
              <a:spcPct val="35000"/>
            </a:spcAft>
            <a:buNone/>
          </a:pPr>
          <a:r>
            <a:rPr lang="vi-VN" sz="2400" kern="1200" dirty="0"/>
            <a:t>Số vôn ghi trên mỗi nguồn điện là giá trị của hiệu điện thế giữa hai đầu cực của nó khi chưa mắc vào mạch</a:t>
          </a:r>
          <a:endParaRPr lang="en-VN" sz="2400" kern="1200" dirty="0"/>
        </a:p>
      </dsp:txBody>
      <dsp:txXfrm rot="5400000">
        <a:off x="7831080" y="1038988"/>
        <a:ext cx="3594680" cy="311696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dirty="0">
              <a:latin typeface="Corbel" panose="020B0503020204020204" pitchFamily="34" charset="0"/>
            </a:endParaRPr>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614EE7A-9F85-48B2-92C1-12F503574BF4}" type="datetime1">
              <a:rPr lang="vi-VN" smtClean="0">
                <a:latin typeface="Corbel" panose="020B0503020204020204" pitchFamily="34" charset="0"/>
              </a:rPr>
              <a:t>29/03/2022</a:t>
            </a:fld>
            <a:endParaRPr lang="vi-VN" dirty="0">
              <a:latin typeface="Corbel" panose="020B0503020204020204" pitchFamily="34" charset="0"/>
            </a:endParaRPr>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dirty="0">
              <a:latin typeface="Corbel" panose="020B0503020204020204" pitchFamily="34" charset="0"/>
            </a:endParaRPr>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vi-VN">
                <a:latin typeface="Corbel" panose="020B0503020204020204" pitchFamily="34" charset="0"/>
              </a:rPr>
              <a:t>‹#›</a:t>
            </a:fld>
            <a:endParaRPr lang="vi-VN" dirty="0">
              <a:latin typeface="Corbel" panose="020B0503020204020204" pitchFamily="34" charset="0"/>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orbel" panose="020B0503020204020204" pitchFamily="34" charset="0"/>
              </a:defRPr>
            </a:lvl1pPr>
          </a:lstStyle>
          <a:p>
            <a:endParaRPr lang="vi-VN" dirty="0"/>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orbel" panose="020B0503020204020204" pitchFamily="34" charset="0"/>
              </a:defRPr>
            </a:lvl1pPr>
          </a:lstStyle>
          <a:p>
            <a:fld id="{089824CF-4D12-4CDD-9E17-6AD0307E29A8}" type="datetime1">
              <a:rPr lang="vi-VN" smtClean="0"/>
              <a:pPr/>
              <a:t>29/03/2022</a:t>
            </a:fld>
            <a:endParaRPr lang="vi-VN" dirty="0"/>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noProof="0" dirty="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orbel" panose="020B0503020204020204" pitchFamily="34" charset="0"/>
              </a:defRPr>
            </a:lvl1pPr>
          </a:lstStyle>
          <a:p>
            <a:endParaRPr lang="vi-VN" dirty="0"/>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orbel" panose="020B0503020204020204" pitchFamily="34" charset="0"/>
              </a:defRPr>
            </a:lvl1pPr>
          </a:lstStyle>
          <a:p>
            <a:fld id="{77542409-6A04-4DC6-AC3A-D3758287A8F2}" type="slidenum">
              <a:rPr lang="vi-VN" smtClean="0"/>
              <a:pPr/>
              <a:t>‹#›</a:t>
            </a:fld>
            <a:endParaRPr lang="vi-VN"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200" kern="1200">
        <a:solidFill>
          <a:schemeClr val="tx1"/>
        </a:solidFill>
        <a:latin typeface="Corbel" panose="020B0503020204020204" pitchFamily="34" charset="0"/>
        <a:ea typeface="+mn-ea"/>
        <a:cs typeface="+mn-cs"/>
      </a:defRPr>
    </a:lvl2pPr>
    <a:lvl3pPr marL="914400" algn="l" defTabSz="914400" rtl="0" eaLnBrk="1" latinLnBrk="0" hangingPunct="1">
      <a:defRPr sz="1200" kern="1200">
        <a:solidFill>
          <a:schemeClr val="tx1"/>
        </a:solidFill>
        <a:latin typeface="Corbel" panose="020B0503020204020204" pitchFamily="34" charset="0"/>
        <a:ea typeface="+mn-ea"/>
        <a:cs typeface="+mn-cs"/>
      </a:defRPr>
    </a:lvl3pPr>
    <a:lvl4pPr marL="1371600" algn="l" defTabSz="914400" rtl="0" eaLnBrk="1" latinLnBrk="0" hangingPunct="1">
      <a:defRPr sz="1200" kern="1200">
        <a:solidFill>
          <a:schemeClr val="tx1"/>
        </a:solidFill>
        <a:latin typeface="Corbel" panose="020B0503020204020204" pitchFamily="34" charset="0"/>
        <a:ea typeface="+mn-ea"/>
        <a:cs typeface="+mn-cs"/>
      </a:defRPr>
    </a:lvl4pPr>
    <a:lvl5pPr marL="1828800" algn="l" defTabSz="914400" rtl="0" eaLnBrk="1" latinLnBrk="0" hangingPunct="1">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pPr>
              <a:defRPr/>
            </a:pPr>
            <a:fld id="{47BD2CD5-A343-413B-92BD-06E16C291085}" type="slidenum">
              <a:rPr lang="vi-VN" altLang="en-US" smtClean="0"/>
              <a:pPr>
                <a:defRPr/>
              </a:pPr>
              <a:t>1</a:t>
            </a:fld>
            <a:endParaRPr lang="vi-VN" altLang="en-US"/>
          </a:p>
        </p:txBody>
      </p:sp>
    </p:spTree>
    <p:extLst>
      <p:ext uri="{BB962C8B-B14F-4D97-AF65-F5344CB8AC3E}">
        <p14:creationId xmlns:p14="http://schemas.microsoft.com/office/powerpoint/2010/main" val="260275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414014"/>
          </a:xfrm>
        </p:spPr>
        <p:txBody>
          <a:bodyPr anchor="b">
            <a:normAutofit/>
          </a:bodyPr>
          <a:lstStyle>
            <a:lvl1pPr algn="ctr">
              <a:lnSpc>
                <a:spcPct val="85000"/>
              </a:lnSpc>
              <a:defRPr sz="8000" spc="-50" baseline="0">
                <a:solidFill>
                  <a:schemeClr val="tx1">
                    <a:lumMod val="85000"/>
                    <a:lumOff val="15000"/>
                  </a:schemeClr>
                </a:solidFill>
                <a:latin typeface="+mn-lt"/>
              </a:defRPr>
            </a:lvl1pPr>
          </a:lstStyle>
          <a:p>
            <a:r>
              <a:rPr lang="vi-VN" dirty="0"/>
              <a:t>Bấm để sửa kiểu tiêu đề Bản cái</a:t>
            </a:r>
            <a:endParaRPr lang="en-US" dirty="0"/>
          </a:p>
        </p:txBody>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ctr">
              <a:buNone/>
              <a:defRPr sz="2400" cap="none" spc="200" baseline="0">
                <a:solidFill>
                  <a:schemeClr val="tx2"/>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tiêu </a:t>
            </a:r>
            <a:r>
              <a:rPr lang="vi-VN" dirty="0" err="1"/>
              <a:t>đề</a:t>
            </a:r>
            <a:r>
              <a:rPr lang="vi-VN" dirty="0"/>
              <a:t> </a:t>
            </a:r>
            <a:r>
              <a:rPr lang="vi-VN" dirty="0" err="1"/>
              <a:t>phụ</a:t>
            </a:r>
            <a:r>
              <a:rPr lang="vi-VN" dirty="0"/>
              <a:t> </a:t>
            </a:r>
            <a:r>
              <a:rPr lang="vi-VN" dirty="0" err="1"/>
              <a:t>của</a:t>
            </a:r>
            <a:r>
              <a:rPr lang="vi-VN" dirty="0"/>
              <a:t> </a:t>
            </a:r>
            <a:r>
              <a:rPr lang="vi-VN" dirty="0" err="1"/>
              <a:t>bản</a:t>
            </a:r>
            <a:r>
              <a:rPr lang="vi-VN" dirty="0"/>
              <a:t> </a:t>
            </a:r>
            <a:r>
              <a:rPr lang="vi-VN" dirty="0" err="1"/>
              <a:t>cái</a:t>
            </a:r>
            <a:endParaRPr lang="en-US" dirty="0"/>
          </a:p>
        </p:txBody>
      </p:sp>
      <p:cxnSp>
        <p:nvCxnSpPr>
          <p:cNvPr id="9" name="Straight Connector 8"/>
          <p:cNvCxnSpPr/>
          <p:nvPr userDrawn="1"/>
        </p:nvCxnSpPr>
        <p:spPr>
          <a:xfrm>
            <a:off x="1280160" y="3733800"/>
            <a:ext cx="987552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32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Bấm để sửa kiểu tiêu đề Bản cái</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Tree>
    <p:extLst>
      <p:ext uri="{BB962C8B-B14F-4D97-AF65-F5344CB8AC3E}">
        <p14:creationId xmlns:p14="http://schemas.microsoft.com/office/powerpoint/2010/main" val="134848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Tree>
    <p:extLst>
      <p:ext uri="{BB962C8B-B14F-4D97-AF65-F5344CB8AC3E}">
        <p14:creationId xmlns:p14="http://schemas.microsoft.com/office/powerpoint/2010/main" val="208982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vi-VN" dirty="0"/>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F7057169-3209-4C1D-82F2-DBCA8BF5CAC3}" type="datetimeFigureOut">
              <a:rPr lang="en-US" smtClean="0"/>
              <a:t>3/29/22</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F08B1873-FA15-4688-9104-6B0D0041ACFF}" type="slidenum">
              <a:rPr lang="en-US" smtClean="0"/>
              <a:t>‹#›</a:t>
            </a:fld>
            <a:endParaRPr lang="en-US"/>
          </a:p>
        </p:txBody>
      </p:sp>
    </p:spTree>
    <p:extLst>
      <p:ext uri="{BB962C8B-B14F-4D97-AF65-F5344CB8AC3E}">
        <p14:creationId xmlns:p14="http://schemas.microsoft.com/office/powerpoint/2010/main" val="293659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ctr" anchorCtr="0">
            <a:normAutofit/>
          </a:bodyPr>
          <a:lstStyle>
            <a:lvl1pPr>
              <a:lnSpc>
                <a:spcPct val="85000"/>
              </a:lnSpc>
              <a:defRPr sz="8000" b="0">
                <a:solidFill>
                  <a:schemeClr val="tx1">
                    <a:lumMod val="85000"/>
                    <a:lumOff val="15000"/>
                  </a:schemeClr>
                </a:solidFill>
              </a:defRPr>
            </a:lvl1pPr>
          </a:lstStyle>
          <a:p>
            <a:r>
              <a:rPr lang="vi-VN" dirty="0"/>
              <a:t>Bấm để sửa kiểu tiêu đề Bản cái</a:t>
            </a:r>
            <a:endParaRPr lang="en-US" dirty="0"/>
          </a:p>
        </p:txBody>
      </p:sp>
      <p:sp>
        <p:nvSpPr>
          <p:cNvPr id="3" name="Text Placeholder 2"/>
          <p:cNvSpPr>
            <a:spLocks noGrp="1"/>
          </p:cNvSpPr>
          <p:nvPr>
            <p:ph type="body" idx="1" hasCustomPrompt="1"/>
          </p:nvPr>
        </p:nvSpPr>
        <p:spPr>
          <a:xfrm>
            <a:off x="1097280" y="4453128"/>
            <a:ext cx="10058400" cy="1143000"/>
          </a:xfrm>
        </p:spPr>
        <p:txBody>
          <a:bodyPr lIns="91440" rIns="91440" anchor="ctr" anchorCtr="0">
            <a:normAutofit/>
          </a:bodyPr>
          <a:lstStyle>
            <a:lvl1pPr marL="0" indent="0" algn="ctr">
              <a:buNone/>
              <a:defRPr sz="2400" cap="none" spc="20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76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702302"/>
          </a:xfrm>
        </p:spPr>
        <p:txBody>
          <a:bodyPr/>
          <a:lstStyle/>
          <a:p>
            <a:r>
              <a:rPr lang="vi-VN" dirty="0"/>
              <a:t>Bấm để sửa kiểu tiêu đề Bản cái</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a:r>
              <a:rPr lang="vi-VN" dirty="0" err="1"/>
              <a:t>Mức</a:t>
            </a:r>
            <a:r>
              <a:rPr lang="vi-VN" dirty="0"/>
              <a:t> hai</a:t>
            </a:r>
          </a:p>
          <a:p>
            <a:pPr lvl="2"/>
            <a:r>
              <a:rPr lang="vi-VN" dirty="0" err="1"/>
              <a:t>Mức</a:t>
            </a:r>
            <a:r>
              <a:rPr lang="vi-VN" dirty="0"/>
              <a:t> ba</a:t>
            </a:r>
          </a:p>
          <a:p>
            <a:pPr lvl="3"/>
            <a:r>
              <a:rPr lang="vi-VN" dirty="0" err="1"/>
              <a:t>Mức</a:t>
            </a:r>
            <a:r>
              <a:rPr lang="vi-VN" dirty="0"/>
              <a:t> </a:t>
            </a:r>
            <a:r>
              <a:rPr lang="vi-VN" dirty="0" err="1"/>
              <a:t>bốn</a:t>
            </a:r>
            <a:endParaRPr lang="vi-VN" dirty="0"/>
          </a:p>
          <a:p>
            <a:pPr lvl="4"/>
            <a:r>
              <a:rPr lang="vi-VN" dirty="0" err="1"/>
              <a:t>Mức</a:t>
            </a:r>
            <a:r>
              <a:rPr lang="vi-VN" dirty="0"/>
              <a:t> năm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a:r>
              <a:rPr lang="vi-VN" dirty="0" err="1"/>
              <a:t>Mức</a:t>
            </a:r>
            <a:r>
              <a:rPr lang="vi-VN" dirty="0"/>
              <a:t> hai</a:t>
            </a:r>
          </a:p>
          <a:p>
            <a:pPr lvl="2"/>
            <a:r>
              <a:rPr lang="vi-VN" dirty="0" err="1"/>
              <a:t>Mức</a:t>
            </a:r>
            <a:r>
              <a:rPr lang="vi-VN" dirty="0"/>
              <a:t> ba</a:t>
            </a:r>
          </a:p>
          <a:p>
            <a:pPr lvl="3"/>
            <a:r>
              <a:rPr lang="vi-VN" dirty="0" err="1"/>
              <a:t>Mức</a:t>
            </a:r>
            <a:r>
              <a:rPr lang="vi-VN" dirty="0"/>
              <a:t> </a:t>
            </a:r>
            <a:r>
              <a:rPr lang="vi-VN" dirty="0" err="1"/>
              <a:t>bốn</a:t>
            </a:r>
            <a:endParaRPr lang="vi-VN" dirty="0"/>
          </a:p>
          <a:p>
            <a:pPr lvl="4"/>
            <a:r>
              <a:rPr lang="vi-VN" dirty="0" err="1"/>
              <a:t>Mức</a:t>
            </a:r>
            <a:r>
              <a:rPr lang="vi-VN" dirty="0"/>
              <a:t> năm</a:t>
            </a:r>
            <a:endParaRPr lang="en-US" dirty="0"/>
          </a:p>
        </p:txBody>
      </p:sp>
    </p:spTree>
    <p:extLst>
      <p:ext uri="{BB962C8B-B14F-4D97-AF65-F5344CB8AC3E}">
        <p14:creationId xmlns:p14="http://schemas.microsoft.com/office/powerpoint/2010/main" val="281742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736283"/>
          </a:xfrm>
        </p:spPr>
        <p:txBody>
          <a:bodyPr/>
          <a:lstStyle/>
          <a:p>
            <a:r>
              <a:rPr lang="vi-VN" dirty="0"/>
              <a:t>Bấm để sửa kiểu tiêu đề Bản cái</a:t>
            </a:r>
            <a:endParaRPr lang="en-US" dirty="0"/>
          </a:p>
        </p:txBody>
      </p:sp>
      <p:sp>
        <p:nvSpPr>
          <p:cNvPr id="3" name="Text Placeholder 2"/>
          <p:cNvSpPr>
            <a:spLocks noGrp="1"/>
          </p:cNvSpPr>
          <p:nvPr>
            <p:ph type="body" idx="1" hasCustomPrompt="1"/>
          </p:nvPr>
        </p:nvSpPr>
        <p:spPr>
          <a:xfrm>
            <a:off x="1097280" y="1273028"/>
            <a:ext cx="4937760" cy="1128796"/>
          </a:xfrm>
        </p:spPr>
        <p:txBody>
          <a:bodyPr lIns="91440" rIns="91440" anchor="ctr">
            <a:noAutofit/>
          </a:bodyPr>
          <a:lstStyle>
            <a:lvl1pPr marL="0" indent="0" algn="ctr">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ontent Placeholder 3"/>
          <p:cNvSpPr>
            <a:spLocks noGrp="1"/>
          </p:cNvSpPr>
          <p:nvPr>
            <p:ph sz="half" idx="2"/>
          </p:nvPr>
        </p:nvSpPr>
        <p:spPr>
          <a:xfrm>
            <a:off x="1097280" y="2582334"/>
            <a:ext cx="4937760" cy="3378200"/>
          </a:xfrm>
        </p:spPr>
        <p:txBody>
          <a:bodyPr/>
          <a:lstStyle/>
          <a:p>
            <a:pPr lv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a:r>
              <a:rPr lang="vi-VN" dirty="0" err="1"/>
              <a:t>Mức</a:t>
            </a:r>
            <a:r>
              <a:rPr lang="vi-VN" dirty="0"/>
              <a:t> hai</a:t>
            </a:r>
          </a:p>
          <a:p>
            <a:pPr lvl="2"/>
            <a:r>
              <a:rPr lang="vi-VN" dirty="0" err="1"/>
              <a:t>Mức</a:t>
            </a:r>
            <a:r>
              <a:rPr lang="vi-VN" dirty="0"/>
              <a:t> ba</a:t>
            </a:r>
          </a:p>
          <a:p>
            <a:pPr lvl="3"/>
            <a:r>
              <a:rPr lang="vi-VN" dirty="0" err="1"/>
              <a:t>Mức</a:t>
            </a:r>
            <a:r>
              <a:rPr lang="vi-VN" dirty="0"/>
              <a:t> </a:t>
            </a:r>
            <a:r>
              <a:rPr lang="vi-VN" dirty="0" err="1"/>
              <a:t>bốn</a:t>
            </a:r>
            <a:endParaRPr lang="vi-VN" dirty="0"/>
          </a:p>
          <a:p>
            <a:pPr lvl="4"/>
            <a:r>
              <a:rPr lang="vi-VN" dirty="0" err="1"/>
              <a:t>Mức</a:t>
            </a:r>
            <a:r>
              <a:rPr lang="vi-VN" dirty="0"/>
              <a:t> năm</a:t>
            </a:r>
            <a:endParaRPr lang="en-US" dirty="0"/>
          </a:p>
        </p:txBody>
      </p:sp>
      <p:sp>
        <p:nvSpPr>
          <p:cNvPr id="5" name="Text Placeholder 4"/>
          <p:cNvSpPr>
            <a:spLocks noGrp="1"/>
          </p:cNvSpPr>
          <p:nvPr>
            <p:ph type="body" sz="quarter" idx="3" hasCustomPrompt="1"/>
          </p:nvPr>
        </p:nvSpPr>
        <p:spPr>
          <a:xfrm>
            <a:off x="6217920" y="1273028"/>
            <a:ext cx="4937760" cy="1128796"/>
          </a:xfrm>
        </p:spPr>
        <p:txBody>
          <a:bodyPr lIns="91440" rIns="91440" anchor="ctr">
            <a:noAutofit/>
          </a:bodyPr>
          <a:lstStyle>
            <a:lvl1pPr marL="0" indent="0" algn="ctr">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ontent Placeholder 5"/>
          <p:cNvSpPr>
            <a:spLocks noGrp="1"/>
          </p:cNvSpPr>
          <p:nvPr>
            <p:ph sz="quarter" idx="4"/>
          </p:nvPr>
        </p:nvSpPr>
        <p:spPr>
          <a:xfrm>
            <a:off x="6217920" y="2582334"/>
            <a:ext cx="4937760" cy="33782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Tree>
    <p:extLst>
      <p:ext uri="{BB962C8B-B14F-4D97-AF65-F5344CB8AC3E}">
        <p14:creationId xmlns:p14="http://schemas.microsoft.com/office/powerpoint/2010/main" val="234832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Tree>
    <p:extLst>
      <p:ext uri="{BB962C8B-B14F-4D97-AF65-F5344CB8AC3E}">
        <p14:creationId xmlns:p14="http://schemas.microsoft.com/office/powerpoint/2010/main" val="407005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ốn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710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ội dung với Chú thích">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ctr">
            <a:normAutofit/>
          </a:bodyPr>
          <a:lstStyle>
            <a:lvl1pPr>
              <a:defRPr sz="3600" b="0">
                <a:solidFill>
                  <a:srgbClr val="FFFFFF"/>
                </a:solidFill>
              </a:defRPr>
            </a:lvl1pPr>
          </a:lstStyle>
          <a:p>
            <a:r>
              <a:rPr lang="vi-VN" dirty="0"/>
              <a:t>Bấm để sửa kiểu tiêu đề Bản cái</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lgn="ct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dirty="0"/>
              <a:t>Bấm để chỉnh sửa kiểu văn bản của Bản cái</a:t>
            </a:r>
          </a:p>
        </p:txBody>
      </p:sp>
    </p:spTree>
    <p:extLst>
      <p:ext uri="{BB962C8B-B14F-4D97-AF65-F5344CB8AC3E}">
        <p14:creationId xmlns:p14="http://schemas.microsoft.com/office/powerpoint/2010/main" val="356787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nh với Chú thích">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ctr">
            <a:noAutofit/>
          </a:bodyPr>
          <a:lstStyle>
            <a:lvl1pPr>
              <a:defRPr sz="3600" b="0">
                <a:solidFill>
                  <a:srgbClr val="FFFFFF"/>
                </a:solidFill>
              </a:defRPr>
            </a:lvl1pPr>
          </a:lstStyle>
          <a:p>
            <a:r>
              <a:rPr lang="vi-VN" dirty="0"/>
              <a:t>Bấm để sửa kiểu tiêu đề Bản cái</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Tree>
    <p:extLst>
      <p:ext uri="{BB962C8B-B14F-4D97-AF65-F5344CB8AC3E}">
        <p14:creationId xmlns:p14="http://schemas.microsoft.com/office/powerpoint/2010/main" val="89045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702302"/>
          </a:xfrm>
          <a:prstGeom prst="rect">
            <a:avLst/>
          </a:prstGeom>
        </p:spPr>
        <p:txBody>
          <a:bodyPr vert="horz" lIns="91440" tIns="45720" rIns="91440" bIns="45720" rtlCol="0" anchor="ctr">
            <a:normAutofit/>
          </a:bodyPr>
          <a:lstStyle/>
          <a:p>
            <a:r>
              <a:rPr lang="vi-VN" dirty="0"/>
              <a:t>Bấm để sửa kiểu tiêu đề Bản cái</a:t>
            </a:r>
            <a:endParaRPr lang="en-US" dirty="0"/>
          </a:p>
        </p:txBody>
      </p:sp>
      <p:sp>
        <p:nvSpPr>
          <p:cNvPr id="3" name="Text Placeholder 2"/>
          <p:cNvSpPr>
            <a:spLocks noGrp="1"/>
          </p:cNvSpPr>
          <p:nvPr>
            <p:ph type="body" idx="1"/>
          </p:nvPr>
        </p:nvSpPr>
        <p:spPr>
          <a:xfrm>
            <a:off x="1097280" y="1417320"/>
            <a:ext cx="10058400" cy="4023360"/>
          </a:xfrm>
          <a:prstGeom prst="rect">
            <a:avLst/>
          </a:prstGeom>
        </p:spPr>
        <p:txBody>
          <a:bodyPr vert="horz" lIns="0" tIns="45720" rIns="0" bIns="45720" rtlCol="0" anchor="ctr">
            <a:normAutofit/>
          </a:bodyPr>
          <a:lstStyle/>
          <a:p>
            <a:pPr lv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a:r>
              <a:rPr lang="vi-VN" dirty="0" err="1"/>
              <a:t>Mức</a:t>
            </a:r>
            <a:r>
              <a:rPr lang="vi-VN" dirty="0"/>
              <a:t> hai</a:t>
            </a:r>
          </a:p>
          <a:p>
            <a:pPr lvl="2"/>
            <a:r>
              <a:rPr lang="vi-VN" dirty="0" err="1"/>
              <a:t>Mức</a:t>
            </a:r>
            <a:r>
              <a:rPr lang="vi-VN" dirty="0"/>
              <a:t> ba</a:t>
            </a:r>
          </a:p>
          <a:p>
            <a:pPr lvl="3"/>
            <a:r>
              <a:rPr lang="vi-VN" dirty="0" err="1"/>
              <a:t>Mức</a:t>
            </a:r>
            <a:r>
              <a:rPr lang="vi-VN" dirty="0"/>
              <a:t> </a:t>
            </a:r>
            <a:r>
              <a:rPr lang="vi-VN" dirty="0" err="1"/>
              <a:t>bốn</a:t>
            </a:r>
            <a:endParaRPr lang="vi-VN" dirty="0"/>
          </a:p>
          <a:p>
            <a:pPr lvl="4"/>
            <a:r>
              <a:rPr lang="vi-VN" dirty="0" err="1"/>
              <a:t>Mức</a:t>
            </a:r>
            <a:r>
              <a:rPr lang="vi-VN" dirty="0"/>
              <a:t> năm</a:t>
            </a:r>
            <a:endParaRPr lang="en-US" dirty="0"/>
          </a:p>
        </p:txBody>
      </p:sp>
    </p:spTree>
    <p:extLst>
      <p:ext uri="{BB962C8B-B14F-4D97-AF65-F5344CB8AC3E}">
        <p14:creationId xmlns:p14="http://schemas.microsoft.com/office/powerpoint/2010/main" val="6872765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150000"/>
        </a:lnSpc>
        <a:spcBef>
          <a:spcPts val="0"/>
        </a:spcBef>
        <a:spcAft>
          <a:spcPts val="0"/>
        </a:spcAft>
        <a:buNone/>
        <a:defRPr sz="3200" kern="1200" spc="-50" baseline="0">
          <a:solidFill>
            <a:schemeClr val="accent2">
              <a:lumMod val="50000"/>
            </a:schemeClr>
          </a:solidFill>
          <a:latin typeface="Arial" panose="020B0604020202020204" pitchFamily="34" charset="0"/>
          <a:ea typeface="+mj-ea"/>
          <a:cs typeface="Arial" panose="020B0604020202020204" pitchFamily="34" charset="0"/>
        </a:defRPr>
      </a:lvl1pPr>
    </p:titleStyle>
    <p:bodyStyle>
      <a:lvl1pPr marL="91440" indent="-91440" algn="just" defTabSz="914400" rtl="0" eaLnBrk="1" latinLnBrk="0" hangingPunct="1">
        <a:lnSpc>
          <a:spcPct val="150000"/>
        </a:lnSpc>
        <a:spcBef>
          <a:spcPts val="0"/>
        </a:spcBef>
        <a:spcAft>
          <a:spcPts val="0"/>
        </a:spcAft>
        <a:buClr>
          <a:schemeClr val="accent1"/>
        </a:buClr>
        <a:buSzPct val="100000"/>
        <a:buFont typeface="Calibri" panose="020F0502020204030204" pitchFamily="34" charset="0"/>
        <a:buChar char=" "/>
        <a:defRPr sz="2400" kern="1200">
          <a:solidFill>
            <a:schemeClr val="tx1"/>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150000"/>
        </a:lnSpc>
        <a:spcBef>
          <a:spcPts val="0"/>
        </a:spcBef>
        <a:spcAft>
          <a:spcPts val="0"/>
        </a:spcAft>
        <a:buClr>
          <a:schemeClr val="accent1"/>
        </a:buClr>
        <a:buFont typeface="Calibri"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150000"/>
        </a:lnSpc>
        <a:spcBef>
          <a:spcPts val="0"/>
        </a:spcBef>
        <a:spcAft>
          <a:spcPts val="0"/>
        </a:spcAft>
        <a:buClr>
          <a:schemeClr val="accent1"/>
        </a:buClr>
        <a:buFont typeface="Calibri"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49808" indent="-182880" algn="just" defTabSz="914400" rtl="0" eaLnBrk="1" latinLnBrk="0" hangingPunct="1">
        <a:lnSpc>
          <a:spcPct val="150000"/>
        </a:lnSpc>
        <a:spcBef>
          <a:spcPts val="0"/>
        </a:spcBef>
        <a:spcAft>
          <a:spcPts val="0"/>
        </a:spcAft>
        <a:buClr>
          <a:schemeClr val="accent1"/>
        </a:buClr>
        <a:buFont typeface="Calibri"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150000"/>
        </a:lnSpc>
        <a:spcBef>
          <a:spcPts val="0"/>
        </a:spcBef>
        <a:spcAft>
          <a:spcPts val="0"/>
        </a:spcAft>
        <a:buClr>
          <a:schemeClr val="accent1"/>
        </a:buClr>
        <a:buFont typeface="Calibri"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hyperlink" Target="https://pxhere.com/en/photo/1443557"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forprimarykids.blogspot.com/2018/04/natural-science-6th-electricity-and.html"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file:////var/folders/v_/mlspl7cn60j1y4f11tkdr0vr0000gn/T/com.microsoft.Word/WebArchiveCopyPasteTempFiles/bai-9-trang-65-sach-bai-tap-vat-li-7.PN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SycZNeSTgJg?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F3DmbcPmPTA?start=59&amp;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descr="Ảnh có chứa đồ chơi, được trang trí&#10;&#10;Mô tả được tạo tự động">
            <a:extLst>
              <a:ext uri="{FF2B5EF4-FFF2-40B4-BE49-F238E27FC236}">
                <a16:creationId xmlns:a16="http://schemas.microsoft.com/office/drawing/2014/main" id="{D859E0AF-3C70-449F-84DA-FF119518CC3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78" y="0"/>
            <a:ext cx="12183222" cy="6835670"/>
          </a:xfrm>
          <a:prstGeom prst="rect">
            <a:avLst/>
          </a:prstGeom>
        </p:spPr>
      </p:pic>
      <p:sp>
        <p:nvSpPr>
          <p:cNvPr id="14339" name="Chỗ dành sẵn cho Văn bản 6">
            <a:extLst>
              <a:ext uri="{FF2B5EF4-FFF2-40B4-BE49-F238E27FC236}">
                <a16:creationId xmlns:a16="http://schemas.microsoft.com/office/drawing/2014/main" id="{67B0ADFB-C05E-47BE-9D2C-0E7232FCDC58}"/>
              </a:ext>
            </a:extLst>
          </p:cNvPr>
          <p:cNvSpPr>
            <a:spLocks noGrp="1" noChangeArrowheads="1"/>
          </p:cNvSpPr>
          <p:nvPr>
            <p:ph type="body" idx="1"/>
          </p:nvPr>
        </p:nvSpPr>
        <p:spPr>
          <a:xfrm>
            <a:off x="6476990" y="3154241"/>
            <a:ext cx="4382147" cy="1676356"/>
          </a:xfrm>
        </p:spPr>
        <p:txBody>
          <a:bodyPr>
            <a:normAutofit/>
          </a:bodyPr>
          <a:lstStyle/>
          <a:p>
            <a:pPr algn="ctr" eaLnBrk="1" hangingPunct="1"/>
            <a:r>
              <a:rPr lang="en-US" altLang="en-US" sz="2800" b="1" dirty="0" err="1">
                <a:latin typeface="Arial" panose="020B0604020202020204" pitchFamily="34" charset="0"/>
              </a:rPr>
              <a:t>Giáo</a:t>
            </a:r>
            <a:r>
              <a:rPr lang="en-US" altLang="en-US" sz="2800" b="1" dirty="0">
                <a:latin typeface="Arial" panose="020B0604020202020204" pitchFamily="34" charset="0"/>
              </a:rPr>
              <a:t> </a:t>
            </a:r>
            <a:r>
              <a:rPr lang="en-US" altLang="en-US" sz="2800" b="1" dirty="0" err="1">
                <a:latin typeface="Arial" panose="020B0604020202020204" pitchFamily="34" charset="0"/>
              </a:rPr>
              <a:t>viên</a:t>
            </a:r>
            <a:r>
              <a:rPr lang="en-US" altLang="en-US" sz="2800" b="1" dirty="0">
                <a:latin typeface="Arial" panose="020B0604020202020204" pitchFamily="34" charset="0"/>
              </a:rPr>
              <a:t>:</a:t>
            </a:r>
          </a:p>
          <a:p>
            <a:pPr algn="ctr" eaLnBrk="1" hangingPunct="1"/>
            <a:r>
              <a:rPr lang="en-US" altLang="en-US" sz="2800" b="1" dirty="0">
                <a:latin typeface="Arial" panose="020B0604020202020204" pitchFamily="34" charset="0"/>
              </a:rPr>
              <a:t>Đinh </a:t>
            </a:r>
            <a:r>
              <a:rPr lang="en-US" altLang="en-US" sz="2800" b="1" dirty="0" err="1">
                <a:latin typeface="Arial" panose="020B0604020202020204" pitchFamily="34" charset="0"/>
              </a:rPr>
              <a:t>Thị</a:t>
            </a:r>
            <a:r>
              <a:rPr lang="en-US" altLang="en-US" sz="2800" b="1" dirty="0">
                <a:latin typeface="Arial" panose="020B0604020202020204" pitchFamily="34" charset="0"/>
              </a:rPr>
              <a:t> Thu </a:t>
            </a:r>
            <a:r>
              <a:rPr lang="en-US" altLang="en-US" sz="2800" b="1" dirty="0" err="1">
                <a:latin typeface="Arial" panose="020B0604020202020204" pitchFamily="34" charset="0"/>
              </a:rPr>
              <a:t>Thủy</a:t>
            </a:r>
            <a:endParaRPr lang="en-US" altLang="en-US" sz="2800" b="1" dirty="0">
              <a:latin typeface="Arial" panose="020B0604020202020204" pitchFamily="34" charset="0"/>
            </a:endParaRPr>
          </a:p>
        </p:txBody>
      </p:sp>
      <p:sp>
        <p:nvSpPr>
          <p:cNvPr id="14343" name="Hộp Văn bản 6">
            <a:extLst>
              <a:ext uri="{FF2B5EF4-FFF2-40B4-BE49-F238E27FC236}">
                <a16:creationId xmlns:a16="http://schemas.microsoft.com/office/drawing/2014/main" id="{D97E9352-9111-4975-B392-F1991B8ADB75}"/>
              </a:ext>
            </a:extLst>
          </p:cNvPr>
          <p:cNvSpPr txBox="1">
            <a:spLocks noChangeArrowheads="1"/>
          </p:cNvSpPr>
          <p:nvPr/>
        </p:nvSpPr>
        <p:spPr bwMode="auto">
          <a:xfrm>
            <a:off x="1332863" y="167330"/>
            <a:ext cx="9526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n-US" altLang="en-US" sz="2400" dirty="0">
                <a:latin typeface="Arial" panose="020B0604020202020204" pitchFamily="34" charset="0"/>
                <a:cs typeface="Arial" panose="020B0604020202020204" pitchFamily="34" charset="0"/>
              </a:rPr>
              <a:t>PHÒNG GIÁO DỤC VÀ ĐÀO TẠO HUYỆN THANH TRÌ</a:t>
            </a:r>
          </a:p>
          <a:p>
            <a:pPr algn="ctr"/>
            <a:r>
              <a:rPr lang="en-US" altLang="en-US" sz="2400" dirty="0">
                <a:latin typeface="Arial" panose="020B0604020202020204" pitchFamily="34" charset="0"/>
                <a:cs typeface="Arial" panose="020B0604020202020204" pitchFamily="34" charset="0"/>
              </a:rPr>
              <a:t>TRƯỜNG THCS NGỌC HỒI</a:t>
            </a:r>
          </a:p>
        </p:txBody>
      </p:sp>
      <p:sp>
        <p:nvSpPr>
          <p:cNvPr id="4" name="Hình chữ nhật 3">
            <a:extLst>
              <a:ext uri="{FF2B5EF4-FFF2-40B4-BE49-F238E27FC236}">
                <a16:creationId xmlns:a16="http://schemas.microsoft.com/office/drawing/2014/main" id="{2DF49ABE-F46C-44E6-95F8-25A6DE332E96}"/>
              </a:ext>
            </a:extLst>
          </p:cNvPr>
          <p:cNvSpPr/>
          <p:nvPr/>
        </p:nvSpPr>
        <p:spPr>
          <a:xfrm>
            <a:off x="381150" y="1314391"/>
            <a:ext cx="11429700" cy="1824923"/>
          </a:xfrm>
          <a:prstGeom prst="rect">
            <a:avLst/>
          </a:prstGeom>
          <a:noFill/>
        </p:spPr>
        <p:txBody>
          <a:bodyPr wrap="square" lIns="91440" tIns="45720" rIns="91440" bIns="45720">
            <a:spAutoFit/>
          </a:bodyPr>
          <a:lstStyle/>
          <a:p>
            <a:pPr algn="ctr">
              <a:lnSpc>
                <a:spcPct val="150000"/>
              </a:lnSpc>
            </a:pPr>
            <a:r>
              <a:rPr lang="en-US" sz="4000" b="1" cap="none" spc="0" dirty="0">
                <a:ln w="0"/>
                <a:solidFill>
                  <a:schemeClr val="accent2">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MÔN VẬT LÍ</a:t>
            </a:r>
          </a:p>
          <a:p>
            <a:pPr algn="ctr">
              <a:lnSpc>
                <a:spcPct val="150000"/>
              </a:lnSpc>
            </a:pPr>
            <a:r>
              <a:rPr lang="en-US" sz="4000" b="1" dirty="0">
                <a:ln w="0"/>
                <a:solidFill>
                  <a:schemeClr val="accent2">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LỚP 7</a:t>
            </a:r>
            <a:endParaRPr lang="vi-VN" sz="4000" b="1" cap="none" spc="0" dirty="0">
              <a:ln w="0"/>
              <a:solidFill>
                <a:schemeClr val="accent2">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ED8D-3780-D04B-B847-2F629376F0CE}"/>
              </a:ext>
            </a:extLst>
          </p:cNvPr>
          <p:cNvSpPr>
            <a:spLocks noGrp="1"/>
          </p:cNvSpPr>
          <p:nvPr>
            <p:ph type="title"/>
          </p:nvPr>
        </p:nvSpPr>
        <p:spPr>
          <a:xfrm>
            <a:off x="1066800" y="3093"/>
            <a:ext cx="10058400" cy="702302"/>
          </a:xfrm>
        </p:spPr>
        <p:txBody>
          <a:bodyPr>
            <a:normAutofit fontScale="90000"/>
          </a:bodyPr>
          <a:lstStyle/>
          <a:p>
            <a:r>
              <a:rPr lang="en-VN" dirty="0"/>
              <a:t>Vận dụng</a:t>
            </a:r>
          </a:p>
        </p:txBody>
      </p:sp>
      <p:sp>
        <p:nvSpPr>
          <p:cNvPr id="3" name="Content Placeholder 2">
            <a:extLst>
              <a:ext uri="{FF2B5EF4-FFF2-40B4-BE49-F238E27FC236}">
                <a16:creationId xmlns:a16="http://schemas.microsoft.com/office/drawing/2014/main" id="{B8051836-CDC4-6E48-915C-1219CF229351}"/>
              </a:ext>
            </a:extLst>
          </p:cNvPr>
          <p:cNvSpPr>
            <a:spLocks noGrp="1"/>
          </p:cNvSpPr>
          <p:nvPr>
            <p:ph idx="1"/>
          </p:nvPr>
        </p:nvSpPr>
        <p:spPr>
          <a:xfrm>
            <a:off x="444137" y="914400"/>
            <a:ext cx="11469189" cy="5094514"/>
          </a:xfrm>
        </p:spPr>
        <p:txBody>
          <a:bodyPr>
            <a:normAutofit fontScale="92500"/>
          </a:bodyPr>
          <a:lstStyle/>
          <a:p>
            <a:r>
              <a:rPr lang="vi-VN" b="1" dirty="0"/>
              <a:t>Câu 1:</a:t>
            </a:r>
            <a:r>
              <a:rPr lang="vi-VN" dirty="0"/>
              <a:t> Phát biểu nào sau đây là chưa thật chính xác khi nói về mối tương quan giữa cường độ dòng điện qua bóng đèn và độ sáng của bóng đèn?</a:t>
            </a:r>
          </a:p>
          <a:p>
            <a:r>
              <a:rPr lang="vi-VN" dirty="0"/>
              <a:t>A. Độ sáng của bóng đèn phụ thuộc vào cường độ dòng điện chạy qua nó.</a:t>
            </a:r>
          </a:p>
          <a:p>
            <a:r>
              <a:rPr lang="vi-VN" dirty="0"/>
              <a:t>B. Khi bóng đèn không sáng thì cường độ dòng điện qua bóng đèn bằng 0.</a:t>
            </a:r>
          </a:p>
          <a:p>
            <a:r>
              <a:rPr lang="vi-VN" dirty="0"/>
              <a:t>C. Trong giới hạn cho phép, bóng đèn càng sáng mạnh khi cường độ dòng điện càng tăng.</a:t>
            </a:r>
          </a:p>
          <a:p>
            <a:r>
              <a:rPr lang="vi-VN" dirty="0"/>
              <a:t>D. Trong giới hạn cho phép, bóng đèn càng sáng yếu khi cường độ dòng điện càng giảm.</a:t>
            </a:r>
          </a:p>
          <a:p>
            <a:r>
              <a:rPr lang="vi-VN" b="1" dirty="0"/>
              <a:t>Câu 2: </a:t>
            </a:r>
            <a:r>
              <a:rPr lang="vi-VN" dirty="0"/>
              <a:t>Ampe kế nào dưới đây phù hợp nhất cho việc đo cường độ dòng điện qua một bóng đèn pin (có cường độ dòng điện cho phép lớn nhất là 0,32A)?</a:t>
            </a:r>
          </a:p>
          <a:p>
            <a:r>
              <a:rPr lang="vi-VN" dirty="0"/>
              <a:t>A. Ampe kế có giới hạn đo là 10 mA.		B. Ampe kế có giới hạn đo là 100 mA.</a:t>
            </a:r>
          </a:p>
          <a:p>
            <a:r>
              <a:rPr lang="vi-VN" dirty="0"/>
              <a:t>C. Ampe kế có giới hạn đo là 0,4 A.			D. Ampe kế có giới hạn đo là 10 A.</a:t>
            </a:r>
          </a:p>
        </p:txBody>
      </p:sp>
      <p:pic>
        <p:nvPicPr>
          <p:cNvPr id="5" name="Graphic 4" descr="Checkmark with solid fill">
            <a:extLst>
              <a:ext uri="{FF2B5EF4-FFF2-40B4-BE49-F238E27FC236}">
                <a16:creationId xmlns:a16="http://schemas.microsoft.com/office/drawing/2014/main" id="{2EBB54D2-AFE9-D24B-BCEA-0ECC8F8628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6821" y="5303519"/>
            <a:ext cx="914400" cy="914400"/>
          </a:xfrm>
          <a:prstGeom prst="rect">
            <a:avLst/>
          </a:prstGeom>
        </p:spPr>
      </p:pic>
    </p:spTree>
    <p:extLst>
      <p:ext uri="{BB962C8B-B14F-4D97-AF65-F5344CB8AC3E}">
        <p14:creationId xmlns:p14="http://schemas.microsoft.com/office/powerpoint/2010/main" val="40773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4C1D-449C-B042-A692-291963F5941D}"/>
              </a:ext>
            </a:extLst>
          </p:cNvPr>
          <p:cNvSpPr>
            <a:spLocks noGrp="1"/>
          </p:cNvSpPr>
          <p:nvPr>
            <p:ph type="title"/>
          </p:nvPr>
        </p:nvSpPr>
        <p:spPr/>
        <p:txBody>
          <a:bodyPr>
            <a:normAutofit fontScale="90000"/>
          </a:bodyPr>
          <a:lstStyle/>
          <a:p>
            <a:r>
              <a:rPr lang="en-VN" dirty="0"/>
              <a:t>Vận dụng</a:t>
            </a:r>
          </a:p>
        </p:txBody>
      </p:sp>
      <p:pic>
        <p:nvPicPr>
          <p:cNvPr id="4" name="Content Placeholder 3">
            <a:extLst>
              <a:ext uri="{FF2B5EF4-FFF2-40B4-BE49-F238E27FC236}">
                <a16:creationId xmlns:a16="http://schemas.microsoft.com/office/drawing/2014/main" id="{F138C6E5-57B3-4F4D-A9A8-8174C4260692}"/>
              </a:ext>
            </a:extLst>
          </p:cNvPr>
          <p:cNvPicPr>
            <a:picLocks noGrp="1" noChangeAspect="1"/>
          </p:cNvPicPr>
          <p:nvPr>
            <p:ph sz="half" idx="1"/>
          </p:nvPr>
        </p:nvPicPr>
        <p:blipFill>
          <a:blip r:embed="rId2"/>
          <a:stretch>
            <a:fillRect/>
          </a:stretch>
        </p:blipFill>
        <p:spPr>
          <a:xfrm>
            <a:off x="96501" y="2720946"/>
            <a:ext cx="5999499" cy="2272938"/>
          </a:xfrm>
          <a:prstGeom prst="rect">
            <a:avLst/>
          </a:prstGeom>
        </p:spPr>
      </p:pic>
      <p:sp>
        <p:nvSpPr>
          <p:cNvPr id="5" name="Content Placeholder 4">
            <a:extLst>
              <a:ext uri="{FF2B5EF4-FFF2-40B4-BE49-F238E27FC236}">
                <a16:creationId xmlns:a16="http://schemas.microsoft.com/office/drawing/2014/main" id="{2528306D-6B1B-0D43-AFE2-76490521B5A0}"/>
              </a:ext>
            </a:extLst>
          </p:cNvPr>
          <p:cNvSpPr>
            <a:spLocks noGrp="1"/>
          </p:cNvSpPr>
          <p:nvPr>
            <p:ph sz="half" idx="2"/>
          </p:nvPr>
        </p:nvSpPr>
        <p:spPr>
          <a:xfrm>
            <a:off x="6217920" y="1175657"/>
            <a:ext cx="5669280" cy="4693438"/>
          </a:xfrm>
        </p:spPr>
        <p:txBody>
          <a:bodyPr>
            <a:normAutofit lnSpcReduction="10000"/>
          </a:bodyPr>
          <a:lstStyle/>
          <a:p>
            <a:r>
              <a:rPr lang="vi-VN" b="1" dirty="0"/>
              <a:t>Câu 3:</a:t>
            </a:r>
            <a:r>
              <a:rPr lang="vi-VN" dirty="0"/>
              <a:t> Một học sinh lắp mạnh điện để đo cường độ dòng điện qua bóng đèn như hình 10.9. Quan sát sơ đồ và cho biết trong sơ đồ sai ở chỗ nào? Chọn câu trả lời đúng.</a:t>
            </a:r>
          </a:p>
          <a:p>
            <a:r>
              <a:rPr lang="nl-NL" dirty="0"/>
              <a:t>A. </a:t>
            </a:r>
            <a:r>
              <a:rPr lang="nl-NL" dirty="0" err="1"/>
              <a:t>Sai</a:t>
            </a:r>
            <a:r>
              <a:rPr lang="nl-NL" dirty="0"/>
              <a:t> </a:t>
            </a:r>
            <a:r>
              <a:rPr lang="nl-NL" dirty="0" err="1"/>
              <a:t>ở</a:t>
            </a:r>
            <a:r>
              <a:rPr lang="nl-NL" dirty="0"/>
              <a:t> </a:t>
            </a:r>
            <a:r>
              <a:rPr lang="nl-NL" dirty="0" err="1"/>
              <a:t>cách</a:t>
            </a:r>
            <a:r>
              <a:rPr lang="nl-NL" dirty="0"/>
              <a:t> </a:t>
            </a:r>
            <a:r>
              <a:rPr lang="nl-NL" dirty="0" err="1"/>
              <a:t>mắc</a:t>
            </a:r>
            <a:r>
              <a:rPr lang="nl-NL" dirty="0"/>
              <a:t> </a:t>
            </a:r>
            <a:r>
              <a:rPr lang="nl-NL" dirty="0" err="1"/>
              <a:t>nguồn</a:t>
            </a:r>
            <a:r>
              <a:rPr lang="nl-NL" dirty="0"/>
              <a:t> </a:t>
            </a:r>
            <a:r>
              <a:rPr lang="nl-NL" dirty="0" err="1"/>
              <a:t>điện</a:t>
            </a:r>
            <a:r>
              <a:rPr lang="nl-NL" dirty="0"/>
              <a:t>.</a:t>
            </a:r>
          </a:p>
          <a:p>
            <a:r>
              <a:rPr lang="nl-NL" dirty="0"/>
              <a:t>B. </a:t>
            </a:r>
            <a:r>
              <a:rPr lang="nl-NL" dirty="0" err="1"/>
              <a:t>Sai</a:t>
            </a:r>
            <a:r>
              <a:rPr lang="nl-NL" dirty="0"/>
              <a:t> </a:t>
            </a:r>
            <a:r>
              <a:rPr lang="nl-NL" dirty="0" err="1"/>
              <a:t>ở</a:t>
            </a:r>
            <a:r>
              <a:rPr lang="nl-NL" dirty="0"/>
              <a:t> </a:t>
            </a:r>
            <a:r>
              <a:rPr lang="nl-NL" dirty="0" err="1"/>
              <a:t>cách</a:t>
            </a:r>
            <a:r>
              <a:rPr lang="nl-NL" dirty="0"/>
              <a:t> </a:t>
            </a:r>
            <a:r>
              <a:rPr lang="nl-NL" dirty="0" err="1"/>
              <a:t>mắc</a:t>
            </a:r>
            <a:r>
              <a:rPr lang="nl-NL" dirty="0"/>
              <a:t> </a:t>
            </a:r>
            <a:r>
              <a:rPr lang="vi-VN" dirty="0"/>
              <a:t>a</a:t>
            </a:r>
            <a:r>
              <a:rPr lang="nl-NL" dirty="0" err="1"/>
              <a:t>mpe</a:t>
            </a:r>
            <a:r>
              <a:rPr lang="nl-NL" dirty="0"/>
              <a:t> </a:t>
            </a:r>
            <a:r>
              <a:rPr lang="nl-NL" dirty="0" err="1"/>
              <a:t>kế</a:t>
            </a:r>
            <a:r>
              <a:rPr lang="nl-NL" dirty="0"/>
              <a:t>.</a:t>
            </a:r>
            <a:endParaRPr lang="en-VN" dirty="0"/>
          </a:p>
          <a:p>
            <a:r>
              <a:rPr lang="nl-NL" dirty="0"/>
              <a:t>C. </a:t>
            </a:r>
            <a:r>
              <a:rPr lang="nl-NL" dirty="0" err="1"/>
              <a:t>Sai</a:t>
            </a:r>
            <a:r>
              <a:rPr lang="nl-NL" dirty="0"/>
              <a:t> </a:t>
            </a:r>
            <a:r>
              <a:rPr lang="nl-NL" dirty="0" err="1"/>
              <a:t>ở</a:t>
            </a:r>
            <a:r>
              <a:rPr lang="nl-NL" dirty="0"/>
              <a:t> </a:t>
            </a:r>
            <a:r>
              <a:rPr lang="nl-NL" dirty="0" err="1"/>
              <a:t>cách</a:t>
            </a:r>
            <a:r>
              <a:rPr lang="nl-NL" dirty="0"/>
              <a:t> </a:t>
            </a:r>
            <a:r>
              <a:rPr lang="nl-NL" dirty="0" err="1"/>
              <a:t>mắc</a:t>
            </a:r>
            <a:r>
              <a:rPr lang="nl-NL" dirty="0"/>
              <a:t> </a:t>
            </a:r>
            <a:r>
              <a:rPr lang="nl-NL" dirty="0" err="1"/>
              <a:t>bóng</a:t>
            </a:r>
            <a:r>
              <a:rPr lang="nl-NL" dirty="0"/>
              <a:t> </a:t>
            </a:r>
            <a:r>
              <a:rPr lang="nl-NL" dirty="0" err="1"/>
              <a:t>đèn</a:t>
            </a:r>
            <a:r>
              <a:rPr lang="nl-NL" dirty="0"/>
              <a:t>.</a:t>
            </a:r>
          </a:p>
          <a:p>
            <a:r>
              <a:rPr lang="nl-NL" dirty="0"/>
              <a:t>D. </a:t>
            </a:r>
            <a:r>
              <a:rPr lang="nl-NL" dirty="0" err="1"/>
              <a:t>Sai</a:t>
            </a:r>
            <a:r>
              <a:rPr lang="nl-NL" dirty="0"/>
              <a:t> </a:t>
            </a:r>
            <a:r>
              <a:rPr lang="nl-NL" dirty="0" err="1"/>
              <a:t>ở</a:t>
            </a:r>
            <a:r>
              <a:rPr lang="nl-NL" dirty="0"/>
              <a:t> </a:t>
            </a:r>
            <a:r>
              <a:rPr lang="nl-NL" dirty="0" err="1"/>
              <a:t>cách</a:t>
            </a:r>
            <a:r>
              <a:rPr lang="nl-NL" dirty="0"/>
              <a:t> </a:t>
            </a:r>
            <a:r>
              <a:rPr lang="nl-NL" dirty="0" err="1"/>
              <a:t>mắc</a:t>
            </a:r>
            <a:r>
              <a:rPr lang="nl-NL" dirty="0"/>
              <a:t> </a:t>
            </a:r>
            <a:r>
              <a:rPr lang="nl-NL" dirty="0" err="1"/>
              <a:t>công</a:t>
            </a:r>
            <a:r>
              <a:rPr lang="nl-NL" dirty="0"/>
              <a:t> </a:t>
            </a:r>
            <a:r>
              <a:rPr lang="nl-NL" dirty="0" err="1"/>
              <a:t>tắc</a:t>
            </a:r>
            <a:r>
              <a:rPr lang="nl-NL" dirty="0"/>
              <a:t>.</a:t>
            </a:r>
            <a:endParaRPr lang="en-VN" dirty="0"/>
          </a:p>
        </p:txBody>
      </p:sp>
    </p:spTree>
    <p:extLst>
      <p:ext uri="{BB962C8B-B14F-4D97-AF65-F5344CB8AC3E}">
        <p14:creationId xmlns:p14="http://schemas.microsoft.com/office/powerpoint/2010/main" val="350163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02A2-6599-3A44-9D70-8DFBB0514D63}"/>
              </a:ext>
            </a:extLst>
          </p:cNvPr>
          <p:cNvSpPr>
            <a:spLocks noGrp="1"/>
          </p:cNvSpPr>
          <p:nvPr>
            <p:ph type="title"/>
          </p:nvPr>
        </p:nvSpPr>
        <p:spPr>
          <a:xfrm>
            <a:off x="1097280" y="16156"/>
            <a:ext cx="10058400" cy="702302"/>
          </a:xfrm>
        </p:spPr>
        <p:txBody>
          <a:bodyPr>
            <a:normAutofit fontScale="90000"/>
          </a:bodyPr>
          <a:lstStyle/>
          <a:p>
            <a:r>
              <a:rPr lang="en-VN" dirty="0"/>
              <a:t>Vận dụng</a:t>
            </a:r>
          </a:p>
        </p:txBody>
      </p:sp>
      <p:sp>
        <p:nvSpPr>
          <p:cNvPr id="5" name="Content Placeholder 4">
            <a:extLst>
              <a:ext uri="{FF2B5EF4-FFF2-40B4-BE49-F238E27FC236}">
                <a16:creationId xmlns:a16="http://schemas.microsoft.com/office/drawing/2014/main" id="{41960C34-BC22-1E44-85A9-8AE006CA1090}"/>
              </a:ext>
            </a:extLst>
          </p:cNvPr>
          <p:cNvSpPr>
            <a:spLocks noGrp="1"/>
          </p:cNvSpPr>
          <p:nvPr>
            <p:ph idx="1"/>
          </p:nvPr>
        </p:nvSpPr>
        <p:spPr>
          <a:xfrm>
            <a:off x="352697" y="827903"/>
            <a:ext cx="11547566" cy="5311639"/>
          </a:xfrm>
        </p:spPr>
        <p:txBody>
          <a:bodyPr>
            <a:normAutofit fontScale="92500"/>
          </a:bodyPr>
          <a:lstStyle/>
          <a:p>
            <a:r>
              <a:rPr lang="vi-VN" b="1" dirty="0"/>
              <a:t>Câu 4: </a:t>
            </a:r>
            <a:r>
              <a:rPr lang="vi-VN" dirty="0"/>
              <a:t>Có 4 vôn kế có GHĐ lần lượt là</a:t>
            </a:r>
          </a:p>
          <a:p>
            <a:r>
              <a:rPr lang="vi-VN" dirty="0"/>
              <a:t>A. 600 mV.		B. 250 V.		C. 500 V.		D. 15 V.</a:t>
            </a:r>
          </a:p>
          <a:p>
            <a:r>
              <a:rPr lang="vi-VN" dirty="0"/>
              <a:t>Hãy cho biết vôn kế nào trong các vôn kế kể trên là phù hợp khi dùng để đo hiệu điện thế của các dụng cụ dùng điện trong gia đình?</a:t>
            </a:r>
          </a:p>
          <a:p>
            <a:r>
              <a:rPr lang="vi-VN" b="1" dirty="0"/>
              <a:t>Câu 5: </a:t>
            </a:r>
            <a:r>
              <a:rPr lang="vi-VN" dirty="0"/>
              <a:t>Trên một nồi cơm điện có chi số 220 V. Thông tin nào sau đây là đúng? Chọn phương án phù hợp nhất.</a:t>
            </a:r>
          </a:p>
          <a:p>
            <a:r>
              <a:rPr lang="vi-VN" dirty="0"/>
              <a:t>A. 220 V là hiệu điện thế định mức để nồi cơm điện có thể hoạt động bình thường.</a:t>
            </a:r>
          </a:p>
          <a:p>
            <a:r>
              <a:rPr lang="vi-VN" dirty="0"/>
              <a:t>B. Không được sử dụng nồi cơm điện nói trên với hiệu điện thế vượt quá giá trị 220 V.</a:t>
            </a:r>
          </a:p>
          <a:p>
            <a:r>
              <a:rPr lang="vi-VN" dirty="0"/>
              <a:t>C. Khi thường xuyên sử dụng nồi cơm điện với hiệu điện thế 220 V thì nó sẽ rất bền.</a:t>
            </a:r>
          </a:p>
          <a:p>
            <a:r>
              <a:rPr lang="vi-VN" dirty="0"/>
              <a:t>D. Các thông tin A, B, C đều đúng. </a:t>
            </a:r>
            <a:endParaRPr lang="en-VN" dirty="0"/>
          </a:p>
        </p:txBody>
      </p:sp>
      <p:pic>
        <p:nvPicPr>
          <p:cNvPr id="6" name="Graphic 5" descr="Checkmark with solid fill">
            <a:extLst>
              <a:ext uri="{FF2B5EF4-FFF2-40B4-BE49-F238E27FC236}">
                <a16:creationId xmlns:a16="http://schemas.microsoft.com/office/drawing/2014/main" id="{D2CC72EB-45C9-EE40-A50C-637698817E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5240" y="1578144"/>
            <a:ext cx="914400" cy="914400"/>
          </a:xfrm>
          <a:prstGeom prst="rect">
            <a:avLst/>
          </a:prstGeom>
        </p:spPr>
      </p:pic>
    </p:spTree>
    <p:extLst>
      <p:ext uri="{BB962C8B-B14F-4D97-AF65-F5344CB8AC3E}">
        <p14:creationId xmlns:p14="http://schemas.microsoft.com/office/powerpoint/2010/main" val="247963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nodeType="clickEffect">
                                  <p:stCondLst>
                                    <p:cond delay="0"/>
                                  </p:stCondLst>
                                  <p:iterate type="lt">
                                    <p:tmPct val="4000"/>
                                  </p:iterate>
                                  <p:childTnLst>
                                    <p:set>
                                      <p:cBhvr override="childStyle">
                                        <p:cTn id="12" dur="500" fill="hold"/>
                                        <p:tgtEl>
                                          <p:spTgt spid="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14531A-65BE-4C33-BDDF-4DC5DE433B6C}"/>
              </a:ext>
            </a:extLst>
          </p:cNvPr>
          <p:cNvSpPr>
            <a:spLocks noGrp="1"/>
          </p:cNvSpPr>
          <p:nvPr>
            <p:ph type="title"/>
          </p:nvPr>
        </p:nvSpPr>
        <p:spPr>
          <a:xfrm>
            <a:off x="4820529" y="169007"/>
            <a:ext cx="6368142" cy="709348"/>
          </a:xfrm>
          <a:custGeom>
            <a:avLst/>
            <a:gdLst>
              <a:gd name="connsiteX0" fmla="*/ 0 w 10058400"/>
              <a:gd name="connsiteY0" fmla="*/ 0 h 1012807"/>
              <a:gd name="connsiteX1" fmla="*/ 390503 w 10058400"/>
              <a:gd name="connsiteY1" fmla="*/ 0 h 1012807"/>
              <a:gd name="connsiteX2" fmla="*/ 982173 w 10058400"/>
              <a:gd name="connsiteY2" fmla="*/ 0 h 1012807"/>
              <a:gd name="connsiteX3" fmla="*/ 1372676 w 10058400"/>
              <a:gd name="connsiteY3" fmla="*/ 0 h 1012807"/>
              <a:gd name="connsiteX4" fmla="*/ 1964346 w 10058400"/>
              <a:gd name="connsiteY4" fmla="*/ 0 h 1012807"/>
              <a:gd name="connsiteX5" fmla="*/ 2556017 w 10058400"/>
              <a:gd name="connsiteY5" fmla="*/ 0 h 1012807"/>
              <a:gd name="connsiteX6" fmla="*/ 2845936 w 10058400"/>
              <a:gd name="connsiteY6" fmla="*/ 0 h 1012807"/>
              <a:gd name="connsiteX7" fmla="*/ 3236438 w 10058400"/>
              <a:gd name="connsiteY7" fmla="*/ 0 h 1012807"/>
              <a:gd name="connsiteX8" fmla="*/ 3526357 w 10058400"/>
              <a:gd name="connsiteY8" fmla="*/ 0 h 1012807"/>
              <a:gd name="connsiteX9" fmla="*/ 4218611 w 10058400"/>
              <a:gd name="connsiteY9" fmla="*/ 0 h 1012807"/>
              <a:gd name="connsiteX10" fmla="*/ 4609114 w 10058400"/>
              <a:gd name="connsiteY10" fmla="*/ 0 h 1012807"/>
              <a:gd name="connsiteX11" fmla="*/ 4999616 w 10058400"/>
              <a:gd name="connsiteY11" fmla="*/ 0 h 1012807"/>
              <a:gd name="connsiteX12" fmla="*/ 5591287 w 10058400"/>
              <a:gd name="connsiteY12" fmla="*/ 0 h 1012807"/>
              <a:gd name="connsiteX13" fmla="*/ 5981790 w 10058400"/>
              <a:gd name="connsiteY13" fmla="*/ 0 h 1012807"/>
              <a:gd name="connsiteX14" fmla="*/ 6573460 w 10058400"/>
              <a:gd name="connsiteY14" fmla="*/ 0 h 1012807"/>
              <a:gd name="connsiteX15" fmla="*/ 7064547 w 10058400"/>
              <a:gd name="connsiteY15" fmla="*/ 0 h 1012807"/>
              <a:gd name="connsiteX16" fmla="*/ 7555633 w 10058400"/>
              <a:gd name="connsiteY16" fmla="*/ 0 h 1012807"/>
              <a:gd name="connsiteX17" fmla="*/ 8348472 w 10058400"/>
              <a:gd name="connsiteY17" fmla="*/ 0 h 1012807"/>
              <a:gd name="connsiteX18" fmla="*/ 8839559 w 10058400"/>
              <a:gd name="connsiteY18" fmla="*/ 0 h 1012807"/>
              <a:gd name="connsiteX19" fmla="*/ 9129477 w 10058400"/>
              <a:gd name="connsiteY19" fmla="*/ 0 h 1012807"/>
              <a:gd name="connsiteX20" fmla="*/ 10058400 w 10058400"/>
              <a:gd name="connsiteY20" fmla="*/ 0 h 1012807"/>
              <a:gd name="connsiteX21" fmla="*/ 10058400 w 10058400"/>
              <a:gd name="connsiteY21" fmla="*/ 496275 h 1012807"/>
              <a:gd name="connsiteX22" fmla="*/ 10058400 w 10058400"/>
              <a:gd name="connsiteY22" fmla="*/ 1012807 h 1012807"/>
              <a:gd name="connsiteX23" fmla="*/ 9366145 w 10058400"/>
              <a:gd name="connsiteY23" fmla="*/ 1012807 h 1012807"/>
              <a:gd name="connsiteX24" fmla="*/ 9076227 w 10058400"/>
              <a:gd name="connsiteY24" fmla="*/ 1012807 h 1012807"/>
              <a:gd name="connsiteX25" fmla="*/ 8383972 w 10058400"/>
              <a:gd name="connsiteY25" fmla="*/ 1012807 h 1012807"/>
              <a:gd name="connsiteX26" fmla="*/ 7892886 w 10058400"/>
              <a:gd name="connsiteY26" fmla="*/ 1012807 h 1012807"/>
              <a:gd name="connsiteX27" fmla="*/ 7301215 w 10058400"/>
              <a:gd name="connsiteY27" fmla="*/ 1012807 h 1012807"/>
              <a:gd name="connsiteX28" fmla="*/ 6608960 w 10058400"/>
              <a:gd name="connsiteY28" fmla="*/ 1012807 h 1012807"/>
              <a:gd name="connsiteX29" fmla="*/ 5916706 w 10058400"/>
              <a:gd name="connsiteY29" fmla="*/ 1012807 h 1012807"/>
              <a:gd name="connsiteX30" fmla="*/ 5526203 w 10058400"/>
              <a:gd name="connsiteY30" fmla="*/ 1012807 h 1012807"/>
              <a:gd name="connsiteX31" fmla="*/ 4733365 w 10058400"/>
              <a:gd name="connsiteY31" fmla="*/ 1012807 h 1012807"/>
              <a:gd name="connsiteX32" fmla="*/ 4041110 w 10058400"/>
              <a:gd name="connsiteY32" fmla="*/ 1012807 h 1012807"/>
              <a:gd name="connsiteX33" fmla="*/ 3650608 w 10058400"/>
              <a:gd name="connsiteY33" fmla="*/ 1012807 h 1012807"/>
              <a:gd name="connsiteX34" fmla="*/ 2958353 w 10058400"/>
              <a:gd name="connsiteY34" fmla="*/ 1012807 h 1012807"/>
              <a:gd name="connsiteX35" fmla="*/ 2467266 w 10058400"/>
              <a:gd name="connsiteY35" fmla="*/ 1012807 h 1012807"/>
              <a:gd name="connsiteX36" fmla="*/ 1674428 w 10058400"/>
              <a:gd name="connsiteY36" fmla="*/ 1012807 h 1012807"/>
              <a:gd name="connsiteX37" fmla="*/ 1283925 w 10058400"/>
              <a:gd name="connsiteY37" fmla="*/ 1012807 h 1012807"/>
              <a:gd name="connsiteX38" fmla="*/ 994007 w 10058400"/>
              <a:gd name="connsiteY38" fmla="*/ 1012807 h 1012807"/>
              <a:gd name="connsiteX39" fmla="*/ 0 w 10058400"/>
              <a:gd name="connsiteY39" fmla="*/ 1012807 h 1012807"/>
              <a:gd name="connsiteX40" fmla="*/ 0 w 10058400"/>
              <a:gd name="connsiteY40" fmla="*/ 506404 h 1012807"/>
              <a:gd name="connsiteX41" fmla="*/ 0 w 10058400"/>
              <a:gd name="connsiteY41" fmla="*/ 0 h 101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58400" h="1012807" fill="none" extrusionOk="0">
                <a:moveTo>
                  <a:pt x="0" y="0"/>
                </a:moveTo>
                <a:cubicBezTo>
                  <a:pt x="174889" y="-21928"/>
                  <a:pt x="202374" y="2277"/>
                  <a:pt x="390503" y="0"/>
                </a:cubicBezTo>
                <a:cubicBezTo>
                  <a:pt x="578632" y="-2277"/>
                  <a:pt x="817097" y="7493"/>
                  <a:pt x="982173" y="0"/>
                </a:cubicBezTo>
                <a:cubicBezTo>
                  <a:pt x="1147249" y="-7493"/>
                  <a:pt x="1184592" y="23526"/>
                  <a:pt x="1372676" y="0"/>
                </a:cubicBezTo>
                <a:cubicBezTo>
                  <a:pt x="1560760" y="-23526"/>
                  <a:pt x="1757191" y="34254"/>
                  <a:pt x="1964346" y="0"/>
                </a:cubicBezTo>
                <a:cubicBezTo>
                  <a:pt x="2171501" y="-34254"/>
                  <a:pt x="2301429" y="66638"/>
                  <a:pt x="2556017" y="0"/>
                </a:cubicBezTo>
                <a:cubicBezTo>
                  <a:pt x="2810605" y="-66638"/>
                  <a:pt x="2708395" y="21606"/>
                  <a:pt x="2845936" y="0"/>
                </a:cubicBezTo>
                <a:cubicBezTo>
                  <a:pt x="2983477" y="-21606"/>
                  <a:pt x="3054199" y="21229"/>
                  <a:pt x="3236438" y="0"/>
                </a:cubicBezTo>
                <a:cubicBezTo>
                  <a:pt x="3418677" y="-21229"/>
                  <a:pt x="3395007" y="16638"/>
                  <a:pt x="3526357" y="0"/>
                </a:cubicBezTo>
                <a:cubicBezTo>
                  <a:pt x="3657707" y="-16638"/>
                  <a:pt x="3950204" y="45604"/>
                  <a:pt x="4218611" y="0"/>
                </a:cubicBezTo>
                <a:cubicBezTo>
                  <a:pt x="4487018" y="-45604"/>
                  <a:pt x="4495670" y="16370"/>
                  <a:pt x="4609114" y="0"/>
                </a:cubicBezTo>
                <a:cubicBezTo>
                  <a:pt x="4722558" y="-16370"/>
                  <a:pt x="4919233" y="31701"/>
                  <a:pt x="4999616" y="0"/>
                </a:cubicBezTo>
                <a:cubicBezTo>
                  <a:pt x="5079999" y="-31701"/>
                  <a:pt x="5403299" y="52742"/>
                  <a:pt x="5591287" y="0"/>
                </a:cubicBezTo>
                <a:cubicBezTo>
                  <a:pt x="5779275" y="-52742"/>
                  <a:pt x="5842216" y="21186"/>
                  <a:pt x="5981790" y="0"/>
                </a:cubicBezTo>
                <a:cubicBezTo>
                  <a:pt x="6121364" y="-21186"/>
                  <a:pt x="6416273" y="5058"/>
                  <a:pt x="6573460" y="0"/>
                </a:cubicBezTo>
                <a:cubicBezTo>
                  <a:pt x="6730647" y="-5058"/>
                  <a:pt x="6858376" y="25481"/>
                  <a:pt x="7064547" y="0"/>
                </a:cubicBezTo>
                <a:cubicBezTo>
                  <a:pt x="7270718" y="-25481"/>
                  <a:pt x="7381851" y="32539"/>
                  <a:pt x="7555633" y="0"/>
                </a:cubicBezTo>
                <a:cubicBezTo>
                  <a:pt x="7729415" y="-32539"/>
                  <a:pt x="8046973" y="16315"/>
                  <a:pt x="8348472" y="0"/>
                </a:cubicBezTo>
                <a:cubicBezTo>
                  <a:pt x="8649971" y="-16315"/>
                  <a:pt x="8642093" y="48459"/>
                  <a:pt x="8839559" y="0"/>
                </a:cubicBezTo>
                <a:cubicBezTo>
                  <a:pt x="9037025" y="-48459"/>
                  <a:pt x="9033378" y="12796"/>
                  <a:pt x="9129477" y="0"/>
                </a:cubicBezTo>
                <a:cubicBezTo>
                  <a:pt x="9225576" y="-12796"/>
                  <a:pt x="9651248" y="25674"/>
                  <a:pt x="10058400" y="0"/>
                </a:cubicBezTo>
                <a:cubicBezTo>
                  <a:pt x="10092775" y="231145"/>
                  <a:pt x="10003690" y="257385"/>
                  <a:pt x="10058400" y="496275"/>
                </a:cubicBezTo>
                <a:cubicBezTo>
                  <a:pt x="10113110" y="735165"/>
                  <a:pt x="10047882" y="894708"/>
                  <a:pt x="10058400" y="1012807"/>
                </a:cubicBezTo>
                <a:cubicBezTo>
                  <a:pt x="9796160" y="1036568"/>
                  <a:pt x="9561135" y="1002979"/>
                  <a:pt x="9366145" y="1012807"/>
                </a:cubicBezTo>
                <a:cubicBezTo>
                  <a:pt x="9171155" y="1022635"/>
                  <a:pt x="9149997" y="1002020"/>
                  <a:pt x="9076227" y="1012807"/>
                </a:cubicBezTo>
                <a:cubicBezTo>
                  <a:pt x="9002457" y="1023594"/>
                  <a:pt x="8594063" y="972195"/>
                  <a:pt x="8383972" y="1012807"/>
                </a:cubicBezTo>
                <a:cubicBezTo>
                  <a:pt x="8173881" y="1053419"/>
                  <a:pt x="7993791" y="965715"/>
                  <a:pt x="7892886" y="1012807"/>
                </a:cubicBezTo>
                <a:cubicBezTo>
                  <a:pt x="7791981" y="1059899"/>
                  <a:pt x="7529127" y="976892"/>
                  <a:pt x="7301215" y="1012807"/>
                </a:cubicBezTo>
                <a:cubicBezTo>
                  <a:pt x="7073303" y="1048722"/>
                  <a:pt x="6807191" y="945620"/>
                  <a:pt x="6608960" y="1012807"/>
                </a:cubicBezTo>
                <a:cubicBezTo>
                  <a:pt x="6410729" y="1079994"/>
                  <a:pt x="6148686" y="990780"/>
                  <a:pt x="5916706" y="1012807"/>
                </a:cubicBezTo>
                <a:cubicBezTo>
                  <a:pt x="5684726" y="1034834"/>
                  <a:pt x="5708059" y="987101"/>
                  <a:pt x="5526203" y="1012807"/>
                </a:cubicBezTo>
                <a:cubicBezTo>
                  <a:pt x="5344347" y="1038513"/>
                  <a:pt x="5121019" y="993570"/>
                  <a:pt x="4733365" y="1012807"/>
                </a:cubicBezTo>
                <a:cubicBezTo>
                  <a:pt x="4345711" y="1032044"/>
                  <a:pt x="4298514" y="984081"/>
                  <a:pt x="4041110" y="1012807"/>
                </a:cubicBezTo>
                <a:cubicBezTo>
                  <a:pt x="3783706" y="1041533"/>
                  <a:pt x="3732183" y="981907"/>
                  <a:pt x="3650608" y="1012807"/>
                </a:cubicBezTo>
                <a:cubicBezTo>
                  <a:pt x="3569033" y="1043707"/>
                  <a:pt x="3209462" y="995376"/>
                  <a:pt x="2958353" y="1012807"/>
                </a:cubicBezTo>
                <a:cubicBezTo>
                  <a:pt x="2707244" y="1030238"/>
                  <a:pt x="2616903" y="999311"/>
                  <a:pt x="2467266" y="1012807"/>
                </a:cubicBezTo>
                <a:cubicBezTo>
                  <a:pt x="2317629" y="1026303"/>
                  <a:pt x="1979526" y="1006640"/>
                  <a:pt x="1674428" y="1012807"/>
                </a:cubicBezTo>
                <a:cubicBezTo>
                  <a:pt x="1369330" y="1018974"/>
                  <a:pt x="1391303" y="1002080"/>
                  <a:pt x="1283925" y="1012807"/>
                </a:cubicBezTo>
                <a:cubicBezTo>
                  <a:pt x="1176547" y="1023534"/>
                  <a:pt x="1117573" y="1004102"/>
                  <a:pt x="994007" y="1012807"/>
                </a:cubicBezTo>
                <a:cubicBezTo>
                  <a:pt x="870441" y="1021512"/>
                  <a:pt x="360120" y="985834"/>
                  <a:pt x="0" y="1012807"/>
                </a:cubicBezTo>
                <a:cubicBezTo>
                  <a:pt x="-13291" y="901009"/>
                  <a:pt x="3211" y="717873"/>
                  <a:pt x="0" y="506404"/>
                </a:cubicBezTo>
                <a:cubicBezTo>
                  <a:pt x="-3211" y="294935"/>
                  <a:pt x="3554" y="106041"/>
                  <a:pt x="0" y="0"/>
                </a:cubicBezTo>
                <a:close/>
              </a:path>
              <a:path w="10058400" h="1012807" stroke="0" extrusionOk="0">
                <a:moveTo>
                  <a:pt x="0" y="0"/>
                </a:moveTo>
                <a:cubicBezTo>
                  <a:pt x="99097" y="-4750"/>
                  <a:pt x="247598" y="17600"/>
                  <a:pt x="491087" y="0"/>
                </a:cubicBezTo>
                <a:cubicBezTo>
                  <a:pt x="734576" y="-17600"/>
                  <a:pt x="726294" y="15501"/>
                  <a:pt x="881589" y="0"/>
                </a:cubicBezTo>
                <a:cubicBezTo>
                  <a:pt x="1036884" y="-15501"/>
                  <a:pt x="1166746" y="42980"/>
                  <a:pt x="1372676" y="0"/>
                </a:cubicBezTo>
                <a:cubicBezTo>
                  <a:pt x="1578606" y="-42980"/>
                  <a:pt x="1713841" y="57421"/>
                  <a:pt x="1863762" y="0"/>
                </a:cubicBezTo>
                <a:cubicBezTo>
                  <a:pt x="2013683" y="-57421"/>
                  <a:pt x="2046317" y="33768"/>
                  <a:pt x="2153681" y="0"/>
                </a:cubicBezTo>
                <a:cubicBezTo>
                  <a:pt x="2261045" y="-33768"/>
                  <a:pt x="2440840" y="6103"/>
                  <a:pt x="2644768" y="0"/>
                </a:cubicBezTo>
                <a:cubicBezTo>
                  <a:pt x="2848696" y="-6103"/>
                  <a:pt x="3092030" y="12278"/>
                  <a:pt x="3337022" y="0"/>
                </a:cubicBezTo>
                <a:cubicBezTo>
                  <a:pt x="3582014" y="-12278"/>
                  <a:pt x="3739001" y="20945"/>
                  <a:pt x="4129861" y="0"/>
                </a:cubicBezTo>
                <a:cubicBezTo>
                  <a:pt x="4520721" y="-20945"/>
                  <a:pt x="4361680" y="14323"/>
                  <a:pt x="4419779" y="0"/>
                </a:cubicBezTo>
                <a:cubicBezTo>
                  <a:pt x="4477878" y="-14323"/>
                  <a:pt x="4651430" y="11144"/>
                  <a:pt x="4709698" y="0"/>
                </a:cubicBezTo>
                <a:cubicBezTo>
                  <a:pt x="4767966" y="-11144"/>
                  <a:pt x="5111648" y="35857"/>
                  <a:pt x="5502536" y="0"/>
                </a:cubicBezTo>
                <a:cubicBezTo>
                  <a:pt x="5893424" y="-35857"/>
                  <a:pt x="6017390" y="87637"/>
                  <a:pt x="6295375" y="0"/>
                </a:cubicBezTo>
                <a:cubicBezTo>
                  <a:pt x="6573360" y="-87637"/>
                  <a:pt x="6482418" y="3601"/>
                  <a:pt x="6585294" y="0"/>
                </a:cubicBezTo>
                <a:cubicBezTo>
                  <a:pt x="6688170" y="-3601"/>
                  <a:pt x="6980524" y="17380"/>
                  <a:pt x="7277548" y="0"/>
                </a:cubicBezTo>
                <a:cubicBezTo>
                  <a:pt x="7574572" y="-17380"/>
                  <a:pt x="7509360" y="15327"/>
                  <a:pt x="7668051" y="0"/>
                </a:cubicBezTo>
                <a:cubicBezTo>
                  <a:pt x="7826742" y="-15327"/>
                  <a:pt x="8173322" y="17759"/>
                  <a:pt x="8360305" y="0"/>
                </a:cubicBezTo>
                <a:cubicBezTo>
                  <a:pt x="8547288" y="-17759"/>
                  <a:pt x="8686973" y="59637"/>
                  <a:pt x="8951976" y="0"/>
                </a:cubicBezTo>
                <a:cubicBezTo>
                  <a:pt x="9216979" y="-59637"/>
                  <a:pt x="9764427" y="54969"/>
                  <a:pt x="10058400" y="0"/>
                </a:cubicBezTo>
                <a:cubicBezTo>
                  <a:pt x="10062386" y="240165"/>
                  <a:pt x="10024831" y="283225"/>
                  <a:pt x="10058400" y="506404"/>
                </a:cubicBezTo>
                <a:cubicBezTo>
                  <a:pt x="10091969" y="729583"/>
                  <a:pt x="10054768" y="905094"/>
                  <a:pt x="10058400" y="1012807"/>
                </a:cubicBezTo>
                <a:cubicBezTo>
                  <a:pt x="9955772" y="1026328"/>
                  <a:pt x="9858908" y="978212"/>
                  <a:pt x="9768481" y="1012807"/>
                </a:cubicBezTo>
                <a:cubicBezTo>
                  <a:pt x="9678054" y="1047402"/>
                  <a:pt x="9301329" y="980927"/>
                  <a:pt x="8975643" y="1012807"/>
                </a:cubicBezTo>
                <a:cubicBezTo>
                  <a:pt x="8649957" y="1044687"/>
                  <a:pt x="8367939" y="994792"/>
                  <a:pt x="8182804" y="1012807"/>
                </a:cubicBezTo>
                <a:cubicBezTo>
                  <a:pt x="7997669" y="1030822"/>
                  <a:pt x="7783702" y="923745"/>
                  <a:pt x="7389966" y="1012807"/>
                </a:cubicBezTo>
                <a:cubicBezTo>
                  <a:pt x="6996230" y="1101869"/>
                  <a:pt x="7038279" y="953906"/>
                  <a:pt x="6898879" y="1012807"/>
                </a:cubicBezTo>
                <a:cubicBezTo>
                  <a:pt x="6759479" y="1071708"/>
                  <a:pt x="6577418" y="964116"/>
                  <a:pt x="6407792" y="1012807"/>
                </a:cubicBezTo>
                <a:cubicBezTo>
                  <a:pt x="6238166" y="1061498"/>
                  <a:pt x="6119118" y="955870"/>
                  <a:pt x="5916706" y="1012807"/>
                </a:cubicBezTo>
                <a:cubicBezTo>
                  <a:pt x="5714294" y="1069744"/>
                  <a:pt x="5458956" y="937551"/>
                  <a:pt x="5224451" y="1012807"/>
                </a:cubicBezTo>
                <a:cubicBezTo>
                  <a:pt x="4989946" y="1088063"/>
                  <a:pt x="4832286" y="978557"/>
                  <a:pt x="4733365" y="1012807"/>
                </a:cubicBezTo>
                <a:cubicBezTo>
                  <a:pt x="4634444" y="1047057"/>
                  <a:pt x="4464453" y="991588"/>
                  <a:pt x="4242278" y="1012807"/>
                </a:cubicBezTo>
                <a:cubicBezTo>
                  <a:pt x="4020103" y="1034026"/>
                  <a:pt x="3741586" y="983922"/>
                  <a:pt x="3449440" y="1012807"/>
                </a:cubicBezTo>
                <a:cubicBezTo>
                  <a:pt x="3157294" y="1041692"/>
                  <a:pt x="3058550" y="996981"/>
                  <a:pt x="2757185" y="1012807"/>
                </a:cubicBezTo>
                <a:cubicBezTo>
                  <a:pt x="2455820" y="1028633"/>
                  <a:pt x="2457302" y="945120"/>
                  <a:pt x="2165514" y="1012807"/>
                </a:cubicBezTo>
                <a:cubicBezTo>
                  <a:pt x="1873726" y="1080494"/>
                  <a:pt x="1680519" y="943748"/>
                  <a:pt x="1372676" y="1012807"/>
                </a:cubicBezTo>
                <a:cubicBezTo>
                  <a:pt x="1064833" y="1081866"/>
                  <a:pt x="1010926" y="982307"/>
                  <a:pt x="781005" y="1012807"/>
                </a:cubicBezTo>
                <a:cubicBezTo>
                  <a:pt x="551084" y="1043307"/>
                  <a:pt x="342950" y="928645"/>
                  <a:pt x="0" y="1012807"/>
                </a:cubicBezTo>
                <a:cubicBezTo>
                  <a:pt x="-59560" y="754860"/>
                  <a:pt x="22963" y="715379"/>
                  <a:pt x="0" y="496275"/>
                </a:cubicBezTo>
                <a:cubicBezTo>
                  <a:pt x="-22963" y="277171"/>
                  <a:pt x="33973" y="158595"/>
                  <a:pt x="0" y="0"/>
                </a:cubicBezTo>
                <a:close/>
              </a:path>
            </a:pathLst>
          </a:custGeom>
          <a:ln w="5715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nSpc>
                <a:spcPct val="85000"/>
              </a:lnSpc>
              <a:spcBef>
                <a:spcPct val="0"/>
              </a:spcBef>
            </a:pPr>
            <a:r>
              <a:rPr lang="en-US" dirty="0" err="1">
                <a:solidFill>
                  <a:schemeClr val="accent2">
                    <a:lumMod val="50000"/>
                  </a:schemeClr>
                </a:solidFill>
                <a:latin typeface="Arial" panose="020B0604020202020204" pitchFamily="34" charset="0"/>
                <a:ea typeface="+mj-ea"/>
                <a:cs typeface="Arial" panose="020B0604020202020204" pitchFamily="34" charset="0"/>
              </a:rPr>
              <a:t>Nhiệm</a:t>
            </a:r>
            <a:r>
              <a:rPr lang="en-US" dirty="0">
                <a:solidFill>
                  <a:schemeClr val="accent2">
                    <a:lumMod val="50000"/>
                  </a:schemeClr>
                </a:solidFill>
                <a:latin typeface="Arial" panose="020B0604020202020204" pitchFamily="34" charset="0"/>
                <a:ea typeface="+mj-ea"/>
                <a:cs typeface="Arial" panose="020B0604020202020204" pitchFamily="34" charset="0"/>
              </a:rPr>
              <a:t> </a:t>
            </a:r>
            <a:r>
              <a:rPr lang="en-US" dirty="0" err="1">
                <a:solidFill>
                  <a:schemeClr val="accent2">
                    <a:lumMod val="50000"/>
                  </a:schemeClr>
                </a:solidFill>
                <a:latin typeface="Arial" panose="020B0604020202020204" pitchFamily="34" charset="0"/>
                <a:ea typeface="+mj-ea"/>
                <a:cs typeface="Arial" panose="020B0604020202020204" pitchFamily="34" charset="0"/>
              </a:rPr>
              <a:t>vụ</a:t>
            </a:r>
            <a:r>
              <a:rPr lang="en-US" dirty="0">
                <a:solidFill>
                  <a:schemeClr val="accent2">
                    <a:lumMod val="50000"/>
                  </a:schemeClr>
                </a:solidFill>
                <a:latin typeface="Arial" panose="020B0604020202020204" pitchFamily="34" charset="0"/>
                <a:ea typeface="+mj-ea"/>
                <a:cs typeface="Arial" panose="020B0604020202020204" pitchFamily="34" charset="0"/>
              </a:rPr>
              <a:t> </a:t>
            </a:r>
            <a:r>
              <a:rPr lang="en-US" dirty="0" err="1">
                <a:solidFill>
                  <a:schemeClr val="accent2">
                    <a:lumMod val="50000"/>
                  </a:schemeClr>
                </a:solidFill>
                <a:latin typeface="Arial" panose="020B0604020202020204" pitchFamily="34" charset="0"/>
                <a:ea typeface="+mj-ea"/>
                <a:cs typeface="Arial" panose="020B0604020202020204" pitchFamily="34" charset="0"/>
              </a:rPr>
              <a:t>học</a:t>
            </a:r>
            <a:r>
              <a:rPr lang="en-US" dirty="0">
                <a:solidFill>
                  <a:schemeClr val="accent2">
                    <a:lumMod val="50000"/>
                  </a:schemeClr>
                </a:solidFill>
                <a:latin typeface="Arial" panose="020B0604020202020204" pitchFamily="34" charset="0"/>
                <a:ea typeface="+mj-ea"/>
                <a:cs typeface="Arial" panose="020B0604020202020204" pitchFamily="34" charset="0"/>
              </a:rPr>
              <a:t> </a:t>
            </a:r>
            <a:r>
              <a:rPr lang="en-US" dirty="0" err="1">
                <a:solidFill>
                  <a:schemeClr val="accent2">
                    <a:lumMod val="50000"/>
                  </a:schemeClr>
                </a:solidFill>
                <a:latin typeface="Arial" panose="020B0604020202020204" pitchFamily="34" charset="0"/>
                <a:ea typeface="+mj-ea"/>
                <a:cs typeface="Arial" panose="020B0604020202020204" pitchFamily="34" charset="0"/>
              </a:rPr>
              <a:t>tập</a:t>
            </a:r>
            <a:r>
              <a:rPr lang="en-US" dirty="0">
                <a:solidFill>
                  <a:schemeClr val="accent2">
                    <a:lumMod val="50000"/>
                  </a:schemeClr>
                </a:solidFill>
                <a:latin typeface="Arial" panose="020B0604020202020204" pitchFamily="34" charset="0"/>
                <a:ea typeface="+mj-ea"/>
                <a:cs typeface="Arial" panose="020B0604020202020204" pitchFamily="34" charset="0"/>
              </a:rPr>
              <a:t> </a:t>
            </a:r>
            <a:r>
              <a:rPr lang="en-US" dirty="0" err="1">
                <a:solidFill>
                  <a:schemeClr val="accent2">
                    <a:lumMod val="50000"/>
                  </a:schemeClr>
                </a:solidFill>
                <a:latin typeface="Arial" panose="020B0604020202020204" pitchFamily="34" charset="0"/>
                <a:ea typeface="+mj-ea"/>
                <a:cs typeface="Arial" panose="020B0604020202020204" pitchFamily="34" charset="0"/>
              </a:rPr>
              <a:t>về</a:t>
            </a:r>
            <a:r>
              <a:rPr lang="en-US" dirty="0">
                <a:solidFill>
                  <a:schemeClr val="accent2">
                    <a:lumMod val="50000"/>
                  </a:schemeClr>
                </a:solidFill>
                <a:latin typeface="Arial" panose="020B0604020202020204" pitchFamily="34" charset="0"/>
                <a:ea typeface="+mj-ea"/>
                <a:cs typeface="Arial" panose="020B0604020202020204" pitchFamily="34" charset="0"/>
              </a:rPr>
              <a:t> </a:t>
            </a:r>
            <a:r>
              <a:rPr lang="en-US" dirty="0" err="1">
                <a:solidFill>
                  <a:schemeClr val="accent2">
                    <a:lumMod val="50000"/>
                  </a:schemeClr>
                </a:solidFill>
                <a:latin typeface="Arial" panose="020B0604020202020204" pitchFamily="34" charset="0"/>
                <a:ea typeface="+mj-ea"/>
                <a:cs typeface="Arial" panose="020B0604020202020204" pitchFamily="34" charset="0"/>
              </a:rPr>
              <a:t>nhà</a:t>
            </a:r>
            <a:endParaRPr lang="en-US" dirty="0">
              <a:solidFill>
                <a:schemeClr val="accent2">
                  <a:lumMod val="50000"/>
                </a:schemeClr>
              </a:solidFill>
              <a:latin typeface="Arial" panose="020B0604020202020204" pitchFamily="34" charset="0"/>
              <a:ea typeface="+mj-ea"/>
              <a:cs typeface="Arial" panose="020B0604020202020204" pitchFamily="34" charset="0"/>
            </a:endParaRPr>
          </a:p>
        </p:txBody>
      </p:sp>
      <p:pic>
        <p:nvPicPr>
          <p:cNvPr id="6" name="Hình ảnh 5" descr="Productive Team Sasquatch">
            <a:extLst>
              <a:ext uri="{FF2B5EF4-FFF2-40B4-BE49-F238E27FC236}">
                <a16:creationId xmlns:a16="http://schemas.microsoft.com/office/drawing/2014/main" id="{BBCD4D8C-8DCB-432A-8490-EDB3F65D4DE9}"/>
              </a:ext>
            </a:extLst>
          </p:cNvPr>
          <p:cNvPicPr>
            <a:picLocks noChangeAspect="1"/>
          </p:cNvPicPr>
          <p:nvPr/>
        </p:nvPicPr>
        <p:blipFill rotWithShape="1">
          <a:blip r:embed="rId2">
            <a:extLst>
              <a:ext uri="{28A0092B-C50C-407E-A947-70E740481C1C}">
                <a14:useLocalDpi xmlns:a14="http://schemas.microsoft.com/office/drawing/2010/main" val="0"/>
              </a:ext>
            </a:extLst>
          </a:blip>
          <a:srcRect l="32253" r="2" b="2"/>
          <a:stretch/>
        </p:blipFill>
        <p:spPr>
          <a:xfrm>
            <a:off x="20" y="-12128"/>
            <a:ext cx="4654276" cy="6870127"/>
          </a:xfrm>
          <a:prstGeom prst="rect">
            <a:avLst/>
          </a:prstGeom>
        </p:spPr>
      </p:pic>
      <p:sp>
        <p:nvSpPr>
          <p:cNvPr id="4" name="Cuộn: Ngang 3">
            <a:extLst>
              <a:ext uri="{FF2B5EF4-FFF2-40B4-BE49-F238E27FC236}">
                <a16:creationId xmlns:a16="http://schemas.microsoft.com/office/drawing/2014/main" id="{6936ED0E-8CE4-4D34-AAE5-3F5147C60489}"/>
              </a:ext>
            </a:extLst>
          </p:cNvPr>
          <p:cNvSpPr/>
          <p:nvPr/>
        </p:nvSpPr>
        <p:spPr>
          <a:xfrm>
            <a:off x="4178105" y="1047365"/>
            <a:ext cx="7821637" cy="5641628"/>
          </a:xfrm>
          <a:prstGeom prst="horizontalScroll">
            <a:avLst/>
          </a:prstGeom>
          <a:ln w="57150"/>
        </p:spPr>
        <p:style>
          <a:lnRef idx="2">
            <a:schemeClr val="accent6"/>
          </a:lnRef>
          <a:fillRef idx="1">
            <a:schemeClr val="lt1"/>
          </a:fillRef>
          <a:effectRef idx="0">
            <a:schemeClr val="accent6"/>
          </a:effectRef>
          <a:fontRef idx="minor">
            <a:schemeClr val="dk1"/>
          </a:fontRef>
        </p:style>
        <p:txBody>
          <a:bodyPr vert="horz" lIns="0" tIns="45720" rIns="0" bIns="45720" rtlCol="0" anchor="ctr">
            <a:normAutofit/>
          </a:bodyPr>
          <a:lstStyle/>
          <a:p>
            <a:pPr marL="365125" algn="just">
              <a:lnSpc>
                <a:spcPct val="150000"/>
              </a:lnSpc>
            </a:pPr>
            <a:r>
              <a:rPr lang="vi-VN" sz="2800" dirty="0">
                <a:solidFill>
                  <a:srgbClr val="0070C0"/>
                </a:solidFill>
              </a:rPr>
              <a:t>Hoàn thành bài tập trong sách Bài tập:</a:t>
            </a:r>
          </a:p>
          <a:p>
            <a:pPr marL="365125" algn="just">
              <a:lnSpc>
                <a:spcPct val="150000"/>
              </a:lnSpc>
            </a:pPr>
            <a:r>
              <a:rPr lang="vi-VN" sz="2800" dirty="0">
                <a:solidFill>
                  <a:srgbClr val="0070C0"/>
                </a:solidFill>
              </a:rPr>
              <a:t>- Bài 25: từ 25.1 đến 25.11</a:t>
            </a:r>
          </a:p>
          <a:p>
            <a:pPr marL="365125" algn="just">
              <a:lnSpc>
                <a:spcPct val="150000"/>
              </a:lnSpc>
            </a:pPr>
            <a:r>
              <a:rPr lang="vi-VN" sz="2800" dirty="0">
                <a:solidFill>
                  <a:srgbClr val="0070C0"/>
                </a:solidFill>
              </a:rPr>
              <a:t>- Bài 26: từ 26.1 đến 26.11 </a:t>
            </a:r>
          </a:p>
        </p:txBody>
      </p:sp>
    </p:spTree>
    <p:extLst>
      <p:ext uri="{BB962C8B-B14F-4D97-AF65-F5344CB8AC3E}">
        <p14:creationId xmlns:p14="http://schemas.microsoft.com/office/powerpoint/2010/main" val="219032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Đồ họa 3" descr="An assortment of differently patterned circles">
            <a:extLst>
              <a:ext uri="{FF2B5EF4-FFF2-40B4-BE49-F238E27FC236}">
                <a16:creationId xmlns:a16="http://schemas.microsoft.com/office/drawing/2014/main" id="{BFD874AA-217A-454E-B760-1459E959BC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F425F64D-EE65-4515-BD10-FDA387C8EB52}"/>
              </a:ext>
            </a:extLst>
          </p:cNvPr>
          <p:cNvSpPr/>
          <p:nvPr/>
        </p:nvSpPr>
        <p:spPr>
          <a:xfrm>
            <a:off x="2076203" y="2362229"/>
            <a:ext cx="8039594"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1" u="none" strike="noStrike" kern="1200" normalizeH="0" baseline="0" noProof="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Bài</a:t>
            </a:r>
            <a:r>
              <a:rPr kumimoji="0" lang="en-US" sz="7200" b="1" i="1" u="none" strike="noStrike" kern="1200" normalizeH="0" baseline="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 </a:t>
            </a:r>
            <a:r>
              <a:rPr kumimoji="0" lang="en-US" sz="7200" b="1" i="1" u="none" strike="noStrike" kern="1200" normalizeH="0" baseline="0" noProof="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học</a:t>
            </a:r>
            <a:r>
              <a:rPr kumimoji="0" lang="en-US" sz="7200" b="1" i="1" u="none" strike="noStrike" kern="1200" normalizeH="0" baseline="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 </a:t>
            </a:r>
            <a:r>
              <a:rPr kumimoji="0" lang="en-US" sz="7200" b="1" i="1" u="none" strike="noStrike" kern="1200" normalizeH="0" baseline="0" noProof="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kết</a:t>
            </a:r>
            <a:r>
              <a:rPr kumimoji="0" lang="en-US" sz="7200" b="1" i="1" u="none" strike="noStrike" kern="1200" normalizeH="0" baseline="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 </a:t>
            </a:r>
            <a:r>
              <a:rPr kumimoji="0" lang="en-US" sz="7200" b="1" i="1" u="none" strike="noStrike" kern="1200" normalizeH="0" baseline="0" noProof="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rPr>
              <a:t>thúc</a:t>
            </a:r>
            <a:endParaRPr kumimoji="0" lang="vi-VN" sz="7200" b="1" i="1" u="none" strike="noStrike" kern="1200" normalizeH="0" baseline="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9C5F1CC-81CF-4FB4-9977-391DF5B09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êu đề phụ 4">
            <a:extLst>
              <a:ext uri="{FF2B5EF4-FFF2-40B4-BE49-F238E27FC236}">
                <a16:creationId xmlns:a16="http://schemas.microsoft.com/office/drawing/2014/main" id="{5443E617-9750-4AD6-8FAE-BE1173311296}"/>
              </a:ext>
            </a:extLst>
          </p:cNvPr>
          <p:cNvSpPr>
            <a:spLocks noGrp="1"/>
          </p:cNvSpPr>
          <p:nvPr>
            <p:ph type="subTitle" idx="4294967295"/>
          </p:nvPr>
        </p:nvSpPr>
        <p:spPr>
          <a:xfrm>
            <a:off x="202105" y="289006"/>
            <a:ext cx="4180555" cy="6279987"/>
          </a:xfrm>
        </p:spPr>
        <p:txBody>
          <a:bodyPr vert="horz" lIns="91440" tIns="45720" rIns="91440" bIns="45720" rtlCol="0">
            <a:normAutofit/>
          </a:bodyPr>
          <a:lstStyle/>
          <a:p>
            <a:pPr marL="0" indent="0" algn="ctr">
              <a:spcBef>
                <a:spcPts val="1200"/>
              </a:spcBef>
              <a:spcAft>
                <a:spcPts val="200"/>
              </a:spcAft>
              <a:buNone/>
            </a:pPr>
            <a:r>
              <a:rPr lang="en-US" sz="3600" b="1" i="1" cap="all" spc="200" dirty="0">
                <a:solidFill>
                  <a:srgbClr val="FFFFFF"/>
                </a:solidFill>
              </a:rPr>
              <a:t>CHƯƠNG 3</a:t>
            </a:r>
          </a:p>
          <a:p>
            <a:pPr marL="0" indent="0" algn="ctr">
              <a:spcBef>
                <a:spcPts val="1200"/>
              </a:spcBef>
              <a:spcAft>
                <a:spcPts val="200"/>
              </a:spcAft>
              <a:buNone/>
            </a:pPr>
            <a:r>
              <a:rPr lang="en-US" sz="3600" b="1" i="1" cap="all" spc="200" dirty="0">
                <a:solidFill>
                  <a:srgbClr val="FFFFFF"/>
                </a:solidFill>
              </a:rPr>
              <a:t>ĐIỆN HỌC</a:t>
            </a:r>
          </a:p>
          <a:p>
            <a:pPr marL="0" indent="0" algn="ctr">
              <a:spcBef>
                <a:spcPts val="1200"/>
              </a:spcBef>
              <a:spcAft>
                <a:spcPts val="200"/>
              </a:spcAft>
              <a:buNone/>
            </a:pPr>
            <a:r>
              <a:rPr lang="en-US" sz="3600" i="1" spc="200" dirty="0" err="1">
                <a:solidFill>
                  <a:srgbClr val="FFFFFF"/>
                </a:solidFill>
              </a:rPr>
              <a:t>Tiết</a:t>
            </a:r>
            <a:r>
              <a:rPr lang="en-US" sz="3600" i="1" spc="200" dirty="0">
                <a:solidFill>
                  <a:srgbClr val="FFFFFF"/>
                </a:solidFill>
              </a:rPr>
              <a:t> 28 + 29</a:t>
            </a:r>
          </a:p>
          <a:p>
            <a:pPr marL="0" indent="0" algn="ctr">
              <a:spcBef>
                <a:spcPts val="1200"/>
              </a:spcBef>
              <a:spcAft>
                <a:spcPts val="200"/>
              </a:spcAft>
              <a:buNone/>
            </a:pPr>
            <a:r>
              <a:rPr lang="en-US" sz="3600" i="1" spc="200" dirty="0" err="1">
                <a:solidFill>
                  <a:srgbClr val="FFFFFF"/>
                </a:solidFill>
              </a:rPr>
              <a:t>Chủ</a:t>
            </a:r>
            <a:r>
              <a:rPr lang="en-US" sz="3600" i="1" spc="200" dirty="0">
                <a:solidFill>
                  <a:srgbClr val="FFFFFF"/>
                </a:solidFill>
              </a:rPr>
              <a:t> </a:t>
            </a:r>
            <a:r>
              <a:rPr lang="en-US" sz="3600" i="1" spc="200" dirty="0" err="1">
                <a:solidFill>
                  <a:srgbClr val="FFFFFF"/>
                </a:solidFill>
              </a:rPr>
              <a:t>đề</a:t>
            </a:r>
            <a:endParaRPr lang="en-US" sz="3600" i="1" spc="200" dirty="0">
              <a:solidFill>
                <a:srgbClr val="FFFFFF"/>
              </a:solidFill>
            </a:endParaRPr>
          </a:p>
          <a:p>
            <a:pPr marL="0" indent="0" algn="ctr">
              <a:spcBef>
                <a:spcPts val="1200"/>
              </a:spcBef>
              <a:spcAft>
                <a:spcPts val="200"/>
              </a:spcAft>
              <a:buNone/>
            </a:pPr>
            <a:r>
              <a:rPr lang="en-US" sz="3600" b="1" spc="200" dirty="0">
                <a:solidFill>
                  <a:srgbClr val="FFFFFF"/>
                </a:solidFill>
              </a:rPr>
              <a:t>HIỆU ĐIỆN THẾ</a:t>
            </a:r>
          </a:p>
        </p:txBody>
      </p:sp>
      <p:pic>
        <p:nvPicPr>
          <p:cNvPr id="3" name="Picture 2" descr="A close-up of a light bulb&#10;&#10;Description automatically generated with low confidence">
            <a:extLst>
              <a:ext uri="{FF2B5EF4-FFF2-40B4-BE49-F238E27FC236}">
                <a16:creationId xmlns:a16="http://schemas.microsoft.com/office/drawing/2014/main" id="{171B92D6-57BE-5144-91DB-6C86EA7E7C7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435" r="18980" b="1"/>
          <a:stretch/>
        </p:blipFill>
        <p:spPr>
          <a:xfrm>
            <a:off x="4639733" y="10"/>
            <a:ext cx="7552266" cy="6857990"/>
          </a:xfrm>
          <a:prstGeom prst="rect">
            <a:avLst/>
          </a:prstGeom>
        </p:spPr>
      </p:pic>
      <p:sp>
        <p:nvSpPr>
          <p:cNvPr id="18" name="Rectangle 17">
            <a:extLst>
              <a:ext uri="{FF2B5EF4-FFF2-40B4-BE49-F238E27FC236}">
                <a16:creationId xmlns:a16="http://schemas.microsoft.com/office/drawing/2014/main" id="{AFDD4421-3DEC-4941-9625-756F8B5C6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73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D016-38B9-F542-B50D-502184DC9E85}"/>
              </a:ext>
            </a:extLst>
          </p:cNvPr>
          <p:cNvSpPr>
            <a:spLocks noGrp="1"/>
          </p:cNvSpPr>
          <p:nvPr>
            <p:ph type="title"/>
          </p:nvPr>
        </p:nvSpPr>
        <p:spPr>
          <a:xfrm>
            <a:off x="1066800" y="0"/>
            <a:ext cx="10058400" cy="702302"/>
          </a:xfrm>
        </p:spPr>
        <p:txBody>
          <a:bodyPr>
            <a:normAutofit fontScale="90000"/>
          </a:bodyPr>
          <a:lstStyle/>
          <a:p>
            <a:r>
              <a:rPr lang="vi-VN" dirty="0"/>
              <a:t>I. Hiệu điện thế</a:t>
            </a:r>
            <a:endParaRPr lang="en-VN" dirty="0"/>
          </a:p>
        </p:txBody>
      </p:sp>
      <p:sp>
        <p:nvSpPr>
          <p:cNvPr id="4" name="Content Placeholder 3">
            <a:extLst>
              <a:ext uri="{FF2B5EF4-FFF2-40B4-BE49-F238E27FC236}">
                <a16:creationId xmlns:a16="http://schemas.microsoft.com/office/drawing/2014/main" id="{732AC39F-419B-3544-B2DB-F05A4A7D6135}"/>
              </a:ext>
            </a:extLst>
          </p:cNvPr>
          <p:cNvSpPr>
            <a:spLocks noGrp="1"/>
          </p:cNvSpPr>
          <p:nvPr>
            <p:ph sz="half" idx="2"/>
          </p:nvPr>
        </p:nvSpPr>
        <p:spPr>
          <a:xfrm>
            <a:off x="500284" y="709230"/>
            <a:ext cx="11191432" cy="2856068"/>
          </a:xfrm>
        </p:spPr>
        <p:txBody>
          <a:bodyPr>
            <a:normAutofit/>
          </a:bodyPr>
          <a:lstStyle/>
          <a:p>
            <a:r>
              <a:rPr lang="vi-VN" dirty="0"/>
              <a:t>- Trên nguồn điện ghi hiệu điện thế giữa 2 cực của nó khi chưa mắc vào mạch như sau:</a:t>
            </a:r>
            <a:endParaRPr lang="en-VN" dirty="0"/>
          </a:p>
          <a:p>
            <a:r>
              <a:rPr lang="vi-VN" dirty="0"/>
              <a:t>+ Pin tròn: 1,5 V</a:t>
            </a:r>
            <a:endParaRPr lang="en-VN" dirty="0"/>
          </a:p>
          <a:p>
            <a:r>
              <a:rPr lang="vi-VN" dirty="0"/>
              <a:t>+ Acquy của xe máy: 6 V hoặc 12 V</a:t>
            </a:r>
            <a:endParaRPr lang="en-VN" dirty="0"/>
          </a:p>
          <a:p>
            <a:r>
              <a:rPr lang="vi-VN" dirty="0"/>
              <a:t>+ Giữa hai lỗ của ổ lấy điện trong nhà 220 V.</a:t>
            </a:r>
            <a:r>
              <a:rPr lang="en-VN" dirty="0"/>
              <a:t> </a:t>
            </a:r>
          </a:p>
        </p:txBody>
      </p:sp>
      <p:pic>
        <p:nvPicPr>
          <p:cNvPr id="5" name="Picture 2" descr="Lý thuyết dòng điện - nguồn điện lý 7">
            <a:extLst>
              <a:ext uri="{FF2B5EF4-FFF2-40B4-BE49-F238E27FC236}">
                <a16:creationId xmlns:a16="http://schemas.microsoft.com/office/drawing/2014/main" id="{E571568F-7CA5-A949-B802-C5D8C36BFDB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03961" y="3572226"/>
            <a:ext cx="10784078" cy="328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7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DEFE9-7B54-4D4D-BC47-D1E108106B73}"/>
              </a:ext>
            </a:extLst>
          </p:cNvPr>
          <p:cNvSpPr>
            <a:spLocks noGrp="1"/>
          </p:cNvSpPr>
          <p:nvPr>
            <p:ph type="title"/>
          </p:nvPr>
        </p:nvSpPr>
        <p:spPr/>
        <p:txBody>
          <a:bodyPr>
            <a:normAutofit fontScale="90000"/>
          </a:bodyPr>
          <a:lstStyle/>
          <a:p>
            <a:r>
              <a:rPr lang="en-US" dirty="0"/>
              <a:t>II. </a:t>
            </a:r>
            <a:r>
              <a:rPr lang="en-US" dirty="0" err="1"/>
              <a:t>Vôn</a:t>
            </a:r>
            <a:r>
              <a:rPr lang="en-US" dirty="0"/>
              <a:t> </a:t>
            </a:r>
            <a:r>
              <a:rPr lang="en-US" dirty="0" err="1"/>
              <a:t>kế</a:t>
            </a:r>
            <a:endParaRPr lang="en-VN" dirty="0"/>
          </a:p>
        </p:txBody>
      </p:sp>
      <p:sp>
        <p:nvSpPr>
          <p:cNvPr id="3" name="Content Placeholder 2">
            <a:extLst>
              <a:ext uri="{FF2B5EF4-FFF2-40B4-BE49-F238E27FC236}">
                <a16:creationId xmlns:a16="http://schemas.microsoft.com/office/drawing/2014/main" id="{E8513BC6-8EA2-8D43-8C0B-F36A298703AA}"/>
              </a:ext>
            </a:extLst>
          </p:cNvPr>
          <p:cNvSpPr>
            <a:spLocks noGrp="1"/>
          </p:cNvSpPr>
          <p:nvPr>
            <p:ph sz="half" idx="1"/>
          </p:nvPr>
        </p:nvSpPr>
        <p:spPr>
          <a:xfrm>
            <a:off x="491796" y="1417320"/>
            <a:ext cx="4681095" cy="4686918"/>
          </a:xfrm>
        </p:spPr>
        <p:txBody>
          <a:bodyPr/>
          <a:lstStyle/>
          <a:p>
            <a:r>
              <a:rPr lang="vi-VN" dirty="0"/>
              <a:t>- Vôn kế là </a:t>
            </a:r>
            <a:r>
              <a:rPr lang="vi-VN" dirty="0">
                <a:solidFill>
                  <a:srgbClr val="0070C0"/>
                </a:solidFill>
              </a:rPr>
              <a:t>dụng cụ dùng đo hiệu điện thế.</a:t>
            </a:r>
          </a:p>
          <a:p>
            <a:r>
              <a:rPr lang="vi-VN" dirty="0"/>
              <a:t>- Vôn kế có</a:t>
            </a:r>
          </a:p>
          <a:p>
            <a:r>
              <a:rPr lang="vi-VN" dirty="0"/>
              <a:t>+ Chốt dương: dấu (+) – màu đỏ</a:t>
            </a:r>
          </a:p>
          <a:p>
            <a:r>
              <a:rPr lang="vi-VN" dirty="0"/>
              <a:t>+ Chốt âm: dấu (-) – màu đen</a:t>
            </a:r>
          </a:p>
        </p:txBody>
      </p:sp>
      <p:graphicFrame>
        <p:nvGraphicFramePr>
          <p:cNvPr id="5" name="Content Placeholder 4">
            <a:extLst>
              <a:ext uri="{FF2B5EF4-FFF2-40B4-BE49-F238E27FC236}">
                <a16:creationId xmlns:a16="http://schemas.microsoft.com/office/drawing/2014/main" id="{00983AEE-6065-3841-8E0F-B5517F291C25}"/>
              </a:ext>
            </a:extLst>
          </p:cNvPr>
          <p:cNvGraphicFramePr>
            <a:graphicFrameLocks noGrp="1"/>
          </p:cNvGraphicFramePr>
          <p:nvPr>
            <p:ph sz="half" idx="2"/>
            <p:extLst>
              <p:ext uri="{D42A27DB-BD31-4B8C-83A1-F6EECF244321}">
                <p14:modId xmlns:p14="http://schemas.microsoft.com/office/powerpoint/2010/main" val="2062329319"/>
              </p:ext>
            </p:extLst>
          </p:nvPr>
        </p:nvGraphicFramePr>
        <p:xfrm>
          <a:off x="5857101" y="1767016"/>
          <a:ext cx="5843102" cy="3595815"/>
        </p:xfrm>
        <a:graphic>
          <a:graphicData uri="http://schemas.openxmlformats.org/drawingml/2006/table">
            <a:tbl>
              <a:tblPr firstRow="1" firstCol="1" bandRow="1">
                <a:tableStyleId>{3B4B98B0-60AC-42C2-AFA5-B58CD77FA1E5}</a:tableStyleId>
              </a:tblPr>
              <a:tblGrid>
                <a:gridCol w="1272748">
                  <a:extLst>
                    <a:ext uri="{9D8B030D-6E8A-4147-A177-3AD203B41FA5}">
                      <a16:colId xmlns:a16="http://schemas.microsoft.com/office/drawing/2014/main" val="2159980873"/>
                    </a:ext>
                  </a:extLst>
                </a:gridCol>
                <a:gridCol w="2285177">
                  <a:extLst>
                    <a:ext uri="{9D8B030D-6E8A-4147-A177-3AD203B41FA5}">
                      <a16:colId xmlns:a16="http://schemas.microsoft.com/office/drawing/2014/main" val="3454597640"/>
                    </a:ext>
                  </a:extLst>
                </a:gridCol>
                <a:gridCol w="2285177">
                  <a:extLst>
                    <a:ext uri="{9D8B030D-6E8A-4147-A177-3AD203B41FA5}">
                      <a16:colId xmlns:a16="http://schemas.microsoft.com/office/drawing/2014/main" val="3871719950"/>
                    </a:ext>
                  </a:extLst>
                </a:gridCol>
              </a:tblGrid>
              <a:tr h="1198605">
                <a:tc>
                  <a:txBody>
                    <a:bodyPr/>
                    <a:lstStyle/>
                    <a:p>
                      <a:pPr algn="ctr">
                        <a:spcBef>
                          <a:spcPts val="600"/>
                        </a:spcBef>
                        <a:spcAft>
                          <a:spcPts val="600"/>
                        </a:spcAft>
                        <a:tabLst>
                          <a:tab pos="177800" algn="l"/>
                          <a:tab pos="355600" algn="l"/>
                          <a:tab pos="4267200" algn="l"/>
                        </a:tabLst>
                      </a:pPr>
                      <a:r>
                        <a:rPr lang="nl-NL" sz="24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Vôn</a:t>
                      </a:r>
                      <a:r>
                        <a:rPr lang="nl-NL" sz="2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4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tabLst>
                          <a:tab pos="177800" algn="l"/>
                          <a:tab pos="355600" algn="l"/>
                          <a:tab pos="4267200" algn="l"/>
                        </a:tabLst>
                      </a:pPr>
                      <a:r>
                        <a:rPr lang="nl-NL" sz="2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GHĐ</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tabLst>
                          <a:tab pos="177800" algn="l"/>
                          <a:tab pos="355600" algn="l"/>
                          <a:tab pos="4267200" algn="l"/>
                        </a:tabLst>
                      </a:pPr>
                      <a:r>
                        <a:rPr lang="nl-NL" sz="2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ĐCNN</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12778737"/>
                  </a:ext>
                </a:extLst>
              </a:tr>
              <a:tr h="1198605">
                <a:tc>
                  <a:txBody>
                    <a:bodyPr/>
                    <a:lstStyle/>
                    <a:p>
                      <a:pPr algn="ctr">
                        <a:spcBef>
                          <a:spcPts val="600"/>
                        </a:spcBef>
                        <a:spcAft>
                          <a:spcPts val="600"/>
                        </a:spcAft>
                        <a:tabLst>
                          <a:tab pos="177800" algn="l"/>
                          <a:tab pos="355600" algn="l"/>
                          <a:tab pos="4267200" algn="l"/>
                        </a:tabLst>
                      </a:pPr>
                      <a:r>
                        <a:rPr lang="nl-NL" sz="24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nl-NL"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25.2a</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tabLst>
                          <a:tab pos="177800" algn="l"/>
                          <a:tab pos="355600" algn="l"/>
                          <a:tab pos="4267200" algn="l"/>
                        </a:tabLst>
                      </a:pPr>
                      <a:r>
                        <a:rPr lang="nl-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 V</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tabLst>
                          <a:tab pos="177800" algn="l"/>
                          <a:tab pos="355600" algn="l"/>
                          <a:tab pos="4267200" algn="l"/>
                        </a:tabLst>
                      </a:pPr>
                      <a:r>
                        <a:rPr lang="nl-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V</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848617"/>
                  </a:ext>
                </a:extLst>
              </a:tr>
              <a:tr h="1198605">
                <a:tc>
                  <a:txBody>
                    <a:bodyPr/>
                    <a:lstStyle/>
                    <a:p>
                      <a:pPr algn="ctr">
                        <a:spcBef>
                          <a:spcPts val="600"/>
                        </a:spcBef>
                        <a:spcAft>
                          <a:spcPts val="600"/>
                        </a:spcAft>
                        <a:tabLst>
                          <a:tab pos="177800" algn="l"/>
                          <a:tab pos="355600" algn="l"/>
                          <a:tab pos="4267200" algn="l"/>
                        </a:tabLst>
                      </a:pPr>
                      <a:r>
                        <a:rPr lang="nl-NL" sz="24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 25.2b</a:t>
                      </a:r>
                      <a:endParaRPr lang="en-VN" sz="2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tabLst>
                          <a:tab pos="177800" algn="l"/>
                          <a:tab pos="355600" algn="l"/>
                          <a:tab pos="4267200" algn="l"/>
                        </a:tabLst>
                      </a:pPr>
                      <a:r>
                        <a:rPr lang="nl-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V</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tabLst>
                          <a:tab pos="177800" algn="l"/>
                          <a:tab pos="355600" algn="l"/>
                          <a:tab pos="4267200" algn="l"/>
                        </a:tabLst>
                      </a:pPr>
                      <a:r>
                        <a:rPr lang="nl-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V</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78922165"/>
                  </a:ext>
                </a:extLst>
              </a:tr>
            </a:tbl>
          </a:graphicData>
        </a:graphic>
      </p:graphicFrame>
    </p:spTree>
    <p:extLst>
      <p:ext uri="{BB962C8B-B14F-4D97-AF65-F5344CB8AC3E}">
        <p14:creationId xmlns:p14="http://schemas.microsoft.com/office/powerpoint/2010/main" val="39686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3" descr="Cho mạch điện có sơ đồ như hình 26.3. Hỏi nếu đóng công tắc K | VietJack.com">
            <a:extLst>
              <a:ext uri="{FF2B5EF4-FFF2-40B4-BE49-F238E27FC236}">
                <a16:creationId xmlns:a16="http://schemas.microsoft.com/office/drawing/2014/main" id="{16075864-7212-5041-BB31-62955253E3C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38295" y="528461"/>
            <a:ext cx="6915410" cy="580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8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8108-F11A-124F-8F0B-94DE63056A94}"/>
              </a:ext>
            </a:extLst>
          </p:cNvPr>
          <p:cNvSpPr>
            <a:spLocks noGrp="1"/>
          </p:cNvSpPr>
          <p:nvPr>
            <p:ph type="title"/>
          </p:nvPr>
        </p:nvSpPr>
        <p:spPr/>
        <p:txBody>
          <a:bodyPr>
            <a:normAutofit fontScale="90000"/>
          </a:bodyPr>
          <a:lstStyle/>
          <a:p>
            <a:r>
              <a:rPr lang="en-VN" dirty="0"/>
              <a:t>III. Đo hiệu điện thế</a:t>
            </a:r>
            <a:br>
              <a:rPr lang="en-VN" dirty="0"/>
            </a:br>
            <a:endParaRPr lang="en-VN" dirty="0"/>
          </a:p>
        </p:txBody>
      </p:sp>
      <p:graphicFrame>
        <p:nvGraphicFramePr>
          <p:cNvPr id="5" name="Content Placeholder 4">
            <a:extLst>
              <a:ext uri="{FF2B5EF4-FFF2-40B4-BE49-F238E27FC236}">
                <a16:creationId xmlns:a16="http://schemas.microsoft.com/office/drawing/2014/main" id="{17D03EB5-B147-2045-B919-1C86CC6ABBE9}"/>
              </a:ext>
            </a:extLst>
          </p:cNvPr>
          <p:cNvGraphicFramePr>
            <a:graphicFrameLocks noGrp="1"/>
          </p:cNvGraphicFramePr>
          <p:nvPr>
            <p:ph sz="half" idx="1"/>
            <p:extLst>
              <p:ext uri="{D42A27DB-BD31-4B8C-83A1-F6EECF244321}">
                <p14:modId xmlns:p14="http://schemas.microsoft.com/office/powerpoint/2010/main" val="1393790090"/>
              </p:ext>
            </p:extLst>
          </p:nvPr>
        </p:nvGraphicFramePr>
        <p:xfrm>
          <a:off x="457200" y="827903"/>
          <a:ext cx="11429999" cy="519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37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8F627B50-9796-4E4C-8A93-DA940CC62227}"/>
                                            </p:graphicEl>
                                          </p:spTgt>
                                        </p:tgtEl>
                                        <p:attrNameLst>
                                          <p:attrName>style.visibility</p:attrName>
                                        </p:attrNameLst>
                                      </p:cBhvr>
                                      <p:to>
                                        <p:strVal val="visible"/>
                                      </p:to>
                                    </p:set>
                                    <p:animEffect transition="in" filter="blinds(horizontal)">
                                      <p:cBhvr>
                                        <p:cTn id="7" dur="500"/>
                                        <p:tgtEl>
                                          <p:spTgt spid="5">
                                            <p:graphicEl>
                                              <a:dgm id="{8F627B50-9796-4E4C-8A93-DA940CC6222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F9F497A2-FB6F-0645-A185-1784A5346C37}"/>
                                            </p:graphicEl>
                                          </p:spTgt>
                                        </p:tgtEl>
                                        <p:attrNameLst>
                                          <p:attrName>style.visibility</p:attrName>
                                        </p:attrNameLst>
                                      </p:cBhvr>
                                      <p:to>
                                        <p:strVal val="visible"/>
                                      </p:to>
                                    </p:set>
                                    <p:animEffect transition="in" filter="blinds(horizontal)">
                                      <p:cBhvr>
                                        <p:cTn id="12" dur="500"/>
                                        <p:tgtEl>
                                          <p:spTgt spid="5">
                                            <p:graphicEl>
                                              <a:dgm id="{F9F497A2-FB6F-0645-A185-1784A5346C3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graphicEl>
                                              <a:dgm id="{1B74025D-CDAF-7E40-A776-CC467DACBB06}"/>
                                            </p:graphicEl>
                                          </p:spTgt>
                                        </p:tgtEl>
                                        <p:attrNameLst>
                                          <p:attrName>style.visibility</p:attrName>
                                        </p:attrNameLst>
                                      </p:cBhvr>
                                      <p:to>
                                        <p:strVal val="visible"/>
                                      </p:to>
                                    </p:set>
                                    <p:animEffect transition="in" filter="blinds(horizontal)">
                                      <p:cBhvr>
                                        <p:cTn id="17" dur="500"/>
                                        <p:tgtEl>
                                          <p:spTgt spid="5">
                                            <p:graphicEl>
                                              <a:dgm id="{1B74025D-CDAF-7E40-A776-CC467DACBB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BÀI 25: HIỆU ĐIỆN THẾ - VẬT LÝ 7">
            <a:hlinkClick r:id="" action="ppaction://media"/>
            <a:extLst>
              <a:ext uri="{FF2B5EF4-FFF2-40B4-BE49-F238E27FC236}">
                <a16:creationId xmlns:a16="http://schemas.microsoft.com/office/drawing/2014/main" id="{27D46A2F-52FB-FD4E-9918-F59B1E447C47}"/>
              </a:ext>
            </a:extLst>
          </p:cNvPr>
          <p:cNvPicPr>
            <a:picLocks noRot="1" noChangeAspect="1"/>
          </p:cNvPicPr>
          <p:nvPr>
            <a:videoFile r:link="rId1"/>
          </p:nvPr>
        </p:nvPicPr>
        <p:blipFill>
          <a:blip r:embed="rId3"/>
          <a:stretch>
            <a:fillRect/>
          </a:stretch>
        </p:blipFill>
        <p:spPr>
          <a:xfrm>
            <a:off x="431575" y="228600"/>
            <a:ext cx="11328849" cy="6400800"/>
          </a:xfrm>
          <a:prstGeom prst="rect">
            <a:avLst/>
          </a:prstGeom>
        </p:spPr>
      </p:pic>
    </p:spTree>
    <p:extLst>
      <p:ext uri="{BB962C8B-B14F-4D97-AF65-F5344CB8AC3E}">
        <p14:creationId xmlns:p14="http://schemas.microsoft.com/office/powerpoint/2010/main" val="1972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Edison 26 - BÀI 26: HIỆU ĐIỆN THẾ GIỮA HAI ĐẦU DỤNG CỤ DÙNG ĐIỆN - VẬT LÝ 7">
            <a:hlinkClick r:id="" action="ppaction://media"/>
            <a:extLst>
              <a:ext uri="{FF2B5EF4-FFF2-40B4-BE49-F238E27FC236}">
                <a16:creationId xmlns:a16="http://schemas.microsoft.com/office/drawing/2014/main" id="{13D16B91-F21C-B842-BC2D-50199FA91344}"/>
              </a:ext>
            </a:extLst>
          </p:cNvPr>
          <p:cNvPicPr>
            <a:picLocks noRot="1" noChangeAspect="1"/>
          </p:cNvPicPr>
          <p:nvPr>
            <a:videoFile r:link="rId1"/>
          </p:nvPr>
        </p:nvPicPr>
        <p:blipFill>
          <a:blip r:embed="rId3"/>
          <a:stretch>
            <a:fillRect/>
          </a:stretch>
        </p:blipFill>
        <p:spPr>
          <a:xfrm>
            <a:off x="178950" y="85866"/>
            <a:ext cx="11834100" cy="6686267"/>
          </a:xfrm>
          <a:prstGeom prst="rect">
            <a:avLst/>
          </a:prstGeom>
        </p:spPr>
      </p:pic>
    </p:spTree>
    <p:extLst>
      <p:ext uri="{BB962C8B-B14F-4D97-AF65-F5344CB8AC3E}">
        <p14:creationId xmlns:p14="http://schemas.microsoft.com/office/powerpoint/2010/main" val="412444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AFB2-C876-1F44-BAD8-EE63EFE32690}"/>
              </a:ext>
            </a:extLst>
          </p:cNvPr>
          <p:cNvSpPr>
            <a:spLocks noGrp="1"/>
          </p:cNvSpPr>
          <p:nvPr>
            <p:ph type="title"/>
          </p:nvPr>
        </p:nvSpPr>
        <p:spPr/>
        <p:txBody>
          <a:bodyPr>
            <a:normAutofit fontScale="90000"/>
          </a:bodyPr>
          <a:lstStyle/>
          <a:p>
            <a:r>
              <a:rPr lang="en-US" dirty="0"/>
              <a:t>IV. </a:t>
            </a:r>
            <a:r>
              <a:rPr lang="en-US" dirty="0" err="1"/>
              <a:t>Hiệu</a:t>
            </a:r>
            <a:r>
              <a:rPr lang="en-US" dirty="0"/>
              <a:t> </a:t>
            </a:r>
            <a:r>
              <a:rPr lang="en-US" dirty="0" err="1"/>
              <a:t>điện</a:t>
            </a:r>
            <a:r>
              <a:rPr lang="en-US" dirty="0"/>
              <a:t> </a:t>
            </a:r>
            <a:r>
              <a:rPr lang="en-US" dirty="0" err="1"/>
              <a:t>thế</a:t>
            </a:r>
            <a:r>
              <a:rPr lang="en-US" dirty="0"/>
              <a:t> </a:t>
            </a:r>
            <a:r>
              <a:rPr lang="en-US" dirty="0" err="1"/>
              <a:t>giữa</a:t>
            </a:r>
            <a:r>
              <a:rPr lang="en-US" dirty="0"/>
              <a:t> </a:t>
            </a:r>
            <a:r>
              <a:rPr lang="en-US" dirty="0" err="1"/>
              <a:t>hai</a:t>
            </a:r>
            <a:r>
              <a:rPr lang="en-US" dirty="0"/>
              <a:t> </a:t>
            </a:r>
            <a:r>
              <a:rPr lang="en-US" dirty="0" err="1"/>
              <a:t>đầu</a:t>
            </a:r>
            <a:r>
              <a:rPr lang="en-US" dirty="0"/>
              <a:t> </a:t>
            </a:r>
            <a:r>
              <a:rPr lang="en-US" dirty="0" err="1"/>
              <a:t>bóng</a:t>
            </a:r>
            <a:r>
              <a:rPr lang="en-US" dirty="0"/>
              <a:t> </a:t>
            </a:r>
            <a:r>
              <a:rPr lang="en-US" dirty="0" err="1"/>
              <a:t>đèn</a:t>
            </a:r>
            <a:endParaRPr lang="en-VN" dirty="0"/>
          </a:p>
        </p:txBody>
      </p:sp>
      <p:sp>
        <p:nvSpPr>
          <p:cNvPr id="3" name="Content Placeholder 2">
            <a:extLst>
              <a:ext uri="{FF2B5EF4-FFF2-40B4-BE49-F238E27FC236}">
                <a16:creationId xmlns:a16="http://schemas.microsoft.com/office/drawing/2014/main" id="{E629BDC2-7AC1-1D4E-B255-6125E91DC85C}"/>
              </a:ext>
            </a:extLst>
          </p:cNvPr>
          <p:cNvSpPr>
            <a:spLocks noGrp="1"/>
          </p:cNvSpPr>
          <p:nvPr>
            <p:ph idx="1"/>
          </p:nvPr>
        </p:nvSpPr>
        <p:spPr>
          <a:xfrm>
            <a:off x="1066800" y="1306108"/>
            <a:ext cx="10058400" cy="4513217"/>
          </a:xfrm>
        </p:spPr>
        <p:txBody>
          <a:bodyPr>
            <a:normAutofit/>
          </a:bodyPr>
          <a:lstStyle/>
          <a:p>
            <a:r>
              <a:rPr lang="vi-VN" dirty="0"/>
              <a:t>- Khi bóng đèn chưa được mắc vào mạch điện, </a:t>
            </a:r>
            <a:r>
              <a:rPr lang="vi-VN" dirty="0">
                <a:solidFill>
                  <a:srgbClr val="0070C0"/>
                </a:solidFill>
              </a:rPr>
              <a:t>hiệu điện thế của bóng đèn bằng 0.</a:t>
            </a:r>
          </a:p>
          <a:p>
            <a:r>
              <a:rPr lang="vi-VN" dirty="0"/>
              <a:t>- Trong mạch điện kín, </a:t>
            </a:r>
            <a:r>
              <a:rPr lang="vi-VN" dirty="0">
                <a:solidFill>
                  <a:srgbClr val="0070C0"/>
                </a:solidFill>
              </a:rPr>
              <a:t>hiệu điện thế giữa hai đầu bóng đèn </a:t>
            </a:r>
            <a:r>
              <a:rPr lang="vi-VN" dirty="0"/>
              <a:t>tạo ra dòng điện chạy qua bóng đèn đó.</a:t>
            </a:r>
          </a:p>
          <a:p>
            <a:r>
              <a:rPr lang="vi-VN" dirty="0"/>
              <a:t>- Đối với một bóng đèn nhất định </a:t>
            </a:r>
            <a:r>
              <a:rPr lang="vi-VN" dirty="0">
                <a:solidFill>
                  <a:srgbClr val="0070C0"/>
                </a:solidFill>
              </a:rPr>
              <a:t>hiệu điện thế giữa hai đầu bóng đèn càng lớn</a:t>
            </a:r>
            <a:r>
              <a:rPr lang="vi-VN" dirty="0"/>
              <a:t> thì dòng điện chạy qua bóng đèn có </a:t>
            </a:r>
            <a:r>
              <a:rPr lang="vi-VN" dirty="0">
                <a:solidFill>
                  <a:srgbClr val="0070C0"/>
                </a:solidFill>
              </a:rPr>
              <a:t>cường độ càng lớn.</a:t>
            </a:r>
          </a:p>
          <a:p>
            <a:r>
              <a:rPr lang="vi-VN" dirty="0"/>
              <a:t>- Số vôn ghi trên mỗi dụng cụ dùng điện là giá trị hiệu điện thế định mức của dụng cụ đó để dụng cụ đó </a:t>
            </a:r>
            <a:r>
              <a:rPr lang="vi-VN" dirty="0">
                <a:solidFill>
                  <a:srgbClr val="0070C0"/>
                </a:solidFill>
              </a:rPr>
              <a:t>hoạt động bình thường. </a:t>
            </a:r>
            <a:endParaRPr lang="en-VN" dirty="0">
              <a:solidFill>
                <a:srgbClr val="0070C0"/>
              </a:solidFill>
            </a:endParaRPr>
          </a:p>
        </p:txBody>
      </p:sp>
    </p:spTree>
    <p:extLst>
      <p:ext uri="{BB962C8B-B14F-4D97-AF65-F5344CB8AC3E}">
        <p14:creationId xmlns:p14="http://schemas.microsoft.com/office/powerpoint/2010/main" val="3545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225954CC-75C1-4FD1-A419-214850A84BC7}:329"/>
  <p:tag name="ISPRING_SLIDE_ID_2" val="{A9BA636F-D413-4DFE-BCDA-9C8273009AC7}"/>
  <p:tag name="GENSWF_ADVANCE_TIME" val="13.354"/>
  <p:tag name="ISPRING_CUSTOM_TIMING_USED" val="1"/>
  <p:tag name="ISPRING_SLIDE_HAS_SCREEN_REC" val="1"/>
</p:tagLst>
</file>

<file path=ppt/theme/theme1.xml><?xml version="1.0" encoding="utf-8"?>
<a:theme xmlns:a="http://schemas.openxmlformats.org/drawingml/2006/main" name="Hoài niệ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oài niệm">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ài niệm">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Chủ đề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5290</TotalTime>
  <Words>842</Words>
  <Application>Microsoft Macintosh PowerPoint</Application>
  <PresentationFormat>Widescreen</PresentationFormat>
  <Paragraphs>71</Paragraphs>
  <Slides>14</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Corbel</vt:lpstr>
      <vt:lpstr>Hoài niệm</vt:lpstr>
      <vt:lpstr>PowerPoint Presentation</vt:lpstr>
      <vt:lpstr>PowerPoint Presentation</vt:lpstr>
      <vt:lpstr>I. Hiệu điện thế</vt:lpstr>
      <vt:lpstr>II. Vôn kế</vt:lpstr>
      <vt:lpstr>PowerPoint Presentation</vt:lpstr>
      <vt:lpstr>III. Đo hiệu điện thế </vt:lpstr>
      <vt:lpstr>PowerPoint Presentation</vt:lpstr>
      <vt:lpstr>PowerPoint Presentation</vt:lpstr>
      <vt:lpstr>IV. Hiệu điện thế giữa hai đầu bóng đèn</vt:lpstr>
      <vt:lpstr>Vận dụng</vt:lpstr>
      <vt:lpstr>Vận dụng</vt:lpstr>
      <vt:lpstr>Vận dụng</vt:lpstr>
      <vt:lpstr>Nhiệm vụ học tập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Bố trí Tiêu đề</dc:title>
  <dc:creator>Thu Thuỷ Đinh</dc:creator>
  <cp:lastModifiedBy>Thu Thuỷ Đinh</cp:lastModifiedBy>
  <cp:revision>125</cp:revision>
  <dcterms:created xsi:type="dcterms:W3CDTF">2021-08-30T08:14:21Z</dcterms:created>
  <dcterms:modified xsi:type="dcterms:W3CDTF">2022-03-29T03:53:51Z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