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29" r:id="rId5"/>
    <p:sldId id="364" r:id="rId6"/>
    <p:sldId id="266" r:id="rId7"/>
    <p:sldId id="388" r:id="rId8"/>
    <p:sldId id="389" r:id="rId9"/>
    <p:sldId id="390" r:id="rId10"/>
    <p:sldId id="391" r:id="rId11"/>
    <p:sldId id="393" r:id="rId12"/>
    <p:sldId id="392" r:id="rId13"/>
    <p:sldId id="394" r:id="rId14"/>
    <p:sldId id="369" r:id="rId15"/>
    <p:sldId id="397" r:id="rId16"/>
    <p:sldId id="370" r:id="rId17"/>
    <p:sldId id="371" r:id="rId18"/>
    <p:sldId id="372" r:id="rId19"/>
    <p:sldId id="399" r:id="rId20"/>
    <p:sldId id="400" r:id="rId21"/>
    <p:sldId id="401" r:id="rId22"/>
    <p:sldId id="402" r:id="rId23"/>
    <p:sldId id="403" r:id="rId24"/>
    <p:sldId id="404" r:id="rId25"/>
    <p:sldId id="405" r:id="rId26"/>
    <p:sldId id="406" r:id="rId27"/>
    <p:sldId id="374" r:id="rId28"/>
    <p:sldId id="358" r:id="rId29"/>
  </p:sldIdLst>
  <p:sldSz cx="12192000" cy="6858000"/>
  <p:notesSz cx="6858000" cy="9144000"/>
  <p:custDataLst>
    <p:tags r:id="rId32"/>
  </p:custDataLst>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Kiểu Sáng 2 - Màu chủ đề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Kiểu Trung bình 1 - Màu chủ đề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autoAdjust="0"/>
    <p:restoredTop sz="95295" autoAdjust="0"/>
  </p:normalViewPr>
  <p:slideViewPr>
    <p:cSldViewPr snapToGrid="0" showGuides="1">
      <p:cViewPr varScale="1">
        <p:scale>
          <a:sx n="98" d="100"/>
          <a:sy n="98" d="100"/>
        </p:scale>
        <p:origin x="1232" y="192"/>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64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699F7-C960-064A-A072-38DC2DC40CC9}" type="doc">
      <dgm:prSet loTypeId="urn:microsoft.com/office/officeart/2005/8/layout/bProcess3" loCatId="" qsTypeId="urn:microsoft.com/office/officeart/2005/8/quickstyle/simple2" qsCatId="simple" csTypeId="urn:microsoft.com/office/officeart/2005/8/colors/colorful3" csCatId="colorful" phldr="1"/>
      <dgm:spPr/>
      <dgm:t>
        <a:bodyPr/>
        <a:lstStyle/>
        <a:p>
          <a:endParaRPr lang="en-US"/>
        </a:p>
      </dgm:t>
    </dgm:pt>
    <dgm:pt modelId="{6977901A-B275-8F4E-AFE9-C4566B9B9EF3}">
      <dgm:prSet phldrT="[Text]"/>
      <dgm:spPr/>
      <dgm:t>
        <a:bodyPr/>
        <a:lstStyle/>
        <a:p>
          <a:pPr algn="ctr"/>
          <a:r>
            <a:rPr lang="en-US" dirty="0" err="1">
              <a:latin typeface="Arial" panose="020B0604020202020204" pitchFamily="34" charset="0"/>
              <a:cs typeface="Arial" panose="020B0604020202020204" pitchFamily="34" charset="0"/>
            </a:rPr>
            <a:t>Nhiệt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endParaRPr lang="en-US" dirty="0">
            <a:latin typeface="Arial" panose="020B0604020202020204" pitchFamily="34" charset="0"/>
            <a:cs typeface="Arial" panose="020B0604020202020204" pitchFamily="34" charset="0"/>
          </a:endParaRPr>
        </a:p>
      </dgm:t>
    </dgm:pt>
    <dgm:pt modelId="{F771B922-5545-FF48-9551-7CB18F8D2AF4}" type="parTrans" cxnId="{2DFF4FEA-E22C-2148-BC89-4DEDF2DB1F07}">
      <dgm:prSet/>
      <dgm:spPr/>
      <dgm:t>
        <a:bodyPr/>
        <a:lstStyle/>
        <a:p>
          <a:endParaRPr lang="en-US"/>
        </a:p>
      </dgm:t>
    </dgm:pt>
    <dgm:pt modelId="{371DC8DA-AE0D-824B-AF1D-255CD754F3B7}" type="sibTrans" cxnId="{2DFF4FEA-E22C-2148-BC89-4DEDF2DB1F07}">
      <dgm:prSet/>
      <dgm:spPr/>
      <dgm:t>
        <a:bodyPr/>
        <a:lstStyle/>
        <a:p>
          <a:endParaRPr lang="en-US"/>
        </a:p>
      </dgm:t>
    </dgm:pt>
    <dgm:pt modelId="{F21AD690-1767-834D-942E-3347C10E0C37}">
      <dgm:prSet phldrT="[Text]"/>
      <dgm:spPr/>
      <dgm:t>
        <a:bodyPr/>
        <a:lstStyle/>
        <a:p>
          <a:pPr algn="ctr"/>
          <a:r>
            <a:rPr lang="en-US" dirty="0" err="1">
              <a:latin typeface="Arial" panose="020B0604020202020204" pitchFamily="34" charset="0"/>
              <a:cs typeface="Arial" panose="020B0604020202020204" pitchFamily="34" charset="0"/>
            </a:rPr>
            <a:t>Dẫn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nhiệt</a:t>
          </a:r>
          <a:endParaRPr lang="en-US" dirty="0">
            <a:latin typeface="Arial" panose="020B0604020202020204" pitchFamily="34" charset="0"/>
            <a:cs typeface="Arial" panose="020B0604020202020204" pitchFamily="34" charset="0"/>
          </a:endParaRPr>
        </a:p>
      </dgm:t>
    </dgm:pt>
    <dgm:pt modelId="{8F938093-C793-CF41-9DA7-7C24E74F82C8}" type="parTrans" cxnId="{1093872F-188D-D147-B911-05DF8B75DEDF}">
      <dgm:prSet/>
      <dgm:spPr/>
      <dgm:t>
        <a:bodyPr/>
        <a:lstStyle/>
        <a:p>
          <a:endParaRPr lang="en-US"/>
        </a:p>
      </dgm:t>
    </dgm:pt>
    <dgm:pt modelId="{87A889E3-EE03-3D40-895B-F130EDD41955}" type="sibTrans" cxnId="{1093872F-188D-D147-B911-05DF8B75DEDF}">
      <dgm:prSet/>
      <dgm:spPr/>
      <dgm:t>
        <a:bodyPr/>
        <a:lstStyle/>
        <a:p>
          <a:endParaRPr lang="en-US"/>
        </a:p>
      </dgm:t>
    </dgm:pt>
    <dgm:pt modelId="{113EADF2-97E0-5E4F-922D-F2DA01C8E302}">
      <dgm:prSet phldrT="[Text]"/>
      <dgm:spPr/>
      <dgm:t>
        <a:bodyPr/>
        <a:lstStyle/>
        <a:p>
          <a:pPr algn="ct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lưu</a:t>
          </a:r>
          <a:endParaRPr lang="en-US" dirty="0">
            <a:latin typeface="Arial" panose="020B0604020202020204" pitchFamily="34" charset="0"/>
            <a:cs typeface="Arial" panose="020B0604020202020204" pitchFamily="34" charset="0"/>
          </a:endParaRPr>
        </a:p>
      </dgm:t>
    </dgm:pt>
    <dgm:pt modelId="{4F6986B5-455D-9E44-9A07-562FC37BD604}" type="parTrans" cxnId="{E4E41820-7F3A-6B40-8DB3-A54B9C006EC2}">
      <dgm:prSet/>
      <dgm:spPr/>
      <dgm:t>
        <a:bodyPr/>
        <a:lstStyle/>
        <a:p>
          <a:endParaRPr lang="en-US"/>
        </a:p>
      </dgm:t>
    </dgm:pt>
    <dgm:pt modelId="{994B9630-390F-1343-842E-5BF560EFC214}" type="sibTrans" cxnId="{E4E41820-7F3A-6B40-8DB3-A54B9C006EC2}">
      <dgm:prSet/>
      <dgm:spPr/>
      <dgm:t>
        <a:bodyPr/>
        <a:lstStyle/>
        <a:p>
          <a:endParaRPr lang="en-US"/>
        </a:p>
      </dgm:t>
    </dgm:pt>
    <dgm:pt modelId="{90E43A74-93E1-454B-B056-5F40678EF9EF}">
      <dgm:prSet phldrT="[Text]"/>
      <dgm:spPr/>
      <dgm:t>
        <a:bodyPr/>
        <a:lstStyle/>
        <a:p>
          <a:pPr algn="ctr"/>
          <a:r>
            <a:rPr lang="en-US" dirty="0" err="1">
              <a:latin typeface="Arial" panose="020B0604020202020204" pitchFamily="34" charset="0"/>
              <a:cs typeface="Arial" panose="020B0604020202020204" pitchFamily="34" charset="0"/>
            </a:rPr>
            <a:t>Bức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nhiệt</a:t>
          </a:r>
          <a:endParaRPr lang="en-US" dirty="0">
            <a:latin typeface="Arial" panose="020B0604020202020204" pitchFamily="34" charset="0"/>
            <a:cs typeface="Arial" panose="020B0604020202020204" pitchFamily="34" charset="0"/>
          </a:endParaRPr>
        </a:p>
      </dgm:t>
    </dgm:pt>
    <dgm:pt modelId="{14CE0A87-2291-2043-9CD2-5BD4B4237856}" type="parTrans" cxnId="{8196E090-730F-DC4E-9881-D3D530FD8333}">
      <dgm:prSet/>
      <dgm:spPr/>
      <dgm:t>
        <a:bodyPr/>
        <a:lstStyle/>
        <a:p>
          <a:endParaRPr lang="en-US"/>
        </a:p>
      </dgm:t>
    </dgm:pt>
    <dgm:pt modelId="{A8CBA87F-9592-1F46-BBF8-303828620897}" type="sibTrans" cxnId="{8196E090-730F-DC4E-9881-D3D530FD8333}">
      <dgm:prSet/>
      <dgm:spPr/>
      <dgm:t>
        <a:bodyPr/>
        <a:lstStyle/>
        <a:p>
          <a:endParaRPr lang="en-US"/>
        </a:p>
      </dgm:t>
    </dgm:pt>
    <dgm:pt modelId="{3C14AA57-48A6-CA4E-B485-943C1903BBD7}" type="pres">
      <dgm:prSet presAssocID="{6C3699F7-C960-064A-A072-38DC2DC40CC9}" presName="Name0" presStyleCnt="0">
        <dgm:presLayoutVars>
          <dgm:dir/>
          <dgm:resizeHandles val="exact"/>
        </dgm:presLayoutVars>
      </dgm:prSet>
      <dgm:spPr/>
    </dgm:pt>
    <dgm:pt modelId="{F80C41CA-D855-9945-B824-B044BD86A215}" type="pres">
      <dgm:prSet presAssocID="{6977901A-B275-8F4E-AFE9-C4566B9B9EF3}" presName="node" presStyleLbl="node1" presStyleIdx="0" presStyleCnt="4">
        <dgm:presLayoutVars>
          <dgm:bulletEnabled val="1"/>
        </dgm:presLayoutVars>
      </dgm:prSet>
      <dgm:spPr/>
    </dgm:pt>
    <dgm:pt modelId="{588DCAD2-DE5E-FA4A-A8C8-974E1BC4949C}" type="pres">
      <dgm:prSet presAssocID="{371DC8DA-AE0D-824B-AF1D-255CD754F3B7}" presName="sibTrans" presStyleLbl="sibTrans1D1" presStyleIdx="0" presStyleCnt="3"/>
      <dgm:spPr/>
    </dgm:pt>
    <dgm:pt modelId="{00081ACA-5CF5-9042-84B8-ACECA4982506}" type="pres">
      <dgm:prSet presAssocID="{371DC8DA-AE0D-824B-AF1D-255CD754F3B7}" presName="connectorText" presStyleLbl="sibTrans1D1" presStyleIdx="0" presStyleCnt="3"/>
      <dgm:spPr/>
    </dgm:pt>
    <dgm:pt modelId="{37B46419-FE7F-A749-ADC7-91BD10148A45}" type="pres">
      <dgm:prSet presAssocID="{F21AD690-1767-834D-942E-3347C10E0C37}" presName="node" presStyleLbl="node1" presStyleIdx="1" presStyleCnt="4">
        <dgm:presLayoutVars>
          <dgm:bulletEnabled val="1"/>
        </dgm:presLayoutVars>
      </dgm:prSet>
      <dgm:spPr/>
    </dgm:pt>
    <dgm:pt modelId="{A8D4F326-FCB1-794C-A2D3-AE21F663445D}" type="pres">
      <dgm:prSet presAssocID="{87A889E3-EE03-3D40-895B-F130EDD41955}" presName="sibTrans" presStyleLbl="sibTrans1D1" presStyleIdx="1" presStyleCnt="3"/>
      <dgm:spPr/>
    </dgm:pt>
    <dgm:pt modelId="{954A78B4-DCA4-DD4A-83BE-6540F2938D52}" type="pres">
      <dgm:prSet presAssocID="{87A889E3-EE03-3D40-895B-F130EDD41955}" presName="connectorText" presStyleLbl="sibTrans1D1" presStyleIdx="1" presStyleCnt="3"/>
      <dgm:spPr/>
    </dgm:pt>
    <dgm:pt modelId="{B4D64666-A7B6-034E-A70D-043BB7A3584D}" type="pres">
      <dgm:prSet presAssocID="{113EADF2-97E0-5E4F-922D-F2DA01C8E302}" presName="node" presStyleLbl="node1" presStyleIdx="2" presStyleCnt="4">
        <dgm:presLayoutVars>
          <dgm:bulletEnabled val="1"/>
        </dgm:presLayoutVars>
      </dgm:prSet>
      <dgm:spPr/>
    </dgm:pt>
    <dgm:pt modelId="{48AD24B0-2DBC-454F-A410-C1D525AF077E}" type="pres">
      <dgm:prSet presAssocID="{994B9630-390F-1343-842E-5BF560EFC214}" presName="sibTrans" presStyleLbl="sibTrans1D1" presStyleIdx="2" presStyleCnt="3"/>
      <dgm:spPr/>
    </dgm:pt>
    <dgm:pt modelId="{E051127B-07EB-C243-B974-C39A5E6DF636}" type="pres">
      <dgm:prSet presAssocID="{994B9630-390F-1343-842E-5BF560EFC214}" presName="connectorText" presStyleLbl="sibTrans1D1" presStyleIdx="2" presStyleCnt="3"/>
      <dgm:spPr/>
    </dgm:pt>
    <dgm:pt modelId="{A03BA972-9F5A-A441-A045-83553088CAC6}" type="pres">
      <dgm:prSet presAssocID="{90E43A74-93E1-454B-B056-5F40678EF9EF}" presName="node" presStyleLbl="node1" presStyleIdx="3" presStyleCnt="4">
        <dgm:presLayoutVars>
          <dgm:bulletEnabled val="1"/>
        </dgm:presLayoutVars>
      </dgm:prSet>
      <dgm:spPr/>
    </dgm:pt>
  </dgm:ptLst>
  <dgm:cxnLst>
    <dgm:cxn modelId="{5A24921D-13EC-8B48-B0DE-B44729ACBA77}" type="presOf" srcId="{113EADF2-97E0-5E4F-922D-F2DA01C8E302}" destId="{B4D64666-A7B6-034E-A70D-043BB7A3584D}" srcOrd="0" destOrd="0" presId="urn:microsoft.com/office/officeart/2005/8/layout/bProcess3"/>
    <dgm:cxn modelId="{E4E41820-7F3A-6B40-8DB3-A54B9C006EC2}" srcId="{6C3699F7-C960-064A-A072-38DC2DC40CC9}" destId="{113EADF2-97E0-5E4F-922D-F2DA01C8E302}" srcOrd="2" destOrd="0" parTransId="{4F6986B5-455D-9E44-9A07-562FC37BD604}" sibTransId="{994B9630-390F-1343-842E-5BF560EFC214}"/>
    <dgm:cxn modelId="{4FDA5328-A625-A148-85EC-436581509EC9}" type="presOf" srcId="{994B9630-390F-1343-842E-5BF560EFC214}" destId="{48AD24B0-2DBC-454F-A410-C1D525AF077E}" srcOrd="0" destOrd="0" presId="urn:microsoft.com/office/officeart/2005/8/layout/bProcess3"/>
    <dgm:cxn modelId="{1093872F-188D-D147-B911-05DF8B75DEDF}" srcId="{6C3699F7-C960-064A-A072-38DC2DC40CC9}" destId="{F21AD690-1767-834D-942E-3347C10E0C37}" srcOrd="1" destOrd="0" parTransId="{8F938093-C793-CF41-9DA7-7C24E74F82C8}" sibTransId="{87A889E3-EE03-3D40-895B-F130EDD41955}"/>
    <dgm:cxn modelId="{09582B31-A55F-9546-B7FE-F9143EB84BCF}" type="presOf" srcId="{371DC8DA-AE0D-824B-AF1D-255CD754F3B7}" destId="{588DCAD2-DE5E-FA4A-A8C8-974E1BC4949C}" srcOrd="0" destOrd="0" presId="urn:microsoft.com/office/officeart/2005/8/layout/bProcess3"/>
    <dgm:cxn modelId="{041C9655-D656-BF40-86A7-6C2178521E68}" type="presOf" srcId="{371DC8DA-AE0D-824B-AF1D-255CD754F3B7}" destId="{00081ACA-5CF5-9042-84B8-ACECA4982506}" srcOrd="1" destOrd="0" presId="urn:microsoft.com/office/officeart/2005/8/layout/bProcess3"/>
    <dgm:cxn modelId="{E564A968-02D8-3B44-A79F-C4AB24521B81}" type="presOf" srcId="{994B9630-390F-1343-842E-5BF560EFC214}" destId="{E051127B-07EB-C243-B974-C39A5E6DF636}" srcOrd="1" destOrd="0" presId="urn:microsoft.com/office/officeart/2005/8/layout/bProcess3"/>
    <dgm:cxn modelId="{8196E090-730F-DC4E-9881-D3D530FD8333}" srcId="{6C3699F7-C960-064A-A072-38DC2DC40CC9}" destId="{90E43A74-93E1-454B-B056-5F40678EF9EF}" srcOrd="3" destOrd="0" parTransId="{14CE0A87-2291-2043-9CD2-5BD4B4237856}" sibTransId="{A8CBA87F-9592-1F46-BBF8-303828620897}"/>
    <dgm:cxn modelId="{CFEDA89F-23AC-3C49-9506-E8AB26C6161C}" type="presOf" srcId="{6977901A-B275-8F4E-AFE9-C4566B9B9EF3}" destId="{F80C41CA-D855-9945-B824-B044BD86A215}" srcOrd="0" destOrd="0" presId="urn:microsoft.com/office/officeart/2005/8/layout/bProcess3"/>
    <dgm:cxn modelId="{46F00AB9-95D5-7A4A-BF10-B21532036C3D}" type="presOf" srcId="{F21AD690-1767-834D-942E-3347C10E0C37}" destId="{37B46419-FE7F-A749-ADC7-91BD10148A45}" srcOrd="0" destOrd="0" presId="urn:microsoft.com/office/officeart/2005/8/layout/bProcess3"/>
    <dgm:cxn modelId="{7198AAC2-72F9-5542-8214-FF5FB8763C13}" type="presOf" srcId="{6C3699F7-C960-064A-A072-38DC2DC40CC9}" destId="{3C14AA57-48A6-CA4E-B485-943C1903BBD7}" srcOrd="0" destOrd="0" presId="urn:microsoft.com/office/officeart/2005/8/layout/bProcess3"/>
    <dgm:cxn modelId="{EA4757D0-F1E6-BC46-9747-81483784C60D}" type="presOf" srcId="{87A889E3-EE03-3D40-895B-F130EDD41955}" destId="{954A78B4-DCA4-DD4A-83BE-6540F2938D52}" srcOrd="1" destOrd="0" presId="urn:microsoft.com/office/officeart/2005/8/layout/bProcess3"/>
    <dgm:cxn modelId="{5C8D14D4-FC64-C640-925C-20546959F8DA}" type="presOf" srcId="{90E43A74-93E1-454B-B056-5F40678EF9EF}" destId="{A03BA972-9F5A-A441-A045-83553088CAC6}" srcOrd="0" destOrd="0" presId="urn:microsoft.com/office/officeart/2005/8/layout/bProcess3"/>
    <dgm:cxn modelId="{2DFF4FEA-E22C-2148-BC89-4DEDF2DB1F07}" srcId="{6C3699F7-C960-064A-A072-38DC2DC40CC9}" destId="{6977901A-B275-8F4E-AFE9-C4566B9B9EF3}" srcOrd="0" destOrd="0" parTransId="{F771B922-5545-FF48-9551-7CB18F8D2AF4}" sibTransId="{371DC8DA-AE0D-824B-AF1D-255CD754F3B7}"/>
    <dgm:cxn modelId="{8BC251F2-C817-4940-865D-161EE1B45BA1}" type="presOf" srcId="{87A889E3-EE03-3D40-895B-F130EDD41955}" destId="{A8D4F326-FCB1-794C-A2D3-AE21F663445D}" srcOrd="0" destOrd="0" presId="urn:microsoft.com/office/officeart/2005/8/layout/bProcess3"/>
    <dgm:cxn modelId="{E5BE4922-B6CD-CA44-BF7A-C77A0E1473B7}" type="presParOf" srcId="{3C14AA57-48A6-CA4E-B485-943C1903BBD7}" destId="{F80C41CA-D855-9945-B824-B044BD86A215}" srcOrd="0" destOrd="0" presId="urn:microsoft.com/office/officeart/2005/8/layout/bProcess3"/>
    <dgm:cxn modelId="{9FEFFCDD-8978-F041-AF9F-8B15ECCE1CAE}" type="presParOf" srcId="{3C14AA57-48A6-CA4E-B485-943C1903BBD7}" destId="{588DCAD2-DE5E-FA4A-A8C8-974E1BC4949C}" srcOrd="1" destOrd="0" presId="urn:microsoft.com/office/officeart/2005/8/layout/bProcess3"/>
    <dgm:cxn modelId="{251A4D06-B56D-B94E-A130-B8E23D98DD18}" type="presParOf" srcId="{588DCAD2-DE5E-FA4A-A8C8-974E1BC4949C}" destId="{00081ACA-5CF5-9042-84B8-ACECA4982506}" srcOrd="0" destOrd="0" presId="urn:microsoft.com/office/officeart/2005/8/layout/bProcess3"/>
    <dgm:cxn modelId="{9381CFC6-BA62-1347-9EC2-BA6D29BF1AD7}" type="presParOf" srcId="{3C14AA57-48A6-CA4E-B485-943C1903BBD7}" destId="{37B46419-FE7F-A749-ADC7-91BD10148A45}" srcOrd="2" destOrd="0" presId="urn:microsoft.com/office/officeart/2005/8/layout/bProcess3"/>
    <dgm:cxn modelId="{6800CE33-5398-0A42-8359-33ADDB44D694}" type="presParOf" srcId="{3C14AA57-48A6-CA4E-B485-943C1903BBD7}" destId="{A8D4F326-FCB1-794C-A2D3-AE21F663445D}" srcOrd="3" destOrd="0" presId="urn:microsoft.com/office/officeart/2005/8/layout/bProcess3"/>
    <dgm:cxn modelId="{48727498-33EF-934E-B1FD-5DDAD3E18331}" type="presParOf" srcId="{A8D4F326-FCB1-794C-A2D3-AE21F663445D}" destId="{954A78B4-DCA4-DD4A-83BE-6540F2938D52}" srcOrd="0" destOrd="0" presId="urn:microsoft.com/office/officeart/2005/8/layout/bProcess3"/>
    <dgm:cxn modelId="{AC6FBA3B-E2E1-864A-A8B2-857BC802C78A}" type="presParOf" srcId="{3C14AA57-48A6-CA4E-B485-943C1903BBD7}" destId="{B4D64666-A7B6-034E-A70D-043BB7A3584D}" srcOrd="4" destOrd="0" presId="urn:microsoft.com/office/officeart/2005/8/layout/bProcess3"/>
    <dgm:cxn modelId="{9DA0D0A7-C52B-5949-9D53-8D74953A3FF8}" type="presParOf" srcId="{3C14AA57-48A6-CA4E-B485-943C1903BBD7}" destId="{48AD24B0-2DBC-454F-A410-C1D525AF077E}" srcOrd="5" destOrd="0" presId="urn:microsoft.com/office/officeart/2005/8/layout/bProcess3"/>
    <dgm:cxn modelId="{8393A46C-BADC-4947-BCEE-A842AAE49C94}" type="presParOf" srcId="{48AD24B0-2DBC-454F-A410-C1D525AF077E}" destId="{E051127B-07EB-C243-B974-C39A5E6DF636}" srcOrd="0" destOrd="0" presId="urn:microsoft.com/office/officeart/2005/8/layout/bProcess3"/>
    <dgm:cxn modelId="{DBDCD51A-AF2D-D943-8621-C0C2DB35215C}" type="presParOf" srcId="{3C14AA57-48A6-CA4E-B485-943C1903BBD7}" destId="{A03BA972-9F5A-A441-A045-83553088CAC6}"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7DB70-7F41-5141-BC1C-CA8C95B6B6DD}" type="doc">
      <dgm:prSet loTypeId="urn:microsoft.com/office/officeart/2005/8/layout/vList6" loCatId="" qsTypeId="urn:microsoft.com/office/officeart/2005/8/quickstyle/simple1" qsCatId="simple" csTypeId="urn:microsoft.com/office/officeart/2005/8/colors/colorful2" csCatId="colorful" phldr="1"/>
      <dgm:spPr/>
      <dgm:t>
        <a:bodyPr/>
        <a:lstStyle/>
        <a:p>
          <a:endParaRPr lang="en-US"/>
        </a:p>
      </dgm:t>
    </dgm:pt>
    <dgm:pt modelId="{6E652ADD-2642-9E4F-95C5-622747761FA4}">
      <dgm:prSet phldrT="[Text]" custT="1"/>
      <dgm:spPr/>
      <dgm:t>
        <a:bodyPr/>
        <a:lstStyle/>
        <a:p>
          <a:pPr>
            <a:lnSpc>
              <a:spcPct val="150000"/>
            </a:lnSpc>
          </a:pPr>
          <a:r>
            <a:rPr lang="vi-VN" sz="2400" b="0" i="0" dirty="0">
              <a:latin typeface="Arial" panose="020B0604020202020204" pitchFamily="34" charset="0"/>
              <a:cs typeface="Arial" panose="020B0604020202020204" pitchFamily="34" charset="0"/>
            </a:rPr>
            <a:t>Bài C9 (trang 78 SGK)</a:t>
          </a:r>
          <a:endParaRPr lang="en-US" sz="2400" b="0" dirty="0">
            <a:latin typeface="Arial" panose="020B0604020202020204" pitchFamily="34" charset="0"/>
            <a:cs typeface="Arial" panose="020B0604020202020204" pitchFamily="34" charset="0"/>
          </a:endParaRPr>
        </a:p>
      </dgm:t>
    </dgm:pt>
    <dgm:pt modelId="{E1F9CB76-AC4D-9843-9775-136667BEDAD6}" type="parTrans" cxnId="{1900C612-7947-6C49-8AA0-199105AB89EB}">
      <dgm:prSet/>
      <dgm:spPr/>
      <dgm:t>
        <a:bodyPr/>
        <a:lstStyle/>
        <a:p>
          <a:endParaRPr lang="en-US"/>
        </a:p>
      </dgm:t>
    </dgm:pt>
    <dgm:pt modelId="{984CED3E-9B0D-4D45-8A2F-96B0E340BF5B}" type="sibTrans" cxnId="{1900C612-7947-6C49-8AA0-199105AB89EB}">
      <dgm:prSet/>
      <dgm:spPr/>
      <dgm:t>
        <a:bodyPr/>
        <a:lstStyle/>
        <a:p>
          <a:endParaRPr lang="en-US"/>
        </a:p>
      </dgm:t>
    </dgm:pt>
    <dgm:pt modelId="{4515F9DF-AC59-044B-9BE5-4D128F15A04F}">
      <dgm:prSet phldrT="[Text]" custT="1"/>
      <dgm:spPr/>
      <dgm:t>
        <a:bodyPr/>
        <a:lstStyle/>
        <a:p>
          <a:pPr algn="just">
            <a:lnSpc>
              <a:spcPct val="150000"/>
            </a:lnSpc>
          </a:pPr>
          <a:r>
            <a:rPr lang="vi-VN" sz="2400" b="0" i="0" dirty="0">
              <a:latin typeface="Arial" panose="020B0604020202020204" pitchFamily="34" charset="0"/>
              <a:cs typeface="Arial" panose="020B0604020202020204" pitchFamily="34" charset="0"/>
            </a:rPr>
            <a:t>Làm nồi xoong bằng kim loại vì kim loại dẫn nhiệt tốt làm cho thức ăn nhanh chín.</a:t>
          </a:r>
          <a:endParaRPr lang="en-US" sz="2400" b="0" dirty="0">
            <a:latin typeface="Arial" panose="020B0604020202020204" pitchFamily="34" charset="0"/>
            <a:cs typeface="Arial" panose="020B0604020202020204" pitchFamily="34" charset="0"/>
          </a:endParaRPr>
        </a:p>
      </dgm:t>
    </dgm:pt>
    <dgm:pt modelId="{D4F5F82A-2BAE-C443-A419-925B61FCE001}" type="parTrans" cxnId="{09A6FDE5-B364-AB4F-B632-1CE9A9E32139}">
      <dgm:prSet/>
      <dgm:spPr/>
      <dgm:t>
        <a:bodyPr/>
        <a:lstStyle/>
        <a:p>
          <a:endParaRPr lang="en-US"/>
        </a:p>
      </dgm:t>
    </dgm:pt>
    <dgm:pt modelId="{702BB0B7-B7C7-ED4B-B50F-6759E1C631D8}" type="sibTrans" cxnId="{09A6FDE5-B364-AB4F-B632-1CE9A9E32139}">
      <dgm:prSet/>
      <dgm:spPr/>
      <dgm:t>
        <a:bodyPr/>
        <a:lstStyle/>
        <a:p>
          <a:endParaRPr lang="en-US"/>
        </a:p>
      </dgm:t>
    </dgm:pt>
    <dgm:pt modelId="{08028453-5D21-C84F-92B4-B5B55FFCB60D}">
      <dgm:prSet phldrT="[Text]" custT="1"/>
      <dgm:spPr/>
      <dgm:t>
        <a:bodyPr/>
        <a:lstStyle/>
        <a:p>
          <a:pPr>
            <a:lnSpc>
              <a:spcPct val="150000"/>
            </a:lnSpc>
          </a:pPr>
          <a:r>
            <a:rPr lang="vi-VN" sz="2400" b="0" i="0" dirty="0">
              <a:latin typeface="Arial" panose="020B0604020202020204" pitchFamily="34" charset="0"/>
              <a:cs typeface="Arial" panose="020B0604020202020204" pitchFamily="34" charset="0"/>
            </a:rPr>
            <a:t>Bài C10 (trang 78 SGK)</a:t>
          </a:r>
          <a:endParaRPr lang="en-US" sz="2400" b="0" dirty="0">
            <a:latin typeface="Arial" panose="020B0604020202020204" pitchFamily="34" charset="0"/>
            <a:cs typeface="Arial" panose="020B0604020202020204" pitchFamily="34" charset="0"/>
          </a:endParaRPr>
        </a:p>
      </dgm:t>
    </dgm:pt>
    <dgm:pt modelId="{E667C045-7B94-1D4B-8FE0-7500CE76FC10}" type="parTrans" cxnId="{7B90BD09-7503-DB4C-A08F-277CF4D07E12}">
      <dgm:prSet/>
      <dgm:spPr/>
      <dgm:t>
        <a:bodyPr/>
        <a:lstStyle/>
        <a:p>
          <a:endParaRPr lang="en-US"/>
        </a:p>
      </dgm:t>
    </dgm:pt>
    <dgm:pt modelId="{56B5AE3C-7771-184A-85D4-05B44F16D8CD}" type="sibTrans" cxnId="{7B90BD09-7503-DB4C-A08F-277CF4D07E12}">
      <dgm:prSet/>
      <dgm:spPr/>
      <dgm:t>
        <a:bodyPr/>
        <a:lstStyle/>
        <a:p>
          <a:endParaRPr lang="en-US"/>
        </a:p>
      </dgm:t>
    </dgm:pt>
    <dgm:pt modelId="{8362A2B3-0C7E-1B4D-9557-538AC3A694F5}">
      <dgm:prSet phldrT="[Text]" custT="1"/>
      <dgm:spPr/>
      <dgm:t>
        <a:bodyPr/>
        <a:lstStyle/>
        <a:p>
          <a:pPr algn="just">
            <a:lnSpc>
              <a:spcPct val="150000"/>
            </a:lnSpc>
          </a:pPr>
          <a:r>
            <a:rPr lang="vi-VN" sz="2400" b="0" i="0" dirty="0">
              <a:latin typeface="Arial" panose="020B0604020202020204" pitchFamily="34" charset="0"/>
              <a:cs typeface="Arial" panose="020B0604020202020204" pitchFamily="34" charset="0"/>
            </a:rPr>
            <a:t>Quần áo trong mùa lạnh giúp giữ nhiệt cho cơ thể. Mặc nhiều áo mỏng sẽ tạo ra được các lớp không khí giữa các lớp áo, các lớp không khí này dẫn nhiệt rất kém nên giữ ấm cho cơ thể tốt hơn.</a:t>
          </a:r>
          <a:endParaRPr lang="en-US" sz="2400" b="0" dirty="0">
            <a:latin typeface="Arial" panose="020B0604020202020204" pitchFamily="34" charset="0"/>
            <a:cs typeface="Arial" panose="020B0604020202020204" pitchFamily="34" charset="0"/>
          </a:endParaRPr>
        </a:p>
      </dgm:t>
    </dgm:pt>
    <dgm:pt modelId="{D59C6509-7171-4F4D-8672-8D9472D15A52}" type="parTrans" cxnId="{11A5DDBF-4DA1-1545-B9D3-3A697CD08A18}">
      <dgm:prSet/>
      <dgm:spPr/>
      <dgm:t>
        <a:bodyPr/>
        <a:lstStyle/>
        <a:p>
          <a:endParaRPr lang="en-US"/>
        </a:p>
      </dgm:t>
    </dgm:pt>
    <dgm:pt modelId="{BB593B77-A44C-AD4B-8A97-E86ACCFA8F19}" type="sibTrans" cxnId="{11A5DDBF-4DA1-1545-B9D3-3A697CD08A18}">
      <dgm:prSet/>
      <dgm:spPr/>
      <dgm:t>
        <a:bodyPr/>
        <a:lstStyle/>
        <a:p>
          <a:endParaRPr lang="en-US"/>
        </a:p>
      </dgm:t>
    </dgm:pt>
    <dgm:pt modelId="{2A7113C7-85C5-0D4D-819D-26878B9435D0}">
      <dgm:prSet custT="1"/>
      <dgm:spPr/>
      <dgm:t>
        <a:bodyPr/>
        <a:lstStyle/>
        <a:p>
          <a:pPr algn="just">
            <a:lnSpc>
              <a:spcPct val="150000"/>
            </a:lnSpc>
          </a:pPr>
          <a:r>
            <a:rPr lang="vi-VN" sz="2400" b="0" i="0" dirty="0">
              <a:latin typeface="Arial" panose="020B0604020202020204" pitchFamily="34" charset="0"/>
              <a:cs typeface="Arial" panose="020B0604020202020204" pitchFamily="34" charset="0"/>
            </a:rPr>
            <a:t>Giúp thức ăn lâu bị nguội thì bát đĩa làm bằng sứ.</a:t>
          </a:r>
          <a:endParaRPr lang="en-VN" sz="2400" b="0" dirty="0">
            <a:latin typeface="Arial" panose="020B0604020202020204" pitchFamily="34" charset="0"/>
            <a:cs typeface="Arial" panose="020B0604020202020204" pitchFamily="34" charset="0"/>
          </a:endParaRPr>
        </a:p>
      </dgm:t>
    </dgm:pt>
    <dgm:pt modelId="{E551344A-0350-4542-96B2-974C4F47EC51}" type="parTrans" cxnId="{84E8BACF-73D7-DA47-948A-BCEC4C794142}">
      <dgm:prSet/>
      <dgm:spPr/>
      <dgm:t>
        <a:bodyPr/>
        <a:lstStyle/>
        <a:p>
          <a:endParaRPr lang="en-US"/>
        </a:p>
      </dgm:t>
    </dgm:pt>
    <dgm:pt modelId="{B6B16342-B360-2547-A7DF-8A84FF9B4F3B}" type="sibTrans" cxnId="{84E8BACF-73D7-DA47-948A-BCEC4C794142}">
      <dgm:prSet/>
      <dgm:spPr/>
      <dgm:t>
        <a:bodyPr/>
        <a:lstStyle/>
        <a:p>
          <a:endParaRPr lang="en-US"/>
        </a:p>
      </dgm:t>
    </dgm:pt>
    <dgm:pt modelId="{A552E5B8-06CC-1E41-AAB7-DFC9699401ED}" type="pres">
      <dgm:prSet presAssocID="{4B27DB70-7F41-5141-BC1C-CA8C95B6B6DD}" presName="Name0" presStyleCnt="0">
        <dgm:presLayoutVars>
          <dgm:dir/>
          <dgm:animLvl val="lvl"/>
          <dgm:resizeHandles/>
        </dgm:presLayoutVars>
      </dgm:prSet>
      <dgm:spPr/>
    </dgm:pt>
    <dgm:pt modelId="{E2D3792D-A09A-4F47-8349-A135351F398A}" type="pres">
      <dgm:prSet presAssocID="{6E652ADD-2642-9E4F-95C5-622747761FA4}" presName="linNode" presStyleCnt="0"/>
      <dgm:spPr/>
    </dgm:pt>
    <dgm:pt modelId="{8C9FD5E2-C482-2045-B31C-07CF80E32592}" type="pres">
      <dgm:prSet presAssocID="{6E652ADD-2642-9E4F-95C5-622747761FA4}" presName="parentShp" presStyleLbl="node1" presStyleIdx="0" presStyleCnt="2" custScaleX="37958">
        <dgm:presLayoutVars>
          <dgm:bulletEnabled val="1"/>
        </dgm:presLayoutVars>
      </dgm:prSet>
      <dgm:spPr/>
    </dgm:pt>
    <dgm:pt modelId="{DA475954-3A50-CC4D-A979-8E19827CDC30}" type="pres">
      <dgm:prSet presAssocID="{6E652ADD-2642-9E4F-95C5-622747761FA4}" presName="childShp" presStyleLbl="bgAccFollowNode1" presStyleIdx="0" presStyleCnt="2" custScaleX="139455">
        <dgm:presLayoutVars>
          <dgm:bulletEnabled val="1"/>
        </dgm:presLayoutVars>
      </dgm:prSet>
      <dgm:spPr/>
    </dgm:pt>
    <dgm:pt modelId="{47C33F76-483E-EE47-A3B7-E1CFFFE2AB39}" type="pres">
      <dgm:prSet presAssocID="{984CED3E-9B0D-4D45-8A2F-96B0E340BF5B}" presName="spacing" presStyleCnt="0"/>
      <dgm:spPr/>
    </dgm:pt>
    <dgm:pt modelId="{2F4517FB-9298-F54B-84D0-291EB8D61573}" type="pres">
      <dgm:prSet presAssocID="{08028453-5D21-C84F-92B4-B5B55FFCB60D}" presName="linNode" presStyleCnt="0"/>
      <dgm:spPr/>
    </dgm:pt>
    <dgm:pt modelId="{F61D16B0-E7E3-654F-BAB7-B059670390B7}" type="pres">
      <dgm:prSet presAssocID="{08028453-5D21-C84F-92B4-B5B55FFCB60D}" presName="parentShp" presStyleLbl="node1" presStyleIdx="1" presStyleCnt="2" custScaleX="37958">
        <dgm:presLayoutVars>
          <dgm:bulletEnabled val="1"/>
        </dgm:presLayoutVars>
      </dgm:prSet>
      <dgm:spPr/>
    </dgm:pt>
    <dgm:pt modelId="{DAB74505-F386-9441-8181-32576143B991}" type="pres">
      <dgm:prSet presAssocID="{08028453-5D21-C84F-92B4-B5B55FFCB60D}" presName="childShp" presStyleLbl="bgAccFollowNode1" presStyleIdx="1" presStyleCnt="2" custScaleX="139455">
        <dgm:presLayoutVars>
          <dgm:bulletEnabled val="1"/>
        </dgm:presLayoutVars>
      </dgm:prSet>
      <dgm:spPr/>
    </dgm:pt>
  </dgm:ptLst>
  <dgm:cxnLst>
    <dgm:cxn modelId="{7B90BD09-7503-DB4C-A08F-277CF4D07E12}" srcId="{4B27DB70-7F41-5141-BC1C-CA8C95B6B6DD}" destId="{08028453-5D21-C84F-92B4-B5B55FFCB60D}" srcOrd="1" destOrd="0" parTransId="{E667C045-7B94-1D4B-8FE0-7500CE76FC10}" sibTransId="{56B5AE3C-7771-184A-85D4-05B44F16D8CD}"/>
    <dgm:cxn modelId="{1900C612-7947-6C49-8AA0-199105AB89EB}" srcId="{4B27DB70-7F41-5141-BC1C-CA8C95B6B6DD}" destId="{6E652ADD-2642-9E4F-95C5-622747761FA4}" srcOrd="0" destOrd="0" parTransId="{E1F9CB76-AC4D-9843-9775-136667BEDAD6}" sibTransId="{984CED3E-9B0D-4D45-8A2F-96B0E340BF5B}"/>
    <dgm:cxn modelId="{62C21B2F-CE60-3D42-AB53-C58D3038BDAF}" type="presOf" srcId="{08028453-5D21-C84F-92B4-B5B55FFCB60D}" destId="{F61D16B0-E7E3-654F-BAB7-B059670390B7}" srcOrd="0" destOrd="0" presId="urn:microsoft.com/office/officeart/2005/8/layout/vList6"/>
    <dgm:cxn modelId="{6AEE3943-8253-6349-A691-AFBC76878A74}" type="presOf" srcId="{4515F9DF-AC59-044B-9BE5-4D128F15A04F}" destId="{DA475954-3A50-CC4D-A979-8E19827CDC30}" srcOrd="0" destOrd="0" presId="urn:microsoft.com/office/officeart/2005/8/layout/vList6"/>
    <dgm:cxn modelId="{ED259A63-B57D-574F-B14F-51BBF5D294E3}" type="presOf" srcId="{2A7113C7-85C5-0D4D-819D-26878B9435D0}" destId="{DA475954-3A50-CC4D-A979-8E19827CDC30}" srcOrd="0" destOrd="1" presId="urn:microsoft.com/office/officeart/2005/8/layout/vList6"/>
    <dgm:cxn modelId="{3663E4B0-A1A2-9D4B-9D75-99D18EA71607}" type="presOf" srcId="{4B27DB70-7F41-5141-BC1C-CA8C95B6B6DD}" destId="{A552E5B8-06CC-1E41-AAB7-DFC9699401ED}" srcOrd="0" destOrd="0" presId="urn:microsoft.com/office/officeart/2005/8/layout/vList6"/>
    <dgm:cxn modelId="{11A5DDBF-4DA1-1545-B9D3-3A697CD08A18}" srcId="{08028453-5D21-C84F-92B4-B5B55FFCB60D}" destId="{8362A2B3-0C7E-1B4D-9557-538AC3A694F5}" srcOrd="0" destOrd="0" parTransId="{D59C6509-7171-4F4D-8672-8D9472D15A52}" sibTransId="{BB593B77-A44C-AD4B-8A97-E86ACCFA8F19}"/>
    <dgm:cxn modelId="{11C45DCA-F806-CE42-B79E-A3EABA56BCCE}" type="presOf" srcId="{6E652ADD-2642-9E4F-95C5-622747761FA4}" destId="{8C9FD5E2-C482-2045-B31C-07CF80E32592}" srcOrd="0" destOrd="0" presId="urn:microsoft.com/office/officeart/2005/8/layout/vList6"/>
    <dgm:cxn modelId="{84E8BACF-73D7-DA47-948A-BCEC4C794142}" srcId="{6E652ADD-2642-9E4F-95C5-622747761FA4}" destId="{2A7113C7-85C5-0D4D-819D-26878B9435D0}" srcOrd="1" destOrd="0" parTransId="{E551344A-0350-4542-96B2-974C4F47EC51}" sibTransId="{B6B16342-B360-2547-A7DF-8A84FF9B4F3B}"/>
    <dgm:cxn modelId="{FF0202D3-4835-F14E-B414-FC0AC8EAD372}" type="presOf" srcId="{8362A2B3-0C7E-1B4D-9557-538AC3A694F5}" destId="{DAB74505-F386-9441-8181-32576143B991}" srcOrd="0" destOrd="0" presId="urn:microsoft.com/office/officeart/2005/8/layout/vList6"/>
    <dgm:cxn modelId="{09A6FDE5-B364-AB4F-B632-1CE9A9E32139}" srcId="{6E652ADD-2642-9E4F-95C5-622747761FA4}" destId="{4515F9DF-AC59-044B-9BE5-4D128F15A04F}" srcOrd="0" destOrd="0" parTransId="{D4F5F82A-2BAE-C443-A419-925B61FCE001}" sibTransId="{702BB0B7-B7C7-ED4B-B50F-6759E1C631D8}"/>
    <dgm:cxn modelId="{DFDB3EE7-9239-9C48-8396-55E685BFE712}" type="presParOf" srcId="{A552E5B8-06CC-1E41-AAB7-DFC9699401ED}" destId="{E2D3792D-A09A-4F47-8349-A135351F398A}" srcOrd="0" destOrd="0" presId="urn:microsoft.com/office/officeart/2005/8/layout/vList6"/>
    <dgm:cxn modelId="{79215CC4-25E0-B94C-B871-46A66B3CCD5C}" type="presParOf" srcId="{E2D3792D-A09A-4F47-8349-A135351F398A}" destId="{8C9FD5E2-C482-2045-B31C-07CF80E32592}" srcOrd="0" destOrd="0" presId="urn:microsoft.com/office/officeart/2005/8/layout/vList6"/>
    <dgm:cxn modelId="{361268B3-9EC5-794D-BA9F-10D9DEDCE831}" type="presParOf" srcId="{E2D3792D-A09A-4F47-8349-A135351F398A}" destId="{DA475954-3A50-CC4D-A979-8E19827CDC30}" srcOrd="1" destOrd="0" presId="urn:microsoft.com/office/officeart/2005/8/layout/vList6"/>
    <dgm:cxn modelId="{99A0CF05-B704-A340-A946-6CB1B5627211}" type="presParOf" srcId="{A552E5B8-06CC-1E41-AAB7-DFC9699401ED}" destId="{47C33F76-483E-EE47-A3B7-E1CFFFE2AB39}" srcOrd="1" destOrd="0" presId="urn:microsoft.com/office/officeart/2005/8/layout/vList6"/>
    <dgm:cxn modelId="{16FBC21B-74B6-BD46-8576-CA10ED554FE0}" type="presParOf" srcId="{A552E5B8-06CC-1E41-AAB7-DFC9699401ED}" destId="{2F4517FB-9298-F54B-84D0-291EB8D61573}" srcOrd="2" destOrd="0" presId="urn:microsoft.com/office/officeart/2005/8/layout/vList6"/>
    <dgm:cxn modelId="{57224D6D-1BE4-EB45-9757-732100F11CB3}" type="presParOf" srcId="{2F4517FB-9298-F54B-84D0-291EB8D61573}" destId="{F61D16B0-E7E3-654F-BAB7-B059670390B7}" srcOrd="0" destOrd="0" presId="urn:microsoft.com/office/officeart/2005/8/layout/vList6"/>
    <dgm:cxn modelId="{A9016744-697E-4D49-81CE-10EA37B22DFC}" type="presParOf" srcId="{2F4517FB-9298-F54B-84D0-291EB8D61573}" destId="{DAB74505-F386-9441-8181-32576143B99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DCAD2-DE5E-FA4A-A8C8-974E1BC4949C}">
      <dsp:nvSpPr>
        <dsp:cNvPr id="0" name=""/>
        <dsp:cNvSpPr/>
      </dsp:nvSpPr>
      <dsp:spPr>
        <a:xfrm>
          <a:off x="5281415" y="1015063"/>
          <a:ext cx="782168" cy="91440"/>
        </a:xfrm>
        <a:custGeom>
          <a:avLst/>
          <a:gdLst/>
          <a:ahLst/>
          <a:cxnLst/>
          <a:rect l="0" t="0" r="0" b="0"/>
          <a:pathLst>
            <a:path>
              <a:moveTo>
                <a:pt x="0" y="45720"/>
              </a:moveTo>
              <a:lnTo>
                <a:pt x="782168" y="45720"/>
              </a:lnTo>
            </a:path>
          </a:pathLst>
        </a:custGeom>
        <a:noFill/>
        <a:ln w="635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180" y="1056719"/>
        <a:ext cx="40638" cy="8127"/>
      </dsp:txXfrm>
    </dsp:sp>
    <dsp:sp modelId="{F80C41CA-D855-9945-B824-B044BD86A215}">
      <dsp:nvSpPr>
        <dsp:cNvPr id="0" name=""/>
        <dsp:cNvSpPr/>
      </dsp:nvSpPr>
      <dsp:spPr>
        <a:xfrm>
          <a:off x="1749440" y="650"/>
          <a:ext cx="3533774" cy="212026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err="1">
              <a:latin typeface="Arial" panose="020B0604020202020204" pitchFamily="34" charset="0"/>
              <a:cs typeface="Arial" panose="020B0604020202020204" pitchFamily="34" charset="0"/>
            </a:rPr>
            <a:t>Nhiệt</a:t>
          </a:r>
          <a:r>
            <a:rPr lang="en-US" sz="5200" kern="1200" dirty="0">
              <a:latin typeface="Arial" panose="020B0604020202020204" pitchFamily="34" charset="0"/>
              <a:cs typeface="Arial" panose="020B0604020202020204" pitchFamily="34" charset="0"/>
            </a:rPr>
            <a:t> </a:t>
          </a:r>
          <a:r>
            <a:rPr lang="en-US" sz="5200" kern="1200" dirty="0" err="1">
              <a:latin typeface="Arial" panose="020B0604020202020204" pitchFamily="34" charset="0"/>
              <a:cs typeface="Arial" panose="020B0604020202020204" pitchFamily="34" charset="0"/>
            </a:rPr>
            <a:t>năng</a:t>
          </a:r>
          <a:endParaRPr lang="en-US" sz="5200" kern="1200" dirty="0">
            <a:latin typeface="Arial" panose="020B0604020202020204" pitchFamily="34" charset="0"/>
            <a:cs typeface="Arial" panose="020B0604020202020204" pitchFamily="34" charset="0"/>
          </a:endParaRPr>
        </a:p>
      </dsp:txBody>
      <dsp:txXfrm>
        <a:off x="1749440" y="650"/>
        <a:ext cx="3533774" cy="2120264"/>
      </dsp:txXfrm>
    </dsp:sp>
    <dsp:sp modelId="{A8D4F326-FCB1-794C-A2D3-AE21F663445D}">
      <dsp:nvSpPr>
        <dsp:cNvPr id="0" name=""/>
        <dsp:cNvSpPr/>
      </dsp:nvSpPr>
      <dsp:spPr>
        <a:xfrm>
          <a:off x="3516328" y="2119115"/>
          <a:ext cx="4346543" cy="782168"/>
        </a:xfrm>
        <a:custGeom>
          <a:avLst/>
          <a:gdLst/>
          <a:ahLst/>
          <a:cxnLst/>
          <a:rect l="0" t="0" r="0" b="0"/>
          <a:pathLst>
            <a:path>
              <a:moveTo>
                <a:pt x="4346543" y="0"/>
              </a:moveTo>
              <a:lnTo>
                <a:pt x="4346543" y="408184"/>
              </a:lnTo>
              <a:lnTo>
                <a:pt x="0" y="408184"/>
              </a:lnTo>
              <a:lnTo>
                <a:pt x="0" y="782168"/>
              </a:lnTo>
            </a:path>
          </a:pathLst>
        </a:custGeom>
        <a:noFill/>
        <a:ln w="6350" cap="rnd" cmpd="sng" algn="ctr">
          <a:solidFill>
            <a:schemeClr val="accent3">
              <a:hueOff val="8797671"/>
              <a:satOff val="-20044"/>
              <a:lumOff val="804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9052" y="2506136"/>
        <a:ext cx="221094" cy="8127"/>
      </dsp:txXfrm>
    </dsp:sp>
    <dsp:sp modelId="{37B46419-FE7F-A749-ADC7-91BD10148A45}">
      <dsp:nvSpPr>
        <dsp:cNvPr id="0" name=""/>
        <dsp:cNvSpPr/>
      </dsp:nvSpPr>
      <dsp:spPr>
        <a:xfrm>
          <a:off x="6095984" y="650"/>
          <a:ext cx="3533774" cy="2120264"/>
        </a:xfrm>
        <a:prstGeom prst="rect">
          <a:avLst/>
        </a:prstGeom>
        <a:solidFill>
          <a:schemeClr val="accent3">
            <a:hueOff val="5865114"/>
            <a:satOff val="-13363"/>
            <a:lumOff val="536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err="1">
              <a:latin typeface="Arial" panose="020B0604020202020204" pitchFamily="34" charset="0"/>
              <a:cs typeface="Arial" panose="020B0604020202020204" pitchFamily="34" charset="0"/>
            </a:rPr>
            <a:t>Dẫn</a:t>
          </a:r>
          <a:r>
            <a:rPr lang="en-US" sz="5200" kern="1200" dirty="0">
              <a:latin typeface="Arial" panose="020B0604020202020204" pitchFamily="34" charset="0"/>
              <a:cs typeface="Arial" panose="020B0604020202020204" pitchFamily="34" charset="0"/>
            </a:rPr>
            <a:t> </a:t>
          </a:r>
          <a:r>
            <a:rPr lang="en-US" sz="5200" kern="1200" dirty="0" err="1">
              <a:latin typeface="Arial" panose="020B0604020202020204" pitchFamily="34" charset="0"/>
              <a:cs typeface="Arial" panose="020B0604020202020204" pitchFamily="34" charset="0"/>
            </a:rPr>
            <a:t>nhiệt</a:t>
          </a:r>
          <a:endParaRPr lang="en-US" sz="5200" kern="1200" dirty="0">
            <a:latin typeface="Arial" panose="020B0604020202020204" pitchFamily="34" charset="0"/>
            <a:cs typeface="Arial" panose="020B0604020202020204" pitchFamily="34" charset="0"/>
          </a:endParaRPr>
        </a:p>
      </dsp:txBody>
      <dsp:txXfrm>
        <a:off x="6095984" y="650"/>
        <a:ext cx="3533774" cy="2120264"/>
      </dsp:txXfrm>
    </dsp:sp>
    <dsp:sp modelId="{48AD24B0-2DBC-454F-A410-C1D525AF077E}">
      <dsp:nvSpPr>
        <dsp:cNvPr id="0" name=""/>
        <dsp:cNvSpPr/>
      </dsp:nvSpPr>
      <dsp:spPr>
        <a:xfrm>
          <a:off x="5281415" y="3948096"/>
          <a:ext cx="782168" cy="91440"/>
        </a:xfrm>
        <a:custGeom>
          <a:avLst/>
          <a:gdLst/>
          <a:ahLst/>
          <a:cxnLst/>
          <a:rect l="0" t="0" r="0" b="0"/>
          <a:pathLst>
            <a:path>
              <a:moveTo>
                <a:pt x="0" y="45720"/>
              </a:moveTo>
              <a:lnTo>
                <a:pt x="782168" y="45720"/>
              </a:lnTo>
            </a:path>
          </a:pathLst>
        </a:custGeom>
        <a:noFill/>
        <a:ln w="6350" cap="rnd" cmpd="sng" algn="ctr">
          <a:solidFill>
            <a:schemeClr val="accent3">
              <a:hueOff val="17595342"/>
              <a:satOff val="-40088"/>
              <a:lumOff val="160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180" y="3989752"/>
        <a:ext cx="40638" cy="8127"/>
      </dsp:txXfrm>
    </dsp:sp>
    <dsp:sp modelId="{B4D64666-A7B6-034E-A70D-043BB7A3584D}">
      <dsp:nvSpPr>
        <dsp:cNvPr id="0" name=""/>
        <dsp:cNvSpPr/>
      </dsp:nvSpPr>
      <dsp:spPr>
        <a:xfrm>
          <a:off x="1749440" y="2933684"/>
          <a:ext cx="3533774" cy="2120264"/>
        </a:xfrm>
        <a:prstGeom prst="rect">
          <a:avLst/>
        </a:prstGeom>
        <a:solidFill>
          <a:schemeClr val="accent3">
            <a:hueOff val="11730229"/>
            <a:satOff val="-26725"/>
            <a:lumOff val="1072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err="1">
              <a:latin typeface="Arial" panose="020B0604020202020204" pitchFamily="34" charset="0"/>
              <a:cs typeface="Arial" panose="020B0604020202020204" pitchFamily="34" charset="0"/>
            </a:rPr>
            <a:t>Đối</a:t>
          </a:r>
          <a:r>
            <a:rPr lang="en-US" sz="5200" kern="1200" dirty="0">
              <a:latin typeface="Arial" panose="020B0604020202020204" pitchFamily="34" charset="0"/>
              <a:cs typeface="Arial" panose="020B0604020202020204" pitchFamily="34" charset="0"/>
            </a:rPr>
            <a:t> </a:t>
          </a:r>
          <a:r>
            <a:rPr lang="en-US" sz="5200" kern="1200" dirty="0" err="1">
              <a:latin typeface="Arial" panose="020B0604020202020204" pitchFamily="34" charset="0"/>
              <a:cs typeface="Arial" panose="020B0604020202020204" pitchFamily="34" charset="0"/>
            </a:rPr>
            <a:t>lưu</a:t>
          </a:r>
          <a:endParaRPr lang="en-US" sz="5200" kern="1200" dirty="0">
            <a:latin typeface="Arial" panose="020B0604020202020204" pitchFamily="34" charset="0"/>
            <a:cs typeface="Arial" panose="020B0604020202020204" pitchFamily="34" charset="0"/>
          </a:endParaRPr>
        </a:p>
      </dsp:txBody>
      <dsp:txXfrm>
        <a:off x="1749440" y="2933684"/>
        <a:ext cx="3533774" cy="2120264"/>
      </dsp:txXfrm>
    </dsp:sp>
    <dsp:sp modelId="{A03BA972-9F5A-A441-A045-83553088CAC6}">
      <dsp:nvSpPr>
        <dsp:cNvPr id="0" name=""/>
        <dsp:cNvSpPr/>
      </dsp:nvSpPr>
      <dsp:spPr>
        <a:xfrm>
          <a:off x="6095984" y="2933684"/>
          <a:ext cx="3533774" cy="2120264"/>
        </a:xfrm>
        <a:prstGeom prst="rect">
          <a:avLst/>
        </a:prstGeom>
        <a:solidFill>
          <a:schemeClr val="accent3">
            <a:hueOff val="17595342"/>
            <a:satOff val="-40088"/>
            <a:lumOff val="1608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err="1">
              <a:latin typeface="Arial" panose="020B0604020202020204" pitchFamily="34" charset="0"/>
              <a:cs typeface="Arial" panose="020B0604020202020204" pitchFamily="34" charset="0"/>
            </a:rPr>
            <a:t>Bức</a:t>
          </a:r>
          <a:r>
            <a:rPr lang="en-US" sz="5200" kern="1200" dirty="0">
              <a:latin typeface="Arial" panose="020B0604020202020204" pitchFamily="34" charset="0"/>
              <a:cs typeface="Arial" panose="020B0604020202020204" pitchFamily="34" charset="0"/>
            </a:rPr>
            <a:t> </a:t>
          </a:r>
          <a:r>
            <a:rPr lang="en-US" sz="5200" kern="1200" dirty="0" err="1">
              <a:latin typeface="Arial" panose="020B0604020202020204" pitchFamily="34" charset="0"/>
              <a:cs typeface="Arial" panose="020B0604020202020204" pitchFamily="34" charset="0"/>
            </a:rPr>
            <a:t>xạ</a:t>
          </a:r>
          <a:r>
            <a:rPr lang="en-US" sz="5200" kern="1200" dirty="0">
              <a:latin typeface="Arial" panose="020B0604020202020204" pitchFamily="34" charset="0"/>
              <a:cs typeface="Arial" panose="020B0604020202020204" pitchFamily="34" charset="0"/>
            </a:rPr>
            <a:t> </a:t>
          </a:r>
          <a:r>
            <a:rPr lang="en-US" sz="5200" kern="1200" dirty="0" err="1">
              <a:latin typeface="Arial" panose="020B0604020202020204" pitchFamily="34" charset="0"/>
              <a:cs typeface="Arial" panose="020B0604020202020204" pitchFamily="34" charset="0"/>
            </a:rPr>
            <a:t>nhiệt</a:t>
          </a:r>
          <a:endParaRPr lang="en-US" sz="5200" kern="1200" dirty="0">
            <a:latin typeface="Arial" panose="020B0604020202020204" pitchFamily="34" charset="0"/>
            <a:cs typeface="Arial" panose="020B0604020202020204" pitchFamily="34" charset="0"/>
          </a:endParaRPr>
        </a:p>
      </dsp:txBody>
      <dsp:txXfrm>
        <a:off x="6095984" y="2933684"/>
        <a:ext cx="3533774" cy="212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75954-3A50-CC4D-A979-8E19827CDC30}">
      <dsp:nvSpPr>
        <dsp:cNvPr id="0" name=""/>
        <dsp:cNvSpPr/>
      </dsp:nvSpPr>
      <dsp:spPr>
        <a:xfrm>
          <a:off x="1839910" y="600"/>
          <a:ext cx="9771489" cy="2340623"/>
        </a:xfrm>
        <a:prstGeom prst="rightArrow">
          <a:avLst>
            <a:gd name="adj1" fmla="val 75000"/>
            <a:gd name="adj2" fmla="val 50000"/>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150000"/>
            </a:lnSpc>
            <a:spcBef>
              <a:spcPct val="0"/>
            </a:spcBef>
            <a:spcAft>
              <a:spcPct val="15000"/>
            </a:spcAft>
            <a:buChar char="•"/>
          </a:pPr>
          <a:r>
            <a:rPr lang="vi-VN" sz="2400" b="0" i="0" kern="1200" dirty="0">
              <a:latin typeface="Arial" panose="020B0604020202020204" pitchFamily="34" charset="0"/>
              <a:cs typeface="Arial" panose="020B0604020202020204" pitchFamily="34" charset="0"/>
            </a:rPr>
            <a:t>Làm nồi xoong bằng kim loại vì kim loại dẫn nhiệt tốt làm cho thức ăn nhanh chín.</a:t>
          </a:r>
          <a:endParaRPr lang="en-US" sz="2400" b="0" kern="1200" dirty="0">
            <a:latin typeface="Arial" panose="020B0604020202020204" pitchFamily="34" charset="0"/>
            <a:cs typeface="Arial" panose="020B0604020202020204" pitchFamily="34" charset="0"/>
          </a:endParaRPr>
        </a:p>
        <a:p>
          <a:pPr marL="228600" lvl="1" indent="-228600" algn="just" defTabSz="1066800">
            <a:lnSpc>
              <a:spcPct val="150000"/>
            </a:lnSpc>
            <a:spcBef>
              <a:spcPct val="0"/>
            </a:spcBef>
            <a:spcAft>
              <a:spcPct val="15000"/>
            </a:spcAft>
            <a:buChar char="•"/>
          </a:pPr>
          <a:r>
            <a:rPr lang="vi-VN" sz="2400" b="0" i="0" kern="1200" dirty="0">
              <a:latin typeface="Arial" panose="020B0604020202020204" pitchFamily="34" charset="0"/>
              <a:cs typeface="Arial" panose="020B0604020202020204" pitchFamily="34" charset="0"/>
            </a:rPr>
            <a:t>Giúp thức ăn lâu bị nguội thì bát đĩa làm bằng sứ.</a:t>
          </a:r>
          <a:endParaRPr lang="en-VN" sz="2400" b="0" kern="1200" dirty="0">
            <a:latin typeface="Arial" panose="020B0604020202020204" pitchFamily="34" charset="0"/>
            <a:cs typeface="Arial" panose="020B0604020202020204" pitchFamily="34" charset="0"/>
          </a:endParaRPr>
        </a:p>
      </dsp:txBody>
      <dsp:txXfrm>
        <a:off x="1839910" y="293178"/>
        <a:ext cx="8893755" cy="1755467"/>
      </dsp:txXfrm>
    </dsp:sp>
    <dsp:sp modelId="{8C9FD5E2-C482-2045-B31C-07CF80E32592}">
      <dsp:nvSpPr>
        <dsp:cNvPr id="0" name=""/>
        <dsp:cNvSpPr/>
      </dsp:nvSpPr>
      <dsp:spPr>
        <a:xfrm>
          <a:off x="66787" y="600"/>
          <a:ext cx="1773122" cy="2340623"/>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vi-VN" sz="2400" b="0" i="0" kern="1200" dirty="0">
              <a:latin typeface="Arial" panose="020B0604020202020204" pitchFamily="34" charset="0"/>
              <a:cs typeface="Arial" panose="020B0604020202020204" pitchFamily="34" charset="0"/>
            </a:rPr>
            <a:t>Bài C9 (trang 78 SGK)</a:t>
          </a:r>
          <a:endParaRPr lang="en-US" sz="2400" b="0" kern="1200" dirty="0">
            <a:latin typeface="Arial" panose="020B0604020202020204" pitchFamily="34" charset="0"/>
            <a:cs typeface="Arial" panose="020B0604020202020204" pitchFamily="34" charset="0"/>
          </a:endParaRPr>
        </a:p>
      </dsp:txBody>
      <dsp:txXfrm>
        <a:off x="153344" y="87157"/>
        <a:ext cx="1600008" cy="2167509"/>
      </dsp:txXfrm>
    </dsp:sp>
    <dsp:sp modelId="{DAB74505-F386-9441-8181-32576143B991}">
      <dsp:nvSpPr>
        <dsp:cNvPr id="0" name=""/>
        <dsp:cNvSpPr/>
      </dsp:nvSpPr>
      <dsp:spPr>
        <a:xfrm>
          <a:off x="1839910" y="2575286"/>
          <a:ext cx="9771489" cy="2340623"/>
        </a:xfrm>
        <a:prstGeom prst="rightArrow">
          <a:avLst>
            <a:gd name="adj1" fmla="val 75000"/>
            <a:gd name="adj2" fmla="val 50000"/>
          </a:avLst>
        </a:prstGeom>
        <a:solidFill>
          <a:schemeClr val="accent2">
            <a:tint val="40000"/>
            <a:alpha val="90000"/>
            <a:hueOff val="887755"/>
            <a:satOff val="-13107"/>
            <a:lumOff val="-1362"/>
            <a:alphaOff val="0"/>
          </a:schemeClr>
        </a:solidFill>
        <a:ln w="48000" cap="flat" cmpd="thickThin" algn="ctr">
          <a:solidFill>
            <a:schemeClr val="accent2">
              <a:tint val="40000"/>
              <a:alpha val="90000"/>
              <a:hueOff val="887755"/>
              <a:satOff val="-13107"/>
              <a:lumOff val="-13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just" defTabSz="1066800">
            <a:lnSpc>
              <a:spcPct val="150000"/>
            </a:lnSpc>
            <a:spcBef>
              <a:spcPct val="0"/>
            </a:spcBef>
            <a:spcAft>
              <a:spcPct val="15000"/>
            </a:spcAft>
            <a:buChar char="•"/>
          </a:pPr>
          <a:r>
            <a:rPr lang="vi-VN" sz="2400" b="0" i="0" kern="1200" dirty="0">
              <a:latin typeface="Arial" panose="020B0604020202020204" pitchFamily="34" charset="0"/>
              <a:cs typeface="Arial" panose="020B0604020202020204" pitchFamily="34" charset="0"/>
            </a:rPr>
            <a:t>Quần áo trong mùa lạnh giúp giữ nhiệt cho cơ thể. Mặc nhiều áo mỏng sẽ tạo ra được các lớp không khí giữa các lớp áo, các lớp không khí này dẫn nhiệt rất kém nên giữ ấm cho cơ thể tốt hơn.</a:t>
          </a:r>
          <a:endParaRPr lang="en-US" sz="2400" b="0" kern="1200" dirty="0">
            <a:latin typeface="Arial" panose="020B0604020202020204" pitchFamily="34" charset="0"/>
            <a:cs typeface="Arial" panose="020B0604020202020204" pitchFamily="34" charset="0"/>
          </a:endParaRPr>
        </a:p>
      </dsp:txBody>
      <dsp:txXfrm>
        <a:off x="1839910" y="2867864"/>
        <a:ext cx="8893755" cy="1755467"/>
      </dsp:txXfrm>
    </dsp:sp>
    <dsp:sp modelId="{F61D16B0-E7E3-654F-BAB7-B059670390B7}">
      <dsp:nvSpPr>
        <dsp:cNvPr id="0" name=""/>
        <dsp:cNvSpPr/>
      </dsp:nvSpPr>
      <dsp:spPr>
        <a:xfrm>
          <a:off x="66787" y="2575286"/>
          <a:ext cx="1773122" cy="2340623"/>
        </a:xfrm>
        <a:prstGeom prst="roundRect">
          <a:avLst/>
        </a:prstGeom>
        <a:solidFill>
          <a:schemeClr val="accent2">
            <a:hueOff val="838775"/>
            <a:satOff val="-7923"/>
            <a:lumOff val="-823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vi-VN" sz="2400" b="0" i="0" kern="1200" dirty="0">
              <a:latin typeface="Arial" panose="020B0604020202020204" pitchFamily="34" charset="0"/>
              <a:cs typeface="Arial" panose="020B0604020202020204" pitchFamily="34" charset="0"/>
            </a:rPr>
            <a:t>Bài C10 (trang 78 SGK)</a:t>
          </a:r>
          <a:endParaRPr lang="en-US" sz="2400" b="0" kern="1200" dirty="0">
            <a:latin typeface="Arial" panose="020B0604020202020204" pitchFamily="34" charset="0"/>
            <a:cs typeface="Arial" panose="020B0604020202020204" pitchFamily="34" charset="0"/>
          </a:endParaRPr>
        </a:p>
      </dsp:txBody>
      <dsp:txXfrm>
        <a:off x="153344" y="2661843"/>
        <a:ext cx="1600008" cy="21675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latin typeface="Arial" panose="020B0604020202020204" pitchFamily="34"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932E66-470A-441C-AC8E-D95E9CD55164}" type="datetime1">
              <a:rPr lang="vi-VN" smtClean="0">
                <a:latin typeface="Arial" panose="020B0604020202020204" pitchFamily="34" charset="0"/>
              </a:rPr>
              <a:t>29/03/2022</a:t>
            </a:fld>
            <a:endParaRPr lang="vi-VN">
              <a:latin typeface="Arial" panose="020B0604020202020204"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latin typeface="Arial" panose="020B0604020202020204" pitchFamily="34"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vi-VN">
                <a:latin typeface="Arial" panose="020B0604020202020204" pitchFamily="34" charset="0"/>
              </a:rPr>
              <a:t>‹#›</a:t>
            </a:fld>
            <a:endParaRPr lang="vi-VN">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592DE864-4C15-47C6-84A9-DD2610173879}" type="datetime1">
              <a:rPr lang="vi-VN" smtClean="0"/>
              <a:pPr/>
              <a:t>29/03/2022</a:t>
            </a:fld>
            <a:endParaRPr lang="vi-VN"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A3C37BE-C303-496D-B5CD-85F2937540FC}" type="slidenum">
              <a:rPr lang="vi-VN" noProof="0" smtClean="0"/>
              <a:pPr/>
              <a:t>‹#›</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a:defRPr/>
            </a:pPr>
            <a:fld id="{47BD2CD5-A343-413B-92BD-06E16C291085}" type="slidenum">
              <a:rPr lang="vi-VN" altLang="en-US" smtClean="0"/>
              <a:pPr>
                <a:defRPr/>
              </a:pPr>
              <a:t>1</a:t>
            </a:fld>
            <a:endParaRPr lang="vi-VN" altLang="en-US"/>
          </a:p>
        </p:txBody>
      </p:sp>
    </p:spTree>
    <p:extLst>
      <p:ext uri="{BB962C8B-B14F-4D97-AF65-F5344CB8AC3E}">
        <p14:creationId xmlns:p14="http://schemas.microsoft.com/office/powerpoint/2010/main" val="260275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dirty="0"/>
          </a:p>
        </p:txBody>
      </p:sp>
      <p:sp>
        <p:nvSpPr>
          <p:cNvPr id="4" name="Chỗ dành sẵn cho Số hiệu Bản chiếu 3"/>
          <p:cNvSpPr>
            <a:spLocks noGrp="1"/>
          </p:cNvSpPr>
          <p:nvPr>
            <p:ph type="sldNum" sz="quarter" idx="5"/>
          </p:nvPr>
        </p:nvSpPr>
        <p:spPr/>
        <p:txBody>
          <a:bodyPr rtlCol="0"/>
          <a:lstStyle/>
          <a:p>
            <a:pPr rtl="0"/>
            <a:fld id="{0A3C37BE-C303-496D-B5CD-85F2937540FC}" type="slidenum">
              <a:rPr lang="vi-VN" smtClean="0"/>
              <a:t>3</a:t>
            </a:fld>
            <a:endParaRPr lang="vi-VN"/>
          </a:p>
        </p:txBody>
      </p:sp>
    </p:spTree>
    <p:extLst>
      <p:ext uri="{BB962C8B-B14F-4D97-AF65-F5344CB8AC3E}">
        <p14:creationId xmlns:p14="http://schemas.microsoft.com/office/powerpoint/2010/main" val="380468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0A3C37BE-C303-496D-B5CD-85F2937540FC}" type="slidenum">
              <a:rPr lang="vi-VN" noProof="0" smtClean="0"/>
              <a:pPr/>
              <a:t>25</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6186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ctr">
              <a:lnSpc>
                <a:spcPct val="150000"/>
              </a:lnSpc>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ctr">
              <a:lnSpc>
                <a:spcPct val="15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chor="ctr">
            <a:normAutofit/>
          </a:bodyPr>
          <a:lstStyle>
            <a:lvl1pPr marL="0" indent="0" algn="ctr">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hasCustomPrompt="1"/>
          </p:nvPr>
        </p:nvSpPr>
        <p:spPr>
          <a:xfrm>
            <a:off x="4654671" y="1600199"/>
            <a:ext cx="6430912" cy="4572001"/>
          </a:xfrm>
        </p:spPr>
        <p:txBody>
          <a:bodyPr tIns="1188720"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noProof="0"/>
              <a:t>Bấm biểu tượng để thêm hình ảnh</a:t>
            </a: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633846" y="1936062"/>
            <a:ext cx="5734050" cy="2219691"/>
          </a:xfrm>
        </p:spPr>
        <p:txBody>
          <a:bodyPr rtlCol="0" anchor="ctr">
            <a:normAutofit/>
          </a:bodyPr>
          <a:lstStyle>
            <a:lvl1pPr algn="ctr">
              <a:defRPr sz="4000" cap="none" baseline="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Tiêu đề phụ 2"/>
          <p:cNvSpPr>
            <a:spLocks noGrp="1"/>
          </p:cNvSpPr>
          <p:nvPr>
            <p:ph type="subTitle" idx="1" hasCustomPrompt="1"/>
          </p:nvPr>
        </p:nvSpPr>
        <p:spPr>
          <a:xfrm>
            <a:off x="633846" y="4155752"/>
            <a:ext cx="5734050" cy="955565"/>
          </a:xfrm>
        </p:spPr>
        <p:txBody>
          <a:bodyPr rtlCol="0">
            <a:noAutofit/>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vi-VN" noProof="0"/>
              <a:t>Bấm biểu tượng để thêm hình ảnh</a:t>
            </a:r>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a:solidFill>
            <a:srgbClr val="002060"/>
          </a:solidFill>
        </p:grpSpPr>
        <p:grpSp>
          <p:nvGrpSpPr>
            <p:cNvPr id="9" name="Nhóm 8"/>
            <p:cNvGrpSpPr/>
            <p:nvPr/>
          </p:nvGrpSpPr>
          <p:grpSpPr>
            <a:xfrm>
              <a:off x="647402" y="2514600"/>
              <a:ext cx="10838688" cy="63125"/>
              <a:chOff x="507492" y="1501519"/>
              <a:chExt cx="8129016" cy="63125"/>
            </a:xfrm>
            <a:grpFill/>
          </p:grpSpPr>
          <p:cxnSp>
            <p:nvCxnSpPr>
              <p:cNvPr id="14" name="Đường nối Thẳng 13"/>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latin typeface="Arial" panose="020B0604020202020204" pitchFamily="34" charset="0"/>
              </a:endParaRPr>
            </a:p>
          </p:txBody>
        </p:sp>
        <p:grpSp>
          <p:nvGrpSpPr>
            <p:cNvPr id="11" name="Nhóm 10"/>
            <p:cNvGrpSpPr/>
            <p:nvPr/>
          </p:nvGrpSpPr>
          <p:grpSpPr>
            <a:xfrm rot="10800000">
              <a:off x="647402" y="5645510"/>
              <a:ext cx="10838688" cy="63125"/>
              <a:chOff x="507492" y="1501519"/>
              <a:chExt cx="8129016" cy="63125"/>
            </a:xfrm>
            <a:grpFill/>
          </p:grpSpPr>
          <p:cxnSp>
            <p:nvCxnSpPr>
              <p:cNvPr id="12" name="Đường nối Thẳng 11"/>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Autofit/>
          </a:bodyPr>
          <a:lstStyle>
            <a:lvl1pPr algn="ctr">
              <a:defRPr sz="3600" cap="all" baseline="0">
                <a:solidFill>
                  <a:schemeClr val="bg1"/>
                </a:solidFill>
              </a:defRPr>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Autofit/>
          </a:bodyPr>
          <a:lstStyle>
            <a:lvl1pPr marL="0" indent="0" algn="ct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4" name="Chỗ dành sẵn cho Nội dung 3"/>
          <p:cNvSpPr>
            <a:spLocks noGrp="1"/>
          </p:cNvSpPr>
          <p:nvPr>
            <p:ph sz="half" idx="2" hasCustomPrompt="1"/>
          </p:nvPr>
        </p:nvSpPr>
        <p:spPr>
          <a:xfrm>
            <a:off x="110490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6" name="Chỗ dành sẵn cho Nội dung 5"/>
          <p:cNvSpPr>
            <a:spLocks noGrp="1"/>
          </p:cNvSpPr>
          <p:nvPr>
            <p:ph sz="quarter" idx="4" hasCustomPrompt="1"/>
          </p:nvPr>
        </p:nvSpPr>
        <p:spPr>
          <a:xfrm>
            <a:off x="616611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chor="ct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chor="ctr">
            <a:normAutofit/>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rtl="0"/>
            <a:r>
              <a:rPr lang="vi-VN" noProof="0" dirty="0"/>
              <a:t>Bấm để chỉnh sửa kiểu văn bản Bản cái</a:t>
            </a:r>
          </a:p>
          <a:p>
            <a:pPr lvl="1" rtl="0"/>
            <a:r>
              <a:rPr lang="vi-VN" noProof="0" dirty="0"/>
              <a:t>Mức hai</a:t>
            </a:r>
          </a:p>
          <a:p>
            <a:pPr lvl="2" rtl="0"/>
            <a:r>
              <a:rPr lang="vi-VN" noProof="0" dirty="0"/>
              <a:t>Mức ba</a:t>
            </a:r>
          </a:p>
          <a:p>
            <a:pPr lvl="3" rtl="0"/>
            <a:r>
              <a:rPr lang="vi-VN" noProof="0" dirty="0"/>
              <a:t>Mức bốn</a:t>
            </a:r>
          </a:p>
          <a:p>
            <a:pPr lvl="4" rtl="0"/>
            <a:r>
              <a:rPr lang="vi-VN" noProof="0" dirty="0"/>
              <a:t>Mức năm</a:t>
            </a: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ctr">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chor="ctr">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150000"/>
        </a:lnSpc>
        <a:spcBef>
          <a:spcPts val="0"/>
        </a:spcBef>
        <a:buNone/>
        <a:defRPr sz="3200"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video" Target="https://www.youtube.com/embed/zSsj_SzM3sI?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slide" Target="slide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hyperlink" Target="http://www.pngall.com/learning-png/download/47000"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các mẫu hình nền powerpoint đẹp cho tất cả các ngành nghề">
            <a:extLst>
              <a:ext uri="{FF2B5EF4-FFF2-40B4-BE49-F238E27FC236}">
                <a16:creationId xmlns:a16="http://schemas.microsoft.com/office/drawing/2014/main" id="{E6B07188-4E9E-4E00-8939-4B81CF785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2871"/>
          </a:xfrm>
          <a:prstGeom prst="rect">
            <a:avLst/>
          </a:prstGeom>
          <a:noFill/>
          <a:extLst>
            <a:ext uri="{909E8E84-426E-40DD-AFC4-6F175D3DCCD1}">
              <a14:hiddenFill xmlns:a14="http://schemas.microsoft.com/office/drawing/2010/main">
                <a:solidFill>
                  <a:srgbClr val="FFFFFF"/>
                </a:solidFill>
              </a14:hiddenFill>
            </a:ext>
          </a:extLst>
        </p:spPr>
      </p:pic>
      <p:sp>
        <p:nvSpPr>
          <p:cNvPr id="14339" name="Chỗ dành sẵn cho Văn bản 6">
            <a:extLst>
              <a:ext uri="{FF2B5EF4-FFF2-40B4-BE49-F238E27FC236}">
                <a16:creationId xmlns:a16="http://schemas.microsoft.com/office/drawing/2014/main" id="{67B0ADFB-C05E-47BE-9D2C-0E7232FCDC58}"/>
              </a:ext>
            </a:extLst>
          </p:cNvPr>
          <p:cNvSpPr>
            <a:spLocks noGrp="1" noChangeArrowheads="1"/>
          </p:cNvSpPr>
          <p:nvPr>
            <p:ph type="body" idx="1"/>
          </p:nvPr>
        </p:nvSpPr>
        <p:spPr>
          <a:xfrm>
            <a:off x="3159214" y="3814998"/>
            <a:ext cx="5873572" cy="1676356"/>
          </a:xfrm>
        </p:spPr>
        <p:txBody>
          <a:bodyPr>
            <a:normAutofit/>
          </a:bodyPr>
          <a:lstStyle/>
          <a:p>
            <a:pPr algn="ctr" eaLnBrk="1" hangingPunct="1"/>
            <a:r>
              <a:rPr lang="en-US" altLang="en-US" sz="2800" b="1" dirty="0" err="1"/>
              <a:t>Giáo</a:t>
            </a:r>
            <a:r>
              <a:rPr lang="en-US" altLang="en-US" sz="2800" b="1" dirty="0"/>
              <a:t> </a:t>
            </a:r>
            <a:r>
              <a:rPr lang="en-US" altLang="en-US" sz="2800" b="1" dirty="0" err="1"/>
              <a:t>viên</a:t>
            </a:r>
            <a:r>
              <a:rPr lang="en-US" altLang="en-US" sz="2800" b="1" dirty="0"/>
              <a:t>:</a:t>
            </a:r>
          </a:p>
          <a:p>
            <a:pPr algn="ctr" eaLnBrk="1" hangingPunct="1"/>
            <a:r>
              <a:rPr lang="en-US" altLang="en-US" sz="2800" b="1" dirty="0"/>
              <a:t>Đinh </a:t>
            </a:r>
            <a:r>
              <a:rPr lang="en-US" altLang="en-US" sz="2800" b="1" dirty="0" err="1"/>
              <a:t>Thị</a:t>
            </a:r>
            <a:r>
              <a:rPr lang="en-US" altLang="en-US" sz="2800" b="1" dirty="0"/>
              <a:t> Thu </a:t>
            </a:r>
            <a:r>
              <a:rPr lang="en-US" altLang="en-US" sz="2800" b="1" dirty="0" err="1"/>
              <a:t>Thủy</a:t>
            </a:r>
            <a:endParaRPr lang="en-US" altLang="en-US" sz="2800" b="1" dirty="0"/>
          </a:p>
        </p:txBody>
      </p:sp>
      <p:sp>
        <p:nvSpPr>
          <p:cNvPr id="14343" name="Hộp Văn bản 6">
            <a:extLst>
              <a:ext uri="{FF2B5EF4-FFF2-40B4-BE49-F238E27FC236}">
                <a16:creationId xmlns:a16="http://schemas.microsoft.com/office/drawing/2014/main" id="{D97E9352-9111-4975-B392-F1991B8ADB75}"/>
              </a:ext>
            </a:extLst>
          </p:cNvPr>
          <p:cNvSpPr txBox="1">
            <a:spLocks noChangeArrowheads="1"/>
          </p:cNvSpPr>
          <p:nvPr/>
        </p:nvSpPr>
        <p:spPr bwMode="auto">
          <a:xfrm>
            <a:off x="1332863" y="1443735"/>
            <a:ext cx="9526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sz="2400" b="1" dirty="0">
                <a:solidFill>
                  <a:schemeClr val="accent3">
                    <a:lumMod val="20000"/>
                    <a:lumOff val="80000"/>
                  </a:schemeClr>
                </a:solidFill>
                <a:latin typeface="Arial" panose="020B0604020202020204" pitchFamily="34" charset="0"/>
                <a:cs typeface="Arial" panose="020B0604020202020204" pitchFamily="34" charset="0"/>
              </a:rPr>
              <a:t>PHÒNG GIÁO DỤC VÀ ĐÀO TẠO HUYỆN THANH TRÌ</a:t>
            </a:r>
          </a:p>
          <a:p>
            <a:pPr algn="ctr"/>
            <a:r>
              <a:rPr lang="en-US" altLang="en-US" sz="2400" b="1" dirty="0">
                <a:solidFill>
                  <a:schemeClr val="accent3">
                    <a:lumMod val="20000"/>
                    <a:lumOff val="80000"/>
                  </a:schemeClr>
                </a:solidFill>
                <a:latin typeface="Arial" panose="020B0604020202020204" pitchFamily="34" charset="0"/>
                <a:cs typeface="Arial" panose="020B0604020202020204" pitchFamily="34" charset="0"/>
              </a:rPr>
              <a:t>TRƯỜNG THCS NGỌC HỒI</a:t>
            </a:r>
          </a:p>
        </p:txBody>
      </p:sp>
      <p:sp>
        <p:nvSpPr>
          <p:cNvPr id="4" name="Hình chữ nhật 3">
            <a:extLst>
              <a:ext uri="{FF2B5EF4-FFF2-40B4-BE49-F238E27FC236}">
                <a16:creationId xmlns:a16="http://schemas.microsoft.com/office/drawing/2014/main" id="{2DF49ABE-F46C-44E6-95F8-25A6DE332E96}"/>
              </a:ext>
            </a:extLst>
          </p:cNvPr>
          <p:cNvSpPr/>
          <p:nvPr/>
        </p:nvSpPr>
        <p:spPr>
          <a:xfrm>
            <a:off x="418487" y="2610471"/>
            <a:ext cx="11355026" cy="1107996"/>
          </a:xfrm>
          <a:prstGeom prst="rect">
            <a:avLst/>
          </a:prstGeom>
          <a:noFill/>
        </p:spPr>
        <p:txBody>
          <a:bodyPr wrap="square" lIns="91440" tIns="45720" rIns="91440" bIns="45720">
            <a:spAutoFit/>
          </a:bodyPr>
          <a:lstStyle/>
          <a:p>
            <a:pPr algn="ctr"/>
            <a:r>
              <a:rPr lang="en-US" sz="66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VẬT LÍ 8</a:t>
            </a:r>
            <a:endParaRPr lang="vi-VN" sz="66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F92BFE-8917-A54B-A297-B1543F7ACEDB}"/>
              </a:ext>
            </a:extLst>
          </p:cNvPr>
          <p:cNvSpPr>
            <a:spLocks noGrp="1"/>
          </p:cNvSpPr>
          <p:nvPr>
            <p:ph type="title"/>
          </p:nvPr>
        </p:nvSpPr>
        <p:spPr>
          <a:xfrm>
            <a:off x="1104899" y="2971806"/>
            <a:ext cx="10071099" cy="2372926"/>
          </a:xfrm>
        </p:spPr>
        <p:txBody>
          <a:bodyPr/>
          <a:lstStyle/>
          <a:p>
            <a:r>
              <a:rPr lang="en-VN" sz="4000" i="1" cap="none" dirty="0"/>
              <a:t>Tiết 28 – Bài 22</a:t>
            </a:r>
            <a:br>
              <a:rPr lang="en-VN" sz="4000" dirty="0"/>
            </a:br>
            <a:r>
              <a:rPr lang="en-VN" sz="4000" b="1" dirty="0"/>
              <a:t>dẫn nhiệt</a:t>
            </a:r>
            <a:endParaRPr lang="en-VN" sz="4000" dirty="0"/>
          </a:p>
        </p:txBody>
      </p:sp>
    </p:spTree>
    <p:extLst>
      <p:ext uri="{BB962C8B-B14F-4D97-AF65-F5344CB8AC3E}">
        <p14:creationId xmlns:p14="http://schemas.microsoft.com/office/powerpoint/2010/main" val="48978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524000" y="0"/>
            <a:ext cx="9144000" cy="3733800"/>
          </a:xfrm>
          <a:prstGeom prst="rect">
            <a:avLst/>
          </a:prstGeom>
          <a:gradFill rotWithShape="1">
            <a:gsLst>
              <a:gs pos="0">
                <a:schemeClr val="tx2"/>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AutoShape 50"/>
          <p:cNvSpPr>
            <a:spLocks noChangeArrowheads="1"/>
          </p:cNvSpPr>
          <p:nvPr/>
        </p:nvSpPr>
        <p:spPr bwMode="auto">
          <a:xfrm rot="5400000" flipH="1">
            <a:off x="5410200" y="-1447800"/>
            <a:ext cx="228600" cy="7543800"/>
          </a:xfrm>
          <a:prstGeom prst="can">
            <a:avLst>
              <a:gd name="adj" fmla="val 52708"/>
            </a:avLst>
          </a:prstGeom>
          <a:gradFill rotWithShape="1">
            <a:gsLst>
              <a:gs pos="0">
                <a:schemeClr val="bg2">
                  <a:alpha val="49001"/>
                </a:schemeClr>
              </a:gs>
              <a:gs pos="50000">
                <a:schemeClr val="bg1"/>
              </a:gs>
              <a:gs pos="100000">
                <a:schemeClr val="bg2">
                  <a:alpha val="49001"/>
                </a:schemeClr>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7" name="Rectangle 3" descr="Medium wood"/>
          <p:cNvSpPr>
            <a:spLocks noChangeArrowheads="1"/>
          </p:cNvSpPr>
          <p:nvPr/>
        </p:nvSpPr>
        <p:spPr bwMode="auto">
          <a:xfrm>
            <a:off x="1524000" y="3733800"/>
            <a:ext cx="9144000" cy="31242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8" name="AutoShape 4" descr="Oak"/>
          <p:cNvSpPr>
            <a:spLocks noChangeArrowheads="1"/>
          </p:cNvSpPr>
          <p:nvPr/>
        </p:nvSpPr>
        <p:spPr bwMode="auto">
          <a:xfrm>
            <a:off x="1752600" y="3962400"/>
            <a:ext cx="13716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3" name="AutoShape 19"/>
          <p:cNvSpPr>
            <a:spLocks noChangeArrowheads="1"/>
          </p:cNvSpPr>
          <p:nvPr/>
        </p:nvSpPr>
        <p:spPr bwMode="auto">
          <a:xfrm>
            <a:off x="7010400" y="4267200"/>
            <a:ext cx="2438400" cy="533400"/>
          </a:xfrm>
          <a:prstGeom prst="cube">
            <a:avLst>
              <a:gd name="adj" fmla="val 68454"/>
            </a:avLst>
          </a:prstGeom>
          <a:gradFill rotWithShape="1">
            <a:gsLst>
              <a:gs pos="0">
                <a:schemeClr val="bg2"/>
              </a:gs>
              <a:gs pos="50000">
                <a:schemeClr val="bg1"/>
              </a:gs>
              <a:gs pos="100000">
                <a:schemeClr val="bg2"/>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AutoShape 20"/>
          <p:cNvSpPr>
            <a:spLocks noChangeArrowheads="1"/>
          </p:cNvSpPr>
          <p:nvPr/>
        </p:nvSpPr>
        <p:spPr bwMode="auto">
          <a:xfrm>
            <a:off x="8610600" y="1752600"/>
            <a:ext cx="228600" cy="2743200"/>
          </a:xfrm>
          <a:prstGeom prst="can">
            <a:avLst>
              <a:gd name="adj" fmla="val 6527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5" name="AutoShape 21"/>
          <p:cNvSpPr>
            <a:spLocks noChangeArrowheads="1"/>
          </p:cNvSpPr>
          <p:nvPr/>
        </p:nvSpPr>
        <p:spPr bwMode="auto">
          <a:xfrm>
            <a:off x="8534400" y="2076450"/>
            <a:ext cx="381000" cy="514350"/>
          </a:xfrm>
          <a:prstGeom prst="can">
            <a:avLst>
              <a:gd name="adj" fmla="val 4443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6" name="AutoShape 22"/>
          <p:cNvSpPr>
            <a:spLocks noChangeArrowheads="1"/>
          </p:cNvSpPr>
          <p:nvPr/>
        </p:nvSpPr>
        <p:spPr bwMode="auto">
          <a:xfrm>
            <a:off x="8610600" y="1524000"/>
            <a:ext cx="228600" cy="609600"/>
          </a:xfrm>
          <a:prstGeom prst="can">
            <a:avLst>
              <a:gd name="adj" fmla="val 40284"/>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287" name="Group 23"/>
          <p:cNvGrpSpPr>
            <a:grpSpLocks/>
          </p:cNvGrpSpPr>
          <p:nvPr/>
        </p:nvGrpSpPr>
        <p:grpSpPr bwMode="auto">
          <a:xfrm>
            <a:off x="5105400" y="2438400"/>
            <a:ext cx="457200" cy="609600"/>
            <a:chOff x="1152" y="3744"/>
            <a:chExt cx="288" cy="384"/>
          </a:xfrm>
        </p:grpSpPr>
        <p:sp>
          <p:nvSpPr>
            <p:cNvPr id="139288" name="Rectangle 24"/>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sp>
          <p:nvSpPr>
            <p:cNvPr id="139289" name="Oval 25"/>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grpSp>
      <p:grpSp>
        <p:nvGrpSpPr>
          <p:cNvPr id="139290" name="Group 26"/>
          <p:cNvGrpSpPr>
            <a:grpSpLocks/>
          </p:cNvGrpSpPr>
          <p:nvPr/>
        </p:nvGrpSpPr>
        <p:grpSpPr bwMode="auto">
          <a:xfrm>
            <a:off x="4343400" y="2438400"/>
            <a:ext cx="457200" cy="609600"/>
            <a:chOff x="1152" y="3744"/>
            <a:chExt cx="288" cy="384"/>
          </a:xfrm>
        </p:grpSpPr>
        <p:sp>
          <p:nvSpPr>
            <p:cNvPr id="139291" name="Rectangle 27"/>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sp>
          <p:nvSpPr>
            <p:cNvPr id="139292" name="Oval 28"/>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grpSp>
      <p:grpSp>
        <p:nvGrpSpPr>
          <p:cNvPr id="139293" name="Group 29"/>
          <p:cNvGrpSpPr>
            <a:grpSpLocks/>
          </p:cNvGrpSpPr>
          <p:nvPr/>
        </p:nvGrpSpPr>
        <p:grpSpPr bwMode="auto">
          <a:xfrm>
            <a:off x="3581400" y="2438400"/>
            <a:ext cx="457200" cy="609600"/>
            <a:chOff x="1152" y="3744"/>
            <a:chExt cx="288" cy="384"/>
          </a:xfrm>
        </p:grpSpPr>
        <p:sp>
          <p:nvSpPr>
            <p:cNvPr id="139294" name="Rectangle 30"/>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sp>
          <p:nvSpPr>
            <p:cNvPr id="139295" name="Oval 31"/>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grpSp>
      <p:grpSp>
        <p:nvGrpSpPr>
          <p:cNvPr id="139296" name="Group 32"/>
          <p:cNvGrpSpPr>
            <a:grpSpLocks/>
          </p:cNvGrpSpPr>
          <p:nvPr/>
        </p:nvGrpSpPr>
        <p:grpSpPr bwMode="auto">
          <a:xfrm>
            <a:off x="5867400" y="2438400"/>
            <a:ext cx="457200" cy="609600"/>
            <a:chOff x="1152" y="3744"/>
            <a:chExt cx="288" cy="384"/>
          </a:xfrm>
        </p:grpSpPr>
        <p:sp>
          <p:nvSpPr>
            <p:cNvPr id="139297" name="Rectangle 33"/>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sp>
          <p:nvSpPr>
            <p:cNvPr id="139298" name="Oval 34"/>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grpSp>
      <p:grpSp>
        <p:nvGrpSpPr>
          <p:cNvPr id="139299" name="Group 35"/>
          <p:cNvGrpSpPr>
            <a:grpSpLocks/>
          </p:cNvGrpSpPr>
          <p:nvPr/>
        </p:nvGrpSpPr>
        <p:grpSpPr bwMode="auto">
          <a:xfrm>
            <a:off x="6629400" y="2438400"/>
            <a:ext cx="457200" cy="609600"/>
            <a:chOff x="1152" y="3744"/>
            <a:chExt cx="288" cy="384"/>
          </a:xfrm>
        </p:grpSpPr>
        <p:sp>
          <p:nvSpPr>
            <p:cNvPr id="139300" name="Rectangle 36"/>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sp>
          <p:nvSpPr>
            <p:cNvPr id="139301" name="Oval 37"/>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nTime" pitchFamily="34" charset="0"/>
              </a:endParaRPr>
            </a:p>
          </p:txBody>
        </p:sp>
      </p:grpSp>
      <p:pic>
        <p:nvPicPr>
          <p:cNvPr id="139302" name="Picture 38" descr="Flame-04-june"/>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1981200" y="2286000"/>
            <a:ext cx="8382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39303" name="Freeform 39"/>
          <p:cNvSpPr>
            <a:spLocks/>
          </p:cNvSpPr>
          <p:nvPr/>
        </p:nvSpPr>
        <p:spPr bwMode="auto">
          <a:xfrm>
            <a:off x="3657601" y="2346326"/>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4" name="Freeform 40"/>
          <p:cNvSpPr>
            <a:spLocks/>
          </p:cNvSpPr>
          <p:nvPr/>
        </p:nvSpPr>
        <p:spPr bwMode="auto">
          <a:xfrm>
            <a:off x="3657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5" name="Freeform 41"/>
          <p:cNvSpPr>
            <a:spLocks/>
          </p:cNvSpPr>
          <p:nvPr/>
        </p:nvSpPr>
        <p:spPr bwMode="auto">
          <a:xfrm>
            <a:off x="4419601" y="2362201"/>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6" name="Freeform 42"/>
          <p:cNvSpPr>
            <a:spLocks/>
          </p:cNvSpPr>
          <p:nvPr/>
        </p:nvSpPr>
        <p:spPr bwMode="auto">
          <a:xfrm>
            <a:off x="5181601" y="2362201"/>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7" name="Freeform 43"/>
          <p:cNvSpPr>
            <a:spLocks/>
          </p:cNvSpPr>
          <p:nvPr/>
        </p:nvSpPr>
        <p:spPr bwMode="auto">
          <a:xfrm>
            <a:off x="5943601" y="2362201"/>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8" name="Freeform 44"/>
          <p:cNvSpPr>
            <a:spLocks/>
          </p:cNvSpPr>
          <p:nvPr/>
        </p:nvSpPr>
        <p:spPr bwMode="auto">
          <a:xfrm>
            <a:off x="6705601" y="2362201"/>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9" name="Freeform 45"/>
          <p:cNvSpPr>
            <a:spLocks/>
          </p:cNvSpPr>
          <p:nvPr/>
        </p:nvSpPr>
        <p:spPr bwMode="auto">
          <a:xfrm>
            <a:off x="4419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0" name="Freeform 46"/>
          <p:cNvSpPr>
            <a:spLocks/>
          </p:cNvSpPr>
          <p:nvPr/>
        </p:nvSpPr>
        <p:spPr bwMode="auto">
          <a:xfrm>
            <a:off x="5181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1" name="Freeform 47"/>
          <p:cNvSpPr>
            <a:spLocks/>
          </p:cNvSpPr>
          <p:nvPr/>
        </p:nvSpPr>
        <p:spPr bwMode="auto">
          <a:xfrm>
            <a:off x="5943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2" name="Freeform 48"/>
          <p:cNvSpPr>
            <a:spLocks/>
          </p:cNvSpPr>
          <p:nvPr/>
        </p:nvSpPr>
        <p:spPr bwMode="auto">
          <a:xfrm>
            <a:off x="6705600" y="23241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3" name="Text Box 49"/>
          <p:cNvSpPr txBox="1">
            <a:spLocks noChangeArrowheads="1"/>
          </p:cNvSpPr>
          <p:nvPr/>
        </p:nvSpPr>
        <p:spPr bwMode="auto">
          <a:xfrm>
            <a:off x="2133600" y="5638801"/>
            <a:ext cx="762000" cy="396875"/>
          </a:xfrm>
          <a:prstGeom prst="rect">
            <a:avLst/>
          </a:prstGeom>
          <a:solidFill>
            <a:srgbClr val="FFFF00"/>
          </a:solidFill>
          <a:ln>
            <a:noFill/>
          </a:ln>
          <a:effectLst>
            <a:outerShdw dist="91581" dir="2021404"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t>Play</a:t>
            </a:r>
          </a:p>
        </p:txBody>
      </p:sp>
      <p:sp>
        <p:nvSpPr>
          <p:cNvPr id="139315" name="AutoShape 51">
            <a:hlinkClick r:id="rId5" action="ppaction://hlinksldjump" highlightClick="1"/>
          </p:cNvPr>
          <p:cNvSpPr>
            <a:spLocks noChangeArrowheads="1"/>
          </p:cNvSpPr>
          <p:nvPr/>
        </p:nvSpPr>
        <p:spPr bwMode="auto">
          <a:xfrm>
            <a:off x="9525000" y="5918200"/>
            <a:ext cx="304800" cy="304800"/>
          </a:xfrm>
          <a:prstGeom prst="actionButtonBeginning">
            <a:avLst/>
          </a:pr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39316" name="Text Box 52"/>
          <p:cNvSpPr txBox="1">
            <a:spLocks noChangeArrowheads="1"/>
          </p:cNvSpPr>
          <p:nvPr/>
        </p:nvSpPr>
        <p:spPr bwMode="auto">
          <a:xfrm>
            <a:off x="8915400" y="6375400"/>
            <a:ext cx="1447800" cy="30480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chemeClr val="bg1"/>
                </a:solidFill>
              </a:rPr>
              <a:t>Trở lại Vật lý 8</a:t>
            </a:r>
          </a:p>
        </p:txBody>
      </p:sp>
      <p:pic>
        <p:nvPicPr>
          <p:cNvPr id="139317" name="Picture 53" descr="den conCutou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81200" y="3124200"/>
            <a:ext cx="1074738"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3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9302"/>
                                        </p:tgtEl>
                                        <p:attrNameLst>
                                          <p:attrName>style.visibility</p:attrName>
                                        </p:attrNameLst>
                                      </p:cBhvr>
                                      <p:to>
                                        <p:strVal val="visible"/>
                                      </p:to>
                                    </p:set>
                                    <p:animEffect transition="in" filter="fade">
                                      <p:cBhvr>
                                        <p:cTn id="7" dur="500"/>
                                        <p:tgtEl>
                                          <p:spTgt spid="139302"/>
                                        </p:tgtEl>
                                      </p:cBhvr>
                                    </p:animEffect>
                                  </p:childTnLst>
                                </p:cTn>
                              </p:par>
                              <p:par>
                                <p:cTn id="8" presetID="10" presetClass="exit" presetSubtype="0" fill="hold" grpId="0" nodeType="withEffect">
                                  <p:stCondLst>
                                    <p:cond delay="4000"/>
                                  </p:stCondLst>
                                  <p:childTnLst>
                                    <p:animEffect transition="out" filter="fade">
                                      <p:cBhvr>
                                        <p:cTn id="9" dur="2000"/>
                                        <p:tgtEl>
                                          <p:spTgt spid="139303"/>
                                        </p:tgtEl>
                                      </p:cBhvr>
                                    </p:animEffect>
                                    <p:set>
                                      <p:cBhvr>
                                        <p:cTn id="10" dur="1" fill="hold">
                                          <p:stCondLst>
                                            <p:cond delay="1999"/>
                                          </p:stCondLst>
                                        </p:cTn>
                                        <p:tgtEl>
                                          <p:spTgt spid="139303"/>
                                        </p:tgtEl>
                                        <p:attrNameLst>
                                          <p:attrName>style.visibility</p:attrName>
                                        </p:attrNameLst>
                                      </p:cBhvr>
                                      <p:to>
                                        <p:strVal val="hidden"/>
                                      </p:to>
                                    </p:set>
                                  </p:childTnLst>
                                </p:cTn>
                              </p:par>
                              <p:par>
                                <p:cTn id="11" presetID="10" presetClass="entr" presetSubtype="0" fill="hold" grpId="0" nodeType="withEffect">
                                  <p:stCondLst>
                                    <p:cond delay="4000"/>
                                  </p:stCondLst>
                                  <p:childTnLst>
                                    <p:set>
                                      <p:cBhvr>
                                        <p:cTn id="12" dur="1" fill="hold">
                                          <p:stCondLst>
                                            <p:cond delay="0"/>
                                          </p:stCondLst>
                                        </p:cTn>
                                        <p:tgtEl>
                                          <p:spTgt spid="139304"/>
                                        </p:tgtEl>
                                        <p:attrNameLst>
                                          <p:attrName>style.visibility</p:attrName>
                                        </p:attrNameLst>
                                      </p:cBhvr>
                                      <p:to>
                                        <p:strVal val="visible"/>
                                      </p:to>
                                    </p:set>
                                    <p:animEffect transition="in" filter="fade">
                                      <p:cBhvr>
                                        <p:cTn id="13" dur="2000"/>
                                        <p:tgtEl>
                                          <p:spTgt spid="139304"/>
                                        </p:tgtEl>
                                      </p:cBhvr>
                                    </p:animEffect>
                                  </p:childTnLst>
                                </p:cTn>
                              </p:par>
                            </p:childTnLst>
                          </p:cTn>
                        </p:par>
                        <p:par>
                          <p:cTn id="14" fill="hold" nodeType="afterGroup">
                            <p:stCondLst>
                              <p:cond delay="6000"/>
                            </p:stCondLst>
                            <p:childTnLst>
                              <p:par>
                                <p:cTn id="15" presetID="42" presetClass="path" presetSubtype="0" accel="50000" decel="50000" fill="hold" nodeType="afterEffect">
                                  <p:stCondLst>
                                    <p:cond delay="0"/>
                                  </p:stCondLst>
                                  <p:childTnLst>
                                    <p:animMotion origin="layout" path="M 0 0 L 0 0.27778 " pathEditMode="relative" rAng="0" ptsTypes="AA">
                                      <p:cBhvr>
                                        <p:cTn id="16" dur="2000" fill="hold"/>
                                        <p:tgtEl>
                                          <p:spTgt spid="139293"/>
                                        </p:tgtEl>
                                        <p:attrNameLst>
                                          <p:attrName>ppt_x</p:attrName>
                                          <p:attrName>ppt_y</p:attrName>
                                        </p:attrNameLst>
                                      </p:cBhvr>
                                      <p:rCtr x="0" y="13889"/>
                                    </p:animMotion>
                                  </p:childTnLst>
                                </p:cTn>
                              </p:par>
                            </p:childTnLst>
                          </p:cTn>
                        </p:par>
                        <p:par>
                          <p:cTn id="17" fill="hold" nodeType="afterGroup">
                            <p:stCondLst>
                              <p:cond delay="8000"/>
                            </p:stCondLst>
                            <p:childTnLst>
                              <p:par>
                                <p:cTn id="18" presetID="10" presetClass="exit" presetSubtype="0" fill="hold" grpId="0" nodeType="afterEffect">
                                  <p:stCondLst>
                                    <p:cond delay="2000"/>
                                  </p:stCondLst>
                                  <p:childTnLst>
                                    <p:animEffect transition="out" filter="fade">
                                      <p:cBhvr>
                                        <p:cTn id="19" dur="2000"/>
                                        <p:tgtEl>
                                          <p:spTgt spid="139305"/>
                                        </p:tgtEl>
                                      </p:cBhvr>
                                    </p:animEffect>
                                    <p:set>
                                      <p:cBhvr>
                                        <p:cTn id="20" dur="1" fill="hold">
                                          <p:stCondLst>
                                            <p:cond delay="1999"/>
                                          </p:stCondLst>
                                        </p:cTn>
                                        <p:tgtEl>
                                          <p:spTgt spid="139305"/>
                                        </p:tgtEl>
                                        <p:attrNameLst>
                                          <p:attrName>style.visibility</p:attrName>
                                        </p:attrNameLst>
                                      </p:cBhvr>
                                      <p:to>
                                        <p:strVal val="hidden"/>
                                      </p:to>
                                    </p:set>
                                  </p:childTnLst>
                                </p:cTn>
                              </p:par>
                              <p:par>
                                <p:cTn id="21" presetID="10" presetClass="entr" presetSubtype="0" fill="hold" grpId="0" nodeType="withEffect">
                                  <p:stCondLst>
                                    <p:cond delay="2000"/>
                                  </p:stCondLst>
                                  <p:childTnLst>
                                    <p:set>
                                      <p:cBhvr>
                                        <p:cTn id="22" dur="1" fill="hold">
                                          <p:stCondLst>
                                            <p:cond delay="0"/>
                                          </p:stCondLst>
                                        </p:cTn>
                                        <p:tgtEl>
                                          <p:spTgt spid="139309"/>
                                        </p:tgtEl>
                                        <p:attrNameLst>
                                          <p:attrName>style.visibility</p:attrName>
                                        </p:attrNameLst>
                                      </p:cBhvr>
                                      <p:to>
                                        <p:strVal val="visible"/>
                                      </p:to>
                                    </p:set>
                                    <p:animEffect transition="in" filter="fade">
                                      <p:cBhvr>
                                        <p:cTn id="23" dur="2000"/>
                                        <p:tgtEl>
                                          <p:spTgt spid="139309"/>
                                        </p:tgtEl>
                                      </p:cBhvr>
                                    </p:animEffect>
                                  </p:childTnLst>
                                </p:cTn>
                              </p:par>
                            </p:childTnLst>
                          </p:cTn>
                        </p:par>
                        <p:par>
                          <p:cTn id="24" fill="hold" nodeType="afterGroup">
                            <p:stCondLst>
                              <p:cond delay="12000"/>
                            </p:stCondLst>
                            <p:childTnLst>
                              <p:par>
                                <p:cTn id="25" presetID="42" presetClass="path" presetSubtype="0" accel="50000" decel="50000" fill="hold" nodeType="afterEffect">
                                  <p:stCondLst>
                                    <p:cond delay="0"/>
                                  </p:stCondLst>
                                  <p:childTnLst>
                                    <p:animMotion origin="layout" path="M -3.33333E-6 0 L -3.33333E-6 0.26667 " pathEditMode="relative" rAng="0" ptsTypes="AA">
                                      <p:cBhvr>
                                        <p:cTn id="26" dur="2000" fill="hold"/>
                                        <p:tgtEl>
                                          <p:spTgt spid="139290"/>
                                        </p:tgtEl>
                                        <p:attrNameLst>
                                          <p:attrName>ppt_x</p:attrName>
                                          <p:attrName>ppt_y</p:attrName>
                                        </p:attrNameLst>
                                      </p:cBhvr>
                                      <p:rCtr x="0" y="13333"/>
                                    </p:animMotion>
                                  </p:childTnLst>
                                </p:cTn>
                              </p:par>
                            </p:childTnLst>
                          </p:cTn>
                        </p:par>
                        <p:par>
                          <p:cTn id="27" fill="hold" nodeType="afterGroup">
                            <p:stCondLst>
                              <p:cond delay="14000"/>
                            </p:stCondLst>
                            <p:childTnLst>
                              <p:par>
                                <p:cTn id="28" presetID="10" presetClass="exit" presetSubtype="0" fill="hold" grpId="0" nodeType="afterEffect">
                                  <p:stCondLst>
                                    <p:cond delay="2000"/>
                                  </p:stCondLst>
                                  <p:childTnLst>
                                    <p:animEffect transition="out" filter="fade">
                                      <p:cBhvr>
                                        <p:cTn id="29" dur="2000"/>
                                        <p:tgtEl>
                                          <p:spTgt spid="139306"/>
                                        </p:tgtEl>
                                      </p:cBhvr>
                                    </p:animEffect>
                                    <p:set>
                                      <p:cBhvr>
                                        <p:cTn id="30" dur="1" fill="hold">
                                          <p:stCondLst>
                                            <p:cond delay="1999"/>
                                          </p:stCondLst>
                                        </p:cTn>
                                        <p:tgtEl>
                                          <p:spTgt spid="139306"/>
                                        </p:tgtEl>
                                        <p:attrNameLst>
                                          <p:attrName>style.visibility</p:attrName>
                                        </p:attrNameLst>
                                      </p:cBhvr>
                                      <p:to>
                                        <p:strVal val="hidden"/>
                                      </p:to>
                                    </p:set>
                                  </p:childTnLst>
                                </p:cTn>
                              </p:par>
                              <p:par>
                                <p:cTn id="31" presetID="10" presetClass="entr" presetSubtype="0" fill="hold" grpId="0" nodeType="withEffect">
                                  <p:stCondLst>
                                    <p:cond delay="2000"/>
                                  </p:stCondLst>
                                  <p:childTnLst>
                                    <p:set>
                                      <p:cBhvr>
                                        <p:cTn id="32" dur="1" fill="hold">
                                          <p:stCondLst>
                                            <p:cond delay="0"/>
                                          </p:stCondLst>
                                        </p:cTn>
                                        <p:tgtEl>
                                          <p:spTgt spid="139310"/>
                                        </p:tgtEl>
                                        <p:attrNameLst>
                                          <p:attrName>style.visibility</p:attrName>
                                        </p:attrNameLst>
                                      </p:cBhvr>
                                      <p:to>
                                        <p:strVal val="visible"/>
                                      </p:to>
                                    </p:set>
                                    <p:animEffect transition="in" filter="fade">
                                      <p:cBhvr>
                                        <p:cTn id="33" dur="2000"/>
                                        <p:tgtEl>
                                          <p:spTgt spid="139310"/>
                                        </p:tgtEl>
                                      </p:cBhvr>
                                    </p:animEffect>
                                  </p:childTnLst>
                                </p:cTn>
                              </p:par>
                            </p:childTnLst>
                          </p:cTn>
                        </p:par>
                        <p:par>
                          <p:cTn id="34" fill="hold" nodeType="afterGroup">
                            <p:stCondLst>
                              <p:cond delay="18000"/>
                            </p:stCondLst>
                            <p:childTnLst>
                              <p:par>
                                <p:cTn id="35" presetID="42" presetClass="path" presetSubtype="0" accel="50000" decel="50000" fill="hold" nodeType="afterEffect">
                                  <p:stCondLst>
                                    <p:cond delay="0"/>
                                  </p:stCondLst>
                                  <p:childTnLst>
                                    <p:animMotion origin="layout" path="M 3.33333E-6 0 L 3.33333E-6 0.26667 " pathEditMode="relative" rAng="0" ptsTypes="AA">
                                      <p:cBhvr>
                                        <p:cTn id="36" dur="2000" fill="hold"/>
                                        <p:tgtEl>
                                          <p:spTgt spid="139287"/>
                                        </p:tgtEl>
                                        <p:attrNameLst>
                                          <p:attrName>ppt_x</p:attrName>
                                          <p:attrName>ppt_y</p:attrName>
                                        </p:attrNameLst>
                                      </p:cBhvr>
                                      <p:rCtr x="0" y="13333"/>
                                    </p:animMotion>
                                  </p:childTnLst>
                                </p:cTn>
                              </p:par>
                            </p:childTnLst>
                          </p:cTn>
                        </p:par>
                        <p:par>
                          <p:cTn id="37" fill="hold" nodeType="afterGroup">
                            <p:stCondLst>
                              <p:cond delay="20000"/>
                            </p:stCondLst>
                            <p:childTnLst>
                              <p:par>
                                <p:cTn id="38" presetID="10" presetClass="exit" presetSubtype="0" fill="hold" grpId="0" nodeType="afterEffect">
                                  <p:stCondLst>
                                    <p:cond delay="2000"/>
                                  </p:stCondLst>
                                  <p:childTnLst>
                                    <p:animEffect transition="out" filter="fade">
                                      <p:cBhvr>
                                        <p:cTn id="39" dur="2000"/>
                                        <p:tgtEl>
                                          <p:spTgt spid="139307"/>
                                        </p:tgtEl>
                                      </p:cBhvr>
                                    </p:animEffect>
                                    <p:set>
                                      <p:cBhvr>
                                        <p:cTn id="40" dur="1" fill="hold">
                                          <p:stCondLst>
                                            <p:cond delay="1999"/>
                                          </p:stCondLst>
                                        </p:cTn>
                                        <p:tgtEl>
                                          <p:spTgt spid="139307"/>
                                        </p:tgtEl>
                                        <p:attrNameLst>
                                          <p:attrName>style.visibility</p:attrName>
                                        </p:attrNameLst>
                                      </p:cBhvr>
                                      <p:to>
                                        <p:strVal val="hidden"/>
                                      </p:to>
                                    </p:set>
                                  </p:childTnLst>
                                </p:cTn>
                              </p:par>
                              <p:par>
                                <p:cTn id="41" presetID="10" presetClass="entr" presetSubtype="0" fill="hold" grpId="0" nodeType="withEffect">
                                  <p:stCondLst>
                                    <p:cond delay="2000"/>
                                  </p:stCondLst>
                                  <p:childTnLst>
                                    <p:set>
                                      <p:cBhvr>
                                        <p:cTn id="42" dur="1" fill="hold">
                                          <p:stCondLst>
                                            <p:cond delay="0"/>
                                          </p:stCondLst>
                                        </p:cTn>
                                        <p:tgtEl>
                                          <p:spTgt spid="139311"/>
                                        </p:tgtEl>
                                        <p:attrNameLst>
                                          <p:attrName>style.visibility</p:attrName>
                                        </p:attrNameLst>
                                      </p:cBhvr>
                                      <p:to>
                                        <p:strVal val="visible"/>
                                      </p:to>
                                    </p:set>
                                    <p:animEffect transition="in" filter="fade">
                                      <p:cBhvr>
                                        <p:cTn id="43" dur="2000"/>
                                        <p:tgtEl>
                                          <p:spTgt spid="139311"/>
                                        </p:tgtEl>
                                      </p:cBhvr>
                                    </p:animEffect>
                                  </p:childTnLst>
                                </p:cTn>
                              </p:par>
                            </p:childTnLst>
                          </p:cTn>
                        </p:par>
                        <p:par>
                          <p:cTn id="44" fill="hold" nodeType="afterGroup">
                            <p:stCondLst>
                              <p:cond delay="24000"/>
                            </p:stCondLst>
                            <p:childTnLst>
                              <p:par>
                                <p:cTn id="45" presetID="42" presetClass="path" presetSubtype="0" accel="50000" decel="50000" fill="hold" nodeType="afterEffect">
                                  <p:stCondLst>
                                    <p:cond delay="0"/>
                                  </p:stCondLst>
                                  <p:childTnLst>
                                    <p:animMotion origin="layout" path="M 0 0 L 0 0.27778 " pathEditMode="relative" rAng="0" ptsTypes="AA">
                                      <p:cBhvr>
                                        <p:cTn id="46" dur="2000" fill="hold"/>
                                        <p:tgtEl>
                                          <p:spTgt spid="139296"/>
                                        </p:tgtEl>
                                        <p:attrNameLst>
                                          <p:attrName>ppt_x</p:attrName>
                                          <p:attrName>ppt_y</p:attrName>
                                        </p:attrNameLst>
                                      </p:cBhvr>
                                      <p:rCtr x="0" y="13889"/>
                                    </p:animMotion>
                                  </p:childTnLst>
                                </p:cTn>
                              </p:par>
                            </p:childTnLst>
                          </p:cTn>
                        </p:par>
                        <p:par>
                          <p:cTn id="47" fill="hold" nodeType="afterGroup">
                            <p:stCondLst>
                              <p:cond delay="26000"/>
                            </p:stCondLst>
                            <p:childTnLst>
                              <p:par>
                                <p:cTn id="48" presetID="10" presetClass="exit" presetSubtype="0" fill="hold" grpId="0" nodeType="afterEffect">
                                  <p:stCondLst>
                                    <p:cond delay="2000"/>
                                  </p:stCondLst>
                                  <p:childTnLst>
                                    <p:animEffect transition="out" filter="fade">
                                      <p:cBhvr>
                                        <p:cTn id="49" dur="2000"/>
                                        <p:tgtEl>
                                          <p:spTgt spid="139308"/>
                                        </p:tgtEl>
                                      </p:cBhvr>
                                    </p:animEffect>
                                    <p:set>
                                      <p:cBhvr>
                                        <p:cTn id="50" dur="1" fill="hold">
                                          <p:stCondLst>
                                            <p:cond delay="1999"/>
                                          </p:stCondLst>
                                        </p:cTn>
                                        <p:tgtEl>
                                          <p:spTgt spid="139308"/>
                                        </p:tgtEl>
                                        <p:attrNameLst>
                                          <p:attrName>style.visibility</p:attrName>
                                        </p:attrNameLst>
                                      </p:cBhvr>
                                      <p:to>
                                        <p:strVal val="hidden"/>
                                      </p:to>
                                    </p:set>
                                  </p:childTnLst>
                                </p:cTn>
                              </p:par>
                              <p:par>
                                <p:cTn id="51" presetID="10" presetClass="entr" presetSubtype="0" fill="hold" grpId="0" nodeType="withEffect">
                                  <p:stCondLst>
                                    <p:cond delay="2000"/>
                                  </p:stCondLst>
                                  <p:childTnLst>
                                    <p:set>
                                      <p:cBhvr>
                                        <p:cTn id="52" dur="1" fill="hold">
                                          <p:stCondLst>
                                            <p:cond delay="0"/>
                                          </p:stCondLst>
                                        </p:cTn>
                                        <p:tgtEl>
                                          <p:spTgt spid="139312"/>
                                        </p:tgtEl>
                                        <p:attrNameLst>
                                          <p:attrName>style.visibility</p:attrName>
                                        </p:attrNameLst>
                                      </p:cBhvr>
                                      <p:to>
                                        <p:strVal val="visible"/>
                                      </p:to>
                                    </p:set>
                                    <p:animEffect transition="in" filter="fade">
                                      <p:cBhvr>
                                        <p:cTn id="53" dur="2000"/>
                                        <p:tgtEl>
                                          <p:spTgt spid="139312"/>
                                        </p:tgtEl>
                                      </p:cBhvr>
                                    </p:animEffect>
                                  </p:childTnLst>
                                </p:cTn>
                              </p:par>
                            </p:childTnLst>
                          </p:cTn>
                        </p:par>
                        <p:par>
                          <p:cTn id="54" fill="hold" nodeType="afterGroup">
                            <p:stCondLst>
                              <p:cond delay="30000"/>
                            </p:stCondLst>
                            <p:childTnLst>
                              <p:par>
                                <p:cTn id="55" presetID="42" presetClass="path" presetSubtype="0" accel="50000" decel="50000" fill="hold" nodeType="afterEffect">
                                  <p:stCondLst>
                                    <p:cond delay="0"/>
                                  </p:stCondLst>
                                  <p:childTnLst>
                                    <p:animMotion origin="layout" path="M -3.33333E-6 0 L -3.33333E-6 0.26667 " pathEditMode="relative" rAng="0" ptsTypes="AA">
                                      <p:cBhvr>
                                        <p:cTn id="56" dur="2000" fill="hold"/>
                                        <p:tgtEl>
                                          <p:spTgt spid="139299"/>
                                        </p:tgtEl>
                                        <p:attrNameLst>
                                          <p:attrName>ppt_x</p:attrName>
                                          <p:attrName>ppt_y</p:attrName>
                                        </p:attrNameLst>
                                      </p:cBhvr>
                                      <p:rCtr x="0" y="13333"/>
                                    </p:animMotion>
                                  </p:childTnLst>
                                </p:cTn>
                              </p:par>
                            </p:childTnLst>
                          </p:cTn>
                        </p:par>
                      </p:childTnLst>
                    </p:cTn>
                  </p:par>
                </p:childTnLst>
              </p:cTn>
              <p:nextCondLst>
                <p:cond evt="onClick" delay="0">
                  <p:tgtEl>
                    <p:spTgt spid="139313"/>
                  </p:tgtEl>
                </p:cond>
              </p:nextCondLst>
            </p:seq>
          </p:childTnLst>
        </p:cTn>
      </p:par>
    </p:tnLst>
    <p:bldLst>
      <p:bldP spid="139303" grpId="0" animBg="1"/>
      <p:bldP spid="139304" grpId="0" animBg="1"/>
      <p:bldP spid="139305" grpId="0" animBg="1"/>
      <p:bldP spid="139306" grpId="0" animBg="1"/>
      <p:bldP spid="139307" grpId="0" animBg="1"/>
      <p:bldP spid="139308" grpId="0" animBg="1"/>
      <p:bldP spid="139309" grpId="0" animBg="1"/>
      <p:bldP spid="139310" grpId="0" animBg="1"/>
      <p:bldP spid="139311" grpId="0" animBg="1"/>
      <p:bldP spid="1393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A52D-AB7C-1149-8454-4E38DAA7718C}"/>
              </a:ext>
            </a:extLst>
          </p:cNvPr>
          <p:cNvSpPr>
            <a:spLocks noGrp="1"/>
          </p:cNvSpPr>
          <p:nvPr>
            <p:ph type="title"/>
          </p:nvPr>
        </p:nvSpPr>
        <p:spPr/>
        <p:txBody>
          <a:bodyPr>
            <a:normAutofit fontScale="90000"/>
          </a:bodyPr>
          <a:lstStyle/>
          <a:p>
            <a:r>
              <a:rPr lang="en-US" dirty="0"/>
              <a:t>I. </a:t>
            </a:r>
            <a:r>
              <a:rPr lang="en-US" dirty="0" err="1"/>
              <a:t>Sự</a:t>
            </a:r>
            <a:r>
              <a:rPr lang="en-US" dirty="0"/>
              <a:t> </a:t>
            </a:r>
            <a:r>
              <a:rPr lang="en-US" dirty="0" err="1"/>
              <a:t>dẫn</a:t>
            </a:r>
            <a:r>
              <a:rPr lang="en-US" dirty="0"/>
              <a:t> </a:t>
            </a:r>
            <a:r>
              <a:rPr lang="en-US" dirty="0" err="1"/>
              <a:t>nhiệt</a:t>
            </a:r>
            <a:br>
              <a:rPr lang="en-US" dirty="0"/>
            </a:br>
            <a:endParaRPr lang="en-VN" dirty="0"/>
          </a:p>
        </p:txBody>
      </p:sp>
      <p:sp>
        <p:nvSpPr>
          <p:cNvPr id="4" name="Content Placeholder 3">
            <a:extLst>
              <a:ext uri="{FF2B5EF4-FFF2-40B4-BE49-F238E27FC236}">
                <a16:creationId xmlns:a16="http://schemas.microsoft.com/office/drawing/2014/main" id="{ADD0FBB3-A668-734F-8F5E-C1E726D4B0BD}"/>
              </a:ext>
            </a:extLst>
          </p:cNvPr>
          <p:cNvSpPr>
            <a:spLocks noGrp="1"/>
          </p:cNvSpPr>
          <p:nvPr>
            <p:ph sz="half" idx="1"/>
          </p:nvPr>
        </p:nvSpPr>
        <p:spPr>
          <a:xfrm>
            <a:off x="540913" y="1600200"/>
            <a:ext cx="5478887" cy="4993783"/>
          </a:xfrm>
        </p:spPr>
        <p:txBody>
          <a:bodyPr>
            <a:normAutofit fontScale="85000" lnSpcReduction="20000"/>
          </a:bodyPr>
          <a:lstStyle/>
          <a:p>
            <a:pPr marL="0" indent="0">
              <a:buNone/>
            </a:pPr>
            <a:r>
              <a:rPr lang="vi-VN" dirty="0">
                <a:solidFill>
                  <a:srgbClr val="0070C0"/>
                </a:solidFill>
              </a:rPr>
              <a:t>1. Thí nghiệm</a:t>
            </a:r>
          </a:p>
          <a:p>
            <a:pPr marL="0" indent="0">
              <a:buNone/>
            </a:pPr>
            <a:r>
              <a:rPr lang="vi-VN" dirty="0"/>
              <a:t>- Dụng cụ: Đèn cồn, giá đỡ, thanh đồng được gắn với đinh bằng sáp.</a:t>
            </a:r>
          </a:p>
          <a:p>
            <a:pPr marL="0" indent="0">
              <a:buNone/>
            </a:pPr>
            <a:r>
              <a:rPr lang="vi-VN" dirty="0"/>
              <a:t>- Hiện tượng: Sau một thời gian đun nóng, đinh dắt bị rơi xuống vì sáp bị tan do nóng.</a:t>
            </a:r>
          </a:p>
          <a:p>
            <a:pPr marL="0" indent="0">
              <a:buNone/>
            </a:pPr>
            <a:r>
              <a:rPr lang="vi-VN" dirty="0">
                <a:solidFill>
                  <a:srgbClr val="0070C0"/>
                </a:solidFill>
              </a:rPr>
              <a:t>2. Kết luận</a:t>
            </a:r>
          </a:p>
          <a:p>
            <a:pPr marL="0" indent="0">
              <a:buNone/>
            </a:pPr>
            <a:r>
              <a:rPr lang="vi-VN" dirty="0"/>
              <a:t>Sự dẫn nhiệt là sự truyền nhiệt năng từ phần này sang phần này sang phần khác của vật. </a:t>
            </a:r>
            <a:endParaRPr lang="en-VN" dirty="0"/>
          </a:p>
        </p:txBody>
      </p:sp>
      <p:pic>
        <p:nvPicPr>
          <p:cNvPr id="6146" name="Picture 2" descr="Dẫn nhiệt – Wikipedia tiếng Việt">
            <a:extLst>
              <a:ext uri="{FF2B5EF4-FFF2-40B4-BE49-F238E27FC236}">
                <a16:creationId xmlns:a16="http://schemas.microsoft.com/office/drawing/2014/main" id="{332B7400-FAC8-C347-ADA5-DB8FE0B26E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51535" y="2756079"/>
            <a:ext cx="6140465" cy="229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6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8" name="Rectangle 16" descr="Medium wood"/>
          <p:cNvSpPr>
            <a:spLocks noChangeArrowheads="1"/>
          </p:cNvSpPr>
          <p:nvPr/>
        </p:nvSpPr>
        <p:spPr bwMode="auto">
          <a:xfrm>
            <a:off x="1905000" y="3810000"/>
            <a:ext cx="5867400" cy="2209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2" name="Rectangle 20"/>
          <p:cNvSpPr>
            <a:spLocks noChangeArrowheads="1"/>
          </p:cNvSpPr>
          <p:nvPr/>
        </p:nvSpPr>
        <p:spPr bwMode="auto">
          <a:xfrm>
            <a:off x="1905000" y="457200"/>
            <a:ext cx="5867400" cy="3352800"/>
          </a:xfrm>
          <a:prstGeom prst="rect">
            <a:avLst/>
          </a:prstGeom>
          <a:gradFill rotWithShape="1">
            <a:gsLst>
              <a:gs pos="0">
                <a:schemeClr val="tx2"/>
              </a:gs>
              <a:gs pos="100000">
                <a:srgbClr val="0000F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67" name="Group 55"/>
          <p:cNvGrpSpPr>
            <a:grpSpLocks/>
          </p:cNvGrpSpPr>
          <p:nvPr/>
        </p:nvGrpSpPr>
        <p:grpSpPr bwMode="auto">
          <a:xfrm>
            <a:off x="6019800" y="2438400"/>
            <a:ext cx="152400" cy="762000"/>
            <a:chOff x="1432" y="1824"/>
            <a:chExt cx="264" cy="1536"/>
          </a:xfrm>
        </p:grpSpPr>
        <p:sp>
          <p:nvSpPr>
            <p:cNvPr id="141368" name="AutoShape 56"/>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9" name="Rectangle 57"/>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70" name="Oval 58"/>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31" name="AutoShape 19"/>
          <p:cNvSpPr>
            <a:spLocks noChangeArrowheads="1"/>
          </p:cNvSpPr>
          <p:nvPr/>
        </p:nvSpPr>
        <p:spPr bwMode="auto">
          <a:xfrm rot="4696460" flipH="1">
            <a:off x="5986463" y="1455738"/>
            <a:ext cx="152400" cy="1905000"/>
          </a:xfrm>
          <a:prstGeom prst="can">
            <a:avLst>
              <a:gd name="adj" fmla="val 27720"/>
            </a:avLst>
          </a:prstGeom>
          <a:gradFill rotWithShape="1">
            <a:gsLst>
              <a:gs pos="0">
                <a:srgbClr val="CC0000"/>
              </a:gs>
              <a:gs pos="50000">
                <a:schemeClr val="bg1"/>
              </a:gs>
              <a:gs pos="100000">
                <a:srgbClr val="CC0000"/>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6" name="AutoShape 4"/>
          <p:cNvSpPr>
            <a:spLocks noChangeArrowheads="1"/>
          </p:cNvSpPr>
          <p:nvPr/>
        </p:nvSpPr>
        <p:spPr bwMode="auto">
          <a:xfrm>
            <a:off x="2743200" y="4419600"/>
            <a:ext cx="2971800" cy="914400"/>
          </a:xfrm>
          <a:prstGeom prst="cube">
            <a:avLst>
              <a:gd name="adj" fmla="val 66148"/>
            </a:avLst>
          </a:prstGeom>
          <a:gradFill rotWithShape="1">
            <a:gsLst>
              <a:gs pos="0">
                <a:schemeClr val="tx1"/>
              </a:gs>
              <a:gs pos="50000">
                <a:schemeClr val="bg2"/>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1346" name="Picture 34" descr="Flame-04-june"/>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033838" y="2933700"/>
            <a:ext cx="838200" cy="1257300"/>
          </a:xfrm>
          <a:prstGeom prst="rect">
            <a:avLst/>
          </a:prstGeom>
          <a:noFill/>
          <a:extLst>
            <a:ext uri="{909E8E84-426E-40DD-AFC4-6F175D3DCCD1}">
              <a14:hiddenFill xmlns:a14="http://schemas.microsoft.com/office/drawing/2010/main">
                <a:solidFill>
                  <a:srgbClr val="FFFFFF"/>
                </a:solidFill>
              </a14:hiddenFill>
            </a:ext>
          </a:extLst>
        </p:spPr>
      </p:pic>
      <p:grpSp>
        <p:nvGrpSpPr>
          <p:cNvPr id="141348" name="Group 36"/>
          <p:cNvGrpSpPr>
            <a:grpSpLocks/>
          </p:cNvGrpSpPr>
          <p:nvPr/>
        </p:nvGrpSpPr>
        <p:grpSpPr bwMode="auto">
          <a:xfrm>
            <a:off x="2819400" y="1219200"/>
            <a:ext cx="2438400" cy="3505200"/>
            <a:chOff x="816" y="768"/>
            <a:chExt cx="1536" cy="2208"/>
          </a:xfrm>
        </p:grpSpPr>
        <p:grpSp>
          <p:nvGrpSpPr>
            <p:cNvPr id="141327" name="Group 15"/>
            <p:cNvGrpSpPr>
              <a:grpSpLocks/>
            </p:cNvGrpSpPr>
            <p:nvPr/>
          </p:nvGrpSpPr>
          <p:grpSpPr bwMode="auto">
            <a:xfrm>
              <a:off x="816" y="1536"/>
              <a:ext cx="336" cy="240"/>
              <a:chOff x="576" y="1728"/>
              <a:chExt cx="336" cy="240"/>
            </a:xfrm>
          </p:grpSpPr>
          <p:sp>
            <p:nvSpPr>
              <p:cNvPr id="141324" name="AutoShape 12"/>
              <p:cNvSpPr>
                <a:spLocks noChangeArrowheads="1"/>
              </p:cNvSpPr>
              <p:nvPr/>
            </p:nvSpPr>
            <p:spPr bwMode="auto">
              <a:xfrm rot="5400000" flipH="1">
                <a:off x="528" y="1776"/>
                <a:ext cx="240" cy="144"/>
              </a:xfrm>
              <a:prstGeom prst="can">
                <a:avLst>
                  <a:gd name="adj" fmla="val 36106"/>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5" name="AutoShape 13"/>
              <p:cNvSpPr>
                <a:spLocks noChangeArrowheads="1"/>
              </p:cNvSpPr>
              <p:nvPr/>
            </p:nvSpPr>
            <p:spPr bwMode="auto">
              <a:xfrm rot="5400000" flipH="1">
                <a:off x="672" y="1800"/>
                <a:ext cx="144" cy="96"/>
              </a:xfrm>
              <a:prstGeom prst="can">
                <a:avLst>
                  <a:gd name="adj" fmla="val 36111"/>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6" name="AutoShape 14"/>
              <p:cNvSpPr>
                <a:spLocks noChangeArrowheads="1"/>
              </p:cNvSpPr>
              <p:nvPr/>
            </p:nvSpPr>
            <p:spPr bwMode="auto">
              <a:xfrm rot="5400000">
                <a:off x="816" y="1776"/>
                <a:ext cx="48" cy="144"/>
              </a:xfrm>
              <a:prstGeom prst="can">
                <a:avLst>
                  <a:gd name="adj" fmla="val 25000"/>
                </a:avLst>
              </a:prstGeom>
              <a:gradFill rotWithShape="1">
                <a:gsLst>
                  <a:gs pos="0">
                    <a:schemeClr val="tx2"/>
                  </a:gs>
                  <a:gs pos="50000">
                    <a:schemeClr val="tx2">
                      <a:gamma/>
                      <a:tint val="47451"/>
                      <a:invGamma/>
                    </a:schemeClr>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17" name="AutoShape 5"/>
            <p:cNvSpPr>
              <a:spLocks noChangeArrowheads="1"/>
            </p:cNvSpPr>
            <p:nvPr/>
          </p:nvSpPr>
          <p:spPr bwMode="auto">
            <a:xfrm>
              <a:off x="1200" y="1872"/>
              <a:ext cx="144" cy="1104"/>
            </a:xfrm>
            <a:prstGeom prst="can">
              <a:avLst>
                <a:gd name="adj" fmla="val 35849"/>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23" name="Group 11"/>
            <p:cNvGrpSpPr>
              <a:grpSpLocks/>
            </p:cNvGrpSpPr>
            <p:nvPr/>
          </p:nvGrpSpPr>
          <p:grpSpPr bwMode="auto">
            <a:xfrm>
              <a:off x="960" y="1456"/>
              <a:ext cx="1392" cy="576"/>
              <a:chOff x="720" y="1728"/>
              <a:chExt cx="918" cy="672"/>
            </a:xfrm>
          </p:grpSpPr>
          <p:sp>
            <p:nvSpPr>
              <p:cNvPr id="141321" name="Freeform 9"/>
              <p:cNvSpPr>
                <a:spLocks/>
              </p:cNvSpPr>
              <p:nvPr/>
            </p:nvSpPr>
            <p:spPr bwMode="auto">
              <a:xfrm>
                <a:off x="720" y="1974"/>
                <a:ext cx="918" cy="426"/>
              </a:xfrm>
              <a:custGeom>
                <a:avLst/>
                <a:gdLst>
                  <a:gd name="T0" fmla="*/ 0 w 918"/>
                  <a:gd name="T1" fmla="*/ 234 h 426"/>
                  <a:gd name="T2" fmla="*/ 0 w 918"/>
                  <a:gd name="T3" fmla="*/ 426 h 426"/>
                  <a:gd name="T4" fmla="*/ 624 w 918"/>
                  <a:gd name="T5" fmla="*/ 426 h 426"/>
                  <a:gd name="T6" fmla="*/ 696 w 918"/>
                  <a:gd name="T7" fmla="*/ 411 h 426"/>
                  <a:gd name="T8" fmla="*/ 768 w 918"/>
                  <a:gd name="T9" fmla="*/ 378 h 426"/>
                  <a:gd name="T10" fmla="*/ 813 w 918"/>
                  <a:gd name="T11" fmla="*/ 351 h 426"/>
                  <a:gd name="T12" fmla="*/ 855 w 918"/>
                  <a:gd name="T13" fmla="*/ 321 h 426"/>
                  <a:gd name="T14" fmla="*/ 894 w 918"/>
                  <a:gd name="T15" fmla="*/ 270 h 426"/>
                  <a:gd name="T16" fmla="*/ 918 w 918"/>
                  <a:gd name="T17" fmla="*/ 183 h 426"/>
                  <a:gd name="T18" fmla="*/ 918 w 918"/>
                  <a:gd name="T19" fmla="*/ 0 h 426"/>
                  <a:gd name="T20" fmla="*/ 912 w 918"/>
                  <a:gd name="T21" fmla="*/ 27 h 426"/>
                  <a:gd name="T22" fmla="*/ 894 w 918"/>
                  <a:gd name="T23" fmla="*/ 81 h 426"/>
                  <a:gd name="T24" fmla="*/ 861 w 918"/>
                  <a:gd name="T25" fmla="*/ 120 h 426"/>
                  <a:gd name="T26" fmla="*/ 825 w 918"/>
                  <a:gd name="T27" fmla="*/ 153 h 426"/>
                  <a:gd name="T28" fmla="*/ 768 w 918"/>
                  <a:gd name="T29" fmla="*/ 186 h 426"/>
                  <a:gd name="T30" fmla="*/ 702 w 918"/>
                  <a:gd name="T31" fmla="*/ 213 h 426"/>
                  <a:gd name="T32" fmla="*/ 624 w 918"/>
                  <a:gd name="T33" fmla="*/ 234 h 426"/>
                  <a:gd name="T34" fmla="*/ 0 w 918"/>
                  <a:gd name="T35" fmla="*/ 23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8" h="426">
                    <a:moveTo>
                      <a:pt x="0" y="234"/>
                    </a:moveTo>
                    <a:lnTo>
                      <a:pt x="0" y="426"/>
                    </a:lnTo>
                    <a:lnTo>
                      <a:pt x="624" y="426"/>
                    </a:lnTo>
                    <a:lnTo>
                      <a:pt x="696" y="411"/>
                    </a:lnTo>
                    <a:lnTo>
                      <a:pt x="768" y="378"/>
                    </a:lnTo>
                    <a:lnTo>
                      <a:pt x="813" y="351"/>
                    </a:lnTo>
                    <a:lnTo>
                      <a:pt x="855" y="321"/>
                    </a:lnTo>
                    <a:lnTo>
                      <a:pt x="894" y="270"/>
                    </a:lnTo>
                    <a:lnTo>
                      <a:pt x="918" y="183"/>
                    </a:lnTo>
                    <a:lnTo>
                      <a:pt x="918" y="0"/>
                    </a:lnTo>
                    <a:lnTo>
                      <a:pt x="912" y="27"/>
                    </a:lnTo>
                    <a:lnTo>
                      <a:pt x="894" y="81"/>
                    </a:lnTo>
                    <a:lnTo>
                      <a:pt x="861" y="120"/>
                    </a:lnTo>
                    <a:lnTo>
                      <a:pt x="825" y="153"/>
                    </a:lnTo>
                    <a:lnTo>
                      <a:pt x="768" y="186"/>
                    </a:lnTo>
                    <a:lnTo>
                      <a:pt x="702" y="213"/>
                    </a:lnTo>
                    <a:lnTo>
                      <a:pt x="624" y="234"/>
                    </a:lnTo>
                    <a:lnTo>
                      <a:pt x="0" y="234"/>
                    </a:lnTo>
                    <a:close/>
                  </a:path>
                </a:pathLst>
              </a:cu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9" name="Freeform 7"/>
              <p:cNvSpPr>
                <a:spLocks/>
              </p:cNvSpPr>
              <p:nvPr/>
            </p:nvSpPr>
            <p:spPr bwMode="auto">
              <a:xfrm>
                <a:off x="720" y="1728"/>
                <a:ext cx="915" cy="480"/>
              </a:xfrm>
              <a:custGeom>
                <a:avLst/>
                <a:gdLst>
                  <a:gd name="T0" fmla="*/ 195 w 915"/>
                  <a:gd name="T1" fmla="*/ 0 h 480"/>
                  <a:gd name="T2" fmla="*/ 627 w 915"/>
                  <a:gd name="T3" fmla="*/ 0 h 480"/>
                  <a:gd name="T4" fmla="*/ 771 w 915"/>
                  <a:gd name="T5" fmla="*/ 48 h 480"/>
                  <a:gd name="T6" fmla="*/ 828 w 915"/>
                  <a:gd name="T7" fmla="*/ 84 h 480"/>
                  <a:gd name="T8" fmla="*/ 876 w 915"/>
                  <a:gd name="T9" fmla="*/ 132 h 480"/>
                  <a:gd name="T10" fmla="*/ 909 w 915"/>
                  <a:gd name="T11" fmla="*/ 192 h 480"/>
                  <a:gd name="T12" fmla="*/ 915 w 915"/>
                  <a:gd name="T13" fmla="*/ 261 h 480"/>
                  <a:gd name="T14" fmla="*/ 888 w 915"/>
                  <a:gd name="T15" fmla="*/ 324 h 480"/>
                  <a:gd name="T16" fmla="*/ 855 w 915"/>
                  <a:gd name="T17" fmla="*/ 366 h 480"/>
                  <a:gd name="T18" fmla="*/ 825 w 915"/>
                  <a:gd name="T19" fmla="*/ 396 h 480"/>
                  <a:gd name="T20" fmla="*/ 774 w 915"/>
                  <a:gd name="T21" fmla="*/ 435 h 480"/>
                  <a:gd name="T22" fmla="*/ 735 w 915"/>
                  <a:gd name="T23" fmla="*/ 450 h 480"/>
                  <a:gd name="T24" fmla="*/ 690 w 915"/>
                  <a:gd name="T25" fmla="*/ 468 h 480"/>
                  <a:gd name="T26" fmla="*/ 627 w 915"/>
                  <a:gd name="T27" fmla="*/ 480 h 480"/>
                  <a:gd name="T28" fmla="*/ 483 w 915"/>
                  <a:gd name="T29" fmla="*/ 480 h 480"/>
                  <a:gd name="T30" fmla="*/ 339 w 915"/>
                  <a:gd name="T31" fmla="*/ 480 h 480"/>
                  <a:gd name="T32" fmla="*/ 0 w 915"/>
                  <a:gd name="T33" fmla="*/ 477 h 480"/>
                  <a:gd name="T34" fmla="*/ 195 w 915"/>
                  <a:gd name="T3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5" h="480">
                    <a:moveTo>
                      <a:pt x="195" y="0"/>
                    </a:moveTo>
                    <a:lnTo>
                      <a:pt x="627" y="0"/>
                    </a:lnTo>
                    <a:lnTo>
                      <a:pt x="771" y="48"/>
                    </a:lnTo>
                    <a:lnTo>
                      <a:pt x="828" y="84"/>
                    </a:lnTo>
                    <a:lnTo>
                      <a:pt x="876" y="132"/>
                    </a:lnTo>
                    <a:lnTo>
                      <a:pt x="909" y="192"/>
                    </a:lnTo>
                    <a:lnTo>
                      <a:pt x="915" y="261"/>
                    </a:lnTo>
                    <a:lnTo>
                      <a:pt x="888" y="324"/>
                    </a:lnTo>
                    <a:lnTo>
                      <a:pt x="855" y="366"/>
                    </a:lnTo>
                    <a:lnTo>
                      <a:pt x="825" y="396"/>
                    </a:lnTo>
                    <a:lnTo>
                      <a:pt x="774" y="435"/>
                    </a:lnTo>
                    <a:lnTo>
                      <a:pt x="735" y="450"/>
                    </a:lnTo>
                    <a:lnTo>
                      <a:pt x="690" y="468"/>
                    </a:lnTo>
                    <a:lnTo>
                      <a:pt x="627" y="480"/>
                    </a:lnTo>
                    <a:lnTo>
                      <a:pt x="483" y="480"/>
                    </a:lnTo>
                    <a:lnTo>
                      <a:pt x="339" y="480"/>
                    </a:lnTo>
                    <a:lnTo>
                      <a:pt x="0" y="477"/>
                    </a:lnTo>
                    <a:lnTo>
                      <a:pt x="195" y="0"/>
                    </a:lnTo>
                    <a:close/>
                  </a:path>
                </a:pathLst>
              </a:custGeom>
              <a:gradFill rotWithShape="1">
                <a:gsLst>
                  <a:gs pos="0">
                    <a:schemeClr val="bg2"/>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22" name="AutoShape 10"/>
            <p:cNvSpPr>
              <a:spLocks noChangeArrowheads="1"/>
            </p:cNvSpPr>
            <p:nvPr/>
          </p:nvSpPr>
          <p:spPr bwMode="auto">
            <a:xfrm>
              <a:off x="1200" y="768"/>
              <a:ext cx="144" cy="912"/>
            </a:xfrm>
            <a:prstGeom prst="can">
              <a:avLst>
                <a:gd name="adj" fmla="val 29614"/>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30" name="AutoShape 18"/>
          <p:cNvSpPr>
            <a:spLocks noChangeArrowheads="1"/>
          </p:cNvSpPr>
          <p:nvPr/>
        </p:nvSpPr>
        <p:spPr bwMode="auto">
          <a:xfrm rot="5400000" flipH="1">
            <a:off x="6057900" y="1866900"/>
            <a:ext cx="152400" cy="1905000"/>
          </a:xfrm>
          <a:prstGeom prst="can">
            <a:avLst>
              <a:gd name="adj" fmla="val 27720"/>
            </a:avLst>
          </a:prstGeom>
          <a:gradFill rotWithShape="1">
            <a:gsLst>
              <a:gs pos="0">
                <a:schemeClr val="tx1"/>
              </a:gs>
              <a:gs pos="50000">
                <a:schemeClr val="bg1">
                  <a:alpha val="81000"/>
                </a:schemeClr>
              </a:gs>
              <a:gs pos="100000">
                <a:schemeClr val="tx1"/>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9" name="Text Box 37"/>
          <p:cNvSpPr txBox="1">
            <a:spLocks noChangeArrowheads="1"/>
          </p:cNvSpPr>
          <p:nvPr/>
        </p:nvSpPr>
        <p:spPr bwMode="auto">
          <a:xfrm>
            <a:off x="6629400" y="1709738"/>
            <a:ext cx="838200" cy="366712"/>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Đồng</a:t>
            </a:r>
          </a:p>
        </p:txBody>
      </p:sp>
      <p:sp>
        <p:nvSpPr>
          <p:cNvPr id="141350" name="Text Box 38"/>
          <p:cNvSpPr txBox="1">
            <a:spLocks noChangeArrowheads="1"/>
          </p:cNvSpPr>
          <p:nvPr/>
        </p:nvSpPr>
        <p:spPr bwMode="auto">
          <a:xfrm>
            <a:off x="6781800" y="2362201"/>
            <a:ext cx="838200" cy="366713"/>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Nhôm</a:t>
            </a:r>
          </a:p>
        </p:txBody>
      </p:sp>
      <p:sp>
        <p:nvSpPr>
          <p:cNvPr id="141351" name="Text Box 39"/>
          <p:cNvSpPr txBox="1">
            <a:spLocks noChangeArrowheads="1"/>
          </p:cNvSpPr>
          <p:nvPr/>
        </p:nvSpPr>
        <p:spPr bwMode="auto">
          <a:xfrm>
            <a:off x="6858000" y="3086100"/>
            <a:ext cx="909638" cy="64135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Thuỷ tinh</a:t>
            </a:r>
          </a:p>
        </p:txBody>
      </p:sp>
      <p:sp>
        <p:nvSpPr>
          <p:cNvPr id="141356" name="Freeform 44"/>
          <p:cNvSpPr>
            <a:spLocks/>
          </p:cNvSpPr>
          <p:nvPr/>
        </p:nvSpPr>
        <p:spPr bwMode="auto">
          <a:xfrm rot="-214062">
            <a:off x="5981701" y="2400301"/>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58" name="Freeform 46"/>
          <p:cNvSpPr>
            <a:spLocks/>
          </p:cNvSpPr>
          <p:nvPr/>
        </p:nvSpPr>
        <p:spPr bwMode="auto">
          <a:xfrm>
            <a:off x="5981700" y="24003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1363" name="Group 51"/>
          <p:cNvGrpSpPr>
            <a:grpSpLocks/>
          </p:cNvGrpSpPr>
          <p:nvPr/>
        </p:nvGrpSpPr>
        <p:grpSpPr bwMode="auto">
          <a:xfrm>
            <a:off x="6172200" y="2895600"/>
            <a:ext cx="152400" cy="762000"/>
            <a:chOff x="1432" y="1824"/>
            <a:chExt cx="264" cy="1536"/>
          </a:xfrm>
        </p:grpSpPr>
        <p:sp>
          <p:nvSpPr>
            <p:cNvPr id="141364" name="AutoShape 52"/>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5" name="Rectangle 53"/>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6" name="Oval 54"/>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54" name="Freeform 42"/>
          <p:cNvSpPr>
            <a:spLocks/>
          </p:cNvSpPr>
          <p:nvPr/>
        </p:nvSpPr>
        <p:spPr bwMode="auto">
          <a:xfrm rot="-214062">
            <a:off x="6096001" y="2776538"/>
            <a:ext cx="295275" cy="195262"/>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9" name="AutoShape 17"/>
          <p:cNvSpPr>
            <a:spLocks noChangeArrowheads="1"/>
          </p:cNvSpPr>
          <p:nvPr/>
        </p:nvSpPr>
        <p:spPr bwMode="auto">
          <a:xfrm rot="6285597" flipH="1">
            <a:off x="5873751" y="2211389"/>
            <a:ext cx="150813" cy="1976437"/>
          </a:xfrm>
          <a:prstGeom prst="can">
            <a:avLst>
              <a:gd name="adj" fmla="val 29062"/>
            </a:avLst>
          </a:prstGeom>
          <a:gradFill rotWithShape="1">
            <a:gsLst>
              <a:gs pos="0">
                <a:schemeClr val="tx1">
                  <a:alpha val="17000"/>
                </a:schemeClr>
              </a:gs>
              <a:gs pos="50000">
                <a:schemeClr val="bg1">
                  <a:alpha val="81000"/>
                </a:schemeClr>
              </a:gs>
              <a:gs pos="100000">
                <a:schemeClr val="tx1">
                  <a:alpha val="17000"/>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59" name="Group 47"/>
          <p:cNvGrpSpPr>
            <a:grpSpLocks/>
          </p:cNvGrpSpPr>
          <p:nvPr/>
        </p:nvGrpSpPr>
        <p:grpSpPr bwMode="auto">
          <a:xfrm>
            <a:off x="5943600" y="3276600"/>
            <a:ext cx="152400" cy="762000"/>
            <a:chOff x="1432" y="1824"/>
            <a:chExt cx="264" cy="1536"/>
          </a:xfrm>
        </p:grpSpPr>
        <p:sp>
          <p:nvSpPr>
            <p:cNvPr id="141360" name="AutoShape 48"/>
            <p:cNvSpPr>
              <a:spLocks noChangeArrowheads="1"/>
            </p:cNvSpPr>
            <p:nvPr/>
          </p:nvSpPr>
          <p:spPr bwMode="auto">
            <a:xfrm rot="10800000">
              <a:off x="1488" y="2832"/>
              <a:ext cx="144" cy="528"/>
            </a:xfrm>
            <a:prstGeom prst="triangle">
              <a:avLst>
                <a:gd name="adj" fmla="val 50000"/>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1" name="Rectangle 49"/>
            <p:cNvSpPr>
              <a:spLocks noChangeArrowheads="1"/>
            </p:cNvSpPr>
            <p:nvPr/>
          </p:nvSpPr>
          <p:spPr bwMode="auto">
            <a:xfrm>
              <a:off x="1488" y="1920"/>
              <a:ext cx="144" cy="912"/>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2" name="Oval 50"/>
            <p:cNvSpPr>
              <a:spLocks noChangeArrowheads="1"/>
            </p:cNvSpPr>
            <p:nvPr/>
          </p:nvSpPr>
          <p:spPr bwMode="auto">
            <a:xfrm>
              <a:off x="1432" y="1824"/>
              <a:ext cx="264" cy="13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55" name="Freeform 43"/>
          <p:cNvSpPr>
            <a:spLocks/>
          </p:cNvSpPr>
          <p:nvPr/>
        </p:nvSpPr>
        <p:spPr bwMode="auto">
          <a:xfrm rot="-214062">
            <a:off x="5892801" y="3175001"/>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72" name="Oval 60"/>
          <p:cNvSpPr>
            <a:spLocks noChangeArrowheads="1"/>
          </p:cNvSpPr>
          <p:nvPr/>
        </p:nvSpPr>
        <p:spPr bwMode="auto">
          <a:xfrm>
            <a:off x="2133600" y="5257800"/>
            <a:ext cx="304800" cy="304800"/>
          </a:xfrm>
          <a:prstGeom prst="ellipse">
            <a:avLst/>
          </a:prstGeom>
          <a:solidFill>
            <a:srgbClr val="00FF00"/>
          </a:solidFill>
          <a:ln>
            <a:noFill/>
          </a:ln>
          <a:effectLst>
            <a:outerShdw dist="40161" dir="1106097" algn="ctr" rotWithShape="0">
              <a:schemeClr val="tx1"/>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sp>
        <p:nvSpPr>
          <p:cNvPr id="141373" name="Text Box 61"/>
          <p:cNvSpPr txBox="1">
            <a:spLocks noChangeArrowheads="1"/>
          </p:cNvSpPr>
          <p:nvPr/>
        </p:nvSpPr>
        <p:spPr bwMode="auto">
          <a:xfrm>
            <a:off x="1930400" y="5613401"/>
            <a:ext cx="762000" cy="366713"/>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Play</a:t>
            </a:r>
          </a:p>
        </p:txBody>
      </p:sp>
      <p:sp>
        <p:nvSpPr>
          <p:cNvPr id="141357" name="Freeform 45"/>
          <p:cNvSpPr>
            <a:spLocks/>
          </p:cNvSpPr>
          <p:nvPr/>
        </p:nvSpPr>
        <p:spPr bwMode="auto">
          <a:xfrm>
            <a:off x="6119814" y="2781300"/>
            <a:ext cx="280987"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52" name="Freeform 40"/>
          <p:cNvSpPr>
            <a:spLocks/>
          </p:cNvSpPr>
          <p:nvPr/>
        </p:nvSpPr>
        <p:spPr bwMode="auto">
          <a:xfrm>
            <a:off x="5880100" y="3124200"/>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74" name="Text Box 62"/>
          <p:cNvSpPr txBox="1">
            <a:spLocks noChangeArrowheads="1"/>
          </p:cNvSpPr>
          <p:nvPr/>
        </p:nvSpPr>
        <p:spPr bwMode="auto">
          <a:xfrm>
            <a:off x="3733800" y="6172200"/>
            <a:ext cx="1524000" cy="30480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Hình 22.2</a:t>
            </a:r>
          </a:p>
        </p:txBody>
      </p:sp>
      <p:sp>
        <p:nvSpPr>
          <p:cNvPr id="141375" name="AutoShape 63">
            <a:hlinkClick r:id="rId4" action="ppaction://hlinksldjump" highlightClick="1"/>
          </p:cNvPr>
          <p:cNvSpPr>
            <a:spLocks noChangeArrowheads="1"/>
          </p:cNvSpPr>
          <p:nvPr/>
        </p:nvSpPr>
        <p:spPr bwMode="auto">
          <a:xfrm>
            <a:off x="9525000" y="5918200"/>
            <a:ext cx="304800" cy="304800"/>
          </a:xfrm>
          <a:prstGeom prst="actionButtonBeginning">
            <a:avLst/>
          </a:pr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1376" name="Text Box 64"/>
          <p:cNvSpPr txBox="1">
            <a:spLocks noChangeArrowheads="1"/>
          </p:cNvSpPr>
          <p:nvPr/>
        </p:nvSpPr>
        <p:spPr bwMode="auto">
          <a:xfrm>
            <a:off x="8915400" y="6375400"/>
            <a:ext cx="1447800" cy="30480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Trở lại Vật lý 8</a:t>
            </a:r>
          </a:p>
        </p:txBody>
      </p:sp>
      <p:pic>
        <p:nvPicPr>
          <p:cNvPr id="141377" name="Picture 65" descr="den conCutou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57650" y="3905250"/>
            <a:ext cx="1074738"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13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1346"/>
                                        </p:tgtEl>
                                        <p:attrNameLst>
                                          <p:attrName>style.visibility</p:attrName>
                                        </p:attrNameLst>
                                      </p:cBhvr>
                                      <p:to>
                                        <p:strVal val="visible"/>
                                      </p:to>
                                    </p:set>
                                    <p:animEffect transition="in" filter="fade">
                                      <p:cBhvr>
                                        <p:cTn id="7" dur="1000"/>
                                        <p:tgtEl>
                                          <p:spTgt spid="141346"/>
                                        </p:tgtEl>
                                      </p:cBhvr>
                                    </p:animEffect>
                                  </p:childTnLst>
                                </p:cTn>
                              </p:par>
                              <p:par>
                                <p:cTn id="8" presetID="10" presetClass="exit" presetSubtype="0" fill="hold" grpId="0" nodeType="withEffect">
                                  <p:stCondLst>
                                    <p:cond delay="3000"/>
                                  </p:stCondLst>
                                  <p:childTnLst>
                                    <p:animEffect transition="out" filter="fade">
                                      <p:cBhvr>
                                        <p:cTn id="9" dur="500"/>
                                        <p:tgtEl>
                                          <p:spTgt spid="141356"/>
                                        </p:tgtEl>
                                      </p:cBhvr>
                                    </p:animEffect>
                                    <p:set>
                                      <p:cBhvr>
                                        <p:cTn id="10" dur="1" fill="hold">
                                          <p:stCondLst>
                                            <p:cond delay="499"/>
                                          </p:stCondLst>
                                        </p:cTn>
                                        <p:tgtEl>
                                          <p:spTgt spid="141356"/>
                                        </p:tgtEl>
                                        <p:attrNameLst>
                                          <p:attrName>style.visibility</p:attrName>
                                        </p:attrNameLst>
                                      </p:cBhvr>
                                      <p:to>
                                        <p:strVal val="hidden"/>
                                      </p:to>
                                    </p:set>
                                  </p:childTnLst>
                                </p:cTn>
                              </p:par>
                              <p:par>
                                <p:cTn id="11" presetID="22" presetClass="entr" presetSubtype="1" fill="hold" grpId="0" nodeType="withEffect">
                                  <p:stCondLst>
                                    <p:cond delay="3000"/>
                                  </p:stCondLst>
                                  <p:childTnLst>
                                    <p:set>
                                      <p:cBhvr>
                                        <p:cTn id="12" dur="1" fill="hold">
                                          <p:stCondLst>
                                            <p:cond delay="0"/>
                                          </p:stCondLst>
                                        </p:cTn>
                                        <p:tgtEl>
                                          <p:spTgt spid="141358"/>
                                        </p:tgtEl>
                                        <p:attrNameLst>
                                          <p:attrName>style.visibility</p:attrName>
                                        </p:attrNameLst>
                                      </p:cBhvr>
                                      <p:to>
                                        <p:strVal val="visible"/>
                                      </p:to>
                                    </p:set>
                                    <p:animEffect transition="in" filter="wipe(up)">
                                      <p:cBhvr>
                                        <p:cTn id="13" dur="500"/>
                                        <p:tgtEl>
                                          <p:spTgt spid="141358"/>
                                        </p:tgtEl>
                                      </p:cBhvr>
                                    </p:animEffect>
                                  </p:childTnLst>
                                </p:cTn>
                              </p:par>
                            </p:childTnLst>
                          </p:cTn>
                        </p:par>
                        <p:par>
                          <p:cTn id="14" fill="hold" nodeType="afterGroup">
                            <p:stCondLst>
                              <p:cond delay="3500"/>
                            </p:stCondLst>
                            <p:childTnLst>
                              <p:par>
                                <p:cTn id="15" presetID="42" presetClass="path" presetSubtype="0" accel="50000" decel="50000" fill="hold" nodeType="afterEffect">
                                  <p:stCondLst>
                                    <p:cond delay="0"/>
                                  </p:stCondLst>
                                  <p:childTnLst>
                                    <p:animMotion origin="layout" path="M 0 -1.11111E-6 L 0 0.23333 " pathEditMode="relative" rAng="0" ptsTypes="AA">
                                      <p:cBhvr>
                                        <p:cTn id="16" dur="2000" fill="hold"/>
                                        <p:tgtEl>
                                          <p:spTgt spid="141367"/>
                                        </p:tgtEl>
                                        <p:attrNameLst>
                                          <p:attrName>ppt_x</p:attrName>
                                          <p:attrName>ppt_y</p:attrName>
                                        </p:attrNameLst>
                                      </p:cBhvr>
                                      <p:rCtr x="0" y="11667"/>
                                    </p:animMotion>
                                  </p:childTnLst>
                                </p:cTn>
                              </p:par>
                            </p:childTnLst>
                          </p:cTn>
                        </p:par>
                        <p:par>
                          <p:cTn id="17" fill="hold" nodeType="afterGroup">
                            <p:stCondLst>
                              <p:cond delay="5500"/>
                            </p:stCondLst>
                            <p:childTnLst>
                              <p:par>
                                <p:cTn id="18" presetID="8" presetClass="emph" presetSubtype="0" fill="hold" nodeType="afterEffect">
                                  <p:stCondLst>
                                    <p:cond delay="0"/>
                                  </p:stCondLst>
                                  <p:childTnLst>
                                    <p:animRot by="5400000">
                                      <p:cBhvr>
                                        <p:cTn id="19" dur="500" fill="hold"/>
                                        <p:tgtEl>
                                          <p:spTgt spid="141367"/>
                                        </p:tgtEl>
                                        <p:attrNameLst>
                                          <p:attrName>r</p:attrName>
                                        </p:attrNameLst>
                                      </p:cBhvr>
                                    </p:animRot>
                                  </p:childTnLst>
                                </p:cTn>
                              </p:par>
                            </p:childTnLst>
                          </p:cTn>
                        </p:par>
                        <p:par>
                          <p:cTn id="20" fill="hold" nodeType="afterGroup">
                            <p:stCondLst>
                              <p:cond delay="6000"/>
                            </p:stCondLst>
                            <p:childTnLst>
                              <p:par>
                                <p:cTn id="21" presetID="10" presetClass="exit" presetSubtype="0" fill="hold" grpId="0" nodeType="afterEffect">
                                  <p:stCondLst>
                                    <p:cond delay="3000"/>
                                  </p:stCondLst>
                                  <p:childTnLst>
                                    <p:animEffect transition="out" filter="fade">
                                      <p:cBhvr>
                                        <p:cTn id="22" dur="500"/>
                                        <p:tgtEl>
                                          <p:spTgt spid="141354"/>
                                        </p:tgtEl>
                                      </p:cBhvr>
                                    </p:animEffect>
                                    <p:set>
                                      <p:cBhvr>
                                        <p:cTn id="23" dur="1" fill="hold">
                                          <p:stCondLst>
                                            <p:cond delay="499"/>
                                          </p:stCondLst>
                                        </p:cTn>
                                        <p:tgtEl>
                                          <p:spTgt spid="141354"/>
                                        </p:tgtEl>
                                        <p:attrNameLst>
                                          <p:attrName>style.visibility</p:attrName>
                                        </p:attrNameLst>
                                      </p:cBhvr>
                                      <p:to>
                                        <p:strVal val="hidden"/>
                                      </p:to>
                                    </p:set>
                                  </p:childTnLst>
                                </p:cTn>
                              </p:par>
                              <p:par>
                                <p:cTn id="24" presetID="22" presetClass="entr" presetSubtype="1" fill="hold" grpId="0" nodeType="withEffect">
                                  <p:stCondLst>
                                    <p:cond delay="3000"/>
                                  </p:stCondLst>
                                  <p:childTnLst>
                                    <p:set>
                                      <p:cBhvr>
                                        <p:cTn id="25" dur="1" fill="hold">
                                          <p:stCondLst>
                                            <p:cond delay="0"/>
                                          </p:stCondLst>
                                        </p:cTn>
                                        <p:tgtEl>
                                          <p:spTgt spid="141357"/>
                                        </p:tgtEl>
                                        <p:attrNameLst>
                                          <p:attrName>style.visibility</p:attrName>
                                        </p:attrNameLst>
                                      </p:cBhvr>
                                      <p:to>
                                        <p:strVal val="visible"/>
                                      </p:to>
                                    </p:set>
                                    <p:animEffect transition="in" filter="wipe(up)">
                                      <p:cBhvr>
                                        <p:cTn id="26" dur="500"/>
                                        <p:tgtEl>
                                          <p:spTgt spid="141357"/>
                                        </p:tgtEl>
                                      </p:cBhvr>
                                    </p:animEffect>
                                  </p:childTnLst>
                                </p:cTn>
                              </p:par>
                            </p:childTnLst>
                          </p:cTn>
                        </p:par>
                        <p:par>
                          <p:cTn id="27" fill="hold" nodeType="afterGroup">
                            <p:stCondLst>
                              <p:cond delay="9500"/>
                            </p:stCondLst>
                            <p:childTnLst>
                              <p:par>
                                <p:cTn id="28" presetID="42" presetClass="path" presetSubtype="0" accel="50000" decel="50000" fill="hold" nodeType="afterEffect">
                                  <p:stCondLst>
                                    <p:cond delay="0"/>
                                  </p:stCondLst>
                                  <p:childTnLst>
                                    <p:animMotion origin="layout" path="M 3.33333E-6 2.22222E-6 L 3.33333E-6 0.24444 " pathEditMode="relative" rAng="0" ptsTypes="AA">
                                      <p:cBhvr>
                                        <p:cTn id="29" dur="2000" fill="hold"/>
                                        <p:tgtEl>
                                          <p:spTgt spid="141363"/>
                                        </p:tgtEl>
                                        <p:attrNameLst>
                                          <p:attrName>ppt_x</p:attrName>
                                          <p:attrName>ppt_y</p:attrName>
                                        </p:attrNameLst>
                                      </p:cBhvr>
                                      <p:rCtr x="0" y="12222"/>
                                    </p:animMotion>
                                  </p:childTnLst>
                                </p:cTn>
                              </p:par>
                            </p:childTnLst>
                          </p:cTn>
                        </p:par>
                        <p:par>
                          <p:cTn id="30" fill="hold" nodeType="afterGroup">
                            <p:stCondLst>
                              <p:cond delay="11500"/>
                            </p:stCondLst>
                            <p:childTnLst>
                              <p:par>
                                <p:cTn id="31" presetID="8" presetClass="emph" presetSubtype="0" fill="hold" nodeType="afterEffect">
                                  <p:stCondLst>
                                    <p:cond delay="0"/>
                                  </p:stCondLst>
                                  <p:childTnLst>
                                    <p:animRot by="-5400000">
                                      <p:cBhvr>
                                        <p:cTn id="32" dur="500" fill="hold"/>
                                        <p:tgtEl>
                                          <p:spTgt spid="141363"/>
                                        </p:tgtEl>
                                        <p:attrNameLst>
                                          <p:attrName>r</p:attrName>
                                        </p:attrNameLst>
                                      </p:cBhvr>
                                    </p:animRot>
                                  </p:childTnLst>
                                </p:cTn>
                              </p:par>
                            </p:childTnLst>
                          </p:cTn>
                        </p:par>
                        <p:par>
                          <p:cTn id="33" fill="hold" nodeType="afterGroup">
                            <p:stCondLst>
                              <p:cond delay="12000"/>
                            </p:stCondLst>
                            <p:childTnLst>
                              <p:par>
                                <p:cTn id="34" presetID="10" presetClass="exit" presetSubtype="0" fill="hold" grpId="0" nodeType="afterEffect">
                                  <p:stCondLst>
                                    <p:cond delay="4000"/>
                                  </p:stCondLst>
                                  <p:childTnLst>
                                    <p:animEffect transition="out" filter="fade">
                                      <p:cBhvr>
                                        <p:cTn id="35" dur="500"/>
                                        <p:tgtEl>
                                          <p:spTgt spid="141355"/>
                                        </p:tgtEl>
                                      </p:cBhvr>
                                    </p:animEffect>
                                    <p:set>
                                      <p:cBhvr>
                                        <p:cTn id="36" dur="1" fill="hold">
                                          <p:stCondLst>
                                            <p:cond delay="499"/>
                                          </p:stCondLst>
                                        </p:cTn>
                                        <p:tgtEl>
                                          <p:spTgt spid="141355"/>
                                        </p:tgtEl>
                                        <p:attrNameLst>
                                          <p:attrName>style.visibility</p:attrName>
                                        </p:attrNameLst>
                                      </p:cBhvr>
                                      <p:to>
                                        <p:strVal val="hidden"/>
                                      </p:to>
                                    </p:set>
                                  </p:childTnLst>
                                </p:cTn>
                              </p:par>
                              <p:par>
                                <p:cTn id="37" presetID="22" presetClass="entr" presetSubtype="1" fill="hold" grpId="0" nodeType="withEffect">
                                  <p:stCondLst>
                                    <p:cond delay="4000"/>
                                  </p:stCondLst>
                                  <p:childTnLst>
                                    <p:set>
                                      <p:cBhvr>
                                        <p:cTn id="38" dur="1" fill="hold">
                                          <p:stCondLst>
                                            <p:cond delay="0"/>
                                          </p:stCondLst>
                                        </p:cTn>
                                        <p:tgtEl>
                                          <p:spTgt spid="141352"/>
                                        </p:tgtEl>
                                        <p:attrNameLst>
                                          <p:attrName>style.visibility</p:attrName>
                                        </p:attrNameLst>
                                      </p:cBhvr>
                                      <p:to>
                                        <p:strVal val="visible"/>
                                      </p:to>
                                    </p:set>
                                    <p:animEffect transition="in" filter="wipe(up)">
                                      <p:cBhvr>
                                        <p:cTn id="39" dur="500"/>
                                        <p:tgtEl>
                                          <p:spTgt spid="141352"/>
                                        </p:tgtEl>
                                      </p:cBhvr>
                                    </p:animEffect>
                                  </p:childTnLst>
                                </p:cTn>
                              </p:par>
                            </p:childTnLst>
                          </p:cTn>
                        </p:par>
                        <p:par>
                          <p:cTn id="40" fill="hold" nodeType="afterGroup">
                            <p:stCondLst>
                              <p:cond delay="16500"/>
                            </p:stCondLst>
                            <p:childTnLst>
                              <p:par>
                                <p:cTn id="41" presetID="42" presetClass="path" presetSubtype="0" accel="50000" decel="50000" fill="hold" nodeType="afterEffect">
                                  <p:stCondLst>
                                    <p:cond delay="0"/>
                                  </p:stCondLst>
                                  <p:childTnLst>
                                    <p:animMotion origin="layout" path="M 3.33333E-6 -3.33333E-6 L 3.33333E-6 0.26667 " pathEditMode="relative" rAng="0" ptsTypes="AA">
                                      <p:cBhvr>
                                        <p:cTn id="42" dur="2000" fill="hold"/>
                                        <p:tgtEl>
                                          <p:spTgt spid="141359"/>
                                        </p:tgtEl>
                                        <p:attrNameLst>
                                          <p:attrName>ppt_x</p:attrName>
                                          <p:attrName>ppt_y</p:attrName>
                                        </p:attrNameLst>
                                      </p:cBhvr>
                                      <p:rCtr x="0" y="13333"/>
                                    </p:animMotion>
                                  </p:childTnLst>
                                </p:cTn>
                              </p:par>
                            </p:childTnLst>
                          </p:cTn>
                        </p:par>
                        <p:par>
                          <p:cTn id="43" fill="hold" nodeType="afterGroup">
                            <p:stCondLst>
                              <p:cond delay="18500"/>
                            </p:stCondLst>
                            <p:childTnLst>
                              <p:par>
                                <p:cTn id="44" presetID="8" presetClass="emph" presetSubtype="0" fill="hold" nodeType="afterEffect">
                                  <p:stCondLst>
                                    <p:cond delay="0"/>
                                  </p:stCondLst>
                                  <p:childTnLst>
                                    <p:animRot by="5400000">
                                      <p:cBhvr>
                                        <p:cTn id="45" dur="500" fill="hold"/>
                                        <p:tgtEl>
                                          <p:spTgt spid="141359"/>
                                        </p:tgtEl>
                                        <p:attrNameLst>
                                          <p:attrName>r</p:attrName>
                                        </p:attrNameLst>
                                      </p:cBhvr>
                                    </p:animRot>
                                  </p:childTnLst>
                                </p:cTn>
                              </p:par>
                            </p:childTnLst>
                          </p:cTn>
                        </p:par>
                      </p:childTnLst>
                    </p:cTn>
                  </p:par>
                </p:childTnLst>
              </p:cTn>
              <p:nextCondLst>
                <p:cond evt="onClick" delay="0">
                  <p:tgtEl>
                    <p:spTgt spid="141372"/>
                  </p:tgtEl>
                </p:cond>
              </p:nextCondLst>
            </p:seq>
          </p:childTnLst>
        </p:cTn>
      </p:par>
    </p:tnLst>
    <p:bldLst>
      <p:bldP spid="141356" grpId="0" animBg="1"/>
      <p:bldP spid="141358" grpId="0" animBg="1"/>
      <p:bldP spid="141354" grpId="0" animBg="1"/>
      <p:bldP spid="141355" grpId="0" animBg="1"/>
      <p:bldP spid="141357" grpId="0" animBg="1"/>
      <p:bldP spid="1413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7" name="AutoShape 27"/>
          <p:cNvSpPr>
            <a:spLocks noChangeArrowheads="1"/>
          </p:cNvSpPr>
          <p:nvPr/>
        </p:nvSpPr>
        <p:spPr bwMode="auto">
          <a:xfrm>
            <a:off x="3276600" y="2438400"/>
            <a:ext cx="838200" cy="457200"/>
          </a:xfrm>
          <a:prstGeom prst="cloudCallout">
            <a:avLst>
              <a:gd name="adj1" fmla="val 37310"/>
              <a:gd name="adj2" fmla="val 81250"/>
            </a:avLst>
          </a:prstGeom>
          <a:gradFill rotWithShape="1">
            <a:gsLst>
              <a:gs pos="0">
                <a:schemeClr val="bg1">
                  <a:alpha val="0"/>
                </a:schemeClr>
              </a:gs>
              <a:gs pos="100000">
                <a:schemeClr val="bg2">
                  <a:alpha val="25999"/>
                </a:scheme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143381" name="Group 21"/>
          <p:cNvGrpSpPr>
            <a:grpSpLocks/>
          </p:cNvGrpSpPr>
          <p:nvPr/>
        </p:nvGrpSpPr>
        <p:grpSpPr bwMode="auto">
          <a:xfrm rot="1373107">
            <a:off x="3429000" y="3200400"/>
            <a:ext cx="4495800" cy="685800"/>
            <a:chOff x="1488" y="1776"/>
            <a:chExt cx="2832" cy="432"/>
          </a:xfrm>
        </p:grpSpPr>
        <p:sp>
          <p:nvSpPr>
            <p:cNvPr id="143379" name="AutoShape 19"/>
            <p:cNvSpPr>
              <a:spLocks noChangeArrowheads="1"/>
            </p:cNvSpPr>
            <p:nvPr/>
          </p:nvSpPr>
          <p:spPr bwMode="auto">
            <a:xfrm>
              <a:off x="3744" y="1776"/>
              <a:ext cx="576" cy="432"/>
            </a:xfrm>
            <a:prstGeom prst="flowChartDelay">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0" name="Rectangle 20"/>
            <p:cNvSpPr>
              <a:spLocks noChangeArrowheads="1"/>
            </p:cNvSpPr>
            <p:nvPr/>
          </p:nvSpPr>
          <p:spPr bwMode="auto">
            <a:xfrm>
              <a:off x="1488" y="1776"/>
              <a:ext cx="2256" cy="432"/>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382" name="Freeform 22"/>
          <p:cNvSpPr>
            <a:spLocks/>
          </p:cNvSpPr>
          <p:nvPr/>
        </p:nvSpPr>
        <p:spPr bwMode="auto">
          <a:xfrm>
            <a:off x="3651250" y="3048000"/>
            <a:ext cx="4114800" cy="1543050"/>
          </a:xfrm>
          <a:custGeom>
            <a:avLst/>
            <a:gdLst>
              <a:gd name="T0" fmla="*/ 52 w 2592"/>
              <a:gd name="T1" fmla="*/ 0 h 972"/>
              <a:gd name="T2" fmla="*/ 1060 w 2592"/>
              <a:gd name="T3" fmla="*/ 0 h 972"/>
              <a:gd name="T4" fmla="*/ 2452 w 2592"/>
              <a:gd name="T5" fmla="*/ 576 h 972"/>
              <a:gd name="T6" fmla="*/ 2512 w 2592"/>
              <a:gd name="T7" fmla="*/ 624 h 972"/>
              <a:gd name="T8" fmla="*/ 2548 w 2592"/>
              <a:gd name="T9" fmla="*/ 672 h 972"/>
              <a:gd name="T10" fmla="*/ 2572 w 2592"/>
              <a:gd name="T11" fmla="*/ 712 h 972"/>
              <a:gd name="T12" fmla="*/ 2592 w 2592"/>
              <a:gd name="T13" fmla="*/ 764 h 972"/>
              <a:gd name="T14" fmla="*/ 2588 w 2592"/>
              <a:gd name="T15" fmla="*/ 816 h 972"/>
              <a:gd name="T16" fmla="*/ 2572 w 2592"/>
              <a:gd name="T17" fmla="*/ 868 h 972"/>
              <a:gd name="T18" fmla="*/ 2536 w 2592"/>
              <a:gd name="T19" fmla="*/ 908 h 972"/>
              <a:gd name="T20" fmla="*/ 2492 w 2592"/>
              <a:gd name="T21" fmla="*/ 948 h 972"/>
              <a:gd name="T22" fmla="*/ 2424 w 2592"/>
              <a:gd name="T23" fmla="*/ 972 h 972"/>
              <a:gd name="T24" fmla="*/ 2364 w 2592"/>
              <a:gd name="T25" fmla="*/ 972 h 972"/>
              <a:gd name="T26" fmla="*/ 2260 w 2592"/>
              <a:gd name="T27" fmla="*/ 952 h 972"/>
              <a:gd name="T28" fmla="*/ 2168 w 2592"/>
              <a:gd name="T29" fmla="*/ 916 h 972"/>
              <a:gd name="T30" fmla="*/ 1924 w 2592"/>
              <a:gd name="T31" fmla="*/ 816 h 972"/>
              <a:gd name="T32" fmla="*/ 0 w 2592"/>
              <a:gd name="T33" fmla="*/ 4 h 972"/>
              <a:gd name="T34" fmla="*/ 52 w 2592"/>
              <a:gd name="T35"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92" h="972">
                <a:moveTo>
                  <a:pt x="52" y="0"/>
                </a:moveTo>
                <a:lnTo>
                  <a:pt x="1060" y="0"/>
                </a:lnTo>
                <a:lnTo>
                  <a:pt x="2452" y="576"/>
                </a:lnTo>
                <a:lnTo>
                  <a:pt x="2512" y="624"/>
                </a:lnTo>
                <a:lnTo>
                  <a:pt x="2548" y="672"/>
                </a:lnTo>
                <a:lnTo>
                  <a:pt x="2572" y="712"/>
                </a:lnTo>
                <a:lnTo>
                  <a:pt x="2592" y="764"/>
                </a:lnTo>
                <a:lnTo>
                  <a:pt x="2588" y="816"/>
                </a:lnTo>
                <a:lnTo>
                  <a:pt x="2572" y="868"/>
                </a:lnTo>
                <a:lnTo>
                  <a:pt x="2536" y="908"/>
                </a:lnTo>
                <a:lnTo>
                  <a:pt x="2492" y="948"/>
                </a:lnTo>
                <a:lnTo>
                  <a:pt x="2424" y="972"/>
                </a:lnTo>
                <a:lnTo>
                  <a:pt x="2364" y="972"/>
                </a:lnTo>
                <a:lnTo>
                  <a:pt x="2260" y="952"/>
                </a:lnTo>
                <a:lnTo>
                  <a:pt x="2168" y="916"/>
                </a:lnTo>
                <a:lnTo>
                  <a:pt x="1924" y="816"/>
                </a:lnTo>
                <a:lnTo>
                  <a:pt x="0" y="4"/>
                </a:lnTo>
                <a:lnTo>
                  <a:pt x="52" y="0"/>
                </a:lnTo>
                <a:close/>
              </a:path>
            </a:pathLst>
          </a:custGeom>
          <a:solidFill>
            <a:srgbClr val="00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3" name="Oval 23"/>
          <p:cNvSpPr>
            <a:spLocks noChangeArrowheads="1"/>
          </p:cNvSpPr>
          <p:nvPr/>
        </p:nvSpPr>
        <p:spPr bwMode="auto">
          <a:xfrm>
            <a:off x="3962400" y="3124200"/>
            <a:ext cx="76200" cy="76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4" name="Oval 24"/>
          <p:cNvSpPr>
            <a:spLocks noChangeArrowheads="1"/>
          </p:cNvSpPr>
          <p:nvPr/>
        </p:nvSpPr>
        <p:spPr bwMode="auto">
          <a:xfrm>
            <a:off x="4038600" y="3143250"/>
            <a:ext cx="76200" cy="76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5" name="Oval 25"/>
          <p:cNvSpPr>
            <a:spLocks noChangeArrowheads="1"/>
          </p:cNvSpPr>
          <p:nvPr/>
        </p:nvSpPr>
        <p:spPr bwMode="auto">
          <a:xfrm>
            <a:off x="3886200" y="3048000"/>
            <a:ext cx="76200" cy="76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6" name="Oval 26"/>
          <p:cNvSpPr>
            <a:spLocks noChangeArrowheads="1"/>
          </p:cNvSpPr>
          <p:nvPr/>
        </p:nvSpPr>
        <p:spPr bwMode="auto">
          <a:xfrm>
            <a:off x="3810000" y="3048000"/>
            <a:ext cx="76200" cy="76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8" name="AutoShape 28"/>
          <p:cNvSpPr>
            <a:spLocks noChangeArrowheads="1"/>
          </p:cNvSpPr>
          <p:nvPr/>
        </p:nvSpPr>
        <p:spPr bwMode="auto">
          <a:xfrm>
            <a:off x="2971800" y="1981200"/>
            <a:ext cx="914400" cy="609600"/>
          </a:xfrm>
          <a:prstGeom prst="cloudCallout">
            <a:avLst>
              <a:gd name="adj1" fmla="val 80037"/>
              <a:gd name="adj2" fmla="val 148440"/>
            </a:avLst>
          </a:prstGeom>
          <a:gradFill rotWithShape="1">
            <a:gsLst>
              <a:gs pos="0">
                <a:schemeClr val="bg1">
                  <a:alpha val="0"/>
                </a:schemeClr>
              </a:gs>
              <a:gs pos="100000">
                <a:schemeClr val="bg2">
                  <a:alpha val="30000"/>
                </a:scheme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43389" name="Freeform 29"/>
          <p:cNvSpPr>
            <a:spLocks/>
          </p:cNvSpPr>
          <p:nvPr/>
        </p:nvSpPr>
        <p:spPr bwMode="auto">
          <a:xfrm>
            <a:off x="7112000" y="4030664"/>
            <a:ext cx="604838" cy="606425"/>
          </a:xfrm>
          <a:custGeom>
            <a:avLst/>
            <a:gdLst>
              <a:gd name="T0" fmla="*/ 128 w 381"/>
              <a:gd name="T1" fmla="*/ 13 h 382"/>
              <a:gd name="T2" fmla="*/ 192 w 381"/>
              <a:gd name="T3" fmla="*/ 5 h 382"/>
              <a:gd name="T4" fmla="*/ 260 w 381"/>
              <a:gd name="T5" fmla="*/ 21 h 382"/>
              <a:gd name="T6" fmla="*/ 284 w 381"/>
              <a:gd name="T7" fmla="*/ 57 h 382"/>
              <a:gd name="T8" fmla="*/ 336 w 381"/>
              <a:gd name="T9" fmla="*/ 117 h 382"/>
              <a:gd name="T10" fmla="*/ 368 w 381"/>
              <a:gd name="T11" fmla="*/ 165 h 382"/>
              <a:gd name="T12" fmla="*/ 344 w 381"/>
              <a:gd name="T13" fmla="*/ 265 h 382"/>
              <a:gd name="T14" fmla="*/ 296 w 381"/>
              <a:gd name="T15" fmla="*/ 325 h 382"/>
              <a:gd name="T16" fmla="*/ 236 w 381"/>
              <a:gd name="T17" fmla="*/ 345 h 382"/>
              <a:gd name="T18" fmla="*/ 36 w 381"/>
              <a:gd name="T19" fmla="*/ 281 h 382"/>
              <a:gd name="T20" fmla="*/ 8 w 381"/>
              <a:gd name="T21" fmla="*/ 249 h 382"/>
              <a:gd name="T22" fmla="*/ 0 w 381"/>
              <a:gd name="T23" fmla="*/ 225 h 382"/>
              <a:gd name="T24" fmla="*/ 20 w 381"/>
              <a:gd name="T25" fmla="*/ 133 h 382"/>
              <a:gd name="T26" fmla="*/ 68 w 381"/>
              <a:gd name="T27" fmla="*/ 93 h 382"/>
              <a:gd name="T28" fmla="*/ 80 w 381"/>
              <a:gd name="T29" fmla="*/ 85 h 382"/>
              <a:gd name="T30" fmla="*/ 100 w 381"/>
              <a:gd name="T31" fmla="*/ 37 h 382"/>
              <a:gd name="T32" fmla="*/ 128 w 381"/>
              <a:gd name="T33"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382">
                <a:moveTo>
                  <a:pt x="128" y="13"/>
                </a:moveTo>
                <a:cubicBezTo>
                  <a:pt x="160" y="5"/>
                  <a:pt x="151" y="0"/>
                  <a:pt x="192" y="5"/>
                </a:cubicBezTo>
                <a:cubicBezTo>
                  <a:pt x="214" y="11"/>
                  <a:pt x="238" y="14"/>
                  <a:pt x="260" y="21"/>
                </a:cubicBezTo>
                <a:cubicBezTo>
                  <a:pt x="266" y="38"/>
                  <a:pt x="274" y="43"/>
                  <a:pt x="284" y="57"/>
                </a:cubicBezTo>
                <a:cubicBezTo>
                  <a:pt x="300" y="80"/>
                  <a:pt x="312" y="101"/>
                  <a:pt x="336" y="117"/>
                </a:cubicBezTo>
                <a:cubicBezTo>
                  <a:pt x="348" y="135"/>
                  <a:pt x="361" y="143"/>
                  <a:pt x="368" y="165"/>
                </a:cubicBezTo>
                <a:cubicBezTo>
                  <a:pt x="365" y="219"/>
                  <a:pt x="381" y="240"/>
                  <a:pt x="344" y="265"/>
                </a:cubicBezTo>
                <a:cubicBezTo>
                  <a:pt x="333" y="298"/>
                  <a:pt x="334" y="312"/>
                  <a:pt x="296" y="325"/>
                </a:cubicBezTo>
                <a:cubicBezTo>
                  <a:pt x="273" y="342"/>
                  <a:pt x="267" y="341"/>
                  <a:pt x="236" y="345"/>
                </a:cubicBezTo>
                <a:cubicBezTo>
                  <a:pt x="125" y="382"/>
                  <a:pt x="107" y="328"/>
                  <a:pt x="36" y="281"/>
                </a:cubicBezTo>
                <a:cubicBezTo>
                  <a:pt x="28" y="268"/>
                  <a:pt x="14" y="263"/>
                  <a:pt x="8" y="249"/>
                </a:cubicBezTo>
                <a:cubicBezTo>
                  <a:pt x="5" y="241"/>
                  <a:pt x="0" y="225"/>
                  <a:pt x="0" y="225"/>
                </a:cubicBezTo>
                <a:cubicBezTo>
                  <a:pt x="5" y="193"/>
                  <a:pt x="10" y="163"/>
                  <a:pt x="20" y="133"/>
                </a:cubicBezTo>
                <a:cubicBezTo>
                  <a:pt x="22" y="128"/>
                  <a:pt x="65" y="95"/>
                  <a:pt x="68" y="93"/>
                </a:cubicBezTo>
                <a:cubicBezTo>
                  <a:pt x="72" y="90"/>
                  <a:pt x="80" y="85"/>
                  <a:pt x="80" y="85"/>
                </a:cubicBezTo>
                <a:cubicBezTo>
                  <a:pt x="85" y="70"/>
                  <a:pt x="91" y="50"/>
                  <a:pt x="100" y="37"/>
                </a:cubicBezTo>
                <a:cubicBezTo>
                  <a:pt x="107" y="26"/>
                  <a:pt x="119" y="22"/>
                  <a:pt x="128" y="13"/>
                </a:cubicBezTo>
                <a:close/>
              </a:path>
            </a:pathLst>
          </a:custGeom>
          <a:solidFill>
            <a:srgbClr val="FF00FF">
              <a:alpha val="45000"/>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0" name="Freeform 30"/>
          <p:cNvSpPr>
            <a:spLocks/>
          </p:cNvSpPr>
          <p:nvPr/>
        </p:nvSpPr>
        <p:spPr bwMode="auto">
          <a:xfrm>
            <a:off x="3670300" y="2908300"/>
            <a:ext cx="508000" cy="152400"/>
          </a:xfrm>
          <a:custGeom>
            <a:avLst/>
            <a:gdLst>
              <a:gd name="T0" fmla="*/ 0 w 320"/>
              <a:gd name="T1" fmla="*/ 60 h 64"/>
              <a:gd name="T2" fmla="*/ 32 w 320"/>
              <a:gd name="T3" fmla="*/ 60 h 64"/>
              <a:gd name="T4" fmla="*/ 68 w 320"/>
              <a:gd name="T5" fmla="*/ 44 h 64"/>
              <a:gd name="T6" fmla="*/ 84 w 320"/>
              <a:gd name="T7" fmla="*/ 56 h 64"/>
              <a:gd name="T8" fmla="*/ 108 w 320"/>
              <a:gd name="T9" fmla="*/ 48 h 64"/>
              <a:gd name="T10" fmla="*/ 116 w 320"/>
              <a:gd name="T11" fmla="*/ 36 h 64"/>
              <a:gd name="T12" fmla="*/ 128 w 320"/>
              <a:gd name="T13" fmla="*/ 36 h 64"/>
              <a:gd name="T14" fmla="*/ 144 w 320"/>
              <a:gd name="T15" fmla="*/ 36 h 64"/>
              <a:gd name="T16" fmla="*/ 168 w 320"/>
              <a:gd name="T17" fmla="*/ 48 h 64"/>
              <a:gd name="T18" fmla="*/ 180 w 320"/>
              <a:gd name="T19" fmla="*/ 60 h 64"/>
              <a:gd name="T20" fmla="*/ 224 w 320"/>
              <a:gd name="T21" fmla="*/ 52 h 64"/>
              <a:gd name="T22" fmla="*/ 252 w 320"/>
              <a:gd name="T23" fmla="*/ 24 h 64"/>
              <a:gd name="T24" fmla="*/ 276 w 320"/>
              <a:gd name="T25" fmla="*/ 52 h 64"/>
              <a:gd name="T26" fmla="*/ 320 w 320"/>
              <a:gd name="T27" fmla="*/ 60 h 64"/>
              <a:gd name="T28" fmla="*/ 40 w 320"/>
              <a:gd name="T29" fmla="*/ 64 h 64"/>
              <a:gd name="T30" fmla="*/ 0 w 320"/>
              <a:gd name="T3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64">
                <a:moveTo>
                  <a:pt x="0" y="60"/>
                </a:moveTo>
                <a:cubicBezTo>
                  <a:pt x="11" y="60"/>
                  <a:pt x="21" y="60"/>
                  <a:pt x="32" y="60"/>
                </a:cubicBezTo>
                <a:cubicBezTo>
                  <a:pt x="45" y="47"/>
                  <a:pt x="50" y="38"/>
                  <a:pt x="68" y="44"/>
                </a:cubicBezTo>
                <a:cubicBezTo>
                  <a:pt x="73" y="60"/>
                  <a:pt x="68" y="56"/>
                  <a:pt x="84" y="56"/>
                </a:cubicBezTo>
                <a:cubicBezTo>
                  <a:pt x="92" y="53"/>
                  <a:pt x="103" y="55"/>
                  <a:pt x="108" y="48"/>
                </a:cubicBezTo>
                <a:cubicBezTo>
                  <a:pt x="111" y="44"/>
                  <a:pt x="112" y="38"/>
                  <a:pt x="116" y="36"/>
                </a:cubicBezTo>
                <a:cubicBezTo>
                  <a:pt x="119" y="34"/>
                  <a:pt x="124" y="36"/>
                  <a:pt x="128" y="36"/>
                </a:cubicBezTo>
                <a:cubicBezTo>
                  <a:pt x="142" y="0"/>
                  <a:pt x="130" y="19"/>
                  <a:pt x="144" y="36"/>
                </a:cubicBezTo>
                <a:cubicBezTo>
                  <a:pt x="150" y="43"/>
                  <a:pt x="161" y="43"/>
                  <a:pt x="168" y="48"/>
                </a:cubicBezTo>
                <a:cubicBezTo>
                  <a:pt x="177" y="61"/>
                  <a:pt x="171" y="60"/>
                  <a:pt x="180" y="60"/>
                </a:cubicBezTo>
                <a:cubicBezTo>
                  <a:pt x="195" y="58"/>
                  <a:pt x="213" y="63"/>
                  <a:pt x="224" y="52"/>
                </a:cubicBezTo>
                <a:cubicBezTo>
                  <a:pt x="239" y="37"/>
                  <a:pt x="221" y="32"/>
                  <a:pt x="252" y="24"/>
                </a:cubicBezTo>
                <a:cubicBezTo>
                  <a:pt x="272" y="31"/>
                  <a:pt x="264" y="40"/>
                  <a:pt x="276" y="52"/>
                </a:cubicBezTo>
                <a:cubicBezTo>
                  <a:pt x="287" y="63"/>
                  <a:pt x="320" y="60"/>
                  <a:pt x="320" y="60"/>
                </a:cubicBezTo>
                <a:lnTo>
                  <a:pt x="40" y="64"/>
                </a:lnTo>
                <a:lnTo>
                  <a:pt x="0" y="60"/>
                </a:lnTo>
                <a:close/>
              </a:path>
            </a:pathLst>
          </a:custGeom>
          <a:solidFill>
            <a:srgbClr val="00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391" name="Picture 31" descr="tay1Cutou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533184">
            <a:off x="5486400" y="2133601"/>
            <a:ext cx="2338388" cy="2238375"/>
          </a:xfrm>
          <a:prstGeom prst="rect">
            <a:avLst/>
          </a:prstGeom>
          <a:noFill/>
          <a:extLst>
            <a:ext uri="{909E8E84-426E-40DD-AFC4-6F175D3DCCD1}">
              <a14:hiddenFill xmlns:a14="http://schemas.microsoft.com/office/drawing/2010/main">
                <a:solidFill>
                  <a:srgbClr val="FFFFFF"/>
                </a:solidFill>
              </a14:hiddenFill>
            </a:ext>
          </a:extLst>
        </p:spPr>
      </p:pic>
      <p:sp>
        <p:nvSpPr>
          <p:cNvPr id="143392" name="Freeform 32"/>
          <p:cNvSpPr>
            <a:spLocks/>
          </p:cNvSpPr>
          <p:nvPr/>
        </p:nvSpPr>
        <p:spPr bwMode="auto">
          <a:xfrm>
            <a:off x="5416550" y="3060700"/>
            <a:ext cx="584200" cy="266700"/>
          </a:xfrm>
          <a:custGeom>
            <a:avLst/>
            <a:gdLst>
              <a:gd name="T0" fmla="*/ 0 w 368"/>
              <a:gd name="T1" fmla="*/ 0 h 168"/>
              <a:gd name="T2" fmla="*/ 368 w 368"/>
              <a:gd name="T3" fmla="*/ 168 h 168"/>
            </a:gdLst>
            <a:ahLst/>
            <a:cxnLst>
              <a:cxn ang="0">
                <a:pos x="T0" y="T1"/>
              </a:cxn>
              <a:cxn ang="0">
                <a:pos x="T2" y="T3"/>
              </a:cxn>
            </a:cxnLst>
            <a:rect l="0" t="0" r="r" b="b"/>
            <a:pathLst>
              <a:path w="368" h="168">
                <a:moveTo>
                  <a:pt x="0" y="0"/>
                </a:moveTo>
                <a:lnTo>
                  <a:pt x="368" y="168"/>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3" name="Freeform 33"/>
          <p:cNvSpPr>
            <a:spLocks/>
          </p:cNvSpPr>
          <p:nvPr/>
        </p:nvSpPr>
        <p:spPr bwMode="auto">
          <a:xfrm>
            <a:off x="6369050" y="3460750"/>
            <a:ext cx="120650" cy="44450"/>
          </a:xfrm>
          <a:custGeom>
            <a:avLst/>
            <a:gdLst>
              <a:gd name="T0" fmla="*/ 76 w 76"/>
              <a:gd name="T1" fmla="*/ 28 h 28"/>
              <a:gd name="T2" fmla="*/ 0 w 76"/>
              <a:gd name="T3" fmla="*/ 0 h 28"/>
            </a:gdLst>
            <a:ahLst/>
            <a:cxnLst>
              <a:cxn ang="0">
                <a:pos x="T0" y="T1"/>
              </a:cxn>
              <a:cxn ang="0">
                <a:pos x="T2" y="T3"/>
              </a:cxn>
            </a:cxnLst>
            <a:rect l="0" t="0" r="r" b="b"/>
            <a:pathLst>
              <a:path w="76" h="28">
                <a:moveTo>
                  <a:pt x="76" y="28"/>
                </a:moveTo>
                <a:lnTo>
                  <a:pt x="0"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4" name="Freeform 34"/>
          <p:cNvSpPr>
            <a:spLocks/>
          </p:cNvSpPr>
          <p:nvPr/>
        </p:nvSpPr>
        <p:spPr bwMode="auto">
          <a:xfrm>
            <a:off x="5257800" y="3086100"/>
            <a:ext cx="736600" cy="495300"/>
          </a:xfrm>
          <a:custGeom>
            <a:avLst/>
            <a:gdLst>
              <a:gd name="T0" fmla="*/ 108 w 464"/>
              <a:gd name="T1" fmla="*/ 0 h 312"/>
              <a:gd name="T2" fmla="*/ 464 w 464"/>
              <a:gd name="T3" fmla="*/ 160 h 312"/>
              <a:gd name="T4" fmla="*/ 288 w 464"/>
              <a:gd name="T5" fmla="*/ 312 h 312"/>
              <a:gd name="T6" fmla="*/ 0 w 464"/>
              <a:gd name="T7" fmla="*/ 216 h 312"/>
              <a:gd name="T8" fmla="*/ 108 w 464"/>
              <a:gd name="T9" fmla="*/ 0 h 312"/>
            </a:gdLst>
            <a:ahLst/>
            <a:cxnLst>
              <a:cxn ang="0">
                <a:pos x="T0" y="T1"/>
              </a:cxn>
              <a:cxn ang="0">
                <a:pos x="T2" y="T3"/>
              </a:cxn>
              <a:cxn ang="0">
                <a:pos x="T4" y="T5"/>
              </a:cxn>
              <a:cxn ang="0">
                <a:pos x="T6" y="T7"/>
              </a:cxn>
              <a:cxn ang="0">
                <a:pos x="T8" y="T9"/>
              </a:cxn>
            </a:cxnLst>
            <a:rect l="0" t="0" r="r" b="b"/>
            <a:pathLst>
              <a:path w="464" h="312">
                <a:moveTo>
                  <a:pt x="108" y="0"/>
                </a:moveTo>
                <a:lnTo>
                  <a:pt x="464" y="160"/>
                </a:lnTo>
                <a:lnTo>
                  <a:pt x="288" y="312"/>
                </a:lnTo>
                <a:lnTo>
                  <a:pt x="0" y="216"/>
                </a:lnTo>
                <a:lnTo>
                  <a:pt x="108" y="0"/>
                </a:lnTo>
                <a:close/>
              </a:path>
            </a:pathLst>
          </a:custGeom>
          <a:solidFill>
            <a:srgbClr val="00FFFF">
              <a:alpha val="49001"/>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5" name="Freeform 35"/>
          <p:cNvSpPr>
            <a:spLocks/>
          </p:cNvSpPr>
          <p:nvPr/>
        </p:nvSpPr>
        <p:spPr bwMode="auto">
          <a:xfrm>
            <a:off x="5943600" y="3467100"/>
            <a:ext cx="603250" cy="571500"/>
          </a:xfrm>
          <a:custGeom>
            <a:avLst/>
            <a:gdLst>
              <a:gd name="T0" fmla="*/ 272 w 380"/>
              <a:gd name="T1" fmla="*/ 0 h 360"/>
              <a:gd name="T2" fmla="*/ 184 w 380"/>
              <a:gd name="T3" fmla="*/ 64 h 360"/>
              <a:gd name="T4" fmla="*/ 148 w 380"/>
              <a:gd name="T5" fmla="*/ 88 h 360"/>
              <a:gd name="T6" fmla="*/ 116 w 380"/>
              <a:gd name="T7" fmla="*/ 128 h 360"/>
              <a:gd name="T8" fmla="*/ 52 w 380"/>
              <a:gd name="T9" fmla="*/ 164 h 360"/>
              <a:gd name="T10" fmla="*/ 0 w 380"/>
              <a:gd name="T11" fmla="*/ 216 h 360"/>
              <a:gd name="T12" fmla="*/ 48 w 380"/>
              <a:gd name="T13" fmla="*/ 312 h 360"/>
              <a:gd name="T14" fmla="*/ 192 w 380"/>
              <a:gd name="T15" fmla="*/ 360 h 360"/>
              <a:gd name="T16" fmla="*/ 380 w 380"/>
              <a:gd name="T17" fmla="*/ 56 h 360"/>
              <a:gd name="T18" fmla="*/ 272 w 380"/>
              <a:gd name="T1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0" h="360">
                <a:moveTo>
                  <a:pt x="272" y="0"/>
                </a:moveTo>
                <a:lnTo>
                  <a:pt x="184" y="64"/>
                </a:lnTo>
                <a:lnTo>
                  <a:pt x="148" y="88"/>
                </a:lnTo>
                <a:lnTo>
                  <a:pt x="116" y="128"/>
                </a:lnTo>
                <a:lnTo>
                  <a:pt x="52" y="164"/>
                </a:lnTo>
                <a:lnTo>
                  <a:pt x="0" y="216"/>
                </a:lnTo>
                <a:lnTo>
                  <a:pt x="48" y="312"/>
                </a:lnTo>
                <a:lnTo>
                  <a:pt x="192" y="360"/>
                </a:lnTo>
                <a:lnTo>
                  <a:pt x="380" y="56"/>
                </a:lnTo>
                <a:lnTo>
                  <a:pt x="272" y="0"/>
                </a:lnTo>
                <a:close/>
              </a:path>
            </a:pathLst>
          </a:custGeom>
          <a:solidFill>
            <a:srgbClr val="00FFFF">
              <a:alpha val="49001"/>
            </a:srgb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6" name="Rectangle 36"/>
          <p:cNvSpPr>
            <a:spLocks noChangeArrowheads="1"/>
          </p:cNvSpPr>
          <p:nvPr/>
        </p:nvSpPr>
        <p:spPr bwMode="auto">
          <a:xfrm rot="1355970">
            <a:off x="4184651" y="3830638"/>
            <a:ext cx="3032125" cy="82550"/>
          </a:xfrm>
          <a:prstGeom prst="rect">
            <a:avLst/>
          </a:prstGeom>
          <a:solidFill>
            <a:schemeClr val="bg1">
              <a:alpha val="49001"/>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7" name="Text Box 37"/>
          <p:cNvSpPr txBox="1">
            <a:spLocks noChangeArrowheads="1"/>
          </p:cNvSpPr>
          <p:nvPr/>
        </p:nvSpPr>
        <p:spPr bwMode="auto">
          <a:xfrm>
            <a:off x="5257800" y="5257800"/>
            <a:ext cx="1600200" cy="33655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Hình 22.3</a:t>
            </a:r>
          </a:p>
        </p:txBody>
      </p:sp>
      <p:pic>
        <p:nvPicPr>
          <p:cNvPr id="143377" name="Picture 17" descr="Flame-04-june"/>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200400" y="2971800"/>
            <a:ext cx="990600" cy="1009650"/>
          </a:xfrm>
          <a:prstGeom prst="rect">
            <a:avLst/>
          </a:prstGeom>
          <a:noFill/>
          <a:extLst>
            <a:ext uri="{909E8E84-426E-40DD-AFC4-6F175D3DCCD1}">
              <a14:hiddenFill xmlns:a14="http://schemas.microsoft.com/office/drawing/2010/main">
                <a:solidFill>
                  <a:srgbClr val="FFFFFF"/>
                </a:solidFill>
              </a14:hiddenFill>
            </a:ext>
          </a:extLst>
        </p:spPr>
      </p:pic>
      <p:sp>
        <p:nvSpPr>
          <p:cNvPr id="143398" name="AutoShape 38"/>
          <p:cNvSpPr>
            <a:spLocks noChangeArrowheads="1"/>
          </p:cNvSpPr>
          <p:nvPr/>
        </p:nvSpPr>
        <p:spPr bwMode="auto">
          <a:xfrm rot="16200000">
            <a:off x="2819400" y="5029200"/>
            <a:ext cx="228600" cy="22860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43399" name="Text Box 39"/>
          <p:cNvSpPr txBox="1">
            <a:spLocks noChangeArrowheads="1"/>
          </p:cNvSpPr>
          <p:nvPr/>
        </p:nvSpPr>
        <p:spPr bwMode="auto">
          <a:xfrm>
            <a:off x="2476500" y="5257800"/>
            <a:ext cx="838200" cy="274638"/>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0000FF"/>
                </a:solidFill>
              </a:rPr>
              <a:t>Play</a:t>
            </a:r>
          </a:p>
        </p:txBody>
      </p:sp>
      <p:sp>
        <p:nvSpPr>
          <p:cNvPr id="143400" name="AutoShape 40">
            <a:hlinkClick r:id="rId4" action="ppaction://hlinksldjump" highlightClick="1"/>
          </p:cNvPr>
          <p:cNvSpPr>
            <a:spLocks noChangeArrowheads="1"/>
          </p:cNvSpPr>
          <p:nvPr/>
        </p:nvSpPr>
        <p:spPr bwMode="auto">
          <a:xfrm>
            <a:off x="9525000" y="5918200"/>
            <a:ext cx="304800" cy="304800"/>
          </a:xfrm>
          <a:prstGeom prst="actionButtonBeginning">
            <a:avLst/>
          </a:pr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401" name="Text Box 41"/>
          <p:cNvSpPr txBox="1">
            <a:spLocks noChangeArrowheads="1"/>
          </p:cNvSpPr>
          <p:nvPr/>
        </p:nvSpPr>
        <p:spPr bwMode="auto">
          <a:xfrm>
            <a:off x="8915400" y="6375400"/>
            <a:ext cx="1447800" cy="30480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Trở lại Vật lý 8</a:t>
            </a:r>
          </a:p>
        </p:txBody>
      </p:sp>
      <p:pic>
        <p:nvPicPr>
          <p:cNvPr id="143402" name="Picture 42" descr="den conCutou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05175" y="3705225"/>
            <a:ext cx="1074738"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339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77"/>
                                        </p:tgtEl>
                                        <p:attrNameLst>
                                          <p:attrName>style.visibility</p:attrName>
                                        </p:attrNameLst>
                                      </p:cBhvr>
                                      <p:to>
                                        <p:strVal val="visible"/>
                                      </p:to>
                                    </p:set>
                                    <p:animEffect transition="in" filter="fade">
                                      <p:cBhvr>
                                        <p:cTn id="7" dur="1000"/>
                                        <p:tgtEl>
                                          <p:spTgt spid="143377"/>
                                        </p:tgtEl>
                                      </p:cBhvr>
                                    </p:animEffect>
                                  </p:childTnLst>
                                </p:cTn>
                              </p:par>
                            </p:childTnLst>
                          </p:cTn>
                        </p:par>
                        <p:par>
                          <p:cTn id="8" fill="hold" nodeType="afterGroup">
                            <p:stCondLst>
                              <p:cond delay="1000"/>
                            </p:stCondLst>
                            <p:childTnLst>
                              <p:par>
                                <p:cTn id="9" presetID="10" presetClass="entr" presetSubtype="0" repeatCount="indefinite" fill="hold" grpId="0" nodeType="afterEffect">
                                  <p:stCondLst>
                                    <p:cond delay="3000"/>
                                  </p:stCondLst>
                                  <p:childTnLst>
                                    <p:set>
                                      <p:cBhvr>
                                        <p:cTn id="10" dur="1" fill="hold">
                                          <p:stCondLst>
                                            <p:cond delay="0"/>
                                          </p:stCondLst>
                                        </p:cTn>
                                        <p:tgtEl>
                                          <p:spTgt spid="143384"/>
                                        </p:tgtEl>
                                        <p:attrNameLst>
                                          <p:attrName>style.visibility</p:attrName>
                                        </p:attrNameLst>
                                      </p:cBhvr>
                                      <p:to>
                                        <p:strVal val="visible"/>
                                      </p:to>
                                    </p:set>
                                    <p:animEffect transition="in" filter="fade">
                                      <p:cBhvr>
                                        <p:cTn id="11" dur="1000"/>
                                        <p:tgtEl>
                                          <p:spTgt spid="143384"/>
                                        </p:tgtEl>
                                      </p:cBhvr>
                                    </p:animEffect>
                                  </p:childTnLst>
                                </p:cTn>
                              </p:par>
                            </p:childTnLst>
                          </p:cTn>
                        </p:par>
                        <p:par>
                          <p:cTn id="12" fill="hold" nodeType="afterGroup">
                            <p:stCondLst>
                              <p:cond delay="5000"/>
                            </p:stCondLst>
                            <p:childTnLst>
                              <p:par>
                                <p:cTn id="13" presetID="64" presetClass="path" presetSubtype="0" repeatCount="indefinite" accel="50000" decel="50000" fill="hold" grpId="1" nodeType="afterEffect">
                                  <p:stCondLst>
                                    <p:cond delay="0"/>
                                  </p:stCondLst>
                                  <p:childTnLst>
                                    <p:animMotion origin="layout" path="M 0.00417 0.00695 L 0 -0.02083 " pathEditMode="relative" rAng="0" ptsTypes="AA">
                                      <p:cBhvr>
                                        <p:cTn id="14" dur="2000" fill="hold"/>
                                        <p:tgtEl>
                                          <p:spTgt spid="143384"/>
                                        </p:tgtEl>
                                        <p:attrNameLst>
                                          <p:attrName>ppt_x</p:attrName>
                                          <p:attrName>ppt_y</p:attrName>
                                        </p:attrNameLst>
                                      </p:cBhvr>
                                      <p:rCtr x="-208" y="-1389"/>
                                    </p:animMotion>
                                  </p:childTnLst>
                                </p:cTn>
                              </p:par>
                            </p:childTnLst>
                          </p:cTn>
                        </p:par>
                        <p:par>
                          <p:cTn id="15" fill="hold" nodeType="afterGroup">
                            <p:stCondLst>
                              <p:cond delay="7000"/>
                            </p:stCondLst>
                            <p:childTnLst>
                              <p:par>
                                <p:cTn id="16" presetID="10" presetClass="entr" presetSubtype="0" repeatCount="indefinite" fill="hold" grpId="0" nodeType="afterEffect">
                                  <p:stCondLst>
                                    <p:cond delay="0"/>
                                  </p:stCondLst>
                                  <p:childTnLst>
                                    <p:set>
                                      <p:cBhvr>
                                        <p:cTn id="17" dur="1" fill="hold">
                                          <p:stCondLst>
                                            <p:cond delay="0"/>
                                          </p:stCondLst>
                                        </p:cTn>
                                        <p:tgtEl>
                                          <p:spTgt spid="143386"/>
                                        </p:tgtEl>
                                        <p:attrNameLst>
                                          <p:attrName>style.visibility</p:attrName>
                                        </p:attrNameLst>
                                      </p:cBhvr>
                                      <p:to>
                                        <p:strVal val="visible"/>
                                      </p:to>
                                    </p:set>
                                    <p:animEffect transition="in" filter="fade">
                                      <p:cBhvr>
                                        <p:cTn id="18" dur="1000"/>
                                        <p:tgtEl>
                                          <p:spTgt spid="143386"/>
                                        </p:tgtEl>
                                      </p:cBhvr>
                                    </p:animEffect>
                                  </p:childTnLst>
                                </p:cTn>
                              </p:par>
                            </p:childTnLst>
                          </p:cTn>
                        </p:par>
                        <p:par>
                          <p:cTn id="19" fill="hold" nodeType="afterGroup">
                            <p:stCondLst>
                              <p:cond delay="8000"/>
                            </p:stCondLst>
                            <p:childTnLst>
                              <p:par>
                                <p:cTn id="20" presetID="64" presetClass="path" presetSubtype="0" repeatCount="indefinite" accel="50000" decel="50000" fill="hold" grpId="1" nodeType="afterEffect">
                                  <p:stCondLst>
                                    <p:cond delay="0"/>
                                  </p:stCondLst>
                                  <p:childTnLst>
                                    <p:animMotion origin="layout" path="M 0.00625 0.00834 L 0.00833 -0.00555 " pathEditMode="relative" rAng="0" ptsTypes="AA">
                                      <p:cBhvr>
                                        <p:cTn id="21" dur="2000" fill="hold"/>
                                        <p:tgtEl>
                                          <p:spTgt spid="143386"/>
                                        </p:tgtEl>
                                        <p:attrNameLst>
                                          <p:attrName>ppt_x</p:attrName>
                                          <p:attrName>ppt_y</p:attrName>
                                        </p:attrNameLst>
                                      </p:cBhvr>
                                      <p:rCtr x="104" y="-694"/>
                                    </p:animMotion>
                                  </p:childTnLst>
                                </p:cTn>
                              </p:par>
                            </p:childTnLst>
                          </p:cTn>
                        </p:par>
                        <p:par>
                          <p:cTn id="22" fill="hold" nodeType="afterGroup">
                            <p:stCondLst>
                              <p:cond delay="10000"/>
                            </p:stCondLst>
                            <p:childTnLst>
                              <p:par>
                                <p:cTn id="23" presetID="10" presetClass="entr" presetSubtype="0" repeatCount="indefinite" fill="hold" grpId="0" nodeType="afterEffect">
                                  <p:stCondLst>
                                    <p:cond delay="0"/>
                                  </p:stCondLst>
                                  <p:childTnLst>
                                    <p:set>
                                      <p:cBhvr>
                                        <p:cTn id="24" dur="1" fill="hold">
                                          <p:stCondLst>
                                            <p:cond delay="0"/>
                                          </p:stCondLst>
                                        </p:cTn>
                                        <p:tgtEl>
                                          <p:spTgt spid="143383"/>
                                        </p:tgtEl>
                                        <p:attrNameLst>
                                          <p:attrName>style.visibility</p:attrName>
                                        </p:attrNameLst>
                                      </p:cBhvr>
                                      <p:to>
                                        <p:strVal val="visible"/>
                                      </p:to>
                                    </p:set>
                                    <p:animEffect transition="in" filter="fade">
                                      <p:cBhvr>
                                        <p:cTn id="25" dur="1000"/>
                                        <p:tgtEl>
                                          <p:spTgt spid="143383"/>
                                        </p:tgtEl>
                                      </p:cBhvr>
                                    </p:animEffect>
                                  </p:childTnLst>
                                </p:cTn>
                              </p:par>
                              <p:par>
                                <p:cTn id="26" presetID="22" presetClass="entr" presetSubtype="4" repeatCount="indefinite" fill="hold" grpId="0" nodeType="withEffect">
                                  <p:stCondLst>
                                    <p:cond delay="0"/>
                                  </p:stCondLst>
                                  <p:childTnLst>
                                    <p:set>
                                      <p:cBhvr>
                                        <p:cTn id="27" dur="1" fill="hold">
                                          <p:stCondLst>
                                            <p:cond delay="0"/>
                                          </p:stCondLst>
                                        </p:cTn>
                                        <p:tgtEl>
                                          <p:spTgt spid="143390"/>
                                        </p:tgtEl>
                                        <p:attrNameLst>
                                          <p:attrName>style.visibility</p:attrName>
                                        </p:attrNameLst>
                                      </p:cBhvr>
                                      <p:to>
                                        <p:strVal val="visible"/>
                                      </p:to>
                                    </p:set>
                                    <p:animEffect transition="in" filter="wipe(down)">
                                      <p:cBhvr>
                                        <p:cTn id="28" dur="500"/>
                                        <p:tgtEl>
                                          <p:spTgt spid="143390"/>
                                        </p:tgtEl>
                                      </p:cBhvr>
                                    </p:animEffect>
                                  </p:childTnLst>
                                </p:cTn>
                              </p:par>
                            </p:childTnLst>
                          </p:cTn>
                        </p:par>
                        <p:par>
                          <p:cTn id="29" fill="hold" nodeType="afterGroup">
                            <p:stCondLst>
                              <p:cond delay="11000"/>
                            </p:stCondLst>
                            <p:childTnLst>
                              <p:par>
                                <p:cTn id="30" presetID="64" presetClass="path" presetSubtype="0" repeatCount="indefinite" accel="50000" decel="50000" fill="hold" grpId="1" nodeType="afterEffect">
                                  <p:stCondLst>
                                    <p:cond delay="0"/>
                                  </p:stCondLst>
                                  <p:childTnLst>
                                    <p:animMotion origin="layout" path="M 0.01667 0.00139 L 0.0125 -0.02639 " pathEditMode="relative" rAng="0" ptsTypes="AA">
                                      <p:cBhvr>
                                        <p:cTn id="31" dur="2000" fill="hold"/>
                                        <p:tgtEl>
                                          <p:spTgt spid="143383"/>
                                        </p:tgtEl>
                                        <p:attrNameLst>
                                          <p:attrName>ppt_x</p:attrName>
                                          <p:attrName>ppt_y</p:attrName>
                                        </p:attrNameLst>
                                      </p:cBhvr>
                                      <p:rCtr x="-208" y="-1389"/>
                                    </p:animMotion>
                                  </p:childTnLst>
                                </p:cTn>
                              </p:par>
                            </p:childTnLst>
                          </p:cTn>
                        </p:par>
                        <p:par>
                          <p:cTn id="32" fill="hold" nodeType="afterGroup">
                            <p:stCondLst>
                              <p:cond delay="13000"/>
                            </p:stCondLst>
                            <p:childTnLst>
                              <p:par>
                                <p:cTn id="33" presetID="10" presetClass="entr" presetSubtype="0" repeatCount="indefinite" fill="hold" grpId="0" nodeType="afterEffect">
                                  <p:stCondLst>
                                    <p:cond delay="0"/>
                                  </p:stCondLst>
                                  <p:childTnLst>
                                    <p:set>
                                      <p:cBhvr>
                                        <p:cTn id="34" dur="1" fill="hold">
                                          <p:stCondLst>
                                            <p:cond delay="0"/>
                                          </p:stCondLst>
                                        </p:cTn>
                                        <p:tgtEl>
                                          <p:spTgt spid="143385"/>
                                        </p:tgtEl>
                                        <p:attrNameLst>
                                          <p:attrName>style.visibility</p:attrName>
                                        </p:attrNameLst>
                                      </p:cBhvr>
                                      <p:to>
                                        <p:strVal val="visible"/>
                                      </p:to>
                                    </p:set>
                                    <p:animEffect transition="in" filter="fade">
                                      <p:cBhvr>
                                        <p:cTn id="35" dur="1000"/>
                                        <p:tgtEl>
                                          <p:spTgt spid="143385"/>
                                        </p:tgtEl>
                                      </p:cBhvr>
                                    </p:animEffect>
                                  </p:childTnLst>
                                </p:cTn>
                              </p:par>
                            </p:childTnLst>
                          </p:cTn>
                        </p:par>
                        <p:par>
                          <p:cTn id="36" fill="hold" nodeType="afterGroup">
                            <p:stCondLst>
                              <p:cond delay="14000"/>
                            </p:stCondLst>
                            <p:childTnLst>
                              <p:par>
                                <p:cTn id="37" presetID="64" presetClass="path" presetSubtype="0" repeatCount="indefinite" accel="50000" decel="50000" fill="hold" grpId="1" nodeType="afterEffect">
                                  <p:stCondLst>
                                    <p:cond delay="0"/>
                                  </p:stCondLst>
                                  <p:childTnLst>
                                    <p:animMotion origin="layout" path="M 0.00417 0.01667 L 0.00833 0 " pathEditMode="relative" rAng="0" ptsTypes="AA">
                                      <p:cBhvr>
                                        <p:cTn id="38" dur="2000" fill="hold"/>
                                        <p:tgtEl>
                                          <p:spTgt spid="143385"/>
                                        </p:tgtEl>
                                        <p:attrNameLst>
                                          <p:attrName>ppt_x</p:attrName>
                                          <p:attrName>ppt_y</p:attrName>
                                        </p:attrNameLst>
                                      </p:cBhvr>
                                      <p:rCtr x="208" y="-833"/>
                                    </p:animMotion>
                                  </p:childTnLst>
                                </p:cTn>
                              </p:par>
                            </p:childTnLst>
                          </p:cTn>
                        </p:par>
                        <p:par>
                          <p:cTn id="39" fill="hold" nodeType="afterGroup">
                            <p:stCondLst>
                              <p:cond delay="16000"/>
                            </p:stCondLst>
                            <p:childTnLst>
                              <p:par>
                                <p:cTn id="40" presetID="22" presetClass="entr" presetSubtype="4" repeatCount="indefinite" fill="hold" grpId="0" nodeType="afterEffect">
                                  <p:stCondLst>
                                    <p:cond delay="0"/>
                                  </p:stCondLst>
                                  <p:childTnLst>
                                    <p:set>
                                      <p:cBhvr>
                                        <p:cTn id="41" dur="1" fill="hold">
                                          <p:stCondLst>
                                            <p:cond delay="0"/>
                                          </p:stCondLst>
                                        </p:cTn>
                                        <p:tgtEl>
                                          <p:spTgt spid="143387"/>
                                        </p:tgtEl>
                                        <p:attrNameLst>
                                          <p:attrName>style.visibility</p:attrName>
                                        </p:attrNameLst>
                                      </p:cBhvr>
                                      <p:to>
                                        <p:strVal val="visible"/>
                                      </p:to>
                                    </p:set>
                                    <p:animEffect transition="in" filter="wipe(down)">
                                      <p:cBhvr>
                                        <p:cTn id="42" dur="500"/>
                                        <p:tgtEl>
                                          <p:spTgt spid="143387"/>
                                        </p:tgtEl>
                                      </p:cBhvr>
                                    </p:animEffect>
                                  </p:childTnLst>
                                </p:cTn>
                              </p:par>
                            </p:childTnLst>
                          </p:cTn>
                        </p:par>
                        <p:par>
                          <p:cTn id="43" fill="hold" nodeType="afterGroup">
                            <p:stCondLst>
                              <p:cond delay="16500"/>
                            </p:stCondLst>
                            <p:childTnLst>
                              <p:par>
                                <p:cTn id="44" presetID="22" presetClass="entr" presetSubtype="4" repeatCount="indefinite" fill="hold" grpId="0" nodeType="afterEffect">
                                  <p:stCondLst>
                                    <p:cond delay="500"/>
                                  </p:stCondLst>
                                  <p:childTnLst>
                                    <p:set>
                                      <p:cBhvr>
                                        <p:cTn id="45" dur="1" fill="hold">
                                          <p:stCondLst>
                                            <p:cond delay="0"/>
                                          </p:stCondLst>
                                        </p:cTn>
                                        <p:tgtEl>
                                          <p:spTgt spid="143388"/>
                                        </p:tgtEl>
                                        <p:attrNameLst>
                                          <p:attrName>style.visibility</p:attrName>
                                        </p:attrNameLst>
                                      </p:cBhvr>
                                      <p:to>
                                        <p:strVal val="visible"/>
                                      </p:to>
                                    </p:set>
                                    <p:animEffect transition="in" filter="wipe(down)">
                                      <p:cBhvr>
                                        <p:cTn id="46" dur="500"/>
                                        <p:tgtEl>
                                          <p:spTgt spid="143388"/>
                                        </p:tgtEl>
                                      </p:cBhvr>
                                    </p:animEffect>
                                  </p:childTnLst>
                                </p:cTn>
                              </p:par>
                            </p:childTnLst>
                          </p:cTn>
                        </p:par>
                      </p:childTnLst>
                    </p:cTn>
                  </p:par>
                </p:childTnLst>
              </p:cTn>
              <p:nextCondLst>
                <p:cond evt="onClick" delay="0">
                  <p:tgtEl>
                    <p:spTgt spid="143398"/>
                  </p:tgtEl>
                </p:cond>
              </p:nextCondLst>
            </p:seq>
          </p:childTnLst>
        </p:cTn>
      </p:par>
    </p:tnLst>
    <p:bldLst>
      <p:bldP spid="143387" grpId="0" animBg="1"/>
      <p:bldP spid="143383" grpId="0" animBg="1"/>
      <p:bldP spid="143383" grpId="1" animBg="1"/>
      <p:bldP spid="143384" grpId="0" animBg="1"/>
      <p:bldP spid="143384" grpId="1" animBg="1"/>
      <p:bldP spid="143385" grpId="0" animBg="1"/>
      <p:bldP spid="143385" grpId="1" animBg="1"/>
      <p:bldP spid="143386" grpId="0" animBg="1"/>
      <p:bldP spid="143386" grpId="1" animBg="1"/>
      <p:bldP spid="143388" grpId="0" animBg="1"/>
      <p:bldP spid="1433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419" name="Group 35"/>
          <p:cNvGrpSpPr>
            <a:grpSpLocks/>
          </p:cNvGrpSpPr>
          <p:nvPr/>
        </p:nvGrpSpPr>
        <p:grpSpPr bwMode="auto">
          <a:xfrm>
            <a:off x="6629400" y="3829050"/>
            <a:ext cx="1403350" cy="889000"/>
            <a:chOff x="3216" y="2412"/>
            <a:chExt cx="884" cy="560"/>
          </a:xfrm>
        </p:grpSpPr>
        <p:sp>
          <p:nvSpPr>
            <p:cNvPr id="144414" name="AutoShape 30" descr="Oak"/>
            <p:cNvSpPr>
              <a:spLocks noChangeArrowheads="1"/>
            </p:cNvSpPr>
            <p:nvPr/>
          </p:nvSpPr>
          <p:spPr bwMode="auto">
            <a:xfrm rot="1381199">
              <a:off x="3312" y="2568"/>
              <a:ext cx="480" cy="48"/>
            </a:xfrm>
            <a:prstGeom prst="cube">
              <a:avLst>
                <a:gd name="adj" fmla="val 25000"/>
              </a:avLst>
            </a:prstGeom>
            <a:blipFill dpi="0" rotWithShape="1">
              <a:blip r:embed="rId2">
                <a:alphaModFix amt="99000"/>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2" name="AutoShape 28"/>
            <p:cNvSpPr>
              <a:spLocks noChangeArrowheads="1"/>
            </p:cNvSpPr>
            <p:nvPr/>
          </p:nvSpPr>
          <p:spPr bwMode="auto">
            <a:xfrm rot="6981192">
              <a:off x="3644" y="2516"/>
              <a:ext cx="480" cy="432"/>
            </a:xfrm>
            <a:prstGeom prst="flowChartManualOperation">
              <a:avLst/>
            </a:prstGeom>
            <a:solidFill>
              <a:srgbClr val="99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7" name="Oval 33"/>
            <p:cNvSpPr>
              <a:spLocks noChangeArrowheads="1"/>
            </p:cNvSpPr>
            <p:nvPr/>
          </p:nvSpPr>
          <p:spPr bwMode="auto">
            <a:xfrm rot="1293896">
              <a:off x="3216" y="2412"/>
              <a:ext cx="240" cy="192"/>
            </a:xfrm>
            <a:prstGeom prst="ellipse">
              <a:avLst/>
            </a:prstGeom>
            <a:solidFill>
              <a:srgbClr val="FF00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4401" name="Picture 17" descr="Flame-04-june"/>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352800" y="3124200"/>
            <a:ext cx="9906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44402" name="Picture 18" descr="tay1Cutou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533184">
            <a:off x="5486400" y="2133601"/>
            <a:ext cx="2338388" cy="2238375"/>
          </a:xfrm>
          <a:prstGeom prst="rect">
            <a:avLst/>
          </a:prstGeom>
          <a:noFill/>
          <a:extLst>
            <a:ext uri="{909E8E84-426E-40DD-AFC4-6F175D3DCCD1}">
              <a14:hiddenFill xmlns:a14="http://schemas.microsoft.com/office/drawing/2010/main">
                <a:solidFill>
                  <a:srgbClr val="FFFFFF"/>
                </a:solidFill>
              </a14:hiddenFill>
            </a:ext>
          </a:extLst>
        </p:spPr>
      </p:pic>
      <p:grpSp>
        <p:nvGrpSpPr>
          <p:cNvPr id="144403" name="Group 19"/>
          <p:cNvGrpSpPr>
            <a:grpSpLocks/>
          </p:cNvGrpSpPr>
          <p:nvPr/>
        </p:nvGrpSpPr>
        <p:grpSpPr bwMode="auto">
          <a:xfrm rot="12109156">
            <a:off x="3429000" y="3200400"/>
            <a:ext cx="4495800" cy="685800"/>
            <a:chOff x="1488" y="1776"/>
            <a:chExt cx="2832" cy="432"/>
          </a:xfrm>
        </p:grpSpPr>
        <p:sp>
          <p:nvSpPr>
            <p:cNvPr id="144404" name="AutoShape 20"/>
            <p:cNvSpPr>
              <a:spLocks noChangeArrowheads="1"/>
            </p:cNvSpPr>
            <p:nvPr/>
          </p:nvSpPr>
          <p:spPr bwMode="auto">
            <a:xfrm>
              <a:off x="3744" y="1776"/>
              <a:ext cx="576" cy="432"/>
            </a:xfrm>
            <a:prstGeom prst="flowChartDelay">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5" name="Rectangle 21"/>
            <p:cNvSpPr>
              <a:spLocks noChangeArrowheads="1"/>
            </p:cNvSpPr>
            <p:nvPr/>
          </p:nvSpPr>
          <p:spPr bwMode="auto">
            <a:xfrm>
              <a:off x="1488" y="1776"/>
              <a:ext cx="2256" cy="432"/>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4406" name="Freeform 22"/>
          <p:cNvSpPr>
            <a:spLocks/>
          </p:cNvSpPr>
          <p:nvPr/>
        </p:nvSpPr>
        <p:spPr bwMode="auto">
          <a:xfrm>
            <a:off x="3581400" y="2590800"/>
            <a:ext cx="3048000" cy="2667000"/>
          </a:xfrm>
          <a:custGeom>
            <a:avLst/>
            <a:gdLst>
              <a:gd name="T0" fmla="*/ 1536 w 1920"/>
              <a:gd name="T1" fmla="*/ 480 h 1680"/>
              <a:gd name="T2" fmla="*/ 336 w 1920"/>
              <a:gd name="T3" fmla="*/ 0 h 1680"/>
              <a:gd name="T4" fmla="*/ 96 w 1920"/>
              <a:gd name="T5" fmla="*/ 0 h 1680"/>
              <a:gd name="T6" fmla="*/ 0 w 1920"/>
              <a:gd name="T7" fmla="*/ 96 h 1680"/>
              <a:gd name="T8" fmla="*/ 0 w 1920"/>
              <a:gd name="T9" fmla="*/ 144 h 1680"/>
              <a:gd name="T10" fmla="*/ 48 w 1920"/>
              <a:gd name="T11" fmla="*/ 288 h 1680"/>
              <a:gd name="T12" fmla="*/ 144 w 1920"/>
              <a:gd name="T13" fmla="*/ 336 h 1680"/>
              <a:gd name="T14" fmla="*/ 432 w 1920"/>
              <a:gd name="T15" fmla="*/ 480 h 1680"/>
              <a:gd name="T16" fmla="*/ 1824 w 1920"/>
              <a:gd name="T17" fmla="*/ 1008 h 1680"/>
              <a:gd name="T18" fmla="*/ 1920 w 1920"/>
              <a:gd name="T19"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0" h="1680">
                <a:moveTo>
                  <a:pt x="1536" y="480"/>
                </a:moveTo>
                <a:lnTo>
                  <a:pt x="336" y="0"/>
                </a:lnTo>
                <a:lnTo>
                  <a:pt x="96" y="0"/>
                </a:lnTo>
                <a:lnTo>
                  <a:pt x="0" y="96"/>
                </a:lnTo>
                <a:lnTo>
                  <a:pt x="0" y="144"/>
                </a:lnTo>
                <a:lnTo>
                  <a:pt x="48" y="288"/>
                </a:lnTo>
                <a:lnTo>
                  <a:pt x="144" y="336"/>
                </a:lnTo>
                <a:lnTo>
                  <a:pt x="432" y="480"/>
                </a:lnTo>
                <a:lnTo>
                  <a:pt x="1824" y="1008"/>
                </a:lnTo>
                <a:lnTo>
                  <a:pt x="1920" y="1680"/>
                </a:lnTo>
              </a:path>
            </a:pathLst>
          </a:cu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8" name="Freeform 24"/>
          <p:cNvSpPr>
            <a:spLocks/>
          </p:cNvSpPr>
          <p:nvPr/>
        </p:nvSpPr>
        <p:spPr bwMode="auto">
          <a:xfrm>
            <a:off x="4311650" y="2743200"/>
            <a:ext cx="254000" cy="609600"/>
          </a:xfrm>
          <a:custGeom>
            <a:avLst/>
            <a:gdLst>
              <a:gd name="T0" fmla="*/ 160 w 160"/>
              <a:gd name="T1" fmla="*/ 0 h 384"/>
              <a:gd name="T2" fmla="*/ 0 w 160"/>
              <a:gd name="T3" fmla="*/ 384 h 384"/>
            </a:gdLst>
            <a:ahLst/>
            <a:cxnLst>
              <a:cxn ang="0">
                <a:pos x="T0" y="T1"/>
              </a:cxn>
              <a:cxn ang="0">
                <a:pos x="T2" y="T3"/>
              </a:cxn>
            </a:cxnLst>
            <a:rect l="0" t="0" r="r" b="b"/>
            <a:pathLst>
              <a:path w="160" h="384">
                <a:moveTo>
                  <a:pt x="160" y="0"/>
                </a:moveTo>
                <a:lnTo>
                  <a:pt x="0" y="384"/>
                </a:lnTo>
              </a:path>
            </a:pathLst>
          </a:custGeom>
          <a:noFill/>
          <a:ln w="762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7" name="Freeform 23"/>
          <p:cNvSpPr>
            <a:spLocks/>
          </p:cNvSpPr>
          <p:nvPr/>
        </p:nvSpPr>
        <p:spPr bwMode="auto">
          <a:xfrm>
            <a:off x="3581400" y="2514600"/>
            <a:ext cx="4279900" cy="2146300"/>
          </a:xfrm>
          <a:custGeom>
            <a:avLst/>
            <a:gdLst>
              <a:gd name="T0" fmla="*/ 1532 w 2696"/>
              <a:gd name="T1" fmla="*/ 512 h 1352"/>
              <a:gd name="T2" fmla="*/ 336 w 2696"/>
              <a:gd name="T3" fmla="*/ 36 h 1352"/>
              <a:gd name="T4" fmla="*/ 280 w 2696"/>
              <a:gd name="T5" fmla="*/ 16 h 1352"/>
              <a:gd name="T6" fmla="*/ 192 w 2696"/>
              <a:gd name="T7" fmla="*/ 0 h 1352"/>
              <a:gd name="T8" fmla="*/ 100 w 2696"/>
              <a:gd name="T9" fmla="*/ 36 h 1352"/>
              <a:gd name="T10" fmla="*/ 64 w 2696"/>
              <a:gd name="T11" fmla="*/ 64 h 1352"/>
              <a:gd name="T12" fmla="*/ 28 w 2696"/>
              <a:gd name="T13" fmla="*/ 92 h 1352"/>
              <a:gd name="T14" fmla="*/ 12 w 2696"/>
              <a:gd name="T15" fmla="*/ 148 h 1352"/>
              <a:gd name="T16" fmla="*/ 0 w 2696"/>
              <a:gd name="T17" fmla="*/ 192 h 1352"/>
              <a:gd name="T18" fmla="*/ 16 w 2696"/>
              <a:gd name="T19" fmla="*/ 260 h 1352"/>
              <a:gd name="T20" fmla="*/ 48 w 2696"/>
              <a:gd name="T21" fmla="*/ 312 h 1352"/>
              <a:gd name="T22" fmla="*/ 108 w 2696"/>
              <a:gd name="T23" fmla="*/ 376 h 1352"/>
              <a:gd name="T24" fmla="*/ 184 w 2696"/>
              <a:gd name="T25" fmla="*/ 416 h 1352"/>
              <a:gd name="T26" fmla="*/ 480 w 2696"/>
              <a:gd name="T27" fmla="*/ 528 h 1352"/>
              <a:gd name="T28" fmla="*/ 2544 w 2696"/>
              <a:gd name="T29" fmla="*/ 1352 h 1352"/>
              <a:gd name="T30" fmla="*/ 2696 w 2696"/>
              <a:gd name="T31" fmla="*/ 976 h 1352"/>
              <a:gd name="T32" fmla="*/ 1768 w 2696"/>
              <a:gd name="T33" fmla="*/ 604 h 1352"/>
              <a:gd name="T34" fmla="*/ 1680 w 2696"/>
              <a:gd name="T35" fmla="*/ 656 h 1352"/>
              <a:gd name="T36" fmla="*/ 1628 w 2696"/>
              <a:gd name="T37" fmla="*/ 692 h 1352"/>
              <a:gd name="T38" fmla="*/ 1592 w 2696"/>
              <a:gd name="T39" fmla="*/ 736 h 1352"/>
              <a:gd name="T40" fmla="*/ 1524 w 2696"/>
              <a:gd name="T41" fmla="*/ 772 h 1352"/>
              <a:gd name="T42" fmla="*/ 1488 w 2696"/>
              <a:gd name="T43" fmla="*/ 816 h 1352"/>
              <a:gd name="T44" fmla="*/ 1344 w 2696"/>
              <a:gd name="T45" fmla="*/ 864 h 1352"/>
              <a:gd name="T46" fmla="*/ 1296 w 2696"/>
              <a:gd name="T47" fmla="*/ 720 h 1352"/>
              <a:gd name="T48" fmla="*/ 1364 w 2696"/>
              <a:gd name="T49" fmla="*/ 640 h 1352"/>
              <a:gd name="T50" fmla="*/ 1444 w 2696"/>
              <a:gd name="T51" fmla="*/ 580 h 1352"/>
              <a:gd name="T52" fmla="*/ 1532 w 2696"/>
              <a:gd name="T53" fmla="*/ 51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96" h="1352">
                <a:moveTo>
                  <a:pt x="1532" y="512"/>
                </a:moveTo>
                <a:lnTo>
                  <a:pt x="336" y="36"/>
                </a:lnTo>
                <a:lnTo>
                  <a:pt x="280" y="16"/>
                </a:lnTo>
                <a:lnTo>
                  <a:pt x="192" y="0"/>
                </a:lnTo>
                <a:lnTo>
                  <a:pt x="100" y="36"/>
                </a:lnTo>
                <a:lnTo>
                  <a:pt x="64" y="64"/>
                </a:lnTo>
                <a:lnTo>
                  <a:pt x="28" y="92"/>
                </a:lnTo>
                <a:lnTo>
                  <a:pt x="12" y="148"/>
                </a:lnTo>
                <a:lnTo>
                  <a:pt x="0" y="192"/>
                </a:lnTo>
                <a:lnTo>
                  <a:pt x="16" y="260"/>
                </a:lnTo>
                <a:lnTo>
                  <a:pt x="48" y="312"/>
                </a:lnTo>
                <a:lnTo>
                  <a:pt x="108" y="376"/>
                </a:lnTo>
                <a:lnTo>
                  <a:pt x="184" y="416"/>
                </a:lnTo>
                <a:lnTo>
                  <a:pt x="480" y="528"/>
                </a:lnTo>
                <a:lnTo>
                  <a:pt x="2544" y="1352"/>
                </a:lnTo>
                <a:lnTo>
                  <a:pt x="2696" y="976"/>
                </a:lnTo>
                <a:lnTo>
                  <a:pt x="1768" y="604"/>
                </a:lnTo>
                <a:lnTo>
                  <a:pt x="1680" y="656"/>
                </a:lnTo>
                <a:lnTo>
                  <a:pt x="1628" y="692"/>
                </a:lnTo>
                <a:lnTo>
                  <a:pt x="1592" y="736"/>
                </a:lnTo>
                <a:lnTo>
                  <a:pt x="1524" y="772"/>
                </a:lnTo>
                <a:lnTo>
                  <a:pt x="1488" y="816"/>
                </a:lnTo>
                <a:lnTo>
                  <a:pt x="1344" y="864"/>
                </a:lnTo>
                <a:lnTo>
                  <a:pt x="1296" y="720"/>
                </a:lnTo>
                <a:lnTo>
                  <a:pt x="1364" y="640"/>
                </a:lnTo>
                <a:lnTo>
                  <a:pt x="1444" y="580"/>
                </a:lnTo>
                <a:lnTo>
                  <a:pt x="1532" y="512"/>
                </a:lnTo>
                <a:close/>
              </a:path>
            </a:pathLst>
          </a:custGeom>
          <a:gradFill rotWithShape="1">
            <a:gsLst>
              <a:gs pos="0">
                <a:schemeClr val="bg2">
                  <a:alpha val="30000"/>
                </a:schemeClr>
              </a:gs>
              <a:gs pos="50000">
                <a:schemeClr val="bg1"/>
              </a:gs>
              <a:gs pos="100000">
                <a:schemeClr val="bg2">
                  <a:alpha val="3000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9" name="Rectangle 25"/>
          <p:cNvSpPr>
            <a:spLocks noChangeArrowheads="1"/>
          </p:cNvSpPr>
          <p:nvPr/>
        </p:nvSpPr>
        <p:spPr bwMode="auto">
          <a:xfrm rot="1333748">
            <a:off x="4032250" y="2971800"/>
            <a:ext cx="1905000" cy="76200"/>
          </a:xfrm>
          <a:prstGeom prst="rect">
            <a:avLst/>
          </a:prstGeom>
          <a:solidFill>
            <a:schemeClr val="bg1">
              <a:alpha val="9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0" name="Rectangle 26"/>
          <p:cNvSpPr>
            <a:spLocks noChangeArrowheads="1"/>
          </p:cNvSpPr>
          <p:nvPr/>
        </p:nvSpPr>
        <p:spPr bwMode="auto">
          <a:xfrm rot="1333748">
            <a:off x="6283325" y="3790951"/>
            <a:ext cx="1606550" cy="74613"/>
          </a:xfrm>
          <a:prstGeom prst="rect">
            <a:avLst/>
          </a:prstGeom>
          <a:solidFill>
            <a:schemeClr val="bg1">
              <a:alpha val="9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1" name="Freeform 27"/>
          <p:cNvSpPr>
            <a:spLocks/>
          </p:cNvSpPr>
          <p:nvPr/>
        </p:nvSpPr>
        <p:spPr bwMode="auto">
          <a:xfrm>
            <a:off x="6000750" y="3244850"/>
            <a:ext cx="476250" cy="266700"/>
          </a:xfrm>
          <a:custGeom>
            <a:avLst/>
            <a:gdLst>
              <a:gd name="T0" fmla="*/ 124 w 300"/>
              <a:gd name="T1" fmla="*/ 0 h 168"/>
              <a:gd name="T2" fmla="*/ 76 w 300"/>
              <a:gd name="T3" fmla="*/ 12 h 168"/>
              <a:gd name="T4" fmla="*/ 48 w 300"/>
              <a:gd name="T5" fmla="*/ 28 h 168"/>
              <a:gd name="T6" fmla="*/ 0 w 300"/>
              <a:gd name="T7" fmla="*/ 64 h 168"/>
              <a:gd name="T8" fmla="*/ 168 w 300"/>
              <a:gd name="T9" fmla="*/ 168 h 168"/>
              <a:gd name="T10" fmla="*/ 216 w 300"/>
              <a:gd name="T11" fmla="*/ 132 h 168"/>
              <a:gd name="T12" fmla="*/ 296 w 300"/>
              <a:gd name="T13" fmla="*/ 96 h 168"/>
              <a:gd name="T14" fmla="*/ 300 w 300"/>
              <a:gd name="T15" fmla="*/ 68 h 168"/>
              <a:gd name="T16" fmla="*/ 108 w 300"/>
              <a:gd name="T17"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68">
                <a:moveTo>
                  <a:pt x="124" y="0"/>
                </a:moveTo>
                <a:cubicBezTo>
                  <a:pt x="120" y="1"/>
                  <a:pt x="95" y="1"/>
                  <a:pt x="76" y="12"/>
                </a:cubicBezTo>
                <a:lnTo>
                  <a:pt x="48" y="28"/>
                </a:lnTo>
                <a:lnTo>
                  <a:pt x="0" y="64"/>
                </a:lnTo>
                <a:lnTo>
                  <a:pt x="168" y="168"/>
                </a:lnTo>
                <a:lnTo>
                  <a:pt x="216" y="132"/>
                </a:lnTo>
                <a:lnTo>
                  <a:pt x="296" y="96"/>
                </a:lnTo>
                <a:lnTo>
                  <a:pt x="300" y="68"/>
                </a:lnTo>
                <a:lnTo>
                  <a:pt x="108" y="20"/>
                </a:lnTo>
              </a:path>
            </a:pathLst>
          </a:custGeom>
          <a:solidFill>
            <a:srgbClr val="FFCC99"/>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0" name="Freeform 36"/>
          <p:cNvSpPr>
            <a:spLocks/>
          </p:cNvSpPr>
          <p:nvPr/>
        </p:nvSpPr>
        <p:spPr bwMode="auto">
          <a:xfrm>
            <a:off x="3384551" y="1382713"/>
            <a:ext cx="1069975" cy="1689100"/>
          </a:xfrm>
          <a:custGeom>
            <a:avLst/>
            <a:gdLst>
              <a:gd name="T0" fmla="*/ 231 w 674"/>
              <a:gd name="T1" fmla="*/ 32 h 1064"/>
              <a:gd name="T2" fmla="*/ 113 w 674"/>
              <a:gd name="T3" fmla="*/ 224 h 1064"/>
              <a:gd name="T4" fmla="*/ 192 w 674"/>
              <a:gd name="T5" fmla="*/ 368 h 1064"/>
              <a:gd name="T6" fmla="*/ 282 w 674"/>
              <a:gd name="T7" fmla="*/ 510 h 1064"/>
              <a:gd name="T8" fmla="*/ 35 w 674"/>
              <a:gd name="T9" fmla="*/ 800 h 1064"/>
              <a:gd name="T10" fmla="*/ 74 w 674"/>
              <a:gd name="T11" fmla="*/ 944 h 1064"/>
              <a:gd name="T12" fmla="*/ 192 w 674"/>
              <a:gd name="T13" fmla="*/ 1040 h 1064"/>
              <a:gd name="T14" fmla="*/ 270 w 674"/>
              <a:gd name="T15" fmla="*/ 1040 h 1064"/>
              <a:gd name="T16" fmla="*/ 152 w 674"/>
              <a:gd name="T17" fmla="*/ 896 h 1064"/>
              <a:gd name="T18" fmla="*/ 108 w 674"/>
              <a:gd name="T19" fmla="*/ 756 h 1064"/>
              <a:gd name="T20" fmla="*/ 387 w 674"/>
              <a:gd name="T21" fmla="*/ 560 h 1064"/>
              <a:gd name="T22" fmla="*/ 364 w 674"/>
              <a:gd name="T23" fmla="*/ 281 h 1064"/>
              <a:gd name="T24" fmla="*/ 544 w 674"/>
              <a:gd name="T25" fmla="*/ 128 h 1064"/>
              <a:gd name="T26" fmla="*/ 622 w 674"/>
              <a:gd name="T27" fmla="*/ 32 h 1064"/>
              <a:gd name="T28" fmla="*/ 231 w 674"/>
              <a:gd name="T29" fmla="*/ 32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4" h="1064">
                <a:moveTo>
                  <a:pt x="231" y="32"/>
                </a:moveTo>
                <a:cubicBezTo>
                  <a:pt x="146" y="64"/>
                  <a:pt x="120" y="168"/>
                  <a:pt x="113" y="224"/>
                </a:cubicBezTo>
                <a:cubicBezTo>
                  <a:pt x="107" y="280"/>
                  <a:pt x="164" y="320"/>
                  <a:pt x="192" y="368"/>
                </a:cubicBezTo>
                <a:cubicBezTo>
                  <a:pt x="220" y="416"/>
                  <a:pt x="308" y="438"/>
                  <a:pt x="282" y="510"/>
                </a:cubicBezTo>
                <a:cubicBezTo>
                  <a:pt x="256" y="582"/>
                  <a:pt x="70" y="728"/>
                  <a:pt x="35" y="800"/>
                </a:cubicBezTo>
                <a:cubicBezTo>
                  <a:pt x="0" y="872"/>
                  <a:pt x="48" y="904"/>
                  <a:pt x="74" y="944"/>
                </a:cubicBezTo>
                <a:cubicBezTo>
                  <a:pt x="100" y="984"/>
                  <a:pt x="159" y="1024"/>
                  <a:pt x="192" y="1040"/>
                </a:cubicBezTo>
                <a:cubicBezTo>
                  <a:pt x="224" y="1056"/>
                  <a:pt x="276" y="1064"/>
                  <a:pt x="270" y="1040"/>
                </a:cubicBezTo>
                <a:cubicBezTo>
                  <a:pt x="263" y="1016"/>
                  <a:pt x="179" y="943"/>
                  <a:pt x="152" y="896"/>
                </a:cubicBezTo>
                <a:cubicBezTo>
                  <a:pt x="125" y="849"/>
                  <a:pt x="69" y="812"/>
                  <a:pt x="108" y="756"/>
                </a:cubicBezTo>
                <a:cubicBezTo>
                  <a:pt x="147" y="700"/>
                  <a:pt x="344" y="639"/>
                  <a:pt x="387" y="560"/>
                </a:cubicBezTo>
                <a:cubicBezTo>
                  <a:pt x="430" y="481"/>
                  <a:pt x="338" y="353"/>
                  <a:pt x="364" y="281"/>
                </a:cubicBezTo>
                <a:cubicBezTo>
                  <a:pt x="390" y="209"/>
                  <a:pt x="501" y="169"/>
                  <a:pt x="544" y="128"/>
                </a:cubicBezTo>
                <a:cubicBezTo>
                  <a:pt x="587" y="87"/>
                  <a:pt x="674" y="48"/>
                  <a:pt x="622" y="32"/>
                </a:cubicBezTo>
                <a:cubicBezTo>
                  <a:pt x="570" y="16"/>
                  <a:pt x="315" y="0"/>
                  <a:pt x="231" y="32"/>
                </a:cubicBezTo>
                <a:close/>
              </a:path>
            </a:pathLst>
          </a:custGeom>
          <a:gradFill rotWithShape="1">
            <a:gsLst>
              <a:gs pos="0">
                <a:schemeClr val="bg1"/>
              </a:gs>
              <a:gs pos="100000">
                <a:srgbClr val="C0C0C0">
                  <a:alpha val="73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1" name="Freeform 37"/>
          <p:cNvSpPr>
            <a:spLocks/>
          </p:cNvSpPr>
          <p:nvPr/>
        </p:nvSpPr>
        <p:spPr bwMode="auto">
          <a:xfrm>
            <a:off x="3600450" y="228600"/>
            <a:ext cx="1238250" cy="3048000"/>
          </a:xfrm>
          <a:custGeom>
            <a:avLst/>
            <a:gdLst>
              <a:gd name="T0" fmla="*/ 258 w 780"/>
              <a:gd name="T1" fmla="*/ 58 h 1920"/>
              <a:gd name="T2" fmla="*/ 120 w 780"/>
              <a:gd name="T3" fmla="*/ 405 h 1920"/>
              <a:gd name="T4" fmla="*/ 212 w 780"/>
              <a:gd name="T5" fmla="*/ 665 h 1920"/>
              <a:gd name="T6" fmla="*/ 265 w 780"/>
              <a:gd name="T7" fmla="*/ 1008 h 1920"/>
              <a:gd name="T8" fmla="*/ 27 w 780"/>
              <a:gd name="T9" fmla="*/ 1446 h 1920"/>
              <a:gd name="T10" fmla="*/ 100 w 780"/>
              <a:gd name="T11" fmla="*/ 1648 h 1920"/>
              <a:gd name="T12" fmla="*/ 212 w 780"/>
              <a:gd name="T13" fmla="*/ 1880 h 1920"/>
              <a:gd name="T14" fmla="*/ 283 w 780"/>
              <a:gd name="T15" fmla="*/ 1877 h 1920"/>
              <a:gd name="T16" fmla="*/ 166 w 780"/>
              <a:gd name="T17" fmla="*/ 1619 h 1920"/>
              <a:gd name="T18" fmla="*/ 137 w 780"/>
              <a:gd name="T19" fmla="*/ 1328 h 1920"/>
              <a:gd name="T20" fmla="*/ 442 w 780"/>
              <a:gd name="T21" fmla="*/ 1012 h 1920"/>
              <a:gd name="T22" fmla="*/ 442 w 780"/>
              <a:gd name="T23" fmla="*/ 578 h 1920"/>
              <a:gd name="T24" fmla="*/ 626 w 780"/>
              <a:gd name="T25" fmla="*/ 231 h 1920"/>
              <a:gd name="T26" fmla="*/ 719 w 780"/>
              <a:gd name="T27" fmla="*/ 58 h 1920"/>
              <a:gd name="T28" fmla="*/ 258 w 780"/>
              <a:gd name="T29" fmla="*/ 58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1920">
                <a:moveTo>
                  <a:pt x="258" y="58"/>
                </a:moveTo>
                <a:cubicBezTo>
                  <a:pt x="158" y="116"/>
                  <a:pt x="127" y="304"/>
                  <a:pt x="120" y="405"/>
                </a:cubicBezTo>
                <a:cubicBezTo>
                  <a:pt x="112" y="506"/>
                  <a:pt x="188" y="565"/>
                  <a:pt x="212" y="665"/>
                </a:cubicBezTo>
                <a:cubicBezTo>
                  <a:pt x="236" y="765"/>
                  <a:pt x="296" y="878"/>
                  <a:pt x="265" y="1008"/>
                </a:cubicBezTo>
                <a:cubicBezTo>
                  <a:pt x="234" y="1138"/>
                  <a:pt x="54" y="1339"/>
                  <a:pt x="27" y="1446"/>
                </a:cubicBezTo>
                <a:cubicBezTo>
                  <a:pt x="0" y="1553"/>
                  <a:pt x="69" y="1576"/>
                  <a:pt x="100" y="1648"/>
                </a:cubicBezTo>
                <a:cubicBezTo>
                  <a:pt x="131" y="1720"/>
                  <a:pt x="182" y="1842"/>
                  <a:pt x="212" y="1880"/>
                </a:cubicBezTo>
                <a:cubicBezTo>
                  <a:pt x="242" y="1918"/>
                  <a:pt x="291" y="1920"/>
                  <a:pt x="283" y="1877"/>
                </a:cubicBezTo>
                <a:cubicBezTo>
                  <a:pt x="275" y="1834"/>
                  <a:pt x="190" y="1711"/>
                  <a:pt x="166" y="1619"/>
                </a:cubicBezTo>
                <a:cubicBezTo>
                  <a:pt x="142" y="1527"/>
                  <a:pt x="91" y="1429"/>
                  <a:pt x="137" y="1328"/>
                </a:cubicBezTo>
                <a:cubicBezTo>
                  <a:pt x="183" y="1227"/>
                  <a:pt x="391" y="1137"/>
                  <a:pt x="442" y="1012"/>
                </a:cubicBezTo>
                <a:cubicBezTo>
                  <a:pt x="493" y="887"/>
                  <a:pt x="411" y="708"/>
                  <a:pt x="442" y="578"/>
                </a:cubicBezTo>
                <a:cubicBezTo>
                  <a:pt x="473" y="448"/>
                  <a:pt x="580" y="318"/>
                  <a:pt x="626" y="231"/>
                </a:cubicBezTo>
                <a:cubicBezTo>
                  <a:pt x="672" y="145"/>
                  <a:pt x="780" y="87"/>
                  <a:pt x="719" y="58"/>
                </a:cubicBezTo>
                <a:cubicBezTo>
                  <a:pt x="657" y="29"/>
                  <a:pt x="358" y="0"/>
                  <a:pt x="258" y="58"/>
                </a:cubicBezTo>
                <a:close/>
              </a:path>
            </a:pathLst>
          </a:custGeom>
          <a:gradFill rotWithShape="1">
            <a:gsLst>
              <a:gs pos="0">
                <a:schemeClr val="bg1"/>
              </a:gs>
              <a:gs pos="100000">
                <a:srgbClr val="C0C0C0">
                  <a:alpha val="67999"/>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2" name="AutoShape 38"/>
          <p:cNvSpPr>
            <a:spLocks noChangeArrowheads="1"/>
          </p:cNvSpPr>
          <p:nvPr/>
        </p:nvSpPr>
        <p:spPr bwMode="auto">
          <a:xfrm rot="16200000">
            <a:off x="2819400" y="5029200"/>
            <a:ext cx="228600" cy="22860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44423" name="Text Box 39"/>
          <p:cNvSpPr txBox="1">
            <a:spLocks noChangeArrowheads="1"/>
          </p:cNvSpPr>
          <p:nvPr/>
        </p:nvSpPr>
        <p:spPr bwMode="auto">
          <a:xfrm>
            <a:off x="2476500" y="5257800"/>
            <a:ext cx="838200" cy="274638"/>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0000FF"/>
                </a:solidFill>
              </a:rPr>
              <a:t>Play</a:t>
            </a:r>
          </a:p>
        </p:txBody>
      </p:sp>
      <p:sp>
        <p:nvSpPr>
          <p:cNvPr id="144424" name="AutoShape 40">
            <a:hlinkClick r:id="rId5" action="ppaction://hlinksldjump" highlightClick="1"/>
          </p:cNvPr>
          <p:cNvSpPr>
            <a:spLocks noChangeArrowheads="1"/>
          </p:cNvSpPr>
          <p:nvPr/>
        </p:nvSpPr>
        <p:spPr bwMode="auto">
          <a:xfrm>
            <a:off x="9525000" y="5918200"/>
            <a:ext cx="304800" cy="304800"/>
          </a:xfrm>
          <a:prstGeom prst="actionButtonBeginning">
            <a:avLst/>
          </a:pr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4425" name="Text Box 41"/>
          <p:cNvSpPr txBox="1">
            <a:spLocks noChangeArrowheads="1"/>
          </p:cNvSpPr>
          <p:nvPr/>
        </p:nvSpPr>
        <p:spPr bwMode="auto">
          <a:xfrm>
            <a:off x="8915400" y="6375400"/>
            <a:ext cx="1447800" cy="30480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Trở lại Vật lý 8</a:t>
            </a:r>
          </a:p>
        </p:txBody>
      </p:sp>
      <p:sp>
        <p:nvSpPr>
          <p:cNvPr id="144441" name="Text Box 57"/>
          <p:cNvSpPr txBox="1">
            <a:spLocks noChangeArrowheads="1"/>
          </p:cNvSpPr>
          <p:nvPr/>
        </p:nvSpPr>
        <p:spPr bwMode="auto">
          <a:xfrm>
            <a:off x="5257800" y="5410200"/>
            <a:ext cx="1447800" cy="33655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Hình 22.4</a:t>
            </a:r>
          </a:p>
        </p:txBody>
      </p:sp>
      <p:pic>
        <p:nvPicPr>
          <p:cNvPr id="144442" name="Picture 58" descr="den conCutou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62339" y="3810000"/>
            <a:ext cx="1074737"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44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4401"/>
                                        </p:tgtEl>
                                        <p:attrNameLst>
                                          <p:attrName>style.visibility</p:attrName>
                                        </p:attrNameLst>
                                      </p:cBhvr>
                                      <p:to>
                                        <p:strVal val="visible"/>
                                      </p:to>
                                    </p:set>
                                    <p:animEffect transition="in" filter="fade">
                                      <p:cBhvr>
                                        <p:cTn id="7" dur="1000"/>
                                        <p:tgtEl>
                                          <p:spTgt spid="144401"/>
                                        </p:tgtEl>
                                      </p:cBhvr>
                                    </p:animEffect>
                                  </p:childTnLst>
                                </p:cTn>
                              </p:par>
                            </p:childTnLst>
                          </p:cTn>
                        </p:par>
                        <p:par>
                          <p:cTn id="8" fill="hold" nodeType="afterGroup">
                            <p:stCondLst>
                              <p:cond delay="1000"/>
                            </p:stCondLst>
                            <p:childTnLst>
                              <p:par>
                                <p:cTn id="9" presetID="22" presetClass="entr" presetSubtype="4" repeatCount="indefinite" fill="hold" grpId="0" nodeType="afterEffect">
                                  <p:stCondLst>
                                    <p:cond delay="0"/>
                                  </p:stCondLst>
                                  <p:childTnLst>
                                    <p:set>
                                      <p:cBhvr>
                                        <p:cTn id="10" dur="1" fill="hold">
                                          <p:stCondLst>
                                            <p:cond delay="0"/>
                                          </p:stCondLst>
                                        </p:cTn>
                                        <p:tgtEl>
                                          <p:spTgt spid="144421"/>
                                        </p:tgtEl>
                                        <p:attrNameLst>
                                          <p:attrName>style.visibility</p:attrName>
                                        </p:attrNameLst>
                                      </p:cBhvr>
                                      <p:to>
                                        <p:strVal val="visible"/>
                                      </p:to>
                                    </p:set>
                                    <p:animEffect transition="in" filter="wipe(down)">
                                      <p:cBhvr>
                                        <p:cTn id="11" dur="2000"/>
                                        <p:tgtEl>
                                          <p:spTgt spid="144421"/>
                                        </p:tgtEl>
                                      </p:cBhvr>
                                    </p:animEffect>
                                  </p:childTnLst>
                                </p:cTn>
                              </p:par>
                              <p:par>
                                <p:cTn id="12" presetID="22" presetClass="entr" presetSubtype="4" repeatCount="indefinite" fill="hold" grpId="0" nodeType="withEffect">
                                  <p:stCondLst>
                                    <p:cond delay="500"/>
                                  </p:stCondLst>
                                  <p:childTnLst>
                                    <p:set>
                                      <p:cBhvr>
                                        <p:cTn id="13" dur="1" fill="hold">
                                          <p:stCondLst>
                                            <p:cond delay="0"/>
                                          </p:stCondLst>
                                        </p:cTn>
                                        <p:tgtEl>
                                          <p:spTgt spid="144420"/>
                                        </p:tgtEl>
                                        <p:attrNameLst>
                                          <p:attrName>style.visibility</p:attrName>
                                        </p:attrNameLst>
                                      </p:cBhvr>
                                      <p:to>
                                        <p:strVal val="visible"/>
                                      </p:to>
                                    </p:set>
                                    <p:animEffect transition="in" filter="wipe(down)">
                                      <p:cBhvr>
                                        <p:cTn id="14" dur="2000"/>
                                        <p:tgtEl>
                                          <p:spTgt spid="144420"/>
                                        </p:tgtEl>
                                      </p:cBhvr>
                                    </p:animEffect>
                                  </p:childTnLst>
                                </p:cTn>
                              </p:par>
                            </p:childTnLst>
                          </p:cTn>
                        </p:par>
                      </p:childTnLst>
                    </p:cTn>
                  </p:par>
                </p:childTnLst>
              </p:cTn>
              <p:nextCondLst>
                <p:cond evt="onClick" delay="0">
                  <p:tgtEl>
                    <p:spTgt spid="144422"/>
                  </p:tgtEl>
                </p:cond>
              </p:nextCondLst>
            </p:seq>
          </p:childTnLst>
        </p:cTn>
      </p:par>
    </p:tnLst>
    <p:bldLst>
      <p:bldP spid="144420" grpId="0" animBg="1"/>
      <p:bldP spid="1444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1E77-20EF-A243-9646-B3933A63F1B2}"/>
              </a:ext>
            </a:extLst>
          </p:cNvPr>
          <p:cNvSpPr>
            <a:spLocks noGrp="1"/>
          </p:cNvSpPr>
          <p:nvPr>
            <p:ph type="title"/>
          </p:nvPr>
        </p:nvSpPr>
        <p:spPr/>
        <p:txBody>
          <a:bodyPr>
            <a:normAutofit/>
          </a:bodyPr>
          <a:lstStyle/>
          <a:p>
            <a:r>
              <a:rPr lang="en-US" dirty="0"/>
              <a:t>II. </a:t>
            </a:r>
            <a:r>
              <a:rPr lang="en-US" dirty="0" err="1"/>
              <a:t>Tính</a:t>
            </a:r>
            <a:r>
              <a:rPr lang="en-US" dirty="0"/>
              <a:t> </a:t>
            </a:r>
            <a:r>
              <a:rPr lang="en-US" dirty="0" err="1"/>
              <a:t>dẫn</a:t>
            </a:r>
            <a:r>
              <a:rPr lang="en-US" dirty="0"/>
              <a:t> </a:t>
            </a:r>
            <a:r>
              <a:rPr lang="en-US" dirty="0" err="1"/>
              <a:t>nhiệt</a:t>
            </a:r>
            <a:r>
              <a:rPr lang="en-US" dirty="0"/>
              <a:t> </a:t>
            </a:r>
            <a:r>
              <a:rPr lang="en-US" dirty="0" err="1"/>
              <a:t>của</a:t>
            </a:r>
            <a:r>
              <a:rPr lang="en-US" dirty="0"/>
              <a:t> </a:t>
            </a:r>
            <a:r>
              <a:rPr lang="en-US" dirty="0" err="1"/>
              <a:t>các</a:t>
            </a:r>
            <a:r>
              <a:rPr lang="en-US" dirty="0"/>
              <a:t> </a:t>
            </a:r>
            <a:r>
              <a:rPr lang="en-US" dirty="0" err="1"/>
              <a:t>chất</a:t>
            </a:r>
            <a:endParaRPr lang="en-VN" dirty="0"/>
          </a:p>
        </p:txBody>
      </p:sp>
      <p:sp>
        <p:nvSpPr>
          <p:cNvPr id="4" name="Content Placeholder 3">
            <a:extLst>
              <a:ext uri="{FF2B5EF4-FFF2-40B4-BE49-F238E27FC236}">
                <a16:creationId xmlns:a16="http://schemas.microsoft.com/office/drawing/2014/main" id="{B070CAA7-BC45-4848-B0CC-16D66057699A}"/>
              </a:ext>
            </a:extLst>
          </p:cNvPr>
          <p:cNvSpPr>
            <a:spLocks noGrp="1"/>
          </p:cNvSpPr>
          <p:nvPr>
            <p:ph sz="half" idx="1"/>
          </p:nvPr>
        </p:nvSpPr>
        <p:spPr>
          <a:xfrm>
            <a:off x="923032" y="1198920"/>
            <a:ext cx="10344418" cy="2160431"/>
          </a:xfrm>
        </p:spPr>
        <p:txBody>
          <a:bodyPr>
            <a:normAutofit/>
          </a:bodyPr>
          <a:lstStyle/>
          <a:p>
            <a:pPr marL="0" indent="0">
              <a:buNone/>
            </a:pPr>
            <a:r>
              <a:rPr lang="vi-VN" dirty="0"/>
              <a:t>- Trong sự truyền nhiệt của chất rắn kim loại dẫn nhiệt tốt nhất.</a:t>
            </a:r>
          </a:p>
          <a:p>
            <a:pPr marL="0" indent="0">
              <a:buNone/>
            </a:pPr>
            <a:r>
              <a:rPr lang="vi-VN" dirty="0"/>
              <a:t>- Chất lỏng dẫn nhiệt kém hơn chất rắn.</a:t>
            </a:r>
          </a:p>
          <a:p>
            <a:pPr marL="0" indent="0">
              <a:buNone/>
            </a:pPr>
            <a:r>
              <a:rPr lang="vi-VN" dirty="0"/>
              <a:t>- Chất khí dẫn nhiệt còn kém hơn chất lỏng. </a:t>
            </a:r>
          </a:p>
        </p:txBody>
      </p:sp>
      <p:pic>
        <p:nvPicPr>
          <p:cNvPr id="1026" name="Picture 2" descr="Lý thuyết dẫn nhiệt | SGK Vật lí lớp 8">
            <a:extLst>
              <a:ext uri="{FF2B5EF4-FFF2-40B4-BE49-F238E27FC236}">
                <a16:creationId xmlns:a16="http://schemas.microsoft.com/office/drawing/2014/main" id="{86EBA3A4-F387-3141-B02B-5E4A193798E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12581" y="3541690"/>
            <a:ext cx="8366838" cy="331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CC7EB2-C457-4F46-A718-9AAD32C2925A}"/>
              </a:ext>
            </a:extLst>
          </p:cNvPr>
          <p:cNvSpPr>
            <a:spLocks noGrp="1"/>
          </p:cNvSpPr>
          <p:nvPr>
            <p:ph type="title"/>
          </p:nvPr>
        </p:nvSpPr>
        <p:spPr/>
        <p:txBody>
          <a:bodyPr/>
          <a:lstStyle/>
          <a:p>
            <a:r>
              <a:rPr lang="en-VN" dirty="0"/>
              <a:t>Bảng so sánh khả năng dẫn nhiệt của các chất</a:t>
            </a:r>
          </a:p>
        </p:txBody>
      </p:sp>
      <p:graphicFrame>
        <p:nvGraphicFramePr>
          <p:cNvPr id="7" name="Content Placeholder 6">
            <a:extLst>
              <a:ext uri="{FF2B5EF4-FFF2-40B4-BE49-F238E27FC236}">
                <a16:creationId xmlns:a16="http://schemas.microsoft.com/office/drawing/2014/main" id="{43BDE99A-6F59-8C4C-A57B-957202AD178B}"/>
              </a:ext>
            </a:extLst>
          </p:cNvPr>
          <p:cNvGraphicFramePr>
            <a:graphicFrameLocks noGrp="1"/>
          </p:cNvGraphicFramePr>
          <p:nvPr>
            <p:ph idx="1"/>
            <p:extLst>
              <p:ext uri="{D42A27DB-BD31-4B8C-83A1-F6EECF244321}">
                <p14:modId xmlns:p14="http://schemas.microsoft.com/office/powerpoint/2010/main" val="1081674401"/>
              </p:ext>
            </p:extLst>
          </p:nvPr>
        </p:nvGraphicFramePr>
        <p:xfrm>
          <a:off x="583083" y="1381259"/>
          <a:ext cx="11024316" cy="5051427"/>
        </p:xfrm>
        <a:graphic>
          <a:graphicData uri="http://schemas.openxmlformats.org/drawingml/2006/table">
            <a:tbl>
              <a:tblPr firstRow="1" firstCol="1" bandRow="1">
                <a:tableStyleId>{1E171933-4619-4E11-9A3F-F7608DF75F80}</a:tableStyleId>
              </a:tblPr>
              <a:tblGrid>
                <a:gridCol w="2734030">
                  <a:extLst>
                    <a:ext uri="{9D8B030D-6E8A-4147-A177-3AD203B41FA5}">
                      <a16:colId xmlns:a16="http://schemas.microsoft.com/office/drawing/2014/main" val="2245034955"/>
                    </a:ext>
                  </a:extLst>
                </a:gridCol>
                <a:gridCol w="2736236">
                  <a:extLst>
                    <a:ext uri="{9D8B030D-6E8A-4147-A177-3AD203B41FA5}">
                      <a16:colId xmlns:a16="http://schemas.microsoft.com/office/drawing/2014/main" val="2368048428"/>
                    </a:ext>
                  </a:extLst>
                </a:gridCol>
                <a:gridCol w="2820020">
                  <a:extLst>
                    <a:ext uri="{9D8B030D-6E8A-4147-A177-3AD203B41FA5}">
                      <a16:colId xmlns:a16="http://schemas.microsoft.com/office/drawing/2014/main" val="2518527945"/>
                    </a:ext>
                  </a:extLst>
                </a:gridCol>
                <a:gridCol w="2734030">
                  <a:extLst>
                    <a:ext uri="{9D8B030D-6E8A-4147-A177-3AD203B41FA5}">
                      <a16:colId xmlns:a16="http://schemas.microsoft.com/office/drawing/2014/main" val="1403156926"/>
                    </a:ext>
                  </a:extLst>
                </a:gridCol>
              </a:tblGrid>
              <a:tr h="804393">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Chất</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dirty="0">
                          <a:effectLst/>
                          <a:latin typeface="Arial" panose="020B0604020202020204" pitchFamily="34" charset="0"/>
                          <a:cs typeface="Arial" panose="020B0604020202020204" pitchFamily="34" charset="0"/>
                        </a:rPr>
                        <a:t>Khả năng dẫn nhiệt</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Chất</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Khả năng dẫn nhiệt</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extLst>
                  <a:ext uri="{0D108BD9-81ED-4DB2-BD59-A6C34878D82A}">
                    <a16:rowId xmlns:a16="http://schemas.microsoft.com/office/drawing/2014/main" val="258932047"/>
                  </a:ext>
                </a:extLst>
              </a:tr>
              <a:tr h="804393">
                <a:tc>
                  <a:txBody>
                    <a:bodyPr/>
                    <a:lstStyle/>
                    <a:p>
                      <a:pPr algn="ctr">
                        <a:lnSpc>
                          <a:spcPct val="150000"/>
                        </a:lnSpc>
                        <a:spcBef>
                          <a:spcPts val="600"/>
                        </a:spcBef>
                        <a:spcAft>
                          <a:spcPts val="600"/>
                        </a:spcAft>
                      </a:pPr>
                      <a:r>
                        <a:rPr lang="vi-VN" sz="2400" b="0" i="1" dirty="0">
                          <a:effectLst/>
                          <a:latin typeface="Arial" panose="020B0604020202020204" pitchFamily="34" charset="0"/>
                          <a:cs typeface="Arial" panose="020B0604020202020204" pitchFamily="34" charset="0"/>
                        </a:rPr>
                        <a:t>Len</a:t>
                      </a:r>
                      <a:endParaRPr lang="en-VN" sz="24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2</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i="1">
                          <a:effectLst/>
                          <a:latin typeface="Arial" panose="020B0604020202020204" pitchFamily="34" charset="0"/>
                          <a:cs typeface="Arial" panose="020B0604020202020204" pitchFamily="34" charset="0"/>
                        </a:rPr>
                        <a:t>Nước đá</a:t>
                      </a:r>
                      <a:endParaRPr lang="en-VN" sz="2400" i="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85</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extLst>
                  <a:ext uri="{0D108BD9-81ED-4DB2-BD59-A6C34878D82A}">
                    <a16:rowId xmlns:a16="http://schemas.microsoft.com/office/drawing/2014/main" val="40207525"/>
                  </a:ext>
                </a:extLst>
              </a:tr>
              <a:tr h="804393">
                <a:tc>
                  <a:txBody>
                    <a:bodyPr/>
                    <a:lstStyle/>
                    <a:p>
                      <a:pPr algn="ctr">
                        <a:lnSpc>
                          <a:spcPct val="150000"/>
                        </a:lnSpc>
                        <a:spcBef>
                          <a:spcPts val="600"/>
                        </a:spcBef>
                        <a:spcAft>
                          <a:spcPts val="600"/>
                        </a:spcAft>
                      </a:pPr>
                      <a:r>
                        <a:rPr lang="vi-VN" sz="2400" b="0" i="1" dirty="0">
                          <a:effectLst/>
                          <a:latin typeface="Arial" panose="020B0604020202020204" pitchFamily="34" charset="0"/>
                          <a:cs typeface="Arial" panose="020B0604020202020204" pitchFamily="34" charset="0"/>
                        </a:rPr>
                        <a:t>Gỗ</a:t>
                      </a:r>
                      <a:endParaRPr lang="en-VN" sz="24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dirty="0">
                          <a:effectLst/>
                          <a:latin typeface="Arial" panose="020B0604020202020204" pitchFamily="34" charset="0"/>
                          <a:cs typeface="Arial" panose="020B0604020202020204" pitchFamily="34" charset="0"/>
                        </a:rPr>
                        <a:t>7</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i="1" dirty="0">
                          <a:effectLst/>
                          <a:latin typeface="Arial" panose="020B0604020202020204" pitchFamily="34" charset="0"/>
                          <a:cs typeface="Arial" panose="020B0604020202020204" pitchFamily="34" charset="0"/>
                        </a:rPr>
                        <a:t>Thép</a:t>
                      </a:r>
                      <a:endParaRPr lang="en-VN"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2 860</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extLst>
                  <a:ext uri="{0D108BD9-81ED-4DB2-BD59-A6C34878D82A}">
                    <a16:rowId xmlns:a16="http://schemas.microsoft.com/office/drawing/2014/main" val="1333739100"/>
                  </a:ext>
                </a:extLst>
              </a:tr>
              <a:tr h="804393">
                <a:tc>
                  <a:txBody>
                    <a:bodyPr/>
                    <a:lstStyle/>
                    <a:p>
                      <a:pPr algn="ctr">
                        <a:lnSpc>
                          <a:spcPct val="150000"/>
                        </a:lnSpc>
                        <a:spcBef>
                          <a:spcPts val="600"/>
                        </a:spcBef>
                        <a:spcAft>
                          <a:spcPts val="600"/>
                        </a:spcAft>
                      </a:pPr>
                      <a:r>
                        <a:rPr lang="vi-VN" sz="2400" b="0" i="1" dirty="0">
                          <a:effectLst/>
                          <a:latin typeface="Arial" panose="020B0604020202020204" pitchFamily="34" charset="0"/>
                          <a:cs typeface="Arial" panose="020B0604020202020204" pitchFamily="34" charset="0"/>
                        </a:rPr>
                        <a:t>Nước</a:t>
                      </a:r>
                      <a:endParaRPr lang="en-VN" sz="24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25</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i="1" dirty="0">
                          <a:effectLst/>
                          <a:latin typeface="Arial" panose="020B0604020202020204" pitchFamily="34" charset="0"/>
                          <a:cs typeface="Arial" panose="020B0604020202020204" pitchFamily="34" charset="0"/>
                        </a:rPr>
                        <a:t>Nhôm</a:t>
                      </a:r>
                      <a:endParaRPr lang="en-VN"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8 770</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extLst>
                  <a:ext uri="{0D108BD9-81ED-4DB2-BD59-A6C34878D82A}">
                    <a16:rowId xmlns:a16="http://schemas.microsoft.com/office/drawing/2014/main" val="562522632"/>
                  </a:ext>
                </a:extLst>
              </a:tr>
              <a:tr h="804393">
                <a:tc>
                  <a:txBody>
                    <a:bodyPr/>
                    <a:lstStyle/>
                    <a:p>
                      <a:pPr algn="ctr">
                        <a:lnSpc>
                          <a:spcPct val="150000"/>
                        </a:lnSpc>
                        <a:spcBef>
                          <a:spcPts val="600"/>
                        </a:spcBef>
                        <a:spcAft>
                          <a:spcPts val="600"/>
                        </a:spcAft>
                      </a:pPr>
                      <a:r>
                        <a:rPr lang="vi-VN" sz="2400" b="0" i="1" dirty="0">
                          <a:effectLst/>
                          <a:latin typeface="Arial" panose="020B0604020202020204" pitchFamily="34" charset="0"/>
                          <a:cs typeface="Arial" panose="020B0604020202020204" pitchFamily="34" charset="0"/>
                        </a:rPr>
                        <a:t>Thuỷ tinh</a:t>
                      </a:r>
                      <a:endParaRPr lang="en-VN" sz="24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44</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i="1">
                          <a:effectLst/>
                          <a:latin typeface="Arial" panose="020B0604020202020204" pitchFamily="34" charset="0"/>
                          <a:cs typeface="Arial" panose="020B0604020202020204" pitchFamily="34" charset="0"/>
                        </a:rPr>
                        <a:t>Đồng</a:t>
                      </a:r>
                      <a:endParaRPr lang="en-VN" sz="2400" i="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17 370</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extLst>
                  <a:ext uri="{0D108BD9-81ED-4DB2-BD59-A6C34878D82A}">
                    <a16:rowId xmlns:a16="http://schemas.microsoft.com/office/drawing/2014/main" val="1958224297"/>
                  </a:ext>
                </a:extLst>
              </a:tr>
              <a:tr h="804393">
                <a:tc>
                  <a:txBody>
                    <a:bodyPr/>
                    <a:lstStyle/>
                    <a:p>
                      <a:pPr algn="ctr">
                        <a:lnSpc>
                          <a:spcPct val="150000"/>
                        </a:lnSpc>
                        <a:spcBef>
                          <a:spcPts val="600"/>
                        </a:spcBef>
                        <a:spcAft>
                          <a:spcPts val="600"/>
                        </a:spcAft>
                      </a:pPr>
                      <a:r>
                        <a:rPr lang="vi-VN" sz="2400" b="0" i="1" dirty="0">
                          <a:effectLst/>
                          <a:latin typeface="Arial" panose="020B0604020202020204" pitchFamily="34" charset="0"/>
                          <a:cs typeface="Arial" panose="020B0604020202020204" pitchFamily="34" charset="0"/>
                        </a:rPr>
                        <a:t>Đất</a:t>
                      </a:r>
                      <a:endParaRPr lang="en-VN" sz="24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a:effectLst/>
                          <a:latin typeface="Arial" panose="020B0604020202020204" pitchFamily="34" charset="0"/>
                          <a:cs typeface="Arial" panose="020B0604020202020204" pitchFamily="34" charset="0"/>
                        </a:rPr>
                        <a:t>65</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i="1" dirty="0">
                          <a:effectLst/>
                          <a:latin typeface="Arial" panose="020B0604020202020204" pitchFamily="34" charset="0"/>
                          <a:cs typeface="Arial" panose="020B0604020202020204" pitchFamily="34" charset="0"/>
                        </a:rPr>
                        <a:t>Bạc</a:t>
                      </a:r>
                      <a:endParaRPr lang="en-VN"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tc>
                  <a:txBody>
                    <a:bodyPr/>
                    <a:lstStyle/>
                    <a:p>
                      <a:pPr algn="ctr">
                        <a:lnSpc>
                          <a:spcPct val="150000"/>
                        </a:lnSpc>
                        <a:spcBef>
                          <a:spcPts val="600"/>
                        </a:spcBef>
                        <a:spcAft>
                          <a:spcPts val="600"/>
                        </a:spcAft>
                      </a:pPr>
                      <a:r>
                        <a:rPr lang="vi-VN" sz="2400" dirty="0">
                          <a:effectLst/>
                          <a:latin typeface="Arial" panose="020B0604020202020204" pitchFamily="34" charset="0"/>
                          <a:cs typeface="Arial" panose="020B0604020202020204" pitchFamily="34" charset="0"/>
                        </a:rPr>
                        <a:t>17 720</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9505" marR="59505" marT="0" marB="0" anchor="ctr"/>
                </a:tc>
                <a:extLst>
                  <a:ext uri="{0D108BD9-81ED-4DB2-BD59-A6C34878D82A}">
                    <a16:rowId xmlns:a16="http://schemas.microsoft.com/office/drawing/2014/main" val="2036518754"/>
                  </a:ext>
                </a:extLst>
              </a:tr>
            </a:tbl>
          </a:graphicData>
        </a:graphic>
      </p:graphicFrame>
    </p:spTree>
    <p:extLst>
      <p:ext uri="{BB962C8B-B14F-4D97-AF65-F5344CB8AC3E}">
        <p14:creationId xmlns:p14="http://schemas.microsoft.com/office/powerpoint/2010/main" val="424273366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9B83-914E-954A-AF76-AC6C510987C0}"/>
              </a:ext>
            </a:extLst>
          </p:cNvPr>
          <p:cNvSpPr>
            <a:spLocks noGrp="1"/>
          </p:cNvSpPr>
          <p:nvPr>
            <p:ph type="title"/>
          </p:nvPr>
        </p:nvSpPr>
        <p:spPr/>
        <p:txBody>
          <a:bodyPr/>
          <a:lstStyle/>
          <a:p>
            <a:r>
              <a:rPr lang="en-VN" dirty="0"/>
              <a:t>Luyện tập</a:t>
            </a:r>
          </a:p>
        </p:txBody>
      </p:sp>
      <p:graphicFrame>
        <p:nvGraphicFramePr>
          <p:cNvPr id="4" name="Content Placeholder 3">
            <a:extLst>
              <a:ext uri="{FF2B5EF4-FFF2-40B4-BE49-F238E27FC236}">
                <a16:creationId xmlns:a16="http://schemas.microsoft.com/office/drawing/2014/main" id="{D74696F1-B8FE-B545-B0D0-C3987DBD5168}"/>
              </a:ext>
            </a:extLst>
          </p:cNvPr>
          <p:cNvGraphicFramePr>
            <a:graphicFrameLocks noGrp="1"/>
          </p:cNvGraphicFramePr>
          <p:nvPr>
            <p:ph idx="1"/>
            <p:extLst>
              <p:ext uri="{D42A27DB-BD31-4B8C-83A1-F6EECF244321}">
                <p14:modId xmlns:p14="http://schemas.microsoft.com/office/powerpoint/2010/main" val="2139607866"/>
              </p:ext>
            </p:extLst>
          </p:nvPr>
        </p:nvGraphicFramePr>
        <p:xfrm>
          <a:off x="256147" y="1471411"/>
          <a:ext cx="11678187" cy="4916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51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dgm id="{8C9FD5E2-C482-2045-B31C-07CF80E32592}"/>
                                            </p:graphicEl>
                                          </p:spTgt>
                                        </p:tgtEl>
                                        <p:attrNameLst>
                                          <p:attrName>style.visibility</p:attrName>
                                        </p:attrNameLst>
                                      </p:cBhvr>
                                      <p:to>
                                        <p:strVal val="visible"/>
                                      </p:to>
                                    </p:set>
                                    <p:anim calcmode="lin" valueType="num">
                                      <p:cBhvr>
                                        <p:cTn id="7" dur="1000" fill="hold"/>
                                        <p:tgtEl>
                                          <p:spTgt spid="4">
                                            <p:graphicEl>
                                              <a:dgm id="{8C9FD5E2-C482-2045-B31C-07CF80E32592}"/>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dgm id="{8C9FD5E2-C482-2045-B31C-07CF80E32592}"/>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8C9FD5E2-C482-2045-B31C-07CF80E3259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F61D16B0-E7E3-654F-BAB7-B059670390B7}"/>
                                            </p:graphicEl>
                                          </p:spTgt>
                                        </p:tgtEl>
                                        <p:attrNameLst>
                                          <p:attrName>style.visibility</p:attrName>
                                        </p:attrNameLst>
                                      </p:cBhvr>
                                      <p:to>
                                        <p:strVal val="visible"/>
                                      </p:to>
                                    </p:set>
                                    <p:anim calcmode="lin" valueType="num">
                                      <p:cBhvr>
                                        <p:cTn id="14" dur="1000" fill="hold"/>
                                        <p:tgtEl>
                                          <p:spTgt spid="4">
                                            <p:graphicEl>
                                              <a:dgm id="{F61D16B0-E7E3-654F-BAB7-B059670390B7}"/>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F61D16B0-E7E3-654F-BAB7-B059670390B7}"/>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F61D16B0-E7E3-654F-BAB7-B059670390B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DA475954-3A50-CC4D-A979-8E19827CDC30}"/>
                                            </p:graphicEl>
                                          </p:spTgt>
                                        </p:tgtEl>
                                        <p:attrNameLst>
                                          <p:attrName>style.visibility</p:attrName>
                                        </p:attrNameLst>
                                      </p:cBhvr>
                                      <p:to>
                                        <p:strVal val="visible"/>
                                      </p:to>
                                    </p:set>
                                    <p:anim calcmode="lin" valueType="num">
                                      <p:cBhvr>
                                        <p:cTn id="21" dur="1000" fill="hold"/>
                                        <p:tgtEl>
                                          <p:spTgt spid="4">
                                            <p:graphicEl>
                                              <a:dgm id="{DA475954-3A50-CC4D-A979-8E19827CDC30}"/>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DA475954-3A50-CC4D-A979-8E19827CDC30}"/>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DA475954-3A50-CC4D-A979-8E19827CDC3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dgm id="{DAB74505-F386-9441-8181-32576143B991}"/>
                                            </p:graphicEl>
                                          </p:spTgt>
                                        </p:tgtEl>
                                        <p:attrNameLst>
                                          <p:attrName>style.visibility</p:attrName>
                                        </p:attrNameLst>
                                      </p:cBhvr>
                                      <p:to>
                                        <p:strVal val="visible"/>
                                      </p:to>
                                    </p:set>
                                    <p:anim calcmode="lin" valueType="num">
                                      <p:cBhvr>
                                        <p:cTn id="28" dur="1000" fill="hold"/>
                                        <p:tgtEl>
                                          <p:spTgt spid="4">
                                            <p:graphicEl>
                                              <a:dgm id="{DAB74505-F386-9441-8181-32576143B991}"/>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dgm id="{DAB74505-F386-9441-8181-32576143B991}"/>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dgm id="{DAB74505-F386-9441-8181-32576143B9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Đố vui trí tuệ, đốt tóc không cháy, Wisdom puzzle, How to burn hair does not burn">
            <a:hlinkClick r:id="" action="ppaction://media"/>
            <a:extLst>
              <a:ext uri="{FF2B5EF4-FFF2-40B4-BE49-F238E27FC236}">
                <a16:creationId xmlns:a16="http://schemas.microsoft.com/office/drawing/2014/main" id="{514EFA20-2F2B-E84B-A4FB-995D9CE5A120}"/>
              </a:ext>
            </a:extLst>
          </p:cNvPr>
          <p:cNvPicPr>
            <a:picLocks noRot="1" noChangeAspect="1"/>
          </p:cNvPicPr>
          <p:nvPr>
            <a:videoFile r:link="rId1"/>
          </p:nvPr>
        </p:nvPicPr>
        <p:blipFill>
          <a:blip r:embed="rId3"/>
          <a:stretch>
            <a:fillRect/>
          </a:stretch>
        </p:blipFill>
        <p:spPr>
          <a:xfrm>
            <a:off x="426720" y="225856"/>
            <a:ext cx="11338560" cy="6406287"/>
          </a:xfrm>
          <a:prstGeom prst="rect">
            <a:avLst/>
          </a:prstGeom>
        </p:spPr>
      </p:pic>
    </p:spTree>
    <p:extLst>
      <p:ext uri="{BB962C8B-B14F-4D97-AF65-F5344CB8AC3E}">
        <p14:creationId xmlns:p14="http://schemas.microsoft.com/office/powerpoint/2010/main" val="17578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descr="Granite"/>
          <p:cNvSpPr>
            <a:spLocks noChangeArrowheads="1"/>
          </p:cNvSpPr>
          <p:nvPr/>
        </p:nvSpPr>
        <p:spPr bwMode="auto">
          <a:xfrm>
            <a:off x="1828800" y="5334000"/>
            <a:ext cx="8534400" cy="11430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4147" name="Picture 3" descr="chânCutout"/>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5791201" y="2895601"/>
            <a:ext cx="147637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34148" name="Picture 4" descr="thân ngườiCutou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3401" y="571500"/>
            <a:ext cx="315277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34149" name="Picture 5" descr="thân ngườiCutou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918825">
            <a:off x="4038601" y="766763"/>
            <a:ext cx="3152775" cy="2914650"/>
          </a:xfrm>
          <a:prstGeom prst="rect">
            <a:avLst/>
          </a:prstGeom>
          <a:noFill/>
          <a:extLst>
            <a:ext uri="{909E8E84-426E-40DD-AFC4-6F175D3DCCD1}">
              <a14:hiddenFill xmlns:a14="http://schemas.microsoft.com/office/drawing/2010/main">
                <a:solidFill>
                  <a:srgbClr val="FFFFFF"/>
                </a:solidFill>
              </a14:hiddenFill>
            </a:ext>
          </a:extLst>
        </p:spPr>
      </p:pic>
      <p:sp>
        <p:nvSpPr>
          <p:cNvPr id="134150" name="Oval 6"/>
          <p:cNvSpPr>
            <a:spLocks noChangeArrowheads="1"/>
          </p:cNvSpPr>
          <p:nvPr/>
        </p:nvSpPr>
        <p:spPr bwMode="auto">
          <a:xfrm>
            <a:off x="4572000" y="1828800"/>
            <a:ext cx="381000" cy="381000"/>
          </a:xfrm>
          <a:prstGeom prst="ellipse">
            <a:avLst/>
          </a:prstGeom>
          <a:gradFill rotWithShape="1">
            <a:gsLst>
              <a:gs pos="0">
                <a:schemeClr val="folHlink"/>
              </a:gs>
              <a:gs pos="100000">
                <a:srgbClr val="008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1" name="Text Box 7"/>
          <p:cNvSpPr txBox="1">
            <a:spLocks noChangeArrowheads="1"/>
          </p:cNvSpPr>
          <p:nvPr/>
        </p:nvSpPr>
        <p:spPr bwMode="auto">
          <a:xfrm>
            <a:off x="7162800" y="6096001"/>
            <a:ext cx="1219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Hình 21.1</a:t>
            </a:r>
          </a:p>
        </p:txBody>
      </p:sp>
      <p:sp>
        <p:nvSpPr>
          <p:cNvPr id="134152" name="AutoShape 8">
            <a:hlinkClick r:id="rId5" action="ppaction://hlinksldjump" highlightClick="1"/>
          </p:cNvPr>
          <p:cNvSpPr>
            <a:spLocks noChangeArrowheads="1"/>
          </p:cNvSpPr>
          <p:nvPr/>
        </p:nvSpPr>
        <p:spPr bwMode="auto">
          <a:xfrm>
            <a:off x="9525000" y="6007100"/>
            <a:ext cx="304800" cy="304800"/>
          </a:xfrm>
          <a:prstGeom prst="actionButtonBeginning">
            <a:avLst/>
          </a:pr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34153" name="Text Box 9"/>
          <p:cNvSpPr txBox="1">
            <a:spLocks noChangeArrowheads="1"/>
          </p:cNvSpPr>
          <p:nvPr/>
        </p:nvSpPr>
        <p:spPr bwMode="auto">
          <a:xfrm>
            <a:off x="8915400" y="6464300"/>
            <a:ext cx="1447800" cy="30480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Trở lại Vật lý 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
                                        <p:tgtEl>
                                          <p:spTgt spid="134148"/>
                                        </p:tgtEl>
                                      </p:cBhvr>
                                    </p:animEffect>
                                    <p:set>
                                      <p:cBhvr>
                                        <p:cTn id="7" dur="1" fill="hold">
                                          <p:stCondLst>
                                            <p:cond delay="19"/>
                                          </p:stCondLst>
                                        </p:cTn>
                                        <p:tgtEl>
                                          <p:spTgt spid="134148"/>
                                        </p:tgtEl>
                                        <p:attrNameLst>
                                          <p:attrName>style.visibility</p:attrName>
                                        </p:attrNameLst>
                                      </p:cBhvr>
                                      <p:to>
                                        <p:strVal val="hidden"/>
                                      </p:to>
                                    </p:set>
                                  </p:childTnLst>
                                </p:cTn>
                              </p:par>
                            </p:childTnLst>
                          </p:cTn>
                        </p:par>
                        <p:par>
                          <p:cTn id="8" fill="hold" nodeType="afterGroup">
                            <p:stCondLst>
                              <p:cond delay="20"/>
                            </p:stCondLst>
                            <p:childTnLst>
                              <p:par>
                                <p:cTn id="9" presetID="10" presetClass="entr" presetSubtype="0" fill="hold" nodeType="afterEffect">
                                  <p:stCondLst>
                                    <p:cond delay="0"/>
                                  </p:stCondLst>
                                  <p:childTnLst>
                                    <p:set>
                                      <p:cBhvr>
                                        <p:cTn id="10" dur="1" fill="hold">
                                          <p:stCondLst>
                                            <p:cond delay="0"/>
                                          </p:stCondLst>
                                        </p:cTn>
                                        <p:tgtEl>
                                          <p:spTgt spid="134149"/>
                                        </p:tgtEl>
                                        <p:attrNameLst>
                                          <p:attrName>style.visibility</p:attrName>
                                        </p:attrNameLst>
                                      </p:cBhvr>
                                      <p:to>
                                        <p:strVal val="visible"/>
                                      </p:to>
                                    </p:set>
                                    <p:animEffect transition="in" filter="fade">
                                      <p:cBhvr>
                                        <p:cTn id="11" dur="20"/>
                                        <p:tgtEl>
                                          <p:spTgt spid="134149"/>
                                        </p:tgtEl>
                                      </p:cBhvr>
                                    </p:animEffect>
                                  </p:childTnLst>
                                </p:cTn>
                              </p:par>
                            </p:childTnLst>
                          </p:cTn>
                        </p:par>
                        <p:par>
                          <p:cTn id="12" fill="hold" nodeType="afterGroup">
                            <p:stCondLst>
                              <p:cond delay="40"/>
                            </p:stCondLst>
                            <p:childTnLst>
                              <p:par>
                                <p:cTn id="13" presetID="0" presetClass="path" presetSubtype="0" decel="50000" fill="hold" grpId="0" nodeType="afterEffect">
                                  <p:stCondLst>
                                    <p:cond delay="0"/>
                                  </p:stCondLst>
                                  <p:childTnLst>
                                    <p:animMotion origin="layout" path="M -6.38889E-6 2.89017E-7 L -6.38889E-6 0.55815 L -6.38889E-6 0.16902 L -6.38889E-6 0.55815 L -6.38889E-6 0.21781 L -6.38889E-6 0.56023 L -6.38889E-6 0.28116 L -6.38889E-6 0.56023 L -6.38889E-6 0.3318 L -6.38889E-6 0.56023 L -6.38889E-6 0.38058 L -6.38889E-6 0.55607 L -0.00157 0.4185 L -6.38889E-6 0.56023 L -6.38889E-6 0.43538 L -0.00157 0.56023 L -6.38889E-6 0.47977 L -6.38889E-6 0.55607 L -6.38889E-6 0.50521 L -6.38889E-6 0.55376 L -6.38889E-6 0.52417 L -0.00157 0.56023 L -6.38889E-6 0.54336 L -6.38889E-6 0.55607 " pathEditMode="relative" ptsTypes="AAAAAAAAAAAAAAAAAAAAAAAA">
                                      <p:cBhvr>
                                        <p:cTn id="14" dur="5000" fill="hold"/>
                                        <p:tgtEl>
                                          <p:spTgt spid="1341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F92BFE-8917-A54B-A297-B1543F7ACEDB}"/>
              </a:ext>
            </a:extLst>
          </p:cNvPr>
          <p:cNvSpPr>
            <a:spLocks noGrp="1"/>
          </p:cNvSpPr>
          <p:nvPr>
            <p:ph type="title"/>
          </p:nvPr>
        </p:nvSpPr>
        <p:spPr>
          <a:xfrm>
            <a:off x="1104899" y="2971806"/>
            <a:ext cx="10071099" cy="2372926"/>
          </a:xfrm>
        </p:spPr>
        <p:txBody>
          <a:bodyPr/>
          <a:lstStyle/>
          <a:p>
            <a:r>
              <a:rPr lang="en-VN" sz="4000" i="1" cap="none" dirty="0"/>
              <a:t>Tiết 29 – Bài 23</a:t>
            </a:r>
            <a:br>
              <a:rPr lang="en-VN" sz="4000" dirty="0"/>
            </a:br>
            <a:r>
              <a:rPr lang="en-VN" sz="4000" b="1" dirty="0"/>
              <a:t>đối lưu – bức xạ nhiệt</a:t>
            </a:r>
            <a:endParaRPr lang="en-VN" sz="4000" dirty="0"/>
          </a:p>
        </p:txBody>
      </p:sp>
    </p:spTree>
    <p:extLst>
      <p:ext uri="{BB962C8B-B14F-4D97-AF65-F5344CB8AC3E}">
        <p14:creationId xmlns:p14="http://schemas.microsoft.com/office/powerpoint/2010/main" val="58129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739C27-F2C0-2044-89CA-98525BEF62ED}"/>
              </a:ext>
            </a:extLst>
          </p:cNvPr>
          <p:cNvSpPr>
            <a:spLocks noGrp="1"/>
          </p:cNvSpPr>
          <p:nvPr>
            <p:ph type="title"/>
          </p:nvPr>
        </p:nvSpPr>
        <p:spPr/>
        <p:txBody>
          <a:bodyPr>
            <a:normAutofit/>
          </a:bodyPr>
          <a:lstStyle/>
          <a:p>
            <a:r>
              <a:rPr lang="vi-VN" dirty="0"/>
              <a:t>I. Đối lưu</a:t>
            </a:r>
            <a:endParaRPr lang="en-VN" dirty="0"/>
          </a:p>
        </p:txBody>
      </p:sp>
      <p:sp>
        <p:nvSpPr>
          <p:cNvPr id="5" name="Content Placeholder 4">
            <a:extLst>
              <a:ext uri="{FF2B5EF4-FFF2-40B4-BE49-F238E27FC236}">
                <a16:creationId xmlns:a16="http://schemas.microsoft.com/office/drawing/2014/main" id="{7ABB6EEB-2D56-3749-A0A7-A6ED5CD3D1A5}"/>
              </a:ext>
            </a:extLst>
          </p:cNvPr>
          <p:cNvSpPr>
            <a:spLocks noGrp="1"/>
          </p:cNvSpPr>
          <p:nvPr>
            <p:ph sz="half" idx="1"/>
          </p:nvPr>
        </p:nvSpPr>
        <p:spPr>
          <a:xfrm>
            <a:off x="495300" y="1600199"/>
            <a:ext cx="4914900" cy="4571999"/>
          </a:xfrm>
        </p:spPr>
        <p:txBody>
          <a:bodyPr/>
          <a:lstStyle/>
          <a:p>
            <a:pPr marL="0" indent="0">
              <a:buNone/>
            </a:pPr>
            <a:r>
              <a:rPr lang="vi-VN" dirty="0"/>
              <a:t>- Sự đối lưu là sự truyền nhiệt năng nhờ tạo thành các dòng chất lỏng hoặc chất khí.</a:t>
            </a:r>
          </a:p>
          <a:p>
            <a:pPr marL="0" indent="0">
              <a:buNone/>
            </a:pPr>
            <a:r>
              <a:rPr lang="vi-VN" dirty="0"/>
              <a:t>- Đó là hình thức truyền nhiệt chủ yếu của chất lỏng và chất khí. </a:t>
            </a:r>
            <a:endParaRPr lang="en-VN" dirty="0"/>
          </a:p>
        </p:txBody>
      </p:sp>
      <p:pic>
        <p:nvPicPr>
          <p:cNvPr id="1026" name="Picture 2" descr="Đối Lưu Là Gì? Những Điều Cần Biết Về Hiện Tượng Đối Lưu">
            <a:extLst>
              <a:ext uri="{FF2B5EF4-FFF2-40B4-BE49-F238E27FC236}">
                <a16:creationId xmlns:a16="http://schemas.microsoft.com/office/drawing/2014/main" id="{0F1BF2CB-8BFC-0F4A-8761-D1D94859B5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88120" y="1981200"/>
            <a:ext cx="6403880" cy="360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8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F965-67D3-4243-BC68-E5E7EBF9095F}"/>
              </a:ext>
            </a:extLst>
          </p:cNvPr>
          <p:cNvSpPr>
            <a:spLocks noGrp="1"/>
          </p:cNvSpPr>
          <p:nvPr>
            <p:ph type="title"/>
          </p:nvPr>
        </p:nvSpPr>
        <p:spPr/>
        <p:txBody>
          <a:bodyPr>
            <a:normAutofit/>
          </a:bodyPr>
          <a:lstStyle/>
          <a:p>
            <a:r>
              <a:rPr lang="en-US" dirty="0"/>
              <a:t>II. </a:t>
            </a:r>
            <a:r>
              <a:rPr lang="en-US" dirty="0" err="1"/>
              <a:t>Bức</a:t>
            </a:r>
            <a:r>
              <a:rPr lang="en-US" dirty="0"/>
              <a:t> </a:t>
            </a:r>
            <a:r>
              <a:rPr lang="en-US" dirty="0" err="1"/>
              <a:t>xạ</a:t>
            </a:r>
            <a:r>
              <a:rPr lang="en-US" dirty="0"/>
              <a:t> </a:t>
            </a:r>
            <a:r>
              <a:rPr lang="en-US" dirty="0" err="1"/>
              <a:t>nhiệt</a:t>
            </a:r>
            <a:endParaRPr lang="en-VN" dirty="0"/>
          </a:p>
        </p:txBody>
      </p:sp>
      <p:sp>
        <p:nvSpPr>
          <p:cNvPr id="5" name="Content Placeholder 4">
            <a:extLst>
              <a:ext uri="{FF2B5EF4-FFF2-40B4-BE49-F238E27FC236}">
                <a16:creationId xmlns:a16="http://schemas.microsoft.com/office/drawing/2014/main" id="{066346F3-B44F-D44B-8B38-AA90F895320D}"/>
              </a:ext>
            </a:extLst>
          </p:cNvPr>
          <p:cNvSpPr>
            <a:spLocks noGrp="1"/>
          </p:cNvSpPr>
          <p:nvPr>
            <p:ph sz="half" idx="2"/>
          </p:nvPr>
        </p:nvSpPr>
        <p:spPr>
          <a:xfrm>
            <a:off x="7894748" y="1600199"/>
            <a:ext cx="3954351" cy="5019542"/>
          </a:xfrm>
        </p:spPr>
        <p:txBody>
          <a:bodyPr>
            <a:normAutofit fontScale="92500" lnSpcReduction="20000"/>
          </a:bodyPr>
          <a:lstStyle/>
          <a:p>
            <a:pPr marL="0" indent="0">
              <a:buNone/>
            </a:pPr>
            <a:r>
              <a:rPr lang="en-US" dirty="0"/>
              <a:t>- </a:t>
            </a:r>
            <a:r>
              <a:rPr lang="en-US" dirty="0" err="1"/>
              <a:t>Bức</a:t>
            </a:r>
            <a:r>
              <a:rPr lang="en-US" dirty="0"/>
              <a:t> </a:t>
            </a:r>
            <a:r>
              <a:rPr lang="en-US" dirty="0" err="1"/>
              <a:t>xạ</a:t>
            </a:r>
            <a:r>
              <a:rPr lang="en-US" dirty="0"/>
              <a:t> </a:t>
            </a:r>
            <a:r>
              <a:rPr lang="en-US" dirty="0" err="1"/>
              <a:t>nhiệt</a:t>
            </a:r>
            <a:r>
              <a:rPr lang="en-US" dirty="0"/>
              <a:t> </a:t>
            </a:r>
            <a:r>
              <a:rPr lang="en-US" dirty="0" err="1"/>
              <a:t>là</a:t>
            </a:r>
            <a:r>
              <a:rPr lang="en-US" dirty="0"/>
              <a:t> </a:t>
            </a:r>
            <a:r>
              <a:rPr lang="en-US" dirty="0" err="1"/>
              <a:t>sự</a:t>
            </a:r>
            <a:r>
              <a:rPr lang="en-US" dirty="0"/>
              <a:t> </a:t>
            </a:r>
            <a:r>
              <a:rPr lang="en-US" dirty="0" err="1"/>
              <a:t>truyền</a:t>
            </a:r>
            <a:r>
              <a:rPr lang="en-US" dirty="0"/>
              <a:t> </a:t>
            </a:r>
            <a:r>
              <a:rPr lang="en-US" dirty="0" err="1"/>
              <a:t>nhiệt</a:t>
            </a:r>
            <a:r>
              <a:rPr lang="en-US" dirty="0"/>
              <a:t> </a:t>
            </a:r>
            <a:r>
              <a:rPr lang="en-US" dirty="0" err="1"/>
              <a:t>bằng</a:t>
            </a:r>
            <a:r>
              <a:rPr lang="en-US" dirty="0"/>
              <a:t> </a:t>
            </a:r>
            <a:r>
              <a:rPr lang="en-US" dirty="0" err="1"/>
              <a:t>các</a:t>
            </a:r>
            <a:r>
              <a:rPr lang="en-US" dirty="0"/>
              <a:t> </a:t>
            </a:r>
            <a:r>
              <a:rPr lang="en-US" dirty="0" err="1"/>
              <a:t>tia</a:t>
            </a:r>
            <a:r>
              <a:rPr lang="en-US" dirty="0"/>
              <a:t> </a:t>
            </a:r>
            <a:r>
              <a:rPr lang="en-US" dirty="0" err="1"/>
              <a:t>nhiệt</a:t>
            </a:r>
            <a:r>
              <a:rPr lang="en-US" dirty="0"/>
              <a:t> </a:t>
            </a:r>
            <a:r>
              <a:rPr lang="en-US" dirty="0" err="1"/>
              <a:t>đi</a:t>
            </a:r>
            <a:r>
              <a:rPr lang="en-US" dirty="0"/>
              <a:t> </a:t>
            </a:r>
            <a:r>
              <a:rPr lang="en-US" dirty="0" err="1"/>
              <a:t>thẳng</a:t>
            </a:r>
            <a:r>
              <a:rPr lang="en-US" dirty="0"/>
              <a:t>. </a:t>
            </a:r>
          </a:p>
          <a:p>
            <a:pPr marL="0" indent="0">
              <a:buNone/>
            </a:pPr>
            <a:r>
              <a:rPr lang="en-US" dirty="0"/>
              <a:t>- </a:t>
            </a:r>
            <a:r>
              <a:rPr lang="en-US" dirty="0" err="1"/>
              <a:t>Bức</a:t>
            </a:r>
            <a:r>
              <a:rPr lang="en-US" dirty="0"/>
              <a:t> </a:t>
            </a:r>
            <a:r>
              <a:rPr lang="en-US" dirty="0" err="1"/>
              <a:t>xạ</a:t>
            </a:r>
            <a:r>
              <a:rPr lang="en-US" dirty="0"/>
              <a:t> </a:t>
            </a:r>
            <a:r>
              <a:rPr lang="en-US" dirty="0" err="1"/>
              <a:t>nhiệt</a:t>
            </a:r>
            <a:r>
              <a:rPr lang="en-US" dirty="0"/>
              <a:t> </a:t>
            </a:r>
            <a:r>
              <a:rPr lang="en-US" dirty="0" err="1"/>
              <a:t>có</a:t>
            </a:r>
            <a:r>
              <a:rPr lang="en-US" dirty="0"/>
              <a:t> </a:t>
            </a:r>
            <a:r>
              <a:rPr lang="en-US" dirty="0" err="1"/>
              <a:t>thể</a:t>
            </a:r>
            <a:r>
              <a:rPr lang="en-US" dirty="0"/>
              <a:t> </a:t>
            </a:r>
            <a:r>
              <a:rPr lang="en-US" dirty="0" err="1"/>
              <a:t>xảy</a:t>
            </a:r>
            <a:r>
              <a:rPr lang="en-US" dirty="0"/>
              <a:t> ra </a:t>
            </a:r>
            <a:r>
              <a:rPr lang="en-US" dirty="0" err="1"/>
              <a:t>cả</a:t>
            </a:r>
            <a:r>
              <a:rPr lang="en-US" dirty="0"/>
              <a:t> </a:t>
            </a:r>
            <a:r>
              <a:rPr lang="en-US" dirty="0" err="1"/>
              <a:t>ở</a:t>
            </a:r>
            <a:r>
              <a:rPr lang="en-US" dirty="0"/>
              <a:t> </a:t>
            </a:r>
            <a:r>
              <a:rPr lang="en-US" dirty="0" err="1"/>
              <a:t>trong</a:t>
            </a:r>
            <a:r>
              <a:rPr lang="en-US" dirty="0"/>
              <a:t> </a:t>
            </a:r>
            <a:r>
              <a:rPr lang="en-US" dirty="0" err="1"/>
              <a:t>chân</a:t>
            </a:r>
            <a:r>
              <a:rPr lang="en-US" dirty="0"/>
              <a:t> </a:t>
            </a:r>
            <a:r>
              <a:rPr lang="en-US" dirty="0" err="1"/>
              <a:t>không</a:t>
            </a:r>
            <a:r>
              <a:rPr lang="en-US" dirty="0"/>
              <a:t>.</a:t>
            </a:r>
          </a:p>
          <a:p>
            <a:pPr marL="0" indent="0">
              <a:buNone/>
            </a:pPr>
            <a:r>
              <a:rPr lang="en-US" dirty="0"/>
              <a:t>- </a:t>
            </a:r>
            <a:r>
              <a:rPr lang="en-US" dirty="0" err="1"/>
              <a:t>Những</a:t>
            </a:r>
            <a:r>
              <a:rPr lang="en-US" dirty="0"/>
              <a:t> </a:t>
            </a:r>
            <a:r>
              <a:rPr lang="en-US" dirty="0" err="1"/>
              <a:t>vật</a:t>
            </a:r>
            <a:r>
              <a:rPr lang="en-US" dirty="0"/>
              <a:t> </a:t>
            </a:r>
            <a:r>
              <a:rPr lang="en-US" dirty="0" err="1"/>
              <a:t>càng</a:t>
            </a:r>
            <a:r>
              <a:rPr lang="en-US" dirty="0"/>
              <a:t> </a:t>
            </a:r>
            <a:r>
              <a:rPr lang="en-US" dirty="0" err="1"/>
              <a:t>sẫm</a:t>
            </a:r>
            <a:r>
              <a:rPr lang="en-US" dirty="0"/>
              <a:t> </a:t>
            </a:r>
            <a:r>
              <a:rPr lang="en-US" dirty="0" err="1"/>
              <a:t>mầu</a:t>
            </a:r>
            <a:r>
              <a:rPr lang="en-US" dirty="0"/>
              <a:t> </a:t>
            </a:r>
            <a:r>
              <a:rPr lang="en-US" dirty="0" err="1"/>
              <a:t>và</a:t>
            </a:r>
            <a:r>
              <a:rPr lang="en-US" dirty="0"/>
              <a:t> </a:t>
            </a:r>
            <a:r>
              <a:rPr lang="en-US" dirty="0" err="1"/>
              <a:t>càng</a:t>
            </a:r>
            <a:r>
              <a:rPr lang="en-US" dirty="0"/>
              <a:t> </a:t>
            </a:r>
            <a:r>
              <a:rPr lang="en-US" dirty="0" err="1"/>
              <a:t>xù</a:t>
            </a:r>
            <a:r>
              <a:rPr lang="en-US" dirty="0"/>
              <a:t> </a:t>
            </a:r>
            <a:r>
              <a:rPr lang="en-US" dirty="0" err="1"/>
              <a:t>xì</a:t>
            </a:r>
            <a:r>
              <a:rPr lang="en-US" dirty="0"/>
              <a:t> </a:t>
            </a:r>
            <a:r>
              <a:rPr lang="en-US" dirty="0" err="1"/>
              <a:t>thì</a:t>
            </a:r>
            <a:r>
              <a:rPr lang="en-US" dirty="0"/>
              <a:t> </a:t>
            </a:r>
            <a:r>
              <a:rPr lang="en-US" dirty="0" err="1"/>
              <a:t>hấp</a:t>
            </a:r>
            <a:r>
              <a:rPr lang="en-US" dirty="0"/>
              <a:t> </a:t>
            </a:r>
            <a:r>
              <a:rPr lang="en-US" dirty="0" err="1"/>
              <a:t>thụ</a:t>
            </a:r>
            <a:r>
              <a:rPr lang="en-US" dirty="0"/>
              <a:t> </a:t>
            </a:r>
            <a:r>
              <a:rPr lang="en-US" dirty="0" err="1"/>
              <a:t>bức</a:t>
            </a:r>
            <a:r>
              <a:rPr lang="en-US" dirty="0"/>
              <a:t> </a:t>
            </a:r>
            <a:r>
              <a:rPr lang="en-US" dirty="0" err="1"/>
              <a:t>xạ</a:t>
            </a:r>
            <a:r>
              <a:rPr lang="en-US" dirty="0"/>
              <a:t> </a:t>
            </a:r>
            <a:r>
              <a:rPr lang="en-US" dirty="0" err="1"/>
              <a:t>nhiệt</a:t>
            </a:r>
            <a:r>
              <a:rPr lang="en-US" dirty="0"/>
              <a:t> </a:t>
            </a:r>
            <a:r>
              <a:rPr lang="en-US" dirty="0" err="1"/>
              <a:t>càng</a:t>
            </a:r>
            <a:r>
              <a:rPr lang="en-US" dirty="0"/>
              <a:t> </a:t>
            </a:r>
            <a:r>
              <a:rPr lang="en-US" dirty="0" err="1"/>
              <a:t>mạnh</a:t>
            </a:r>
            <a:endParaRPr lang="en-VN" dirty="0"/>
          </a:p>
        </p:txBody>
      </p:sp>
      <p:pic>
        <p:nvPicPr>
          <p:cNvPr id="2050" name="Picture 2" descr="Bài tập về các hình thức truyền nhiệt: dẫn nhiệt, đối lưu, bức xạ nhiệt cực  hay">
            <a:extLst>
              <a:ext uri="{FF2B5EF4-FFF2-40B4-BE49-F238E27FC236}">
                <a16:creationId xmlns:a16="http://schemas.microsoft.com/office/drawing/2014/main" id="{B137640F-7845-CE48-9D8F-010FD52C4FA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588654"/>
            <a:ext cx="7621087" cy="305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0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67ECDA-DDFD-1349-A5D9-8D4C390525C6}"/>
              </a:ext>
            </a:extLst>
          </p:cNvPr>
          <p:cNvSpPr>
            <a:spLocks noGrp="1"/>
          </p:cNvSpPr>
          <p:nvPr>
            <p:ph type="title"/>
          </p:nvPr>
        </p:nvSpPr>
        <p:spPr>
          <a:xfrm>
            <a:off x="1104900" y="76200"/>
            <a:ext cx="9980682" cy="1096962"/>
          </a:xfrm>
        </p:spPr>
        <p:txBody>
          <a:bodyPr anchor="ctr">
            <a:normAutofit/>
          </a:bodyPr>
          <a:lstStyle/>
          <a:p>
            <a:pPr>
              <a:lnSpc>
                <a:spcPct val="140000"/>
              </a:lnSpc>
            </a:pPr>
            <a:r>
              <a:rPr lang="vi-VN" sz="2700"/>
              <a:t>Vì sao phích nước thuỷ tinh có thể giữ nước nóng được lâu?</a:t>
            </a:r>
            <a:endParaRPr lang="en-VN" sz="2700"/>
          </a:p>
        </p:txBody>
      </p:sp>
      <p:sp>
        <p:nvSpPr>
          <p:cNvPr id="6" name="Text Placeholder 5">
            <a:extLst>
              <a:ext uri="{FF2B5EF4-FFF2-40B4-BE49-F238E27FC236}">
                <a16:creationId xmlns:a16="http://schemas.microsoft.com/office/drawing/2014/main" id="{3635E8ED-B82E-1945-B96C-2CB008E6CDED}"/>
              </a:ext>
            </a:extLst>
          </p:cNvPr>
          <p:cNvSpPr>
            <a:spLocks noGrp="1"/>
          </p:cNvSpPr>
          <p:nvPr>
            <p:ph type="body" sz="half" idx="2"/>
          </p:nvPr>
        </p:nvSpPr>
        <p:spPr>
          <a:xfrm>
            <a:off x="1104900" y="1600200"/>
            <a:ext cx="4384548" cy="4572000"/>
          </a:xfrm>
        </p:spPr>
        <p:txBody>
          <a:bodyPr anchor="ctr">
            <a:normAutofit/>
          </a:bodyPr>
          <a:lstStyle/>
          <a:p>
            <a:r>
              <a:rPr lang="vi-VN" dirty="0"/>
              <a:t>- Đối lưu nhiệt bị cắt đứt.</a:t>
            </a:r>
          </a:p>
          <a:p>
            <a:r>
              <a:rPr lang="vi-VN" dirty="0"/>
              <a:t>- Dẫn nhiệt bị cản trở.</a:t>
            </a:r>
          </a:p>
          <a:p>
            <a:r>
              <a:rPr lang="vi-VN" dirty="0"/>
              <a:t>- Bức xạ nhiệt bị ngăn chặn triệt để.</a:t>
            </a:r>
            <a:endParaRPr lang="en-VN" dirty="0"/>
          </a:p>
        </p:txBody>
      </p:sp>
      <p:pic>
        <p:nvPicPr>
          <p:cNvPr id="3074" name="Picture 2" descr="Phích Giữ Nhiệt Elmich Inox 304 420ml E4 | Mua Chung, Hot deal Hà Nội">
            <a:extLst>
              <a:ext uri="{FF2B5EF4-FFF2-40B4-BE49-F238E27FC236}">
                <a16:creationId xmlns:a16="http://schemas.microsoft.com/office/drawing/2014/main" id="{15D7FB29-359B-D949-B001-504639A373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02554" y="1570634"/>
            <a:ext cx="3996265" cy="5287366"/>
          </a:xfrm>
          <a:prstGeom prst="rect">
            <a:avLst/>
          </a:prstGeom>
          <a:solidFill>
            <a:srgbClr val="FFFFFF"/>
          </a:solidFill>
        </p:spPr>
      </p:pic>
    </p:spTree>
    <p:extLst>
      <p:ext uri="{BB962C8B-B14F-4D97-AF65-F5344CB8AC3E}">
        <p14:creationId xmlns:p14="http://schemas.microsoft.com/office/powerpoint/2010/main" val="8991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6936ED0E-8CE4-4D34-AAE5-3F5147C60489}"/>
              </a:ext>
            </a:extLst>
          </p:cNvPr>
          <p:cNvSpPr/>
          <p:nvPr/>
        </p:nvSpPr>
        <p:spPr>
          <a:xfrm>
            <a:off x="567891" y="1505735"/>
            <a:ext cx="7710084" cy="5092013"/>
          </a:xfrm>
          <a:prstGeom prst="horizontalScroll">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800" dirty="0">
                <a:latin typeface="Arial" panose="020B0604020202020204" pitchFamily="34" charset="0"/>
                <a:cs typeface="Arial" panose="020B0604020202020204" pitchFamily="34" charset="0"/>
              </a:rPr>
              <a:t>Hoàn thành các bài tập trong sách Bài tập:</a:t>
            </a:r>
            <a:endParaRPr lang="vi-VN" sz="2800" dirty="0">
              <a:solidFill>
                <a:schemeClr val="tx1"/>
              </a:solidFill>
              <a:latin typeface="Arial" panose="020B0604020202020204" pitchFamily="34" charset="0"/>
              <a:cs typeface="Arial" panose="020B0604020202020204" pitchFamily="34" charset="0"/>
            </a:endParaRPr>
          </a:p>
          <a:p>
            <a:pPr algn="just">
              <a:lnSpc>
                <a:spcPct val="150000"/>
              </a:lnSpc>
            </a:pPr>
            <a:r>
              <a:rPr lang="vi-VN" sz="2800" dirty="0">
                <a:solidFill>
                  <a:schemeClr val="tx1"/>
                </a:solidFill>
                <a:latin typeface="Arial" panose="020B0604020202020204" pitchFamily="34" charset="0"/>
                <a:cs typeface="Arial" panose="020B0604020202020204" pitchFamily="34" charset="0"/>
              </a:rPr>
              <a:t>- Bài 21:</a:t>
            </a:r>
            <a:r>
              <a:rPr lang="vi-VN" sz="2800" dirty="0">
                <a:solidFill>
                  <a:srgbClr val="00B0F0"/>
                </a:solidFill>
                <a:latin typeface="Arial" panose="020B0604020202020204" pitchFamily="34" charset="0"/>
                <a:cs typeface="Arial" panose="020B0604020202020204" pitchFamily="34" charset="0"/>
              </a:rPr>
              <a:t> 21.1 đến 21.3; 21.7 đến 21.13.</a:t>
            </a:r>
          </a:p>
          <a:p>
            <a:pPr algn="just">
              <a:lnSpc>
                <a:spcPct val="150000"/>
              </a:lnSpc>
            </a:pPr>
            <a:r>
              <a:rPr lang="vi-VN" sz="2800" dirty="0">
                <a:solidFill>
                  <a:schemeClr val="tx1"/>
                </a:solidFill>
                <a:latin typeface="Arial" panose="020B0604020202020204" pitchFamily="34" charset="0"/>
                <a:cs typeface="Arial" panose="020B0604020202020204" pitchFamily="34" charset="0"/>
              </a:rPr>
              <a:t>- Bài 22: </a:t>
            </a:r>
            <a:r>
              <a:rPr lang="vi-VN" sz="2800" dirty="0">
                <a:solidFill>
                  <a:srgbClr val="00B0F0"/>
                </a:solidFill>
                <a:latin typeface="Arial" panose="020B0604020202020204" pitchFamily="34" charset="0"/>
                <a:cs typeface="Arial" panose="020B0604020202020204" pitchFamily="34" charset="0"/>
              </a:rPr>
              <a:t>22.1 đến 22.4; 22,7; 22.9 đến 22.13</a:t>
            </a:r>
          </a:p>
          <a:p>
            <a:pPr algn="just">
              <a:lnSpc>
                <a:spcPct val="150000"/>
              </a:lnSpc>
            </a:pPr>
            <a:r>
              <a:rPr lang="vi-VN" sz="2800" dirty="0">
                <a:solidFill>
                  <a:schemeClr val="tx1"/>
                </a:solidFill>
                <a:latin typeface="Arial" panose="020B0604020202020204" pitchFamily="34" charset="0"/>
                <a:cs typeface="Arial" panose="020B0604020202020204" pitchFamily="34" charset="0"/>
              </a:rPr>
              <a:t>- Bài 23: </a:t>
            </a:r>
            <a:r>
              <a:rPr lang="vi-VN" sz="2800" dirty="0">
                <a:solidFill>
                  <a:srgbClr val="00B0F0"/>
                </a:solidFill>
                <a:latin typeface="Arial" panose="020B0604020202020204" pitchFamily="34" charset="0"/>
                <a:cs typeface="Arial" panose="020B0604020202020204" pitchFamily="34" charset="0"/>
              </a:rPr>
              <a:t>23.1; 23.2; từ 23.8 đến 23.15. </a:t>
            </a:r>
          </a:p>
        </p:txBody>
      </p:sp>
      <p:pic>
        <p:nvPicPr>
          <p:cNvPr id="7" name="Đồ họa 6" descr="Desk outline">
            <a:extLst>
              <a:ext uri="{FF2B5EF4-FFF2-40B4-BE49-F238E27FC236}">
                <a16:creationId xmlns:a16="http://schemas.microsoft.com/office/drawing/2014/main" id="{CCEA2E04-B414-4F14-A04A-8F3026773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7975" y="2202828"/>
            <a:ext cx="3697826" cy="3697826"/>
          </a:xfrm>
          <a:prstGeom prst="rect">
            <a:avLst/>
          </a:prstGeom>
        </p:spPr>
      </p:pic>
      <p:sp>
        <p:nvSpPr>
          <p:cNvPr id="6" name="Tiêu đề 5">
            <a:extLst>
              <a:ext uri="{FF2B5EF4-FFF2-40B4-BE49-F238E27FC236}">
                <a16:creationId xmlns:a16="http://schemas.microsoft.com/office/drawing/2014/main" id="{F53C236D-C3C4-469E-A39A-4F3874539279}"/>
              </a:ext>
            </a:extLst>
          </p:cNvPr>
          <p:cNvSpPr>
            <a:spLocks noGrp="1"/>
          </p:cNvSpPr>
          <p:nvPr>
            <p:ph type="title"/>
          </p:nvPr>
        </p:nvSpPr>
        <p:spPr/>
        <p:txBody>
          <a:bodyPr/>
          <a:lstStyle/>
          <a:p>
            <a:r>
              <a:rPr lang="en-US" dirty="0" err="1"/>
              <a:t>Nhiệm</a:t>
            </a:r>
            <a:r>
              <a:rPr lang="en-US" dirty="0"/>
              <a:t> </a:t>
            </a:r>
            <a:r>
              <a:rPr lang="en-US" dirty="0" err="1"/>
              <a:t>vụ</a:t>
            </a:r>
            <a:r>
              <a:rPr lang="en-US" dirty="0"/>
              <a:t> </a:t>
            </a:r>
            <a:r>
              <a:rPr lang="en-US" dirty="0" err="1"/>
              <a:t>học</a:t>
            </a:r>
            <a:r>
              <a:rPr lang="en-US" dirty="0"/>
              <a:t> </a:t>
            </a:r>
            <a:r>
              <a:rPr lang="en-US" dirty="0" err="1"/>
              <a:t>tập</a:t>
            </a:r>
            <a:r>
              <a:rPr lang="en-US" dirty="0"/>
              <a:t> </a:t>
            </a:r>
            <a:r>
              <a:rPr lang="en-US" dirty="0" err="1"/>
              <a:t>về</a:t>
            </a:r>
            <a:r>
              <a:rPr lang="en-US" dirty="0"/>
              <a:t> </a:t>
            </a:r>
            <a:r>
              <a:rPr lang="en-US" dirty="0" err="1"/>
              <a:t>nhà</a:t>
            </a:r>
            <a:endParaRPr lang="en-US" dirty="0"/>
          </a:p>
        </p:txBody>
      </p:sp>
    </p:spTree>
    <p:extLst>
      <p:ext uri="{BB962C8B-B14F-4D97-AF65-F5344CB8AC3E}">
        <p14:creationId xmlns:p14="http://schemas.microsoft.com/office/powerpoint/2010/main" val="35275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Đồ họa 3" descr="An assortment of differently patterned circles">
            <a:extLst>
              <a:ext uri="{FF2B5EF4-FFF2-40B4-BE49-F238E27FC236}">
                <a16:creationId xmlns:a16="http://schemas.microsoft.com/office/drawing/2014/main" id="{BFD874AA-217A-454E-B760-1459E959BC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539" y="-112541"/>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425F64D-EE65-4515-BD10-FDA387C8EB52}"/>
              </a:ext>
            </a:extLst>
          </p:cNvPr>
          <p:cNvSpPr/>
          <p:nvPr/>
        </p:nvSpPr>
        <p:spPr>
          <a:xfrm>
            <a:off x="5404431" y="2249688"/>
            <a:ext cx="7010216" cy="2308324"/>
          </a:xfrm>
          <a:prstGeom prst="rect">
            <a:avLst/>
          </a:prstGeom>
          <a:noFill/>
        </p:spPr>
        <p:txBody>
          <a:bodyPr>
            <a:spAutoFit/>
          </a:bodyPr>
          <a:lstStyle/>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Bài</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endPar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vi-VN"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4" name="Hình ảnh 3" descr="Ảnh có chứa văn bản, bánh, đồ chơi&#10;&#10;Mô tả được tạo tự động">
            <a:extLst>
              <a:ext uri="{FF2B5EF4-FFF2-40B4-BE49-F238E27FC236}">
                <a16:creationId xmlns:a16="http://schemas.microsoft.com/office/drawing/2014/main" id="{AF0409A0-668A-4690-867D-DBDE500F669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181686"/>
            <a:ext cx="7621607" cy="556377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290287" y="1320800"/>
            <a:ext cx="4218214" cy="4216400"/>
          </a:xfrm>
        </p:spPr>
        <p:txBody>
          <a:bodyPr rtlCol="0" anchor="ctr">
            <a:normAutofit fontScale="90000"/>
          </a:bodyPr>
          <a:lstStyle/>
          <a:p>
            <a:r>
              <a:rPr lang="en-US" sz="3100" b="1" dirty="0" err="1"/>
              <a:t>Chương</a:t>
            </a:r>
            <a:r>
              <a:rPr lang="en-US" sz="3100" b="1" dirty="0"/>
              <a:t> II: NHIỆT HỌC</a:t>
            </a:r>
            <a:br>
              <a:rPr lang="en-US" b="1" dirty="0"/>
            </a:br>
            <a:r>
              <a:rPr lang="en-US" b="1" i="1" dirty="0" err="1">
                <a:solidFill>
                  <a:srgbClr val="00B050"/>
                </a:solidFill>
              </a:rPr>
              <a:t>Tiết</a:t>
            </a:r>
            <a:r>
              <a:rPr lang="en-US" b="1" i="1" dirty="0">
                <a:solidFill>
                  <a:srgbClr val="00B050"/>
                </a:solidFill>
              </a:rPr>
              <a:t> 27 – 28 – 29</a:t>
            </a:r>
            <a:br>
              <a:rPr lang="en-US" b="1" dirty="0"/>
            </a:br>
            <a:r>
              <a:rPr lang="vi-VN" b="1" dirty="0">
                <a:solidFill>
                  <a:srgbClr val="0070C0"/>
                </a:solidFill>
              </a:rPr>
              <a:t>Chủ đề</a:t>
            </a:r>
            <a:br>
              <a:rPr lang="en-US" b="1" dirty="0">
                <a:solidFill>
                  <a:srgbClr val="0070C0"/>
                </a:solidFill>
              </a:rPr>
            </a:br>
            <a:r>
              <a:rPr lang="en-US" b="1" dirty="0" err="1">
                <a:solidFill>
                  <a:srgbClr val="0070C0"/>
                </a:solidFill>
              </a:rPr>
              <a:t>Sự</a:t>
            </a:r>
            <a:r>
              <a:rPr lang="en-US" b="1" dirty="0">
                <a:solidFill>
                  <a:srgbClr val="0070C0"/>
                </a:solidFill>
              </a:rPr>
              <a:t> </a:t>
            </a:r>
            <a:r>
              <a:rPr lang="en-US" b="1" dirty="0" err="1">
                <a:solidFill>
                  <a:srgbClr val="0070C0"/>
                </a:solidFill>
              </a:rPr>
              <a:t>truyền</a:t>
            </a:r>
            <a:r>
              <a:rPr lang="en-US" b="1" dirty="0">
                <a:solidFill>
                  <a:srgbClr val="0070C0"/>
                </a:solidFill>
              </a:rPr>
              <a:t> </a:t>
            </a:r>
            <a:r>
              <a:rPr lang="en-US" b="1" dirty="0" err="1">
                <a:solidFill>
                  <a:srgbClr val="0070C0"/>
                </a:solidFill>
              </a:rPr>
              <a:t>nhiệt</a:t>
            </a:r>
            <a:r>
              <a:rPr lang="en-US" b="1" dirty="0">
                <a:solidFill>
                  <a:srgbClr val="0070C0"/>
                </a:solidFill>
              </a:rPr>
              <a:t> </a:t>
            </a:r>
            <a:r>
              <a:rPr lang="en-US" b="1" dirty="0" err="1">
                <a:solidFill>
                  <a:srgbClr val="0070C0"/>
                </a:solidFill>
              </a:rPr>
              <a:t>của</a:t>
            </a:r>
            <a:r>
              <a:rPr lang="en-US" b="1" dirty="0">
                <a:solidFill>
                  <a:srgbClr val="0070C0"/>
                </a:solidFill>
              </a:rPr>
              <a:t> </a:t>
            </a:r>
            <a:r>
              <a:rPr lang="en-US" b="1" dirty="0" err="1">
                <a:solidFill>
                  <a:srgbClr val="0070C0"/>
                </a:solidFill>
              </a:rPr>
              <a:t>các</a:t>
            </a:r>
            <a:r>
              <a:rPr lang="en-US" b="1" dirty="0">
                <a:solidFill>
                  <a:srgbClr val="0070C0"/>
                </a:solidFill>
              </a:rPr>
              <a:t> </a:t>
            </a:r>
            <a:r>
              <a:rPr lang="en-US" b="1" dirty="0" err="1">
                <a:solidFill>
                  <a:srgbClr val="0070C0"/>
                </a:solidFill>
              </a:rPr>
              <a:t>chất</a:t>
            </a:r>
            <a:r>
              <a:rPr lang="en-VN" dirty="0">
                <a:solidFill>
                  <a:srgbClr val="0070C0"/>
                </a:solidFill>
              </a:rPr>
              <a:t> </a:t>
            </a:r>
            <a:endParaRPr lang="vi-VN" b="1" dirty="0">
              <a:solidFill>
                <a:srgbClr val="0070C0"/>
              </a:solidFill>
            </a:endParaRPr>
          </a:p>
        </p:txBody>
      </p:sp>
      <p:pic>
        <p:nvPicPr>
          <p:cNvPr id="1026" name="Picture 2" descr="Bếp hồng ngoại là gì? Ưu điểm và nhược điểm">
            <a:extLst>
              <a:ext uri="{FF2B5EF4-FFF2-40B4-BE49-F238E27FC236}">
                <a16:creationId xmlns:a16="http://schemas.microsoft.com/office/drawing/2014/main" id="{358F770B-9F05-DA4C-B6CC-663277C28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484" y="730250"/>
            <a:ext cx="6964516" cy="539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0AD4-82B4-A54E-8549-4C3806A5CCDF}"/>
              </a:ext>
            </a:extLst>
          </p:cNvPr>
          <p:cNvSpPr>
            <a:spLocks noGrp="1"/>
          </p:cNvSpPr>
          <p:nvPr>
            <p:ph type="title"/>
          </p:nvPr>
        </p:nvSpPr>
        <p:spPr/>
        <p:txBody>
          <a:bodyPr/>
          <a:lstStyle/>
          <a:p>
            <a:r>
              <a:rPr lang="en-VN" dirty="0"/>
              <a:t>Nội dung chính</a:t>
            </a:r>
          </a:p>
        </p:txBody>
      </p:sp>
      <p:graphicFrame>
        <p:nvGraphicFramePr>
          <p:cNvPr id="4" name="Content Placeholder 3">
            <a:extLst>
              <a:ext uri="{FF2B5EF4-FFF2-40B4-BE49-F238E27FC236}">
                <a16:creationId xmlns:a16="http://schemas.microsoft.com/office/drawing/2014/main" id="{FE4670BB-28EF-0A4D-BAD6-B9C179AFC4E6}"/>
              </a:ext>
            </a:extLst>
          </p:cNvPr>
          <p:cNvGraphicFramePr>
            <a:graphicFrameLocks noGrp="1"/>
          </p:cNvGraphicFramePr>
          <p:nvPr>
            <p:ph idx="1"/>
            <p:extLst>
              <p:ext uri="{D42A27DB-BD31-4B8C-83A1-F6EECF244321}">
                <p14:modId xmlns:p14="http://schemas.microsoft.com/office/powerpoint/2010/main" val="3964675089"/>
              </p:ext>
            </p:extLst>
          </p:nvPr>
        </p:nvGraphicFramePr>
        <p:xfrm>
          <a:off x="405641" y="1524000"/>
          <a:ext cx="113792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F80C41CA-D855-9945-B824-B044BD86A215}"/>
                                            </p:graphicEl>
                                          </p:spTgt>
                                        </p:tgtEl>
                                        <p:attrNameLst>
                                          <p:attrName>style.visibility</p:attrName>
                                        </p:attrNameLst>
                                      </p:cBhvr>
                                      <p:to>
                                        <p:strVal val="visible"/>
                                      </p:to>
                                    </p:set>
                                    <p:animEffect transition="in" filter="circle(in)">
                                      <p:cBhvr>
                                        <p:cTn id="7" dur="2000"/>
                                        <p:tgtEl>
                                          <p:spTgt spid="4">
                                            <p:graphicEl>
                                              <a:dgm id="{F80C41CA-D855-9945-B824-B044BD86A2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588DCAD2-DE5E-FA4A-A8C8-974E1BC4949C}"/>
                                            </p:graphicEl>
                                          </p:spTgt>
                                        </p:tgtEl>
                                        <p:attrNameLst>
                                          <p:attrName>style.visibility</p:attrName>
                                        </p:attrNameLst>
                                      </p:cBhvr>
                                      <p:to>
                                        <p:strVal val="visible"/>
                                      </p:to>
                                    </p:set>
                                    <p:animEffect transition="in" filter="circle(in)">
                                      <p:cBhvr>
                                        <p:cTn id="12" dur="2000"/>
                                        <p:tgtEl>
                                          <p:spTgt spid="4">
                                            <p:graphicEl>
                                              <a:dgm id="{588DCAD2-DE5E-FA4A-A8C8-974E1BC4949C}"/>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37B46419-FE7F-A749-ADC7-91BD10148A45}"/>
                                            </p:graphicEl>
                                          </p:spTgt>
                                        </p:tgtEl>
                                        <p:attrNameLst>
                                          <p:attrName>style.visibility</p:attrName>
                                        </p:attrNameLst>
                                      </p:cBhvr>
                                      <p:to>
                                        <p:strVal val="visible"/>
                                      </p:to>
                                    </p:set>
                                    <p:animEffect transition="in" filter="circle(in)">
                                      <p:cBhvr>
                                        <p:cTn id="15" dur="2000"/>
                                        <p:tgtEl>
                                          <p:spTgt spid="4">
                                            <p:graphicEl>
                                              <a:dgm id="{37B46419-FE7F-A749-ADC7-91BD10148A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A8D4F326-FCB1-794C-A2D3-AE21F663445D}"/>
                                            </p:graphicEl>
                                          </p:spTgt>
                                        </p:tgtEl>
                                        <p:attrNameLst>
                                          <p:attrName>style.visibility</p:attrName>
                                        </p:attrNameLst>
                                      </p:cBhvr>
                                      <p:to>
                                        <p:strVal val="visible"/>
                                      </p:to>
                                    </p:set>
                                    <p:animEffect transition="in" filter="circle(in)">
                                      <p:cBhvr>
                                        <p:cTn id="20" dur="2000"/>
                                        <p:tgtEl>
                                          <p:spTgt spid="4">
                                            <p:graphicEl>
                                              <a:dgm id="{A8D4F326-FCB1-794C-A2D3-AE21F663445D}"/>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B4D64666-A7B6-034E-A70D-043BB7A3584D}"/>
                                            </p:graphicEl>
                                          </p:spTgt>
                                        </p:tgtEl>
                                        <p:attrNameLst>
                                          <p:attrName>style.visibility</p:attrName>
                                        </p:attrNameLst>
                                      </p:cBhvr>
                                      <p:to>
                                        <p:strVal val="visible"/>
                                      </p:to>
                                    </p:set>
                                    <p:animEffect transition="in" filter="circle(in)">
                                      <p:cBhvr>
                                        <p:cTn id="23" dur="2000"/>
                                        <p:tgtEl>
                                          <p:spTgt spid="4">
                                            <p:graphicEl>
                                              <a:dgm id="{B4D64666-A7B6-034E-A70D-043BB7A3584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48AD24B0-2DBC-454F-A410-C1D525AF077E}"/>
                                            </p:graphicEl>
                                          </p:spTgt>
                                        </p:tgtEl>
                                        <p:attrNameLst>
                                          <p:attrName>style.visibility</p:attrName>
                                        </p:attrNameLst>
                                      </p:cBhvr>
                                      <p:to>
                                        <p:strVal val="visible"/>
                                      </p:to>
                                    </p:set>
                                    <p:animEffect transition="in" filter="circle(in)">
                                      <p:cBhvr>
                                        <p:cTn id="28" dur="2000"/>
                                        <p:tgtEl>
                                          <p:spTgt spid="4">
                                            <p:graphicEl>
                                              <a:dgm id="{48AD24B0-2DBC-454F-A410-C1D525AF077E}"/>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A03BA972-9F5A-A441-A045-83553088CAC6}"/>
                                            </p:graphicEl>
                                          </p:spTgt>
                                        </p:tgtEl>
                                        <p:attrNameLst>
                                          <p:attrName>style.visibility</p:attrName>
                                        </p:attrNameLst>
                                      </p:cBhvr>
                                      <p:to>
                                        <p:strVal val="visible"/>
                                      </p:to>
                                    </p:set>
                                    <p:animEffect transition="in" filter="circle(in)">
                                      <p:cBhvr>
                                        <p:cTn id="31" dur="2000"/>
                                        <p:tgtEl>
                                          <p:spTgt spid="4">
                                            <p:graphicEl>
                                              <a:dgm id="{A03BA972-9F5A-A441-A045-83553088CA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721815-FB35-B64B-AA9F-27FB93017F82}"/>
              </a:ext>
            </a:extLst>
          </p:cNvPr>
          <p:cNvSpPr>
            <a:spLocks noGrp="1"/>
          </p:cNvSpPr>
          <p:nvPr>
            <p:ph type="title"/>
          </p:nvPr>
        </p:nvSpPr>
        <p:spPr>
          <a:xfrm>
            <a:off x="1104899" y="2971806"/>
            <a:ext cx="10071099" cy="2360048"/>
          </a:xfrm>
        </p:spPr>
        <p:txBody>
          <a:bodyPr/>
          <a:lstStyle/>
          <a:p>
            <a:r>
              <a:rPr lang="en-VN" sz="4000" i="1" cap="none" dirty="0"/>
              <a:t>Tiết 27 – Bài 21</a:t>
            </a:r>
            <a:br>
              <a:rPr lang="en-VN" sz="4000" dirty="0"/>
            </a:br>
            <a:r>
              <a:rPr lang="en-VN" sz="4000" b="1" dirty="0"/>
              <a:t>Nhiệt năng</a:t>
            </a:r>
          </a:p>
        </p:txBody>
      </p:sp>
    </p:spTree>
    <p:extLst>
      <p:ext uri="{BB962C8B-B14F-4D97-AF65-F5344CB8AC3E}">
        <p14:creationId xmlns:p14="http://schemas.microsoft.com/office/powerpoint/2010/main" val="104385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814F-2C3F-F344-BB94-1E96A430ED02}"/>
              </a:ext>
            </a:extLst>
          </p:cNvPr>
          <p:cNvSpPr>
            <a:spLocks noGrp="1"/>
          </p:cNvSpPr>
          <p:nvPr>
            <p:ph type="title"/>
          </p:nvPr>
        </p:nvSpPr>
        <p:spPr/>
        <p:txBody>
          <a:bodyPr>
            <a:normAutofit/>
          </a:bodyPr>
          <a:lstStyle/>
          <a:p>
            <a:r>
              <a:rPr lang="en-US" dirty="0"/>
              <a:t>I. </a:t>
            </a:r>
            <a:r>
              <a:rPr lang="en-US" dirty="0" err="1"/>
              <a:t>Nhiệt</a:t>
            </a:r>
            <a:r>
              <a:rPr lang="en-US" dirty="0"/>
              <a:t> </a:t>
            </a:r>
            <a:r>
              <a:rPr lang="en-US" dirty="0" err="1"/>
              <a:t>năng</a:t>
            </a:r>
            <a:endParaRPr lang="en-VN" dirty="0"/>
          </a:p>
        </p:txBody>
      </p:sp>
      <p:sp>
        <p:nvSpPr>
          <p:cNvPr id="3" name="Content Placeholder 2">
            <a:extLst>
              <a:ext uri="{FF2B5EF4-FFF2-40B4-BE49-F238E27FC236}">
                <a16:creationId xmlns:a16="http://schemas.microsoft.com/office/drawing/2014/main" id="{D85BE4E4-0D1A-0B45-91EE-25EC4AFF5259}"/>
              </a:ext>
            </a:extLst>
          </p:cNvPr>
          <p:cNvSpPr>
            <a:spLocks noGrp="1"/>
          </p:cNvSpPr>
          <p:nvPr>
            <p:ph sz="half" idx="1"/>
          </p:nvPr>
        </p:nvSpPr>
        <p:spPr>
          <a:xfrm>
            <a:off x="499593" y="1600199"/>
            <a:ext cx="4914900" cy="4571999"/>
          </a:xfrm>
        </p:spPr>
        <p:txBody>
          <a:bodyPr/>
          <a:lstStyle/>
          <a:p>
            <a:pPr marL="0" indent="0">
              <a:buNone/>
            </a:pPr>
            <a:r>
              <a:rPr lang="en-US" dirty="0"/>
              <a:t>- </a:t>
            </a:r>
            <a:r>
              <a:rPr lang="en-US" dirty="0" err="1"/>
              <a:t>Nhiệt</a:t>
            </a:r>
            <a:r>
              <a:rPr lang="en-US" dirty="0"/>
              <a:t> </a:t>
            </a:r>
            <a:r>
              <a:rPr lang="en-US" dirty="0" err="1"/>
              <a:t>năng</a:t>
            </a:r>
            <a:r>
              <a:rPr lang="en-US" dirty="0"/>
              <a:t> </a:t>
            </a:r>
            <a:r>
              <a:rPr lang="en-US" dirty="0" err="1"/>
              <a:t>của</a:t>
            </a:r>
            <a:r>
              <a:rPr lang="en-US" dirty="0"/>
              <a:t> </a:t>
            </a:r>
            <a:r>
              <a:rPr lang="en-US" dirty="0" err="1"/>
              <a:t>một</a:t>
            </a:r>
            <a:r>
              <a:rPr lang="en-US" dirty="0"/>
              <a:t> </a:t>
            </a:r>
            <a:r>
              <a:rPr lang="en-US" dirty="0" err="1"/>
              <a:t>vật</a:t>
            </a:r>
            <a:r>
              <a:rPr lang="en-US" dirty="0"/>
              <a:t> </a:t>
            </a:r>
            <a:r>
              <a:rPr lang="en-US" dirty="0" err="1"/>
              <a:t>là</a:t>
            </a:r>
            <a:r>
              <a:rPr lang="en-US" dirty="0"/>
              <a:t> </a:t>
            </a:r>
            <a:r>
              <a:rPr lang="en-US" dirty="0" err="1">
                <a:solidFill>
                  <a:srgbClr val="0070C0"/>
                </a:solidFill>
              </a:rPr>
              <a:t>tổng</a:t>
            </a:r>
            <a:r>
              <a:rPr lang="en-US" dirty="0">
                <a:solidFill>
                  <a:srgbClr val="0070C0"/>
                </a:solidFill>
              </a:rPr>
              <a:t> </a:t>
            </a:r>
            <a:r>
              <a:rPr lang="en-US" dirty="0" err="1">
                <a:solidFill>
                  <a:srgbClr val="0070C0"/>
                </a:solidFill>
              </a:rPr>
              <a:t>động</a:t>
            </a:r>
            <a:r>
              <a:rPr lang="en-US" dirty="0">
                <a:solidFill>
                  <a:srgbClr val="0070C0"/>
                </a:solidFill>
              </a:rPr>
              <a:t> </a:t>
            </a:r>
            <a:r>
              <a:rPr lang="en-US" dirty="0" err="1">
                <a:solidFill>
                  <a:srgbClr val="0070C0"/>
                </a:solidFill>
              </a:rPr>
              <a:t>năng</a:t>
            </a:r>
            <a:r>
              <a:rPr lang="en-US" dirty="0">
                <a:solidFill>
                  <a:srgbClr val="0070C0"/>
                </a:solidFill>
              </a:rPr>
              <a:t> </a:t>
            </a:r>
            <a:r>
              <a:rPr lang="en-US" dirty="0" err="1">
                <a:solidFill>
                  <a:srgbClr val="0070C0"/>
                </a:solidFill>
              </a:rPr>
              <a:t>của</a:t>
            </a:r>
            <a:r>
              <a:rPr lang="en-US" dirty="0">
                <a:solidFill>
                  <a:srgbClr val="0070C0"/>
                </a:solidFill>
              </a:rPr>
              <a:t> </a:t>
            </a:r>
            <a:r>
              <a:rPr lang="en-US" dirty="0" err="1">
                <a:solidFill>
                  <a:srgbClr val="0070C0"/>
                </a:solidFill>
              </a:rPr>
              <a:t>các</a:t>
            </a:r>
            <a:r>
              <a:rPr lang="en-US" dirty="0">
                <a:solidFill>
                  <a:srgbClr val="0070C0"/>
                </a:solidFill>
              </a:rPr>
              <a:t> </a:t>
            </a:r>
            <a:r>
              <a:rPr lang="en-US" dirty="0" err="1">
                <a:solidFill>
                  <a:srgbClr val="0070C0"/>
                </a:solidFill>
              </a:rPr>
              <a:t>phân</a:t>
            </a:r>
            <a:r>
              <a:rPr lang="en-US" dirty="0">
                <a:solidFill>
                  <a:srgbClr val="0070C0"/>
                </a:solidFill>
              </a:rPr>
              <a:t> </a:t>
            </a:r>
            <a:r>
              <a:rPr lang="en-US" dirty="0" err="1">
                <a:solidFill>
                  <a:srgbClr val="0070C0"/>
                </a:solidFill>
              </a:rPr>
              <a:t>tử</a:t>
            </a:r>
            <a:r>
              <a:rPr lang="en-US" dirty="0">
                <a:solidFill>
                  <a:srgbClr val="0070C0"/>
                </a:solidFill>
              </a:rPr>
              <a:t> </a:t>
            </a:r>
            <a:r>
              <a:rPr lang="en-US" dirty="0" err="1">
                <a:solidFill>
                  <a:srgbClr val="0070C0"/>
                </a:solidFill>
              </a:rPr>
              <a:t>cấu</a:t>
            </a:r>
            <a:r>
              <a:rPr lang="en-US" dirty="0">
                <a:solidFill>
                  <a:srgbClr val="0070C0"/>
                </a:solidFill>
              </a:rPr>
              <a:t> </a:t>
            </a:r>
            <a:r>
              <a:rPr lang="en-US" dirty="0" err="1">
                <a:solidFill>
                  <a:srgbClr val="0070C0"/>
                </a:solidFill>
              </a:rPr>
              <a:t>tạo</a:t>
            </a:r>
            <a:r>
              <a:rPr lang="en-US" dirty="0">
                <a:solidFill>
                  <a:srgbClr val="0070C0"/>
                </a:solidFill>
              </a:rPr>
              <a:t> </a:t>
            </a:r>
            <a:r>
              <a:rPr lang="en-US" dirty="0" err="1">
                <a:solidFill>
                  <a:srgbClr val="0070C0"/>
                </a:solidFill>
              </a:rPr>
              <a:t>nên</a:t>
            </a:r>
            <a:r>
              <a:rPr lang="en-US" dirty="0">
                <a:solidFill>
                  <a:srgbClr val="0070C0"/>
                </a:solidFill>
              </a:rPr>
              <a:t> </a:t>
            </a:r>
            <a:r>
              <a:rPr lang="en-US" dirty="0" err="1">
                <a:solidFill>
                  <a:srgbClr val="0070C0"/>
                </a:solidFill>
              </a:rPr>
              <a:t>vật</a:t>
            </a:r>
            <a:r>
              <a:rPr lang="en-US" dirty="0">
                <a:solidFill>
                  <a:srgbClr val="0070C0"/>
                </a:solidFill>
              </a:rPr>
              <a:t>.</a:t>
            </a:r>
          </a:p>
          <a:p>
            <a:pPr marL="0" indent="0">
              <a:buNone/>
            </a:pPr>
            <a:r>
              <a:rPr lang="en-US" dirty="0"/>
              <a:t>- </a:t>
            </a:r>
            <a:r>
              <a:rPr lang="en-US" dirty="0" err="1"/>
              <a:t>Nhiệt</a:t>
            </a:r>
            <a:r>
              <a:rPr lang="en-US" dirty="0"/>
              <a:t> </a:t>
            </a:r>
            <a:r>
              <a:rPr lang="en-US" dirty="0" err="1"/>
              <a:t>độ</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cao</a:t>
            </a:r>
            <a:r>
              <a:rPr lang="en-US" dirty="0"/>
              <a:t> </a:t>
            </a:r>
            <a:r>
              <a:rPr lang="en-US" dirty="0" err="1"/>
              <a:t>thì</a:t>
            </a:r>
            <a:r>
              <a:rPr lang="en-US" dirty="0"/>
              <a:t> </a:t>
            </a:r>
            <a:r>
              <a:rPr lang="en-US" dirty="0" err="1">
                <a:solidFill>
                  <a:srgbClr val="0070C0"/>
                </a:solidFill>
              </a:rPr>
              <a:t>nhiệt</a:t>
            </a:r>
            <a:r>
              <a:rPr lang="en-US" dirty="0">
                <a:solidFill>
                  <a:srgbClr val="0070C0"/>
                </a:solidFill>
              </a:rPr>
              <a:t> </a:t>
            </a:r>
            <a:r>
              <a:rPr lang="en-US" dirty="0" err="1">
                <a:solidFill>
                  <a:srgbClr val="0070C0"/>
                </a:solidFill>
              </a:rPr>
              <a:t>năng</a:t>
            </a:r>
            <a:r>
              <a:rPr lang="en-US" dirty="0">
                <a:solidFill>
                  <a:srgbClr val="0070C0"/>
                </a:solidFill>
              </a:rPr>
              <a:t> </a:t>
            </a:r>
            <a:r>
              <a:rPr lang="en-US" dirty="0" err="1">
                <a:solidFill>
                  <a:srgbClr val="0070C0"/>
                </a:solidFill>
              </a:rPr>
              <a:t>của</a:t>
            </a:r>
            <a:r>
              <a:rPr lang="en-US" dirty="0">
                <a:solidFill>
                  <a:srgbClr val="0070C0"/>
                </a:solidFill>
              </a:rPr>
              <a:t> </a:t>
            </a:r>
            <a:r>
              <a:rPr lang="en-US" dirty="0" err="1">
                <a:solidFill>
                  <a:srgbClr val="0070C0"/>
                </a:solidFill>
              </a:rPr>
              <a:t>vật</a:t>
            </a:r>
            <a:r>
              <a:rPr lang="en-US" dirty="0">
                <a:solidFill>
                  <a:srgbClr val="0070C0"/>
                </a:solidFill>
              </a:rPr>
              <a:t> </a:t>
            </a:r>
            <a:r>
              <a:rPr lang="en-US" dirty="0" err="1">
                <a:solidFill>
                  <a:srgbClr val="0070C0"/>
                </a:solidFill>
              </a:rPr>
              <a:t>càng</a:t>
            </a:r>
            <a:r>
              <a:rPr lang="en-US" dirty="0">
                <a:solidFill>
                  <a:srgbClr val="0070C0"/>
                </a:solidFill>
              </a:rPr>
              <a:t> </a:t>
            </a:r>
            <a:r>
              <a:rPr lang="en-US" dirty="0" err="1">
                <a:solidFill>
                  <a:srgbClr val="0070C0"/>
                </a:solidFill>
              </a:rPr>
              <a:t>tăng</a:t>
            </a:r>
            <a:r>
              <a:rPr lang="en-US" dirty="0">
                <a:solidFill>
                  <a:srgbClr val="0070C0"/>
                </a:solidFill>
              </a:rPr>
              <a:t>. </a:t>
            </a:r>
            <a:endParaRPr lang="en-VN" dirty="0">
              <a:solidFill>
                <a:srgbClr val="0070C0"/>
              </a:solidFill>
            </a:endParaRPr>
          </a:p>
        </p:txBody>
      </p:sp>
      <p:pic>
        <p:nvPicPr>
          <p:cNvPr id="3074" name="Picture 2" descr="Tổng hợp Nhiệt năng là gì? Định nghĩa, tính chất và công thức tính -  Banmaynuocnong">
            <a:extLst>
              <a:ext uri="{FF2B5EF4-FFF2-40B4-BE49-F238E27FC236}">
                <a16:creationId xmlns:a16="http://schemas.microsoft.com/office/drawing/2014/main" id="{C266E688-077B-6945-9DFC-E3DD6CA227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28226" y="1600199"/>
            <a:ext cx="6095999"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9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48A9-BEE3-C342-AF24-EEBBB7B2D35B}"/>
              </a:ext>
            </a:extLst>
          </p:cNvPr>
          <p:cNvSpPr>
            <a:spLocks noGrp="1"/>
          </p:cNvSpPr>
          <p:nvPr>
            <p:ph type="title"/>
          </p:nvPr>
        </p:nvSpPr>
        <p:spPr/>
        <p:txBody>
          <a:bodyPr>
            <a:normAutofit/>
          </a:bodyPr>
          <a:lstStyle/>
          <a:p>
            <a:r>
              <a:rPr lang="en-US" dirty="0"/>
              <a:t>II. </a:t>
            </a:r>
            <a:r>
              <a:rPr lang="en-US" dirty="0" err="1"/>
              <a:t>Các</a:t>
            </a:r>
            <a:r>
              <a:rPr lang="en-US" dirty="0"/>
              <a:t> </a:t>
            </a:r>
            <a:r>
              <a:rPr lang="en-US" dirty="0" err="1"/>
              <a:t>cách</a:t>
            </a:r>
            <a:r>
              <a:rPr lang="en-US" dirty="0"/>
              <a:t> </a:t>
            </a:r>
            <a:r>
              <a:rPr lang="en-US" dirty="0" err="1"/>
              <a:t>làm</a:t>
            </a:r>
            <a:r>
              <a:rPr lang="en-US" dirty="0"/>
              <a:t> </a:t>
            </a:r>
            <a:r>
              <a:rPr lang="en-US" dirty="0" err="1"/>
              <a:t>thay</a:t>
            </a:r>
            <a:r>
              <a:rPr lang="en-US" dirty="0"/>
              <a:t> </a:t>
            </a:r>
            <a:r>
              <a:rPr lang="en-US" dirty="0" err="1"/>
              <a:t>đổi</a:t>
            </a:r>
            <a:r>
              <a:rPr lang="en-US" dirty="0"/>
              <a:t> </a:t>
            </a:r>
            <a:r>
              <a:rPr lang="en-US" dirty="0" err="1"/>
              <a:t>nhiệt</a:t>
            </a:r>
            <a:r>
              <a:rPr lang="en-US" dirty="0"/>
              <a:t> </a:t>
            </a:r>
            <a:r>
              <a:rPr lang="en-US" dirty="0" err="1"/>
              <a:t>năng</a:t>
            </a:r>
            <a:endParaRPr lang="en-VN" dirty="0"/>
          </a:p>
        </p:txBody>
      </p:sp>
      <p:sp>
        <p:nvSpPr>
          <p:cNvPr id="4" name="Content Placeholder 3">
            <a:extLst>
              <a:ext uri="{FF2B5EF4-FFF2-40B4-BE49-F238E27FC236}">
                <a16:creationId xmlns:a16="http://schemas.microsoft.com/office/drawing/2014/main" id="{787A5AC2-1761-BB45-9AC4-A778DA01B1E7}"/>
              </a:ext>
            </a:extLst>
          </p:cNvPr>
          <p:cNvSpPr>
            <a:spLocks noGrp="1"/>
          </p:cNvSpPr>
          <p:nvPr>
            <p:ph sz="half" idx="2"/>
          </p:nvPr>
        </p:nvSpPr>
        <p:spPr>
          <a:xfrm>
            <a:off x="6172199" y="1600200"/>
            <a:ext cx="5631873" cy="4571999"/>
          </a:xfrm>
        </p:spPr>
        <p:txBody>
          <a:bodyPr>
            <a:normAutofit/>
          </a:bodyPr>
          <a:lstStyle/>
          <a:p>
            <a:pPr marL="0" indent="0">
              <a:buNone/>
            </a:pPr>
            <a:r>
              <a:rPr lang="en-US" dirty="0">
                <a:solidFill>
                  <a:srgbClr val="00B050"/>
                </a:solidFill>
              </a:rPr>
              <a:t>1. </a:t>
            </a:r>
            <a:r>
              <a:rPr lang="en-US" dirty="0" err="1">
                <a:solidFill>
                  <a:srgbClr val="00B050"/>
                </a:solidFill>
              </a:rPr>
              <a:t>Thực</a:t>
            </a:r>
            <a:r>
              <a:rPr lang="en-US" dirty="0">
                <a:solidFill>
                  <a:srgbClr val="00B050"/>
                </a:solidFill>
              </a:rPr>
              <a:t> </a:t>
            </a:r>
            <a:r>
              <a:rPr lang="en-US" dirty="0" err="1">
                <a:solidFill>
                  <a:srgbClr val="00B050"/>
                </a:solidFill>
              </a:rPr>
              <a:t>hiện</a:t>
            </a:r>
            <a:r>
              <a:rPr lang="en-US" dirty="0">
                <a:solidFill>
                  <a:srgbClr val="00B050"/>
                </a:solidFill>
              </a:rPr>
              <a:t> </a:t>
            </a:r>
            <a:r>
              <a:rPr lang="en-US" dirty="0" err="1">
                <a:solidFill>
                  <a:srgbClr val="00B050"/>
                </a:solidFill>
              </a:rPr>
              <a:t>công</a:t>
            </a:r>
            <a:endParaRPr lang="en-US" dirty="0">
              <a:solidFill>
                <a:srgbClr val="00B050"/>
              </a:solidFill>
            </a:endParaRPr>
          </a:p>
          <a:p>
            <a:pPr marL="0" indent="0">
              <a:buNone/>
            </a:pPr>
            <a:r>
              <a:rPr lang="en-US" dirty="0"/>
              <a:t>- Khi </a:t>
            </a:r>
            <a:r>
              <a:rPr lang="en-US" dirty="0" err="1"/>
              <a:t>thực</a:t>
            </a:r>
            <a:r>
              <a:rPr lang="en-US" dirty="0"/>
              <a:t> </a:t>
            </a:r>
            <a:r>
              <a:rPr lang="en-US" dirty="0" err="1"/>
              <a:t>hiện</a:t>
            </a:r>
            <a:r>
              <a:rPr lang="en-US" dirty="0"/>
              <a:t> </a:t>
            </a:r>
            <a:r>
              <a:rPr lang="en-US" dirty="0" err="1"/>
              <a:t>công</a:t>
            </a:r>
            <a:r>
              <a:rPr lang="en-US" dirty="0"/>
              <a:t> </a:t>
            </a:r>
            <a:r>
              <a:rPr lang="en-US" dirty="0" err="1"/>
              <a:t>lên</a:t>
            </a:r>
            <a:r>
              <a:rPr lang="en-US" dirty="0"/>
              <a:t> </a:t>
            </a:r>
            <a:r>
              <a:rPr lang="en-US" dirty="0" err="1"/>
              <a:t>vật</a:t>
            </a:r>
            <a:r>
              <a:rPr lang="en-US" dirty="0"/>
              <a:t>, </a:t>
            </a:r>
            <a:r>
              <a:rPr lang="en-US" dirty="0" err="1"/>
              <a:t>nhiệt</a:t>
            </a:r>
            <a:r>
              <a:rPr lang="en-US" dirty="0"/>
              <a:t> </a:t>
            </a:r>
            <a:r>
              <a:rPr lang="en-US" dirty="0" err="1"/>
              <a:t>độ</a:t>
            </a:r>
            <a:r>
              <a:rPr lang="en-US" dirty="0"/>
              <a:t> </a:t>
            </a:r>
            <a:r>
              <a:rPr lang="en-US" dirty="0" err="1"/>
              <a:t>và</a:t>
            </a:r>
            <a:r>
              <a:rPr lang="en-US" dirty="0"/>
              <a:t> </a:t>
            </a:r>
            <a:r>
              <a:rPr lang="en-US" dirty="0" err="1"/>
              <a:t>nhiệt</a:t>
            </a:r>
            <a:r>
              <a:rPr lang="en-US" dirty="0"/>
              <a:t> </a:t>
            </a:r>
            <a:r>
              <a:rPr lang="en-US" dirty="0" err="1"/>
              <a:t>năng</a:t>
            </a:r>
            <a:r>
              <a:rPr lang="en-US" dirty="0"/>
              <a:t> </a:t>
            </a:r>
            <a:r>
              <a:rPr lang="en-US" dirty="0" err="1"/>
              <a:t>của</a:t>
            </a:r>
            <a:r>
              <a:rPr lang="en-US" dirty="0"/>
              <a:t> </a:t>
            </a:r>
            <a:r>
              <a:rPr lang="en-US" dirty="0" err="1"/>
              <a:t>vật</a:t>
            </a:r>
            <a:r>
              <a:rPr lang="en-US" dirty="0"/>
              <a:t> </a:t>
            </a:r>
            <a:r>
              <a:rPr lang="en-US" dirty="0" err="1"/>
              <a:t>tăng</a:t>
            </a:r>
            <a:r>
              <a:rPr lang="en-US" dirty="0"/>
              <a:t> </a:t>
            </a:r>
            <a:r>
              <a:rPr lang="en-US" dirty="0" err="1"/>
              <a:t>lên</a:t>
            </a:r>
            <a:r>
              <a:rPr lang="en-US" dirty="0"/>
              <a:t>.</a:t>
            </a:r>
          </a:p>
          <a:p>
            <a:pPr marL="0" indent="0">
              <a:buNone/>
            </a:pPr>
            <a:r>
              <a:rPr lang="en-US" dirty="0"/>
              <a:t>- </a:t>
            </a:r>
            <a:r>
              <a:rPr lang="en-US" dirty="0" err="1"/>
              <a:t>Ví</a:t>
            </a:r>
            <a:r>
              <a:rPr lang="en-US" dirty="0"/>
              <a:t> </a:t>
            </a:r>
            <a:r>
              <a:rPr lang="en-US" dirty="0" err="1"/>
              <a:t>dụ</a:t>
            </a:r>
            <a:r>
              <a:rPr lang="en-US" dirty="0"/>
              <a:t>:</a:t>
            </a:r>
          </a:p>
          <a:p>
            <a:pPr marL="0" indent="0">
              <a:buNone/>
            </a:pPr>
            <a:r>
              <a:rPr lang="en-US" dirty="0"/>
              <a:t>+ </a:t>
            </a:r>
            <a:r>
              <a:rPr lang="en-US" dirty="0" err="1"/>
              <a:t>Cọ</a:t>
            </a:r>
            <a:r>
              <a:rPr lang="en-US" dirty="0"/>
              <a:t> </a:t>
            </a:r>
            <a:r>
              <a:rPr lang="en-US" dirty="0" err="1"/>
              <a:t>xát</a:t>
            </a:r>
            <a:r>
              <a:rPr lang="en-US" dirty="0"/>
              <a:t> </a:t>
            </a:r>
            <a:r>
              <a:rPr lang="en-US" dirty="0" err="1"/>
              <a:t>đồng</a:t>
            </a:r>
            <a:r>
              <a:rPr lang="en-US" dirty="0"/>
              <a:t> xu </a:t>
            </a:r>
            <a:r>
              <a:rPr lang="en-US" dirty="0" err="1"/>
              <a:t>vào</a:t>
            </a:r>
            <a:r>
              <a:rPr lang="en-US" dirty="0"/>
              <a:t> </a:t>
            </a:r>
            <a:r>
              <a:rPr lang="en-US" dirty="0" err="1"/>
              <a:t>lòng</a:t>
            </a:r>
            <a:r>
              <a:rPr lang="en-US" dirty="0"/>
              <a:t> </a:t>
            </a:r>
            <a:r>
              <a:rPr lang="en-US" dirty="0" err="1"/>
              <a:t>bàn</a:t>
            </a:r>
            <a:r>
              <a:rPr lang="en-US" dirty="0"/>
              <a:t> </a:t>
            </a:r>
            <a:r>
              <a:rPr lang="en-US" dirty="0" err="1"/>
              <a:t>tay</a:t>
            </a:r>
            <a:endParaRPr lang="en-US" dirty="0"/>
          </a:p>
          <a:p>
            <a:pPr marL="0" indent="0">
              <a:buNone/>
            </a:pPr>
            <a:r>
              <a:rPr lang="en-US" dirty="0"/>
              <a:t>+ </a:t>
            </a:r>
            <a:r>
              <a:rPr lang="en-US" dirty="0" err="1"/>
              <a:t>Cọ</a:t>
            </a:r>
            <a:r>
              <a:rPr lang="en-US" dirty="0"/>
              <a:t> </a:t>
            </a:r>
            <a:r>
              <a:rPr lang="en-US" dirty="0" err="1"/>
              <a:t>xát</a:t>
            </a:r>
            <a:r>
              <a:rPr lang="en-US" dirty="0"/>
              <a:t> </a:t>
            </a:r>
            <a:r>
              <a:rPr lang="en-US" dirty="0" err="1"/>
              <a:t>đồng</a:t>
            </a:r>
            <a:r>
              <a:rPr lang="en-US" dirty="0"/>
              <a:t> xu </a:t>
            </a:r>
            <a:r>
              <a:rPr lang="en-US" dirty="0" err="1"/>
              <a:t>vào</a:t>
            </a:r>
            <a:r>
              <a:rPr lang="en-US" dirty="0"/>
              <a:t> </a:t>
            </a:r>
            <a:r>
              <a:rPr lang="en-US" dirty="0" err="1"/>
              <a:t>mặt</a:t>
            </a:r>
            <a:r>
              <a:rPr lang="en-US" dirty="0"/>
              <a:t> </a:t>
            </a:r>
            <a:r>
              <a:rPr lang="en-US" dirty="0" err="1"/>
              <a:t>bàn</a:t>
            </a:r>
            <a:endParaRPr lang="en-US" dirty="0"/>
          </a:p>
          <a:p>
            <a:pPr marL="0" indent="0">
              <a:buNone/>
            </a:pPr>
            <a:r>
              <a:rPr lang="en-US" dirty="0"/>
              <a:t>+ </a:t>
            </a:r>
            <a:r>
              <a:rPr lang="en-US" dirty="0" err="1"/>
              <a:t>Cọ</a:t>
            </a:r>
            <a:r>
              <a:rPr lang="en-US" dirty="0"/>
              <a:t> </a:t>
            </a:r>
            <a:r>
              <a:rPr lang="en-US" dirty="0" err="1"/>
              <a:t>xát</a:t>
            </a:r>
            <a:r>
              <a:rPr lang="en-US" dirty="0"/>
              <a:t> </a:t>
            </a:r>
            <a:r>
              <a:rPr lang="en-US" dirty="0" err="1"/>
              <a:t>đồng</a:t>
            </a:r>
            <a:r>
              <a:rPr lang="en-US" dirty="0"/>
              <a:t> xu </a:t>
            </a:r>
            <a:r>
              <a:rPr lang="en-US" dirty="0" err="1"/>
              <a:t>vào</a:t>
            </a:r>
            <a:r>
              <a:rPr lang="en-US" dirty="0"/>
              <a:t> </a:t>
            </a:r>
            <a:r>
              <a:rPr lang="en-US" dirty="0" err="1"/>
              <a:t>quần</a:t>
            </a:r>
            <a:r>
              <a:rPr lang="en-US" dirty="0"/>
              <a:t> </a:t>
            </a:r>
            <a:r>
              <a:rPr lang="en-US" dirty="0" err="1"/>
              <a:t>áo</a:t>
            </a:r>
            <a:r>
              <a:rPr lang="en-US" dirty="0"/>
              <a:t>...</a:t>
            </a:r>
          </a:p>
        </p:txBody>
      </p:sp>
      <p:pic>
        <p:nvPicPr>
          <p:cNvPr id="4098" name="Picture 2">
            <a:extLst>
              <a:ext uri="{FF2B5EF4-FFF2-40B4-BE49-F238E27FC236}">
                <a16:creationId xmlns:a16="http://schemas.microsoft.com/office/drawing/2014/main" id="{8CDD7257-6691-B142-962F-53BBBEBB97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51109" y="1715200"/>
            <a:ext cx="4914900" cy="434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9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48A9-BEE3-C342-AF24-EEBBB7B2D35B}"/>
              </a:ext>
            </a:extLst>
          </p:cNvPr>
          <p:cNvSpPr>
            <a:spLocks noGrp="1"/>
          </p:cNvSpPr>
          <p:nvPr>
            <p:ph type="title"/>
          </p:nvPr>
        </p:nvSpPr>
        <p:spPr/>
        <p:txBody>
          <a:bodyPr>
            <a:normAutofit/>
          </a:bodyPr>
          <a:lstStyle/>
          <a:p>
            <a:r>
              <a:rPr lang="en-US" dirty="0"/>
              <a:t>II. </a:t>
            </a:r>
            <a:r>
              <a:rPr lang="en-US" dirty="0" err="1"/>
              <a:t>Các</a:t>
            </a:r>
            <a:r>
              <a:rPr lang="en-US" dirty="0"/>
              <a:t> </a:t>
            </a:r>
            <a:r>
              <a:rPr lang="en-US" dirty="0" err="1"/>
              <a:t>cách</a:t>
            </a:r>
            <a:r>
              <a:rPr lang="en-US" dirty="0"/>
              <a:t> </a:t>
            </a:r>
            <a:r>
              <a:rPr lang="en-US" dirty="0" err="1"/>
              <a:t>làm</a:t>
            </a:r>
            <a:r>
              <a:rPr lang="en-US" dirty="0"/>
              <a:t> </a:t>
            </a:r>
            <a:r>
              <a:rPr lang="en-US" dirty="0" err="1"/>
              <a:t>thay</a:t>
            </a:r>
            <a:r>
              <a:rPr lang="en-US" dirty="0"/>
              <a:t> </a:t>
            </a:r>
            <a:r>
              <a:rPr lang="en-US" dirty="0" err="1"/>
              <a:t>đổi</a:t>
            </a:r>
            <a:r>
              <a:rPr lang="en-US" dirty="0"/>
              <a:t> </a:t>
            </a:r>
            <a:r>
              <a:rPr lang="en-US" dirty="0" err="1"/>
              <a:t>nhiệt</a:t>
            </a:r>
            <a:r>
              <a:rPr lang="en-US" dirty="0"/>
              <a:t> </a:t>
            </a:r>
            <a:r>
              <a:rPr lang="en-US" dirty="0" err="1"/>
              <a:t>năng</a:t>
            </a:r>
            <a:endParaRPr lang="en-VN" dirty="0"/>
          </a:p>
        </p:txBody>
      </p:sp>
      <p:sp>
        <p:nvSpPr>
          <p:cNvPr id="3" name="Content Placeholder 2">
            <a:extLst>
              <a:ext uri="{FF2B5EF4-FFF2-40B4-BE49-F238E27FC236}">
                <a16:creationId xmlns:a16="http://schemas.microsoft.com/office/drawing/2014/main" id="{721EF1AB-A288-3542-A35B-93D382D9C2E6}"/>
              </a:ext>
            </a:extLst>
          </p:cNvPr>
          <p:cNvSpPr>
            <a:spLocks noGrp="1"/>
          </p:cNvSpPr>
          <p:nvPr>
            <p:ph sz="half" idx="1"/>
          </p:nvPr>
        </p:nvSpPr>
        <p:spPr>
          <a:xfrm>
            <a:off x="467591" y="1669472"/>
            <a:ext cx="4914900" cy="4571999"/>
          </a:xfrm>
        </p:spPr>
        <p:txBody>
          <a:bodyPr>
            <a:normAutofit fontScale="92500" lnSpcReduction="10000"/>
          </a:bodyPr>
          <a:lstStyle/>
          <a:p>
            <a:pPr marL="0" indent="0">
              <a:buNone/>
            </a:pPr>
            <a:r>
              <a:rPr lang="vi-VN" dirty="0">
                <a:solidFill>
                  <a:srgbClr val="00B050"/>
                </a:solidFill>
              </a:rPr>
              <a:t>2. Truyền nhiệt</a:t>
            </a:r>
          </a:p>
          <a:p>
            <a:pPr marL="0" indent="0">
              <a:buNone/>
            </a:pPr>
            <a:r>
              <a:rPr lang="vi-VN" dirty="0"/>
              <a:t>- Khi cho vật A tiếp xúc với vật B có nhiệt độ cao hơn, nhiệt độ và nhiệt năng của vật A tăng lên.</a:t>
            </a:r>
          </a:p>
          <a:p>
            <a:pPr marL="0" indent="0">
              <a:buNone/>
            </a:pPr>
            <a:r>
              <a:rPr lang="vi-VN" dirty="0"/>
              <a:t>- Ví dụ: </a:t>
            </a:r>
          </a:p>
          <a:p>
            <a:pPr marL="0" indent="0">
              <a:buNone/>
            </a:pPr>
            <a:r>
              <a:rPr lang="vi-VN" dirty="0"/>
              <a:t>+ Hơ trên ngọn lửa</a:t>
            </a:r>
          </a:p>
          <a:p>
            <a:pPr marL="0" indent="0">
              <a:buNone/>
            </a:pPr>
            <a:r>
              <a:rPr lang="vi-VN" dirty="0"/>
              <a:t>+ Nhúng vào nước nóng</a:t>
            </a:r>
          </a:p>
          <a:p>
            <a:pPr marL="0" indent="0">
              <a:buNone/>
            </a:pPr>
            <a:r>
              <a:rPr lang="vi-VN" dirty="0"/>
              <a:t>+ Phơi nắng....</a:t>
            </a:r>
          </a:p>
        </p:txBody>
      </p:sp>
      <p:pic>
        <p:nvPicPr>
          <p:cNvPr id="5122" name="Picture 2" descr="quá trình truyền nhiệt">
            <a:extLst>
              <a:ext uri="{FF2B5EF4-FFF2-40B4-BE49-F238E27FC236}">
                <a16:creationId xmlns:a16="http://schemas.microsoft.com/office/drawing/2014/main" id="{C1131B9A-65DC-CA48-A4F2-D3FC40DEDB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20446" y="2284144"/>
            <a:ext cx="6203963" cy="334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98EF-B0A8-0846-8620-EEA774E6B636}"/>
              </a:ext>
            </a:extLst>
          </p:cNvPr>
          <p:cNvSpPr>
            <a:spLocks noGrp="1"/>
          </p:cNvSpPr>
          <p:nvPr>
            <p:ph type="title"/>
          </p:nvPr>
        </p:nvSpPr>
        <p:spPr/>
        <p:txBody>
          <a:bodyPr>
            <a:normAutofit/>
          </a:bodyPr>
          <a:lstStyle/>
          <a:p>
            <a:r>
              <a:rPr lang="vi-VN" dirty="0"/>
              <a:t>III. Nhiệt lượng</a:t>
            </a:r>
            <a:endParaRPr lang="en-VN" dirty="0"/>
          </a:p>
        </p:txBody>
      </p:sp>
      <p:sp>
        <p:nvSpPr>
          <p:cNvPr id="4" name="Content Placeholder 3">
            <a:extLst>
              <a:ext uri="{FF2B5EF4-FFF2-40B4-BE49-F238E27FC236}">
                <a16:creationId xmlns:a16="http://schemas.microsoft.com/office/drawing/2014/main" id="{F5061E56-7E96-C944-86F4-310C9132E821}"/>
              </a:ext>
            </a:extLst>
          </p:cNvPr>
          <p:cNvSpPr>
            <a:spLocks noGrp="1"/>
          </p:cNvSpPr>
          <p:nvPr>
            <p:ph idx="1"/>
          </p:nvPr>
        </p:nvSpPr>
        <p:spPr/>
        <p:txBody>
          <a:bodyPr/>
          <a:lstStyle/>
          <a:p>
            <a:pPr marL="0" indent="0">
              <a:buNone/>
            </a:pPr>
            <a:r>
              <a:rPr lang="vi-VN" dirty="0"/>
              <a:t>- Phần nhiệt năng mà vật nhận thêm được (hay mất bớt đi) trong quá trình truyền nhiệt gọi là</a:t>
            </a:r>
            <a:r>
              <a:rPr lang="vi-VN" dirty="0">
                <a:solidFill>
                  <a:srgbClr val="0070C0"/>
                </a:solidFill>
              </a:rPr>
              <a:t> nhiệt lượng.</a:t>
            </a:r>
          </a:p>
          <a:p>
            <a:pPr marL="0" indent="0">
              <a:buNone/>
            </a:pPr>
            <a:r>
              <a:rPr lang="vi-VN" dirty="0"/>
              <a:t>- Ký hiệu: Q</a:t>
            </a:r>
          </a:p>
          <a:p>
            <a:pPr marL="0" indent="0">
              <a:buNone/>
            </a:pPr>
            <a:r>
              <a:rPr lang="vi-VN" dirty="0"/>
              <a:t>- Đơn vị: Jun (J)</a:t>
            </a:r>
            <a:endParaRPr lang="en-VN" dirty="0"/>
          </a:p>
        </p:txBody>
      </p:sp>
    </p:spTree>
    <p:extLst>
      <p:ext uri="{BB962C8B-B14F-4D97-AF65-F5344CB8AC3E}">
        <p14:creationId xmlns:p14="http://schemas.microsoft.com/office/powerpoint/2010/main" val="189966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í 8 - C1 B10 Elearning"/>
  <p:tag name="ISPRING_FIRST_PUBLISH" val="1"/>
  <p:tag name="ISPRING_PRESENTATION_COURSE_TITLE" val="Lí 8 - C1 B10 Elearning"/>
  <p:tag name="ISPRING_RESOURCE_FOLDER" val="D:\Documents\THCS Ngọc Hồi\Khối 8 21-22 Lý\Lí 8 - C1 B10 Elearning\"/>
  <p:tag name="ISPRING_PRESENTATION_PATH" val="D:\Documents\THCS Ngọc Hồi\Khối 8 21-22 Lý\Lí 8 - C1 B10 Elearning.pptx"/>
  <p:tag name="ISPRING_PROJECT_VERSION" val="9.3"/>
  <p:tag name="ISPRING_PROJECT_FOLDER_UPDATED" val="1"/>
  <p:tag name="ISPRING_SCREEN_RECS_UPDATED" val="D:\Documents\THCS Ngọc Hồi\Khối 8 21-22 Lý\Lí 8 - C1 B10 Elearning\"/>
  <p:tag name="ISPRING_UUID" val="{1FA55994-E1BC-4551-8269-491E803E968D}"/>
</p:tagLst>
</file>

<file path=ppt/tags/tag2.xml><?xml version="1.0" encoding="utf-8"?>
<p:tagLst xmlns:a="http://schemas.openxmlformats.org/drawingml/2006/main" xmlns:r="http://schemas.openxmlformats.org/officeDocument/2006/relationships" xmlns:p="http://schemas.openxmlformats.org/presentationml/2006/main">
  <p:tag name="GENSWF_SLIDE_UID" val="{225954CC-75C1-4FD1-A419-214850A84BC7}:329"/>
  <p:tag name="ISPRING_SLIDE_ID_2" val="{A9BA636F-D413-4DFE-BCDA-9C8273009AC7}"/>
  <p:tag name="GENSWF_ADVANCE_TIME" val="13.354"/>
  <p:tag name="ISPRING_CUSTOM_TIMING_USED" val="1"/>
  <p:tag name="ISPRING_SLIDE_HAS_SCREEN_REC" val="1"/>
</p:tagLst>
</file>

<file path=ppt/tags/tag3.xml><?xml version="1.0" encoding="utf-8"?>
<p:tagLst xmlns:a="http://schemas.openxmlformats.org/drawingml/2006/main" xmlns:r="http://schemas.openxmlformats.org/officeDocument/2006/relationships" xmlns:p="http://schemas.openxmlformats.org/presentationml/2006/main">
  <p:tag name="GENSWF_SLIDE_UID" val="{FB5AA313-2656-499A-82BE-1C2A2B094980}:266"/>
</p:tagLst>
</file>

<file path=ppt/tags/tag4.xml><?xml version="1.0" encoding="utf-8"?>
<p:tagLst xmlns:a="http://schemas.openxmlformats.org/drawingml/2006/main" xmlns:r="http://schemas.openxmlformats.org/officeDocument/2006/relationships" xmlns:p="http://schemas.openxmlformats.org/presentationml/2006/main">
  <p:tag name="GENSWF_SLIDE_UID" val="{124A67AF-F7B1-4F30-ADB6-543A59487D55}:358"/>
</p:tagLst>
</file>

<file path=ppt/theme/theme1.xml><?xml version="1.0" encoding="utf-8"?>
<a:theme xmlns:a="http://schemas.openxmlformats.org/drawingml/2006/main" name="Văn học 16x9">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2.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Thiết kế bản trình bày học thuật, kẻ sọc và dải ruy băng (màn hình rộng)</Template>
  <TotalTime>2604</TotalTime>
  <Words>779</Words>
  <Application>Microsoft Macintosh PowerPoint</Application>
  <PresentationFormat>Widescreen</PresentationFormat>
  <Paragraphs>113</Paragraphs>
  <Slides>25</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.VnTime</vt:lpstr>
      <vt:lpstr>Arial</vt:lpstr>
      <vt:lpstr>Euphemia</vt:lpstr>
      <vt:lpstr>Wingdings</vt:lpstr>
      <vt:lpstr>Văn học 16x9</vt:lpstr>
      <vt:lpstr>PowerPoint Presentation</vt:lpstr>
      <vt:lpstr>PowerPoint Presentation</vt:lpstr>
      <vt:lpstr>Chương II: NHIỆT HỌC Tiết 27 – 28 – 29 Chủ đề Sự truyền nhiệt của các chất </vt:lpstr>
      <vt:lpstr>Nội dung chính</vt:lpstr>
      <vt:lpstr>Tiết 27 – Bài 21 Nhiệt năng</vt:lpstr>
      <vt:lpstr>I. Nhiệt năng</vt:lpstr>
      <vt:lpstr>II. Các cách làm thay đổi nhiệt năng</vt:lpstr>
      <vt:lpstr>II. Các cách làm thay đổi nhiệt năng</vt:lpstr>
      <vt:lpstr>III. Nhiệt lượng</vt:lpstr>
      <vt:lpstr>Tiết 28 – Bài 22 dẫn nhiệt</vt:lpstr>
      <vt:lpstr>PowerPoint Presentation</vt:lpstr>
      <vt:lpstr>I. Sự dẫn nhiệt </vt:lpstr>
      <vt:lpstr>PowerPoint Presentation</vt:lpstr>
      <vt:lpstr>PowerPoint Presentation</vt:lpstr>
      <vt:lpstr>PowerPoint Presentation</vt:lpstr>
      <vt:lpstr>II. Tính dẫn nhiệt của các chất</vt:lpstr>
      <vt:lpstr>Bảng so sánh khả năng dẫn nhiệt của các chất</vt:lpstr>
      <vt:lpstr>Luyện tập</vt:lpstr>
      <vt:lpstr>PowerPoint Presentation</vt:lpstr>
      <vt:lpstr>Tiết 29 – Bài 23 đối lưu – bức xạ nhiệt</vt:lpstr>
      <vt:lpstr>I. Đối lưu</vt:lpstr>
      <vt:lpstr>II. Bức xạ nhiệt</vt:lpstr>
      <vt:lpstr>Vì sao phích nước thuỷ tinh có thể giữ nước nóng được lâu?</vt:lpstr>
      <vt:lpstr>Nhiệm vụ học tập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 8 - C1 B10 Elearning</dc:title>
  <dc:creator>Thu Thuỷ Đinh</dc:creator>
  <cp:lastModifiedBy>Thu Thuỷ Đinh</cp:lastModifiedBy>
  <cp:revision>78</cp:revision>
  <dcterms:created xsi:type="dcterms:W3CDTF">2021-09-05T13:58:26Z</dcterms:created>
  <dcterms:modified xsi:type="dcterms:W3CDTF">2022-03-29T01:59:28Z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