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8568" r:id="rId2"/>
    <p:sldMasterId id="2147488593" r:id="rId3"/>
    <p:sldMasterId id="2147488642" r:id="rId4"/>
    <p:sldMasterId id="2147488655" r:id="rId5"/>
  </p:sldMasterIdLst>
  <p:notesMasterIdLst>
    <p:notesMasterId r:id="rId35"/>
  </p:notesMasterIdLst>
  <p:sldIdLst>
    <p:sldId id="426" r:id="rId6"/>
    <p:sldId id="384" r:id="rId7"/>
    <p:sldId id="317" r:id="rId8"/>
    <p:sldId id="402" r:id="rId9"/>
    <p:sldId id="365" r:id="rId10"/>
    <p:sldId id="403" r:id="rId11"/>
    <p:sldId id="404" r:id="rId12"/>
    <p:sldId id="405" r:id="rId13"/>
    <p:sldId id="419" r:id="rId14"/>
    <p:sldId id="413" r:id="rId15"/>
    <p:sldId id="406" r:id="rId16"/>
    <p:sldId id="409" r:id="rId17"/>
    <p:sldId id="412" r:id="rId18"/>
    <p:sldId id="411" r:id="rId19"/>
    <p:sldId id="414" r:id="rId20"/>
    <p:sldId id="400" r:id="rId21"/>
    <p:sldId id="415" r:id="rId22"/>
    <p:sldId id="416" r:id="rId23"/>
    <p:sldId id="424" r:id="rId24"/>
    <p:sldId id="417" r:id="rId25"/>
    <p:sldId id="418" r:id="rId26"/>
    <p:sldId id="401" r:id="rId27"/>
    <p:sldId id="396" r:id="rId28"/>
    <p:sldId id="375" r:id="rId29"/>
    <p:sldId id="420" r:id="rId30"/>
    <p:sldId id="421" r:id="rId31"/>
    <p:sldId id="398" r:id="rId32"/>
    <p:sldId id="390" r:id="rId33"/>
    <p:sldId id="42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99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CF77-8CC2-4973-B4B0-6AA29A646DA6}" type="datetimeFigureOut">
              <a:rPr lang="en-US" smtClean="0"/>
              <a:t>07/01/2023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0BCC-4F5D-AE1D-792F5BB8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0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0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0D4E2-0BCC-4F5D-AE1D-792F5BB881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0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0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79F7-DE93-4B7F-BD47-B13DDFD68E47}" type="datetime11">
              <a:rPr lang="en-IN" smtClean="0"/>
              <a:t>18:09:22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516B-02BD-4EBD-A466-30FC33ED4833}" type="datetime11">
              <a:rPr lang="en-IN" smtClean="0"/>
              <a:t>18:09:22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F499-28E9-40BF-99E0-3976D854EAF9}" type="datetime11">
              <a:rPr lang="en-IN" smtClean="0"/>
              <a:t>18:09:22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BFA2-F4E8-44C5-BD57-2F478C66A635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2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EE33-AB93-40C9-887F-779274C0B46E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19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2B9A-9DE5-4319-ACF6-99CE130DE7F4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6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48E8-DF6E-4E38-AE92-1CACAFFA8524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42E9-B520-4546-9EEB-FDD5CE4112F1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3034-FA44-4BB4-B7EA-2D4513C5844A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0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E093-93F2-4DC0-9C24-71A04217C946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2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B42B8-887C-4832-A533-3A59E7E7F766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9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3648-D23D-4D2F-9B6D-E85753B7617D}" type="datetime11">
              <a:rPr lang="en-IN" smtClean="0"/>
              <a:t>18:09:22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79C7-1DE9-4C17-A082-FD27F1CB69A6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44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211E-3432-41D8-B56F-A76C1EDD88B1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5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151E-88BE-4C43-9A19-144B48EFA2C7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1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041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D8C4-2696-48CB-B299-E0EFF769DF68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4C49-959D-4749-8908-C533971F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38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81B2-AF5D-4122-8634-18697E81A6B7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0D5B-FA80-4B80-AC56-49C1AEEC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177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9CA0-3514-4ACF-AEE4-3E44920CF502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438C-6673-479D-94BC-C0807E6BC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671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198B-5689-4773-BF02-5B61E0F47163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D943-519E-499B-B643-BBDC03651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54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004F-B737-4766-ADE0-8EBF8E6BA5C4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9F32-F7B3-4B9D-894B-C0B0C508A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749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0EE5-88F9-44D0-8D9E-386771743F22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1622-4E9E-4625-B563-7BF35D14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51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4437-AAD0-41A0-981C-20FFBE9CE52E}" type="datetime11">
              <a:rPr lang="en-IN" smtClean="0"/>
              <a:t>18:09:22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2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9DD7-1F35-4491-9428-9C8204E5D14A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EBD7-B575-4605-8782-B66AA41EB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921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6BCC-8520-4276-81FF-9AC346F3DF44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CC82-0AE5-492F-8947-0F085D04C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71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59A0-AB4D-493E-BC93-4BB903F25591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CEE-29AE-448E-8734-0FFB89BDA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011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B74C-FB0E-4260-BD9F-7CD22A71736A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6A5A-0DF1-47AE-9A78-B7BD36C0F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31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40A1-9E8F-4515-A2ED-0DF59B259545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1883-66DA-43C6-B761-D62DF3D1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259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7DF4-626E-4D17-8F41-27967A11FD0D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95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8CA0-9C09-41A7-8663-7EA334735D6A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72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E73A-8676-4122-B4CA-0D17D5D31FAF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53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097C-8C60-407B-BC6B-1138C32F2B18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10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E545-DDB4-444A-BDBF-ACBDE516D496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CCB2-3C2E-45C9-AC7D-BB8A59D329CD}" type="datetime11">
              <a:rPr lang="en-IN" smtClean="0"/>
              <a:t>18:09:22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1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7695-6EC8-4791-BD9E-ABBCB77624B0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859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0812-94B1-44AB-9D21-C6F4300D7B33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40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F574-DBF7-4F8A-9C0C-7C827BDCB502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94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6B894AC-21C6-4E8D-A9D6-BC34CD90E3B3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ACB8-9A0C-401E-8294-4629066C13FC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846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483-DA58-4229-9D3E-31281CB6E94D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92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254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9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4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6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617F-E32D-4BA8-906B-2F333D225C52}" type="datetime11">
              <a:rPr lang="en-IN" smtClean="0"/>
              <a:t>18:09:22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3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7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1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4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3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7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9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0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C15C-068C-41D2-A874-BB37D74F0535}" type="datetime11">
              <a:rPr lang="en-IN" smtClean="0"/>
              <a:t>18:09:22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2F4E-0F18-425A-BE3A-C0CCABAFF034}" type="datetime11">
              <a:rPr lang="en-IN" smtClean="0"/>
              <a:t>18:09:22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8EA9-D9BB-4890-98F0-96116D633AAD}" type="datetime11">
              <a:rPr lang="en-IN" smtClean="0"/>
              <a:t>18:09:22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3861-1B1E-4A53-ACE7-834CB8E0FFDF}" type="datetime11">
              <a:rPr lang="en-IN" smtClean="0"/>
              <a:t>18:09:22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8974-9823-40BA-B62D-3C56F1701BEB}" type="datetime11">
              <a:rPr lang="en-IN" smtClean="0"/>
              <a:t>18:09:22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C3484-6B5B-44DE-8971-7DD73A049567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1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69" r:id="rId1"/>
    <p:sldLayoutId id="2147488570" r:id="rId2"/>
    <p:sldLayoutId id="2147488571" r:id="rId3"/>
    <p:sldLayoutId id="2147488572" r:id="rId4"/>
    <p:sldLayoutId id="2147488573" r:id="rId5"/>
    <p:sldLayoutId id="2147488574" r:id="rId6"/>
    <p:sldLayoutId id="2147488575" r:id="rId7"/>
    <p:sldLayoutId id="2147488576" r:id="rId8"/>
    <p:sldLayoutId id="2147488577" r:id="rId9"/>
    <p:sldLayoutId id="2147488578" r:id="rId10"/>
    <p:sldLayoutId id="2147488579" r:id="rId11"/>
    <p:sldLayoutId id="214748858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84B709-6C9C-4506-9E84-C9A8BB6D151F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F4E6E-518E-4480-9CAF-D5C60D0A1F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94" r:id="rId1"/>
    <p:sldLayoutId id="2147488595" r:id="rId2"/>
    <p:sldLayoutId id="2147488596" r:id="rId3"/>
    <p:sldLayoutId id="2147488597" r:id="rId4"/>
    <p:sldLayoutId id="2147488598" r:id="rId5"/>
    <p:sldLayoutId id="2147488599" r:id="rId6"/>
    <p:sldLayoutId id="2147488600" r:id="rId7"/>
    <p:sldLayoutId id="2147488601" r:id="rId8"/>
    <p:sldLayoutId id="2147488602" r:id="rId9"/>
    <p:sldLayoutId id="2147488603" r:id="rId10"/>
    <p:sldLayoutId id="214748860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8974-9823-40BA-B62D-3C56F1701BEB}" type="datetime11">
              <a:rPr lang="en-IN" smtClean="0"/>
              <a:t>18:09:22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6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43" r:id="rId1"/>
    <p:sldLayoutId id="2147488644" r:id="rId2"/>
    <p:sldLayoutId id="2147488645" r:id="rId3"/>
    <p:sldLayoutId id="2147488646" r:id="rId4"/>
    <p:sldLayoutId id="2147488647" r:id="rId5"/>
    <p:sldLayoutId id="2147488648" r:id="rId6"/>
    <p:sldLayoutId id="2147488649" r:id="rId7"/>
    <p:sldLayoutId id="2147488650" r:id="rId8"/>
    <p:sldLayoutId id="2147488651" r:id="rId9"/>
    <p:sldLayoutId id="2147488652" r:id="rId10"/>
    <p:sldLayoutId id="2147488653" r:id="rId11"/>
    <p:sldLayoutId id="214748865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5841F-DC05-40C1-B28E-A5CFDA177A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64DC7-A307-4C3A-917C-CEE56804F8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56" r:id="rId1"/>
    <p:sldLayoutId id="2147488657" r:id="rId2"/>
    <p:sldLayoutId id="2147488658" r:id="rId3"/>
    <p:sldLayoutId id="2147488659" r:id="rId4"/>
    <p:sldLayoutId id="2147488660" r:id="rId5"/>
    <p:sldLayoutId id="2147488661" r:id="rId6"/>
    <p:sldLayoutId id="2147488662" r:id="rId7"/>
    <p:sldLayoutId id="2147488663" r:id="rId8"/>
    <p:sldLayoutId id="2147488664" r:id="rId9"/>
    <p:sldLayoutId id="2147488665" r:id="rId10"/>
    <p:sldLayoutId id="214748866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1.emf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jpe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0.jpe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6"/>
          <p:cNvSpPr>
            <a:spLocks noChangeArrowheads="1" noChangeShapeType="1" noTextEdit="1"/>
          </p:cNvSpPr>
          <p:nvPr/>
        </p:nvSpPr>
        <p:spPr bwMode="auto">
          <a:xfrm>
            <a:off x="3962401" y="2590801"/>
            <a:ext cx="4581525" cy="1323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93183" y="1"/>
            <a:ext cx="11822806" cy="830263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PHÒNG GD &amp; ĐT HUYỆN THANH TRÌ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THCS NGỌC HỒI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0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" y="0"/>
            <a:ext cx="14668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72230" y="1589"/>
            <a:ext cx="11731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615571" y="1867438"/>
            <a:ext cx="10805375" cy="389347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70284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3" name="TextBox 152"/>
          <p:cNvSpPr txBox="1">
            <a:spLocks noChangeArrowheads="1"/>
          </p:cNvSpPr>
          <p:nvPr/>
        </p:nvSpPr>
        <p:spPr bwMode="auto">
          <a:xfrm>
            <a:off x="1066593" y="2201899"/>
            <a:ext cx="1037313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GDCD -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6A1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19+20: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</a:t>
            </a:r>
            <a:r>
              <a:rPr kumimoji="0" lang="en-US" altLang="en-US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alt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PHÓ VỚI TÌNH HUỐNG NGUY HIỂM TỪ THIÊN NHIÊN</a:t>
            </a:r>
            <a:endParaRPr kumimoji="0" lang="en-US" altLang="en-US" sz="4000" b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alt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104" name="Group 1"/>
          <p:cNvGrpSpPr>
            <a:grpSpLocks/>
          </p:cNvGrpSpPr>
          <p:nvPr/>
        </p:nvGrpSpPr>
        <p:grpSpPr bwMode="auto">
          <a:xfrm>
            <a:off x="2268450" y="4800600"/>
            <a:ext cx="7604125" cy="2057400"/>
            <a:chOff x="777875" y="4800600"/>
            <a:chExt cx="7604125" cy="2133600"/>
          </a:xfrm>
        </p:grpSpPr>
        <p:pic>
          <p:nvPicPr>
            <p:cNvPr id="4107" name="Picture 4" descr="daisy_button_pink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257800"/>
              <a:ext cx="35052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5" descr="daisy_button_whit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53340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6" descr="daisy_button_whit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1435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7" descr="daisy_button_pink_hb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638800"/>
              <a:ext cx="990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8" descr="daisy_button_pink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867400"/>
              <a:ext cx="10668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9" descr="daisy_button_pink_hb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019800"/>
              <a:ext cx="914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0" descr="daisy_button_pink_hb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86400"/>
              <a:ext cx="838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1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257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2" descr="daisy_button_pink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4102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3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2959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4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1816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5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638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16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181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17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00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18" descr="daisy_button_pink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4864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19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58293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0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6388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1" descr="daisy_button_pink_hb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257800"/>
              <a:ext cx="6858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22" descr="daisy_button_pink_hb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4953000"/>
              <a:ext cx="7461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5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87521" y="5362575"/>
            <a:ext cx="14668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0965" y="5393531"/>
            <a:ext cx="14668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6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6916" y="624234"/>
            <a:ext cx="10174557" cy="5604731"/>
            <a:chOff x="676916" y="624234"/>
            <a:chExt cx="10174557" cy="56047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6" y="624234"/>
              <a:ext cx="5064981" cy="5604731"/>
            </a:xfrm>
            <a:prstGeom prst="rect">
              <a:avLst/>
            </a:prstGeom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" t="2155" r="6544" b="13266"/>
            <a:stretch>
              <a:fillRect/>
            </a:stretch>
          </p:blipFill>
          <p:spPr bwMode="auto">
            <a:xfrm>
              <a:off x="834887" y="879342"/>
              <a:ext cx="10016586" cy="4595667"/>
            </a:xfrm>
            <a:prstGeom prst="rect">
              <a:avLst/>
            </a:prstGeom>
            <a:blipFill>
              <a:blip r:embed="rId4">
                <a:alphaModFix amt="1000"/>
              </a:blip>
              <a:stretch>
                <a:fillRect/>
              </a:stretch>
            </a:blipFill>
            <a:ln>
              <a:noFill/>
            </a:ln>
          </p:spPr>
        </p:pic>
      </p:grpSp>
      <p:sp>
        <p:nvSpPr>
          <p:cNvPr id="11" name="Rectangle 10"/>
          <p:cNvSpPr/>
          <p:nvPr/>
        </p:nvSpPr>
        <p:spPr>
          <a:xfrm>
            <a:off x="2988860" y="2704490"/>
            <a:ext cx="6152195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H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ậu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do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nguy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thiên nhiên.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hape 1"/>
          <p:cNvPicPr/>
          <p:nvPr/>
        </p:nvPicPr>
        <p:blipFill>
          <a:blip r:embed="rId5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2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9946" y="154860"/>
            <a:ext cx="110526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err="1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Bài</a:t>
            </a:r>
            <a:r>
              <a:rPr lang="en-US" altLang="en-US" sz="2000" b="1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 8: ỨNG PHÓ VỚI TÌNH HUỐNG NGUY HIỂM TỪ THIÊN NHIÊN</a:t>
            </a:r>
            <a:endParaRPr lang="en-SG" altLang="en-US" sz="2000" b="1" dirty="0">
              <a:solidFill>
                <a:srgbClr val="0000FF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89"/>
          <p:cNvSpPr>
            <a:spLocks noChangeArrowheads="1"/>
          </p:cNvSpPr>
          <p:nvPr/>
        </p:nvSpPr>
        <p:spPr bwMode="auto">
          <a:xfrm>
            <a:off x="186199" y="535750"/>
            <a:ext cx="2667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000" b="1" kern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II. KHÁM PHÁ</a:t>
            </a:r>
            <a:endParaRPr lang="en-US" altLang="zh-CN" sz="2000" b="1" kern="0" dirty="0">
              <a:solidFill>
                <a:srgbClr val="0000FF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946" y="898257"/>
            <a:ext cx="6883744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2. H</a:t>
            </a:r>
            <a:r>
              <a:rPr lang="vi-VN" sz="20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ậu</a:t>
            </a:r>
            <a:r>
              <a:rPr lang="vi-VN" sz="2000" b="1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quả</a:t>
            </a:r>
            <a:r>
              <a:rPr lang="vi-VN" sz="2000" b="1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 do </a:t>
            </a:r>
            <a:r>
              <a:rPr lang="vi-VN" sz="20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các</a:t>
            </a:r>
            <a:r>
              <a:rPr lang="vi-VN" sz="2000" b="1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tình</a:t>
            </a:r>
            <a:r>
              <a:rPr lang="vi-VN" sz="2000" b="1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huống</a:t>
            </a:r>
            <a:r>
              <a:rPr lang="vi-VN" sz="2000" b="1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 nguy </a:t>
            </a:r>
            <a:r>
              <a:rPr lang="vi-VN" sz="20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hiểm</a:t>
            </a:r>
            <a:r>
              <a:rPr lang="vi-VN" sz="2000" b="1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từ</a:t>
            </a:r>
            <a:r>
              <a:rPr lang="vi-VN" sz="2000" b="1" dirty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 thiên nhiên. </a:t>
            </a:r>
            <a:endParaRPr lang="en-US" sz="2000" b="1" dirty="0">
              <a:solidFill>
                <a:srgbClr val="0000FF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8388" y="126819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>
                <a:latin typeface="+mj-lt"/>
                <a:ea typeface="Tahoma" pitchFamily="34" charset="0"/>
                <a:cs typeface="Tahoma" pitchFamily="34" charset="0"/>
              </a:rPr>
              <a:t>Đọc thông tin, Quan sát ảnh và trả lời câu hỏi:</a:t>
            </a:r>
          </a:p>
        </p:txBody>
      </p:sp>
      <p:pic>
        <p:nvPicPr>
          <p:cNvPr id="5122" name="Picture 2" descr="Giải GDCD 6 Bài 8 Cánh Diều: Ứng phó với các tình huống nguy hiểm từ thiên nhiên ảnh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90" y="3960437"/>
            <a:ext cx="8325134" cy="26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650" y="1701134"/>
            <a:ext cx="10789229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latin typeface="+mj-lt"/>
                <a:ea typeface="Tahoma" pitchFamily="34" charset="0"/>
                <a:cs typeface="Tahoma" pitchFamily="34" charset="0"/>
              </a:rPr>
              <a:t>CƠN BÃO SỐ 5</a:t>
            </a:r>
          </a:p>
          <a:p>
            <a:pPr algn="just"/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Sáng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ngày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18/9/2020, cơn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bão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số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5 mang tên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Noul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mạnh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cấp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10,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giật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cấp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12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đã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đổ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bộ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vào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các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tỉnh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miền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Trung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nước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ta, gây ra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những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thiệt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hại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nặng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nề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cho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các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tỉnh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từ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Hà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Tĩnh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đến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Quảng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Nam. Do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ảnh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hưởng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của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bão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rất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nhiều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căn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nhà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bị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sập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;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hàng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trăm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điểm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trường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học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bị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ngập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bị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tốc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mái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phòng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học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sập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hàng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rào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, hư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hỏng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thiết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bị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dạy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học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;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hàng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chục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nghìn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héc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-ta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lúa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bị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ngập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nặng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;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nhiều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cột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điện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bị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gãy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đổ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;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nhiều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tuyến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đường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, khu dân cư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bị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ngập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nặng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trong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nước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DDC0-3127-4F85-809E-034BE175F6C6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4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10516" y="154860"/>
            <a:ext cx="11052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8: ỨNG PHÓ VỚI TÌNH HUỐNG NGUY HIỂM TỪ THIÊN NHIÊN</a:t>
            </a:r>
            <a:endParaRPr lang="en-SG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89"/>
          <p:cNvSpPr>
            <a:spLocks noChangeArrowheads="1"/>
          </p:cNvSpPr>
          <p:nvPr/>
        </p:nvSpPr>
        <p:spPr bwMode="auto">
          <a:xfrm>
            <a:off x="186199" y="504973"/>
            <a:ext cx="2667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400" b="1" ker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KHÁM PHÁ</a:t>
            </a:r>
            <a:endParaRPr lang="en-US" altLang="zh-CN" sz="2400" b="1" kern="0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946" y="898257"/>
            <a:ext cx="825556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H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ậu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do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nguy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thiên nhiên.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437430"/>
              </p:ext>
            </p:extLst>
          </p:nvPr>
        </p:nvGraphicFramePr>
        <p:xfrm>
          <a:off x="395786" y="1637528"/>
          <a:ext cx="11456854" cy="5057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9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sng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Phiếu Bài tập</a:t>
                      </a:r>
                      <a:endParaRPr lang="vi-VN" sz="1800" u="sng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Thông tin và các bức ảnh trên cho thầy cơn bão số 5 (năm 2020) gây ra những thiệt hại gì đối với các địa phương chịu ảnh hướng trực tiếp ?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8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8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98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92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b)</a:t>
                      </a:r>
                      <a:r>
                        <a:rPr lang="vi-VN" sz="1800" baseline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Theo em, nguy hiểm từ thiên nhiên có thê gây nên những hậu quả như thế nào đối với con người và xã hội?  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4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4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4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4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4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4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vi-VN" sz="18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7" name="Picture 8" descr="Digit 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0" y="5511421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321824" y="1405719"/>
            <a:ext cx="3919994" cy="47809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</a:p>
        </p:txBody>
      </p:sp>
    </p:spTree>
    <p:extLst>
      <p:ext uri="{BB962C8B-B14F-4D97-AF65-F5344CB8AC3E}">
        <p14:creationId xmlns:p14="http://schemas.microsoft.com/office/powerpoint/2010/main" val="33119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9946" y="154860"/>
            <a:ext cx="11052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altLang="en-US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8: ỨNG PHÓ VỚI TÌNH HUỐNG NGUY HIỂM TỪ THIÊN NHIÊN</a:t>
            </a:r>
            <a:endParaRPr lang="en-SG" altLang="en-US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89"/>
          <p:cNvSpPr>
            <a:spLocks noChangeArrowheads="1"/>
          </p:cNvSpPr>
          <p:nvPr/>
        </p:nvSpPr>
        <p:spPr bwMode="auto">
          <a:xfrm>
            <a:off x="186199" y="551139"/>
            <a:ext cx="2667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b="1" ker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KHÁM PHÁ</a:t>
            </a:r>
            <a:endParaRPr lang="en-US" altLang="zh-CN" b="1" kern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946" y="898257"/>
            <a:ext cx="68837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H</a:t>
            </a:r>
            <a:r>
              <a:rPr lang="vi-VN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ậu quả do các tình huống nguy hiểm từ thiên nhiên. </a:t>
            </a:r>
            <a:endParaRPr lang="en-US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02165"/>
              </p:ext>
            </p:extLst>
          </p:nvPr>
        </p:nvGraphicFramePr>
        <p:xfrm>
          <a:off x="450375" y="1555845"/>
          <a:ext cx="11273051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53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vi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cơn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bão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5 (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2020)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thiệt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?</a:t>
                      </a:r>
                      <a:endParaRPr lang="vi-VN" sz="24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76325" algn="l"/>
                        </a:tabLst>
                      </a:pP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sập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sập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rào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hư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hỏng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héc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-ta 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tuyến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i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i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</a:br>
                      <a:endParaRPr lang="vi-VN" sz="2400" i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b) Theo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tiếc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thiệt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thậm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thiệt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i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400" i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9946" y="154860"/>
            <a:ext cx="11052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8: ỨNG PHÓ VỚI TÌNH HUỐNG NGUY HIỂM TỪ THIÊN NHIÊN</a:t>
            </a:r>
            <a:endParaRPr lang="en-SG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89"/>
          <p:cNvSpPr>
            <a:spLocks noChangeArrowheads="1"/>
          </p:cNvSpPr>
          <p:nvPr/>
        </p:nvSpPr>
        <p:spPr bwMode="auto">
          <a:xfrm>
            <a:off x="186199" y="504973"/>
            <a:ext cx="2667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400" b="1" ker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KHÁM PHÁ</a:t>
            </a:r>
            <a:endParaRPr lang="en-US" altLang="zh-CN" sz="2400" b="1" kern="0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945" y="898257"/>
            <a:ext cx="7562389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H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ậu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do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nguy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thiên nhiên.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009934" y="1446661"/>
            <a:ext cx="9812741" cy="517044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4F6-4374-481A-BEF1-1A4C80D5EA42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6916" y="624234"/>
            <a:ext cx="10174557" cy="5604731"/>
            <a:chOff x="676916" y="624234"/>
            <a:chExt cx="10174557" cy="56047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6" y="624234"/>
              <a:ext cx="5064981" cy="5604731"/>
            </a:xfrm>
            <a:prstGeom prst="rect">
              <a:avLst/>
            </a:prstGeom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" t="2155" r="6544" b="13266"/>
            <a:stretch>
              <a:fillRect/>
            </a:stretch>
          </p:blipFill>
          <p:spPr bwMode="auto">
            <a:xfrm>
              <a:off x="834887" y="879342"/>
              <a:ext cx="10016586" cy="4595667"/>
            </a:xfrm>
            <a:prstGeom prst="rect">
              <a:avLst/>
            </a:prstGeom>
            <a:blipFill>
              <a:blip r:embed="rId4">
                <a:alphaModFix amt="1000"/>
              </a:blip>
              <a:stretch>
                <a:fillRect/>
              </a:stretch>
            </a:blipFill>
            <a:ln>
              <a:noFill/>
            </a:ln>
          </p:spPr>
        </p:pic>
      </p:grpSp>
      <p:sp>
        <p:nvSpPr>
          <p:cNvPr id="11" name="Rectangle 10"/>
          <p:cNvSpPr/>
          <p:nvPr/>
        </p:nvSpPr>
        <p:spPr>
          <a:xfrm>
            <a:off x="2988860" y="2704490"/>
            <a:ext cx="6152195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hape 1"/>
          <p:cNvPicPr/>
          <p:nvPr/>
        </p:nvPicPr>
        <p:blipFill>
          <a:blip r:embed="rId5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68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7324" tIns="798261" rIns="491970" bIns="5713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5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ouble Wave 17"/>
          <p:cNvSpPr/>
          <p:nvPr/>
        </p:nvSpPr>
        <p:spPr>
          <a:xfrm>
            <a:off x="1648496" y="189338"/>
            <a:ext cx="8023538" cy="1265971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 CHƠI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“ĐÓNG VAI - XỬ LÍ TÌNH HUỐNG”</a:t>
            </a:r>
            <a:endParaRPr lang="vi-VN" sz="2400" b="1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6558" y="1618009"/>
            <a:ext cx="5499279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Đội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Hạnh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đang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xem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bỗng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nổi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cơn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dông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mây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đen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ùn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ùn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kéo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sấm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chớp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đừng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đùng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mưa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tầm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tã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Tà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Nua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suối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duy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chảy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khe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núi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cơ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sở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X.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suối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dâng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trận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lũ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đêm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qua.</a:t>
            </a: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3: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sườn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dốc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đang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sạt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lở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đo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trận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mưa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bão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kéo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đài</a:t>
            </a:r>
            <a:r>
              <a:rPr lang="en-US" sz="24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351" y="1783291"/>
            <a:ext cx="6214054" cy="48936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LUẬT CHƠI</a:t>
            </a:r>
          </a:p>
          <a:p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 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- 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5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2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hay: 10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10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10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Ban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5 HS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2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7324" tIns="798261" rIns="491970" bIns="5713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5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Double Wave 17"/>
          <p:cNvSpPr/>
          <p:nvPr/>
        </p:nvSpPr>
        <p:spPr>
          <a:xfrm>
            <a:off x="1648496" y="189338"/>
            <a:ext cx="8023538" cy="1265971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“ĐÓNG VAI - XỬ LÍ TÌNH HUỐNG”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003" y="1772557"/>
            <a:ext cx="11500835" cy="44012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sấm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sét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hỏng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thôn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sạt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lở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thôn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sạt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lở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9946" y="154860"/>
            <a:ext cx="110526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8: ỨNG PHÓ VỚI TÌNH HUỐNG NGUY HIỂM TỪ THIÊN NHIÊN</a:t>
            </a:r>
            <a:endParaRPr lang="en-SG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89"/>
          <p:cNvSpPr>
            <a:spLocks noChangeArrowheads="1"/>
          </p:cNvSpPr>
          <p:nvPr/>
        </p:nvSpPr>
        <p:spPr bwMode="auto">
          <a:xfrm>
            <a:off x="186199" y="535750"/>
            <a:ext cx="2667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000" b="1" ker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KHÁM PHÁ</a:t>
            </a:r>
            <a:endParaRPr lang="en-US" altLang="zh-CN" sz="2000" b="1" kern="0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946" y="1297506"/>
            <a:ext cx="6883744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H</a:t>
            </a:r>
            <a:r>
              <a:rPr lang="vi-VN" sz="20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ậu quả do các tình huống nguy hiểm từ thiên nhiên.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009934" y="1755757"/>
            <a:ext cx="10602946" cy="483822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ứng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Trang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kiến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kĩ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tránh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ứng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phó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thiên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sát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yếu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tố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thể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địa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đổi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...</a:t>
            </a:r>
            <a:endParaRPr lang="vi-VN" sz="2200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xuyên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dõi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tin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dự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báo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tiện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thông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tin.</a:t>
            </a:r>
            <a:endParaRPr lang="vi-VN" sz="2200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 </a:t>
            </a:r>
            <a:r>
              <a:rPr lang="en-US" sz="2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xảy</a:t>
            </a:r>
            <a:r>
              <a:rPr lang="en-US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ra: </a:t>
            </a:r>
            <a:endParaRPr lang="vi-VN" sz="2200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nơi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an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toàn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trú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ẩn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Bình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tĩnh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xử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trí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đặt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mục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tiêu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an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toàn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mạng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kiếm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trợ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giúp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hoặc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báo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xung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chính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quyền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địa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cần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thiết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C4F6-4374-481A-BEF1-1A4C80D5EA42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946" y="926542"/>
            <a:ext cx="6883744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Nh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ận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nguy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thiên nhiên.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677" y="1655970"/>
            <a:ext cx="6883744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3.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Ứng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phó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nguy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thiên nhiên.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230376" y="0"/>
            <a:ext cx="961623" cy="7329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9946" y="154860"/>
            <a:ext cx="11052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altLang="en-US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8: ỨNG PHÓ VỚI TÌNH HUỐNG NGUY HIỂM TỪ THIÊN NHIÊN</a:t>
            </a:r>
            <a:endParaRPr lang="en-SG" altLang="en-US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Box 2"/>
          <p:cNvSpPr txBox="1"/>
          <p:nvPr/>
        </p:nvSpPr>
        <p:spPr>
          <a:xfrm>
            <a:off x="241812" y="945488"/>
            <a:ext cx="1834568" cy="338714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.............</a:t>
            </a:r>
            <a:endParaRPr lang="vi-VN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2291381" y="655682"/>
            <a:ext cx="2468168" cy="9541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endParaRPr lang="nl-NL" sz="1700" b="1"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700" b="1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</a:t>
            </a:r>
            <a:endParaRPr lang="vi-VN" sz="1700"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700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vi-VN" sz="1700"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4978623" y="629924"/>
            <a:ext cx="6634256" cy="96527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i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........................................................................................................................................................................................</a:t>
            </a:r>
            <a:endParaRPr lang="vi-VN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291381" y="1896242"/>
            <a:ext cx="2468168" cy="11963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</a:t>
            </a:r>
            <a:endParaRPr lang="vi-VN"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 Box 6"/>
          <p:cNvSpPr txBox="1"/>
          <p:nvPr/>
        </p:nvSpPr>
        <p:spPr>
          <a:xfrm>
            <a:off x="4978622" y="1746122"/>
            <a:ext cx="6634257" cy="17440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i="1"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</a:t>
            </a: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i="1"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........................................................................................................................................................................................</a:t>
            </a: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0"/>
              </a:spcAft>
            </a:pP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 Box 7"/>
          <p:cNvSpPr txBox="1"/>
          <p:nvPr/>
        </p:nvSpPr>
        <p:spPr>
          <a:xfrm>
            <a:off x="2291381" y="3670481"/>
            <a:ext cx="2468167" cy="148189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...........................</a:t>
            </a:r>
            <a:endParaRPr lang="vi-VN"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8"/>
          <p:cNvSpPr txBox="1"/>
          <p:nvPr/>
        </p:nvSpPr>
        <p:spPr>
          <a:xfrm>
            <a:off x="4978623" y="3670480"/>
            <a:ext cx="6634258" cy="3090927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i="1"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........................................................................................................................................................................................</a:t>
            </a: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i="1"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........................................................................................................................................................................................</a:t>
            </a: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i="1"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........................................................................................................................................................................................</a:t>
            </a: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i="1">
                <a:latin typeface="Tahoma" pitchFamily="34" charset="0"/>
                <a:ea typeface="Tahoma" pitchFamily="34" charset="0"/>
                <a:cs typeface="Tahoma" pitchFamily="34" charset="0"/>
              </a:rPr>
              <a:t>........................................................................................................................................................................................</a:t>
            </a: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0"/>
              </a:spcAft>
            </a:pPr>
            <a:endParaRPr lang="vi-VN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6" idx="1"/>
          </p:cNvCxnSpPr>
          <p:nvPr/>
        </p:nvCxnSpPr>
        <p:spPr>
          <a:xfrm flipV="1">
            <a:off x="2076380" y="1132770"/>
            <a:ext cx="215001" cy="1506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8" idx="1"/>
          </p:cNvCxnSpPr>
          <p:nvPr/>
        </p:nvCxnSpPr>
        <p:spPr>
          <a:xfrm flipV="1">
            <a:off x="2076380" y="2494412"/>
            <a:ext cx="215001" cy="144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20" idx="1"/>
          </p:cNvCxnSpPr>
          <p:nvPr/>
        </p:nvCxnSpPr>
        <p:spPr>
          <a:xfrm>
            <a:off x="2076380" y="2639060"/>
            <a:ext cx="215001" cy="1772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59547" y="1136540"/>
            <a:ext cx="219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59548" y="2443058"/>
            <a:ext cx="219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59548" y="4501582"/>
            <a:ext cx="219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59802" y="248268"/>
            <a:ext cx="10043376" cy="5840347"/>
            <a:chOff x="1259802" y="248268"/>
            <a:chExt cx="10043376" cy="5840347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>
                <a:alphaModFix/>
              </a:blip>
              <a:srcRect l="16992" t="-937" r="50159" b="17086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0694" y="4881372"/>
                <a:ext cx="1168950" cy="12440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69631" y="1734599"/>
              <a:ext cx="331585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8: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PHÓ VỚI TÌNH HUỐNG NGUY HIỂM TỪ THIÊN NHIÊN</a:t>
              </a:r>
              <a:endParaRPr lang="en-SG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48507" y="1071990"/>
              <a:ext cx="4854671" cy="50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536426" y="2904150"/>
              <a:ext cx="2757948" cy="10772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altLang="zh-CN" sz="32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I.</a:t>
              </a:r>
            </a:p>
            <a:p>
              <a:pPr algn="ctr">
                <a:defRPr/>
              </a:pPr>
              <a:r>
                <a:rPr lang="en-US" altLang="zh-CN" sz="32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pic>
        <p:nvPicPr>
          <p:cNvPr id="17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64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230376" y="0"/>
            <a:ext cx="961623" cy="7329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9946" y="154860"/>
            <a:ext cx="110526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8: ỨNG PHÓ VỚI TÌNH HUỐNG NGUY HIỂM TỪ THIÊN NHIÊN</a:t>
            </a:r>
            <a:endParaRPr lang="en-SG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z="32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IN" sz="3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/>
          <p:nvPr/>
        </p:nvSpPr>
        <p:spPr>
          <a:xfrm>
            <a:off x="241812" y="945488"/>
            <a:ext cx="1834568" cy="338714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Ứng phó với các tình huống nguy hiểm từ thiên nhiên</a:t>
            </a:r>
            <a:endParaRPr lang="vi-VN" sz="200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2291381" y="655682"/>
            <a:ext cx="2468168" cy="9541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endParaRPr lang="nl-NL" b="1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 biết các tình huống nguy hiểm từ thiên nhiên.</a:t>
            </a:r>
            <a:endParaRPr lang="vi-VN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 </a:t>
            </a:r>
            <a:endParaRPr lang="vi-VN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/>
          <p:nvPr/>
        </p:nvSpPr>
        <p:spPr>
          <a:xfrm>
            <a:off x="4974549" y="523606"/>
            <a:ext cx="6874017" cy="96527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ngờ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do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tải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sản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hội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291381" y="1896242"/>
            <a:ext cx="2468168" cy="11963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Hậu quả do các tình huống nguy hiểm từ thiên nhiên.</a:t>
            </a:r>
            <a:endParaRPr lang="vi-VN" sz="200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6"/>
          <p:cNvSpPr txBox="1"/>
          <p:nvPr/>
        </p:nvSpPr>
        <p:spPr>
          <a:xfrm>
            <a:off x="4974549" y="1639804"/>
            <a:ext cx="6874018" cy="17440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thê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hậu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đối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thiệt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sức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khỏe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thần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thậm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chí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mạng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còn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thiệt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chất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cộng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thiệt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ảnh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hưởng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cực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nền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tế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7"/>
          <p:cNvSpPr txBox="1"/>
          <p:nvPr/>
        </p:nvSpPr>
        <p:spPr>
          <a:xfrm>
            <a:off x="2291381" y="3670481"/>
            <a:ext cx="2468167" cy="148189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Ứng phó với các tình huống nguy hiểm từ thiên nhiên</a:t>
            </a:r>
            <a:endParaRPr lang="vi-VN" sz="200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8"/>
          <p:cNvSpPr txBox="1"/>
          <p:nvPr/>
        </p:nvSpPr>
        <p:spPr>
          <a:xfrm>
            <a:off x="4974549" y="3564162"/>
            <a:ext cx="6874019" cy="3293838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Trang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kiến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kĩ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tránh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ứng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phó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thiên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sát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yếu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tố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địa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đổi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...</a:t>
            </a:r>
            <a:endParaRPr lang="vi-V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xuyên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dõi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tin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dự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báo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tiện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tin.</a:t>
            </a:r>
            <a:endParaRPr lang="vi-V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 </a:t>
            </a:r>
            <a:r>
              <a:rPr lang="en-US" sz="2000" b="1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20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20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xảy</a:t>
            </a:r>
            <a:r>
              <a:rPr lang="en-US" sz="20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ra: </a:t>
            </a:r>
            <a:endParaRPr lang="vi-V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nơi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an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toàn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trú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ẩn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tĩnh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xử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trí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an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toàn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mạng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kiếm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giúp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hoặc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báo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xung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quanh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chính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địa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6" idx="1"/>
          </p:cNvCxnSpPr>
          <p:nvPr/>
        </p:nvCxnSpPr>
        <p:spPr>
          <a:xfrm flipV="1">
            <a:off x="2076380" y="1132770"/>
            <a:ext cx="215001" cy="1506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8" idx="1"/>
          </p:cNvCxnSpPr>
          <p:nvPr/>
        </p:nvCxnSpPr>
        <p:spPr>
          <a:xfrm flipV="1">
            <a:off x="2076380" y="2494412"/>
            <a:ext cx="215001" cy="144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20" idx="1"/>
          </p:cNvCxnSpPr>
          <p:nvPr/>
        </p:nvCxnSpPr>
        <p:spPr>
          <a:xfrm>
            <a:off x="2076380" y="2639060"/>
            <a:ext cx="215001" cy="1772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59547" y="1136540"/>
            <a:ext cx="219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59548" y="2443058"/>
            <a:ext cx="219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59548" y="4501582"/>
            <a:ext cx="219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285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2571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59802" y="248268"/>
            <a:ext cx="10043376" cy="5816742"/>
            <a:chOff x="1259802" y="248268"/>
            <a:chExt cx="10043376" cy="5816742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>
                <a:alphaModFix/>
              </a:blip>
              <a:srcRect l="16992" t="-937" r="50159" b="17086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0694" y="4798898"/>
                <a:ext cx="1243534" cy="13265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69631" y="1707303"/>
              <a:ext cx="331585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8: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PHÓ VỚI TÌNH HUỐNG NGUY HIỂM TỪ THIÊN NHIÊN</a:t>
              </a:r>
              <a:endParaRPr lang="en-SG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48507" y="1048385"/>
              <a:ext cx="4854671" cy="50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542342" y="2701111"/>
              <a:ext cx="2667000" cy="10772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altLang="zh-CN" sz="32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III.</a:t>
              </a:r>
            </a:p>
            <a:p>
              <a:pPr algn="ctr">
                <a:defRPr/>
              </a:pPr>
              <a:r>
                <a:rPr lang="en-US" altLang="zh-CN" sz="3200" b="1" kern="0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pic>
        <p:nvPicPr>
          <p:cNvPr id="17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853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27" y="1510748"/>
            <a:ext cx="11317726" cy="3949148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37403" y="-61863"/>
            <a:ext cx="1440259" cy="2112622"/>
          </a:xfrm>
          <a:prstGeom prst="rect">
            <a:avLst/>
          </a:prstGeom>
        </p:spPr>
      </p:pic>
      <p:pic>
        <p:nvPicPr>
          <p:cNvPr id="10" name="Shape 1"/>
          <p:cNvPicPr/>
          <p:nvPr/>
        </p:nvPicPr>
        <p:blipFill>
          <a:blip r:embed="rId4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02" y="34385"/>
            <a:ext cx="3405698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253-2FE3-451A-8E35-433951E62FCB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9229" y="539625"/>
            <a:ext cx="288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sz="28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9129" y="3126359"/>
            <a:ext cx="7779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1.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Kể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lại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những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nguy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hiểm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từ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thiên nhiên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đã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xảy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ra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tại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nơi em sinh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sống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.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Những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nguy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hiểm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đó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đã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gây ra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hậu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quả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gì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đối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với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con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người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và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tài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800" dirty="0" err="1">
                <a:latin typeface="+mj-lt"/>
                <a:ea typeface="Tahoma" pitchFamily="34" charset="0"/>
                <a:cs typeface="Tahoma" pitchFamily="34" charset="0"/>
              </a:rPr>
              <a:t>sản</a:t>
            </a:r>
            <a:r>
              <a:rPr lang="vi-VN" sz="2800" dirty="0">
                <a:latin typeface="+mj-lt"/>
                <a:ea typeface="Tahoma" pitchFamily="34" charset="0"/>
                <a:cs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627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64;p9"/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-620728" y="832067"/>
            <a:ext cx="13061720" cy="53497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02140"/>
              </p:ext>
            </p:extLst>
          </p:nvPr>
        </p:nvGraphicFramePr>
        <p:xfrm>
          <a:off x="1571223" y="1762962"/>
          <a:ext cx="9462536" cy="1302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2211">
                <a:tc>
                  <a:txBody>
                    <a:bodyPr/>
                    <a:lstStyle/>
                    <a:p>
                      <a:pPr algn="just"/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cơn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lốc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xoáy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mạnh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di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chuyển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đến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gần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nhóm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bạn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đang chơi ở công viên. Thay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vì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chạy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tìm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chỗ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trú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như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bạn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Thành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vội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lấy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điện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thoại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trong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túi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áo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mang ra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chụp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ảnh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“cơn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lốc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”.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Thành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tin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rằng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đây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sẽ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là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bức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ảnh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độc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đáo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nhất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chưa ai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từng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. Em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đồng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tình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với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làm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Thành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không? </a:t>
                      </a:r>
                      <a:r>
                        <a:rPr lang="vi-VN" sz="2000" i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Vì</a:t>
                      </a:r>
                      <a:r>
                        <a:rPr lang="vi-VN" sz="2000" i="1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s</a:t>
                      </a:r>
                      <a:r>
                        <a:rPr lang="vi-VN" sz="200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ao?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59363" y="304392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60671" y="269913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Shape 1"/>
          <p:cNvPicPr/>
          <p:nvPr/>
        </p:nvPicPr>
        <p:blipFill>
          <a:blip r:embed="rId3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936803"/>
              </p:ext>
            </p:extLst>
          </p:nvPr>
        </p:nvGraphicFramePr>
        <p:xfrm>
          <a:off x="1493950" y="3243762"/>
          <a:ext cx="9440214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944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1518">
                <a:tc>
                  <a:txBody>
                    <a:bodyPr/>
                    <a:lstStyle/>
                    <a:p>
                      <a:pPr algn="ctr"/>
                      <a:endParaRPr lang="vi-VN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b="1" u="sng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GỢI</a:t>
                      </a:r>
                      <a:r>
                        <a:rPr lang="vi-VN" sz="2400" b="1" u="sng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Ý </a:t>
                      </a:r>
                      <a:r>
                        <a:rPr lang="vi-VN" sz="2400" b="1" u="sng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TRẢ</a:t>
                      </a:r>
                      <a:r>
                        <a:rPr lang="vi-VN" sz="2400" b="1" u="sng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LỜI</a:t>
                      </a:r>
                      <a:endParaRPr lang="vi-VN" sz="2400" b="1" u="sng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/>
                      <a:endParaRPr lang="vi-VN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Em không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đồng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ý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với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việc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làm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Thành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Vì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trong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hình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huống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nguy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như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thế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bạn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nên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tìm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chỗ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trú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Sự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chủ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quan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khiến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bạn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gặp</a:t>
                      </a:r>
                      <a:r>
                        <a:rPr lang="vi-VN" sz="24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nguy </a:t>
                      </a:r>
                      <a:r>
                        <a:rPr lang="vi-VN" sz="2400" kern="120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lang="vi-VN" sz="24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đến</a:t>
                      </a:r>
                      <a:r>
                        <a:rPr lang="vi-VN" sz="24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tính</a:t>
                      </a:r>
                      <a:r>
                        <a:rPr lang="vi-VN" sz="24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400" kern="120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mạng</a:t>
                      </a:r>
                      <a:r>
                        <a:rPr lang="vi-VN" sz="24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vi-VN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73B25-FC79-4372-892A-12F15AF7594E}" type="datetime11">
              <a:rPr lang="en-IN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18:09:24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0D5B-FA80-4B80-AC56-49C1AEECAB84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02" y="34385"/>
            <a:ext cx="3405698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479229" y="539625"/>
            <a:ext cx="288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4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64;p9"/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-777923" y="764275"/>
            <a:ext cx="7424383" cy="60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"/>
          <p:cNvPicPr/>
          <p:nvPr/>
        </p:nvPicPr>
        <p:blipFill>
          <a:blip r:embed="rId3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86853" y="1582183"/>
            <a:ext cx="550914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Em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đồng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tình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hoặc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không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đồng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tình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với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việc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làm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nào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đưới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đây? </a:t>
            </a:r>
            <a:r>
              <a:rPr lang="vi-VN" sz="2200" b="1" i="1" dirty="0" err="1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Tại</a:t>
            </a:r>
            <a:r>
              <a:rPr lang="vi-VN" sz="2200" b="1" i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 sao?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A.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Trời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mưa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rất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to, hai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bạn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Lâm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và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Hưng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vẫn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đạp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xe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về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nhà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dù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không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có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áo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mưa.</a:t>
            </a:r>
            <a:endParaRPr lang="vi-VN" sz="2200" dirty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B. Trong khi đang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có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sấm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sét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Bình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vấn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sử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dụng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ti vi 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và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các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thiết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bị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điện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.</a:t>
            </a:r>
            <a:endParaRPr lang="vi-VN" sz="2200" dirty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C.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Được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cảnh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báo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về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cơn dông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sắp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đến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Hồng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và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các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bạn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quyết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định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ở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lại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trường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đợi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khi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trời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hết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dông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mới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đi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về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nhà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.</a:t>
            </a:r>
            <a:endParaRPr lang="vi-VN" sz="2200" dirty="0"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D. Con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đường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từ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trường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về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nhà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bị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chia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cắt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bởi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nước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lũ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lên nhanh,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các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bạn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nam tranh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thủ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thi xem ai bơi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được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 xa </a:t>
            </a:r>
            <a:r>
              <a:rPr lang="vi-VN" sz="2200" i="1" dirty="0" err="1">
                <a:latin typeface="+mj-lt"/>
                <a:ea typeface="Tahoma" pitchFamily="34" charset="0"/>
                <a:cs typeface="Tahoma" pitchFamily="34" charset="0"/>
              </a:rPr>
              <a:t>nhất</a:t>
            </a:r>
            <a:r>
              <a:rPr lang="vi-VN" sz="2200" i="1" dirty="0">
                <a:latin typeface="+mj-lt"/>
                <a:ea typeface="Tahoma" pitchFamily="34" charset="0"/>
                <a:cs typeface="Tahoma" pitchFamily="34" charset="0"/>
              </a:rPr>
              <a:t>. </a:t>
            </a:r>
            <a:endParaRPr lang="en-US" sz="2200" dirty="0">
              <a:effectLst/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3630" y="1300934"/>
            <a:ext cx="5513694" cy="1870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- </a:t>
            </a:r>
            <a:r>
              <a:rPr lang="vi-VN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 đồng tình</a:t>
            </a:r>
            <a:r>
              <a:rPr lang="vi-VN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 </a:t>
            </a:r>
            <a:r>
              <a:rPr lang="vi-VN" i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C. Được cảnh báo về cơn đông sắp đến, Hồng và các bạn quyết định ở lại trường, đợi khi trời hết dông mới đi về nhà.</a:t>
            </a:r>
            <a:r>
              <a:rPr lang="vi-VN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=&gt; Vì các bạn rất biết cách bảo vệ bản thân trước những nguy hiểm từ thiên nhiên.</a:t>
            </a:r>
          </a:p>
          <a:p>
            <a:pPr lvl="0">
              <a:lnSpc>
                <a:spcPct val="107000"/>
              </a:lnSpc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3630" y="3360053"/>
            <a:ext cx="5513694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 không </a:t>
            </a:r>
            <a:r>
              <a:rPr lang="vi-VN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đồng</a:t>
            </a:r>
            <a:r>
              <a:rPr lang="vi-VN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vi-VN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A.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Trời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mưa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to, hai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Lâm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Hưng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vẫn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đạp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xe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nhà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dù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không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áo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mưa.</a:t>
            </a:r>
          </a:p>
          <a:p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B. Trong khi đang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sấm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sét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Bình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vấn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sử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dụng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ti vi 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thiết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điện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D. Con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trường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nhà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chia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cắt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bởi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nước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lũ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lên nhanh,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nam tranh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thủ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thi xem ai bơi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xa </a:t>
            </a:r>
            <a:r>
              <a:rPr lang="vi-VN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nhất</a:t>
            </a:r>
            <a:r>
              <a:rPr lang="vi-VN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=&gt;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như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vậy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thể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nguy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mạng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sức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khoẻ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mình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4986-695A-46F1-A48A-811FC9EAAEF4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图片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30" y="-4"/>
            <a:ext cx="3405698" cy="99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056141" y="362201"/>
            <a:ext cx="288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</a:t>
            </a:r>
            <a:endParaRPr lang="vi-VN" sz="28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59802" y="248268"/>
            <a:ext cx="10043376" cy="5816742"/>
            <a:chOff x="1259802" y="248268"/>
            <a:chExt cx="10043376" cy="5816742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>
                <a:alphaModFix/>
              </a:blip>
              <a:srcRect l="16992" t="-937" r="50159" b="17086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0694" y="4798898"/>
                <a:ext cx="1243534" cy="13265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69631" y="1707303"/>
              <a:ext cx="331585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8: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PHÓ VỚI TÌNH HUỐNG NGUY HIỂM TỪ THIÊN NHIÊN</a:t>
              </a:r>
              <a:endParaRPr lang="en-SG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48507" y="1048385"/>
              <a:ext cx="4854671" cy="50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542342" y="2701111"/>
              <a:ext cx="2667000" cy="10772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altLang="zh-CN" sz="3200" b="1" kern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</a:t>
              </a:r>
            </a:p>
            <a:p>
              <a:pPr algn="ctr">
                <a:defRPr/>
              </a:pPr>
              <a:r>
                <a:rPr lang="en-US" altLang="zh-CN" sz="3200" b="1" kern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</a:t>
              </a:r>
              <a:endPara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09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64;p9"/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1078173" y="1160059"/>
            <a:ext cx="9812741" cy="3129011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pic>
        <p:nvPicPr>
          <p:cNvPr id="10" name="Shape 1"/>
          <p:cNvPicPr/>
          <p:nvPr/>
        </p:nvPicPr>
        <p:blipFill>
          <a:blip r:embed="rId3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016154" y="1906206"/>
            <a:ext cx="6537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 Mỗi nhóm xây dựng một thông điệp về cách học sinh ứng phó với tình huống nguy hiểm từ thiên nhiên. Các nhóm giới thiệu thông điệp trước cả lớp.</a:t>
            </a:r>
            <a:endParaRPr lang="vi-VN" sz="240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4986-695A-46F1-A48A-811FC9EAAEF4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图片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29" y="-4"/>
            <a:ext cx="4939989" cy="99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056140" y="444089"/>
            <a:ext cx="429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HOẠT ĐỘNG NHÓM</a:t>
            </a:r>
            <a:endParaRPr lang="vi-VN" sz="24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135" y="3613144"/>
            <a:ext cx="11761729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CÁCH THỰC HIỆN</a:t>
            </a:r>
          </a:p>
          <a:p>
            <a:pPr marL="285750" indent="-285750" algn="just">
              <a:buFontTx/>
              <a:buChar char="-"/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điệp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A0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5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phút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Hết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trưng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Sau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lượt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cử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thuyết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tối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đa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phút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30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giây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dõi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chấm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giơ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phiếu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hơn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giành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thắng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chung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3833-37C1-4776-B75A-5885890ADFB0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796" y="3217038"/>
            <a:ext cx="9953366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“</a:t>
            </a:r>
            <a:r>
              <a:rPr lang="vi-VN" sz="2800" dirty="0" err="1">
                <a:latin typeface="+mj-lt"/>
              </a:rPr>
              <a:t>Sẵn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sàng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ứng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phó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với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thời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tiết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hành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động</a:t>
            </a:r>
            <a:r>
              <a:rPr lang="vi-VN" sz="2800" dirty="0">
                <a:latin typeface="+mj-lt"/>
              </a:rPr>
              <a:t> thông minh </a:t>
            </a:r>
            <a:r>
              <a:rPr lang="vi-VN" sz="2800" dirty="0" err="1">
                <a:latin typeface="+mj-lt"/>
              </a:rPr>
              <a:t>với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khí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hậu</a:t>
            </a:r>
            <a:r>
              <a:rPr lang="vi-VN" sz="2800" dirty="0">
                <a:latin typeface="+mj-lt"/>
              </a:rPr>
              <a:t>”</a:t>
            </a:r>
            <a:endParaRPr lang="vi-VN" sz="2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Khi biến đổi khí hậu đe dọa hòa b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1" y="3859983"/>
            <a:ext cx="4954155" cy="2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ẾN ĐỔI KHÍ HẬU VÀ NGUỒN NƯỚC-Tin ngà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29" y="152400"/>
            <a:ext cx="5565933" cy="29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Giờ trái đất năm 2021: “Lên tiếng vì thiên nhiê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104" name="Picture 8" descr="VGP News :. | &amp;#39;Hành động vì thiên nhiên&amp;#39; hưởng ứng Ngày Môi trường thế giới  | BÁO ĐIỆN TỬ CHÍNH PHỦ NƯỚC CHXHCN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5" y="3859983"/>
            <a:ext cx="5793387" cy="2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ỗi nhóm xây dựng một thông điệp về cách học sinh ứng phó với tình huống nguy hiể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0" y="152400"/>
            <a:ext cx="4729551" cy="286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6332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58PICdbgea5Gz679dY_PIC20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81" y="2730137"/>
            <a:ext cx="2506824" cy="408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2822018" y="192065"/>
            <a:ext cx="5378450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20000"/>
              </a:spcAft>
            </a:pPr>
            <a:r>
              <a:rPr lang="vi-VN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164;p9"/>
          <p:cNvPicPr preferRelativeResize="0"/>
          <p:nvPr/>
        </p:nvPicPr>
        <p:blipFill rotWithShape="1">
          <a:blip r:embed="rId3">
            <a:alphaModFix/>
          </a:blip>
          <a:srcRect l="15285" t="10430" r="46645" b="11190"/>
          <a:stretch/>
        </p:blipFill>
        <p:spPr>
          <a:xfrm>
            <a:off x="-551747" y="2178622"/>
            <a:ext cx="6663096" cy="483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689" y="522910"/>
            <a:ext cx="6353926" cy="586530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27920"/>
              </p:ext>
            </p:extLst>
          </p:nvPr>
        </p:nvGraphicFramePr>
        <p:xfrm>
          <a:off x="590550" y="3194169"/>
          <a:ext cx="4115067" cy="2560320"/>
        </p:xfrm>
        <a:graphic>
          <a:graphicData uri="http://schemas.openxmlformats.org/drawingml/2006/table">
            <a:tbl>
              <a:tblPr/>
              <a:tblGrid>
                <a:gridCol w="411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845">
                <a:tc>
                  <a:txBody>
                    <a:bodyPr/>
                    <a:lstStyle/>
                    <a:p>
                      <a:pPr algn="just"/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. Chia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07117"/>
              </p:ext>
            </p:extLst>
          </p:nvPr>
        </p:nvGraphicFramePr>
        <p:xfrm>
          <a:off x="5778410" y="2154379"/>
          <a:ext cx="4678031" cy="4267200"/>
        </p:xfrm>
        <a:graphic>
          <a:graphicData uri="http://schemas.openxmlformats.org/drawingml/2006/table">
            <a:tbl>
              <a:tblPr/>
              <a:tblGrid>
                <a:gridCol w="4678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0580">
                <a:tc>
                  <a:txBody>
                    <a:bodyPr/>
                    <a:lstStyle/>
                    <a:p>
                      <a:pPr algn="just"/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/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Em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cùng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bạn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lập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đự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án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tuyên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truyền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phòng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ngừa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tai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nạn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đo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tình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huống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nguy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từ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thiên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nhiên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dành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thiếu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niên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ở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địa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phương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em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đang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sóng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theo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hướng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i="1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dẫn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</a:p>
                    <a:p>
                      <a:pPr algn="just"/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Tên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dự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án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 </a:t>
                      </a:r>
                    </a:p>
                    <a:p>
                      <a:pPr algn="just"/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Đối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tượng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dự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án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hướng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tới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 </a:t>
                      </a:r>
                    </a:p>
                    <a:p>
                      <a:pPr algn="just"/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tai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nạn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do nguy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từ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thiên nhiên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cần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phải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phòng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ngừa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ở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địa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phương. </a:t>
                      </a:r>
                    </a:p>
                    <a:p>
                      <a:pPr algn="just"/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phòng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ngừa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ứng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phó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với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nguy </a:t>
                      </a:r>
                      <a:r>
                        <a:rPr lang="vi-VN" sz="2000" b="0" i="0" kern="1200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hiểm</a:t>
                      </a:r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 </a:t>
                      </a:r>
                    </a:p>
                    <a:p>
                      <a:pPr algn="just"/>
                      <a:endParaRPr lang="vi-VN" sz="2000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Shape 1"/>
          <p:cNvPicPr/>
          <p:nvPr/>
        </p:nvPicPr>
        <p:blipFill>
          <a:blip r:embed="rId5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2F66-9FC6-45ED-B5FA-3BD1FDF36F82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797" y="1214651"/>
            <a:ext cx="4107976" cy="46166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Về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nhà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thực</a:t>
            </a:r>
            <a:r>
              <a:rPr lang="vi-VN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vi-VN" sz="2400" dirty="0" err="1">
                <a:latin typeface="+mj-lt"/>
                <a:ea typeface="Tahoma" pitchFamily="34" charset="0"/>
                <a:cs typeface="Tahoma" pitchFamily="34" charset="0"/>
              </a:rPr>
              <a:t>hiện</a:t>
            </a:r>
            <a:endParaRPr lang="vi-VN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66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6916" y="624234"/>
            <a:ext cx="10174557" cy="5604731"/>
            <a:chOff x="676916" y="624234"/>
            <a:chExt cx="10174557" cy="56047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6" y="624234"/>
              <a:ext cx="5064981" cy="5604731"/>
            </a:xfrm>
            <a:prstGeom prst="rect">
              <a:avLst/>
            </a:prstGeom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" t="2155" r="6544" b="13266"/>
            <a:stretch>
              <a:fillRect/>
            </a:stretch>
          </p:blipFill>
          <p:spPr bwMode="auto">
            <a:xfrm>
              <a:off x="834887" y="879342"/>
              <a:ext cx="10016586" cy="4595667"/>
            </a:xfrm>
            <a:prstGeom prst="rect">
              <a:avLst/>
            </a:prstGeom>
            <a:blipFill>
              <a:blip r:embed="rId4">
                <a:alphaModFix amt="1000"/>
              </a:blip>
              <a:stretch>
                <a:fillRect/>
              </a:stretch>
            </a:blipFill>
            <a:ln>
              <a:noFill/>
            </a:ln>
          </p:spPr>
        </p:pic>
      </p:grpSp>
      <p:sp>
        <p:nvSpPr>
          <p:cNvPr id="11" name="Rectangle 10"/>
          <p:cNvSpPr/>
          <p:nvPr/>
        </p:nvSpPr>
        <p:spPr>
          <a:xfrm>
            <a:off x="2988860" y="2704490"/>
            <a:ext cx="6152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XIN CHÀO VÀ HẸN GẶP LẠI!!!</a:t>
            </a:r>
          </a:p>
        </p:txBody>
      </p:sp>
      <p:pic>
        <p:nvPicPr>
          <p:cNvPr id="14" name="Shape 1"/>
          <p:cNvPicPr/>
          <p:nvPr/>
        </p:nvPicPr>
        <p:blipFill>
          <a:blip r:embed="rId5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11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Giải GDCD 6 Bài 8 Cánh Diều: Ứng phó với các tình huống nguy hiểm từ thiên nhiên ả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99" y="1460310"/>
            <a:ext cx="7014131" cy="2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1154" y="4580270"/>
            <a:ext cx="10025839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trú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trú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 A.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to.</a:t>
            </a:r>
            <a:endParaRPr lang="vi-VN" sz="2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 B.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lều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 C.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hiên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9946" y="154860"/>
            <a:ext cx="110526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8: ỨNG PHÓ VỚI TÌNH HUỐNG NGUY HIỂM TỪ THIÊN NHIÊN</a:t>
            </a:r>
            <a:endParaRPr lang="en-SG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89"/>
          <p:cNvSpPr>
            <a:spLocks noChangeArrowheads="1"/>
          </p:cNvSpPr>
          <p:nvPr/>
        </p:nvSpPr>
        <p:spPr bwMode="auto">
          <a:xfrm>
            <a:off x="186199" y="590342"/>
            <a:ext cx="2667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000" b="1" ker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I. KHỞI </a:t>
            </a:r>
            <a:r>
              <a:rPr lang="en-US" altLang="zh-CN" sz="20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15" name="Rectangle 189"/>
          <p:cNvSpPr>
            <a:spLocks noChangeArrowheads="1"/>
          </p:cNvSpPr>
          <p:nvPr/>
        </p:nvSpPr>
        <p:spPr bwMode="auto">
          <a:xfrm>
            <a:off x="4161965" y="621120"/>
            <a:ext cx="4124219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2000" b="1" ker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Tiểu phẩm: </a:t>
            </a:r>
          </a:p>
          <a:p>
            <a:pPr algn="ctr">
              <a:defRPr/>
            </a:pPr>
            <a:r>
              <a:rPr lang="en-US" altLang="zh-CN" sz="2000" b="1" ker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“Mình phải làm gì đây?”</a:t>
            </a:r>
            <a:endParaRPr lang="en-US" altLang="zh-CN" sz="2000" b="1" kern="0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81159" y="6059119"/>
            <a:ext cx="477079" cy="3938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DFC-A4BB-44DF-8E72-D1ECA48605A0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59802" y="248268"/>
            <a:ext cx="10043376" cy="5816742"/>
            <a:chOff x="1259802" y="248268"/>
            <a:chExt cx="10043376" cy="5816742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>
                <a:alphaModFix/>
              </a:blip>
              <a:srcRect l="16992" t="-937" r="50159" b="17086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0694" y="4798898"/>
                <a:ext cx="1243534" cy="13265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69631" y="1707303"/>
              <a:ext cx="331585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8: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ỨNG PHÓ VỚI TÌNH HUỐNG NGUY HIỂM TỪ THIÊN NHIÊN</a:t>
              </a:r>
              <a:endParaRPr lang="en-SG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48507" y="1048385"/>
              <a:ext cx="4854671" cy="50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542342" y="2701111"/>
              <a:ext cx="2667000" cy="10772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altLang="zh-CN" sz="3200" b="1" kern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II.</a:t>
              </a:r>
            </a:p>
            <a:p>
              <a:pPr algn="ctr">
                <a:defRPr/>
              </a:pPr>
              <a:r>
                <a:rPr lang="en-US" altLang="zh-CN" sz="3200" b="1" kern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KHÁM PHÁ</a:t>
              </a:r>
              <a:endParaRPr lang="en-US" altLang="zh-CN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3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834887" y="879342"/>
            <a:ext cx="10016586" cy="4595667"/>
          </a:xfrm>
          <a:prstGeom prst="rect">
            <a:avLst/>
          </a:prstGeom>
          <a:blipFill>
            <a:blip r:embed="rId3">
              <a:alphaModFix amt="1000"/>
            </a:blip>
            <a:stretch>
              <a:fillRect/>
            </a:stretch>
          </a:blipFill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988860" y="2704490"/>
            <a:ext cx="6152195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Nh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ận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nguy 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thiên nhiên.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hape 1"/>
          <p:cNvPicPr/>
          <p:nvPr/>
        </p:nvPicPr>
        <p:blipFill>
          <a:blip r:embed="rId4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98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9946" y="154860"/>
            <a:ext cx="11052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8: ỨNG PHÓ VỚI TÌNH HUỐNG NGUY HIỂM TỪ THIÊN NHIÊN</a:t>
            </a:r>
            <a:endParaRPr lang="en-SG" altLang="en-US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89"/>
          <p:cNvSpPr>
            <a:spLocks noChangeArrowheads="1"/>
          </p:cNvSpPr>
          <p:nvPr/>
        </p:nvSpPr>
        <p:spPr bwMode="auto">
          <a:xfrm>
            <a:off x="186199" y="551139"/>
            <a:ext cx="2667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b="1" ker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KHÁM PHÁ</a:t>
            </a:r>
            <a:endParaRPr lang="en-US" altLang="zh-CN" b="1" kern="0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946" y="898257"/>
            <a:ext cx="688374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Nh</a:t>
            </a:r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ận biết các tình huống nguy hiểm từ thiên nhiên.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iải GDCD 6 Bài 8 Cánh Diều: Ứng phó với các tình huống nguy hiểm từ thiên nhiên ả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88" y="1664823"/>
            <a:ext cx="9521581" cy="43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8388" y="12681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 sát hình ảnh và trả lời câu hỏi:</a:t>
            </a:r>
          </a:p>
        </p:txBody>
      </p:sp>
      <p:sp>
        <p:nvSpPr>
          <p:cNvPr id="5" name="Rectangle 4"/>
          <p:cNvSpPr/>
          <p:nvPr/>
        </p:nvSpPr>
        <p:spPr>
          <a:xfrm rot="10800000" flipV="1">
            <a:off x="711952" y="6215911"/>
            <a:ext cx="1121599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a) Em quan sát được những hiện tượng nguy hiểm nào từ các hình ảnh trên?</a:t>
            </a:r>
            <a:endParaRPr lang="vi-VN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415" y="3289107"/>
            <a:ext cx="2169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Dông, sấm sét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5588" y="3289107"/>
            <a:ext cx="2169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Sạt lở đất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7415" y="5676617"/>
            <a:ext cx="2169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Lũ lụt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5588" y="5624960"/>
            <a:ext cx="2169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Hạn hán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323" y="6214864"/>
            <a:ext cx="112046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b) Những hiện tượng nguy hiểm đó gây ảnh hưởng đến con người như thế nào?</a:t>
            </a:r>
            <a:endParaRPr lang="vi-VN" sz="240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CA15-FEE4-44C3-A171-3958FA73EDA6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6" grpId="0" animBg="1"/>
      <p:bldP spid="17" grpId="0" animBg="1"/>
      <p:bldP spid="1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267464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6242" y="109858"/>
            <a:ext cx="12094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8: ỨNG PHÓ VỚI TÌNH HUỐNG NGUY HIỂM TỪ THIÊN NHIÊN</a:t>
            </a:r>
            <a:endParaRPr lang="en-SG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89"/>
          <p:cNvSpPr>
            <a:spLocks noChangeArrowheads="1"/>
          </p:cNvSpPr>
          <p:nvPr/>
        </p:nvSpPr>
        <p:spPr bwMode="auto">
          <a:xfrm>
            <a:off x="200518" y="889873"/>
            <a:ext cx="291850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KHÁM PHÁ</a:t>
            </a:r>
          </a:p>
        </p:txBody>
      </p:sp>
      <p:sp>
        <p:nvSpPr>
          <p:cNvPr id="9" name="Rectangle 8"/>
          <p:cNvSpPr/>
          <p:nvPr/>
        </p:nvSpPr>
        <p:spPr>
          <a:xfrm>
            <a:off x="814265" y="1283157"/>
            <a:ext cx="7532893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Nh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ận biết các tình huống nguy hiểm từ thiên nhiên.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2707" y="1653095"/>
            <a:ext cx="6670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 sát hình ảnh và trả lời câu hỏi: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265528" y="2088106"/>
            <a:ext cx="9364101" cy="330275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C0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001889" cy="365125"/>
          </a:xfrm>
        </p:spPr>
        <p:txBody>
          <a:bodyPr/>
          <a:lstStyle/>
          <a:p>
            <a:fld id="{F0423771-4B46-49AB-9810-46B6B18A1A47}" type="datetime11">
              <a:rPr lang="en-IN" sz="16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18:09:24</a:t>
            </a:fld>
            <a:endParaRPr lang="en-IN" sz="16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001889" cy="365125"/>
          </a:xfrm>
        </p:spPr>
        <p:txBody>
          <a:bodyPr/>
          <a:lstStyle/>
          <a:p>
            <a:fld id="{2D0CD454-69CB-4647-AC93-5608A9603E22}" type="slidenum">
              <a:rPr lang="en-IN" sz="16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IN" sz="16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9946" y="154860"/>
            <a:ext cx="11052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8: ỨNG PHÓ VỚI TÌNH HUỐNG NGUY HIỂM TỪ THIÊN NHIÊN</a:t>
            </a:r>
            <a:endParaRPr lang="en-SG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89"/>
          <p:cNvSpPr>
            <a:spLocks noChangeArrowheads="1"/>
          </p:cNvSpPr>
          <p:nvPr/>
        </p:nvSpPr>
        <p:spPr bwMode="auto">
          <a:xfrm>
            <a:off x="186199" y="504973"/>
            <a:ext cx="2667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400" b="1" ker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KHÁM PHÁ</a:t>
            </a:r>
            <a:endParaRPr lang="en-US" altLang="zh-CN" sz="2400" b="1" kern="0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945" y="898257"/>
            <a:ext cx="8609525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Nh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ận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nguy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thiên nhiên.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009934" y="1460309"/>
            <a:ext cx="9812741" cy="358936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xuất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ngờ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do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nhiên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ra,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mạng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tải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sản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xã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hội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2AA5-9B67-482A-A1B8-B535DA5B9158}" type="datetime11">
              <a:rPr lang="en-IN" sz="16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18:09:24</a:t>
            </a:fld>
            <a:endParaRPr lang="en-IN" sz="16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z="16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IN" sz="16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99946" y="154860"/>
            <a:ext cx="11052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err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8: ỨNG PHÓ VỚI TÌNH HUỐNG NGUY HIỂM TỪ THIÊN NHIÊN</a:t>
            </a:r>
            <a:endParaRPr lang="en-SG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89"/>
          <p:cNvSpPr>
            <a:spLocks noChangeArrowheads="1"/>
          </p:cNvSpPr>
          <p:nvPr/>
        </p:nvSpPr>
        <p:spPr bwMode="auto">
          <a:xfrm>
            <a:off x="186199" y="504973"/>
            <a:ext cx="26670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KHÁM PHÁ</a:t>
            </a:r>
          </a:p>
        </p:txBody>
      </p:sp>
      <p:sp>
        <p:nvSpPr>
          <p:cNvPr id="9" name="Rectangle 8"/>
          <p:cNvSpPr/>
          <p:nvPr/>
        </p:nvSpPr>
        <p:spPr>
          <a:xfrm>
            <a:off x="799946" y="898257"/>
            <a:ext cx="6883744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tabLst>
                <a:tab pos="25273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Nh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ận biết các tình huống nguy hiểm từ thiên nhiên.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2AA5-9B67-482A-A1B8-B535DA5B9158}" type="datetime11">
              <a:rPr lang="en-IN" smtClean="0">
                <a:solidFill>
                  <a:prstClr val="black">
                    <a:tint val="75000"/>
                  </a:prstClr>
                </a:solidFill>
              </a:rPr>
              <a:t>18:09:24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Mưa đá ở Nghệ An: Hiện tượng giông nhiệt vào thời điểm giao mùa | Xã hội |  Báo Nghệ An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 descr="Mưa đá ở Nghệ An: Hiện tượng giông nhiệt vào thời điểm giao mùa | Xã hội |  Báo Nghệ An điện t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4" name="Picture 6" descr="Mưa đá ở Nghệ An: Hiện tượng giông nhiệt vào thời điểm giao mùa | Xã hội |  Báo Nghệ An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94" y="1488979"/>
            <a:ext cx="5526346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ận lốc xoáy khủng khiếp làm 21 người thương vong ở Vĩnh Phúc hình thành thế nào? -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88980"/>
            <a:ext cx="5862744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0252" y="6297767"/>
            <a:ext cx="3720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Lốc xoáy ở Vĩnh Phúc</a:t>
            </a:r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7229197" y="6297767"/>
            <a:ext cx="372053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Mưa đá ở Nghệ An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00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9134</TotalTime>
  <Words>2373</Words>
  <Application>Microsoft Office PowerPoint</Application>
  <PresentationFormat>Widescreen</PresentationFormat>
  <Paragraphs>244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Gill Sans MT</vt:lpstr>
      <vt:lpstr>Tahoma</vt:lpstr>
      <vt:lpstr>Times New Roman</vt:lpstr>
      <vt:lpstr>Office Theme</vt:lpstr>
      <vt:lpstr>2_Office Theme</vt:lpstr>
      <vt:lpstr>24_Office Theme</vt:lpstr>
      <vt:lpstr>Gallery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282</cp:revision>
  <dcterms:created xsi:type="dcterms:W3CDTF">2021-06-28T15:32:15Z</dcterms:created>
  <dcterms:modified xsi:type="dcterms:W3CDTF">2023-01-07T11:16:19Z</dcterms:modified>
</cp:coreProperties>
</file>