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0"/>
  </p:notesMasterIdLst>
  <p:sldIdLst>
    <p:sldId id="308" r:id="rId5"/>
    <p:sldId id="297" r:id="rId6"/>
    <p:sldId id="298" r:id="rId7"/>
    <p:sldId id="299" r:id="rId8"/>
    <p:sldId id="300" r:id="rId9"/>
    <p:sldId id="302" r:id="rId10"/>
    <p:sldId id="303" r:id="rId11"/>
    <p:sldId id="304" r:id="rId12"/>
    <p:sldId id="305" r:id="rId13"/>
    <p:sldId id="257" r:id="rId14"/>
    <p:sldId id="258" r:id="rId15"/>
    <p:sldId id="310" r:id="rId16"/>
    <p:sldId id="293" r:id="rId17"/>
    <p:sldId id="262" r:id="rId18"/>
    <p:sldId id="260" r:id="rId19"/>
    <p:sldId id="307" r:id="rId20"/>
    <p:sldId id="309" r:id="rId21"/>
    <p:sldId id="330" r:id="rId22"/>
    <p:sldId id="331" r:id="rId23"/>
    <p:sldId id="332" r:id="rId24"/>
    <p:sldId id="269" r:id="rId25"/>
    <p:sldId id="274" r:id="rId26"/>
    <p:sldId id="278" r:id="rId27"/>
    <p:sldId id="333" r:id="rId28"/>
    <p:sldId id="272" r:id="rId29"/>
    <p:sldId id="275" r:id="rId30"/>
    <p:sldId id="288" r:id="rId31"/>
    <p:sldId id="289" r:id="rId32"/>
    <p:sldId id="277" r:id="rId33"/>
    <p:sldId id="312" r:id="rId34"/>
    <p:sldId id="314" r:id="rId35"/>
    <p:sldId id="295" r:id="rId36"/>
    <p:sldId id="315" r:id="rId37"/>
    <p:sldId id="317" r:id="rId38"/>
    <p:sldId id="318" r:id="rId39"/>
    <p:sldId id="319" r:id="rId40"/>
    <p:sldId id="320" r:id="rId41"/>
    <p:sldId id="322" r:id="rId42"/>
    <p:sldId id="323" r:id="rId43"/>
    <p:sldId id="325" r:id="rId44"/>
    <p:sldId id="334" r:id="rId45"/>
    <p:sldId id="287" r:id="rId46"/>
    <p:sldId id="327" r:id="rId47"/>
    <p:sldId id="328" r:id="rId48"/>
    <p:sldId id="326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3333FF"/>
    <a:srgbClr val="3F6A0C"/>
    <a:srgbClr val="127105"/>
    <a:srgbClr val="DCD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269D4-3CBF-4B83-B156-975623C8E840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267D7-77E1-4341-9A65-E8BD8E01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4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267D7-77E1-4341-9A65-E8BD8E0116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4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B92F5-9BB6-4230-BC93-5F946A5C183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F321B-D164-4E06-9A29-C85DFFEF3B6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0D842-3852-4DC1-806F-02CC211C115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76E4A1F-B754-4E1E-B3F8-DAD711F3F794}" type="datetimeFigureOut">
              <a:rPr lang="en-US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76CC6B-0D36-4AB9-ADDC-3361E9AF70B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D7D8C77-83AF-48A1-A13D-59678107DDC5}" type="datetimeFigureOut">
              <a:rPr lang="en-US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88D1AE-EA74-4972-AD57-24B397EF5F5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F3401B-057A-43AD-9407-7A878E5E5164}" type="datetimeFigureOut">
              <a:rPr lang="en-US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0B9BFF-12A2-4CC3-825C-FE0583AC652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481936-9B16-4BEC-8D88-BD4D4033FCDA}" type="datetimeFigureOut">
              <a:rPr lang="en-US"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D99275-B0C8-4708-93CA-E94A73F1D54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9C539A3-BA03-48F5-8613-01D6D13E084D}" type="datetimeFigureOut">
              <a:rPr lang="en-US"/>
              <a:t>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4E5341A-063B-4D9E-A8BE-770272DFD81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F32D1BB-1B7C-4BB3-B544-EC2371C41F13}" type="datetimeFigureOut">
              <a:rPr lang="en-US"/>
              <a:t>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7E3D7B-64CD-44DE-9F8E-BCC749ABD50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64F39E9-C7E5-4EE1-8E78-711EFC25FF5E}" type="datetimeFigureOut">
              <a:rPr lang="en-US"/>
              <a:t>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47B9880-93FB-44E6-82FA-44B35A2867F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5058B32-B8C1-49EA-9669-A2DB9B1A07D1}" type="datetimeFigureOut">
              <a:rPr lang="en-US"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F8EAEF0-AE30-482F-8CAA-46D302D47DF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FE698-499F-4680-9A64-73169BA7E0B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BC0A98F-7655-4E47-8D88-4BA63F7E8E78}" type="datetimeFigureOut">
              <a:rPr lang="en-US"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ADCF573-0CF3-4ECD-B3F2-3CEE0DDAF00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5E2B220-0BBF-4FCB-80F3-1B1567A852E0}" type="datetimeFigureOut">
              <a:rPr lang="en-US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1C3B7E0-3A4E-4983-912B-BD97AAD56AC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E57D627-EEC6-4FC9-BC81-47BA93D0ED06}" type="datetimeFigureOut">
              <a:rPr lang="en-US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B46FA0F-6D76-43F1-89B4-AC6A048700E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2678DE7-F303-4597-A429-0693F38E8A3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29C63A6-1A09-4579-BB3D-A80D70548AC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21E57D-3E03-4162-BB32-BD8AE17F809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188394B-E24C-4F8E-8917-834CA2166EF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E3982F5-E726-4C0F-8215-B6E13114DEC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849F729-DAD9-4482-9CE0-A77EE87A355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BF7419C-FF2A-4A0B-8009-83257E4BB3B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D0B7F-BFB7-42AF-A9F4-73C99800194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871D786-50A1-406C-B1BE-ECD4AE39FCE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D17C895-6D54-4DA9-98D8-948170FCC5C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03A627-8045-4BC4-84E0-FA575367DB5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B3AFFFD-8726-431D-91E3-C894057178F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30957-9975-421A-AF3E-0F62FC20B31F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A81CD-A815-4741-80E3-21340216438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82C15-41DC-40B7-A922-270A8E18403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7FAB7-655D-4E43-A512-9D67B603824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94EA-89AF-458A-8A8E-FFF1DBC0FB3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D7B6E-F0ED-4E3E-94FC-E4AC30F563A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9162C-E66B-4B0D-8711-E7D05DF8E4C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17E1D-F6CE-4F4B-8823-47F37296154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49762-3A1F-4AE9-87C2-8D17EF56AAE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C9492-B391-4E73-9848-773CDE5C9E3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03F70-DA56-4E12-9606-4AB8A3A70DB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87E91-9A07-4474-86FC-EDD60A11B61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C09BA-7AED-4404-AF4B-8D6E7595F24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226F7-A3D8-477F-86B5-C1906847FA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D9FD-AF2C-49B3-A8F6-9A6AC0B5195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BC311-5F40-49AD-9437-B53CC710100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65C09-7204-4513-989A-9AF6A035862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71E1687-18EE-4208-958C-E356F0CBC4C6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C952D40-BF78-4B34-BE91-3E8E5F907339}" type="datetimeFigureOut">
              <a:rPr lang="en-US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1DE472-5B59-4FE3-8C56-977A7F829066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457200" indent="-457200" algn="just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-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914400" indent="-457200" algn="just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-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257300" indent="-342900" algn="just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-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714500" indent="-342900" algn="just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-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171700" indent="-342900" algn="just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-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721697-6049-49EF-8FBB-A583D236BCCB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>
                <a:latin typeface="Arial" panose="020B0604020202020204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>
                <a:latin typeface="Arial" panose="020B0604020202020204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eaLnBrk="1" hangingPunct="1"/>
            <a:fld id="{313D6ADC-3E42-4A19-8A67-FBA2E3C7A63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1.jpe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slide" Target="slide4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1.jpeg"/><Relationship Id="rId7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slide" Target="slide14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14.xml"/><Relationship Id="rId7" Type="http://schemas.openxmlformats.org/officeDocument/2006/relationships/slide" Target="slide12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5.xml"/><Relationship Id="rId6" Type="http://schemas.openxmlformats.org/officeDocument/2006/relationships/slide" Target="slide11.xml"/><Relationship Id="rId5" Type="http://schemas.openxmlformats.org/officeDocument/2006/relationships/slide" Target="slide16.xml"/><Relationship Id="rId4" Type="http://schemas.openxmlformats.org/officeDocument/2006/relationships/slide" Target="slide43.xml"/><Relationship Id="rId9" Type="http://schemas.openxmlformats.org/officeDocument/2006/relationships/image" Target="../media/image4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45.GIF"/><Relationship Id="rId18" Type="http://schemas.openxmlformats.org/officeDocument/2006/relationships/image" Target="../media/image65.jpeg"/><Relationship Id="rId26" Type="http://schemas.openxmlformats.org/officeDocument/2006/relationships/image" Target="../media/image73.jpeg"/><Relationship Id="rId3" Type="http://schemas.openxmlformats.org/officeDocument/2006/relationships/image" Target="../media/image53.jpeg"/><Relationship Id="rId21" Type="http://schemas.openxmlformats.org/officeDocument/2006/relationships/image" Target="../media/image68.jpeg"/><Relationship Id="rId7" Type="http://schemas.openxmlformats.org/officeDocument/2006/relationships/slide" Target="slide11.xml"/><Relationship Id="rId12" Type="http://schemas.openxmlformats.org/officeDocument/2006/relationships/slide" Target="slide28.xml"/><Relationship Id="rId17" Type="http://schemas.openxmlformats.org/officeDocument/2006/relationships/image" Target="../media/image64.jpeg"/><Relationship Id="rId25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3.jpeg"/><Relationship Id="rId20" Type="http://schemas.openxmlformats.org/officeDocument/2006/relationships/image" Target="../media/image67.jpeg"/><Relationship Id="rId1" Type="http://schemas.openxmlformats.org/officeDocument/2006/relationships/tags" Target="../tags/tag26.xml"/><Relationship Id="rId6" Type="http://schemas.openxmlformats.org/officeDocument/2006/relationships/image" Target="../media/image56.jpeg"/><Relationship Id="rId11" Type="http://schemas.openxmlformats.org/officeDocument/2006/relationships/image" Target="../media/image60.jpeg"/><Relationship Id="rId24" Type="http://schemas.openxmlformats.org/officeDocument/2006/relationships/image" Target="../media/image71.jpeg"/><Relationship Id="rId5" Type="http://schemas.openxmlformats.org/officeDocument/2006/relationships/image" Target="../media/image55.jpeg"/><Relationship Id="rId15" Type="http://schemas.openxmlformats.org/officeDocument/2006/relationships/image" Target="../media/image62.jpeg"/><Relationship Id="rId23" Type="http://schemas.openxmlformats.org/officeDocument/2006/relationships/image" Target="../media/image70.jpeg"/><Relationship Id="rId10" Type="http://schemas.openxmlformats.org/officeDocument/2006/relationships/image" Target="../media/image59.png"/><Relationship Id="rId19" Type="http://schemas.openxmlformats.org/officeDocument/2006/relationships/image" Target="../media/image66.jpeg"/><Relationship Id="rId4" Type="http://schemas.openxmlformats.org/officeDocument/2006/relationships/image" Target="../media/image54.jpeg"/><Relationship Id="rId9" Type="http://schemas.openxmlformats.org/officeDocument/2006/relationships/image" Target="../media/image58.jpeg"/><Relationship Id="rId14" Type="http://schemas.openxmlformats.org/officeDocument/2006/relationships/image" Target="../media/image61.jpeg"/><Relationship Id="rId22" Type="http://schemas.openxmlformats.org/officeDocument/2006/relationships/image" Target="../media/image69.jpeg"/><Relationship Id="rId27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GI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3" Type="http://schemas.openxmlformats.org/officeDocument/2006/relationships/image" Target="../media/image95.jpeg"/><Relationship Id="rId7" Type="http://schemas.openxmlformats.org/officeDocument/2006/relationships/image" Target="../media/image9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NULL" TargetMode="External"/><Relationship Id="rId10" Type="http://schemas.openxmlformats.org/officeDocument/2006/relationships/image" Target="../media/image94.GIF"/><Relationship Id="rId4" Type="http://schemas.openxmlformats.org/officeDocument/2006/relationships/image" Target="../media/image103.jpeg"/><Relationship Id="rId9" Type="http://schemas.openxmlformats.org/officeDocument/2006/relationships/image" Target="../media/image9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slide" Target="slide12.xml"/><Relationship Id="rId5" Type="http://schemas.openxmlformats.org/officeDocument/2006/relationships/slide" Target="slide16.xml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2.xml"/><Relationship Id="rId5" Type="http://schemas.openxmlformats.org/officeDocument/2006/relationships/image" Target="../media/image109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6"/>
          <p:cNvSpPr>
            <a:spLocks noChangeArrowheads="1" noChangeShapeType="1" noTextEdit="1"/>
          </p:cNvSpPr>
          <p:nvPr/>
        </p:nvSpPr>
        <p:spPr bwMode="auto">
          <a:xfrm>
            <a:off x="2971802" y="2800190"/>
            <a:ext cx="3436144" cy="9932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 defTabSz="6859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1" b="1" kern="10">
              <a:ln w="9525"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138448" y="29113"/>
            <a:ext cx="8867104" cy="646331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9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GD &amp; ĐT HUYỆN THANH TRÌ</a:t>
            </a:r>
          </a:p>
          <a:p>
            <a:pPr algn="ctr" defTabSz="6859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THCS NGỌC HỒI</a:t>
            </a:r>
            <a:endParaRPr lang="en-US" altLang="en-US" sz="135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0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" y="29110"/>
            <a:ext cx="1100137" cy="109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3062" y="0"/>
            <a:ext cx="879871" cy="93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7"/>
          <p:cNvSpPr>
            <a:spLocks noChangeArrowheads="1" noChangeShapeType="1" noTextEdit="1"/>
          </p:cNvSpPr>
          <p:nvPr/>
        </p:nvSpPr>
        <p:spPr bwMode="auto">
          <a:xfrm>
            <a:off x="511937" y="2394578"/>
            <a:ext cx="8104031" cy="292086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0284"/>
              </a:avLst>
            </a:prstTxWarp>
          </a:bodyPr>
          <a:lstStyle/>
          <a:p>
            <a:pPr defTabSz="6859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501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9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501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9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501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9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50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50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50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50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501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9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51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TextBox 152"/>
          <p:cNvSpPr txBox="1">
            <a:spLocks noChangeArrowheads="1"/>
          </p:cNvSpPr>
          <p:nvPr/>
        </p:nvSpPr>
        <p:spPr bwMode="auto">
          <a:xfrm>
            <a:off x="457058" y="2532628"/>
            <a:ext cx="8345145" cy="240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983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3001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ĐỊA LÍ - LỚP 8A1</a:t>
            </a:r>
            <a:endParaRPr lang="en-US" altLang="en-US" sz="3001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983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3001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1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</a:t>
            </a:r>
            <a:endParaRPr lang="en-US" altLang="en-US" sz="3001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983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3001" b="1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1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Đông Nam Á – Đất liền và hải đảo</a:t>
            </a:r>
            <a:endParaRPr lang="en-US" altLang="en-US" sz="3001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983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3001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1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1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1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1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Thị Thuỷ</a:t>
            </a:r>
            <a:endParaRPr lang="en-US" altLang="en-US" sz="3001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983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en-US" sz="3001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4" name="Group 1"/>
          <p:cNvGrpSpPr>
            <a:grpSpLocks/>
          </p:cNvGrpSpPr>
          <p:nvPr/>
        </p:nvGrpSpPr>
        <p:grpSpPr bwMode="auto">
          <a:xfrm>
            <a:off x="1720453" y="5795326"/>
            <a:ext cx="5703094" cy="1033561"/>
            <a:chOff x="777875" y="4800600"/>
            <a:chExt cx="7604125" cy="2133600"/>
          </a:xfrm>
        </p:grpSpPr>
        <p:pic>
          <p:nvPicPr>
            <p:cNvPr id="4107" name="Picture 4" descr="daisy_button_pink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257800"/>
              <a:ext cx="3505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5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34755" y="5707025"/>
            <a:ext cx="1100137" cy="109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746" y="5730392"/>
            <a:ext cx="1100424" cy="109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61553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g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6172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200400" y="3581400"/>
            <a:ext cx="2895600" cy="228600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248400" y="973140"/>
            <a:ext cx="28956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Q.sát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H1.2 &amp; H14.1, </a:t>
            </a:r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</p:txBody>
      </p:sp>
      <p:grpSp>
        <p:nvGrpSpPr>
          <p:cNvPr id="4101" name="Group 5"/>
          <p:cNvGrpSpPr/>
          <p:nvPr/>
        </p:nvGrpSpPr>
        <p:grpSpPr bwMode="auto">
          <a:xfrm>
            <a:off x="1676400" y="1981200"/>
            <a:ext cx="3276600" cy="3124200"/>
            <a:chOff x="1488" y="1104"/>
            <a:chExt cx="2064" cy="1968"/>
          </a:xfrm>
        </p:grpSpPr>
        <p:sp>
          <p:nvSpPr>
            <p:cNvPr id="3081" name="Line 6"/>
            <p:cNvSpPr>
              <a:spLocks noChangeShapeType="1"/>
            </p:cNvSpPr>
            <p:nvPr/>
          </p:nvSpPr>
          <p:spPr bwMode="auto">
            <a:xfrm>
              <a:off x="1488" y="2112"/>
              <a:ext cx="206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Line 7"/>
            <p:cNvSpPr>
              <a:spLocks noChangeShapeType="1"/>
            </p:cNvSpPr>
            <p:nvPr/>
          </p:nvSpPr>
          <p:spPr bwMode="auto">
            <a:xfrm flipH="1">
              <a:off x="2448" y="1104"/>
              <a:ext cx="0" cy="196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362202" y="4495800"/>
            <a:ext cx="3851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ở phía đông nam của châu Á</a:t>
            </a:r>
          </a:p>
        </p:txBody>
      </p:sp>
      <p:pic>
        <p:nvPicPr>
          <p:cNvPr id="4106" name="Picture 10" descr="hinh 14-1"/>
          <p:cNvPicPr>
            <a:picLocks noChangeAspect="1" noChangeArrowheads="1"/>
          </p:cNvPicPr>
          <p:nvPr/>
        </p:nvPicPr>
        <p:blipFill>
          <a:blip r:embed="rId5" cstate="print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318794"/>
            <a:ext cx="2971800" cy="24876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76200" y="533402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1.Vị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23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/>
      <p:bldP spid="4105" grpId="0"/>
      <p:bldP spid="41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733800" y="838200"/>
          <a:ext cx="54102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364480" imgH="3848100" progId="Photoshop.Image.8">
                  <p:embed/>
                </p:oleObj>
              </mc:Choice>
              <mc:Fallback>
                <p:oleObj name="Image" r:id="rId3" imgW="5364480" imgH="3848100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838200"/>
                        <a:ext cx="5410200" cy="6019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20574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 rot="10800000">
            <a:off x="304800" y="2667000"/>
            <a:ext cx="3430588" cy="1905000"/>
          </a:xfrm>
          <a:prstGeom prst="wedgeRoundRectCallout">
            <a:avLst>
              <a:gd name="adj1" fmla="val -56710"/>
              <a:gd name="adj2" fmla="val 759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5667375" y="1936106"/>
            <a:ext cx="228600" cy="4572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5667375" y="2304084"/>
            <a:ext cx="228600" cy="3810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 flipV="1">
            <a:off x="5867400" y="2667000"/>
            <a:ext cx="76200" cy="7620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 flipV="1">
            <a:off x="4876800" y="3733800"/>
            <a:ext cx="228600" cy="8382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5486400" y="3429000"/>
            <a:ext cx="457200" cy="4572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 flipV="1">
            <a:off x="5486400" y="3657600"/>
            <a:ext cx="0" cy="2286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V="1">
            <a:off x="4953000" y="3048000"/>
            <a:ext cx="152400" cy="6096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H="1" flipV="1">
            <a:off x="5105399" y="3152775"/>
            <a:ext cx="381000" cy="6096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 flipV="1">
            <a:off x="5105400" y="4495800"/>
            <a:ext cx="304800" cy="6096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 flipH="1" flipV="1">
            <a:off x="5410200" y="4419600"/>
            <a:ext cx="76200" cy="685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H="1" flipV="1">
            <a:off x="5105400" y="3962400"/>
            <a:ext cx="304800" cy="4572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 flipV="1">
            <a:off x="4953000" y="3581400"/>
            <a:ext cx="152400" cy="3810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H="1" flipV="1">
            <a:off x="4876800" y="2971800"/>
            <a:ext cx="0" cy="7620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V="1">
            <a:off x="4505631" y="2857500"/>
            <a:ext cx="371171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H="1" flipV="1">
            <a:off x="4876800" y="2872732"/>
            <a:ext cx="0" cy="175268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H="1" flipV="1">
            <a:off x="4277029" y="1866900"/>
            <a:ext cx="228600" cy="9906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 rot="3862048">
            <a:off x="3912394" y="1869281"/>
            <a:ext cx="22860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đất liền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 rot="18927948">
            <a:off x="5337175" y="4951415"/>
            <a:ext cx="2819400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hải đảo</a:t>
            </a:r>
          </a:p>
        </p:txBody>
      </p:sp>
      <p:sp>
        <p:nvSpPr>
          <p:cNvPr id="4119" name="Text Box 27"/>
          <p:cNvSpPr txBox="1">
            <a:spLocks noChangeArrowheads="1"/>
          </p:cNvSpPr>
          <p:nvPr/>
        </p:nvSpPr>
        <p:spPr bwMode="auto">
          <a:xfrm>
            <a:off x="76200" y="533402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1.Vị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277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51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5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1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 animBg="1"/>
      <p:bldP spid="5126" grpId="0" animBg="1"/>
      <p:bldP spid="5127" grpId="0" animBg="1"/>
      <p:bldP spid="5128" grpId="0" animBg="1"/>
      <p:bldP spid="5129" grpId="0" animBg="1"/>
      <p:bldP spid="5130" grpId="0" animBg="1"/>
      <p:bldP spid="5131" grpId="0" animBg="1"/>
      <p:bldP spid="5132" grpId="0" animBg="1"/>
      <p:bldP spid="5133" grpId="0" animBg="1"/>
      <p:bldP spid="5134" grpId="0" animBg="1"/>
      <p:bldP spid="5135" grpId="0" animBg="1"/>
      <p:bldP spid="5136" grpId="0" animBg="1"/>
      <p:bldP spid="5137" grpId="0" animBg="1"/>
      <p:bldP spid="5138" grpId="0" animBg="1"/>
      <p:bldP spid="5139" grpId="0" animBg="1"/>
      <p:bldP spid="5140" grpId="0" animBg="1"/>
      <p:bldP spid="5141" grpId="0" build="allAtOnce" animBg="1"/>
      <p:bldP spid="5142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img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2667" r="1639"/>
          <a:stretch>
            <a:fillRect/>
          </a:stretch>
        </p:blipFill>
        <p:spPr bwMode="auto">
          <a:xfrm>
            <a:off x="28194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76200" y="1281113"/>
            <a:ext cx="2743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/>
              <a:t>Quan</a:t>
            </a:r>
            <a:r>
              <a:rPr lang="en-US" altLang="en-US" b="1" dirty="0"/>
              <a:t> </a:t>
            </a:r>
            <a:r>
              <a:rPr lang="en-US" altLang="en-US" b="1" dirty="0" err="1"/>
              <a:t>sát</a:t>
            </a:r>
            <a:r>
              <a:rPr lang="en-US" altLang="en-US" b="1" dirty="0"/>
              <a:t> </a:t>
            </a:r>
            <a:r>
              <a:rPr lang="en-US" altLang="en-US" b="1" dirty="0" err="1"/>
              <a:t>lược</a:t>
            </a:r>
            <a:r>
              <a:rPr lang="en-US" altLang="en-US" b="1" dirty="0"/>
              <a:t> </a:t>
            </a:r>
            <a:r>
              <a:rPr lang="en-US" altLang="en-US" b="1" dirty="0" err="1"/>
              <a:t>đồ</a:t>
            </a:r>
            <a:r>
              <a:rPr lang="en-US" altLang="en-US" b="1" dirty="0"/>
              <a:t> H15.1 </a:t>
            </a:r>
            <a:r>
              <a:rPr lang="en-US" altLang="en-US" b="1" dirty="0" err="1"/>
              <a:t>xác</a:t>
            </a:r>
            <a:r>
              <a:rPr lang="en-US" altLang="en-US" b="1" dirty="0"/>
              <a:t> </a:t>
            </a:r>
            <a:r>
              <a:rPr lang="en-US" altLang="en-US" b="1" dirty="0" err="1"/>
              <a:t>định</a:t>
            </a:r>
            <a:r>
              <a:rPr lang="en-US" altLang="en-US" b="1" dirty="0"/>
              <a:t> </a:t>
            </a:r>
            <a:r>
              <a:rPr lang="en-US" altLang="en-US" b="1" dirty="0" err="1"/>
              <a:t>tên</a:t>
            </a:r>
            <a:r>
              <a:rPr lang="en-US" altLang="en-US" b="1" dirty="0"/>
              <a:t> </a:t>
            </a:r>
            <a:r>
              <a:rPr lang="en-US" altLang="en-US" b="1" dirty="0" err="1"/>
              <a:t>các</a:t>
            </a:r>
            <a:r>
              <a:rPr lang="en-US" altLang="en-US" b="1" dirty="0"/>
              <a:t> </a:t>
            </a:r>
            <a:r>
              <a:rPr lang="en-US" altLang="en-US" b="1" dirty="0" err="1"/>
              <a:t>quốc</a:t>
            </a:r>
            <a:r>
              <a:rPr lang="en-US" altLang="en-US" b="1" dirty="0"/>
              <a:t> </a:t>
            </a:r>
            <a:r>
              <a:rPr lang="en-US" altLang="en-US" b="1" dirty="0" err="1"/>
              <a:t>gia</a:t>
            </a:r>
            <a:r>
              <a:rPr lang="en-US" altLang="en-US" b="1" dirty="0"/>
              <a:t> </a:t>
            </a:r>
            <a:r>
              <a:rPr lang="en-US" altLang="en-US" b="1" dirty="0" err="1"/>
              <a:t>nằm</a:t>
            </a:r>
            <a:r>
              <a:rPr lang="en-US" altLang="en-US" b="1" dirty="0"/>
              <a:t> ở </a:t>
            </a:r>
            <a:r>
              <a:rPr lang="en-US" altLang="en-US" b="1" dirty="0" err="1"/>
              <a:t>khu</a:t>
            </a:r>
            <a:r>
              <a:rPr lang="en-US" altLang="en-US" b="1" dirty="0"/>
              <a:t> </a:t>
            </a:r>
            <a:r>
              <a:rPr lang="en-US" altLang="en-US" b="1" dirty="0" err="1"/>
              <a:t>vực</a:t>
            </a:r>
            <a:r>
              <a:rPr lang="en-US" altLang="en-US" b="1" dirty="0"/>
              <a:t> </a:t>
            </a:r>
            <a:r>
              <a:rPr lang="en-US" altLang="en-US" b="1" dirty="0" err="1"/>
              <a:t>Đông</a:t>
            </a:r>
            <a:r>
              <a:rPr lang="en-US" altLang="en-US" b="1" dirty="0"/>
              <a:t> Nam Á?</a:t>
            </a:r>
          </a:p>
        </p:txBody>
      </p:sp>
    </p:spTree>
  </p:cSld>
  <p:clrMapOvr>
    <a:masterClrMapping/>
  </p:clrMapOvr>
  <p:transition advTm="27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4800" y="1524002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3333FF"/>
                </a:solidFill>
                <a:latin typeface="Tahoma" panose="020B0604030504040204" pitchFamily="34" charset="0"/>
              </a:rPr>
              <a:t> </a:t>
            </a:r>
            <a:endParaRPr lang="en-US" altLang="en-US" b="1">
              <a:solidFill>
                <a:srgbClr val="3333FF"/>
              </a:solidFill>
              <a:latin typeface="Tahoma" panose="020B0604030504040204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371600"/>
            <a:ext cx="441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4572000" y="1447800"/>
            <a:ext cx="0" cy="541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2057402"/>
            <a:ext cx="4724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altLang="en-US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8340727" y="4800602"/>
            <a:ext cx="803275" cy="3667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3333FF"/>
                </a:solidFill>
                <a:latin typeface="Tahoma" panose="020B0604030504040204" pitchFamily="34" charset="0"/>
              </a:rPr>
              <a:t>142</a:t>
            </a:r>
            <a:r>
              <a:rPr lang="en-US" altLang="en-US" baseline="30000">
                <a:solidFill>
                  <a:srgbClr val="3333FF"/>
                </a:solidFill>
                <a:latin typeface="Tahoma" panose="020B0604030504040204" pitchFamily="34" charset="0"/>
              </a:rPr>
              <a:t>0</a:t>
            </a:r>
            <a:r>
              <a:rPr lang="en-US" altLang="en-US">
                <a:solidFill>
                  <a:srgbClr val="3333FF"/>
                </a:solidFill>
                <a:latin typeface="Tahoma" panose="020B0604030504040204" pitchFamily="34" charset="0"/>
              </a:rPr>
              <a:t>Đ</a:t>
            </a:r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4632327" y="2209802"/>
            <a:ext cx="677863" cy="3667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3333FF"/>
                </a:solidFill>
                <a:latin typeface="Tahoma" panose="020B0604030504040204" pitchFamily="34" charset="0"/>
              </a:rPr>
              <a:t>92</a:t>
            </a:r>
            <a:r>
              <a:rPr lang="en-US" altLang="en-US" baseline="30000">
                <a:solidFill>
                  <a:srgbClr val="3333FF"/>
                </a:solidFill>
                <a:latin typeface="Tahoma" panose="020B0604030504040204" pitchFamily="34" charset="0"/>
              </a:rPr>
              <a:t>0</a:t>
            </a:r>
            <a:r>
              <a:rPr lang="en-US" altLang="en-US">
                <a:solidFill>
                  <a:srgbClr val="3333FF"/>
                </a:solidFill>
                <a:latin typeface="Tahoma" panose="020B0604030504040204" pitchFamily="34" charset="0"/>
              </a:rPr>
              <a:t>Đ</a:t>
            </a:r>
          </a:p>
        </p:txBody>
      </p:sp>
      <p:sp>
        <p:nvSpPr>
          <p:cNvPr id="5128" name="Oval 12"/>
          <p:cNvSpPr>
            <a:spLocks noChangeArrowheads="1"/>
          </p:cNvSpPr>
          <p:nvPr/>
        </p:nvSpPr>
        <p:spPr bwMode="auto">
          <a:xfrm>
            <a:off x="8991600" y="525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9" name="Oval 13"/>
          <p:cNvSpPr>
            <a:spLocks noChangeArrowheads="1"/>
          </p:cNvSpPr>
          <p:nvPr/>
        </p:nvSpPr>
        <p:spPr bwMode="auto">
          <a:xfrm>
            <a:off x="5105402" y="2057400"/>
            <a:ext cx="100013" cy="1857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0" name="Oval 14"/>
          <p:cNvSpPr>
            <a:spLocks noChangeArrowheads="1"/>
          </p:cNvSpPr>
          <p:nvPr/>
        </p:nvSpPr>
        <p:spPr bwMode="auto">
          <a:xfrm>
            <a:off x="7239002" y="5791200"/>
            <a:ext cx="100013" cy="1857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31" name="Picture 19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3334"/>
          <a:stretch>
            <a:fillRect/>
          </a:stretch>
        </p:blipFill>
        <p:spPr bwMode="auto">
          <a:xfrm>
            <a:off x="4572000" y="1066800"/>
            <a:ext cx="4572000" cy="5638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2" name="WordArt 27"/>
          <p:cNvSpPr>
            <a:spLocks noChangeArrowheads="1" noChangeShapeType="1" noTextEdit="1"/>
          </p:cNvSpPr>
          <p:nvPr/>
        </p:nvSpPr>
        <p:spPr bwMode="auto">
          <a:xfrm>
            <a:off x="76200" y="85727"/>
            <a:ext cx="1676400" cy="295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00" b="1" i="1" kern="10">
              <a:ln w="9525">
                <a:solidFill>
                  <a:srgbClr val="000099"/>
                </a:solidFill>
                <a:round/>
              </a:ln>
              <a:solidFill>
                <a:srgbClr val="FFFFFF"/>
              </a:solidFill>
              <a:effectLst>
                <a:outerShdw dist="45791" dir="3378596" algn="ctr" rotWithShape="0">
                  <a:srgbClr val="000099">
                    <a:alpha val="79999"/>
                  </a:srgbClr>
                </a:outerShdw>
              </a:effectLst>
              <a:latin typeface=".VnCentury Schoolbook" panose="020B7200000000000000" pitchFamily="34" charset="0"/>
            </a:endParaRPr>
          </a:p>
        </p:txBody>
      </p:sp>
      <p:sp>
        <p:nvSpPr>
          <p:cNvPr id="5133" name="Text Box 28"/>
          <p:cNvSpPr txBox="1">
            <a:spLocks noChangeArrowheads="1"/>
          </p:cNvSpPr>
          <p:nvPr/>
        </p:nvSpPr>
        <p:spPr bwMode="auto">
          <a:xfrm>
            <a:off x="76200" y="533402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1.Vị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2"/>
    </mc:Choice>
    <mc:Fallback xmlns="">
      <p:transition spd="slow" advTm="1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hinh 14-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47800"/>
            <a:ext cx="8382000" cy="5410200"/>
          </a:xfr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Freeform 5"/>
          <p:cNvSpPr/>
          <p:nvPr/>
        </p:nvSpPr>
        <p:spPr bwMode="auto">
          <a:xfrm>
            <a:off x="457200" y="1524000"/>
            <a:ext cx="2743200" cy="369332"/>
          </a:xfrm>
          <a:custGeom>
            <a:avLst/>
            <a:gdLst>
              <a:gd name="T0" fmla="*/ 2668982 w 1922"/>
              <a:gd name="T1" fmla="*/ 1698158 h 2413"/>
              <a:gd name="T2" fmla="*/ 2577637 w 1922"/>
              <a:gd name="T3" fmla="*/ 1534737 h 2413"/>
              <a:gd name="T4" fmla="*/ 2486293 w 1922"/>
              <a:gd name="T5" fmla="*/ 1443789 h 2413"/>
              <a:gd name="T6" fmla="*/ 2340712 w 1922"/>
              <a:gd name="T7" fmla="*/ 1297421 h 2413"/>
              <a:gd name="T8" fmla="*/ 2303603 w 1922"/>
              <a:gd name="T9" fmla="*/ 1098474 h 2413"/>
              <a:gd name="T10" fmla="*/ 2467738 w 1922"/>
              <a:gd name="T11" fmla="*/ 1043053 h 2413"/>
              <a:gd name="T12" fmla="*/ 2523401 w 1922"/>
              <a:gd name="T13" fmla="*/ 1024579 h 2413"/>
              <a:gd name="T14" fmla="*/ 2559083 w 1922"/>
              <a:gd name="T15" fmla="*/ 825632 h 2413"/>
              <a:gd name="T16" fmla="*/ 2504847 w 1922"/>
              <a:gd name="T17" fmla="*/ 770211 h 2413"/>
              <a:gd name="T18" fmla="*/ 2394948 w 1922"/>
              <a:gd name="T19" fmla="*/ 734684 h 2413"/>
              <a:gd name="T20" fmla="*/ 2175149 w 1922"/>
              <a:gd name="T21" fmla="*/ 606789 h 2413"/>
              <a:gd name="T22" fmla="*/ 1919669 w 1922"/>
              <a:gd name="T23" fmla="*/ 625263 h 2413"/>
              <a:gd name="T24" fmla="*/ 1645635 w 1922"/>
              <a:gd name="T25" fmla="*/ 660789 h 2413"/>
              <a:gd name="T26" fmla="*/ 1535735 w 1922"/>
              <a:gd name="T27" fmla="*/ 734684 h 2413"/>
              <a:gd name="T28" fmla="*/ 1427263 w 1922"/>
              <a:gd name="T29" fmla="*/ 770211 h 2413"/>
              <a:gd name="T30" fmla="*/ 1261701 w 1922"/>
              <a:gd name="T31" fmla="*/ 643737 h 2413"/>
              <a:gd name="T32" fmla="*/ 1153229 w 1922"/>
              <a:gd name="T33" fmla="*/ 261474 h 2413"/>
              <a:gd name="T34" fmla="*/ 1024775 w 1922"/>
              <a:gd name="T35" fmla="*/ 115105 h 2413"/>
              <a:gd name="T36" fmla="*/ 732186 w 1922"/>
              <a:gd name="T37" fmla="*/ 61105 h 2413"/>
              <a:gd name="T38" fmla="*/ 586605 w 1922"/>
              <a:gd name="T39" fmla="*/ 189000 h 2413"/>
              <a:gd name="T40" fmla="*/ 439597 w 1922"/>
              <a:gd name="T41" fmla="*/ 297000 h 2413"/>
              <a:gd name="T42" fmla="*/ 312571 w 1922"/>
              <a:gd name="T43" fmla="*/ 443368 h 2413"/>
              <a:gd name="T44" fmla="*/ 165563 w 1922"/>
              <a:gd name="T45" fmla="*/ 569842 h 2413"/>
              <a:gd name="T46" fmla="*/ 57091 w 1922"/>
              <a:gd name="T47" fmla="*/ 716211 h 2413"/>
              <a:gd name="T48" fmla="*/ 184117 w 1922"/>
              <a:gd name="T49" fmla="*/ 1098474 h 2413"/>
              <a:gd name="T50" fmla="*/ 256907 w 1922"/>
              <a:gd name="T51" fmla="*/ 1189421 h 2413"/>
              <a:gd name="T52" fmla="*/ 331125 w 1922"/>
              <a:gd name="T53" fmla="*/ 1297421 h 2413"/>
              <a:gd name="T54" fmla="*/ 422470 w 1922"/>
              <a:gd name="T55" fmla="*/ 1661211 h 2413"/>
              <a:gd name="T56" fmla="*/ 530942 w 1922"/>
              <a:gd name="T57" fmla="*/ 1644158 h 2413"/>
              <a:gd name="T58" fmla="*/ 640841 w 1922"/>
              <a:gd name="T59" fmla="*/ 1607211 h 2413"/>
              <a:gd name="T60" fmla="*/ 696504 w 1922"/>
              <a:gd name="T61" fmla="*/ 1553211 h 2413"/>
              <a:gd name="T62" fmla="*/ 769295 w 1922"/>
              <a:gd name="T63" fmla="*/ 1698158 h 2413"/>
              <a:gd name="T64" fmla="*/ 823531 w 1922"/>
              <a:gd name="T65" fmla="*/ 1861579 h 2413"/>
              <a:gd name="T66" fmla="*/ 933430 w 1922"/>
              <a:gd name="T67" fmla="*/ 2717053 h 2413"/>
              <a:gd name="T68" fmla="*/ 970539 w 1922"/>
              <a:gd name="T69" fmla="*/ 2771053 h 2413"/>
              <a:gd name="T70" fmla="*/ 1024775 w 1922"/>
              <a:gd name="T71" fmla="*/ 2808000 h 2413"/>
              <a:gd name="T72" fmla="*/ 1043329 w 1922"/>
              <a:gd name="T73" fmla="*/ 2862000 h 2413"/>
              <a:gd name="T74" fmla="*/ 1116120 w 1922"/>
              <a:gd name="T75" fmla="*/ 2971421 h 2413"/>
              <a:gd name="T76" fmla="*/ 1170356 w 1922"/>
              <a:gd name="T77" fmla="*/ 3080842 h 2413"/>
              <a:gd name="T78" fmla="*/ 1261701 w 1922"/>
              <a:gd name="T79" fmla="*/ 3225789 h 2413"/>
              <a:gd name="T80" fmla="*/ 1317364 w 1922"/>
              <a:gd name="T81" fmla="*/ 3244263 h 2413"/>
              <a:gd name="T82" fmla="*/ 1427263 w 1922"/>
              <a:gd name="T83" fmla="*/ 3298263 h 2413"/>
              <a:gd name="T84" fmla="*/ 1609953 w 1922"/>
              <a:gd name="T85" fmla="*/ 3389211 h 2413"/>
              <a:gd name="T86" fmla="*/ 1828324 w 1922"/>
              <a:gd name="T87" fmla="*/ 3372158 h 2413"/>
              <a:gd name="T88" fmla="*/ 1682743 w 1922"/>
              <a:gd name="T89" fmla="*/ 2989895 h 2413"/>
              <a:gd name="T90" fmla="*/ 1427263 w 1922"/>
              <a:gd name="T91" fmla="*/ 2626105 h 2413"/>
              <a:gd name="T92" fmla="*/ 1317364 w 1922"/>
              <a:gd name="T93" fmla="*/ 2407263 h 2413"/>
              <a:gd name="T94" fmla="*/ 1298810 w 1922"/>
              <a:gd name="T95" fmla="*/ 2353263 h 2413"/>
              <a:gd name="T96" fmla="*/ 1280255 w 1922"/>
              <a:gd name="T97" fmla="*/ 2297842 h 2413"/>
              <a:gd name="T98" fmla="*/ 1298810 w 1922"/>
              <a:gd name="T99" fmla="*/ 2007947 h 2413"/>
              <a:gd name="T100" fmla="*/ 1353046 w 1922"/>
              <a:gd name="T101" fmla="*/ 2061947 h 2413"/>
              <a:gd name="T102" fmla="*/ 1408709 w 1922"/>
              <a:gd name="T103" fmla="*/ 2080421 h 2413"/>
              <a:gd name="T104" fmla="*/ 1518608 w 1922"/>
              <a:gd name="T105" fmla="*/ 2152895 h 2413"/>
              <a:gd name="T106" fmla="*/ 1718425 w 1922"/>
              <a:gd name="T107" fmla="*/ 2334789 h 2413"/>
              <a:gd name="T108" fmla="*/ 1792643 w 1922"/>
              <a:gd name="T109" fmla="*/ 2444211 h 2413"/>
              <a:gd name="T110" fmla="*/ 1883988 w 1922"/>
              <a:gd name="T111" fmla="*/ 2570684 h 2413"/>
              <a:gd name="T112" fmla="*/ 2083804 w 1922"/>
              <a:gd name="T113" fmla="*/ 2553632 h 2413"/>
              <a:gd name="T114" fmla="*/ 2212258 w 1922"/>
              <a:gd name="T115" fmla="*/ 2498211 h 2413"/>
              <a:gd name="T116" fmla="*/ 2504847 w 1922"/>
              <a:gd name="T117" fmla="*/ 2407263 h 2413"/>
              <a:gd name="T118" fmla="*/ 2668982 w 1922"/>
              <a:gd name="T119" fmla="*/ 2280789 h 2413"/>
              <a:gd name="T120" fmla="*/ 2668982 w 1922"/>
              <a:gd name="T121" fmla="*/ 1698158 h 241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922" h="2413">
                <a:moveTo>
                  <a:pt x="1870" y="1195"/>
                </a:moveTo>
                <a:cubicBezTo>
                  <a:pt x="1854" y="1131"/>
                  <a:pt x="1862" y="1117"/>
                  <a:pt x="1806" y="1080"/>
                </a:cubicBezTo>
                <a:cubicBezTo>
                  <a:pt x="1757" y="1006"/>
                  <a:pt x="1807" y="1071"/>
                  <a:pt x="1742" y="1016"/>
                </a:cubicBezTo>
                <a:cubicBezTo>
                  <a:pt x="1701" y="982"/>
                  <a:pt x="1684" y="943"/>
                  <a:pt x="1640" y="913"/>
                </a:cubicBezTo>
                <a:cubicBezTo>
                  <a:pt x="1617" y="879"/>
                  <a:pt x="1571" y="816"/>
                  <a:pt x="1614" y="773"/>
                </a:cubicBezTo>
                <a:cubicBezTo>
                  <a:pt x="1643" y="744"/>
                  <a:pt x="1691" y="747"/>
                  <a:pt x="1729" y="734"/>
                </a:cubicBezTo>
                <a:cubicBezTo>
                  <a:pt x="1742" y="730"/>
                  <a:pt x="1768" y="721"/>
                  <a:pt x="1768" y="721"/>
                </a:cubicBezTo>
                <a:cubicBezTo>
                  <a:pt x="1799" y="674"/>
                  <a:pt x="1822" y="640"/>
                  <a:pt x="1793" y="581"/>
                </a:cubicBezTo>
                <a:cubicBezTo>
                  <a:pt x="1785" y="565"/>
                  <a:pt x="1771" y="551"/>
                  <a:pt x="1755" y="542"/>
                </a:cubicBezTo>
                <a:cubicBezTo>
                  <a:pt x="1731" y="529"/>
                  <a:pt x="1678" y="517"/>
                  <a:pt x="1678" y="517"/>
                </a:cubicBezTo>
                <a:cubicBezTo>
                  <a:pt x="1625" y="481"/>
                  <a:pt x="1584" y="447"/>
                  <a:pt x="1524" y="427"/>
                </a:cubicBezTo>
                <a:cubicBezTo>
                  <a:pt x="1464" y="431"/>
                  <a:pt x="1405" y="434"/>
                  <a:pt x="1345" y="440"/>
                </a:cubicBezTo>
                <a:cubicBezTo>
                  <a:pt x="1281" y="447"/>
                  <a:pt x="1153" y="465"/>
                  <a:pt x="1153" y="465"/>
                </a:cubicBezTo>
                <a:cubicBezTo>
                  <a:pt x="1127" y="482"/>
                  <a:pt x="1102" y="500"/>
                  <a:pt x="1076" y="517"/>
                </a:cubicBezTo>
                <a:cubicBezTo>
                  <a:pt x="1054" y="532"/>
                  <a:pt x="1000" y="542"/>
                  <a:pt x="1000" y="542"/>
                </a:cubicBezTo>
                <a:cubicBezTo>
                  <a:pt x="932" y="528"/>
                  <a:pt x="907" y="520"/>
                  <a:pt x="884" y="453"/>
                </a:cubicBezTo>
                <a:cubicBezTo>
                  <a:pt x="875" y="305"/>
                  <a:pt x="912" y="253"/>
                  <a:pt x="808" y="184"/>
                </a:cubicBezTo>
                <a:cubicBezTo>
                  <a:pt x="747" y="94"/>
                  <a:pt x="782" y="124"/>
                  <a:pt x="718" y="81"/>
                </a:cubicBezTo>
                <a:cubicBezTo>
                  <a:pt x="663" y="0"/>
                  <a:pt x="620" y="33"/>
                  <a:pt x="513" y="43"/>
                </a:cubicBezTo>
                <a:cubicBezTo>
                  <a:pt x="472" y="71"/>
                  <a:pt x="452" y="105"/>
                  <a:pt x="411" y="133"/>
                </a:cubicBezTo>
                <a:cubicBezTo>
                  <a:pt x="376" y="184"/>
                  <a:pt x="358" y="177"/>
                  <a:pt x="308" y="209"/>
                </a:cubicBezTo>
                <a:cubicBezTo>
                  <a:pt x="249" y="299"/>
                  <a:pt x="282" y="269"/>
                  <a:pt x="219" y="312"/>
                </a:cubicBezTo>
                <a:cubicBezTo>
                  <a:pt x="188" y="357"/>
                  <a:pt x="169" y="385"/>
                  <a:pt x="116" y="401"/>
                </a:cubicBezTo>
                <a:cubicBezTo>
                  <a:pt x="72" y="431"/>
                  <a:pt x="56" y="453"/>
                  <a:pt x="40" y="504"/>
                </a:cubicBezTo>
                <a:cubicBezTo>
                  <a:pt x="48" y="644"/>
                  <a:pt x="0" y="740"/>
                  <a:pt x="129" y="773"/>
                </a:cubicBezTo>
                <a:cubicBezTo>
                  <a:pt x="203" y="820"/>
                  <a:pt x="143" y="770"/>
                  <a:pt x="180" y="837"/>
                </a:cubicBezTo>
                <a:cubicBezTo>
                  <a:pt x="195" y="864"/>
                  <a:pt x="232" y="913"/>
                  <a:pt x="232" y="913"/>
                </a:cubicBezTo>
                <a:cubicBezTo>
                  <a:pt x="261" y="1007"/>
                  <a:pt x="188" y="1136"/>
                  <a:pt x="296" y="1169"/>
                </a:cubicBezTo>
                <a:cubicBezTo>
                  <a:pt x="321" y="1165"/>
                  <a:pt x="347" y="1163"/>
                  <a:pt x="372" y="1157"/>
                </a:cubicBezTo>
                <a:cubicBezTo>
                  <a:pt x="398" y="1150"/>
                  <a:pt x="449" y="1131"/>
                  <a:pt x="449" y="1131"/>
                </a:cubicBezTo>
                <a:cubicBezTo>
                  <a:pt x="462" y="1118"/>
                  <a:pt x="471" y="1099"/>
                  <a:pt x="488" y="1093"/>
                </a:cubicBezTo>
                <a:cubicBezTo>
                  <a:pt x="549" y="1072"/>
                  <a:pt x="537" y="1187"/>
                  <a:pt x="539" y="1195"/>
                </a:cubicBezTo>
                <a:cubicBezTo>
                  <a:pt x="547" y="1233"/>
                  <a:pt x="564" y="1273"/>
                  <a:pt x="577" y="1310"/>
                </a:cubicBezTo>
                <a:cubicBezTo>
                  <a:pt x="578" y="1355"/>
                  <a:pt x="496" y="1804"/>
                  <a:pt x="654" y="1912"/>
                </a:cubicBezTo>
                <a:cubicBezTo>
                  <a:pt x="663" y="1925"/>
                  <a:pt x="669" y="1939"/>
                  <a:pt x="680" y="1950"/>
                </a:cubicBezTo>
                <a:cubicBezTo>
                  <a:pt x="691" y="1961"/>
                  <a:pt x="708" y="1964"/>
                  <a:pt x="718" y="1976"/>
                </a:cubicBezTo>
                <a:cubicBezTo>
                  <a:pt x="726" y="1986"/>
                  <a:pt x="724" y="2002"/>
                  <a:pt x="731" y="2014"/>
                </a:cubicBezTo>
                <a:cubicBezTo>
                  <a:pt x="746" y="2041"/>
                  <a:pt x="772" y="2062"/>
                  <a:pt x="782" y="2091"/>
                </a:cubicBezTo>
                <a:cubicBezTo>
                  <a:pt x="831" y="2234"/>
                  <a:pt x="752" y="2014"/>
                  <a:pt x="820" y="2168"/>
                </a:cubicBezTo>
                <a:cubicBezTo>
                  <a:pt x="853" y="2242"/>
                  <a:pt x="822" y="2240"/>
                  <a:pt x="884" y="2270"/>
                </a:cubicBezTo>
                <a:cubicBezTo>
                  <a:pt x="896" y="2276"/>
                  <a:pt x="910" y="2279"/>
                  <a:pt x="923" y="2283"/>
                </a:cubicBezTo>
                <a:cubicBezTo>
                  <a:pt x="999" y="2335"/>
                  <a:pt x="923" y="2288"/>
                  <a:pt x="1000" y="2321"/>
                </a:cubicBezTo>
                <a:cubicBezTo>
                  <a:pt x="1047" y="2341"/>
                  <a:pt x="1080" y="2370"/>
                  <a:pt x="1128" y="2385"/>
                </a:cubicBezTo>
                <a:cubicBezTo>
                  <a:pt x="1179" y="2381"/>
                  <a:pt x="1249" y="2413"/>
                  <a:pt x="1281" y="2373"/>
                </a:cubicBezTo>
                <a:cubicBezTo>
                  <a:pt x="1355" y="2279"/>
                  <a:pt x="1247" y="2149"/>
                  <a:pt x="1179" y="2104"/>
                </a:cubicBezTo>
                <a:cubicBezTo>
                  <a:pt x="1122" y="2018"/>
                  <a:pt x="1088" y="1906"/>
                  <a:pt x="1000" y="1848"/>
                </a:cubicBezTo>
                <a:cubicBezTo>
                  <a:pt x="932" y="1747"/>
                  <a:pt x="959" y="1802"/>
                  <a:pt x="923" y="1694"/>
                </a:cubicBezTo>
                <a:cubicBezTo>
                  <a:pt x="919" y="1681"/>
                  <a:pt x="914" y="1669"/>
                  <a:pt x="910" y="1656"/>
                </a:cubicBezTo>
                <a:cubicBezTo>
                  <a:pt x="906" y="1643"/>
                  <a:pt x="897" y="1617"/>
                  <a:pt x="897" y="1617"/>
                </a:cubicBezTo>
                <a:cubicBezTo>
                  <a:pt x="901" y="1549"/>
                  <a:pt x="890" y="1478"/>
                  <a:pt x="910" y="1413"/>
                </a:cubicBezTo>
                <a:cubicBezTo>
                  <a:pt x="915" y="1396"/>
                  <a:pt x="933" y="1441"/>
                  <a:pt x="948" y="1451"/>
                </a:cubicBezTo>
                <a:cubicBezTo>
                  <a:pt x="959" y="1459"/>
                  <a:pt x="975" y="1457"/>
                  <a:pt x="987" y="1464"/>
                </a:cubicBezTo>
                <a:cubicBezTo>
                  <a:pt x="1014" y="1479"/>
                  <a:pt x="1064" y="1515"/>
                  <a:pt x="1064" y="1515"/>
                </a:cubicBezTo>
                <a:cubicBezTo>
                  <a:pt x="1098" y="1567"/>
                  <a:pt x="1153" y="1608"/>
                  <a:pt x="1204" y="1643"/>
                </a:cubicBezTo>
                <a:cubicBezTo>
                  <a:pt x="1221" y="1669"/>
                  <a:pt x="1246" y="1691"/>
                  <a:pt x="1256" y="1720"/>
                </a:cubicBezTo>
                <a:cubicBezTo>
                  <a:pt x="1285" y="1810"/>
                  <a:pt x="1255" y="1789"/>
                  <a:pt x="1320" y="1809"/>
                </a:cubicBezTo>
                <a:cubicBezTo>
                  <a:pt x="1367" y="1805"/>
                  <a:pt x="1414" y="1803"/>
                  <a:pt x="1460" y="1797"/>
                </a:cubicBezTo>
                <a:cubicBezTo>
                  <a:pt x="1491" y="1793"/>
                  <a:pt x="1523" y="1770"/>
                  <a:pt x="1550" y="1758"/>
                </a:cubicBezTo>
                <a:cubicBezTo>
                  <a:pt x="1615" y="1730"/>
                  <a:pt x="1688" y="1717"/>
                  <a:pt x="1755" y="1694"/>
                </a:cubicBezTo>
                <a:cubicBezTo>
                  <a:pt x="1798" y="1679"/>
                  <a:pt x="1832" y="1630"/>
                  <a:pt x="1870" y="1605"/>
                </a:cubicBezTo>
                <a:cubicBezTo>
                  <a:pt x="1922" y="1449"/>
                  <a:pt x="1883" y="1580"/>
                  <a:pt x="1870" y="1195"/>
                </a:cubicBezTo>
                <a:close/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22" name="Freeform 6"/>
          <p:cNvSpPr/>
          <p:nvPr/>
        </p:nvSpPr>
        <p:spPr bwMode="auto">
          <a:xfrm>
            <a:off x="685800" y="2819400"/>
            <a:ext cx="7391400" cy="369332"/>
          </a:xfrm>
          <a:custGeom>
            <a:avLst/>
            <a:gdLst>
              <a:gd name="T0" fmla="*/ 2469493 w 4328"/>
              <a:gd name="T1" fmla="*/ 1782425 h 2721"/>
              <a:gd name="T2" fmla="*/ 2360193 w 4328"/>
              <a:gd name="T3" fmla="*/ 2040513 h 2721"/>
              <a:gd name="T4" fmla="*/ 2141593 w 4328"/>
              <a:gd name="T5" fmla="*/ 2246178 h 2721"/>
              <a:gd name="T6" fmla="*/ 1726596 w 4328"/>
              <a:gd name="T7" fmla="*/ 2230047 h 2721"/>
              <a:gd name="T8" fmla="*/ 1530197 w 4328"/>
              <a:gd name="T9" fmla="*/ 2144018 h 2721"/>
              <a:gd name="T10" fmla="*/ 1267195 w 4328"/>
              <a:gd name="T11" fmla="*/ 2057988 h 2721"/>
              <a:gd name="T12" fmla="*/ 1157895 w 4328"/>
              <a:gd name="T13" fmla="*/ 1988089 h 2721"/>
              <a:gd name="T14" fmla="*/ 1026394 w 4328"/>
              <a:gd name="T15" fmla="*/ 1902060 h 2721"/>
              <a:gd name="T16" fmla="*/ 829995 w 4328"/>
              <a:gd name="T17" fmla="*/ 1747475 h 2721"/>
              <a:gd name="T18" fmla="*/ 787300 w 4328"/>
              <a:gd name="T19" fmla="*/ 1696395 h 2721"/>
              <a:gd name="T20" fmla="*/ 655799 w 4328"/>
              <a:gd name="T21" fmla="*/ 1627840 h 2721"/>
              <a:gd name="T22" fmla="*/ 589194 w 4328"/>
              <a:gd name="T23" fmla="*/ 1592891 h 2721"/>
              <a:gd name="T24" fmla="*/ 0 w 4328"/>
              <a:gd name="T25" fmla="*/ 1764950 h 2721"/>
              <a:gd name="T26" fmla="*/ 174197 w 4328"/>
              <a:gd name="T27" fmla="*/ 2177623 h 2721"/>
              <a:gd name="T28" fmla="*/ 196398 w 4328"/>
              <a:gd name="T29" fmla="*/ 2230047 h 2721"/>
              <a:gd name="T30" fmla="*/ 261295 w 4328"/>
              <a:gd name="T31" fmla="*/ 2281127 h 2721"/>
              <a:gd name="T32" fmla="*/ 568701 w 4328"/>
              <a:gd name="T33" fmla="*/ 2521741 h 2721"/>
              <a:gd name="T34" fmla="*/ 1180096 w 4328"/>
              <a:gd name="T35" fmla="*/ 2883334 h 2721"/>
              <a:gd name="T36" fmla="*/ 1311598 w 4328"/>
              <a:gd name="T37" fmla="*/ 2986838 h 2721"/>
              <a:gd name="T38" fmla="*/ 1376495 w 4328"/>
              <a:gd name="T39" fmla="*/ 3020444 h 2721"/>
              <a:gd name="T40" fmla="*/ 1507996 w 4328"/>
              <a:gd name="T41" fmla="*/ 3123948 h 2721"/>
              <a:gd name="T42" fmla="*/ 1552399 w 4328"/>
              <a:gd name="T43" fmla="*/ 3176372 h 2721"/>
              <a:gd name="T44" fmla="*/ 1989598 w 4328"/>
              <a:gd name="T45" fmla="*/ 3382037 h 2721"/>
              <a:gd name="T46" fmla="*/ 2076696 w 4328"/>
              <a:gd name="T47" fmla="*/ 3434461 h 2721"/>
              <a:gd name="T48" fmla="*/ 2250893 w 4328"/>
              <a:gd name="T49" fmla="*/ 3468066 h 2721"/>
              <a:gd name="T50" fmla="*/ 2491694 w 4328"/>
              <a:gd name="T51" fmla="*/ 3571570 h 2721"/>
              <a:gd name="T52" fmla="*/ 2600994 w 4328"/>
              <a:gd name="T53" fmla="*/ 3589045 h 2721"/>
              <a:gd name="T54" fmla="*/ 2819594 w 4328"/>
              <a:gd name="T55" fmla="*/ 3657600 h 2721"/>
              <a:gd name="T56" fmla="*/ 4240491 w 4328"/>
              <a:gd name="T57" fmla="*/ 3589045 h 2721"/>
              <a:gd name="T58" fmla="*/ 6689490 w 4328"/>
              <a:gd name="T59" fmla="*/ 3571570 h 2721"/>
              <a:gd name="T60" fmla="*/ 7213788 w 4328"/>
              <a:gd name="T61" fmla="*/ 3434461 h 2721"/>
              <a:gd name="T62" fmla="*/ 7256483 w 4328"/>
              <a:gd name="T63" fmla="*/ 3382037 h 2721"/>
              <a:gd name="T64" fmla="*/ 7323088 w 4328"/>
              <a:gd name="T65" fmla="*/ 3348431 h 2721"/>
              <a:gd name="T66" fmla="*/ 7365783 w 4328"/>
              <a:gd name="T67" fmla="*/ 3227452 h 2721"/>
              <a:gd name="T68" fmla="*/ 7300886 w 4328"/>
              <a:gd name="T69" fmla="*/ 2779830 h 2721"/>
              <a:gd name="T70" fmla="*/ 7235989 w 4328"/>
              <a:gd name="T71" fmla="*/ 2625245 h 2721"/>
              <a:gd name="T72" fmla="*/ 7213788 w 4328"/>
              <a:gd name="T73" fmla="*/ 2574165 h 2721"/>
              <a:gd name="T74" fmla="*/ 6972987 w 4328"/>
              <a:gd name="T75" fmla="*/ 1713870 h 2721"/>
              <a:gd name="T76" fmla="*/ 6863687 w 4328"/>
              <a:gd name="T77" fmla="*/ 1627840 h 2721"/>
              <a:gd name="T78" fmla="*/ 6819284 w 4328"/>
              <a:gd name="T79" fmla="*/ 1575416 h 2721"/>
              <a:gd name="T80" fmla="*/ 6732185 w 4328"/>
              <a:gd name="T81" fmla="*/ 1524336 h 2721"/>
              <a:gd name="T82" fmla="*/ 6404286 w 4328"/>
              <a:gd name="T83" fmla="*/ 1162743 h 2721"/>
              <a:gd name="T84" fmla="*/ 6317188 w 4328"/>
              <a:gd name="T85" fmla="*/ 1025634 h 2721"/>
              <a:gd name="T86" fmla="*/ 6272785 w 4328"/>
              <a:gd name="T87" fmla="*/ 955735 h 2721"/>
              <a:gd name="T88" fmla="*/ 6185686 w 4328"/>
              <a:gd name="T89" fmla="*/ 715121 h 2721"/>
              <a:gd name="T90" fmla="*/ 6033691 w 4328"/>
              <a:gd name="T91" fmla="*/ 371002 h 2721"/>
              <a:gd name="T92" fmla="*/ 5835585 w 4328"/>
              <a:gd name="T93" fmla="*/ 147863 h 2721"/>
              <a:gd name="T94" fmla="*/ 5705792 w 4328"/>
              <a:gd name="T95" fmla="*/ 61834 h 2721"/>
              <a:gd name="T96" fmla="*/ 5552089 w 4328"/>
              <a:gd name="T97" fmla="*/ 26884 h 2721"/>
              <a:gd name="T98" fmla="*/ 4983388 w 4328"/>
              <a:gd name="T99" fmla="*/ 95439 h 2721"/>
              <a:gd name="T100" fmla="*/ 4327590 w 4328"/>
              <a:gd name="T101" fmla="*/ 267498 h 2721"/>
              <a:gd name="T102" fmla="*/ 4021892 w 4328"/>
              <a:gd name="T103" fmla="*/ 681515 h 2721"/>
              <a:gd name="T104" fmla="*/ 3758889 w 4328"/>
              <a:gd name="T105" fmla="*/ 973209 h 2721"/>
              <a:gd name="T106" fmla="*/ 3388294 w 4328"/>
              <a:gd name="T107" fmla="*/ 1334802 h 2721"/>
              <a:gd name="T108" fmla="*/ 3343891 w 4328"/>
              <a:gd name="T109" fmla="*/ 1385882 h 2721"/>
              <a:gd name="T110" fmla="*/ 3212390 w 4328"/>
              <a:gd name="T111" fmla="*/ 1455781 h 2721"/>
              <a:gd name="T112" fmla="*/ 2623196 w 4328"/>
              <a:gd name="T113" fmla="*/ 1643971 h 2721"/>
              <a:gd name="T114" fmla="*/ 2469493 w 4328"/>
              <a:gd name="T115" fmla="*/ 1782425 h 27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328" h="2721">
                <a:moveTo>
                  <a:pt x="1446" y="1326"/>
                </a:moveTo>
                <a:cubicBezTo>
                  <a:pt x="1435" y="1426"/>
                  <a:pt x="1446" y="1454"/>
                  <a:pt x="1382" y="1518"/>
                </a:cubicBezTo>
                <a:cubicBezTo>
                  <a:pt x="1340" y="1603"/>
                  <a:pt x="1318" y="1608"/>
                  <a:pt x="1254" y="1671"/>
                </a:cubicBezTo>
                <a:cubicBezTo>
                  <a:pt x="1173" y="1667"/>
                  <a:pt x="1092" y="1666"/>
                  <a:pt x="1011" y="1659"/>
                </a:cubicBezTo>
                <a:cubicBezTo>
                  <a:pt x="974" y="1656"/>
                  <a:pt x="916" y="1608"/>
                  <a:pt x="896" y="1595"/>
                </a:cubicBezTo>
                <a:cubicBezTo>
                  <a:pt x="851" y="1565"/>
                  <a:pt x="790" y="1561"/>
                  <a:pt x="742" y="1531"/>
                </a:cubicBezTo>
                <a:cubicBezTo>
                  <a:pt x="687" y="1446"/>
                  <a:pt x="751" y="1528"/>
                  <a:pt x="678" y="1479"/>
                </a:cubicBezTo>
                <a:cubicBezTo>
                  <a:pt x="650" y="1461"/>
                  <a:pt x="626" y="1437"/>
                  <a:pt x="601" y="1415"/>
                </a:cubicBezTo>
                <a:cubicBezTo>
                  <a:pt x="601" y="1415"/>
                  <a:pt x="505" y="1319"/>
                  <a:pt x="486" y="1300"/>
                </a:cubicBezTo>
                <a:cubicBezTo>
                  <a:pt x="475" y="1289"/>
                  <a:pt x="472" y="1272"/>
                  <a:pt x="461" y="1262"/>
                </a:cubicBezTo>
                <a:cubicBezTo>
                  <a:pt x="438" y="1242"/>
                  <a:pt x="410" y="1228"/>
                  <a:pt x="384" y="1211"/>
                </a:cubicBezTo>
                <a:cubicBezTo>
                  <a:pt x="371" y="1202"/>
                  <a:pt x="345" y="1185"/>
                  <a:pt x="345" y="1185"/>
                </a:cubicBezTo>
                <a:cubicBezTo>
                  <a:pt x="56" y="1198"/>
                  <a:pt x="63" y="1129"/>
                  <a:pt x="0" y="1313"/>
                </a:cubicBezTo>
                <a:cubicBezTo>
                  <a:pt x="15" y="1429"/>
                  <a:pt x="52" y="1518"/>
                  <a:pt x="102" y="1620"/>
                </a:cubicBezTo>
                <a:cubicBezTo>
                  <a:pt x="108" y="1632"/>
                  <a:pt x="107" y="1648"/>
                  <a:pt x="115" y="1659"/>
                </a:cubicBezTo>
                <a:cubicBezTo>
                  <a:pt x="125" y="1674"/>
                  <a:pt x="142" y="1683"/>
                  <a:pt x="153" y="1697"/>
                </a:cubicBezTo>
                <a:cubicBezTo>
                  <a:pt x="210" y="1770"/>
                  <a:pt x="246" y="1834"/>
                  <a:pt x="333" y="1876"/>
                </a:cubicBezTo>
                <a:cubicBezTo>
                  <a:pt x="436" y="1982"/>
                  <a:pt x="586" y="2040"/>
                  <a:pt x="691" y="2145"/>
                </a:cubicBezTo>
                <a:cubicBezTo>
                  <a:pt x="717" y="2171"/>
                  <a:pt x="738" y="2202"/>
                  <a:pt x="768" y="2222"/>
                </a:cubicBezTo>
                <a:cubicBezTo>
                  <a:pt x="781" y="2230"/>
                  <a:pt x="795" y="2237"/>
                  <a:pt x="806" y="2247"/>
                </a:cubicBezTo>
                <a:cubicBezTo>
                  <a:pt x="833" y="2271"/>
                  <a:pt x="863" y="2294"/>
                  <a:pt x="883" y="2324"/>
                </a:cubicBezTo>
                <a:cubicBezTo>
                  <a:pt x="892" y="2337"/>
                  <a:pt x="897" y="2353"/>
                  <a:pt x="909" y="2363"/>
                </a:cubicBezTo>
                <a:cubicBezTo>
                  <a:pt x="985" y="2431"/>
                  <a:pt x="1080" y="2463"/>
                  <a:pt x="1165" y="2516"/>
                </a:cubicBezTo>
                <a:cubicBezTo>
                  <a:pt x="1183" y="2527"/>
                  <a:pt x="1196" y="2546"/>
                  <a:pt x="1216" y="2555"/>
                </a:cubicBezTo>
                <a:cubicBezTo>
                  <a:pt x="1359" y="2618"/>
                  <a:pt x="1219" y="2530"/>
                  <a:pt x="1318" y="2580"/>
                </a:cubicBezTo>
                <a:cubicBezTo>
                  <a:pt x="1364" y="2603"/>
                  <a:pt x="1411" y="2639"/>
                  <a:pt x="1459" y="2657"/>
                </a:cubicBezTo>
                <a:cubicBezTo>
                  <a:pt x="1479" y="2665"/>
                  <a:pt x="1502" y="2665"/>
                  <a:pt x="1523" y="2670"/>
                </a:cubicBezTo>
                <a:cubicBezTo>
                  <a:pt x="1568" y="2681"/>
                  <a:pt x="1607" y="2706"/>
                  <a:pt x="1651" y="2721"/>
                </a:cubicBezTo>
                <a:cubicBezTo>
                  <a:pt x="2019" y="2711"/>
                  <a:pt x="2140" y="2696"/>
                  <a:pt x="2483" y="2670"/>
                </a:cubicBezTo>
                <a:cubicBezTo>
                  <a:pt x="2960" y="2634"/>
                  <a:pt x="3439" y="2661"/>
                  <a:pt x="3917" y="2657"/>
                </a:cubicBezTo>
                <a:cubicBezTo>
                  <a:pt x="4019" y="2622"/>
                  <a:pt x="4121" y="2587"/>
                  <a:pt x="4224" y="2555"/>
                </a:cubicBezTo>
                <a:cubicBezTo>
                  <a:pt x="4232" y="2542"/>
                  <a:pt x="4238" y="2527"/>
                  <a:pt x="4249" y="2516"/>
                </a:cubicBezTo>
                <a:cubicBezTo>
                  <a:pt x="4260" y="2505"/>
                  <a:pt x="4279" y="2504"/>
                  <a:pt x="4288" y="2491"/>
                </a:cubicBezTo>
                <a:cubicBezTo>
                  <a:pt x="4305" y="2465"/>
                  <a:pt x="4304" y="2431"/>
                  <a:pt x="4313" y="2401"/>
                </a:cubicBezTo>
                <a:cubicBezTo>
                  <a:pt x="4300" y="2120"/>
                  <a:pt x="4328" y="2225"/>
                  <a:pt x="4275" y="2068"/>
                </a:cubicBezTo>
                <a:cubicBezTo>
                  <a:pt x="4262" y="2030"/>
                  <a:pt x="4250" y="1991"/>
                  <a:pt x="4237" y="1953"/>
                </a:cubicBezTo>
                <a:cubicBezTo>
                  <a:pt x="4233" y="1940"/>
                  <a:pt x="4224" y="1915"/>
                  <a:pt x="4224" y="1915"/>
                </a:cubicBezTo>
                <a:cubicBezTo>
                  <a:pt x="4219" y="1738"/>
                  <a:pt x="4280" y="1405"/>
                  <a:pt x="4083" y="1275"/>
                </a:cubicBezTo>
                <a:cubicBezTo>
                  <a:pt x="4013" y="1169"/>
                  <a:pt x="4105" y="1297"/>
                  <a:pt x="4019" y="1211"/>
                </a:cubicBezTo>
                <a:cubicBezTo>
                  <a:pt x="4008" y="1200"/>
                  <a:pt x="4004" y="1183"/>
                  <a:pt x="3993" y="1172"/>
                </a:cubicBezTo>
                <a:cubicBezTo>
                  <a:pt x="3978" y="1157"/>
                  <a:pt x="3959" y="1147"/>
                  <a:pt x="3942" y="1134"/>
                </a:cubicBezTo>
                <a:cubicBezTo>
                  <a:pt x="3880" y="1037"/>
                  <a:pt x="3800" y="973"/>
                  <a:pt x="3750" y="865"/>
                </a:cubicBezTo>
                <a:cubicBezTo>
                  <a:pt x="3734" y="830"/>
                  <a:pt x="3716" y="797"/>
                  <a:pt x="3699" y="763"/>
                </a:cubicBezTo>
                <a:cubicBezTo>
                  <a:pt x="3690" y="746"/>
                  <a:pt x="3673" y="711"/>
                  <a:pt x="3673" y="711"/>
                </a:cubicBezTo>
                <a:cubicBezTo>
                  <a:pt x="3658" y="651"/>
                  <a:pt x="3637" y="592"/>
                  <a:pt x="3622" y="532"/>
                </a:cubicBezTo>
                <a:cubicBezTo>
                  <a:pt x="3600" y="444"/>
                  <a:pt x="3583" y="353"/>
                  <a:pt x="3533" y="276"/>
                </a:cubicBezTo>
                <a:cubicBezTo>
                  <a:pt x="3512" y="194"/>
                  <a:pt x="3481" y="175"/>
                  <a:pt x="3417" y="110"/>
                </a:cubicBezTo>
                <a:cubicBezTo>
                  <a:pt x="3393" y="85"/>
                  <a:pt x="3374" y="60"/>
                  <a:pt x="3341" y="46"/>
                </a:cubicBezTo>
                <a:cubicBezTo>
                  <a:pt x="3312" y="34"/>
                  <a:pt x="3281" y="30"/>
                  <a:pt x="3251" y="20"/>
                </a:cubicBezTo>
                <a:cubicBezTo>
                  <a:pt x="3085" y="28"/>
                  <a:pt x="3029" y="0"/>
                  <a:pt x="2918" y="71"/>
                </a:cubicBezTo>
                <a:cubicBezTo>
                  <a:pt x="2822" y="221"/>
                  <a:pt x="2716" y="190"/>
                  <a:pt x="2534" y="199"/>
                </a:cubicBezTo>
                <a:cubicBezTo>
                  <a:pt x="2405" y="243"/>
                  <a:pt x="2423" y="406"/>
                  <a:pt x="2355" y="507"/>
                </a:cubicBezTo>
                <a:cubicBezTo>
                  <a:pt x="2306" y="580"/>
                  <a:pt x="2249" y="651"/>
                  <a:pt x="2201" y="724"/>
                </a:cubicBezTo>
                <a:cubicBezTo>
                  <a:pt x="2138" y="819"/>
                  <a:pt x="2080" y="927"/>
                  <a:pt x="1984" y="993"/>
                </a:cubicBezTo>
                <a:cubicBezTo>
                  <a:pt x="1975" y="1006"/>
                  <a:pt x="1970" y="1021"/>
                  <a:pt x="1958" y="1031"/>
                </a:cubicBezTo>
                <a:cubicBezTo>
                  <a:pt x="1935" y="1051"/>
                  <a:pt x="1881" y="1083"/>
                  <a:pt x="1881" y="1083"/>
                </a:cubicBezTo>
                <a:cubicBezTo>
                  <a:pt x="1795" y="1213"/>
                  <a:pt x="1678" y="1213"/>
                  <a:pt x="1536" y="1223"/>
                </a:cubicBezTo>
                <a:cubicBezTo>
                  <a:pt x="1460" y="1248"/>
                  <a:pt x="1463" y="1244"/>
                  <a:pt x="1446" y="1326"/>
                </a:cubicBezTo>
                <a:close/>
              </a:path>
            </a:pathLst>
          </a:custGeom>
          <a:noFill/>
          <a:ln w="38100" cap="flat" cmpd="sng">
            <a:solidFill>
              <a:srgbClr val="0000EA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0" name="Text Box 11"/>
          <p:cNvSpPr txBox="1">
            <a:spLocks noChangeArrowheads="1"/>
          </p:cNvSpPr>
          <p:nvPr/>
        </p:nvSpPr>
        <p:spPr bwMode="auto">
          <a:xfrm>
            <a:off x="76200" y="533402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1.Vị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22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inh 14-1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9202"/>
            <a:ext cx="6934200" cy="56689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 rot="-2055630">
            <a:off x="4724402" y="4343400"/>
            <a:ext cx="1425575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Đ.Ca-li-man-ta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 rot="2735757">
            <a:off x="2676527" y="4562477"/>
            <a:ext cx="179546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Đ.Xu-ma-tơ-ra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248402" y="1676400"/>
            <a:ext cx="1039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Đ.Lu-xôn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876802" y="5943602"/>
            <a:ext cx="9826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Đ.Gia-va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6400800" y="5029202"/>
            <a:ext cx="11557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Đ.Xu-la-vê-đi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 rot="-2652546">
            <a:off x="4495800" y="2743200"/>
            <a:ext cx="14160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6096002" y="3200400"/>
            <a:ext cx="7350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</a:t>
            </a:r>
          </a:p>
          <a:p>
            <a:pPr algn="ctr"/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Xu-lu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4724402" y="5334000"/>
            <a:ext cx="10398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Gia-va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7010402" y="3886200"/>
            <a:ext cx="1387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Xu-la-vê-đi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7086600" y="5562600"/>
            <a:ext cx="1328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Ban-đa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0" y="1660527"/>
            <a:ext cx="2209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xác định và đọc tên các đảo của Đông Nam Á.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0" y="3336925"/>
            <a:ext cx="2286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xác định và đọc tên các biển của khu vực. Việt Nam giáp với biển nào?</a:t>
            </a:r>
          </a:p>
        </p:txBody>
      </p:sp>
      <p:sp>
        <p:nvSpPr>
          <p:cNvPr id="7183" name="Text Box 19"/>
          <p:cNvSpPr txBox="1">
            <a:spLocks noChangeArrowheads="1"/>
          </p:cNvSpPr>
          <p:nvPr/>
        </p:nvSpPr>
        <p:spPr bwMode="auto">
          <a:xfrm>
            <a:off x="76200" y="533402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1.Vị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7"/>
    </mc:Choice>
    <mc:Fallback xmlns="">
      <p:transition spd="slow" advTm="3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  <p:bldP spid="7173" grpId="0"/>
      <p:bldP spid="7174" grpId="0"/>
      <p:bldP spid="7175" grpId="0"/>
      <p:bldP spid="7176" grpId="0"/>
      <p:bldP spid="7177" grpId="0"/>
      <p:bldP spid="7178" grpId="0"/>
      <p:bldP spid="7179" grpId="0"/>
      <p:bldP spid="71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4" descr="img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2667" r="1639"/>
          <a:stretch>
            <a:fillRect/>
          </a:stretch>
        </p:blipFill>
        <p:spPr bwMode="auto">
          <a:xfrm>
            <a:off x="28194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AutoShape 6"/>
          <p:cNvSpPr>
            <a:spLocks noChangeArrowheads="1"/>
          </p:cNvSpPr>
          <p:nvPr/>
        </p:nvSpPr>
        <p:spPr bwMode="auto">
          <a:xfrm>
            <a:off x="3657600" y="63500"/>
            <a:ext cx="152400" cy="152400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216068" name="Text Box 10"/>
          <p:cNvSpPr txBox="1">
            <a:spLocks noChangeArrowheads="1"/>
          </p:cNvSpPr>
          <p:nvPr/>
        </p:nvSpPr>
        <p:spPr bwMode="auto">
          <a:xfrm>
            <a:off x="5181600" y="152402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Cực Bắc 28,5 </a:t>
            </a:r>
            <a:r>
              <a:rPr lang="en-US" altLang="en-US" sz="1800" b="1" baseline="30000">
                <a:solidFill>
                  <a:srgbClr val="FF0000"/>
                </a:solidFill>
              </a:rPr>
              <a:t>0</a:t>
            </a:r>
            <a:r>
              <a:rPr lang="en-US" altLang="en-US" sz="1800" b="1">
                <a:solidFill>
                  <a:srgbClr val="FF0000"/>
                </a:solidFill>
              </a:rPr>
              <a:t>B</a:t>
            </a:r>
            <a:r>
              <a:rPr lang="en-US" altLang="en-US" sz="1800">
                <a:solidFill>
                  <a:srgbClr val="FF33CC"/>
                </a:solidFill>
              </a:rPr>
              <a:t> </a:t>
            </a:r>
          </a:p>
        </p:txBody>
      </p:sp>
      <p:sp>
        <p:nvSpPr>
          <p:cNvPr id="216069" name="AutoShape 7"/>
          <p:cNvSpPr>
            <a:spLocks noChangeArrowheads="1"/>
          </p:cNvSpPr>
          <p:nvPr/>
        </p:nvSpPr>
        <p:spPr bwMode="auto">
          <a:xfrm>
            <a:off x="2971800" y="1066800"/>
            <a:ext cx="152400" cy="152400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9222" name="Text Box 12"/>
          <p:cNvSpPr txBox="1">
            <a:spLocks noChangeArrowheads="1"/>
          </p:cNvSpPr>
          <p:nvPr/>
        </p:nvSpPr>
        <p:spPr bwMode="auto">
          <a:xfrm>
            <a:off x="2101645" y="958334"/>
            <a:ext cx="106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92 </a:t>
            </a:r>
            <a:r>
              <a:rPr lang="en-US" altLang="en-US" sz="18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1800" dirty="0">
                <a:solidFill>
                  <a:srgbClr val="FF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16071" name="AutoShape 6"/>
          <p:cNvSpPr>
            <a:spLocks noChangeArrowheads="1"/>
          </p:cNvSpPr>
          <p:nvPr/>
        </p:nvSpPr>
        <p:spPr bwMode="auto">
          <a:xfrm>
            <a:off x="8991600" y="5105400"/>
            <a:ext cx="152400" cy="152400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pic>
        <p:nvPicPr>
          <p:cNvPr id="216072" name="Picture 4" descr="img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2667" r="1639"/>
          <a:stretch>
            <a:fillRect/>
          </a:stretch>
        </p:blipFill>
        <p:spPr bwMode="auto">
          <a:xfrm>
            <a:off x="28194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3" name="AutoShape 7"/>
          <p:cNvSpPr>
            <a:spLocks noChangeArrowheads="1"/>
          </p:cNvSpPr>
          <p:nvPr/>
        </p:nvSpPr>
        <p:spPr bwMode="auto">
          <a:xfrm>
            <a:off x="2971800" y="1066800"/>
            <a:ext cx="152400" cy="152400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216074" name="AutoShape 7"/>
          <p:cNvSpPr>
            <a:spLocks noChangeArrowheads="1"/>
          </p:cNvSpPr>
          <p:nvPr/>
        </p:nvSpPr>
        <p:spPr bwMode="auto">
          <a:xfrm>
            <a:off x="5334000" y="5905500"/>
            <a:ext cx="152400" cy="152400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pic>
        <p:nvPicPr>
          <p:cNvPr id="216075" name="Picture 4" descr="img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2667" r="1639"/>
          <a:stretch>
            <a:fillRect/>
          </a:stretch>
        </p:blipFill>
        <p:spPr bwMode="auto">
          <a:xfrm>
            <a:off x="28194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6" name="AutoShape 7"/>
          <p:cNvSpPr>
            <a:spLocks noChangeArrowheads="1"/>
          </p:cNvSpPr>
          <p:nvPr/>
        </p:nvSpPr>
        <p:spPr bwMode="auto">
          <a:xfrm>
            <a:off x="5334000" y="5905500"/>
            <a:ext cx="152400" cy="152400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pic>
        <p:nvPicPr>
          <p:cNvPr id="216077" name="Picture 4" descr="img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2667" r="1639"/>
          <a:stretch>
            <a:fillRect/>
          </a:stretch>
        </p:blipFill>
        <p:spPr bwMode="auto">
          <a:xfrm>
            <a:off x="2779713" y="-4763"/>
            <a:ext cx="63246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8" name="AutoShape 7"/>
          <p:cNvSpPr>
            <a:spLocks noChangeArrowheads="1"/>
          </p:cNvSpPr>
          <p:nvPr/>
        </p:nvSpPr>
        <p:spPr bwMode="auto">
          <a:xfrm>
            <a:off x="7010400" y="6172200"/>
            <a:ext cx="152400" cy="152400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216079" name="AutoShape 7"/>
          <p:cNvSpPr>
            <a:spLocks noChangeArrowheads="1"/>
          </p:cNvSpPr>
          <p:nvPr/>
        </p:nvSpPr>
        <p:spPr bwMode="auto">
          <a:xfrm>
            <a:off x="3644900" y="101600"/>
            <a:ext cx="152400" cy="152400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216080" name="AutoShape 7"/>
          <p:cNvSpPr>
            <a:spLocks noChangeArrowheads="1"/>
          </p:cNvSpPr>
          <p:nvPr/>
        </p:nvSpPr>
        <p:spPr bwMode="auto">
          <a:xfrm>
            <a:off x="2971800" y="1066800"/>
            <a:ext cx="152400" cy="152400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216081" name="AutoShape 7"/>
          <p:cNvSpPr>
            <a:spLocks noChangeArrowheads="1"/>
          </p:cNvSpPr>
          <p:nvPr/>
        </p:nvSpPr>
        <p:spPr bwMode="auto">
          <a:xfrm>
            <a:off x="8991600" y="5029200"/>
            <a:ext cx="152400" cy="152400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635250" y="-4763"/>
            <a:ext cx="1524000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</a:rPr>
              <a:t>28,5</a:t>
            </a:r>
            <a:r>
              <a:rPr lang="en-US" altLang="en-US" sz="2000" b="1" baseline="30000">
                <a:solidFill>
                  <a:srgbClr val="FF3300"/>
                </a:solidFill>
              </a:rPr>
              <a:t>0 </a:t>
            </a:r>
            <a:r>
              <a:rPr lang="en-US" altLang="en-US" sz="2000" b="1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8305800" y="5181602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</a:rPr>
              <a:t>140</a:t>
            </a:r>
            <a:r>
              <a:rPr lang="en-US" altLang="en-US" sz="2000" b="1" baseline="30000">
                <a:solidFill>
                  <a:srgbClr val="FF3300"/>
                </a:solidFill>
              </a:rPr>
              <a:t>0 </a:t>
            </a:r>
            <a:r>
              <a:rPr lang="vi-VN" altLang="en-US" sz="2000" b="1">
                <a:solidFill>
                  <a:srgbClr val="FF3300"/>
                </a:solidFill>
              </a:rPr>
              <a:t>Đ</a:t>
            </a:r>
            <a:endParaRPr lang="en-US" altLang="en-US" sz="2000" b="1">
              <a:solidFill>
                <a:srgbClr val="FF3300"/>
              </a:solidFill>
            </a:endParaRP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6565900" y="6235702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</a:rPr>
              <a:t>10,5</a:t>
            </a:r>
            <a:r>
              <a:rPr lang="en-US" altLang="en-US" sz="2000" b="1" baseline="30000">
                <a:solidFill>
                  <a:srgbClr val="FF3300"/>
                </a:solidFill>
              </a:rPr>
              <a:t>0 </a:t>
            </a:r>
            <a:r>
              <a:rPr lang="en-US" altLang="en-US" sz="2000" b="1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-91095" y="61636"/>
            <a:ext cx="2743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Quan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sát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lược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đồ</a:t>
            </a:r>
            <a:r>
              <a:rPr lang="en-US" altLang="en-US" sz="2400" b="1" dirty="0">
                <a:solidFill>
                  <a:srgbClr val="000000"/>
                </a:solidFill>
              </a:rPr>
              <a:t>:  </a:t>
            </a:r>
            <a:r>
              <a:rPr lang="en-US" altLang="en-US" sz="2400" b="1" dirty="0" err="1">
                <a:solidFill>
                  <a:srgbClr val="000000"/>
                </a:solidFill>
              </a:rPr>
              <a:t>Xác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định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điểm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cực</a:t>
            </a:r>
            <a:r>
              <a:rPr lang="en-US" altLang="en-US" sz="2400" b="1" dirty="0">
                <a:solidFill>
                  <a:srgbClr val="000000"/>
                </a:solidFill>
              </a:rPr>
              <a:t>: </a:t>
            </a:r>
            <a:r>
              <a:rPr lang="en-US" altLang="en-US" sz="2400" b="1" dirty="0" err="1">
                <a:solidFill>
                  <a:srgbClr val="000000"/>
                </a:solidFill>
              </a:rPr>
              <a:t>Bắc</a:t>
            </a:r>
            <a:r>
              <a:rPr lang="en-US" altLang="en-US" sz="2400" b="1" dirty="0">
                <a:solidFill>
                  <a:srgbClr val="000000"/>
                </a:solidFill>
              </a:rPr>
              <a:t>,</a:t>
            </a:r>
            <a:r>
              <a:rPr lang="vi-VN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</a:rPr>
              <a:t>Nam,</a:t>
            </a:r>
            <a:r>
              <a:rPr lang="vi-VN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Đông</a:t>
            </a:r>
            <a:r>
              <a:rPr lang="en-US" altLang="en-US" sz="2400" b="1" dirty="0">
                <a:solidFill>
                  <a:srgbClr val="000000"/>
                </a:solidFill>
              </a:rPr>
              <a:t>,</a:t>
            </a:r>
            <a:r>
              <a:rPr lang="vi-VN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Tây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khu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vực</a:t>
            </a:r>
            <a:r>
              <a:rPr lang="vi-VN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thuộc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nước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nào</a:t>
            </a:r>
            <a:r>
              <a:rPr lang="en-US" altLang="en-US" sz="24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6" name="Rectangular Callout 5"/>
          <p:cNvSpPr/>
          <p:nvPr/>
        </p:nvSpPr>
        <p:spPr>
          <a:xfrm rot="5617474">
            <a:off x="6055946" y="-1499809"/>
            <a:ext cx="531257" cy="3984932"/>
          </a:xfrm>
          <a:prstGeom prst="wedge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Mianma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ular Callout 6"/>
          <p:cNvSpPr/>
          <p:nvPr/>
        </p:nvSpPr>
        <p:spPr>
          <a:xfrm rot="17213505">
            <a:off x="3229771" y="3833021"/>
            <a:ext cx="784225" cy="2792413"/>
          </a:xfrm>
          <a:prstGeom prst="wedgeRectCallout">
            <a:avLst>
              <a:gd name="adj1" fmla="val -3008"/>
              <a:gd name="adj2" fmla="val 128805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Inđô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nêxia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 rot="6322341">
            <a:off x="6676720" y="443282"/>
            <a:ext cx="548997" cy="3156460"/>
          </a:xfrm>
          <a:prstGeom prst="wedgeRoundRectCallout">
            <a:avLst>
              <a:gd name="adj1" fmla="val 42509"/>
              <a:gd name="adj2" fmla="val 123425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Mianma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 rot="17445086">
            <a:off x="5726113" y="2613025"/>
            <a:ext cx="774700" cy="2940050"/>
          </a:xfrm>
          <a:prstGeom prst="wedgeRoundRectCallout">
            <a:avLst>
              <a:gd name="adj1" fmla="val 4794"/>
              <a:gd name="adj2" fmla="val 103346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Inđônêxia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-76200" y="2378182"/>
            <a:ext cx="274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spcBef>
                <a:spcPct val="20000"/>
              </a:spcBef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-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Nằm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trong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khoảng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những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vĩ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độ</a:t>
            </a:r>
            <a:r>
              <a:rPr lang="en-US" altLang="en-US" sz="2400" b="1" dirty="0">
                <a:solidFill>
                  <a:srgbClr val="000000"/>
                </a:solidFill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</a:rPr>
              <a:t>kinh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độ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nào</a:t>
            </a:r>
            <a:r>
              <a:rPr lang="en-US" altLang="en-US" sz="2400" b="1" dirty="0">
                <a:solidFill>
                  <a:srgbClr val="000000"/>
                </a:solidFill>
              </a:rPr>
              <a:t>? 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-88823" y="1777930"/>
            <a:ext cx="3084386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28</a:t>
            </a:r>
            <a:r>
              <a:rPr lang="en-US" altLang="en-US" sz="20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5’B</a:t>
            </a:r>
          </a:p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 10</a:t>
            </a:r>
            <a:r>
              <a:rPr lang="en-US" altLang="en-US" sz="20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5’N</a:t>
            </a:r>
          </a:p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92</a:t>
            </a:r>
            <a:r>
              <a:rPr lang="en-US" altLang="en-US" sz="20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</a:t>
            </a:r>
          </a:p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142</a:t>
            </a:r>
            <a:r>
              <a:rPr lang="en-US" altLang="en-US" sz="20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</a:t>
            </a:r>
          </a:p>
        </p:txBody>
      </p:sp>
    </p:spTree>
    <p:custDataLst>
      <p:tags r:id="rId1"/>
    </p:custDataLst>
  </p:cSld>
  <p:clrMapOvr>
    <a:masterClrMapping/>
  </p:clrMapOvr>
  <p:transition advTm="565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4" grpId="0"/>
      <p:bldP spid="18454" grpId="1"/>
      <p:bldP spid="7" grpId="0" animBg="1"/>
      <p:bldP spid="9" grpId="0" animBg="1"/>
      <p:bldP spid="26" grpId="0"/>
      <p:bldP spid="2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AU-A(SU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04800"/>
            <a:ext cx="8382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60632" y="0"/>
            <a:ext cx="3200400" cy="1981200"/>
          </a:xfrm>
          <a:prstGeom prst="wedgeEllipseCallout">
            <a:avLst>
              <a:gd name="adj1" fmla="val 40801"/>
              <a:gd name="adj2" fmla="val 88625"/>
            </a:avLst>
          </a:prstGeom>
          <a:solidFill>
            <a:schemeClr val="accent1">
              <a:alpha val="29019"/>
            </a:schemeClr>
          </a:solidFill>
          <a:ln w="9525" algn="ctr">
            <a:solidFill>
              <a:schemeClr val="tx2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05800" y="2438402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VNI-Heather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 rot="-5400000">
            <a:off x="6700838" y="2476502"/>
            <a:ext cx="3505200" cy="523875"/>
          </a:xfrm>
          <a:prstGeom prst="rect">
            <a:avLst/>
          </a:prstGeom>
          <a:solidFill>
            <a:srgbClr val="FFFF99">
              <a:alpha val="56862"/>
            </a:srgbClr>
          </a:solidFill>
          <a:ln w="9525" algn="ctr">
            <a:solidFill>
              <a:srgbClr val="FFFF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Bình Dương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 rot="1649795">
            <a:off x="3594100" y="5148265"/>
            <a:ext cx="2971800" cy="523875"/>
          </a:xfrm>
          <a:prstGeom prst="rect">
            <a:avLst/>
          </a:prstGeom>
          <a:solidFill>
            <a:srgbClr val="FFFF99">
              <a:alpha val="52156"/>
            </a:srgbClr>
          </a:solidFill>
          <a:ln w="9525" algn="ctr">
            <a:solidFill>
              <a:srgbClr val="FFFF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 Dương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724400" y="5410202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5562600" y="3657602"/>
            <a:ext cx="1600200" cy="523875"/>
          </a:xfrm>
          <a:prstGeom prst="rect">
            <a:avLst/>
          </a:prstGeom>
          <a:solidFill>
            <a:srgbClr val="FFFF99">
              <a:alpha val="52940"/>
            </a:srgbClr>
          </a:solidFill>
          <a:ln w="9525" algn="ctr">
            <a:solidFill>
              <a:srgbClr val="FFFF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 rot="-1453437">
            <a:off x="5867400" y="5414965"/>
            <a:ext cx="3048000" cy="523875"/>
          </a:xfrm>
          <a:prstGeom prst="rect">
            <a:avLst/>
          </a:prstGeom>
          <a:solidFill>
            <a:srgbClr val="FFFF99">
              <a:alpha val="47058"/>
            </a:srgbClr>
          </a:solidFill>
          <a:ln w="9525" algn="ctr">
            <a:solidFill>
              <a:srgbClr val="FFFF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Đại Dương</a:t>
            </a: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65092" y="174396"/>
            <a:ext cx="3200400" cy="1174750"/>
          </a:xfrm>
          <a:prstGeom prst="wedgeEllipseCallout">
            <a:avLst>
              <a:gd name="adj1" fmla="val 40801"/>
              <a:gd name="adj2" fmla="val 88625"/>
            </a:avLst>
          </a:prstGeom>
          <a:solidFill>
            <a:schemeClr val="accent1">
              <a:alpha val="29019"/>
            </a:schemeClr>
          </a:solidFill>
          <a:ln w="9525" algn="ctr">
            <a:solidFill>
              <a:schemeClr val="tx2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4918" y="761773"/>
            <a:ext cx="287337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n-US" altLang="en-US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05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3" grpId="1" animBg="1"/>
      <p:bldP spid="15364" grpId="0"/>
      <p:bldP spid="15365" grpId="0" animBg="1"/>
      <p:bldP spid="15367" grpId="0" animBg="1"/>
      <p:bldP spid="15371" grpId="0"/>
      <p:bldP spid="15372" grpId="0" animBg="1"/>
      <p:bldP spid="15373" grpId="0" animBg="1"/>
      <p:bldP spid="19" grpId="0" animBg="1"/>
      <p:bldP spid="19" grpId="1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 Box 28"/>
          <p:cNvSpPr txBox="1">
            <a:spLocks noChangeArrowheads="1"/>
          </p:cNvSpPr>
          <p:nvPr/>
        </p:nvSpPr>
        <p:spPr bwMode="auto">
          <a:xfrm>
            <a:off x="76200" y="533400"/>
            <a:ext cx="845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836" y="1093729"/>
            <a:ext cx="4838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331836" y="1500764"/>
            <a:ext cx="759296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alt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31836" y="3188727"/>
            <a:ext cx="881216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endParaRPr lang="en-US" alt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134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9"/>
    </mc:Choice>
    <mc:Fallback xmlns="">
      <p:transition spd="slow" advTm="3014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76400"/>
            <a:ext cx="9144000" cy="22198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VỊ TRÍ VÀ GIỚI HẠN KHU VỰC ĐÔNG NAM Á</a:t>
            </a:r>
          </a:p>
        </p:txBody>
      </p:sp>
    </p:spTree>
    <p:extLst>
      <p:ext uri="{BB962C8B-B14F-4D97-AF65-F5344CB8AC3E}">
        <p14:creationId xmlns:p14="http://schemas.microsoft.com/office/powerpoint/2010/main" val="362860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204803" name="Content Placeholder 2"/>
          <p:cNvSpPr>
            <a:spLocks noGrp="1"/>
          </p:cNvSpPr>
          <p:nvPr>
            <p:ph idx="1"/>
          </p:nvPr>
        </p:nvSpPr>
        <p:spPr>
          <a:xfrm>
            <a:off x="2667000" y="1143000"/>
            <a:ext cx="3657600" cy="609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 quốc sư tử?</a:t>
            </a:r>
          </a:p>
        </p:txBody>
      </p:sp>
      <p:pic>
        <p:nvPicPr>
          <p:cNvPr id="2048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096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/>
          <p:nvPr/>
        </p:nvSpPr>
        <p:spPr bwMode="auto">
          <a:xfrm>
            <a:off x="2514600" y="60198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Xin-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1"/>
    </mc:Choice>
    <mc:Fallback xmlns="">
      <p:transition spd="slow" advTm="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87363" y="1236663"/>
            <a:ext cx="7848600" cy="3581400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  <a:p>
            <a:pPr algn="ctr">
              <a:defRPr/>
            </a:pPr>
            <a:r>
              <a:rPr lang="en-US" sz="3600" b="1" kern="10" dirty="0">
                <a:ln w="9525"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LIỀN VÀ HẢI ĐẢO</a:t>
            </a: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162300" y="7940"/>
            <a:ext cx="2743200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20 -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</a:p>
        </p:txBody>
      </p:sp>
    </p:spTree>
    <p:extLst>
      <p:ext uri="{BB962C8B-B14F-4D97-AF65-F5344CB8AC3E}">
        <p14:creationId xmlns:p14="http://schemas.microsoft.com/office/powerpoint/2010/main" val="121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1"/>
    </mc:Choice>
    <mc:Fallback xmlns="">
      <p:transition spd="slow" advTm="16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999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86200" y="6553200"/>
            <a:ext cx="5257800" cy="304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1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1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1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1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1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0" y="914402"/>
            <a:ext cx="26148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</a:t>
            </a:r>
            <a:r>
              <a:rPr lang="en-US" alt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1510" name="Group 6"/>
          <p:cNvGrpSpPr/>
          <p:nvPr/>
        </p:nvGrpSpPr>
        <p:grpSpPr bwMode="auto">
          <a:xfrm>
            <a:off x="0" y="1295400"/>
            <a:ext cx="3886200" cy="5562600"/>
            <a:chOff x="0" y="-24"/>
            <a:chExt cx="5760" cy="4368"/>
          </a:xfrm>
        </p:grpSpPr>
        <p:grpSp>
          <p:nvGrpSpPr>
            <p:cNvPr id="13321" name="Group 7"/>
            <p:cNvGrpSpPr/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13331" name="Picture 8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2" name="Picture 9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3" name="Picture 10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4" name="Picture 11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322" name="Group 12"/>
            <p:cNvGrpSpPr/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3323" name="Picture 13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4" name="Picture 14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5" name="Picture 15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6" name="Picture 16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7" name="Picture 17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8" name="Picture 18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9" name="Picture 19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0" name="Picture 20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381000" y="2286000"/>
            <a:ext cx="3200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27" name="Picture 5" descr="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14402"/>
            <a:ext cx="5257800" cy="561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Text Box 28"/>
          <p:cNvSpPr txBox="1">
            <a:spLocks noChangeArrowheads="1"/>
          </p:cNvSpPr>
          <p:nvPr/>
        </p:nvSpPr>
        <p:spPr bwMode="auto">
          <a:xfrm>
            <a:off x="76200" y="533402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1.Vị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9"/>
    </mc:Choice>
    <mc:Fallback xmlns="">
      <p:transition spd="slow" advTm="3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inh 14-1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8001000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51" name="Group 3"/>
          <p:cNvGrpSpPr/>
          <p:nvPr/>
        </p:nvGrpSpPr>
        <p:grpSpPr bwMode="auto">
          <a:xfrm>
            <a:off x="1219200" y="3124200"/>
            <a:ext cx="5181600" cy="3201670"/>
            <a:chOff x="816" y="1500"/>
            <a:chExt cx="2832" cy="2521"/>
          </a:xfrm>
        </p:grpSpPr>
        <p:sp>
          <p:nvSpPr>
            <p:cNvPr id="15367" name="Oval 4"/>
            <p:cNvSpPr>
              <a:spLocks noChangeArrowheads="1"/>
            </p:cNvSpPr>
            <p:nvPr/>
          </p:nvSpPr>
          <p:spPr bwMode="auto">
            <a:xfrm>
              <a:off x="3120" y="1500"/>
              <a:ext cx="96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68" name="Oval 5"/>
            <p:cNvSpPr>
              <a:spLocks noChangeArrowheads="1"/>
            </p:cNvSpPr>
            <p:nvPr/>
          </p:nvSpPr>
          <p:spPr bwMode="auto">
            <a:xfrm>
              <a:off x="3120" y="1740"/>
              <a:ext cx="144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69" name="Oval 6"/>
            <p:cNvSpPr>
              <a:spLocks noChangeArrowheads="1"/>
            </p:cNvSpPr>
            <p:nvPr/>
          </p:nvSpPr>
          <p:spPr bwMode="auto">
            <a:xfrm>
              <a:off x="3312" y="2124"/>
              <a:ext cx="96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0" name="Oval 7"/>
            <p:cNvSpPr>
              <a:spLocks noChangeArrowheads="1"/>
            </p:cNvSpPr>
            <p:nvPr/>
          </p:nvSpPr>
          <p:spPr bwMode="auto">
            <a:xfrm>
              <a:off x="3552" y="2652"/>
              <a:ext cx="96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1" name="Oval 8"/>
            <p:cNvSpPr>
              <a:spLocks noChangeArrowheads="1"/>
            </p:cNvSpPr>
            <p:nvPr/>
          </p:nvSpPr>
          <p:spPr bwMode="auto">
            <a:xfrm>
              <a:off x="2544" y="3612"/>
              <a:ext cx="96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2" name="Oval 9"/>
            <p:cNvSpPr>
              <a:spLocks noChangeArrowheads="1"/>
            </p:cNvSpPr>
            <p:nvPr/>
          </p:nvSpPr>
          <p:spPr bwMode="auto">
            <a:xfrm>
              <a:off x="2400" y="3612"/>
              <a:ext cx="96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3" name="Oval 10"/>
            <p:cNvSpPr>
              <a:spLocks noChangeArrowheads="1"/>
            </p:cNvSpPr>
            <p:nvPr/>
          </p:nvSpPr>
          <p:spPr bwMode="auto">
            <a:xfrm>
              <a:off x="2256" y="3612"/>
              <a:ext cx="96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4" name="Oval 11"/>
            <p:cNvSpPr>
              <a:spLocks noChangeArrowheads="1"/>
            </p:cNvSpPr>
            <p:nvPr/>
          </p:nvSpPr>
          <p:spPr bwMode="auto">
            <a:xfrm flipV="1">
              <a:off x="2064" y="3564"/>
              <a:ext cx="96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5" name="Oval 12"/>
            <p:cNvSpPr>
              <a:spLocks noChangeArrowheads="1"/>
            </p:cNvSpPr>
            <p:nvPr/>
          </p:nvSpPr>
          <p:spPr bwMode="auto">
            <a:xfrm flipH="1" flipV="1">
              <a:off x="1920" y="3540"/>
              <a:ext cx="48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6" name="Oval 13"/>
            <p:cNvSpPr>
              <a:spLocks noChangeArrowheads="1"/>
            </p:cNvSpPr>
            <p:nvPr/>
          </p:nvSpPr>
          <p:spPr bwMode="auto">
            <a:xfrm flipH="1" flipV="1">
              <a:off x="1728" y="3492"/>
              <a:ext cx="48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7" name="Oval 14"/>
            <p:cNvSpPr>
              <a:spLocks noChangeArrowheads="1"/>
            </p:cNvSpPr>
            <p:nvPr/>
          </p:nvSpPr>
          <p:spPr bwMode="auto">
            <a:xfrm flipH="1" flipV="1">
              <a:off x="1488" y="3492"/>
              <a:ext cx="48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8" name="Oval 15"/>
            <p:cNvSpPr>
              <a:spLocks noChangeArrowheads="1"/>
            </p:cNvSpPr>
            <p:nvPr/>
          </p:nvSpPr>
          <p:spPr bwMode="auto">
            <a:xfrm flipH="1" flipV="1">
              <a:off x="1344" y="3348"/>
              <a:ext cx="48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9" name="Oval 16"/>
            <p:cNvSpPr>
              <a:spLocks noChangeArrowheads="1"/>
            </p:cNvSpPr>
            <p:nvPr/>
          </p:nvSpPr>
          <p:spPr bwMode="auto">
            <a:xfrm>
              <a:off x="3264" y="2652"/>
              <a:ext cx="96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80" name="Oval 17"/>
            <p:cNvSpPr>
              <a:spLocks noChangeArrowheads="1"/>
            </p:cNvSpPr>
            <p:nvPr/>
          </p:nvSpPr>
          <p:spPr bwMode="auto">
            <a:xfrm flipH="1" flipV="1">
              <a:off x="1104" y="3156"/>
              <a:ext cx="48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81" name="Oval 18"/>
            <p:cNvSpPr>
              <a:spLocks noChangeArrowheads="1"/>
            </p:cNvSpPr>
            <p:nvPr/>
          </p:nvSpPr>
          <p:spPr bwMode="auto">
            <a:xfrm flipH="1" flipV="1">
              <a:off x="816" y="2772"/>
              <a:ext cx="48" cy="409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2268854"/>
        </p:xfrm>
        <a:graphic>
          <a:graphicData uri="http://schemas.openxmlformats.org/drawingml/2006/table">
            <a:tbl>
              <a:tblPr/>
              <a:tblGrid>
                <a:gridCol w="154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0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7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1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tự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nhiên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Bán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đảo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Trung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Ấn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Quần đảo Mã Lai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8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1679869" y="664845"/>
            <a:ext cx="35814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B-N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TB- ĐN.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thấp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hlinkClick r:id="rId4" action="ppaction://hlinksldjump"/>
              </a:rPr>
              <a:t>….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mỡ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5413669" y="741045"/>
            <a:ext cx="37338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thấp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ĐB-TN.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lửa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hẹp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biển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144468" y="1031559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5" action="ppaction://hlinksldjump"/>
              </a:rPr>
              <a:t>Địa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hlinkClick r:id="rId5" action="ppaction://hlinksldjump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5" action="ppaction://hlinksldjump"/>
              </a:rPr>
              <a:t>hình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77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2400" y="6324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VNI-Times" pitchFamily="2" charset="0"/>
              </a:rPr>
              <a:t>Hình 14.3</a:t>
            </a:r>
          </a:p>
        </p:txBody>
      </p:sp>
      <p:pic>
        <p:nvPicPr>
          <p:cNvPr id="17411" name="Picture 3" descr="hinh 14-1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1468924"/>
            <a:ext cx="7391400" cy="5346214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3864845" y="1917553"/>
            <a:ext cx="0" cy="666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3797" name="Group 5"/>
          <p:cNvGrpSpPr/>
          <p:nvPr/>
        </p:nvGrpSpPr>
        <p:grpSpPr bwMode="auto">
          <a:xfrm>
            <a:off x="2343150" y="2133600"/>
            <a:ext cx="5353050" cy="3962400"/>
            <a:chOff x="1504" y="521"/>
            <a:chExt cx="3356" cy="3149"/>
          </a:xfrm>
        </p:grpSpPr>
        <p:sp>
          <p:nvSpPr>
            <p:cNvPr id="17429" name="Line 6"/>
            <p:cNvSpPr>
              <a:spLocks noChangeShapeType="1"/>
            </p:cNvSpPr>
            <p:nvPr/>
          </p:nvSpPr>
          <p:spPr bwMode="auto">
            <a:xfrm flipH="1">
              <a:off x="4434" y="521"/>
              <a:ext cx="142" cy="4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30" name="Line 7"/>
            <p:cNvSpPr>
              <a:spLocks noChangeShapeType="1"/>
            </p:cNvSpPr>
            <p:nvPr/>
          </p:nvSpPr>
          <p:spPr bwMode="auto">
            <a:xfrm flipH="1">
              <a:off x="4623" y="2154"/>
              <a:ext cx="237" cy="3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31" name="Line 8"/>
            <p:cNvSpPr>
              <a:spLocks noChangeShapeType="1"/>
            </p:cNvSpPr>
            <p:nvPr/>
          </p:nvSpPr>
          <p:spPr bwMode="auto">
            <a:xfrm flipH="1">
              <a:off x="2932" y="1937"/>
              <a:ext cx="236" cy="3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32" name="Line 9"/>
            <p:cNvSpPr>
              <a:spLocks noChangeShapeType="1"/>
            </p:cNvSpPr>
            <p:nvPr/>
          </p:nvSpPr>
          <p:spPr bwMode="auto">
            <a:xfrm>
              <a:off x="2241" y="3157"/>
              <a:ext cx="95" cy="5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33" name="Line 10"/>
            <p:cNvSpPr>
              <a:spLocks noChangeShapeType="1"/>
            </p:cNvSpPr>
            <p:nvPr/>
          </p:nvSpPr>
          <p:spPr bwMode="auto">
            <a:xfrm flipH="1">
              <a:off x="2902" y="801"/>
              <a:ext cx="284" cy="3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34" name="Line 11"/>
            <p:cNvSpPr>
              <a:spLocks noChangeShapeType="1"/>
            </p:cNvSpPr>
            <p:nvPr/>
          </p:nvSpPr>
          <p:spPr bwMode="auto">
            <a:xfrm flipH="1">
              <a:off x="1504" y="2247"/>
              <a:ext cx="0" cy="4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35" name="Line 12"/>
            <p:cNvSpPr>
              <a:spLocks noChangeShapeType="1"/>
            </p:cNvSpPr>
            <p:nvPr/>
          </p:nvSpPr>
          <p:spPr bwMode="auto">
            <a:xfrm>
              <a:off x="1673" y="3133"/>
              <a:ext cx="190" cy="1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36" name="Line 13"/>
            <p:cNvSpPr>
              <a:spLocks noChangeShapeType="1"/>
            </p:cNvSpPr>
            <p:nvPr/>
          </p:nvSpPr>
          <p:spPr bwMode="auto">
            <a:xfrm>
              <a:off x="4055" y="3180"/>
              <a:ext cx="379" cy="2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37" name="Line 14"/>
            <p:cNvSpPr>
              <a:spLocks noChangeShapeType="1"/>
            </p:cNvSpPr>
            <p:nvPr/>
          </p:nvSpPr>
          <p:spPr bwMode="auto">
            <a:xfrm flipH="1">
              <a:off x="2458" y="2417"/>
              <a:ext cx="379" cy="3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33807" name="Group 15"/>
          <p:cNvGrpSpPr/>
          <p:nvPr/>
        </p:nvGrpSpPr>
        <p:grpSpPr bwMode="auto">
          <a:xfrm>
            <a:off x="2209803" y="2819400"/>
            <a:ext cx="4038599" cy="3048000"/>
            <a:chOff x="1336" y="1188"/>
            <a:chExt cx="2622" cy="2158"/>
          </a:xfrm>
        </p:grpSpPr>
        <p:sp>
          <p:nvSpPr>
            <p:cNvPr id="17422" name="Line 16"/>
            <p:cNvSpPr>
              <a:spLocks noChangeShapeType="1"/>
            </p:cNvSpPr>
            <p:nvPr/>
          </p:nvSpPr>
          <p:spPr bwMode="auto">
            <a:xfrm flipH="1" flipV="1">
              <a:off x="3857" y="2169"/>
              <a:ext cx="101" cy="3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23" name="Line 17"/>
            <p:cNvSpPr>
              <a:spLocks noChangeShapeType="1"/>
            </p:cNvSpPr>
            <p:nvPr/>
          </p:nvSpPr>
          <p:spPr bwMode="auto">
            <a:xfrm flipH="1" flipV="1">
              <a:off x="3516" y="1776"/>
              <a:ext cx="102" cy="32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24" name="Line 18"/>
            <p:cNvSpPr>
              <a:spLocks noChangeShapeType="1"/>
            </p:cNvSpPr>
            <p:nvPr/>
          </p:nvSpPr>
          <p:spPr bwMode="auto">
            <a:xfrm flipH="1" flipV="1">
              <a:off x="2983" y="1188"/>
              <a:ext cx="405" cy="1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25" name="Line 19"/>
            <p:cNvSpPr>
              <a:spLocks noChangeShapeType="1"/>
            </p:cNvSpPr>
            <p:nvPr/>
          </p:nvSpPr>
          <p:spPr bwMode="auto">
            <a:xfrm flipH="1" flipV="1">
              <a:off x="3085" y="1602"/>
              <a:ext cx="304" cy="2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26" name="Line 20"/>
            <p:cNvSpPr>
              <a:spLocks noChangeShapeType="1"/>
            </p:cNvSpPr>
            <p:nvPr/>
          </p:nvSpPr>
          <p:spPr bwMode="auto">
            <a:xfrm rot="525017" flipH="1" flipV="1">
              <a:off x="3298" y="3007"/>
              <a:ext cx="356" cy="28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27" name="Line 21"/>
            <p:cNvSpPr>
              <a:spLocks noChangeShapeType="1"/>
            </p:cNvSpPr>
            <p:nvPr/>
          </p:nvSpPr>
          <p:spPr bwMode="auto">
            <a:xfrm flipH="1" flipV="1">
              <a:off x="1336" y="3064"/>
              <a:ext cx="152" cy="28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28" name="Line 22"/>
            <p:cNvSpPr>
              <a:spLocks noChangeShapeType="1"/>
            </p:cNvSpPr>
            <p:nvPr/>
          </p:nvSpPr>
          <p:spPr bwMode="auto">
            <a:xfrm flipV="1">
              <a:off x="1418" y="1612"/>
              <a:ext cx="406" cy="32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2944674" y="5333902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VNI-Heather" pitchFamily="2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2547665" y="3521211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VNI-Heather" pitchFamily="2" charset="0"/>
                <a:cs typeface="Times New Roman" panose="02020603050405020304" pitchFamily="18" charset="0"/>
              </a:rPr>
              <a:t>Y</a:t>
            </a:r>
          </a:p>
        </p:txBody>
      </p:sp>
      <p:grpSp>
        <p:nvGrpSpPr>
          <p:cNvPr id="17417" name="Group 25"/>
          <p:cNvGrpSpPr/>
          <p:nvPr/>
        </p:nvGrpSpPr>
        <p:grpSpPr bwMode="auto">
          <a:xfrm>
            <a:off x="41070" y="1424475"/>
            <a:ext cx="1905000" cy="5405009"/>
            <a:chOff x="0" y="0"/>
            <a:chExt cx="1776" cy="4320"/>
          </a:xfrm>
        </p:grpSpPr>
        <p:pic>
          <p:nvPicPr>
            <p:cNvPr id="17420" name="Picture 26" descr="Pa-dang (P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76" cy="2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1" name="Picture 27" descr="Y-an-gun (Y)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4"/>
              <a:ext cx="1776" cy="20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7378" y="17060"/>
          <a:ext cx="9144000" cy="1430740"/>
        </p:xfrm>
        <a:graphic>
          <a:graphicData uri="http://schemas.openxmlformats.org/drawingml/2006/table">
            <a:tbl>
              <a:tblPr/>
              <a:tblGrid>
                <a:gridCol w="154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0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7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1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tự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nhiên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Bán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đảo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Trung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Ấn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Quần đảo Mã Lai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6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1649274" y="645012"/>
            <a:ext cx="25908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mùa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Bão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thu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Text Box 44"/>
          <p:cNvSpPr txBox="1">
            <a:spLocks noChangeArrowheads="1"/>
          </p:cNvSpPr>
          <p:nvPr/>
        </p:nvSpPr>
        <p:spPr bwMode="auto">
          <a:xfrm>
            <a:off x="5383074" y="645012"/>
            <a:ext cx="32766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>
                <a:solidFill>
                  <a:srgbClr val="3333FF"/>
                </a:solidFill>
                <a:latin typeface="Times New Roman" panose="02020603050405020304" pitchFamily="18" charset="0"/>
              </a:rPr>
              <a:t> Xích đạo &amp; nhiệt đới gió mùa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3333FF"/>
                </a:solidFill>
                <a:latin typeface="Times New Roman" panose="02020603050405020304" pitchFamily="18" charset="0"/>
              </a:rPr>
              <a:t>- Nhiều bão</a:t>
            </a:r>
          </a:p>
        </p:txBody>
      </p:sp>
      <p:sp>
        <p:nvSpPr>
          <p:cNvPr id="37" name="Text Box 50"/>
          <p:cNvSpPr txBox="1">
            <a:spLocks noChangeArrowheads="1"/>
          </p:cNvSpPr>
          <p:nvPr/>
        </p:nvSpPr>
        <p:spPr bwMode="auto">
          <a:xfrm>
            <a:off x="49074" y="873612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hậu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1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5" grpId="0"/>
      <p:bldP spid="33816" grpId="0"/>
      <p:bldP spid="3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2" y="1600202"/>
            <a:ext cx="626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VIDEO BÃO ĐƯỢC HÌNH THÀNH DO ĐÂU</a:t>
            </a:r>
          </a:p>
        </p:txBody>
      </p:sp>
    </p:spTree>
    <p:extLst>
      <p:ext uri="{BB962C8B-B14F-4D97-AF65-F5344CB8AC3E}">
        <p14:creationId xmlns:p14="http://schemas.microsoft.com/office/powerpoint/2010/main" val="1312709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inh 14-1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95400"/>
            <a:ext cx="7070725" cy="54864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579" name="Group 3"/>
          <p:cNvGrpSpPr/>
          <p:nvPr/>
        </p:nvGrpSpPr>
        <p:grpSpPr bwMode="auto">
          <a:xfrm>
            <a:off x="685800" y="1676400"/>
            <a:ext cx="1676400" cy="2133600"/>
            <a:chOff x="470" y="133"/>
            <a:chExt cx="1440" cy="1887"/>
          </a:xfrm>
        </p:grpSpPr>
        <p:sp>
          <p:nvSpPr>
            <p:cNvPr id="19470" name="Freeform 4"/>
            <p:cNvSpPr/>
            <p:nvPr/>
          </p:nvSpPr>
          <p:spPr bwMode="auto">
            <a:xfrm>
              <a:off x="1089" y="399"/>
              <a:ext cx="426" cy="747"/>
            </a:xfrm>
            <a:custGeom>
              <a:avLst/>
              <a:gdLst>
                <a:gd name="T0" fmla="*/ 1 w 426"/>
                <a:gd name="T1" fmla="*/ 0 h 747"/>
                <a:gd name="T2" fmla="*/ 36 w 426"/>
                <a:gd name="T3" fmla="*/ 186 h 747"/>
                <a:gd name="T4" fmla="*/ 98 w 426"/>
                <a:gd name="T5" fmla="*/ 337 h 747"/>
                <a:gd name="T6" fmla="*/ 63 w 426"/>
                <a:gd name="T7" fmla="*/ 461 h 747"/>
                <a:gd name="T8" fmla="*/ 28 w 426"/>
                <a:gd name="T9" fmla="*/ 514 h 747"/>
                <a:gd name="T10" fmla="*/ 187 w 426"/>
                <a:gd name="T11" fmla="*/ 549 h 747"/>
                <a:gd name="T12" fmla="*/ 125 w 426"/>
                <a:gd name="T13" fmla="*/ 691 h 747"/>
                <a:gd name="T14" fmla="*/ 373 w 426"/>
                <a:gd name="T15" fmla="*/ 700 h 747"/>
                <a:gd name="T16" fmla="*/ 426 w 426"/>
                <a:gd name="T17" fmla="*/ 656 h 7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6" h="747">
                  <a:moveTo>
                    <a:pt x="1" y="0"/>
                  </a:moveTo>
                  <a:cubicBezTo>
                    <a:pt x="6" y="67"/>
                    <a:pt x="0" y="129"/>
                    <a:pt x="36" y="186"/>
                  </a:cubicBezTo>
                  <a:cubicBezTo>
                    <a:pt x="43" y="272"/>
                    <a:pt x="22" y="311"/>
                    <a:pt x="98" y="337"/>
                  </a:cubicBezTo>
                  <a:cubicBezTo>
                    <a:pt x="135" y="390"/>
                    <a:pt x="110" y="430"/>
                    <a:pt x="63" y="461"/>
                  </a:cubicBezTo>
                  <a:cubicBezTo>
                    <a:pt x="51" y="479"/>
                    <a:pt x="10" y="502"/>
                    <a:pt x="28" y="514"/>
                  </a:cubicBezTo>
                  <a:cubicBezTo>
                    <a:pt x="83" y="550"/>
                    <a:pt x="111" y="543"/>
                    <a:pt x="187" y="549"/>
                  </a:cubicBezTo>
                  <a:cubicBezTo>
                    <a:pt x="179" y="652"/>
                    <a:pt x="203" y="665"/>
                    <a:pt x="125" y="691"/>
                  </a:cubicBezTo>
                  <a:cubicBezTo>
                    <a:pt x="209" y="747"/>
                    <a:pt x="172" y="730"/>
                    <a:pt x="373" y="700"/>
                  </a:cubicBezTo>
                  <a:cubicBezTo>
                    <a:pt x="385" y="698"/>
                    <a:pt x="390" y="656"/>
                    <a:pt x="426" y="656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Freeform 5"/>
            <p:cNvSpPr/>
            <p:nvPr/>
          </p:nvSpPr>
          <p:spPr bwMode="auto">
            <a:xfrm>
              <a:off x="1391" y="1565"/>
              <a:ext cx="381" cy="455"/>
            </a:xfrm>
            <a:custGeom>
              <a:avLst/>
              <a:gdLst>
                <a:gd name="T0" fmla="*/ 0 w 381"/>
                <a:gd name="T1" fmla="*/ 12 h 455"/>
                <a:gd name="T2" fmla="*/ 124 w 381"/>
                <a:gd name="T3" fmla="*/ 30 h 455"/>
                <a:gd name="T4" fmla="*/ 133 w 381"/>
                <a:gd name="T5" fmla="*/ 57 h 455"/>
                <a:gd name="T6" fmla="*/ 248 w 381"/>
                <a:gd name="T7" fmla="*/ 128 h 455"/>
                <a:gd name="T8" fmla="*/ 293 w 381"/>
                <a:gd name="T9" fmla="*/ 216 h 455"/>
                <a:gd name="T10" fmla="*/ 355 w 381"/>
                <a:gd name="T11" fmla="*/ 402 h 455"/>
                <a:gd name="T12" fmla="*/ 364 w 381"/>
                <a:gd name="T13" fmla="*/ 429 h 455"/>
                <a:gd name="T14" fmla="*/ 381 w 381"/>
                <a:gd name="T15" fmla="*/ 455 h 4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1" h="455">
                  <a:moveTo>
                    <a:pt x="0" y="12"/>
                  </a:moveTo>
                  <a:cubicBezTo>
                    <a:pt x="42" y="16"/>
                    <a:pt x="95" y="0"/>
                    <a:pt x="124" y="30"/>
                  </a:cubicBezTo>
                  <a:cubicBezTo>
                    <a:pt x="131" y="37"/>
                    <a:pt x="127" y="50"/>
                    <a:pt x="133" y="57"/>
                  </a:cubicBezTo>
                  <a:cubicBezTo>
                    <a:pt x="160" y="90"/>
                    <a:pt x="211" y="109"/>
                    <a:pt x="248" y="128"/>
                  </a:cubicBezTo>
                  <a:cubicBezTo>
                    <a:pt x="263" y="173"/>
                    <a:pt x="242" y="199"/>
                    <a:pt x="293" y="216"/>
                  </a:cubicBezTo>
                  <a:cubicBezTo>
                    <a:pt x="309" y="268"/>
                    <a:pt x="321" y="353"/>
                    <a:pt x="355" y="402"/>
                  </a:cubicBezTo>
                  <a:cubicBezTo>
                    <a:pt x="358" y="411"/>
                    <a:pt x="360" y="420"/>
                    <a:pt x="364" y="429"/>
                  </a:cubicBezTo>
                  <a:cubicBezTo>
                    <a:pt x="369" y="438"/>
                    <a:pt x="381" y="455"/>
                    <a:pt x="381" y="455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Freeform 6"/>
            <p:cNvSpPr/>
            <p:nvPr/>
          </p:nvSpPr>
          <p:spPr bwMode="auto">
            <a:xfrm>
              <a:off x="1808" y="1320"/>
              <a:ext cx="102" cy="246"/>
            </a:xfrm>
            <a:custGeom>
              <a:avLst/>
              <a:gdLst>
                <a:gd name="T0" fmla="*/ 97 w 102"/>
                <a:gd name="T1" fmla="*/ 0 h 246"/>
                <a:gd name="T2" fmla="*/ 80 w 102"/>
                <a:gd name="T3" fmla="*/ 107 h 246"/>
                <a:gd name="T4" fmla="*/ 26 w 102"/>
                <a:gd name="T5" fmla="*/ 151 h 246"/>
                <a:gd name="T6" fmla="*/ 0 w 102"/>
                <a:gd name="T7" fmla="*/ 240 h 2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2" h="246">
                  <a:moveTo>
                    <a:pt x="97" y="0"/>
                  </a:moveTo>
                  <a:cubicBezTo>
                    <a:pt x="93" y="36"/>
                    <a:pt x="102" y="79"/>
                    <a:pt x="80" y="107"/>
                  </a:cubicBezTo>
                  <a:cubicBezTo>
                    <a:pt x="66" y="125"/>
                    <a:pt x="42" y="135"/>
                    <a:pt x="26" y="151"/>
                  </a:cubicBezTo>
                  <a:cubicBezTo>
                    <a:pt x="16" y="246"/>
                    <a:pt x="47" y="240"/>
                    <a:pt x="0" y="240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Freeform 7"/>
            <p:cNvSpPr/>
            <p:nvPr/>
          </p:nvSpPr>
          <p:spPr bwMode="auto">
            <a:xfrm>
              <a:off x="1048" y="1055"/>
              <a:ext cx="90" cy="336"/>
            </a:xfrm>
            <a:custGeom>
              <a:avLst/>
              <a:gdLst>
                <a:gd name="T0" fmla="*/ 7 w 90"/>
                <a:gd name="T1" fmla="*/ 0 h 336"/>
                <a:gd name="T2" fmla="*/ 69 w 90"/>
                <a:gd name="T3" fmla="*/ 53 h 336"/>
                <a:gd name="T4" fmla="*/ 60 w 90"/>
                <a:gd name="T5" fmla="*/ 239 h 336"/>
                <a:gd name="T6" fmla="*/ 77 w 90"/>
                <a:gd name="T7" fmla="*/ 301 h 336"/>
                <a:gd name="T8" fmla="*/ 86 w 90"/>
                <a:gd name="T9" fmla="*/ 327 h 336"/>
                <a:gd name="T10" fmla="*/ 60 w 90"/>
                <a:gd name="T11" fmla="*/ 336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336">
                  <a:moveTo>
                    <a:pt x="7" y="0"/>
                  </a:moveTo>
                  <a:cubicBezTo>
                    <a:pt x="42" y="11"/>
                    <a:pt x="57" y="17"/>
                    <a:pt x="69" y="53"/>
                  </a:cubicBezTo>
                  <a:cubicBezTo>
                    <a:pt x="66" y="115"/>
                    <a:pt x="68" y="177"/>
                    <a:pt x="60" y="239"/>
                  </a:cubicBezTo>
                  <a:cubicBezTo>
                    <a:pt x="56" y="273"/>
                    <a:pt x="0" y="274"/>
                    <a:pt x="77" y="301"/>
                  </a:cubicBezTo>
                  <a:cubicBezTo>
                    <a:pt x="80" y="310"/>
                    <a:pt x="90" y="319"/>
                    <a:pt x="86" y="327"/>
                  </a:cubicBezTo>
                  <a:cubicBezTo>
                    <a:pt x="82" y="335"/>
                    <a:pt x="60" y="336"/>
                    <a:pt x="60" y="336"/>
                  </a:cubicBezTo>
                </a:path>
              </a:pathLst>
            </a:custGeom>
            <a:noFill/>
            <a:ln w="19050" cmpd="sng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Freeform 8"/>
            <p:cNvSpPr/>
            <p:nvPr/>
          </p:nvSpPr>
          <p:spPr bwMode="auto">
            <a:xfrm>
              <a:off x="470" y="1081"/>
              <a:ext cx="150" cy="204"/>
            </a:xfrm>
            <a:custGeom>
              <a:avLst/>
              <a:gdLst>
                <a:gd name="T0" fmla="*/ 150 w 150"/>
                <a:gd name="T1" fmla="*/ 0 h 204"/>
                <a:gd name="T2" fmla="*/ 97 w 150"/>
                <a:gd name="T3" fmla="*/ 18 h 204"/>
                <a:gd name="T4" fmla="*/ 71 w 150"/>
                <a:gd name="T5" fmla="*/ 27 h 204"/>
                <a:gd name="T6" fmla="*/ 44 w 150"/>
                <a:gd name="T7" fmla="*/ 151 h 204"/>
                <a:gd name="T8" fmla="*/ 17 w 150"/>
                <a:gd name="T9" fmla="*/ 177 h 204"/>
                <a:gd name="T10" fmla="*/ 0 w 150"/>
                <a:gd name="T11" fmla="*/ 204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0" h="204">
                  <a:moveTo>
                    <a:pt x="150" y="0"/>
                  </a:moveTo>
                  <a:cubicBezTo>
                    <a:pt x="132" y="6"/>
                    <a:pt x="115" y="12"/>
                    <a:pt x="97" y="18"/>
                  </a:cubicBezTo>
                  <a:cubicBezTo>
                    <a:pt x="88" y="21"/>
                    <a:pt x="71" y="27"/>
                    <a:pt x="71" y="27"/>
                  </a:cubicBezTo>
                  <a:cubicBezTo>
                    <a:pt x="65" y="96"/>
                    <a:pt x="79" y="110"/>
                    <a:pt x="44" y="151"/>
                  </a:cubicBezTo>
                  <a:cubicBezTo>
                    <a:pt x="36" y="161"/>
                    <a:pt x="25" y="167"/>
                    <a:pt x="17" y="177"/>
                  </a:cubicBezTo>
                  <a:cubicBezTo>
                    <a:pt x="10" y="185"/>
                    <a:pt x="0" y="204"/>
                    <a:pt x="0" y="204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Freeform 9"/>
            <p:cNvSpPr/>
            <p:nvPr/>
          </p:nvSpPr>
          <p:spPr bwMode="auto">
            <a:xfrm>
              <a:off x="877" y="195"/>
              <a:ext cx="262" cy="1409"/>
            </a:xfrm>
            <a:custGeom>
              <a:avLst/>
              <a:gdLst>
                <a:gd name="T0" fmla="*/ 169 w 262"/>
                <a:gd name="T1" fmla="*/ 0 h 1409"/>
                <a:gd name="T2" fmla="*/ 62 w 262"/>
                <a:gd name="T3" fmla="*/ 239 h 1409"/>
                <a:gd name="T4" fmla="*/ 89 w 262"/>
                <a:gd name="T5" fmla="*/ 354 h 1409"/>
                <a:gd name="T6" fmla="*/ 45 w 262"/>
                <a:gd name="T7" fmla="*/ 824 h 1409"/>
                <a:gd name="T8" fmla="*/ 160 w 262"/>
                <a:gd name="T9" fmla="*/ 1046 h 1409"/>
                <a:gd name="T10" fmla="*/ 240 w 262"/>
                <a:gd name="T11" fmla="*/ 1196 h 1409"/>
                <a:gd name="T12" fmla="*/ 257 w 262"/>
                <a:gd name="T13" fmla="*/ 1409 h 14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2" h="1409">
                  <a:moveTo>
                    <a:pt x="169" y="0"/>
                  </a:moveTo>
                  <a:cubicBezTo>
                    <a:pt x="146" y="88"/>
                    <a:pt x="114" y="165"/>
                    <a:pt x="62" y="239"/>
                  </a:cubicBezTo>
                  <a:cubicBezTo>
                    <a:pt x="45" y="290"/>
                    <a:pt x="40" y="323"/>
                    <a:pt x="89" y="354"/>
                  </a:cubicBezTo>
                  <a:cubicBezTo>
                    <a:pt x="86" y="504"/>
                    <a:pt x="131" y="687"/>
                    <a:pt x="45" y="824"/>
                  </a:cubicBezTo>
                  <a:cubicBezTo>
                    <a:pt x="54" y="1048"/>
                    <a:pt x="0" y="1028"/>
                    <a:pt x="160" y="1046"/>
                  </a:cubicBezTo>
                  <a:cubicBezTo>
                    <a:pt x="169" y="1161"/>
                    <a:pt x="140" y="1179"/>
                    <a:pt x="240" y="1196"/>
                  </a:cubicBezTo>
                  <a:cubicBezTo>
                    <a:pt x="262" y="1270"/>
                    <a:pt x="257" y="1328"/>
                    <a:pt x="257" y="1409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Freeform 10"/>
            <p:cNvSpPr/>
            <p:nvPr/>
          </p:nvSpPr>
          <p:spPr bwMode="auto">
            <a:xfrm>
              <a:off x="483" y="133"/>
              <a:ext cx="492" cy="1116"/>
            </a:xfrm>
            <a:custGeom>
              <a:avLst/>
              <a:gdLst>
                <a:gd name="T0" fmla="*/ 492 w 492"/>
                <a:gd name="T1" fmla="*/ 0 h 1116"/>
                <a:gd name="T2" fmla="*/ 412 w 492"/>
                <a:gd name="T3" fmla="*/ 62 h 1116"/>
                <a:gd name="T4" fmla="*/ 403 w 492"/>
                <a:gd name="T5" fmla="*/ 89 h 1116"/>
                <a:gd name="T6" fmla="*/ 394 w 492"/>
                <a:gd name="T7" fmla="*/ 195 h 1116"/>
                <a:gd name="T8" fmla="*/ 368 w 492"/>
                <a:gd name="T9" fmla="*/ 204 h 1116"/>
                <a:gd name="T10" fmla="*/ 297 w 492"/>
                <a:gd name="T11" fmla="*/ 221 h 1116"/>
                <a:gd name="T12" fmla="*/ 270 w 492"/>
                <a:gd name="T13" fmla="*/ 248 h 1116"/>
                <a:gd name="T14" fmla="*/ 190 w 492"/>
                <a:gd name="T15" fmla="*/ 372 h 1116"/>
                <a:gd name="T16" fmla="*/ 120 w 492"/>
                <a:gd name="T17" fmla="*/ 434 h 1116"/>
                <a:gd name="T18" fmla="*/ 66 w 492"/>
                <a:gd name="T19" fmla="*/ 558 h 1116"/>
                <a:gd name="T20" fmla="*/ 75 w 492"/>
                <a:gd name="T21" fmla="*/ 709 h 1116"/>
                <a:gd name="T22" fmla="*/ 128 w 492"/>
                <a:gd name="T23" fmla="*/ 957 h 1116"/>
                <a:gd name="T24" fmla="*/ 190 w 492"/>
                <a:gd name="T25" fmla="*/ 1063 h 1116"/>
                <a:gd name="T26" fmla="*/ 208 w 492"/>
                <a:gd name="T27" fmla="*/ 1090 h 1116"/>
                <a:gd name="T28" fmla="*/ 217 w 492"/>
                <a:gd name="T29" fmla="*/ 1116 h 11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92" h="1116">
                  <a:moveTo>
                    <a:pt x="492" y="0"/>
                  </a:moveTo>
                  <a:cubicBezTo>
                    <a:pt x="463" y="19"/>
                    <a:pt x="441" y="43"/>
                    <a:pt x="412" y="62"/>
                  </a:cubicBezTo>
                  <a:cubicBezTo>
                    <a:pt x="409" y="71"/>
                    <a:pt x="404" y="80"/>
                    <a:pt x="403" y="89"/>
                  </a:cubicBezTo>
                  <a:cubicBezTo>
                    <a:pt x="398" y="124"/>
                    <a:pt x="404" y="161"/>
                    <a:pt x="394" y="195"/>
                  </a:cubicBezTo>
                  <a:cubicBezTo>
                    <a:pt x="391" y="204"/>
                    <a:pt x="377" y="202"/>
                    <a:pt x="368" y="204"/>
                  </a:cubicBezTo>
                  <a:cubicBezTo>
                    <a:pt x="261" y="231"/>
                    <a:pt x="369" y="199"/>
                    <a:pt x="297" y="221"/>
                  </a:cubicBezTo>
                  <a:cubicBezTo>
                    <a:pt x="288" y="230"/>
                    <a:pt x="277" y="237"/>
                    <a:pt x="270" y="248"/>
                  </a:cubicBezTo>
                  <a:cubicBezTo>
                    <a:pt x="233" y="304"/>
                    <a:pt x="276" y="343"/>
                    <a:pt x="190" y="372"/>
                  </a:cubicBezTo>
                  <a:cubicBezTo>
                    <a:pt x="128" y="414"/>
                    <a:pt x="149" y="390"/>
                    <a:pt x="120" y="434"/>
                  </a:cubicBezTo>
                  <a:cubicBezTo>
                    <a:pt x="111" y="504"/>
                    <a:pt x="112" y="513"/>
                    <a:pt x="66" y="558"/>
                  </a:cubicBezTo>
                  <a:cubicBezTo>
                    <a:pt x="49" y="615"/>
                    <a:pt x="0" y="657"/>
                    <a:pt x="75" y="709"/>
                  </a:cubicBezTo>
                  <a:cubicBezTo>
                    <a:pt x="104" y="792"/>
                    <a:pt x="81" y="882"/>
                    <a:pt x="128" y="957"/>
                  </a:cubicBezTo>
                  <a:cubicBezTo>
                    <a:pt x="139" y="1062"/>
                    <a:pt x="120" y="1039"/>
                    <a:pt x="190" y="1063"/>
                  </a:cubicBezTo>
                  <a:cubicBezTo>
                    <a:pt x="196" y="1072"/>
                    <a:pt x="203" y="1080"/>
                    <a:pt x="208" y="1090"/>
                  </a:cubicBezTo>
                  <a:cubicBezTo>
                    <a:pt x="212" y="1098"/>
                    <a:pt x="217" y="1116"/>
                    <a:pt x="217" y="1116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Freeform 11"/>
            <p:cNvSpPr/>
            <p:nvPr/>
          </p:nvSpPr>
          <p:spPr bwMode="auto">
            <a:xfrm>
              <a:off x="1151" y="328"/>
              <a:ext cx="737" cy="578"/>
            </a:xfrm>
            <a:custGeom>
              <a:avLst/>
              <a:gdLst>
                <a:gd name="T0" fmla="*/ 10 w 737"/>
                <a:gd name="T1" fmla="*/ 0 h 578"/>
                <a:gd name="T2" fmla="*/ 72 w 737"/>
                <a:gd name="T3" fmla="*/ 124 h 578"/>
                <a:gd name="T4" fmla="*/ 90 w 737"/>
                <a:gd name="T5" fmla="*/ 151 h 578"/>
                <a:gd name="T6" fmla="*/ 98 w 737"/>
                <a:gd name="T7" fmla="*/ 177 h 578"/>
                <a:gd name="T8" fmla="*/ 169 w 737"/>
                <a:gd name="T9" fmla="*/ 195 h 578"/>
                <a:gd name="T10" fmla="*/ 196 w 737"/>
                <a:gd name="T11" fmla="*/ 213 h 578"/>
                <a:gd name="T12" fmla="*/ 231 w 737"/>
                <a:gd name="T13" fmla="*/ 266 h 578"/>
                <a:gd name="T14" fmla="*/ 417 w 737"/>
                <a:gd name="T15" fmla="*/ 345 h 578"/>
                <a:gd name="T16" fmla="*/ 444 w 737"/>
                <a:gd name="T17" fmla="*/ 363 h 578"/>
                <a:gd name="T18" fmla="*/ 488 w 737"/>
                <a:gd name="T19" fmla="*/ 434 h 578"/>
                <a:gd name="T20" fmla="*/ 568 w 737"/>
                <a:gd name="T21" fmla="*/ 443 h 578"/>
                <a:gd name="T22" fmla="*/ 630 w 737"/>
                <a:gd name="T23" fmla="*/ 496 h 578"/>
                <a:gd name="T24" fmla="*/ 683 w 737"/>
                <a:gd name="T25" fmla="*/ 532 h 578"/>
                <a:gd name="T26" fmla="*/ 710 w 737"/>
                <a:gd name="T27" fmla="*/ 549 h 578"/>
                <a:gd name="T28" fmla="*/ 737 w 737"/>
                <a:gd name="T29" fmla="*/ 576 h 5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7" h="578">
                  <a:moveTo>
                    <a:pt x="10" y="0"/>
                  </a:moveTo>
                  <a:cubicBezTo>
                    <a:pt x="18" y="91"/>
                    <a:pt x="0" y="100"/>
                    <a:pt x="72" y="124"/>
                  </a:cubicBezTo>
                  <a:cubicBezTo>
                    <a:pt x="78" y="133"/>
                    <a:pt x="85" y="141"/>
                    <a:pt x="90" y="151"/>
                  </a:cubicBezTo>
                  <a:cubicBezTo>
                    <a:pt x="94" y="159"/>
                    <a:pt x="92" y="171"/>
                    <a:pt x="98" y="177"/>
                  </a:cubicBezTo>
                  <a:cubicBezTo>
                    <a:pt x="115" y="194"/>
                    <a:pt x="145" y="190"/>
                    <a:pt x="169" y="195"/>
                  </a:cubicBezTo>
                  <a:cubicBezTo>
                    <a:pt x="178" y="201"/>
                    <a:pt x="189" y="205"/>
                    <a:pt x="196" y="213"/>
                  </a:cubicBezTo>
                  <a:cubicBezTo>
                    <a:pt x="210" y="229"/>
                    <a:pt x="212" y="257"/>
                    <a:pt x="231" y="266"/>
                  </a:cubicBezTo>
                  <a:cubicBezTo>
                    <a:pt x="295" y="296"/>
                    <a:pt x="347" y="332"/>
                    <a:pt x="417" y="345"/>
                  </a:cubicBezTo>
                  <a:cubicBezTo>
                    <a:pt x="426" y="351"/>
                    <a:pt x="438" y="354"/>
                    <a:pt x="444" y="363"/>
                  </a:cubicBezTo>
                  <a:cubicBezTo>
                    <a:pt x="463" y="393"/>
                    <a:pt x="448" y="424"/>
                    <a:pt x="488" y="434"/>
                  </a:cubicBezTo>
                  <a:cubicBezTo>
                    <a:pt x="514" y="441"/>
                    <a:pt x="541" y="440"/>
                    <a:pt x="568" y="443"/>
                  </a:cubicBezTo>
                  <a:cubicBezTo>
                    <a:pt x="584" y="490"/>
                    <a:pt x="593" y="475"/>
                    <a:pt x="630" y="496"/>
                  </a:cubicBezTo>
                  <a:cubicBezTo>
                    <a:pt x="649" y="507"/>
                    <a:pt x="665" y="520"/>
                    <a:pt x="683" y="532"/>
                  </a:cubicBezTo>
                  <a:cubicBezTo>
                    <a:pt x="692" y="538"/>
                    <a:pt x="710" y="549"/>
                    <a:pt x="710" y="549"/>
                  </a:cubicBezTo>
                  <a:cubicBezTo>
                    <a:pt x="730" y="578"/>
                    <a:pt x="717" y="576"/>
                    <a:pt x="737" y="576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8" name="Freeform 12"/>
          <p:cNvSpPr/>
          <p:nvPr/>
        </p:nvSpPr>
        <p:spPr bwMode="auto">
          <a:xfrm>
            <a:off x="2776218" y="4863134"/>
            <a:ext cx="484188" cy="260350"/>
          </a:xfrm>
          <a:custGeom>
            <a:avLst/>
            <a:gdLst>
              <a:gd name="T0" fmla="*/ 484188 w 435"/>
              <a:gd name="T1" fmla="*/ 0 h 170"/>
              <a:gd name="T2" fmla="*/ 375107 w 435"/>
              <a:gd name="T3" fmla="*/ 13783 h 170"/>
              <a:gd name="T4" fmla="*/ 316114 w 435"/>
              <a:gd name="T5" fmla="*/ 67385 h 170"/>
              <a:gd name="T6" fmla="*/ 158057 w 435"/>
              <a:gd name="T7" fmla="*/ 134769 h 170"/>
              <a:gd name="T8" fmla="*/ 30053 w 435"/>
              <a:gd name="T9" fmla="*/ 217469 h 170"/>
              <a:gd name="T10" fmla="*/ 0 w 435"/>
              <a:gd name="T11" fmla="*/ 257287 h 1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35" h="170">
                <a:moveTo>
                  <a:pt x="435" y="0"/>
                </a:moveTo>
                <a:cubicBezTo>
                  <a:pt x="402" y="3"/>
                  <a:pt x="368" y="0"/>
                  <a:pt x="337" y="9"/>
                </a:cubicBezTo>
                <a:cubicBezTo>
                  <a:pt x="317" y="15"/>
                  <a:pt x="284" y="44"/>
                  <a:pt x="284" y="44"/>
                </a:cubicBezTo>
                <a:cubicBezTo>
                  <a:pt x="248" y="98"/>
                  <a:pt x="213" y="82"/>
                  <a:pt x="142" y="88"/>
                </a:cubicBezTo>
                <a:cubicBezTo>
                  <a:pt x="110" y="139"/>
                  <a:pt x="92" y="134"/>
                  <a:pt x="27" y="142"/>
                </a:cubicBezTo>
                <a:cubicBezTo>
                  <a:pt x="7" y="170"/>
                  <a:pt x="20" y="168"/>
                  <a:pt x="0" y="168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Freeform 13"/>
          <p:cNvSpPr/>
          <p:nvPr/>
        </p:nvSpPr>
        <p:spPr bwMode="auto">
          <a:xfrm>
            <a:off x="3505202" y="4724400"/>
            <a:ext cx="74613" cy="407988"/>
          </a:xfrm>
          <a:custGeom>
            <a:avLst/>
            <a:gdLst>
              <a:gd name="T0" fmla="*/ 18653 w 64"/>
              <a:gd name="T1" fmla="*/ 0 h 266"/>
              <a:gd name="T2" fmla="*/ 18653 w 64"/>
              <a:gd name="T3" fmla="*/ 176386 h 266"/>
              <a:gd name="T4" fmla="*/ 39638 w 64"/>
              <a:gd name="T5" fmla="*/ 299089 h 266"/>
              <a:gd name="T6" fmla="*/ 8161 w 64"/>
              <a:gd name="T7" fmla="*/ 312893 h 266"/>
              <a:gd name="T8" fmla="*/ 8161 w 64"/>
              <a:gd name="T9" fmla="*/ 407988 h 2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" h="266">
                <a:moveTo>
                  <a:pt x="16" y="0"/>
                </a:moveTo>
                <a:cubicBezTo>
                  <a:pt x="38" y="65"/>
                  <a:pt x="38" y="51"/>
                  <a:pt x="16" y="115"/>
                </a:cubicBezTo>
                <a:cubicBezTo>
                  <a:pt x="50" y="138"/>
                  <a:pt x="64" y="135"/>
                  <a:pt x="34" y="195"/>
                </a:cubicBezTo>
                <a:cubicBezTo>
                  <a:pt x="30" y="203"/>
                  <a:pt x="10" y="195"/>
                  <a:pt x="7" y="204"/>
                </a:cubicBezTo>
                <a:cubicBezTo>
                  <a:pt x="0" y="223"/>
                  <a:pt x="7" y="245"/>
                  <a:pt x="7" y="266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Freeform 14"/>
          <p:cNvSpPr/>
          <p:nvPr/>
        </p:nvSpPr>
        <p:spPr bwMode="auto">
          <a:xfrm>
            <a:off x="3505202" y="4454525"/>
            <a:ext cx="187325" cy="82550"/>
          </a:xfrm>
          <a:custGeom>
            <a:avLst/>
            <a:gdLst>
              <a:gd name="T0" fmla="*/ 187325 w 168"/>
              <a:gd name="T1" fmla="*/ 37523 h 33"/>
              <a:gd name="T2" fmla="*/ 59097 w 168"/>
              <a:gd name="T3" fmla="*/ 37523 h 33"/>
              <a:gd name="T4" fmla="*/ 0 w 168"/>
              <a:gd name="T5" fmla="*/ 82550 h 3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8" h="33">
                <a:moveTo>
                  <a:pt x="168" y="15"/>
                </a:moveTo>
                <a:cubicBezTo>
                  <a:pt x="106" y="6"/>
                  <a:pt x="111" y="0"/>
                  <a:pt x="53" y="15"/>
                </a:cubicBezTo>
                <a:cubicBezTo>
                  <a:pt x="35" y="20"/>
                  <a:pt x="0" y="33"/>
                  <a:pt x="0" y="33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Freeform 15"/>
          <p:cNvSpPr/>
          <p:nvPr/>
        </p:nvSpPr>
        <p:spPr bwMode="auto">
          <a:xfrm>
            <a:off x="1295400" y="4419600"/>
            <a:ext cx="381000" cy="152400"/>
          </a:xfrm>
          <a:custGeom>
            <a:avLst/>
            <a:gdLst>
              <a:gd name="T0" fmla="*/ 0 w 239"/>
              <a:gd name="T1" fmla="*/ 0 h 94"/>
              <a:gd name="T2" fmla="*/ 267816 w 239"/>
              <a:gd name="T3" fmla="*/ 43774 h 94"/>
              <a:gd name="T4" fmla="*/ 282163 w 239"/>
              <a:gd name="T5" fmla="*/ 85928 h 94"/>
              <a:gd name="T6" fmla="*/ 296510 w 239"/>
              <a:gd name="T7" fmla="*/ 144294 h 94"/>
              <a:gd name="T8" fmla="*/ 337958 w 239"/>
              <a:gd name="T9" fmla="*/ 115111 h 94"/>
              <a:gd name="T10" fmla="*/ 381000 w 239"/>
              <a:gd name="T11" fmla="*/ 14591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39" h="94">
                <a:moveTo>
                  <a:pt x="0" y="0"/>
                </a:moveTo>
                <a:cubicBezTo>
                  <a:pt x="58" y="7"/>
                  <a:pt x="110" y="20"/>
                  <a:pt x="168" y="27"/>
                </a:cubicBezTo>
                <a:cubicBezTo>
                  <a:pt x="171" y="36"/>
                  <a:pt x="174" y="44"/>
                  <a:pt x="177" y="53"/>
                </a:cubicBezTo>
                <a:cubicBezTo>
                  <a:pt x="180" y="65"/>
                  <a:pt x="175" y="83"/>
                  <a:pt x="186" y="89"/>
                </a:cubicBezTo>
                <a:cubicBezTo>
                  <a:pt x="195" y="94"/>
                  <a:pt x="203" y="77"/>
                  <a:pt x="212" y="71"/>
                </a:cubicBezTo>
                <a:cubicBezTo>
                  <a:pt x="231" y="14"/>
                  <a:pt x="217" y="31"/>
                  <a:pt x="239" y="9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Freeform 16"/>
          <p:cNvSpPr/>
          <p:nvPr/>
        </p:nvSpPr>
        <p:spPr bwMode="auto">
          <a:xfrm>
            <a:off x="1601040" y="4662382"/>
            <a:ext cx="274638" cy="161925"/>
          </a:xfrm>
          <a:custGeom>
            <a:avLst/>
            <a:gdLst>
              <a:gd name="T0" fmla="*/ 0 w 248"/>
              <a:gd name="T1" fmla="*/ 106932 h 106"/>
              <a:gd name="T2" fmla="*/ 68660 w 248"/>
              <a:gd name="T3" fmla="*/ 0 h 106"/>
              <a:gd name="T4" fmla="*/ 108526 w 248"/>
              <a:gd name="T5" fmla="*/ 12221 h 106"/>
              <a:gd name="T6" fmla="*/ 167219 w 248"/>
              <a:gd name="T7" fmla="*/ 67214 h 106"/>
              <a:gd name="T8" fmla="*/ 225912 w 248"/>
              <a:gd name="T9" fmla="*/ 94711 h 106"/>
              <a:gd name="T10" fmla="*/ 245845 w 248"/>
              <a:gd name="T11" fmla="*/ 134428 h 106"/>
              <a:gd name="T12" fmla="*/ 274638 w 248"/>
              <a:gd name="T13" fmla="*/ 161925 h 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8" h="106">
                <a:moveTo>
                  <a:pt x="0" y="70"/>
                </a:moveTo>
                <a:cubicBezTo>
                  <a:pt x="31" y="50"/>
                  <a:pt x="50" y="36"/>
                  <a:pt x="62" y="0"/>
                </a:cubicBezTo>
                <a:cubicBezTo>
                  <a:pt x="74" y="3"/>
                  <a:pt x="87" y="3"/>
                  <a:pt x="98" y="8"/>
                </a:cubicBezTo>
                <a:cubicBezTo>
                  <a:pt x="117" y="17"/>
                  <a:pt x="131" y="37"/>
                  <a:pt x="151" y="44"/>
                </a:cubicBezTo>
                <a:cubicBezTo>
                  <a:pt x="169" y="50"/>
                  <a:pt x="204" y="62"/>
                  <a:pt x="204" y="62"/>
                </a:cubicBezTo>
                <a:cubicBezTo>
                  <a:pt x="210" y="71"/>
                  <a:pt x="215" y="81"/>
                  <a:pt x="222" y="88"/>
                </a:cubicBezTo>
                <a:cubicBezTo>
                  <a:pt x="229" y="95"/>
                  <a:pt x="248" y="106"/>
                  <a:pt x="248" y="106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Freeform 17"/>
          <p:cNvSpPr/>
          <p:nvPr/>
        </p:nvSpPr>
        <p:spPr bwMode="auto">
          <a:xfrm>
            <a:off x="3200402" y="4800602"/>
            <a:ext cx="106363" cy="244475"/>
          </a:xfrm>
          <a:custGeom>
            <a:avLst/>
            <a:gdLst>
              <a:gd name="T0" fmla="*/ 106363 w 96"/>
              <a:gd name="T1" fmla="*/ 0 h 159"/>
              <a:gd name="T2" fmla="*/ 56505 w 96"/>
              <a:gd name="T3" fmla="*/ 13838 h 159"/>
              <a:gd name="T4" fmla="*/ 46534 w 96"/>
              <a:gd name="T5" fmla="*/ 53815 h 159"/>
              <a:gd name="T6" fmla="*/ 56505 w 96"/>
              <a:gd name="T7" fmla="*/ 244475 h 1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159">
                <a:moveTo>
                  <a:pt x="96" y="0"/>
                </a:moveTo>
                <a:cubicBezTo>
                  <a:pt x="81" y="3"/>
                  <a:pt x="64" y="1"/>
                  <a:pt x="51" y="9"/>
                </a:cubicBezTo>
                <a:cubicBezTo>
                  <a:pt x="43" y="14"/>
                  <a:pt x="43" y="26"/>
                  <a:pt x="42" y="35"/>
                </a:cubicBezTo>
                <a:cubicBezTo>
                  <a:pt x="28" y="154"/>
                  <a:pt x="0" y="135"/>
                  <a:pt x="51" y="159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Freeform 18"/>
          <p:cNvSpPr/>
          <p:nvPr/>
        </p:nvSpPr>
        <p:spPr bwMode="auto">
          <a:xfrm>
            <a:off x="1561360" y="1977162"/>
            <a:ext cx="800841" cy="1756638"/>
          </a:xfrm>
          <a:custGeom>
            <a:avLst/>
            <a:gdLst>
              <a:gd name="T0" fmla="*/ 0 w 771"/>
              <a:gd name="T1" fmla="*/ 0 h 1814"/>
              <a:gd name="T2" fmla="*/ 34690 w 771"/>
              <a:gd name="T3" fmla="*/ 301187 h 1814"/>
              <a:gd name="T4" fmla="*/ 114349 w 771"/>
              <a:gd name="T5" fmla="*/ 447370 h 1814"/>
              <a:gd name="T6" fmla="*/ 149040 w 771"/>
              <a:gd name="T7" fmla="*/ 670426 h 1814"/>
              <a:gd name="T8" fmla="*/ 217135 w 771"/>
              <a:gd name="T9" fmla="*/ 725874 h 1814"/>
              <a:gd name="T10" fmla="*/ 273668 w 771"/>
              <a:gd name="T11" fmla="*/ 860716 h 1814"/>
              <a:gd name="T12" fmla="*/ 319921 w 771"/>
              <a:gd name="T13" fmla="*/ 927506 h 1814"/>
              <a:gd name="T14" fmla="*/ 341763 w 771"/>
              <a:gd name="T15" fmla="*/ 1049745 h 1814"/>
              <a:gd name="T16" fmla="*/ 479240 w 771"/>
              <a:gd name="T17" fmla="*/ 1083771 h 1814"/>
              <a:gd name="T18" fmla="*/ 569177 w 771"/>
              <a:gd name="T19" fmla="*/ 1161903 h 1814"/>
              <a:gd name="T20" fmla="*/ 603868 w 771"/>
              <a:gd name="T21" fmla="*/ 1194668 h 1814"/>
              <a:gd name="T22" fmla="*/ 660400 w 771"/>
              <a:gd name="T23" fmla="*/ 1284142 h 1814"/>
              <a:gd name="T24" fmla="*/ 729781 w 771"/>
              <a:gd name="T25" fmla="*/ 1295484 h 1814"/>
              <a:gd name="T26" fmla="*/ 809440 w 771"/>
              <a:gd name="T27" fmla="*/ 1497116 h 1814"/>
              <a:gd name="T28" fmla="*/ 831282 w 771"/>
              <a:gd name="T29" fmla="*/ 1529881 h 1814"/>
              <a:gd name="T30" fmla="*/ 877535 w 771"/>
              <a:gd name="T31" fmla="*/ 1664722 h 1814"/>
              <a:gd name="T32" fmla="*/ 910941 w 771"/>
              <a:gd name="T33" fmla="*/ 1731513 h 1814"/>
              <a:gd name="T34" fmla="*/ 957195 w 771"/>
              <a:gd name="T35" fmla="*/ 1876436 h 1814"/>
              <a:gd name="T36" fmla="*/ 842845 w 771"/>
              <a:gd name="T37" fmla="*/ 2032700 h 1814"/>
              <a:gd name="T38" fmla="*/ 809440 w 771"/>
              <a:gd name="T39" fmla="*/ 2234332 h 1814"/>
              <a:gd name="T40" fmla="*/ 842845 w 771"/>
              <a:gd name="T41" fmla="*/ 2244413 h 1814"/>
              <a:gd name="T42" fmla="*/ 910941 w 771"/>
              <a:gd name="T43" fmla="*/ 2255755 h 1814"/>
              <a:gd name="T44" fmla="*/ 990600 w 771"/>
              <a:gd name="T45" fmla="*/ 2278439 h 18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71" h="1814">
                <a:moveTo>
                  <a:pt x="0" y="0"/>
                </a:moveTo>
                <a:cubicBezTo>
                  <a:pt x="10" y="85"/>
                  <a:pt x="20" y="150"/>
                  <a:pt x="27" y="239"/>
                </a:cubicBezTo>
                <a:cubicBezTo>
                  <a:pt x="34" y="324"/>
                  <a:pt x="21" y="332"/>
                  <a:pt x="89" y="355"/>
                </a:cubicBezTo>
                <a:cubicBezTo>
                  <a:pt x="142" y="432"/>
                  <a:pt x="75" y="325"/>
                  <a:pt x="116" y="532"/>
                </a:cubicBezTo>
                <a:cubicBezTo>
                  <a:pt x="119" y="545"/>
                  <a:pt x="159" y="569"/>
                  <a:pt x="169" y="576"/>
                </a:cubicBezTo>
                <a:cubicBezTo>
                  <a:pt x="190" y="609"/>
                  <a:pt x="192" y="652"/>
                  <a:pt x="213" y="683"/>
                </a:cubicBezTo>
                <a:cubicBezTo>
                  <a:pt x="225" y="701"/>
                  <a:pt x="249" y="736"/>
                  <a:pt x="249" y="736"/>
                </a:cubicBezTo>
                <a:cubicBezTo>
                  <a:pt x="249" y="739"/>
                  <a:pt x="255" y="825"/>
                  <a:pt x="266" y="833"/>
                </a:cubicBezTo>
                <a:cubicBezTo>
                  <a:pt x="288" y="849"/>
                  <a:pt x="347" y="856"/>
                  <a:pt x="373" y="860"/>
                </a:cubicBezTo>
                <a:cubicBezTo>
                  <a:pt x="393" y="891"/>
                  <a:pt x="408" y="910"/>
                  <a:pt x="443" y="922"/>
                </a:cubicBezTo>
                <a:cubicBezTo>
                  <a:pt x="452" y="931"/>
                  <a:pt x="464" y="937"/>
                  <a:pt x="470" y="948"/>
                </a:cubicBezTo>
                <a:cubicBezTo>
                  <a:pt x="492" y="987"/>
                  <a:pt x="472" y="1005"/>
                  <a:pt x="514" y="1019"/>
                </a:cubicBezTo>
                <a:cubicBezTo>
                  <a:pt x="531" y="1025"/>
                  <a:pt x="550" y="1025"/>
                  <a:pt x="568" y="1028"/>
                </a:cubicBezTo>
                <a:cubicBezTo>
                  <a:pt x="598" y="1076"/>
                  <a:pt x="612" y="1134"/>
                  <a:pt x="630" y="1188"/>
                </a:cubicBezTo>
                <a:cubicBezTo>
                  <a:pt x="633" y="1198"/>
                  <a:pt x="643" y="1205"/>
                  <a:pt x="647" y="1214"/>
                </a:cubicBezTo>
                <a:cubicBezTo>
                  <a:pt x="660" y="1243"/>
                  <a:pt x="665" y="1294"/>
                  <a:pt x="683" y="1321"/>
                </a:cubicBezTo>
                <a:cubicBezTo>
                  <a:pt x="705" y="1355"/>
                  <a:pt x="697" y="1337"/>
                  <a:pt x="709" y="1374"/>
                </a:cubicBezTo>
                <a:cubicBezTo>
                  <a:pt x="717" y="1426"/>
                  <a:pt x="718" y="1448"/>
                  <a:pt x="745" y="1489"/>
                </a:cubicBezTo>
                <a:cubicBezTo>
                  <a:pt x="735" y="1568"/>
                  <a:pt x="731" y="1588"/>
                  <a:pt x="656" y="1613"/>
                </a:cubicBezTo>
                <a:cubicBezTo>
                  <a:pt x="613" y="1679"/>
                  <a:pt x="600" y="1674"/>
                  <a:pt x="630" y="1773"/>
                </a:cubicBezTo>
                <a:cubicBezTo>
                  <a:pt x="633" y="1782"/>
                  <a:pt x="647" y="1779"/>
                  <a:pt x="656" y="1781"/>
                </a:cubicBezTo>
                <a:cubicBezTo>
                  <a:pt x="674" y="1785"/>
                  <a:pt x="691" y="1787"/>
                  <a:pt x="709" y="1790"/>
                </a:cubicBezTo>
                <a:cubicBezTo>
                  <a:pt x="746" y="1814"/>
                  <a:pt x="725" y="1808"/>
                  <a:pt x="771" y="1808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Text Box 19"/>
          <p:cNvSpPr txBox="1">
            <a:spLocks noChangeArrowheads="1"/>
          </p:cNvSpPr>
          <p:nvPr/>
        </p:nvSpPr>
        <p:spPr bwMode="auto">
          <a:xfrm>
            <a:off x="7146925" y="3831104"/>
            <a:ext cx="1676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2"/>
          <a:ext cx="9144000" cy="1570027"/>
        </p:xfrm>
        <a:graphic>
          <a:graphicData uri="http://schemas.openxmlformats.org/drawingml/2006/table">
            <a:tbl>
              <a:tblPr/>
              <a:tblGrid>
                <a:gridCol w="154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4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tự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nhiên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Bán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đảo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Trung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Ấn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Quần đảo Mã Lai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9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34925" y="728553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4" action="ppaction://hlinksldjump"/>
              </a:rPr>
              <a:t>Sông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hlinkClick r:id="rId4" action="ppaction://hlinksldjump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4" action="ppaction://hlinksldjump"/>
              </a:rPr>
              <a:t>ngòi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1561360" y="558691"/>
            <a:ext cx="39599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B- N,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TB- ĐN. 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mùa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5895833" y="558689"/>
            <a:ext cx="32766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dốc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hòa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41"/>
    </mc:Choice>
    <mc:Fallback xmlns="">
      <p:transition spd="slow" advTm="61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45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5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5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5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45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8" grpId="0" animBg="1"/>
      <p:bldP spid="24588" grpId="1" animBg="1"/>
      <p:bldP spid="24589" grpId="0" animBg="1"/>
      <p:bldP spid="24589" grpId="1" animBg="1"/>
      <p:bldP spid="24590" grpId="0" animBg="1"/>
      <p:bldP spid="24590" grpId="1" animBg="1"/>
      <p:bldP spid="24591" grpId="0" animBg="1"/>
      <p:bldP spid="24591" grpId="1" animBg="1"/>
      <p:bldP spid="24592" grpId="0" animBg="1"/>
      <p:bldP spid="24592" grpId="1" animBg="1"/>
      <p:bldP spid="24593" grpId="0" animBg="1"/>
      <p:bldP spid="24593" grpId="1" animBg="1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SGK%20Dia%20ly%208%20trang%2049%20hinh%20%2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977"/>
            <a:ext cx="38862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run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"/>
            <a:ext cx="4191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untitle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191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untitledrq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38862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38150" y="2989263"/>
            <a:ext cx="373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thường xanh 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800600" y="2971800"/>
            <a:ext cx="373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xích đạo ẩm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4953000" y="6413500"/>
            <a:ext cx="373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trên núi đá vôi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33400" y="6408738"/>
            <a:ext cx="373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thường xanh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1181100" y="2932908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752600" y="2514602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Ảnh A</a:t>
            </a: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6400800" y="2514602"/>
            <a:ext cx="78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Ảnh B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1752600" y="5715002"/>
            <a:ext cx="782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Ảnh C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6324600" y="5791202"/>
            <a:ext cx="801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Ảnh D</a:t>
            </a:r>
          </a:p>
        </p:txBody>
      </p:sp>
      <p:pic>
        <p:nvPicPr>
          <p:cNvPr id="28687" name="Picture 15" descr="CHIM(2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"/>
            <a:ext cx="8382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6" descr="CHIM(2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7" descr="CHIM(2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8" descr="CHIM(2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9" descr="Dolphin-03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2133600"/>
            <a:ext cx="5810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20" descr="CHIM(2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2"/>
            <a:ext cx="8382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21" descr="CHIM(2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"/>
            <a:ext cx="8382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22" descr="CHIM(2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85802"/>
            <a:ext cx="8382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23" descr="Dolphin-03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2" y="1905000"/>
            <a:ext cx="4286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57"/>
    </mc:Choice>
    <mc:Fallback xmlns="">
      <p:transition spd="slow" advTm="3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8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80" grpId="0"/>
      <p:bldP spid="28681" grpId="0"/>
      <p:bldP spid="28682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imgb" descr="Rungkhop0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429000"/>
          </a:xfrm>
          <a:prstGeom prst="rect">
            <a:avLst/>
          </a:prstGeom>
          <a:noFill/>
          <a:ln w="25400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imgb" descr="Rungkhop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" y="9596"/>
            <a:ext cx="4572000" cy="3443288"/>
          </a:xfrm>
          <a:prstGeom prst="rect">
            <a:avLst/>
          </a:prstGeom>
          <a:noFill/>
          <a:ln w="25400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imgb" descr="Du-an-cai-tao-rung-hay-pha-rung-239534-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 w="25400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imgb" descr="j6thcsvmhK6gkM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495800" cy="3352800"/>
          </a:xfrm>
          <a:prstGeom prst="rect">
            <a:avLst/>
          </a:prstGeom>
          <a:noFill/>
          <a:ln w="25400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3733800" y="3124202"/>
            <a:ext cx="198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thưa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rụng</a:t>
            </a: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lá</a:t>
            </a:r>
            <a:endParaRPr lang="en-US" altLang="en-US" sz="2400" b="1" dirty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9" name="Picture 11" descr="FLORAL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19800"/>
            <a:ext cx="666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1"/>
    </mc:Choice>
    <mc:Fallback xmlns="">
      <p:transition spd="slow" advTm="10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imgb" descr="Mulu1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49" y="0"/>
            <a:ext cx="5053013" cy="3657600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imgb" descr="Brazil_for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3657600"/>
            <a:ext cx="4972050" cy="3200400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imgb" descr="Biogradska_su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"/>
            <a:ext cx="4572000" cy="3649663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9" name="imgb" descr="nnr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4572000" cy="3200400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3733800" y="3200402"/>
            <a:ext cx="198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ẩm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"/>
    </mc:Choice>
    <mc:Fallback xmlns="">
      <p:transition spd="slow" advTm="5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/>
          <p:nvPr/>
        </p:nvGrpSpPr>
        <p:grpSpPr bwMode="auto">
          <a:xfrm>
            <a:off x="227015" y="1"/>
            <a:ext cx="8916987" cy="5390452"/>
            <a:chOff x="96" y="10"/>
            <a:chExt cx="5617" cy="3915"/>
          </a:xfrm>
        </p:grpSpPr>
        <p:grpSp>
          <p:nvGrpSpPr>
            <p:cNvPr id="24579" name="Group 3"/>
            <p:cNvGrpSpPr/>
            <p:nvPr/>
          </p:nvGrpSpPr>
          <p:grpSpPr bwMode="auto">
            <a:xfrm>
              <a:off x="96" y="10"/>
              <a:ext cx="5617" cy="3552"/>
              <a:chOff x="96" y="10"/>
              <a:chExt cx="5617" cy="3552"/>
            </a:xfrm>
          </p:grpSpPr>
          <p:pic>
            <p:nvPicPr>
              <p:cNvPr id="24583" name="Picture 4" descr="nam cat tie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6" y="10"/>
                <a:ext cx="3007" cy="3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84" name="Picture 5" descr="phongcanh1 0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8"/>
                <a:ext cx="2567" cy="3514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580" name="Group 6"/>
            <p:cNvGrpSpPr/>
            <p:nvPr/>
          </p:nvGrpSpPr>
          <p:grpSpPr bwMode="auto">
            <a:xfrm>
              <a:off x="288" y="3580"/>
              <a:ext cx="4896" cy="345"/>
              <a:chOff x="288" y="3580"/>
              <a:chExt cx="4896" cy="345"/>
            </a:xfrm>
          </p:grpSpPr>
          <p:sp>
            <p:nvSpPr>
              <p:cNvPr id="24581" name="Text Box 7"/>
              <p:cNvSpPr txBox="1">
                <a:spLocks noChangeArrowheads="1"/>
              </p:cNvSpPr>
              <p:nvPr/>
            </p:nvSpPr>
            <p:spPr bwMode="auto">
              <a:xfrm>
                <a:off x="3168" y="3580"/>
                <a:ext cx="2016" cy="335"/>
              </a:xfrm>
              <a:prstGeom prst="rect">
                <a:avLst/>
              </a:prstGeom>
              <a:solidFill>
                <a:srgbClr val="0000FF">
                  <a:alpha val="85881"/>
                </a:srgbClr>
              </a:solidFill>
              <a:ln w="9525" algn="ctr">
                <a:solidFill>
                  <a:srgbClr val="FFCC0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FFFF89"/>
                    </a:solidFill>
                    <a:latin typeface="VNI-Times" pitchFamily="2" charset="0"/>
                    <a:cs typeface="Times New Roman" panose="02020603050405020304" pitchFamily="18" charset="0"/>
                  </a:rPr>
                  <a:t>Röøng Cuùc Phöông</a:t>
                </a:r>
              </a:p>
            </p:txBody>
          </p:sp>
          <p:sp>
            <p:nvSpPr>
              <p:cNvPr id="24582" name="Text Box 8"/>
              <p:cNvSpPr txBox="1">
                <a:spLocks noChangeArrowheads="1"/>
              </p:cNvSpPr>
              <p:nvPr/>
            </p:nvSpPr>
            <p:spPr bwMode="auto">
              <a:xfrm>
                <a:off x="288" y="3590"/>
                <a:ext cx="2208" cy="335"/>
              </a:xfrm>
              <a:prstGeom prst="rect">
                <a:avLst/>
              </a:prstGeom>
              <a:solidFill>
                <a:srgbClr val="0000FF">
                  <a:alpha val="85881"/>
                </a:srgbClr>
              </a:solidFill>
              <a:ln w="9525" algn="ctr">
                <a:solidFill>
                  <a:srgbClr val="FFCC0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FFFF89"/>
                    </a:solidFill>
                    <a:latin typeface="VNI-Times" pitchFamily="2" charset="0"/>
                    <a:cs typeface="Times New Roman" panose="02020603050405020304" pitchFamily="18" charset="0"/>
                  </a:rPr>
                  <a:t>Röøng Nam Caùt Tieân</a:t>
                </a:r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5337294"/>
          <a:ext cx="9144000" cy="1570027"/>
        </p:xfrm>
        <a:graphic>
          <a:graphicData uri="http://schemas.openxmlformats.org/drawingml/2006/table">
            <a:tbl>
              <a:tblPr/>
              <a:tblGrid>
                <a:gridCol w="154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4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tự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nhiên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Bán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đảo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Trung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Ấn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Quần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đảo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Mã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Lai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9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152400" y="5961064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5" action="ppaction://hlinksldjump"/>
              </a:rPr>
              <a:t>Cảnh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hlinkClick r:id="rId5" action="ppaction://hlinksldjump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5" action="ppaction://hlinksldjump"/>
              </a:rPr>
              <a:t>quan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1905000" y="5943600"/>
            <a:ext cx="35052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xanh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rụng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van</a:t>
            </a:r>
          </a:p>
        </p:txBody>
      </p:sp>
      <p:sp>
        <p:nvSpPr>
          <p:cNvPr id="12" name="Text Box 48"/>
          <p:cNvSpPr txBox="1">
            <a:spLocks noChangeArrowheads="1"/>
          </p:cNvSpPr>
          <p:nvPr/>
        </p:nvSpPr>
        <p:spPr bwMode="auto">
          <a:xfrm>
            <a:off x="5638800" y="5997456"/>
            <a:ext cx="30480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xanh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49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205827" name="Content Placeholder 2"/>
          <p:cNvSpPr>
            <a:spLocks noGrp="1"/>
          </p:cNvSpPr>
          <p:nvPr>
            <p:ph idx="1"/>
          </p:nvPr>
        </p:nvSpPr>
        <p:spPr>
          <a:xfrm>
            <a:off x="2667000" y="1143000"/>
            <a:ext cx="3657600" cy="609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 sở chùa vàng</a:t>
            </a:r>
          </a:p>
        </p:txBody>
      </p:sp>
      <p:sp>
        <p:nvSpPr>
          <p:cNvPr id="5" name="Content Placeholder 2"/>
          <p:cNvSpPr txBox="1"/>
          <p:nvPr/>
        </p:nvSpPr>
        <p:spPr bwMode="auto">
          <a:xfrm>
            <a:off x="2514600" y="60198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</a:t>
            </a:r>
          </a:p>
        </p:txBody>
      </p:sp>
      <p:pic>
        <p:nvPicPr>
          <p:cNvPr id="2058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33550"/>
            <a:ext cx="6858000" cy="430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9"/>
    </mc:Choice>
    <mc:Fallback xmlns="">
      <p:transition spd="slow" advTm="1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Dia hinh va khoang san Dong Nam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7315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4038600" y="11430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6264" name="AutoShape 8"/>
          <p:cNvSpPr>
            <a:spLocks noChangeArrowheads="1"/>
          </p:cNvSpPr>
          <p:nvPr/>
        </p:nvSpPr>
        <p:spPr bwMode="auto">
          <a:xfrm rot="10584879">
            <a:off x="2667002" y="3581400"/>
            <a:ext cx="155575" cy="228600"/>
          </a:xfrm>
          <a:custGeom>
            <a:avLst/>
            <a:gdLst>
              <a:gd name="T0" fmla="*/ 50863417 w 21600"/>
              <a:gd name="T1" fmla="*/ 135492003 h 21600"/>
              <a:gd name="T2" fmla="*/ 29065047 w 21600"/>
              <a:gd name="T3" fmla="*/ 270984006 h 21600"/>
              <a:gd name="T4" fmla="*/ 7266260 w 21600"/>
              <a:gd name="T5" fmla="*/ 135492003 h 21600"/>
              <a:gd name="T6" fmla="*/ 290650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9"/>
          <p:cNvGrpSpPr/>
          <p:nvPr/>
        </p:nvGrpSpPr>
        <p:grpSpPr bwMode="auto">
          <a:xfrm>
            <a:off x="3352800" y="1447800"/>
            <a:ext cx="762000" cy="2667000"/>
            <a:chOff x="2112" y="912"/>
            <a:chExt cx="480" cy="1680"/>
          </a:xfrm>
        </p:grpSpPr>
        <p:sp>
          <p:nvSpPr>
            <p:cNvPr id="27673" name="AutoShape 10"/>
            <p:cNvSpPr>
              <a:spLocks noChangeArrowheads="1"/>
            </p:cNvSpPr>
            <p:nvPr/>
          </p:nvSpPr>
          <p:spPr bwMode="auto">
            <a:xfrm>
              <a:off x="2448" y="912"/>
              <a:ext cx="144" cy="14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7674" name="AutoShape 11"/>
            <p:cNvSpPr>
              <a:spLocks noChangeArrowheads="1"/>
            </p:cNvSpPr>
            <p:nvPr/>
          </p:nvSpPr>
          <p:spPr bwMode="auto">
            <a:xfrm>
              <a:off x="2112" y="2160"/>
              <a:ext cx="144" cy="14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7675" name="AutoShape 12"/>
            <p:cNvSpPr>
              <a:spLocks noChangeArrowheads="1"/>
            </p:cNvSpPr>
            <p:nvPr/>
          </p:nvSpPr>
          <p:spPr bwMode="auto">
            <a:xfrm>
              <a:off x="2160" y="2448"/>
              <a:ext cx="144" cy="14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3"/>
          <p:cNvGrpSpPr/>
          <p:nvPr/>
        </p:nvGrpSpPr>
        <p:grpSpPr bwMode="auto">
          <a:xfrm>
            <a:off x="2590800" y="914400"/>
            <a:ext cx="1524000" cy="2971800"/>
            <a:chOff x="1632" y="576"/>
            <a:chExt cx="960" cy="1872"/>
          </a:xfrm>
        </p:grpSpPr>
        <p:sp>
          <p:nvSpPr>
            <p:cNvPr id="27669" name="AutoShape 14"/>
            <p:cNvSpPr>
              <a:spLocks noChangeArrowheads="1"/>
            </p:cNvSpPr>
            <p:nvPr/>
          </p:nvSpPr>
          <p:spPr bwMode="auto">
            <a:xfrm>
              <a:off x="1632" y="864"/>
              <a:ext cx="192" cy="144"/>
            </a:xfrm>
            <a:prstGeom prst="diamond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7670" name="AutoShape 15"/>
            <p:cNvSpPr>
              <a:spLocks noChangeArrowheads="1"/>
            </p:cNvSpPr>
            <p:nvPr/>
          </p:nvSpPr>
          <p:spPr bwMode="auto">
            <a:xfrm>
              <a:off x="2400" y="576"/>
              <a:ext cx="192" cy="144"/>
            </a:xfrm>
            <a:prstGeom prst="diamond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7671" name="AutoShape 16"/>
            <p:cNvSpPr>
              <a:spLocks noChangeArrowheads="1"/>
            </p:cNvSpPr>
            <p:nvPr/>
          </p:nvSpPr>
          <p:spPr bwMode="auto">
            <a:xfrm>
              <a:off x="1920" y="2304"/>
              <a:ext cx="192" cy="144"/>
            </a:xfrm>
            <a:prstGeom prst="diamond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7672" name="AutoShape 17"/>
            <p:cNvSpPr>
              <a:spLocks noChangeArrowheads="1"/>
            </p:cNvSpPr>
            <p:nvPr/>
          </p:nvSpPr>
          <p:spPr bwMode="auto">
            <a:xfrm>
              <a:off x="1728" y="1920"/>
              <a:ext cx="192" cy="144"/>
            </a:xfrm>
            <a:prstGeom prst="diamond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8"/>
          <p:cNvGrpSpPr/>
          <p:nvPr/>
        </p:nvGrpSpPr>
        <p:grpSpPr bwMode="auto">
          <a:xfrm>
            <a:off x="3200402" y="3657602"/>
            <a:ext cx="2517775" cy="1400175"/>
            <a:chOff x="2016" y="2304"/>
            <a:chExt cx="1586" cy="882"/>
          </a:xfrm>
        </p:grpSpPr>
        <p:sp>
          <p:nvSpPr>
            <p:cNvPr id="27664" name="AutoShape 19"/>
            <p:cNvSpPr>
              <a:spLocks noChangeArrowheads="1"/>
            </p:cNvSpPr>
            <p:nvPr/>
          </p:nvSpPr>
          <p:spPr bwMode="auto">
            <a:xfrm rot="10584879">
              <a:off x="3168" y="2304"/>
              <a:ext cx="98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08 w 21600"/>
                <a:gd name="T13" fmla="*/ 4500 h 21600"/>
                <a:gd name="T14" fmla="*/ 17192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65" name="AutoShape 20"/>
            <p:cNvSpPr>
              <a:spLocks noChangeArrowheads="1"/>
            </p:cNvSpPr>
            <p:nvPr/>
          </p:nvSpPr>
          <p:spPr bwMode="auto">
            <a:xfrm rot="10584879">
              <a:off x="2016" y="2640"/>
              <a:ext cx="98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08 w 21600"/>
                <a:gd name="T13" fmla="*/ 4500 h 21600"/>
                <a:gd name="T14" fmla="*/ 17192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66" name="AutoShape 21"/>
            <p:cNvSpPr>
              <a:spLocks noChangeArrowheads="1"/>
            </p:cNvSpPr>
            <p:nvPr/>
          </p:nvSpPr>
          <p:spPr bwMode="auto">
            <a:xfrm rot="10584879">
              <a:off x="3504" y="2784"/>
              <a:ext cx="98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08 w 21600"/>
                <a:gd name="T13" fmla="*/ 4500 h 21600"/>
                <a:gd name="T14" fmla="*/ 17192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67" name="AutoShape 22"/>
            <p:cNvSpPr>
              <a:spLocks noChangeArrowheads="1"/>
            </p:cNvSpPr>
            <p:nvPr/>
          </p:nvSpPr>
          <p:spPr bwMode="auto">
            <a:xfrm rot="10584879">
              <a:off x="2235" y="3042"/>
              <a:ext cx="98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08 w 21600"/>
                <a:gd name="T13" fmla="*/ 4500 h 21600"/>
                <a:gd name="T14" fmla="*/ 17192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68" name="AutoShape 23"/>
            <p:cNvSpPr>
              <a:spLocks noChangeArrowheads="1"/>
            </p:cNvSpPr>
            <p:nvPr/>
          </p:nvSpPr>
          <p:spPr bwMode="auto">
            <a:xfrm rot="10584879">
              <a:off x="3264" y="3024"/>
              <a:ext cx="98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08 w 21600"/>
                <a:gd name="T13" fmla="*/ 4500 h 21600"/>
                <a:gd name="T14" fmla="*/ 17192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96280" name="Text Box 24"/>
          <p:cNvSpPr txBox="1">
            <a:spLocks noChangeArrowheads="1"/>
          </p:cNvSpPr>
          <p:nvPr/>
        </p:nvSpPr>
        <p:spPr bwMode="auto">
          <a:xfrm>
            <a:off x="7419975" y="114300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latin typeface=".VnTime" panose="020B7200000000000000" pitchFamily="34" charset="0"/>
              </a:rPr>
              <a:t>Th</a:t>
            </a:r>
          </a:p>
        </p:txBody>
      </p:sp>
      <p:sp>
        <p:nvSpPr>
          <p:cNvPr id="96281" name="Text Box 25"/>
          <p:cNvSpPr txBox="1">
            <a:spLocks noChangeArrowheads="1"/>
          </p:cNvSpPr>
          <p:nvPr/>
        </p:nvSpPr>
        <p:spPr bwMode="auto">
          <a:xfrm>
            <a:off x="8520113" y="776290"/>
            <a:ext cx="381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.VnTime" panose="020B7200000000000000" pitchFamily="34" charset="0"/>
              </a:rPr>
              <a:t>S</a:t>
            </a:r>
          </a:p>
        </p:txBody>
      </p:sp>
      <p:sp>
        <p:nvSpPr>
          <p:cNvPr id="96282" name="Text Box 26"/>
          <p:cNvSpPr txBox="1">
            <a:spLocks noChangeArrowheads="1"/>
          </p:cNvSpPr>
          <p:nvPr/>
        </p:nvSpPr>
        <p:spPr bwMode="auto">
          <a:xfrm>
            <a:off x="7419975" y="971550"/>
            <a:ext cx="304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latin typeface=".VnTime" panose="020B7200000000000000" pitchFamily="34" charset="0"/>
              </a:rPr>
              <a:t>K</a:t>
            </a:r>
          </a:p>
        </p:txBody>
      </p:sp>
      <p:sp>
        <p:nvSpPr>
          <p:cNvPr id="96283" name="Text Box 27"/>
          <p:cNvSpPr txBox="1">
            <a:spLocks noChangeArrowheads="1"/>
          </p:cNvSpPr>
          <p:nvPr/>
        </p:nvSpPr>
        <p:spPr bwMode="auto">
          <a:xfrm>
            <a:off x="7410450" y="776290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.VnTime" panose="020B7200000000000000" pitchFamily="34" charset="0"/>
              </a:rPr>
              <a:t>D</a:t>
            </a:r>
          </a:p>
        </p:txBody>
      </p:sp>
      <p:sp>
        <p:nvSpPr>
          <p:cNvPr id="96284" name="Text Box 28"/>
          <p:cNvSpPr txBox="1">
            <a:spLocks noChangeArrowheads="1"/>
          </p:cNvSpPr>
          <p:nvPr/>
        </p:nvSpPr>
        <p:spPr bwMode="auto">
          <a:xfrm>
            <a:off x="8515350" y="1162050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en-US" altLang="en-US" sz="110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6285" name="Text Box 29"/>
          <p:cNvSpPr txBox="1">
            <a:spLocks noChangeArrowheads="1"/>
          </p:cNvSpPr>
          <p:nvPr/>
        </p:nvSpPr>
        <p:spPr bwMode="auto">
          <a:xfrm>
            <a:off x="304800" y="1676400"/>
            <a:ext cx="1295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Dựa vào lược đồ đọc tên các loại khoáng sản đó?</a:t>
            </a:r>
          </a:p>
        </p:txBody>
      </p:sp>
      <p:sp>
        <p:nvSpPr>
          <p:cNvPr id="96286" name="Text Box 30"/>
          <p:cNvSpPr txBox="1">
            <a:spLocks noChangeArrowheads="1"/>
          </p:cNvSpPr>
          <p:nvPr/>
        </p:nvSpPr>
        <p:spPr bwMode="auto">
          <a:xfrm>
            <a:off x="0" y="762000"/>
            <a:ext cx="1905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Nhìn vào lược đồ nhận xét nguồn tài nguyên khoáng sản của khu vực?</a:t>
            </a:r>
          </a:p>
        </p:txBody>
      </p:sp>
      <p:sp>
        <p:nvSpPr>
          <p:cNvPr id="28" name="Text Box 49"/>
          <p:cNvSpPr txBox="1">
            <a:spLocks noChangeArrowheads="1"/>
          </p:cNvSpPr>
          <p:nvPr/>
        </p:nvSpPr>
        <p:spPr bwMode="auto">
          <a:xfrm>
            <a:off x="315036" y="6361080"/>
            <a:ext cx="8515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đa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 Than,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thiếc,đồng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dầu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mỏ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đốt</a:t>
            </a:r>
            <a:endParaRPr lang="en-US" altLang="en-US" sz="24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329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96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96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6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6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8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6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6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8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84"/>
                  </p:tgtEl>
                </p:cond>
              </p:nextCondLst>
            </p:seq>
          </p:childTnLst>
        </p:cTn>
      </p:par>
    </p:tnLst>
    <p:bldLst>
      <p:bldP spid="96263" grpId="0" animBg="1"/>
      <p:bldP spid="96263" grpId="1" animBg="1"/>
      <p:bldP spid="96263" grpId="2" animBg="1"/>
      <p:bldP spid="96264" grpId="0" animBg="1"/>
      <p:bldP spid="96264" grpId="1" animBg="1"/>
      <p:bldP spid="96264" grpId="2" animBg="1"/>
      <p:bldP spid="96285" grpId="0"/>
      <p:bldP spid="96286" grpId="0"/>
      <p:bldP spid="96286" grpId="1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72788" y="631707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nhiên</a:t>
            </a:r>
            <a:endParaRPr lang="en-US" altLang="en-US" sz="20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0" y="145933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1.Vị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hạn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Nam Á</a:t>
            </a:r>
          </a:p>
        </p:txBody>
      </p:sp>
      <p:graphicFrame>
        <p:nvGraphicFramePr>
          <p:cNvPr id="35848" name="Group 8"/>
          <p:cNvGraphicFramePr>
            <a:graphicFrameLocks noGrp="1"/>
          </p:cNvGraphicFramePr>
          <p:nvPr/>
        </p:nvGraphicFramePr>
        <p:xfrm>
          <a:off x="0" y="1219203"/>
          <a:ext cx="9144000" cy="5881053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0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7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2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tự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nhiên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Bán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đảo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Trung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Ấn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Quần đảo Mã Lai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8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9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4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633" name="Text Box 37"/>
          <p:cNvSpPr txBox="1">
            <a:spLocks noChangeArrowheads="1"/>
          </p:cNvSpPr>
          <p:nvPr/>
        </p:nvSpPr>
        <p:spPr bwMode="auto">
          <a:xfrm>
            <a:off x="76200" y="2438402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3" action="ppaction://hlinksldjump"/>
              </a:rPr>
              <a:t>Địa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hlinkClick r:id="rId3" action="ppaction://hlinksldjump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3" action="ppaction://hlinksldjump"/>
              </a:rPr>
              <a:t>hình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34" name="Text Box 38"/>
          <p:cNvSpPr txBox="1">
            <a:spLocks noChangeArrowheads="1"/>
          </p:cNvSpPr>
          <p:nvPr/>
        </p:nvSpPr>
        <p:spPr bwMode="auto">
          <a:xfrm>
            <a:off x="0" y="4495802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3333FF"/>
                </a:solidFill>
                <a:latin typeface="Times New Roman" panose="02020603050405020304" pitchFamily="18" charset="0"/>
                <a:hlinkClick r:id="rId4" action="ppaction://hlinksldjump"/>
              </a:rPr>
              <a:t>Sông ngòi</a:t>
            </a:r>
            <a:endParaRPr lang="en-US" altLang="en-US" b="1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35" name="Text Box 39"/>
          <p:cNvSpPr txBox="1">
            <a:spLocks noChangeArrowheads="1"/>
          </p:cNvSpPr>
          <p:nvPr/>
        </p:nvSpPr>
        <p:spPr bwMode="auto">
          <a:xfrm>
            <a:off x="0" y="5410202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3" action="ppaction://hlinksldjump"/>
              </a:rPr>
              <a:t>Cảnh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hlinkClick r:id="rId3" action="ppaction://hlinksldjump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3" action="ppaction://hlinksldjump"/>
              </a:rPr>
              <a:t>quan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36" name="Text Box 40"/>
          <p:cNvSpPr txBox="1">
            <a:spLocks noChangeArrowheads="1"/>
          </p:cNvSpPr>
          <p:nvPr/>
        </p:nvSpPr>
        <p:spPr bwMode="auto">
          <a:xfrm>
            <a:off x="37815" y="6368534"/>
            <a:ext cx="21313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5" action="ppaction://hlinksldjump"/>
              </a:rPr>
              <a:t>Khoáng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hlinkClick r:id="rId5" action="ppaction://hlinksldjump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5" action="ppaction://hlinksldjump"/>
              </a:rPr>
              <a:t>sản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37" name="Text Box 41"/>
          <p:cNvSpPr txBox="1">
            <a:spLocks noChangeArrowheads="1"/>
          </p:cNvSpPr>
          <p:nvPr/>
        </p:nvSpPr>
        <p:spPr bwMode="auto">
          <a:xfrm>
            <a:off x="1674125" y="1997359"/>
            <a:ext cx="35814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B-N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TB- ĐN.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thấp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  <a:hlinkClick r:id="rId6" action="ppaction://hlinksldjump"/>
              </a:rPr>
              <a:t>….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mỡ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38" name="Text Box 42"/>
          <p:cNvSpPr txBox="1">
            <a:spLocks noChangeArrowheads="1"/>
          </p:cNvSpPr>
          <p:nvPr/>
        </p:nvSpPr>
        <p:spPr bwMode="auto">
          <a:xfrm>
            <a:off x="5410200" y="2038350"/>
            <a:ext cx="37338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thấp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ĐB-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TN.Nhiều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lửa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hẹp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biển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39" name="Text Box 43"/>
          <p:cNvSpPr txBox="1">
            <a:spLocks noChangeArrowheads="1"/>
          </p:cNvSpPr>
          <p:nvPr/>
        </p:nvSpPr>
        <p:spPr bwMode="auto">
          <a:xfrm>
            <a:off x="1674125" y="3546478"/>
            <a:ext cx="25908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mùa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Bão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thu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40" name="Text Box 44"/>
          <p:cNvSpPr txBox="1">
            <a:spLocks noChangeArrowheads="1"/>
          </p:cNvSpPr>
          <p:nvPr/>
        </p:nvSpPr>
        <p:spPr bwMode="auto">
          <a:xfrm>
            <a:off x="5431809" y="3555208"/>
            <a:ext cx="32766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&amp;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mùa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bão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41" name="Text Box 45"/>
          <p:cNvSpPr txBox="1">
            <a:spLocks noChangeArrowheads="1"/>
          </p:cNvSpPr>
          <p:nvPr/>
        </p:nvSpPr>
        <p:spPr bwMode="auto">
          <a:xfrm>
            <a:off x="1674125" y="4407804"/>
            <a:ext cx="35814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B-N,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TB-ĐN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mùa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42" name="Text Box 46"/>
          <p:cNvSpPr txBox="1">
            <a:spLocks noChangeArrowheads="1"/>
          </p:cNvSpPr>
          <p:nvPr/>
        </p:nvSpPr>
        <p:spPr bwMode="auto">
          <a:xfrm>
            <a:off x="5471615" y="4441270"/>
            <a:ext cx="32766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dốc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hòa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87" name="Text Box 47"/>
          <p:cNvSpPr txBox="1">
            <a:spLocks noChangeArrowheads="1"/>
          </p:cNvSpPr>
          <p:nvPr/>
        </p:nvSpPr>
        <p:spPr bwMode="auto">
          <a:xfrm>
            <a:off x="1647825" y="5474625"/>
            <a:ext cx="35052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xanh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rụng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van</a:t>
            </a:r>
          </a:p>
        </p:txBody>
      </p:sp>
      <p:sp>
        <p:nvSpPr>
          <p:cNvPr id="35888" name="Text Box 48"/>
          <p:cNvSpPr txBox="1">
            <a:spLocks noChangeArrowheads="1"/>
          </p:cNvSpPr>
          <p:nvPr/>
        </p:nvSpPr>
        <p:spPr bwMode="auto">
          <a:xfrm>
            <a:off x="5486400" y="5545138"/>
            <a:ext cx="30480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xanh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89" name="Text Box 49"/>
          <p:cNvSpPr txBox="1">
            <a:spLocks noChangeArrowheads="1"/>
          </p:cNvSpPr>
          <p:nvPr/>
        </p:nvSpPr>
        <p:spPr bwMode="auto">
          <a:xfrm>
            <a:off x="2246763" y="6415883"/>
            <a:ext cx="624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đa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 Than,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thiếc,đồng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dầu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mỏ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đốt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46" name="Text Box 50"/>
          <p:cNvSpPr txBox="1">
            <a:spLocks noChangeArrowheads="1"/>
          </p:cNvSpPr>
          <p:nvPr/>
        </p:nvSpPr>
        <p:spPr bwMode="auto">
          <a:xfrm>
            <a:off x="76200" y="3733802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3333FF"/>
                </a:solidFill>
                <a:latin typeface="Times New Roman" panose="02020603050405020304" pitchFamily="18" charset="0"/>
                <a:hlinkClick r:id="rId7" action="ppaction://hlinksldjump"/>
              </a:rPr>
              <a:t>Khí hậu</a:t>
            </a:r>
            <a:endParaRPr lang="en-US" altLang="en-US" b="1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647" name="Picture 51" descr="FLORAL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6172200"/>
            <a:ext cx="666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6"/>
    </mc:Choice>
    <mc:Fallback xmlns="">
      <p:transition spd="slow"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87" grpId="0"/>
      <p:bldP spid="35888" grpId="0"/>
      <p:bldP spid="3588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/>
          <p:nvPr/>
        </p:nvGrpSpPr>
        <p:grpSpPr bwMode="auto">
          <a:xfrm>
            <a:off x="0" y="152400"/>
            <a:ext cx="9144000" cy="6705600"/>
            <a:chOff x="0" y="96"/>
            <a:chExt cx="5760" cy="4032"/>
          </a:xfrm>
        </p:grpSpPr>
        <p:pic>
          <p:nvPicPr>
            <p:cNvPr id="27684" name="Picture 3" descr="reisterrassen-sapa-vietn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96"/>
              <a:ext cx="2880" cy="2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5" name="Picture 4" descr="Fansipan%20-%20Lao%20C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6"/>
            <a:stretch>
              <a:fillRect/>
            </a:stretch>
          </p:blipFill>
          <p:spPr bwMode="auto">
            <a:xfrm>
              <a:off x="0" y="2112"/>
              <a:ext cx="2880" cy="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6" name="Picture 5" descr="Dinh-Phan-Xi-Pang_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12"/>
              <a:ext cx="28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7" name="Picture 6" descr="SaPa-%20Nui%20phanxipan_397x29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"/>
              <a:ext cx="28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88" name="Oval 7"/>
            <p:cNvSpPr>
              <a:spLocks noChangeArrowheads="1"/>
            </p:cNvSpPr>
            <p:nvPr/>
          </p:nvSpPr>
          <p:spPr bwMode="auto">
            <a:xfrm>
              <a:off x="112" y="1296"/>
              <a:ext cx="5520" cy="163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89" name="Text Box 8"/>
            <p:cNvSpPr txBox="1">
              <a:spLocks noChangeArrowheads="1"/>
            </p:cNvSpPr>
            <p:nvPr/>
          </p:nvSpPr>
          <p:spPr bwMode="auto">
            <a:xfrm>
              <a:off x="784" y="1756"/>
              <a:ext cx="4176" cy="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600" b="1">
                  <a:latin typeface="Times New Roman" panose="02020603050405020304" pitchFamily="18" charset="0"/>
                </a:rPr>
                <a:t>Dãy núi Phanxipăng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2000" b="1" i="1"/>
                <a:t>(Việt Nam)</a:t>
              </a:r>
            </a:p>
          </p:txBody>
        </p:sp>
      </p:grpSp>
      <p:sp>
        <p:nvSpPr>
          <p:cNvPr id="27651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229600" y="6172200"/>
            <a:ext cx="609600" cy="533400"/>
          </a:xfrm>
          <a:prstGeom prst="rect">
            <a:avLst/>
          </a:prstGeom>
          <a:solidFill>
            <a:srgbClr val="BBE0E3">
              <a:alpha val="1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3258" name="Group 10"/>
          <p:cNvGrpSpPr/>
          <p:nvPr/>
        </p:nvGrpSpPr>
        <p:grpSpPr bwMode="auto">
          <a:xfrm>
            <a:off x="0" y="0"/>
            <a:ext cx="9144000" cy="6858000"/>
            <a:chOff x="0" y="96"/>
            <a:chExt cx="5760" cy="3984"/>
          </a:xfrm>
        </p:grpSpPr>
        <p:pic>
          <p:nvPicPr>
            <p:cNvPr id="27679" name="Picture 11" descr="canhdongchum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96"/>
              <a:ext cx="2880" cy="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0" name="Picture 12" descr="ImageView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12"/>
              <a:ext cx="2880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1" name="Picture 13" descr="40a854h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4"/>
              <a:ext cx="28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2" name="Picture 14" descr="34143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"/>
              <a:ext cx="28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83" name="Text Box 15"/>
            <p:cNvSpPr txBox="1">
              <a:spLocks noChangeArrowheads="1"/>
            </p:cNvSpPr>
            <p:nvPr/>
          </p:nvSpPr>
          <p:spPr bwMode="auto">
            <a:xfrm>
              <a:off x="784" y="1756"/>
              <a:ext cx="4176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600" b="1">
                  <a:latin typeface="Times New Roman" panose="02020603050405020304" pitchFamily="18" charset="0"/>
                </a:rPr>
                <a:t>Cao nguyên Xiêng Khoảng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2000" b="1" i="1">
                  <a:latin typeface="Times New Roman" panose="02020603050405020304" pitchFamily="18" charset="0"/>
                </a:rPr>
                <a:t>         </a:t>
              </a:r>
              <a:r>
                <a:rPr lang="en-US" altLang="en-US" sz="2400" b="1" i="1">
                  <a:latin typeface="Times New Roman" panose="02020603050405020304" pitchFamily="18" charset="0"/>
                </a:rPr>
                <a:t>(Lào)</a:t>
              </a:r>
            </a:p>
          </p:txBody>
        </p:sp>
      </p:grpSp>
      <p:pic>
        <p:nvPicPr>
          <p:cNvPr id="27653" name="Picture 16" descr="FLORAL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19800"/>
            <a:ext cx="666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65" name="Group 17"/>
          <p:cNvGrpSpPr/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7673" name="Group 18"/>
            <p:cNvGrpSpPr/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7675" name="imgb" descr="a4(1)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979"/>
                <a:ext cx="2688" cy="2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76" name="imgb" descr="05072010-cao-nguyen-lam-vien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024" cy="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77" name="imgb" descr="vietnam_img_102009_010-0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0"/>
                <a:ext cx="2736" cy="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78" name="imgb" descr="1_2010810152834_lam_dong_-_lam_vien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400"/>
                <a:ext cx="3072" cy="1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674" name="Text Box 23"/>
            <p:cNvSpPr txBox="1">
              <a:spLocks noChangeArrowheads="1"/>
            </p:cNvSpPr>
            <p:nvPr/>
          </p:nvSpPr>
          <p:spPr bwMode="auto">
            <a:xfrm>
              <a:off x="1680" y="2016"/>
              <a:ext cx="2400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</a:rPr>
                <a:t>Cao nguyên Lâm Viên 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</a:rPr>
                <a:t>(Việt Nam)</a:t>
              </a:r>
            </a:p>
          </p:txBody>
        </p:sp>
      </p:grpSp>
      <p:grpSp>
        <p:nvGrpSpPr>
          <p:cNvPr id="53272" name="Group 24"/>
          <p:cNvGrpSpPr/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7670" name="imgb" descr="11087364-1111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40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1" name="Content Placeholder 6" descr="ĐB SCL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6"/>
              <a:ext cx="504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2" name="Text Box 27"/>
            <p:cNvSpPr txBox="1">
              <a:spLocks noChangeArrowheads="1"/>
            </p:cNvSpPr>
            <p:nvPr/>
          </p:nvSpPr>
          <p:spPr bwMode="auto">
            <a:xfrm>
              <a:off x="5136" y="1536"/>
              <a:ext cx="624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</a:rPr>
                <a:t>Đồng bằng sông Cửu Long</a:t>
              </a:r>
            </a:p>
          </p:txBody>
        </p:sp>
      </p:grpSp>
      <p:grpSp>
        <p:nvGrpSpPr>
          <p:cNvPr id="53276" name="Group 28"/>
          <p:cNvGrpSpPr/>
          <p:nvPr/>
        </p:nvGrpSpPr>
        <p:grpSpPr bwMode="auto">
          <a:xfrm>
            <a:off x="0" y="0"/>
            <a:ext cx="9144000" cy="6858000"/>
            <a:chOff x="0" y="96"/>
            <a:chExt cx="5760" cy="4032"/>
          </a:xfrm>
        </p:grpSpPr>
        <p:pic>
          <p:nvPicPr>
            <p:cNvPr id="27664" name="Picture 29" descr="mys_02_10_07_05_web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96"/>
              <a:ext cx="2880" cy="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5" name="Picture 30" descr="WWFImgFullitem480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12"/>
              <a:ext cx="28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6" name="Picture 31" descr="P1040567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12"/>
              <a:ext cx="28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7" name="Picture 32" descr="4754996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"/>
              <a:ext cx="28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8" name="Oval 33"/>
            <p:cNvSpPr>
              <a:spLocks noChangeArrowheads="1"/>
            </p:cNvSpPr>
            <p:nvPr/>
          </p:nvSpPr>
          <p:spPr bwMode="auto">
            <a:xfrm>
              <a:off x="112" y="1296"/>
              <a:ext cx="5520" cy="163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69" name="Text Box 34"/>
            <p:cNvSpPr txBox="1">
              <a:spLocks noChangeArrowheads="1"/>
            </p:cNvSpPr>
            <p:nvPr/>
          </p:nvSpPr>
          <p:spPr bwMode="auto">
            <a:xfrm>
              <a:off x="768" y="1728"/>
              <a:ext cx="4176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600" b="1">
                  <a:latin typeface="Times New Roman" panose="02020603050405020304" pitchFamily="18" charset="0"/>
                </a:rPr>
                <a:t>Dãy núi Barisan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2000" b="1" i="1">
                  <a:latin typeface="Times New Roman" panose="02020603050405020304" pitchFamily="18" charset="0"/>
                </a:rPr>
                <a:t>(Indonesia)</a:t>
              </a:r>
            </a:p>
          </p:txBody>
        </p:sp>
      </p:grpSp>
      <p:pic>
        <p:nvPicPr>
          <p:cNvPr id="53283" name="Picture 35" descr="bali_021p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43475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4" name="Picture 36" descr="Phuket-Poster-C1008714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b="6667"/>
          <a:stretch>
            <a:fillRect/>
          </a:stretch>
        </p:blipFill>
        <p:spPr bwMode="auto">
          <a:xfrm>
            <a:off x="4572000" y="8601075"/>
            <a:ext cx="45720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5" name="Picture 37" descr="koh_phuket0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75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6" name="Picture 38" descr="bali03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3475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87" name="Text Box 39"/>
          <p:cNvSpPr txBox="1">
            <a:spLocks noChangeArrowheads="1"/>
          </p:cNvSpPr>
          <p:nvPr/>
        </p:nvSpPr>
        <p:spPr bwMode="auto">
          <a:xfrm>
            <a:off x="1244600" y="6211890"/>
            <a:ext cx="6629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Bali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(Indonesia)</a:t>
            </a:r>
          </a:p>
        </p:txBody>
      </p:sp>
      <p:sp>
        <p:nvSpPr>
          <p:cNvPr id="53288" name="Text Box 40"/>
          <p:cNvSpPr txBox="1">
            <a:spLocks noChangeArrowheads="1"/>
          </p:cNvSpPr>
          <p:nvPr/>
        </p:nvSpPr>
        <p:spPr bwMode="auto">
          <a:xfrm>
            <a:off x="1231900" y="9399588"/>
            <a:ext cx="6629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Phuket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>
                <a:latin typeface="Times New Roman" panose="02020603050405020304" pitchFamily="18" charset="0"/>
              </a:rPr>
              <a:t>(Thái Lan)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8"/>
    </mc:Choice>
    <mc:Fallback xmlns="">
      <p:transition spd="slow" advTm="48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5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5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53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87" grpId="0"/>
      <p:bldP spid="5328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AutoShape 4"/>
          <p:cNvSpPr>
            <a:spLocks noChangeArrowheads="1"/>
          </p:cNvSpPr>
          <p:nvPr/>
        </p:nvSpPr>
        <p:spPr bwMode="auto">
          <a:xfrm>
            <a:off x="2057400" y="762000"/>
            <a:ext cx="5638800" cy="2438400"/>
          </a:xfrm>
          <a:prstGeom prst="cloudCallout">
            <a:avLst>
              <a:gd name="adj1" fmla="val -43750"/>
              <a:gd name="adj2" fmla="val 6373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pPr algn="ctr"/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Điều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nhiên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vực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thuận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lợi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khó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sản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xuất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4"/>
    </mc:Choice>
    <mc:Fallback xmlns="">
      <p:transition spd="slow" advTm="13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animBg="1"/>
      <p:bldP spid="9421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2" descr="small_12100610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2819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-9525"/>
            <a:ext cx="32766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" descr="Rung_cao_su_Campuch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0"/>
            <a:ext cx="2971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1" descr="t14t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429000"/>
            <a:ext cx="3086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13" descr="chom-chom-chin-do-vuon"/>
          <p:cNvSpPr>
            <a:spLocks noChangeArrowheads="1"/>
          </p:cNvSpPr>
          <p:nvPr/>
        </p:nvSpPr>
        <p:spPr bwMode="auto">
          <a:xfrm>
            <a:off x="6096000" y="3429000"/>
            <a:ext cx="3048000" cy="34290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eaLnBrk="0" hangingPunct="0"/>
            <a:endParaRPr lang="en-US" altLang="zh-CN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243263"/>
            <a:ext cx="9144000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algn="ctr">
              <a:spcBef>
                <a:spcPct val="50000"/>
              </a:spcBef>
            </a:pPr>
            <a:r>
              <a:rPr sz="1800" b="1" noProof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Nền nông nghiệp nhiệt đới với các sản phẩm đa dạng</a:t>
            </a:r>
            <a:endParaRPr sz="1800" b="1" noProof="1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ransition spd="slow" advTm="17123">
    <p:push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 descr="muoi%20b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4533900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c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90900"/>
            <a:ext cx="4495800" cy="3467100"/>
          </a:xfrm>
          <a:prstGeom prst="rect">
            <a:avLst/>
          </a:prstGeom>
          <a:noFill/>
          <a:ln w="57150" cmpd="thickThin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6" descr="E:\New folder\nha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390900"/>
            <a:ext cx="464661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244850"/>
            <a:ext cx="9144000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algn="ctr">
              <a:spcBef>
                <a:spcPct val="50000"/>
              </a:spcBef>
            </a:pPr>
            <a:r>
              <a:rPr sz="1800" b="1" noProof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Phát triển tổng hợp kinh tế biển</a:t>
            </a:r>
            <a:endParaRPr sz="1800" b="1" noProof="1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ransition spd="slow" advTm="17680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3292477"/>
            <a:ext cx="4560888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9" descr="Khai thac t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"/>
            <a:ext cx="4572000" cy="33242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9" descr="k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8838"/>
            <a:ext cx="4648200" cy="3459162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762" y="3244850"/>
            <a:ext cx="9144001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algn="ctr">
              <a:spcBef>
                <a:spcPct val="50000"/>
              </a:spcBef>
            </a:pPr>
            <a:r>
              <a:rPr sz="1800" b="1" noProof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Khoáng sản phục vụ cho công nghiệp</a:t>
            </a:r>
            <a:endParaRPr sz="1800" b="1" noProof="1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92477"/>
            <a:ext cx="4560888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9" descr="Khai thac t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-762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2"/>
            <a:ext cx="4572000" cy="33242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k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398838"/>
            <a:ext cx="4648200" cy="3459162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088" y="3244850"/>
            <a:ext cx="9144000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algn="ctr">
              <a:spcBef>
                <a:spcPct val="50000"/>
              </a:spcBef>
            </a:pPr>
            <a:r>
              <a:rPr sz="1800" b="1" noProof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Khoáng sản phục vụ cho công nghiệp</a:t>
            </a:r>
            <a:endParaRPr sz="1800" b="1" noProof="1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6"/>
    </mc:Choice>
    <mc:Fallback xmlns="">
      <p:transition spd="slow" advTm="813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4"/>
          <p:cNvSpPr txBox="1">
            <a:spLocks noChangeArrowheads="1"/>
          </p:cNvSpPr>
          <p:nvPr/>
        </p:nvSpPr>
        <p:spPr bwMode="auto">
          <a:xfrm>
            <a:off x="2262188" y="6286500"/>
            <a:ext cx="34528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altLang="zh-CN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3751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685800"/>
            <a:ext cx="4308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73450"/>
            <a:ext cx="445135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73450"/>
            <a:ext cx="43434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492500" y="454025"/>
            <a:ext cx="22225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sz="2000" b="1" noProof="1">
                <a:cs typeface="Times New Roman" panose="02020603050405020304" pitchFamily="18" charset="0"/>
              </a:rPr>
              <a:t>Rừng nhiệt đới</a:t>
            </a:r>
            <a:endParaRPr sz="2000" b="1" noProof="1"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799" name="TextBox 4"/>
          <p:cNvSpPr txBox="1">
            <a:spLocks noChangeArrowheads="1"/>
          </p:cNvSpPr>
          <p:nvPr/>
        </p:nvSpPr>
        <p:spPr bwMode="auto">
          <a:xfrm>
            <a:off x="2262188" y="6286500"/>
            <a:ext cx="34528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altLang="zh-CN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581400" y="6477000"/>
            <a:ext cx="25908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sz="2000" b="1" noProof="1">
                <a:cs typeface="Times New Roman" panose="02020603050405020304" pitchFamily="18" charset="0"/>
              </a:rPr>
              <a:t>Rừng xích đạo</a:t>
            </a:r>
            <a:endParaRPr sz="2000" b="1" noProof="1"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" y="3287713"/>
            <a:ext cx="91440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algn="ctr">
              <a:spcBef>
                <a:spcPct val="50000"/>
              </a:spcBef>
            </a:pPr>
            <a:r>
              <a:rPr sz="2000" b="1" noProof="1">
                <a:solidFill>
                  <a:srgbClr val="000000"/>
                </a:solidFill>
                <a:cs typeface="Times New Roman" panose="02020603050405020304" pitchFamily="18" charset="0"/>
              </a:rPr>
              <a:t>Phát triển lâm nghiệp</a:t>
            </a:r>
            <a:endParaRPr sz="2000" b="1" noProof="1">
              <a:solidFill>
                <a:srgbClr val="00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802" name="Picture 18" descr="EAR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7" y="0"/>
            <a:ext cx="5048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880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9" name="Picture 9" descr="indonesia_volc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10" descr="Tsuna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1" descr="CAKPU7K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572000" cy="3276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13" descr="CANEI9V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4495800" cy="31242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2" y="2590800"/>
            <a:ext cx="10191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 descr="Cloud-01-ju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657600"/>
            <a:ext cx="9144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941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764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764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764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764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467100"/>
            <a:ext cx="27241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6"/>
          <p:cNvSpPr txBox="1">
            <a:spLocks noChangeArrowheads="1"/>
          </p:cNvSpPr>
          <p:nvPr/>
        </p:nvSpPr>
        <p:spPr bwMode="auto">
          <a:xfrm>
            <a:off x="1905000" y="6286502"/>
            <a:ext cx="830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Xói mòn đất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368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46710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8" descr="Ảnh: AFP.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3400"/>
            <a:ext cx="2743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11"/>
          <p:cNvSpPr txBox="1">
            <a:spLocks noChangeArrowheads="1"/>
          </p:cNvSpPr>
          <p:nvPr/>
        </p:nvSpPr>
        <p:spPr bwMode="auto">
          <a:xfrm>
            <a:off x="1050925" y="3024188"/>
            <a:ext cx="158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Cháy rừng</a:t>
            </a:r>
            <a:r>
              <a:rPr lang="en-US" altLang="zh-CN" b="1">
                <a:latin typeface="Tahoma" panose="020B0604030504040204" pitchFamily="34" charset="0"/>
                <a:ea typeface="SimSun" panose="02010600030101010101" pitchFamily="2" charset="-122"/>
              </a:rPr>
              <a:t> </a:t>
            </a:r>
            <a:endParaRPr lang="en-US" altLang="zh-CN" b="1">
              <a:latin typeface="Tahoma" panose="020B060403050404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36870" name="Text Box 12"/>
          <p:cNvSpPr txBox="1">
            <a:spLocks noChangeArrowheads="1"/>
          </p:cNvSpPr>
          <p:nvPr/>
        </p:nvSpPr>
        <p:spPr bwMode="auto">
          <a:xfrm>
            <a:off x="4327527" y="3043238"/>
            <a:ext cx="917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Lũ lụt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36871" name="Text Box 13"/>
          <p:cNvSpPr txBox="1">
            <a:spLocks noChangeArrowheads="1"/>
          </p:cNvSpPr>
          <p:nvPr/>
        </p:nvSpPr>
        <p:spPr bwMode="auto">
          <a:xfrm>
            <a:off x="7013577" y="3005138"/>
            <a:ext cx="125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Hạn hán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36872" name="Text Box 14"/>
          <p:cNvSpPr txBox="1">
            <a:spLocks noChangeArrowheads="1"/>
          </p:cNvSpPr>
          <p:nvPr/>
        </p:nvSpPr>
        <p:spPr bwMode="auto">
          <a:xfrm>
            <a:off x="1031877" y="6243638"/>
            <a:ext cx="2028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Chặt phá rừng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36873" name="Picture 17" descr="CAAH4TA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895600" cy="26670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8" descr="chay rung o Qunag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2971800" cy="25146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5" name="Picture 19" descr="xoi m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"/>
            <a:ext cx="2971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2286000"/>
            <a:ext cx="822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8" descr="EART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7" y="0"/>
            <a:ext cx="5048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3717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077200" cy="609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-xi-a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/>
          <p:nvPr/>
        </p:nvSpPr>
        <p:spPr bwMode="auto">
          <a:xfrm>
            <a:off x="2514600" y="60198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Đông-ti-mo</a:t>
            </a:r>
          </a:p>
        </p:txBody>
      </p:sp>
      <p:pic>
        <p:nvPicPr>
          <p:cNvPr id="2068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62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5"/>
    </mc:Choice>
    <mc:Fallback xmlns="">
      <p:transition spd="slow" advTm="1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609600" y="838202"/>
            <a:ext cx="79248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 dirty="0">
              <a:solidFill>
                <a:srgbClr val="0000FF"/>
              </a:solidFill>
              <a:latin typeface=".VnTime" panose="020B7200000000000000" pitchFamily="34" charset="0"/>
            </a:endParaRPr>
          </a:p>
          <a:p>
            <a:endParaRPr lang="en-US" altLang="en-US" sz="24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20"/>
    </mc:Choice>
    <mc:Fallback xmlns="">
      <p:transition spd="slow" advTm="3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9800"/>
            <a:ext cx="80010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b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THƯỜNG XUYÊN XẢY RA ĐỘNG ĐẤT</a:t>
            </a:r>
          </a:p>
        </p:txBody>
      </p:sp>
    </p:spTree>
    <p:extLst>
      <p:ext uri="{BB962C8B-B14F-4D97-AF65-F5344CB8AC3E}">
        <p14:creationId xmlns:p14="http://schemas.microsoft.com/office/powerpoint/2010/main" val="3782705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WordArt 12"/>
          <p:cNvSpPr>
            <a:spLocks noChangeArrowheads="1" noChangeShapeType="1" noTextEdit="1"/>
          </p:cNvSpPr>
          <p:nvPr/>
        </p:nvSpPr>
        <p:spPr bwMode="auto">
          <a:xfrm>
            <a:off x="2438400" y="4549"/>
            <a:ext cx="4495800" cy="49238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 dirty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44343" y="1171572"/>
            <a:ext cx="441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-44342" y="1574632"/>
            <a:ext cx="385434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altLang="en-US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-44343" y="533400"/>
            <a:ext cx="563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1.Vị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-51167" y="3142300"/>
            <a:ext cx="3848656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28</a:t>
            </a:r>
            <a:r>
              <a:rPr lang="en-US" altLang="en-US" sz="20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5’B</a:t>
            </a:r>
          </a:p>
          <a:p>
            <a:pPr algn="just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 10</a:t>
            </a:r>
            <a:r>
              <a:rPr lang="en-US" altLang="en-US" sz="20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5’N</a:t>
            </a:r>
          </a:p>
          <a:p>
            <a:pPr algn="just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92</a:t>
            </a:r>
            <a:r>
              <a:rPr lang="en-US" altLang="en-US" sz="20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</a:t>
            </a:r>
          </a:p>
          <a:p>
            <a:pPr algn="just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142</a:t>
            </a:r>
            <a:r>
              <a:rPr lang="en-US" altLang="en-US" sz="20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-51166" y="4903522"/>
            <a:ext cx="384865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n-US" altLang="en-US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308153" y="496937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nhiên</a:t>
            </a:r>
            <a:endParaRPr lang="en-US" altLang="en-US" sz="20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62403" y="842618"/>
          <a:ext cx="5181599" cy="6015382"/>
        </p:xfrm>
        <a:graphic>
          <a:graphicData uri="http://schemas.openxmlformats.org/drawingml/2006/table">
            <a:tbl>
              <a:tblPr/>
              <a:tblGrid>
                <a:gridCol w="761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2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8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ĐĐTN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Bán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đảo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Trung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Ấn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Quần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đảo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Mã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Lai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04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3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09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22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0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3963977" y="1527433"/>
            <a:ext cx="1905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3" action="ppaction://hlinksldjump"/>
              </a:rPr>
              <a:t>Địa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  <a:hlinkClick r:id="rId3" action="ppaction://hlinksldjump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3" action="ppaction://hlinksldjump"/>
              </a:rPr>
              <a:t>hình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3963977" y="4371486"/>
            <a:ext cx="1905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4" action="ppaction://hlinksldjump"/>
              </a:rPr>
              <a:t>Sông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  <a:hlinkClick r:id="rId4" action="ppaction://hlinksldjump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4" action="ppaction://hlinksldjump"/>
              </a:rPr>
              <a:t>ngòi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3963977" y="5499846"/>
            <a:ext cx="1905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3" action="ppaction://hlinksldjump"/>
              </a:rPr>
              <a:t>Cảnh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  <a:hlinkClick r:id="rId3" action="ppaction://hlinksldjump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3" action="ppaction://hlinksldjump"/>
              </a:rPr>
              <a:t>quan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40"/>
          <p:cNvSpPr txBox="1">
            <a:spLocks noChangeArrowheads="1"/>
          </p:cNvSpPr>
          <p:nvPr/>
        </p:nvSpPr>
        <p:spPr bwMode="auto">
          <a:xfrm>
            <a:off x="3944392" y="6259361"/>
            <a:ext cx="21313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5" action="ppaction://hlinksldjump"/>
              </a:rPr>
              <a:t>Khoáng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  <a:hlinkClick r:id="rId5" action="ppaction://hlinksldjump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  <a:hlinkClick r:id="rId5" action="ppaction://hlinksldjump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5" action="ppaction://hlinksldjump"/>
              </a:rPr>
              <a:t>sản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50"/>
          <p:cNvSpPr txBox="1">
            <a:spLocks noChangeArrowheads="1"/>
          </p:cNvSpPr>
          <p:nvPr/>
        </p:nvSpPr>
        <p:spPr bwMode="auto">
          <a:xfrm>
            <a:off x="4018361" y="3277583"/>
            <a:ext cx="1905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6" action="ppaction://hlinksldjump"/>
              </a:rPr>
              <a:t>Khí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  <a:hlinkClick r:id="rId6" action="ppaction://hlinksldjump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  <a:hlinkClick r:id="rId6" action="ppaction://hlinksldjump"/>
              </a:rPr>
              <a:t>hậu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4741644" y="1234725"/>
            <a:ext cx="213202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B-N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TB- ĐN.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thấp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  <a:hlinkClick r:id="rId7" action="ppaction://hlinksldjump"/>
              </a:rPr>
              <a:t>….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sa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mỡ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43"/>
          <p:cNvSpPr txBox="1">
            <a:spLocks noChangeArrowheads="1"/>
          </p:cNvSpPr>
          <p:nvPr/>
        </p:nvSpPr>
        <p:spPr bwMode="auto">
          <a:xfrm>
            <a:off x="4686300" y="3238844"/>
            <a:ext cx="2590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mùa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Bão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thu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6974343" y="4018293"/>
            <a:ext cx="223452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B- N,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TB- ĐN</a:t>
            </a:r>
          </a:p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mùa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4700231" y="5438292"/>
            <a:ext cx="2338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thưa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rụng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van</a:t>
            </a:r>
          </a:p>
        </p:txBody>
      </p:sp>
      <p:sp>
        <p:nvSpPr>
          <p:cNvPr id="26" name="Text Box 49"/>
          <p:cNvSpPr txBox="1">
            <a:spLocks noChangeArrowheads="1"/>
          </p:cNvSpPr>
          <p:nvPr/>
        </p:nvSpPr>
        <p:spPr bwMode="auto">
          <a:xfrm>
            <a:off x="4756984" y="6308279"/>
            <a:ext cx="4435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đa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 Than,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thiếc,đồng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dầu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mỏ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đốt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42"/>
          <p:cNvSpPr txBox="1">
            <a:spLocks noChangeArrowheads="1"/>
          </p:cNvSpPr>
          <p:nvPr/>
        </p:nvSpPr>
        <p:spPr bwMode="auto">
          <a:xfrm>
            <a:off x="6974588" y="1171574"/>
            <a:ext cx="216941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thấp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ĐB-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TN.Nhiều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lửa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hẹp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6957283" y="3290269"/>
            <a:ext cx="2144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&amp;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16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bão</a:t>
            </a:r>
            <a:endParaRPr lang="en-US" altLang="en-US" sz="16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46"/>
          <p:cNvSpPr txBox="1">
            <a:spLocks noChangeArrowheads="1"/>
          </p:cNvSpPr>
          <p:nvPr/>
        </p:nvSpPr>
        <p:spPr bwMode="auto">
          <a:xfrm>
            <a:off x="4743139" y="4059427"/>
            <a:ext cx="2169412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dốc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hòa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48"/>
          <p:cNvSpPr txBox="1">
            <a:spLocks noChangeArrowheads="1"/>
          </p:cNvSpPr>
          <p:nvPr/>
        </p:nvSpPr>
        <p:spPr bwMode="auto">
          <a:xfrm>
            <a:off x="7000042" y="5537909"/>
            <a:ext cx="2143958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xanh</a:t>
            </a: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10"/>
    </mc:Choice>
    <mc:Fallback xmlns="">
      <p:transition spd="slow" advTm="7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828802"/>
            <a:ext cx="6155210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ĐẶC ĐIỂM TỰ NHIÊN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VỰC ĐÔNG NAM Á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54"/>
    </mc:Choice>
    <mc:Fallback xmlns="">
      <p:transition spd="slow" advTm="37254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1371600" y="1524000"/>
            <a:ext cx="7162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video,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đẩy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cố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Nộp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zalo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nay.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Nam Á</a:t>
            </a:r>
          </a:p>
        </p:txBody>
      </p:sp>
      <p:sp>
        <p:nvSpPr>
          <p:cNvPr id="26631" name="WordArt 12"/>
          <p:cNvSpPr>
            <a:spLocks noChangeArrowheads="1" noChangeShapeType="1" noTextEdit="1"/>
          </p:cNvSpPr>
          <p:nvPr/>
        </p:nvSpPr>
        <p:spPr bwMode="auto">
          <a:xfrm>
            <a:off x="2286000" y="762002"/>
            <a:ext cx="4495800" cy="785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 dirty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4D2FEF-9F8C-4654-9B5E-9C0D0347F2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6"/>
    </mc:Choice>
    <mc:Fallback xmlns="">
      <p:transition spd="slow" advTm="16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04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opy of KJ027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6036104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5"/>
    </mc:Choice>
    <mc:Fallback xmlns="">
      <p:transition spd="slow" advTm="701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207875" name="Content Placeholder 2"/>
          <p:cNvSpPr>
            <a:spLocks noGrp="1"/>
          </p:cNvSpPr>
          <p:nvPr>
            <p:ph idx="1"/>
          </p:nvPr>
        </p:nvSpPr>
        <p:spPr>
          <a:xfrm>
            <a:off x="2362200" y="1143000"/>
            <a:ext cx="4419600" cy="609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/>
          <p:nvPr/>
        </p:nvSpPr>
        <p:spPr bwMode="auto">
          <a:xfrm>
            <a:off x="2514600" y="60198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</a:p>
        </p:txBody>
      </p:sp>
      <p:pic>
        <p:nvPicPr>
          <p:cNvPr id="207877" name="Picture 2" descr="http://nicotex.vn/wp-content/uploads/2017/08/4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895477"/>
            <a:ext cx="6191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3"/>
    </mc:Choice>
    <mc:Fallback xmlns="">
      <p:transition spd="slow" advTm="12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85850"/>
            <a:ext cx="8229600" cy="6096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5" name="Content Placeholder 2"/>
          <p:cNvSpPr txBox="1"/>
          <p:nvPr/>
        </p:nvSpPr>
        <p:spPr bwMode="auto">
          <a:xfrm>
            <a:off x="2514600" y="60198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</a:t>
            </a:r>
          </a:p>
        </p:txBody>
      </p:sp>
      <p:pic>
        <p:nvPicPr>
          <p:cNvPr id="209925" name="Picture 2" descr="Káº¿t quáº£ hÃ¬nh áº£nh cho philippines á» bÃ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95450"/>
            <a:ext cx="62865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7"/>
    </mc:Choice>
    <mc:Fallback xmlns="">
      <p:transition spd="slow" advTm="9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210947" name="Content Placeholder 2"/>
          <p:cNvSpPr>
            <a:spLocks noGrp="1"/>
          </p:cNvSpPr>
          <p:nvPr>
            <p:ph idx="1"/>
          </p:nvPr>
        </p:nvSpPr>
        <p:spPr>
          <a:xfrm>
            <a:off x="2667000" y="1143000"/>
            <a:ext cx="3657600" cy="609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đôi</a:t>
            </a:r>
          </a:p>
        </p:txBody>
      </p:sp>
      <p:sp>
        <p:nvSpPr>
          <p:cNvPr id="5" name="Content Placeholder 2"/>
          <p:cNvSpPr txBox="1"/>
          <p:nvPr/>
        </p:nvSpPr>
        <p:spPr bwMode="auto">
          <a:xfrm>
            <a:off x="2514600" y="62484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Ma-lay-si-a</a:t>
            </a:r>
          </a:p>
        </p:txBody>
      </p:sp>
      <p:pic>
        <p:nvPicPr>
          <p:cNvPr id="210949" name="Picture 2" descr="Káº¿t quáº£ hÃ¬nh áº£nh cho malay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790700"/>
            <a:ext cx="767715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7"/>
    </mc:Choice>
    <mc:Fallback xmlns="">
      <p:transition spd="slow" advTm="12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87363" y="1236663"/>
            <a:ext cx="7848600" cy="3581400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chemeClr val="bg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  <a:p>
            <a:pPr algn="ctr"/>
            <a:r>
              <a:rPr lang="en-US" sz="3600" b="1" kern="10" dirty="0">
                <a:ln w="9525"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LIỀN VÀ HẢI ĐẢO</a:t>
            </a: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162300" y="7940"/>
            <a:ext cx="2743200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19 -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1"/>
    </mc:Choice>
    <mc:Fallback xmlns="">
      <p:transition spd="slow" advTm="16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999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228602"/>
            <a:ext cx="899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 dirty="0" err="1">
                <a:cs typeface="Times New Roman" panose="02020603050405020304" pitchFamily="18" charset="0"/>
              </a:rPr>
              <a:t>Bài</a:t>
            </a:r>
            <a:r>
              <a:rPr lang="en-US" altLang="en-US" sz="1800" b="1" dirty="0">
                <a:cs typeface="Times New Roman" panose="02020603050405020304" pitchFamily="18" charset="0"/>
              </a:rPr>
              <a:t> 14        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ĐÔNG NAM Á - ĐẤT LIỀN VÀ HẢI ĐẢO</a:t>
            </a:r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 rot="2924938">
            <a:off x="3748934" y="732767"/>
            <a:ext cx="312737" cy="2322516"/>
          </a:xfrm>
          <a:prstGeom prst="downArrow">
            <a:avLst>
              <a:gd name="adj1" fmla="val 50000"/>
              <a:gd name="adj2" fmla="val 15659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 rot="-2827592">
            <a:off x="5594350" y="739775"/>
            <a:ext cx="304800" cy="2362200"/>
          </a:xfrm>
          <a:prstGeom prst="downArrow">
            <a:avLst>
              <a:gd name="adj1" fmla="val 50000"/>
              <a:gd name="adj2" fmla="val 193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76200" y="2895600"/>
            <a:ext cx="4191000" cy="1066800"/>
          </a:xfrm>
          <a:prstGeom prst="rect">
            <a:avLst/>
          </a:prstGeom>
          <a:solidFill>
            <a:schemeClr val="bg1">
              <a:alpha val="2000"/>
            </a:schemeClr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VÀ GIỚI HẠN CỦA </a:t>
            </a:r>
          </a:p>
          <a:p>
            <a:pPr algn="ctr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VỰC ĐÔNG NAM Á</a:t>
            </a:r>
          </a:p>
        </p:txBody>
      </p: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4953000" y="2895600"/>
            <a:ext cx="4191000" cy="1066800"/>
          </a:xfrm>
          <a:prstGeom prst="rect">
            <a:avLst/>
          </a:prstGeom>
          <a:solidFill>
            <a:schemeClr val="bg1">
              <a:alpha val="2000"/>
            </a:schemeClr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TỰ NHIÊN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3"/>
    </mc:Choice>
    <mc:Fallback xmlns="">
      <p:transition spd="slow" advTm="1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2070" grpId="0" animBg="1"/>
      <p:bldP spid="2071" grpId="0" animBg="1"/>
      <p:bldP spid="2072" grpId="0" animBg="1"/>
      <p:bldP spid="207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7|12.6|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8|0.7|2|3.4|2.1|2.7|2.3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|67.1|0.7|4.5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7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6.4|7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1|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7|7.6|10.7|6.9|7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9|0.7|62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|2.2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8|0.5|1.2|1.3|1.5|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ỔNG HỢP HỮU CƠ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1825</Words>
  <Application>Microsoft Office PowerPoint</Application>
  <PresentationFormat>On-screen Show (4:3)</PresentationFormat>
  <Paragraphs>284</Paragraphs>
  <Slides>45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.VnCentury Schoolbook</vt:lpstr>
      <vt:lpstr>.VnTime</vt:lpstr>
      <vt:lpstr>Arial</vt:lpstr>
      <vt:lpstr>Calibri</vt:lpstr>
      <vt:lpstr>Tahoma</vt:lpstr>
      <vt:lpstr>Times New Roman</vt:lpstr>
      <vt:lpstr>VNI-Heather</vt:lpstr>
      <vt:lpstr>VNI-Times</vt:lpstr>
      <vt:lpstr>Default Design</vt:lpstr>
      <vt:lpstr>TỔNG HỢP HỮU CƠ</vt:lpstr>
      <vt:lpstr>3_Default Design</vt:lpstr>
      <vt:lpstr>1_Default Design</vt:lpstr>
      <vt:lpstr>Image</vt:lpstr>
      <vt:lpstr>PowerPoint Presentation</vt:lpstr>
      <vt:lpstr>HOẠT ĐỘNG KHỞI ĐỘNG</vt:lpstr>
      <vt:lpstr>HOẠT ĐỘNG KHỞI ĐỘNG</vt:lpstr>
      <vt:lpstr>HOẠT ĐỘNG KHỞI ĐỘNG</vt:lpstr>
      <vt:lpstr>HOẠT ĐỘNG KHỞI ĐỘNG</vt:lpstr>
      <vt:lpstr>HOẠT ĐỘNG KHỞI ĐỘNG</vt:lpstr>
      <vt:lpstr>HOẠT ĐỘNG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ĐÔNG NAM Á THƯỜNG XUYÊN XẢY RA ĐỘNG ĐẤT</vt:lpstr>
      <vt:lpstr>PowerPoint Presentation</vt:lpstr>
      <vt:lpstr>PowerPoint Presentation</vt:lpstr>
      <vt:lpstr>PowerPoint Presentation</vt:lpstr>
      <vt:lpstr>PowerPoint Presentation</vt:lpstr>
    </vt:vector>
  </TitlesOfParts>
  <Company>133 truong Chinh - Nam Dinh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Cong tyTNHH Xuan Thuy</dc:creator>
  <cp:lastModifiedBy>Hằng Thanh</cp:lastModifiedBy>
  <cp:revision>50</cp:revision>
  <dcterms:created xsi:type="dcterms:W3CDTF">2011-12-28T12:16:00Z</dcterms:created>
  <dcterms:modified xsi:type="dcterms:W3CDTF">2023-02-01T09:42:42Z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20DD7CD6FA3A4066A89705FF2D2BD6EF</vt:lpwstr>
  </property>
  <property fmtid="{D5CDD505-2E9C-101B-9397-08002B2CF9AE}" pid="3" name="KSOProductBuildVer">
    <vt:lpwstr>1033-11.2.0.10382</vt:lpwstr>
  </property>
</Properties>
</file>