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6" r:id="rId2"/>
    <p:sldMasterId id="2147483740" r:id="rId3"/>
    <p:sldMasterId id="2147483757" r:id="rId4"/>
    <p:sldMasterId id="2147483775" r:id="rId5"/>
    <p:sldMasterId id="2147483804" r:id="rId6"/>
  </p:sldMasterIdLst>
  <p:notesMasterIdLst>
    <p:notesMasterId r:id="rId36"/>
  </p:notesMasterIdLst>
  <p:sldIdLst>
    <p:sldId id="258" r:id="rId7"/>
    <p:sldId id="264" r:id="rId8"/>
    <p:sldId id="266" r:id="rId9"/>
    <p:sldId id="268" r:id="rId10"/>
    <p:sldId id="270" r:id="rId11"/>
    <p:sldId id="272" r:id="rId12"/>
    <p:sldId id="276" r:id="rId13"/>
    <p:sldId id="279" r:id="rId14"/>
    <p:sldId id="278" r:id="rId15"/>
    <p:sldId id="280" r:id="rId16"/>
    <p:sldId id="282" r:id="rId17"/>
    <p:sldId id="283" r:id="rId18"/>
    <p:sldId id="284" r:id="rId19"/>
    <p:sldId id="285" r:id="rId20"/>
    <p:sldId id="286" r:id="rId21"/>
    <p:sldId id="287" r:id="rId22"/>
    <p:sldId id="289" r:id="rId23"/>
    <p:sldId id="291" r:id="rId24"/>
    <p:sldId id="292" r:id="rId25"/>
    <p:sldId id="293" r:id="rId26"/>
    <p:sldId id="259" r:id="rId27"/>
    <p:sldId id="297" r:id="rId28"/>
    <p:sldId id="298" r:id="rId29"/>
    <p:sldId id="299" r:id="rId30"/>
    <p:sldId id="300" r:id="rId31"/>
    <p:sldId id="301" r:id="rId32"/>
    <p:sldId id="306" r:id="rId33"/>
    <p:sldId id="303" r:id="rId34"/>
    <p:sldId id="305" r:id="rId3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13E1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9942B-18B6-4E2D-B9F7-940E4BF08E03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D6A8A-F303-4744-B5BD-EC15881F7B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036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21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29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23211-66F3-4E52-BE2E-D8A9E8DA1D0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50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23211-66F3-4E52-BE2E-D8A9E8DA1D0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61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33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31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14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23211-66F3-4E52-BE2E-D8A9E8DA1D0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12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70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98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9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84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23211-66F3-4E52-BE2E-D8A9E8DA1D0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65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03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23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95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4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23211-66F3-4E52-BE2E-D8A9E8DA1D0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67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96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7DC714-E698-47D6-8265-470D599599C3}" type="slidenum">
              <a:rPr lang="en-US" altLang="vi-VN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28</a:t>
            </a:fld>
            <a:endParaRPr lang="en-US" altLang="vi-VN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79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4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3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45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64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57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5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23211-66F3-4E52-BE2E-D8A9E8DA1D0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8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8401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3035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94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94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3562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6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6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59" y="6382169"/>
            <a:ext cx="547804" cy="365126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266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27500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9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27164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25346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0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0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0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00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4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91986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86600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2595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75214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05380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341822" y="667462"/>
            <a:ext cx="972143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24"/>
          <p:cNvGrpSpPr/>
          <p:nvPr userDrawn="1"/>
        </p:nvGrpSpPr>
        <p:grpSpPr>
          <a:xfrm>
            <a:off x="11236542" y="459432"/>
            <a:ext cx="258652" cy="233265"/>
            <a:chOff x="3720691" y="2824413"/>
            <a:chExt cx="1341120" cy="120917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prstClr val="black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prstClr val="black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0" name="组合 39"/>
          <p:cNvGrpSpPr/>
          <p:nvPr userDrawn="1"/>
        </p:nvGrpSpPr>
        <p:grpSpPr>
          <a:xfrm>
            <a:off x="574771" y="208120"/>
            <a:ext cx="632151" cy="570104"/>
            <a:chOff x="5446701" y="1360245"/>
            <a:chExt cx="632315" cy="570104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855731">
              <a:off x="5446701" y="1360245"/>
              <a:ext cx="632315" cy="5701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chemeClr val="accent1">
                  <a:lumMod val="75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KSO_Shape"/>
          <p:cNvSpPr>
            <a:spLocks/>
          </p:cNvSpPr>
          <p:nvPr userDrawn="1"/>
        </p:nvSpPr>
        <p:spPr bwMode="auto">
          <a:xfrm>
            <a:off x="715294" y="345330"/>
            <a:ext cx="342503" cy="29120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00" tIns="45699" rIns="91400" bIns="45699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399" dirty="0">
              <a:solidFill>
                <a:srgbClr val="1C666E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838425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77024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87739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70385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94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94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64071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6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6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59" y="6382169"/>
            <a:ext cx="547804" cy="365126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97454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5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7144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1609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0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0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0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00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4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84284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0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0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0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00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4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55012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77388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18528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90872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341822" y="667462"/>
            <a:ext cx="972143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24"/>
          <p:cNvGrpSpPr/>
          <p:nvPr userDrawn="1"/>
        </p:nvGrpSpPr>
        <p:grpSpPr>
          <a:xfrm>
            <a:off x="11236542" y="459432"/>
            <a:ext cx="258652" cy="233265"/>
            <a:chOff x="3720691" y="2824413"/>
            <a:chExt cx="1341120" cy="120917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prstClr val="black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prstClr val="black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0" name="组合 39"/>
          <p:cNvGrpSpPr/>
          <p:nvPr userDrawn="1"/>
        </p:nvGrpSpPr>
        <p:grpSpPr>
          <a:xfrm>
            <a:off x="574771" y="208120"/>
            <a:ext cx="632151" cy="570104"/>
            <a:chOff x="5446701" y="1360245"/>
            <a:chExt cx="632315" cy="570104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855731">
              <a:off x="5446701" y="1360245"/>
              <a:ext cx="632315" cy="5701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chemeClr val="accent1">
                  <a:lumMod val="75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KSO_Shape"/>
          <p:cNvSpPr>
            <a:spLocks/>
          </p:cNvSpPr>
          <p:nvPr userDrawn="1"/>
        </p:nvSpPr>
        <p:spPr bwMode="auto">
          <a:xfrm>
            <a:off x="715294" y="345330"/>
            <a:ext cx="342503" cy="29120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00" tIns="45699" rIns="91400" bIns="45699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399" dirty="0">
              <a:solidFill>
                <a:srgbClr val="1C666E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672885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76144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47770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32550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94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94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02964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6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6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59" y="6382169"/>
            <a:ext cx="547804" cy="365126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7065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26653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8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49697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31476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0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0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0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00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4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36152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98826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66996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0077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341822" y="667462"/>
            <a:ext cx="972143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24"/>
          <p:cNvGrpSpPr/>
          <p:nvPr userDrawn="1"/>
        </p:nvGrpSpPr>
        <p:grpSpPr>
          <a:xfrm>
            <a:off x="11236542" y="459432"/>
            <a:ext cx="258652" cy="233265"/>
            <a:chOff x="3720691" y="2824413"/>
            <a:chExt cx="1341120" cy="120917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prstClr val="black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prstClr val="black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0" name="组合 39"/>
          <p:cNvGrpSpPr/>
          <p:nvPr userDrawn="1"/>
        </p:nvGrpSpPr>
        <p:grpSpPr>
          <a:xfrm>
            <a:off x="574771" y="208120"/>
            <a:ext cx="632151" cy="570104"/>
            <a:chOff x="5446701" y="1360245"/>
            <a:chExt cx="632315" cy="570104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855731">
              <a:off x="5446701" y="1360245"/>
              <a:ext cx="632315" cy="5701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chemeClr val="accent1">
                  <a:lumMod val="75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KSO_Shape"/>
          <p:cNvSpPr>
            <a:spLocks/>
          </p:cNvSpPr>
          <p:nvPr userDrawn="1"/>
        </p:nvSpPr>
        <p:spPr bwMode="auto">
          <a:xfrm>
            <a:off x="715294" y="345330"/>
            <a:ext cx="342503" cy="29120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00" tIns="45699" rIns="91400" bIns="45699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399" dirty="0">
              <a:solidFill>
                <a:srgbClr val="1C666E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53492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55363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7587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68679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70699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94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94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29861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0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2982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59090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0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0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0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00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4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21192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75440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20795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54429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341822" y="667462"/>
            <a:ext cx="972143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24"/>
          <p:cNvGrpSpPr/>
          <p:nvPr userDrawn="1"/>
        </p:nvGrpSpPr>
        <p:grpSpPr>
          <a:xfrm>
            <a:off x="11236542" y="459432"/>
            <a:ext cx="258652" cy="233265"/>
            <a:chOff x="3720691" y="2824413"/>
            <a:chExt cx="1341120" cy="120917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prstClr val="black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prstClr val="black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0" name="组合 39"/>
          <p:cNvGrpSpPr/>
          <p:nvPr userDrawn="1"/>
        </p:nvGrpSpPr>
        <p:grpSpPr>
          <a:xfrm>
            <a:off x="574771" y="208120"/>
            <a:ext cx="632151" cy="570104"/>
            <a:chOff x="5446701" y="1360245"/>
            <a:chExt cx="632315" cy="570104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855731">
              <a:off x="5446701" y="1360245"/>
              <a:ext cx="632315" cy="5701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chemeClr val="accent1">
                  <a:lumMod val="75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KSO_Shape"/>
          <p:cNvSpPr>
            <a:spLocks/>
          </p:cNvSpPr>
          <p:nvPr userDrawn="1"/>
        </p:nvSpPr>
        <p:spPr bwMode="auto">
          <a:xfrm>
            <a:off x="715294" y="345330"/>
            <a:ext cx="342503" cy="29120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00" tIns="45699" rIns="91400" bIns="45699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399" dirty="0">
              <a:solidFill>
                <a:srgbClr val="1C666E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386265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07510"/>
      </p:ext>
    </p:extLst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54497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74160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69133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94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94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84906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6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6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59" y="6382169"/>
            <a:ext cx="547804" cy="365126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83336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94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EDB3E-10CE-4F62-91C4-DD9AA7CE513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7077330"/>
      </p:ext>
    </p:extLst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2FA93-6B5C-412B-A25E-7190E5A53C0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49641114"/>
      </p:ext>
    </p:extLst>
  </p:cSld>
  <p:clrMapOvr>
    <a:masterClrMapping/>
  </p:clrMapOvr>
  <p:transition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1D43A-7A92-4F22-893B-F79A786DC5F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72741886"/>
      </p:ext>
    </p:extLst>
  </p:cSld>
  <p:clrMapOvr>
    <a:masterClrMapping/>
  </p:clrMapOvr>
  <p:transition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18FD6-4392-4688-99D5-6FA9291EE08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7366548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341822" y="667462"/>
            <a:ext cx="972143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24"/>
          <p:cNvGrpSpPr/>
          <p:nvPr userDrawn="1"/>
        </p:nvGrpSpPr>
        <p:grpSpPr>
          <a:xfrm>
            <a:off x="11236542" y="459432"/>
            <a:ext cx="258652" cy="233265"/>
            <a:chOff x="3720691" y="2824413"/>
            <a:chExt cx="1341120" cy="120917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prstClr val="black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prstClr val="black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0" name="组合 39"/>
          <p:cNvGrpSpPr/>
          <p:nvPr userDrawn="1"/>
        </p:nvGrpSpPr>
        <p:grpSpPr>
          <a:xfrm>
            <a:off x="574771" y="208120"/>
            <a:ext cx="632151" cy="570104"/>
            <a:chOff x="5446701" y="1360245"/>
            <a:chExt cx="632315" cy="570104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855731">
              <a:off x="5446701" y="1360245"/>
              <a:ext cx="632315" cy="5701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chemeClr val="accent1">
                  <a:lumMod val="75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KSO_Shape"/>
          <p:cNvSpPr>
            <a:spLocks/>
          </p:cNvSpPr>
          <p:nvPr userDrawn="1"/>
        </p:nvSpPr>
        <p:spPr bwMode="auto">
          <a:xfrm>
            <a:off x="715294" y="345330"/>
            <a:ext cx="342503" cy="29120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00" tIns="45699" rIns="91400" bIns="45699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399" dirty="0">
              <a:solidFill>
                <a:srgbClr val="1C666E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972372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E535A-5F20-4732-A5BE-B88E801E41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78517798"/>
      </p:ext>
    </p:extLst>
  </p:cSld>
  <p:clrMapOvr>
    <a:masterClrMapping/>
  </p:clrMapOvr>
  <p:transition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ABF0-5894-4B7D-8862-CFAC9AF549D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9340418"/>
      </p:ext>
    </p:extLst>
  </p:cSld>
  <p:clrMapOvr>
    <a:masterClrMapping/>
  </p:clrMapOvr>
  <p:transition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36C6D-9B59-4F95-BE14-3FF627E0033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51850700"/>
      </p:ext>
    </p:extLst>
  </p:cSld>
  <p:clrMapOvr>
    <a:masterClrMapping/>
  </p:clrMapOvr>
  <p:transition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91F4D-08F2-4C4B-8818-9CE64FC23B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36381679"/>
      </p:ext>
    </p:extLst>
  </p:cSld>
  <p:clrMapOvr>
    <a:masterClrMapping/>
  </p:clrMapOvr>
  <p:transition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46E88-8A2C-4C7A-BB7E-2627426A04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4440763"/>
      </p:ext>
    </p:extLst>
  </p:cSld>
  <p:clrMapOvr>
    <a:masterClrMapping/>
  </p:clrMapOvr>
  <p:transition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550CB-9501-478B-999F-2032152844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99284185"/>
      </p:ext>
    </p:extLst>
  </p:cSld>
  <p:clrMapOvr>
    <a:masterClrMapping/>
  </p:clrMapOvr>
  <p:transition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EE2B6-1972-4988-A799-734DC334891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998086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7792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86406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9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977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2100">
                <a:srgbClr val="EFEFEF"/>
              </a:gs>
              <a:gs pos="0">
                <a:srgbClr val="EFEFEF"/>
              </a:gs>
              <a:gs pos="100000">
                <a:srgbClr val="EFEFE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5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774" r:id="rId13"/>
    <p:sldLayoutId id="2147483685" r:id="rId14"/>
  </p:sldLayoutIdLst>
  <p:transition>
    <p:random/>
  </p:transition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9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977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2100">
                <a:srgbClr val="EFEFEF"/>
              </a:gs>
              <a:gs pos="0">
                <a:srgbClr val="EFEFEF"/>
              </a:gs>
              <a:gs pos="100000">
                <a:srgbClr val="EFEFE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9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ransition>
    <p:random/>
  </p:transition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9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977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2100">
                <a:srgbClr val="EFEFEF"/>
              </a:gs>
              <a:gs pos="0">
                <a:srgbClr val="EFEFEF"/>
              </a:gs>
              <a:gs pos="100000">
                <a:srgbClr val="EFEFE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2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ransition>
    <p:random/>
  </p:transition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9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977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2100">
                <a:srgbClr val="EFEFEF"/>
              </a:gs>
              <a:gs pos="0">
                <a:srgbClr val="EFEFEF"/>
              </a:gs>
              <a:gs pos="100000">
                <a:srgbClr val="EFEFE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6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70" r:id="rId12"/>
  </p:sldLayoutIdLst>
  <p:transition>
    <p:random/>
  </p:transition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9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977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2100">
                <a:srgbClr val="EFEFEF"/>
              </a:gs>
              <a:gs pos="0">
                <a:srgbClr val="EFEFEF"/>
              </a:gs>
              <a:gs pos="100000">
                <a:srgbClr val="EFEFE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5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ransition>
    <p:random/>
  </p:transition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C29C911-C8AE-4E16-A68B-ABDED138ED4A}" type="slidenum">
              <a:rPr lang="en-US" altLang="vi-VN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11" Type="http://schemas.openxmlformats.org/officeDocument/2006/relationships/slide" Target="slide6.xml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2.png"/><Relationship Id="rId5" Type="http://schemas.openxmlformats.org/officeDocument/2006/relationships/image" Target="../media/image12.gif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855" y="-407133"/>
            <a:ext cx="17215597" cy="87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8" y="1367882"/>
            <a:ext cx="2622183" cy="26226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9" y="1192377"/>
            <a:ext cx="2973129" cy="297364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8757098" y="5853726"/>
            <a:ext cx="1367609" cy="13678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6307998" y="6201470"/>
            <a:ext cx="717580" cy="7177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7248563" y="6560323"/>
            <a:ext cx="995690" cy="99586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10343741" y="6307229"/>
            <a:ext cx="720935" cy="7210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1023485" y="6718579"/>
            <a:ext cx="784764" cy="784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5283593" y="6037941"/>
            <a:ext cx="336492" cy="33655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4242242" y="5767623"/>
            <a:ext cx="705093" cy="7052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11283711" y="5107310"/>
            <a:ext cx="1392842" cy="139308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5892899" y="5765079"/>
            <a:ext cx="297296" cy="29734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2591932" y="6272924"/>
            <a:ext cx="1283039" cy="12832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701615" y="6140298"/>
            <a:ext cx="693255" cy="6933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389865" y="6560322"/>
            <a:ext cx="422299" cy="4223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58025" y="6315987"/>
            <a:ext cx="211148" cy="21118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137369" y="2058708"/>
            <a:ext cx="1865791" cy="1240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32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Khởi động</a:t>
            </a:r>
            <a:endParaRPr lang="zh-CN" altLang="en-US" sz="3732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1263594" y="430434"/>
            <a:ext cx="19196209" cy="49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82" tIns="60941" rIns="121882" bIns="6094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6359607" y="4261803"/>
            <a:ext cx="246209" cy="49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882" tIns="60941" rIns="121882" bIns="6094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265302" y="1717237"/>
            <a:ext cx="1947110" cy="190781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Phần thưởng là 1 tràng pháo tay of cả lớp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212412" y="1717237"/>
            <a:ext cx="1947110" cy="190781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Phần thưởng là 1 cái bút bi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265302" y="3637886"/>
            <a:ext cx="1947110" cy="190781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Phần thưởng là 1 cái kẹo mút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212412" y="3637886"/>
            <a:ext cx="1947110" cy="1907817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Phần thưởng là 1 quyển vở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269530" y="1731005"/>
            <a:ext cx="1947110" cy="190781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vi-VN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216640" y="1731005"/>
            <a:ext cx="1947110" cy="190781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vi-VN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269530" y="3651654"/>
            <a:ext cx="1947110" cy="190781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vi-VN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216640" y="3651654"/>
            <a:ext cx="1947110" cy="1907817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vi-VN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0513" y="163041"/>
            <a:ext cx="3434210" cy="12409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732" dirty="0">
                <a:solidFill>
                  <a:srgbClr val="FF0066"/>
                </a:solidFill>
                <a:ea typeface="Calibri" panose="020F0502020204030204" pitchFamily="34" charset="0"/>
              </a:rPr>
              <a:t>TRÒ CHƠI:</a:t>
            </a:r>
          </a:p>
          <a:p>
            <a:pPr lvl="0" algn="ctr"/>
            <a:r>
              <a:rPr lang="en-US" sz="3732" dirty="0">
                <a:solidFill>
                  <a:srgbClr val="FF0066"/>
                </a:solidFill>
                <a:ea typeface="Calibri" panose="020F0502020204030204" pitchFamily="34" charset="0"/>
              </a:rPr>
              <a:t> Lật ô may mắn</a:t>
            </a:r>
            <a:endParaRPr lang="en-US" sz="3732" dirty="0">
              <a:solidFill>
                <a:srgbClr val="FF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5295" y="-29799"/>
            <a:ext cx="4996705" cy="27595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732" dirty="0">
                <a:solidFill>
                  <a:srgbClr val="FF0066"/>
                </a:solidFill>
                <a:ea typeface="Calibri" panose="020F0502020204030204" pitchFamily="34" charset="0"/>
              </a:rPr>
              <a:t>Luật chơi:</a:t>
            </a:r>
          </a:p>
          <a:p>
            <a:pPr lvl="0" algn="ctr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 4 ô số nhiệm vụ của các em sẽ chọn ô bất kỳ và trả lời câu hỏi ô đó. Trả lời đúng mỗi câu sẽ có quà tương ứng of ô đó.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405220" y="2860852"/>
            <a:ext cx="1634277" cy="77703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Câu 1</a:t>
            </a:r>
            <a:endParaRPr lang="vi-VN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Oval 94"/>
          <p:cNvSpPr/>
          <p:nvPr/>
        </p:nvSpPr>
        <p:spPr>
          <a:xfrm>
            <a:off x="7405221" y="3718682"/>
            <a:ext cx="1634276" cy="8050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Câu 2</a:t>
            </a:r>
            <a:endParaRPr lang="vi-VN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Oval 95"/>
          <p:cNvSpPr/>
          <p:nvPr/>
        </p:nvSpPr>
        <p:spPr>
          <a:xfrm>
            <a:off x="9331743" y="2875898"/>
            <a:ext cx="1717198" cy="77575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Câu 3</a:t>
            </a:r>
            <a:endParaRPr lang="vi-VN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Oval 96"/>
          <p:cNvSpPr/>
          <p:nvPr/>
        </p:nvSpPr>
        <p:spPr>
          <a:xfrm>
            <a:off x="9331743" y="3740301"/>
            <a:ext cx="1717198" cy="78339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Câu 4</a:t>
            </a:r>
            <a:endParaRPr lang="vi-VN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95" y="-41717"/>
            <a:ext cx="1218310" cy="104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/>
          <p:cNvSpPr/>
          <p:nvPr/>
        </p:nvSpPr>
        <p:spPr>
          <a:xfrm>
            <a:off x="8099752" y="4711909"/>
            <a:ext cx="2090590" cy="79080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action="ppaction://hlinksldjump"/>
              </a:rPr>
              <a:t>Bài mới</a:t>
            </a:r>
            <a:endParaRPr lang="vi-VN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7835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72" grpId="0"/>
      <p:bldP spid="59" grpId="0" animBg="1"/>
      <p:bldP spid="60" grpId="0" animBg="1"/>
      <p:bldP spid="61" grpId="0" animBg="1"/>
      <p:bldP spid="62" grpId="0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16" grpId="0" animBg="1"/>
      <p:bldP spid="17" grpId="0" animBg="1"/>
      <p:bldP spid="20" grpId="0" animBg="1"/>
      <p:bldP spid="95" grpId="0" animBg="1"/>
      <p:bldP spid="96" grpId="0" animBg="1"/>
      <p:bldP spid="97" grpId="0" animBg="1"/>
      <p:bldP spid="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286709" y="789521"/>
            <a:ext cx="7870446" cy="5902834"/>
            <a:chOff x="3214613" y="592324"/>
            <a:chExt cx="5904656" cy="4428492"/>
          </a:xfrm>
        </p:grpSpPr>
        <p:pic>
          <p:nvPicPr>
            <p:cNvPr id="3076" name="Picture 4" descr="Hướng dẫn cách chèn hình nền powerpoint đẹp và đơn giản - Tri Thức Việ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13" y="592324"/>
              <a:ext cx="5904656" cy="4428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731613" y="1728974"/>
              <a:ext cx="4809587" cy="2897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en-US" sz="4000" i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+ B1: Chọn phần văn bản cần thực hiện.</a:t>
              </a:r>
              <a:endParaRPr lang="vi-VN" sz="4000" i="1" dirty="0">
                <a:solidFill>
                  <a:srgbClr val="FF0066"/>
                </a:solidFill>
                <a:ea typeface="Times New Roman" panose="02020603050405020304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en-US" sz="4000" i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+B2: Nháy chuột vào thẻ Home và chọn các kiểu căn lề thích lợp (lề trái, phải, giữa, thẳng hai lề).</a:t>
              </a:r>
              <a:endParaRPr lang="vi-VN" sz="4000" i="1" dirty="0">
                <a:solidFill>
                  <a:srgbClr val="FF0066"/>
                </a:solidFill>
                <a:ea typeface="Times New Roman" panose="02020603050405020304" pitchFamily="18" charset="0"/>
              </a:endParaRPr>
            </a:p>
          </p:txBody>
        </p:sp>
      </p:grpSp>
      <p:grpSp>
        <p:nvGrpSpPr>
          <p:cNvPr id="10" name="组合 7"/>
          <p:cNvGrpSpPr/>
          <p:nvPr/>
        </p:nvGrpSpPr>
        <p:grpSpPr>
          <a:xfrm>
            <a:off x="954120" y="4117542"/>
            <a:ext cx="2458939" cy="2452406"/>
            <a:chOff x="2047522" y="1810432"/>
            <a:chExt cx="2508632" cy="2464418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999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圆角矩形 9"/>
            <p:cNvSpPr/>
            <p:nvPr/>
          </p:nvSpPr>
          <p:spPr>
            <a:xfrm rot="2700000">
              <a:off x="2047522" y="1981592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999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999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3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20" y="4223923"/>
            <a:ext cx="2344794" cy="234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ình ảnh dấu chấm hỏi đẹp, ấn tượng và độc đáo nhấ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10" y="28051"/>
            <a:ext cx="1160919" cy="7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53977" y="1197982"/>
            <a:ext cx="3536731" cy="22887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 i="1" dirty="0">
                <a:solidFill>
                  <a:srgbClr val="00B050"/>
                </a:solidFill>
                <a:ea typeface="Calibri" panose="020F0502020204030204" pitchFamily="34" charset="0"/>
              </a:rPr>
              <a:t>Các bước cần thực hiện để căn lề đoạn văn?</a:t>
            </a:r>
            <a:endParaRPr lang="en-US" sz="36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" y="796268"/>
            <a:ext cx="12130576" cy="606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5210547" y="7241915"/>
            <a:ext cx="5267013" cy="1129913"/>
            <a:chOff x="5210272" y="5432319"/>
            <a:chExt cx="5268637" cy="847696"/>
          </a:xfrm>
        </p:grpSpPr>
        <p:sp>
          <p:nvSpPr>
            <p:cNvPr id="25" name="Rectangle 5"/>
            <p:cNvSpPr/>
            <p:nvPr/>
          </p:nvSpPr>
          <p:spPr bwMode="auto">
            <a:xfrm>
              <a:off x="5442041" y="5467507"/>
              <a:ext cx="5036868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33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lang="en-US" altLang="zh-CN" sz="1333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200</a:t>
              </a:r>
              <a:r>
                <a:rPr lang="zh-CN" altLang="en-US" sz="1333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字以内。</a:t>
              </a:r>
              <a:endParaRPr lang="en-US" altLang="zh-CN" sz="1333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sp>
        <p:nvSpPr>
          <p:cNvPr id="6" name="Rectangle 5"/>
          <p:cNvSpPr/>
          <p:nvPr/>
        </p:nvSpPr>
        <p:spPr>
          <a:xfrm>
            <a:off x="1343230" y="120029"/>
            <a:ext cx="1377300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b="1" dirty="0">
                <a:solidFill>
                  <a:srgbClr val="FF0000"/>
                </a:solidFill>
              </a:rPr>
              <a:t>Lưu ý:</a:t>
            </a:r>
            <a:endParaRPr lang="en-US" sz="3199" dirty="0">
              <a:solidFill>
                <a:srgbClr val="FF0000"/>
              </a:solidFill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84" y="822318"/>
            <a:ext cx="5194176" cy="5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002794" y="1006062"/>
            <a:ext cx="1804350" cy="120373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Chọn kiểu căn lề</a:t>
            </a:r>
            <a:endParaRPr lang="vi-VN" sz="2800" dirty="0">
              <a:solidFill>
                <a:srgbClr val="00B050"/>
              </a:solidFill>
            </a:endParaRPr>
          </a:p>
        </p:txBody>
      </p:sp>
      <p:cxnSp>
        <p:nvCxnSpPr>
          <p:cNvPr id="8" name="Curved Connector 7"/>
          <p:cNvCxnSpPr>
            <a:stCxn id="4" idx="1"/>
          </p:cNvCxnSpPr>
          <p:nvPr/>
        </p:nvCxnSpPr>
        <p:spPr>
          <a:xfrm rot="10800000" flipV="1">
            <a:off x="9144000" y="1607931"/>
            <a:ext cx="858794" cy="23404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0317979" y="4598349"/>
            <a:ext cx="1489165" cy="88827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Nhấn chọn Ok</a:t>
            </a:r>
            <a:endParaRPr lang="vi-VN" sz="2800" dirty="0">
              <a:solidFill>
                <a:srgbClr val="00B050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10316855" y="5513798"/>
            <a:ext cx="793240" cy="79099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0281" y="1406032"/>
            <a:ext cx="5911539" cy="35394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>
                <a:ea typeface="Calibri" panose="020F0502020204030204" pitchFamily="34" charset="0"/>
              </a:rPr>
              <a:t>Các bước căn lề bằng hộp thoại Paragraph:</a:t>
            </a:r>
          </a:p>
          <a:p>
            <a:pPr>
              <a:defRPr/>
            </a:pPr>
            <a:r>
              <a:rPr lang="en-US" sz="2800" b="1" i="1" dirty="0"/>
              <a:t>+B1: Mở hộp thoại Paragraph trên thanh định dạng.</a:t>
            </a:r>
          </a:p>
          <a:p>
            <a:pPr>
              <a:defRPr/>
            </a:pPr>
            <a:r>
              <a:rPr lang="en-US" sz="2800" b="1" i="1" dirty="0"/>
              <a:t>+B2: Chọn kiểu căn lề thích hợp.</a:t>
            </a:r>
          </a:p>
          <a:p>
            <a:pPr>
              <a:defRPr/>
            </a:pPr>
            <a:r>
              <a:rPr lang="en-US" sz="2800" b="1" i="1" dirty="0"/>
              <a:t>+B3: Nhấn chuột vào Ok trên hộp thoại.</a:t>
            </a:r>
          </a:p>
          <a:p>
            <a:pPr>
              <a:defRPr/>
            </a:pP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3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" y="796268"/>
            <a:ext cx="12130576" cy="606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5210547" y="7241915"/>
            <a:ext cx="5267013" cy="1129913"/>
            <a:chOff x="5210272" y="5432319"/>
            <a:chExt cx="5268637" cy="847696"/>
          </a:xfrm>
        </p:grpSpPr>
        <p:sp>
          <p:nvSpPr>
            <p:cNvPr id="25" name="Rectangle 5"/>
            <p:cNvSpPr/>
            <p:nvPr/>
          </p:nvSpPr>
          <p:spPr bwMode="auto">
            <a:xfrm>
              <a:off x="5442041" y="5467507"/>
              <a:ext cx="5036868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33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lang="en-US" altLang="zh-CN" sz="1333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200</a:t>
              </a:r>
              <a:r>
                <a:rPr lang="zh-CN" altLang="en-US" sz="1333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字以内。</a:t>
              </a:r>
              <a:endParaRPr lang="en-US" altLang="zh-CN" sz="1333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grpSp>
        <p:nvGrpSpPr>
          <p:cNvPr id="24" name="组合 10"/>
          <p:cNvGrpSpPr/>
          <p:nvPr/>
        </p:nvGrpSpPr>
        <p:grpSpPr>
          <a:xfrm>
            <a:off x="577090" y="2156557"/>
            <a:ext cx="3079524" cy="2725436"/>
            <a:chOff x="2067318" y="1810431"/>
            <a:chExt cx="2488836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999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圆角矩形 12"/>
            <p:cNvSpPr/>
            <p:nvPr/>
          </p:nvSpPr>
          <p:spPr>
            <a:xfrm rot="2700000">
              <a:off x="2067318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999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999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787730" y="127257"/>
            <a:ext cx="6085897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b="1" dirty="0">
                <a:solidFill>
                  <a:srgbClr val="FF0000"/>
                </a:solidFill>
                <a:ea typeface="Calibri" panose="020F0502020204030204" pitchFamily="34" charset="0"/>
              </a:rPr>
              <a:t>1. Thực hành: Định dạng văn bản</a:t>
            </a:r>
            <a:endParaRPr lang="en-US" sz="3199" dirty="0">
              <a:solidFill>
                <a:srgbClr val="FF0000"/>
              </a:solidFill>
            </a:endParaRPr>
          </a:p>
        </p:txBody>
      </p:sp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3" y="1893304"/>
            <a:ext cx="2568094" cy="256809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447491" y="1125455"/>
            <a:ext cx="7113075" cy="5422929"/>
            <a:chOff x="3335236" y="844352"/>
            <a:chExt cx="5336453" cy="4068452"/>
          </a:xfrm>
        </p:grpSpPr>
        <p:pic>
          <p:nvPicPr>
            <p:cNvPr id="5122" name="Picture 2" descr="Tổng hợp hình nền powerpoint đẹp mê ly cho máy tín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236" y="844352"/>
              <a:ext cx="5336453" cy="4068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651429" y="1420416"/>
              <a:ext cx="4704066" cy="500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3732" dirty="0">
                <a:solidFill>
                  <a:srgbClr val="000066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830678" y="1678146"/>
            <a:ext cx="6308427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/>
            <a:r>
              <a:rPr lang="en-US" sz="2800" b="1" i="1" u="sng" dirty="0">
                <a:solidFill>
                  <a:srgbClr val="FF0000"/>
                </a:solidFill>
                <a:ea typeface="Times New Roman" panose="02020603050405020304" pitchFamily="18" charset="0"/>
              </a:rPr>
              <a:t>c. Chọn hướng trang, lề trang.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</a:rPr>
              <a:t>*Các nhóm thi nhau thực hiện các nhiệm vụ sau: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Chọn hướng trang giấy: đứng và nằm ngang.</a:t>
            </a:r>
            <a:endParaRPr lang="en-US" sz="2800" dirty="0"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Thiết lập lề trang giấy: Lề trái, lề phải, lề trên, lề dưới cho trang giấy.</a:t>
            </a:r>
            <a:endParaRPr lang="en-US" sz="2800" dirty="0"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Chọn khổ giấy A4.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ea typeface="Times New Roman" panose="02020603050405020304" pitchFamily="18" charset="0"/>
              </a:rPr>
              <a:t>*Rút ra kiến thức cần nhớ.</a:t>
            </a:r>
            <a:endParaRPr lang="vi-VN" sz="2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9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ướng dẫn cách chèn hình nền powerpoint đẹp và đơn giản - Tri Thức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09" y="789521"/>
            <a:ext cx="7870446" cy="59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23881" y="1342475"/>
            <a:ext cx="3149619" cy="5248391"/>
            <a:chOff x="541667" y="1007166"/>
            <a:chExt cx="2362943" cy="3937508"/>
          </a:xfrm>
        </p:grpSpPr>
        <p:sp>
          <p:nvSpPr>
            <p:cNvPr id="5" name="Rectangle 4"/>
            <p:cNvSpPr/>
            <p:nvPr/>
          </p:nvSpPr>
          <p:spPr>
            <a:xfrm>
              <a:off x="541667" y="1007166"/>
              <a:ext cx="2362943" cy="392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 sz="2800" b="1" i="1" dirty="0">
                <a:solidFill>
                  <a:srgbClr val="00B050"/>
                </a:solidFill>
              </a:endParaRPr>
            </a:p>
          </p:txBody>
        </p:sp>
        <p:grpSp>
          <p:nvGrpSpPr>
            <p:cNvPr id="10" name="组合 7"/>
            <p:cNvGrpSpPr/>
            <p:nvPr/>
          </p:nvGrpSpPr>
          <p:grpSpPr>
            <a:xfrm>
              <a:off x="634152" y="3104802"/>
              <a:ext cx="1844773" cy="1839872"/>
              <a:chOff x="2047522" y="1810432"/>
              <a:chExt cx="2508632" cy="2464418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圆角矩形 8"/>
              <p:cNvSpPr/>
              <p:nvPr/>
            </p:nvSpPr>
            <p:spPr>
              <a:xfrm rot="2700000">
                <a:off x="2262896" y="1810432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rgbClr val="14436A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999" kern="0" dirty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圆角矩形 9"/>
              <p:cNvSpPr/>
              <p:nvPr/>
            </p:nvSpPr>
            <p:spPr>
              <a:xfrm rot="2700000">
                <a:off x="2047522" y="1981592"/>
                <a:ext cx="2293258" cy="2293258"/>
              </a:xfrm>
              <a:prstGeom prst="roundRect">
                <a:avLst>
                  <a:gd name="adj" fmla="val 12083"/>
                </a:avLst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ln w="22225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1999" kern="0">
                    <a:solidFill>
                      <a:srgbClr val="14436A"/>
                    </a:solidFill>
                    <a:latin typeface="Arial"/>
                    <a:ea typeface="微软雅黑" panose="020B0503020204020204" pitchFamily="34" charset="-122"/>
                    <a:cs typeface="+mn-ea"/>
                    <a:sym typeface="+mn-lt"/>
                  </a:rPr>
                  <a:t> </a:t>
                </a:r>
                <a:endParaRPr lang="zh-CN" altLang="en-US" sz="1999" kern="0" dirty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4" name="Picture 2" descr="Hình ảnh dấu chấm hỏi đẹp, ấn tượng và độc đáo nhấ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10" y="28051"/>
            <a:ext cx="1160919" cy="7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66" y="4307008"/>
            <a:ext cx="1888218" cy="1888218"/>
          </a:xfrm>
          <a:prstGeom prst="rect">
            <a:avLst/>
          </a:prstGeom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8" t="24533" r="32478" b="38512"/>
          <a:stretch>
            <a:fillRect/>
          </a:stretch>
        </p:blipFill>
        <p:spPr bwMode="auto">
          <a:xfrm>
            <a:off x="4515836" y="1342475"/>
            <a:ext cx="7345964" cy="53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5836" y="822319"/>
            <a:ext cx="5047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a typeface="Calibri" panose="020F0502020204030204" pitchFamily="34" charset="0"/>
              </a:rPr>
              <a:t>*Các bước chọn hướng trang: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28526" y="1215384"/>
            <a:ext cx="3286817" cy="2292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i="1" dirty="0">
                <a:solidFill>
                  <a:srgbClr val="FF0000"/>
                </a:solidFill>
                <a:ea typeface="Calibri" panose="020F0502020204030204" pitchFamily="34" charset="0"/>
              </a:rPr>
              <a:t>Nêu các bước chọn hướng trang, lề trang, chọn khổ giấy?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9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ướng dẫn cách chèn hình nền powerpoint đẹp và đơn giản - Tri Thức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09" y="789521"/>
            <a:ext cx="7870446" cy="59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7"/>
          <p:cNvGrpSpPr/>
          <p:nvPr/>
        </p:nvGrpSpPr>
        <p:grpSpPr>
          <a:xfrm>
            <a:off x="847156" y="4138459"/>
            <a:ext cx="2458939" cy="2452406"/>
            <a:chOff x="2047522" y="1810432"/>
            <a:chExt cx="2508632" cy="2464418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999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圆角矩形 9"/>
            <p:cNvSpPr/>
            <p:nvPr/>
          </p:nvSpPr>
          <p:spPr>
            <a:xfrm rot="2700000">
              <a:off x="2047522" y="1981592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999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999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4" name="Picture 2" descr="Hình ảnh dấu chấm hỏi đẹp, ấn tượng và độc đáo nhấ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10" y="28051"/>
            <a:ext cx="1160919" cy="7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66" y="4307008"/>
            <a:ext cx="1888218" cy="1888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5836" y="822319"/>
            <a:ext cx="5047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a typeface="Calibri" panose="020F0502020204030204" pitchFamily="34" charset="0"/>
              </a:rPr>
              <a:t>*Các bước chọn lề trang:</a:t>
            </a: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8" t="62122" r="32478" b="4886"/>
          <a:stretch>
            <a:fillRect/>
          </a:stretch>
        </p:blipFill>
        <p:spPr bwMode="auto">
          <a:xfrm>
            <a:off x="4434259" y="1511300"/>
            <a:ext cx="7722896" cy="504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28526" y="1215384"/>
            <a:ext cx="3286817" cy="2292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i="1" dirty="0">
                <a:solidFill>
                  <a:srgbClr val="FF0000"/>
                </a:solidFill>
                <a:ea typeface="Calibri" panose="020F0502020204030204" pitchFamily="34" charset="0"/>
              </a:rPr>
              <a:t>Nêu các bước chọn hướng trang, lề trang, chọn khổ giấy?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3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ướng dẫn cách chèn hình nền powerpoint đẹp và đơn giản - Tri Thức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09" y="789521"/>
            <a:ext cx="7870446" cy="59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7"/>
          <p:cNvGrpSpPr/>
          <p:nvPr/>
        </p:nvGrpSpPr>
        <p:grpSpPr>
          <a:xfrm>
            <a:off x="847156" y="4138459"/>
            <a:ext cx="2458939" cy="2452406"/>
            <a:chOff x="2047522" y="1810432"/>
            <a:chExt cx="2508632" cy="2464418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999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圆角矩形 9"/>
            <p:cNvSpPr/>
            <p:nvPr/>
          </p:nvSpPr>
          <p:spPr>
            <a:xfrm rot="2700000">
              <a:off x="2047522" y="1981592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999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999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4" name="Picture 2" descr="Hình ảnh dấu chấm hỏi đẹp, ấn tượng và độc đáo nhấ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10" y="28051"/>
            <a:ext cx="1160919" cy="7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66" y="4307008"/>
            <a:ext cx="1888218" cy="1888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5836" y="822319"/>
            <a:ext cx="5047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a typeface="Calibri" panose="020F0502020204030204" pitchFamily="34" charset="0"/>
              </a:rPr>
              <a:t>*Các bước chọn khổ giấy in:</a:t>
            </a: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36" y="1342475"/>
            <a:ext cx="7320564" cy="510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950200" y="1689101"/>
            <a:ext cx="1897664" cy="71991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Chọn thẻ Paper </a:t>
            </a:r>
            <a:endParaRPr lang="vi-VN" dirty="0">
              <a:solidFill>
                <a:srgbClr val="FF0000"/>
              </a:solidFill>
            </a:endParaRPr>
          </a:p>
        </p:txBody>
      </p:sp>
      <p:cxnSp>
        <p:nvCxnSpPr>
          <p:cNvPr id="9" name="Curved Connector 8"/>
          <p:cNvCxnSpPr>
            <a:stCxn id="2" idx="1"/>
          </p:cNvCxnSpPr>
          <p:nvPr/>
        </p:nvCxnSpPr>
        <p:spPr>
          <a:xfrm rot="10800000">
            <a:off x="6515100" y="1689103"/>
            <a:ext cx="1435100" cy="359957"/>
          </a:xfrm>
          <a:prstGeom prst="curvedConnector3">
            <a:avLst>
              <a:gd name="adj1" fmla="val 7212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882225" y="3021023"/>
            <a:ext cx="1897664" cy="71991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Chọn kích thước khổ giấy</a:t>
            </a:r>
            <a:endParaRPr lang="vi-VN" dirty="0">
              <a:solidFill>
                <a:srgbClr val="FF0000"/>
              </a:solidFill>
            </a:endParaRPr>
          </a:p>
        </p:txBody>
      </p:sp>
      <p:cxnSp>
        <p:nvCxnSpPr>
          <p:cNvPr id="18" name="Curved Connector 17"/>
          <p:cNvCxnSpPr/>
          <p:nvPr/>
        </p:nvCxnSpPr>
        <p:spPr>
          <a:xfrm rot="5400000" flipH="1" flipV="1">
            <a:off x="6700450" y="2539624"/>
            <a:ext cx="612007" cy="35079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20" idx="0"/>
          </p:cNvCxnSpPr>
          <p:nvPr/>
        </p:nvCxnSpPr>
        <p:spPr>
          <a:xfrm rot="5400000" flipH="1" flipV="1">
            <a:off x="6801531" y="2991497"/>
            <a:ext cx="59053" cy="12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6200000" flipV="1">
            <a:off x="7166545" y="2764855"/>
            <a:ext cx="723900" cy="50278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8221932" y="4359516"/>
            <a:ext cx="1897664" cy="71991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Nhấn Ok </a:t>
            </a:r>
            <a:endParaRPr lang="vi-VN" dirty="0">
              <a:solidFill>
                <a:srgbClr val="FF0000"/>
              </a:solidFill>
            </a:endParaRPr>
          </a:p>
        </p:txBody>
      </p:sp>
      <p:cxnSp>
        <p:nvCxnSpPr>
          <p:cNvPr id="29" name="Curved Connector 28"/>
          <p:cNvCxnSpPr/>
          <p:nvPr/>
        </p:nvCxnSpPr>
        <p:spPr>
          <a:xfrm rot="16200000" flipH="1">
            <a:off x="8662587" y="5624913"/>
            <a:ext cx="1089826" cy="508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28526" y="1215384"/>
            <a:ext cx="3286817" cy="2292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i="1" dirty="0">
                <a:solidFill>
                  <a:srgbClr val="FF0000"/>
                </a:solidFill>
                <a:ea typeface="Calibri" panose="020F0502020204030204" pitchFamily="34" charset="0"/>
              </a:rPr>
              <a:t>Nêu các bước chọn hướng trang, lề trang, chọn khổ giấy?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7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" y="796268"/>
            <a:ext cx="12130576" cy="606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5210547" y="7241915"/>
            <a:ext cx="5267013" cy="1129913"/>
            <a:chOff x="5210272" y="5432319"/>
            <a:chExt cx="5268637" cy="847696"/>
          </a:xfrm>
        </p:grpSpPr>
        <p:sp>
          <p:nvSpPr>
            <p:cNvPr id="25" name="Rectangle 5"/>
            <p:cNvSpPr/>
            <p:nvPr/>
          </p:nvSpPr>
          <p:spPr bwMode="auto">
            <a:xfrm>
              <a:off x="5442041" y="5467507"/>
              <a:ext cx="5036868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33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lang="en-US" altLang="zh-CN" sz="1333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200</a:t>
              </a:r>
              <a:r>
                <a:rPr lang="zh-CN" altLang="en-US" sz="1333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字以内。</a:t>
              </a:r>
              <a:endParaRPr lang="en-US" altLang="zh-CN" sz="1333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grpSp>
        <p:nvGrpSpPr>
          <p:cNvPr id="24" name="组合 10"/>
          <p:cNvGrpSpPr/>
          <p:nvPr/>
        </p:nvGrpSpPr>
        <p:grpSpPr>
          <a:xfrm>
            <a:off x="577090" y="2156557"/>
            <a:ext cx="3079524" cy="2725436"/>
            <a:chOff x="2067318" y="1810431"/>
            <a:chExt cx="2488836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999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圆角矩形 12"/>
            <p:cNvSpPr/>
            <p:nvPr/>
          </p:nvSpPr>
          <p:spPr>
            <a:xfrm rot="2700000">
              <a:off x="2067318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999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999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787730" y="127257"/>
            <a:ext cx="6085897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b="1" dirty="0">
                <a:solidFill>
                  <a:srgbClr val="FF0000"/>
                </a:solidFill>
                <a:ea typeface="Calibri" panose="020F0502020204030204" pitchFamily="34" charset="0"/>
              </a:rPr>
              <a:t>1. Thực hành: Định dạng văn bản</a:t>
            </a:r>
            <a:endParaRPr lang="en-US" sz="3199" dirty="0">
              <a:solidFill>
                <a:srgbClr val="FF0000"/>
              </a:solidFill>
            </a:endParaRPr>
          </a:p>
        </p:txBody>
      </p:sp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3" y="1893304"/>
            <a:ext cx="2568094" cy="256809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476777" y="1128086"/>
            <a:ext cx="7113075" cy="5422929"/>
            <a:chOff x="3335236" y="844352"/>
            <a:chExt cx="5336453" cy="4068452"/>
          </a:xfrm>
        </p:grpSpPr>
        <p:pic>
          <p:nvPicPr>
            <p:cNvPr id="5122" name="Picture 2" descr="Tổng hợp hình nền powerpoint đẹp mê ly cho máy tín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236" y="844352"/>
              <a:ext cx="5336453" cy="4068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651429" y="1420416"/>
              <a:ext cx="4704066" cy="500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3732" dirty="0">
                <a:solidFill>
                  <a:srgbClr val="000066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830678" y="1680392"/>
            <a:ext cx="654707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/>
            <a:r>
              <a:rPr lang="en-US" sz="3200" b="1" i="1" u="sng" dirty="0">
                <a:solidFill>
                  <a:srgbClr val="FF0000"/>
                </a:solidFill>
                <a:ea typeface="Times New Roman" panose="02020603050405020304" pitchFamily="18" charset="0"/>
              </a:rPr>
              <a:t>d. Lưu văn bản .</a:t>
            </a:r>
          </a:p>
          <a:p>
            <a:pPr lvl="0">
              <a:spcBef>
                <a:spcPts val="600"/>
              </a:spcBef>
            </a:pPr>
            <a:r>
              <a:rPr lang="en-US" sz="3200" dirty="0">
                <a:solidFill>
                  <a:prstClr val="black"/>
                </a:solidFill>
                <a:ea typeface="Times New Roman" panose="02020603050405020304" pitchFamily="18" charset="0"/>
              </a:rPr>
              <a:t>*Các nhóm thi nhau thực hiện các nhiệm vụ sau:</a:t>
            </a:r>
          </a:p>
          <a:p>
            <a:pPr lvl="0">
              <a:spcBef>
                <a:spcPts val="6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Lưu tệp văn bản với tên: </a:t>
            </a:r>
            <a:r>
              <a:rPr lang="en-US" sz="32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CamNghiVeBan</a:t>
            </a:r>
            <a:r>
              <a:rPr lang="en-US" sz="3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-(</a:t>
            </a:r>
            <a:r>
              <a:rPr lang="en-US" sz="32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3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viết)-(Lớp).doc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Rút ra ý nghĩa của việc lưu tệp văn bản.</a:t>
            </a:r>
            <a:endParaRPr lang="en-US" sz="32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en-US" sz="3200" dirty="0">
                <a:solidFill>
                  <a:prstClr val="black"/>
                </a:solidFill>
                <a:ea typeface="Times New Roman" panose="02020603050405020304" pitchFamily="18" charset="0"/>
              </a:rPr>
              <a:t>*Rút ra kiến thức cần nhớ.</a:t>
            </a:r>
            <a:endParaRPr lang="vi-VN" sz="32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0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ướng dẫn cách chèn hình nền powerpoint đẹp và đơn giản - Tri Thức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05" y="1988905"/>
            <a:ext cx="4882034" cy="470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25396" y="918478"/>
            <a:ext cx="10433812" cy="1657154"/>
            <a:chOff x="494545" y="758596"/>
            <a:chExt cx="7827774" cy="1243250"/>
          </a:xfrm>
        </p:grpSpPr>
        <p:sp>
          <p:nvSpPr>
            <p:cNvPr id="5" name="Rectangle 4"/>
            <p:cNvSpPr/>
            <p:nvPr/>
          </p:nvSpPr>
          <p:spPr>
            <a:xfrm>
              <a:off x="1793124" y="758596"/>
              <a:ext cx="6529195" cy="48489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600" b="1" i="1" dirty="0">
                  <a:solidFill>
                    <a:srgbClr val="7030A0"/>
                  </a:solidFill>
                  <a:ea typeface="Calibri" panose="020F0502020204030204" pitchFamily="34" charset="0"/>
                </a:rPr>
                <a:t>Các bước cần thực hiện để lưu tệp văn bản?</a:t>
              </a:r>
              <a:endParaRPr lang="en-US" sz="3600" b="1" i="1" dirty="0">
                <a:solidFill>
                  <a:srgbClr val="7030A0"/>
                </a:solidFill>
              </a:endParaRPr>
            </a:p>
          </p:txBody>
        </p:sp>
        <p:grpSp>
          <p:nvGrpSpPr>
            <p:cNvPr id="10" name="组合 7"/>
            <p:cNvGrpSpPr/>
            <p:nvPr/>
          </p:nvGrpSpPr>
          <p:grpSpPr>
            <a:xfrm>
              <a:off x="494545" y="869173"/>
              <a:ext cx="1086115" cy="1132673"/>
              <a:chOff x="1857675" y="-1184083"/>
              <a:chExt cx="1476964" cy="1517157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圆角矩形 8"/>
              <p:cNvSpPr/>
              <p:nvPr/>
            </p:nvSpPr>
            <p:spPr>
              <a:xfrm rot="2700000">
                <a:off x="1940801" y="-1198454"/>
                <a:ext cx="1379467" cy="1408209"/>
              </a:xfrm>
              <a:prstGeom prst="roundRect">
                <a:avLst>
                  <a:gd name="adj" fmla="val 12083"/>
                </a:avLst>
              </a:prstGeom>
              <a:solidFill>
                <a:srgbClr val="14436A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999" kern="0" dirty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圆角矩形 9"/>
              <p:cNvSpPr/>
              <p:nvPr/>
            </p:nvSpPr>
            <p:spPr>
              <a:xfrm rot="2700000">
                <a:off x="1872047" y="-1060765"/>
                <a:ext cx="1379467" cy="1408211"/>
              </a:xfrm>
              <a:prstGeom prst="roundRect">
                <a:avLst>
                  <a:gd name="adj" fmla="val 12083"/>
                </a:avLst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ln w="22225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1999" kern="0">
                    <a:solidFill>
                      <a:srgbClr val="14436A"/>
                    </a:solidFill>
                    <a:latin typeface="Arial"/>
                    <a:ea typeface="微软雅黑" panose="020B0503020204020204" pitchFamily="34" charset="-122"/>
                    <a:cs typeface="+mn-ea"/>
                    <a:sym typeface="+mn-lt"/>
                  </a:rPr>
                  <a:t> </a:t>
                </a:r>
                <a:endParaRPr lang="zh-CN" altLang="en-US" sz="1999" kern="0" dirty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13" name="Picture 10" descr="Trẻ Em, Mầm Non, Đọc Sách, Học Tập, Cô Bé, Tải hình PNG 342 -  Free.Vector6.co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02" y="1081075"/>
              <a:ext cx="811240" cy="81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2" descr="Hình ảnh dấu chấm hỏi đẹp, ấn tượng và độc đáo nhấ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10" y="28051"/>
            <a:ext cx="1160919" cy="7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3910" y="3383888"/>
            <a:ext cx="39145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Các bước thực hiện:</a:t>
            </a:r>
            <a:endParaRPr lang="vi-VN" sz="2800" dirty="0"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+B1: vào File/save.</a:t>
            </a:r>
            <a:endParaRPr lang="vi-VN" sz="2800" dirty="0"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+B2: Chọn thư mục để lưu.</a:t>
            </a:r>
            <a:endParaRPr lang="vi-VN" sz="2800" dirty="0"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+B3: Gõ tên file cần lưu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camnghiveban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vi-VN" sz="2800" dirty="0">
              <a:ea typeface="Times New Roman" panose="02020603050405020304" pitchFamily="18" charset="0"/>
            </a:endParaRPr>
          </a:p>
        </p:txBody>
      </p:sp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64" y="1944546"/>
            <a:ext cx="5590902" cy="475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343400" y="1988905"/>
            <a:ext cx="1557677" cy="9060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Chọn thư mục</a:t>
            </a:r>
            <a:endParaRPr lang="vi-VN" sz="2800" dirty="0">
              <a:solidFill>
                <a:srgbClr val="FF0000"/>
              </a:solidFill>
            </a:endParaRPr>
          </a:p>
        </p:txBody>
      </p:sp>
      <p:cxnSp>
        <p:nvCxnSpPr>
          <p:cNvPr id="16" name="Curved Connector 15"/>
          <p:cNvCxnSpPr>
            <a:stCxn id="9" idx="2"/>
          </p:cNvCxnSpPr>
          <p:nvPr/>
        </p:nvCxnSpPr>
        <p:spPr>
          <a:xfrm rot="16200000" flipH="1">
            <a:off x="4964558" y="3052616"/>
            <a:ext cx="1668964" cy="135360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9696831" y="3898900"/>
            <a:ext cx="1339469" cy="7960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Gõ tên file</a:t>
            </a:r>
            <a:endParaRPr lang="vi-VN" sz="2800" dirty="0">
              <a:solidFill>
                <a:srgbClr val="FF0000"/>
              </a:solidFill>
            </a:endParaRPr>
          </a:p>
        </p:txBody>
      </p:sp>
      <p:cxnSp>
        <p:nvCxnSpPr>
          <p:cNvPr id="18" name="Curved Connector 17"/>
          <p:cNvCxnSpPr>
            <a:stCxn id="19" idx="2"/>
          </p:cNvCxnSpPr>
          <p:nvPr/>
        </p:nvCxnSpPr>
        <p:spPr>
          <a:xfrm rot="5400000">
            <a:off x="9053817" y="3779301"/>
            <a:ext cx="397097" cy="222840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493864" y="5888105"/>
            <a:ext cx="1234039" cy="96989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Nhấn Save</a:t>
            </a:r>
            <a:endParaRPr lang="vi-VN" sz="2800" dirty="0">
              <a:solidFill>
                <a:srgbClr val="FF0000"/>
              </a:solidFill>
            </a:endParaRPr>
          </a:p>
        </p:txBody>
      </p:sp>
      <p:cxnSp>
        <p:nvCxnSpPr>
          <p:cNvPr id="27" name="Curved Connector 26"/>
          <p:cNvCxnSpPr>
            <a:stCxn id="23" idx="0"/>
          </p:cNvCxnSpPr>
          <p:nvPr/>
        </p:nvCxnSpPr>
        <p:spPr>
          <a:xfrm rot="16200000" flipH="1">
            <a:off x="8762981" y="5236008"/>
            <a:ext cx="434316" cy="1738510"/>
          </a:xfrm>
          <a:prstGeom prst="curvedConnector4">
            <a:avLst>
              <a:gd name="adj1" fmla="val -52634"/>
              <a:gd name="adj2" fmla="val 6774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1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9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ình ảnh dấu chấm hỏi đẹp, ấn tượng và độc đáo nhấ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10" y="28051"/>
            <a:ext cx="1160919" cy="7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4" descr="100+ Hình nền Slide đẹp 2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402"/>
            <a:ext cx="11891554" cy="605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40132" y="2048984"/>
            <a:ext cx="9378007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hãy cho biết nếu chúng ta không lưu văn bản thì điều gì sẽ xảy ra?</a:t>
            </a:r>
            <a:endParaRPr lang="vi-VN" sz="3200" dirty="0">
              <a:ea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40132" y="1249422"/>
            <a:ext cx="2251914" cy="72046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Câu hỏi: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40132" y="3316908"/>
            <a:ext cx="2251914" cy="72046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Trả lời: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0131" y="4168798"/>
            <a:ext cx="9378007" cy="16466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Nếu chúng ta không lưu văn bản thì: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+Khi tắt máy hoặc mất điện thì văn bản sẽ mất, khi cần sử dụng đến chúng ta phải soạn thảo lại.</a:t>
            </a:r>
            <a:endParaRPr lang="vi-VN" sz="3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ình ảnh dấu chấm hỏi đẹp, ấn tượng và độc đáo nhấ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10" y="28051"/>
            <a:ext cx="1160919" cy="7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4" descr="100+ Hình nền Slide đẹp 2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402"/>
            <a:ext cx="11891554" cy="605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40131" y="1974866"/>
            <a:ext cx="937800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hãy cho biết tên file gồm mấy phần và được cách nhau bởi dấu gì? (ví dụ: Camnghiveban.doc)</a:t>
            </a:r>
            <a:endParaRPr lang="vi-VN" sz="2800" dirty="0">
              <a:ea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40132" y="1249423"/>
            <a:ext cx="1666568" cy="65811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Câu hỏi: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40131" y="3000986"/>
            <a:ext cx="1666570" cy="65302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Trả lời: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0130" y="3745627"/>
            <a:ext cx="636556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</a:rPr>
              <a:t>Tên file gồm 2 phần: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Camnghiveban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.doc  </a:t>
            </a:r>
            <a:endParaRPr lang="vi-VN" sz="28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5757" y="5172370"/>
            <a:ext cx="1714500" cy="7697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Phần tên</a:t>
            </a:r>
            <a:endParaRPr lang="vi-VN" sz="2800" dirty="0">
              <a:solidFill>
                <a:srgbClr val="C00000"/>
              </a:solidFill>
            </a:endParaRPr>
          </a:p>
        </p:txBody>
      </p:sp>
      <p:cxnSp>
        <p:nvCxnSpPr>
          <p:cNvPr id="4" name="Curved Connector 3"/>
          <p:cNvCxnSpPr/>
          <p:nvPr/>
        </p:nvCxnSpPr>
        <p:spPr>
          <a:xfrm flipV="1">
            <a:off x="4227271" y="4189151"/>
            <a:ext cx="1024005" cy="98322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43666" y="4189151"/>
            <a:ext cx="49533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001737" y="5131576"/>
            <a:ext cx="1976286" cy="7828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Phần đuôi mở rộng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19099" y="5154728"/>
            <a:ext cx="1849845" cy="787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cách nhau bởi dấu </a:t>
            </a:r>
            <a:endParaRPr lang="vi-VN" sz="2400" dirty="0">
              <a:solidFill>
                <a:srgbClr val="C00000"/>
              </a:solidFill>
            </a:endParaRPr>
          </a:p>
        </p:txBody>
      </p:sp>
      <p:cxnSp>
        <p:nvCxnSpPr>
          <p:cNvPr id="28" name="Curved Connector 27"/>
          <p:cNvCxnSpPr>
            <a:stCxn id="15" idx="1"/>
          </p:cNvCxnSpPr>
          <p:nvPr/>
        </p:nvCxnSpPr>
        <p:spPr>
          <a:xfrm rot="10800000">
            <a:off x="7015153" y="4214552"/>
            <a:ext cx="986585" cy="13084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5400000" flipH="1" flipV="1">
            <a:off x="5985044" y="4448317"/>
            <a:ext cx="1021320" cy="34359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" grpId="0" animBg="1"/>
      <p:bldP spid="15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13" y="-407133"/>
            <a:ext cx="17215597" cy="87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8757098" y="5853726"/>
            <a:ext cx="1367609" cy="13678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6307998" y="6201470"/>
            <a:ext cx="717580" cy="7177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7248563" y="6560323"/>
            <a:ext cx="995690" cy="99586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10343741" y="6307229"/>
            <a:ext cx="720935" cy="7210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1023485" y="6718579"/>
            <a:ext cx="784764" cy="784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5283593" y="6037941"/>
            <a:ext cx="336492" cy="33655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4242242" y="5767623"/>
            <a:ext cx="705093" cy="7052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11283711" y="5107310"/>
            <a:ext cx="1392842" cy="139308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5892899" y="5765079"/>
            <a:ext cx="297296" cy="29734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2591932" y="6272924"/>
            <a:ext cx="1283039" cy="12832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701615" y="6140298"/>
            <a:ext cx="693255" cy="6933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389865" y="6560322"/>
            <a:ext cx="422299" cy="4223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58025" y="6315987"/>
            <a:ext cx="211148" cy="21118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1263594" y="430434"/>
            <a:ext cx="19196209" cy="49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82" tIns="60941" rIns="121882" bIns="6094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6359607" y="4261803"/>
            <a:ext cx="246209" cy="49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882" tIns="60941" rIns="121882" bIns="6094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29032" y="1936059"/>
            <a:ext cx="9378007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 Để in trang tính em sử dụng lệnh nào?</a:t>
            </a:r>
          </a:p>
          <a:p>
            <a:r>
              <a:rPr lang="en-US" sz="3200" dirty="0">
                <a:solidFill>
                  <a:prstClr val="black"/>
                </a:solidFill>
              </a:rPr>
              <a:t>A. Save            B. Open           C. Print            D. Close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29033" y="906018"/>
            <a:ext cx="2251914" cy="72046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Câu hỏi 1: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6146336" y="2448034"/>
            <a:ext cx="633287" cy="5717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56" name="Left Arrow 55">
            <a:hlinkClick r:id="rId4" action="ppaction://hlinksldjump"/>
          </p:cNvPr>
          <p:cNvSpPr/>
          <p:nvPr/>
        </p:nvSpPr>
        <p:spPr>
          <a:xfrm>
            <a:off x="9575075" y="89815"/>
            <a:ext cx="1841863" cy="135929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Quay lại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482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" y="796268"/>
            <a:ext cx="12130576" cy="606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5210547" y="7241915"/>
            <a:ext cx="5267013" cy="1129913"/>
            <a:chOff x="5210272" y="5432319"/>
            <a:chExt cx="5268637" cy="847696"/>
          </a:xfrm>
        </p:grpSpPr>
        <p:sp>
          <p:nvSpPr>
            <p:cNvPr id="25" name="Rectangle 5"/>
            <p:cNvSpPr/>
            <p:nvPr/>
          </p:nvSpPr>
          <p:spPr bwMode="auto">
            <a:xfrm>
              <a:off x="5442041" y="5467507"/>
              <a:ext cx="5036868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33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lang="en-US" altLang="zh-CN" sz="1333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200</a:t>
              </a:r>
              <a:r>
                <a:rPr lang="zh-CN" altLang="en-US" sz="1333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字以内。</a:t>
              </a:r>
              <a:endParaRPr lang="en-US" altLang="zh-CN" sz="1333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sp>
        <p:nvSpPr>
          <p:cNvPr id="6" name="Rectangle 5"/>
          <p:cNvSpPr/>
          <p:nvPr/>
        </p:nvSpPr>
        <p:spPr>
          <a:xfrm>
            <a:off x="1343230" y="120029"/>
            <a:ext cx="1377300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b="1" dirty="0">
                <a:solidFill>
                  <a:srgbClr val="FF0000"/>
                </a:solidFill>
              </a:rPr>
              <a:t>Lưu ý:</a:t>
            </a:r>
            <a:endParaRPr lang="en-US" sz="3199" dirty="0">
              <a:solidFill>
                <a:srgbClr val="FF0000"/>
              </a:solidFill>
            </a:endParaRPr>
          </a:p>
        </p:txBody>
      </p:sp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1" t="37804" r="26816" b="11320"/>
          <a:stretch>
            <a:fillRect/>
          </a:stretch>
        </p:blipFill>
        <p:spPr bwMode="auto">
          <a:xfrm>
            <a:off x="4701309" y="822319"/>
            <a:ext cx="7120577" cy="581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59908" y="2236234"/>
            <a:ext cx="3635000" cy="255454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</a:rPr>
              <a:t>Quan sát nắm được các bước cần tiến hành để có thể in được văn bản ra giấy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5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65C9F1-8F53-4078-B76E-CF5612F358B7}"/>
              </a:ext>
            </a:extLst>
          </p:cNvPr>
          <p:cNvSpPr txBox="1"/>
          <p:nvPr/>
        </p:nvSpPr>
        <p:spPr>
          <a:xfrm>
            <a:off x="3962659" y="1037809"/>
            <a:ext cx="7458217" cy="5913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0C3B3-E03E-4EF4-8E46-6F0F3038609A}"/>
              </a:ext>
            </a:extLst>
          </p:cNvPr>
          <p:cNvSpPr txBox="1"/>
          <p:nvPr/>
        </p:nvSpPr>
        <p:spPr>
          <a:xfrm>
            <a:off x="4493812" y="257189"/>
            <a:ext cx="6847764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107F0E-62D9-97D1-6BF6-65C505F8FEEA}"/>
              </a:ext>
            </a:extLst>
          </p:cNvPr>
          <p:cNvSpPr/>
          <p:nvPr/>
        </p:nvSpPr>
        <p:spPr>
          <a:xfrm>
            <a:off x="1787730" y="127257"/>
            <a:ext cx="2486578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b="1" dirty="0">
                <a:solidFill>
                  <a:srgbClr val="FF0000"/>
                </a:solidFill>
                <a:ea typeface="Calibri" panose="020F0502020204030204" pitchFamily="34" charset="0"/>
              </a:rPr>
              <a:t>2. Luyện tập </a:t>
            </a:r>
            <a:endParaRPr lang="en-US" sz="3199" dirty="0">
              <a:solidFill>
                <a:srgbClr val="FF0000"/>
              </a:solidFill>
            </a:endParaRPr>
          </a:p>
        </p:txBody>
      </p:sp>
      <p:grpSp>
        <p:nvGrpSpPr>
          <p:cNvPr id="3" name="组合 10">
            <a:extLst>
              <a:ext uri="{FF2B5EF4-FFF2-40B4-BE49-F238E27FC236}">
                <a16:creationId xmlns:a16="http://schemas.microsoft.com/office/drawing/2014/main" id="{0AA40A82-AFF5-43B9-03CD-1A83DCD55AD2}"/>
              </a:ext>
            </a:extLst>
          </p:cNvPr>
          <p:cNvGrpSpPr/>
          <p:nvPr/>
        </p:nvGrpSpPr>
        <p:grpSpPr>
          <a:xfrm>
            <a:off x="577090" y="2156557"/>
            <a:ext cx="3079524" cy="2725436"/>
            <a:chOff x="2067318" y="1810431"/>
            <a:chExt cx="2488836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圆角矩形 11">
              <a:extLst>
                <a:ext uri="{FF2B5EF4-FFF2-40B4-BE49-F238E27FC236}">
                  <a16:creationId xmlns:a16="http://schemas.microsoft.com/office/drawing/2014/main" id="{9B9F9F61-FA54-A12B-E325-4F4BC8D70671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999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圆角矩形 12">
              <a:extLst>
                <a:ext uri="{FF2B5EF4-FFF2-40B4-BE49-F238E27FC236}">
                  <a16:creationId xmlns:a16="http://schemas.microsoft.com/office/drawing/2014/main" id="{F905FE5E-0703-AFB2-E5DE-AD83E994DA1B}"/>
                </a:ext>
              </a:extLst>
            </p:cNvPr>
            <p:cNvSpPr/>
            <p:nvPr/>
          </p:nvSpPr>
          <p:spPr>
            <a:xfrm rot="2700000">
              <a:off x="2067318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999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999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6FE25BE-B121-FC34-72D8-656D08454E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3" y="1893304"/>
            <a:ext cx="2568094" cy="256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5726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ình ảnh dấu chấm hỏi đẹp, ấn tượng và độc đáo nhấ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10" y="28051"/>
            <a:ext cx="1160919" cy="7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4" descr="100+ Hình nền Slide đẹp 2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402"/>
            <a:ext cx="11891554" cy="605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40132" y="2048984"/>
            <a:ext cx="9378007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dirty="0"/>
              <a:t>Bạn đang định in trang văn bản “Đặc sản Hà Nội”, Theo em khi đang ở chế độ in có thể làm gì?</a:t>
            </a:r>
          </a:p>
          <a:p>
            <a:r>
              <a:rPr lang="vi-VN" sz="3200" dirty="0"/>
              <a:t>A. Xem tất cả các trang trong văn bản.</a:t>
            </a:r>
          </a:p>
          <a:p>
            <a:r>
              <a:rPr lang="vi-VN" sz="3200" dirty="0"/>
              <a:t>B. Chỉ có thể thấy trang văn bản mà An đang làm việc, </a:t>
            </a:r>
          </a:p>
          <a:p>
            <a:r>
              <a:rPr lang="vi-VN" sz="3200" dirty="0"/>
              <a:t>C. Chỉ có thể thấy các trang không chửa hình ảnh.</a:t>
            </a:r>
          </a:p>
          <a:p>
            <a:r>
              <a:rPr lang="vi-VN" sz="3200" dirty="0"/>
              <a:t>D. Chỉ có thể thấy trang đầu tiên của văn bản.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140132" y="1249422"/>
            <a:ext cx="2251914" cy="72046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u="sng" dirty="0">
                <a:solidFill>
                  <a:srgbClr val="FF0000"/>
                </a:solidFill>
              </a:rPr>
              <a:t>Câu hỏi 1</a:t>
            </a:r>
            <a:r>
              <a:rPr lang="en-US" sz="3200" i="1" dirty="0">
                <a:solidFill>
                  <a:srgbClr val="FF0000"/>
                </a:solidFill>
              </a:rPr>
              <a:t>:</a:t>
            </a:r>
            <a:endParaRPr lang="vi-VN" sz="3200" i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31966" y="3017519"/>
            <a:ext cx="662420" cy="5680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3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ình ảnh dấu chấm hỏi đẹp, ấn tượng và độc đáo nhấ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10" y="28051"/>
            <a:ext cx="1160919" cy="7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4" descr="100+ Hình nền Slide đẹp 2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402"/>
            <a:ext cx="11891554" cy="605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40132" y="2048984"/>
            <a:ext cx="9378007" cy="4031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Thao tác nào sau đây không thực hiện được sau khi dùng lệnh File/Print để in văn bản?</a:t>
            </a:r>
          </a:p>
          <a:p>
            <a:pPr marL="514350" indent="-514350">
              <a:buAutoNum type="alphaUcPeriod"/>
            </a:pPr>
            <a:r>
              <a:rPr lang="vi-VN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Nhập số trang cần in.</a:t>
            </a:r>
          </a:p>
          <a:p>
            <a:r>
              <a:rPr lang="vi-VN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B. Chọn khổ giấy in.</a:t>
            </a:r>
          </a:p>
          <a:p>
            <a:r>
              <a:rPr lang="vi-VN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C. Thay đổi lề của đoạn văn bản.</a:t>
            </a:r>
          </a:p>
          <a:p>
            <a:r>
              <a:rPr lang="vi-VN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D. Chọn máy in để in nếu máy tính được cài đặt nhiều máy in.</a:t>
            </a:r>
            <a:endParaRPr lang="vi-VN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40132" y="1249422"/>
            <a:ext cx="2251914" cy="72046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u="sng" dirty="0">
                <a:solidFill>
                  <a:srgbClr val="FF0000"/>
                </a:solidFill>
              </a:rPr>
              <a:t>Câu hỏi 2</a:t>
            </a:r>
            <a:r>
              <a:rPr lang="en-US" sz="3200" i="1" dirty="0">
                <a:solidFill>
                  <a:srgbClr val="FF0000"/>
                </a:solidFill>
              </a:rPr>
              <a:t>:</a:t>
            </a:r>
            <a:endParaRPr lang="vi-VN" sz="3200" i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10700" y="4012668"/>
            <a:ext cx="662420" cy="5680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7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ình ảnh dấu chấm hỏi đẹp, ấn tượng và độc đáo nhấ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10" y="28051"/>
            <a:ext cx="1160919" cy="7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4" descr="100+ Hình nền Slide đẹp 2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402"/>
            <a:ext cx="11891554" cy="605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40132" y="2048984"/>
            <a:ext cx="9378007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 lưu văn bản ta chọn lệnh nào?</a:t>
            </a: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A. Open            B. Print              C. Save           D. Close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40132" y="1249422"/>
            <a:ext cx="2251914" cy="72046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u="sng" dirty="0">
                <a:solidFill>
                  <a:srgbClr val="FF0000"/>
                </a:solidFill>
              </a:rPr>
              <a:t>Câu hỏi 3</a:t>
            </a:r>
            <a:r>
              <a:rPr lang="en-US" sz="3200" i="1" dirty="0">
                <a:solidFill>
                  <a:srgbClr val="FF0000"/>
                </a:solidFill>
              </a:rPr>
              <a:t>:</a:t>
            </a:r>
            <a:endParaRPr lang="vi-VN" sz="3200" i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01157" y="2561268"/>
            <a:ext cx="662420" cy="5680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ình ảnh dấu chấm hỏi đẹp, ấn tượng và độc đáo nhấ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10" y="28051"/>
            <a:ext cx="1160919" cy="7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4" descr="100+ Hình nền Slide đẹp 2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402"/>
            <a:ext cx="11891554" cy="605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40132" y="2048984"/>
            <a:ext cx="9378007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</a:rPr>
              <a:t>Để chọn văn bản ngang em chọn lệnh nào?</a:t>
            </a:r>
          </a:p>
          <a:p>
            <a:pPr marL="514350" lvl="0" indent="-514350">
              <a:buAutoNum type="alphaUcPeriod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Orientation            B. Landscape              </a:t>
            </a:r>
          </a:p>
          <a:p>
            <a:pPr marL="514350" lvl="0" indent="-514350">
              <a:buAutoNum type="alphaUcPeriod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C. Size                  D. Columns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40132" y="1249422"/>
            <a:ext cx="2251914" cy="72046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u="sng" dirty="0">
                <a:solidFill>
                  <a:srgbClr val="FF0000"/>
                </a:solidFill>
              </a:rPr>
              <a:t>Câu hỏi 4</a:t>
            </a:r>
            <a:r>
              <a:rPr lang="en-US" sz="3200" i="1" dirty="0">
                <a:solidFill>
                  <a:srgbClr val="FF0000"/>
                </a:solidFill>
              </a:rPr>
              <a:t>:</a:t>
            </a:r>
            <a:endParaRPr lang="vi-VN" sz="3200" i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42174" y="2549803"/>
            <a:ext cx="662420" cy="5680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8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" y="796268"/>
            <a:ext cx="12130576" cy="606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5210547" y="7241915"/>
            <a:ext cx="5267013" cy="1129913"/>
            <a:chOff x="5210272" y="5432319"/>
            <a:chExt cx="5268637" cy="847696"/>
          </a:xfrm>
        </p:grpSpPr>
        <p:sp>
          <p:nvSpPr>
            <p:cNvPr id="25" name="Rectangle 5"/>
            <p:cNvSpPr/>
            <p:nvPr/>
          </p:nvSpPr>
          <p:spPr bwMode="auto">
            <a:xfrm>
              <a:off x="5442041" y="5467507"/>
              <a:ext cx="5036868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33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lang="en-US" altLang="zh-CN" sz="1333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200</a:t>
              </a:r>
              <a:r>
                <a:rPr lang="zh-CN" altLang="en-US" sz="1333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字以内。</a:t>
              </a:r>
              <a:endParaRPr lang="en-US" altLang="zh-CN" sz="1333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grpSp>
        <p:nvGrpSpPr>
          <p:cNvPr id="24" name="组合 10"/>
          <p:cNvGrpSpPr/>
          <p:nvPr/>
        </p:nvGrpSpPr>
        <p:grpSpPr>
          <a:xfrm>
            <a:off x="577090" y="2156557"/>
            <a:ext cx="3079524" cy="2725436"/>
            <a:chOff x="2067318" y="1810431"/>
            <a:chExt cx="2488836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999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圆角矩形 12"/>
            <p:cNvSpPr/>
            <p:nvPr/>
          </p:nvSpPr>
          <p:spPr>
            <a:xfrm rot="2700000">
              <a:off x="2067318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999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999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787730" y="127257"/>
            <a:ext cx="7656840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b="1" dirty="0">
                <a:solidFill>
                  <a:srgbClr val="FF0000"/>
                </a:solidFill>
                <a:ea typeface="Calibri" panose="020F0502020204030204" pitchFamily="34" charset="0"/>
              </a:rPr>
              <a:t>3. Vận dụng (Thực hành theo nhóm ở nhà)</a:t>
            </a:r>
            <a:endParaRPr lang="en-US" sz="3199" dirty="0">
              <a:solidFill>
                <a:srgbClr val="FF0000"/>
              </a:solidFill>
            </a:endParaRPr>
          </a:p>
        </p:txBody>
      </p:sp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3" y="1893304"/>
            <a:ext cx="2568094" cy="256809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476777" y="1128086"/>
            <a:ext cx="7113075" cy="5422929"/>
            <a:chOff x="3335236" y="844352"/>
            <a:chExt cx="5336453" cy="4068452"/>
          </a:xfrm>
        </p:grpSpPr>
        <p:pic>
          <p:nvPicPr>
            <p:cNvPr id="5122" name="Picture 2" descr="Tổng hợp hình nền powerpoint đẹp mê ly cho máy tín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236" y="844352"/>
              <a:ext cx="5336453" cy="4068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651429" y="1420416"/>
              <a:ext cx="4704066" cy="500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3732" dirty="0">
                <a:solidFill>
                  <a:srgbClr val="000066"/>
                </a:solidFill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27836" y="1532144"/>
            <a:ext cx="313146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1.Soạn thảo thêm nội dung cho cuốn sổ lưu niệm.</a:t>
            </a:r>
            <a:endParaRPr kumimoji="0" lang="vi-VN" alt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2.Chèn hình ảnh minh họa nội dung đó.</a:t>
            </a:r>
            <a:endParaRPr kumimoji="0" lang="vi-VN" alt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3.Căn lề, định dạng trang tính đẹp mắt, hợp lí, khoa học và sáng tạo</a:t>
            </a:r>
            <a:endParaRPr kumimoji="0" lang="en-US" alt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4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5" t="49651" r="28690" b="22241"/>
          <a:stretch>
            <a:fillRect/>
          </a:stretch>
        </p:blipFill>
        <p:spPr bwMode="auto">
          <a:xfrm>
            <a:off x="7967577" y="1626531"/>
            <a:ext cx="3630551" cy="430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76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" y="693541"/>
            <a:ext cx="12188238" cy="616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48107" y="149997"/>
            <a:ext cx="4786888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2" i="1" dirty="0">
                <a:solidFill>
                  <a:srgbClr val="FF0000"/>
                </a:solidFill>
              </a:rPr>
              <a:t> </a:t>
            </a:r>
            <a:r>
              <a:rPr lang="en-US" sz="3732" b="1" i="1" dirty="0">
                <a:solidFill>
                  <a:srgbClr val="FF0000"/>
                </a:solidFill>
              </a:rPr>
              <a:t>TỔNG KẾT BÀI HỌC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45429" y="2946278"/>
            <a:ext cx="2090056" cy="12730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rgbClr val="B13E1F"/>
                </a:solidFill>
              </a:rPr>
              <a:t>Định dạng văn bản</a:t>
            </a:r>
            <a:endParaRPr lang="vi-VN" sz="3200" dirty="0">
              <a:ln>
                <a:solidFill>
                  <a:srgbClr val="FFFF00"/>
                </a:solidFill>
              </a:ln>
              <a:solidFill>
                <a:srgbClr val="B13E1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2550" y="699178"/>
            <a:ext cx="3151518" cy="189411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123E61">
                    <a:lumMod val="20000"/>
                    <a:lumOff val="80000"/>
                  </a:srgbClr>
                </a:solidFill>
              </a:rPr>
              <a:t>+ Vào Insert         Pictures</a:t>
            </a:r>
          </a:p>
          <a:p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123E61">
                    <a:lumMod val="20000"/>
                    <a:lumOff val="80000"/>
                  </a:srgbClr>
                </a:solidFill>
              </a:rPr>
              <a:t>+Chọn ảnh (trong thư mục ảnh).</a:t>
            </a:r>
          </a:p>
          <a:p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123E61">
                    <a:lumMod val="20000"/>
                    <a:lumOff val="80000"/>
                  </a:srgbClr>
                </a:solidFill>
              </a:rPr>
              <a:t>+ Nhấn chọn Insert.</a:t>
            </a:r>
            <a:endParaRPr lang="vi-VN" sz="2000" dirty="0">
              <a:ln>
                <a:solidFill>
                  <a:srgbClr val="FFFF00"/>
                </a:solidFill>
              </a:ln>
              <a:solidFill>
                <a:srgbClr val="123E61">
                  <a:lumMod val="20000"/>
                  <a:lumOff val="80000"/>
                </a:srgb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200401" y="1682987"/>
            <a:ext cx="1249658" cy="1266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875372">
            <a:off x="3308175" y="2042972"/>
            <a:ext cx="142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Chèn ảnh</a:t>
            </a:r>
            <a:endParaRPr lang="vi-VN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77347" y="1202282"/>
            <a:ext cx="490207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nip and Round Single Corner Rectangle 5"/>
          <p:cNvSpPr/>
          <p:nvPr/>
        </p:nvSpPr>
        <p:spPr>
          <a:xfrm>
            <a:off x="82549" y="2880572"/>
            <a:ext cx="2866381" cy="1691142"/>
          </a:xfrm>
          <a:prstGeom prst="snip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0000"/>
                </a:solidFill>
              </a:rPr>
              <a:t>+Chọn phần văn bản cần căn lề</a:t>
            </a:r>
          </a:p>
          <a:p>
            <a:r>
              <a:rPr lang="en-US" sz="2000" dirty="0">
                <a:solidFill>
                  <a:srgbClr val="FF0000"/>
                </a:solidFill>
              </a:rPr>
              <a:t>+ Vào thẻ Home        chọn kiểu căn lề (Trái, phải, giữa, thẳng 2 lề)</a:t>
            </a:r>
            <a:endParaRPr lang="vi-VN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68500" y="3807700"/>
            <a:ext cx="508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923869" y="3824536"/>
            <a:ext cx="1340610" cy="59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09115" y="3442628"/>
            <a:ext cx="126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Căn lề</a:t>
            </a:r>
            <a:endParaRPr lang="vi-VN" sz="2400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6744746" y="749998"/>
            <a:ext cx="3923254" cy="1624332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</a:rPr>
              <a:t>+Chọn Page Layout</a:t>
            </a:r>
          </a:p>
          <a:p>
            <a:r>
              <a:rPr lang="en-US" sz="2000" dirty="0">
                <a:solidFill>
                  <a:srgbClr val="002060"/>
                </a:solidFill>
              </a:rPr>
              <a:t>+Tìm Page Setup</a:t>
            </a:r>
          </a:p>
          <a:p>
            <a:r>
              <a:rPr lang="en-US" sz="2000" dirty="0">
                <a:solidFill>
                  <a:srgbClr val="002060"/>
                </a:solidFill>
              </a:rPr>
              <a:t>+Mục Orientation chọn: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            *Portrait (Trang đứng)</a:t>
            </a:r>
          </a:p>
          <a:p>
            <a:r>
              <a:rPr lang="en-US" sz="2000" dirty="0">
                <a:solidFill>
                  <a:srgbClr val="002060"/>
                </a:solidFill>
              </a:rPr>
              <a:t>            *Landscape (Trang ngang)</a:t>
            </a:r>
            <a:endParaRPr lang="vi-VN" sz="2000" dirty="0">
              <a:solidFill>
                <a:srgbClr val="002060"/>
              </a:solidFill>
            </a:endParaRPr>
          </a:p>
        </p:txBody>
      </p:sp>
      <p:cxnSp>
        <p:nvCxnSpPr>
          <p:cNvPr id="31" name="Straight Arrow Connector 30"/>
          <p:cNvCxnSpPr>
            <a:stCxn id="8" idx="0"/>
          </p:cNvCxnSpPr>
          <p:nvPr/>
        </p:nvCxnSpPr>
        <p:spPr>
          <a:xfrm flipV="1">
            <a:off x="5290457" y="1737816"/>
            <a:ext cx="1454289" cy="1208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9214489">
            <a:off x="4845860" y="1935233"/>
            <a:ext cx="219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Chọn hướng </a:t>
            </a:r>
            <a:endParaRPr lang="vi-VN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ound Diagonal Corner Rectangle 33"/>
          <p:cNvSpPr/>
          <p:nvPr/>
        </p:nvSpPr>
        <p:spPr>
          <a:xfrm>
            <a:off x="8099012" y="2769512"/>
            <a:ext cx="3699287" cy="1802202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0000"/>
                </a:solidFill>
              </a:rPr>
              <a:t>+Chọn Page Layout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+Tìm Page Setup</a:t>
            </a:r>
          </a:p>
          <a:p>
            <a:r>
              <a:rPr lang="en-US" sz="2000" dirty="0">
                <a:solidFill>
                  <a:srgbClr val="FF0000"/>
                </a:solidFill>
              </a:rPr>
              <a:t>+Thẻ Margins: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*Left (Trái)       *Right (Phải)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*Top (Trên)      *Bottom (Dưới)</a:t>
            </a:r>
            <a:endParaRPr lang="vi-VN" sz="2000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335485" y="3582230"/>
            <a:ext cx="1690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71208" y="3137974"/>
            <a:ext cx="1549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Đặt lề trang</a:t>
            </a:r>
            <a:endParaRPr lang="vi-VN" sz="2400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03200" y="5115258"/>
            <a:ext cx="2745730" cy="1117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</a:rPr>
              <a:t>+Vào File          Save</a:t>
            </a:r>
          </a:p>
          <a:p>
            <a:r>
              <a:rPr lang="en-US" sz="2000" dirty="0">
                <a:solidFill>
                  <a:srgbClr val="002060"/>
                </a:solidFill>
              </a:rPr>
              <a:t>+Chọn thư mục để lưu</a:t>
            </a:r>
          </a:p>
          <a:p>
            <a:r>
              <a:rPr lang="en-US" sz="2000" dirty="0">
                <a:solidFill>
                  <a:srgbClr val="002060"/>
                </a:solidFill>
              </a:rPr>
              <a:t>+Gõ tên file         Save</a:t>
            </a:r>
            <a:endParaRPr lang="vi-VN" sz="2000" dirty="0">
              <a:solidFill>
                <a:srgbClr val="00206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435100" y="5403906"/>
            <a:ext cx="52070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593850" y="5981700"/>
            <a:ext cx="55245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966908" y="4219303"/>
            <a:ext cx="1335479" cy="1526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18645610">
            <a:off x="2794447" y="4192434"/>
            <a:ext cx="219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Lưu tệp </a:t>
            </a:r>
            <a:endParaRPr lang="vi-VN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Snip and Round Single Corner Rectangle 48"/>
          <p:cNvSpPr/>
          <p:nvPr/>
        </p:nvSpPr>
        <p:spPr>
          <a:xfrm>
            <a:off x="8012402" y="4861721"/>
            <a:ext cx="3085932" cy="1587500"/>
          </a:xfrm>
          <a:prstGeom prst="snip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+Vào Page Setup</a:t>
            </a:r>
          </a:p>
          <a:p>
            <a:r>
              <a:rPr lang="en-US" sz="2000" dirty="0"/>
              <a:t>+Chọn thẻ Paper</a:t>
            </a:r>
          </a:p>
          <a:p>
            <a:r>
              <a:rPr lang="en-US" sz="2000" dirty="0"/>
              <a:t>+Chọn khổ giấy</a:t>
            </a:r>
          </a:p>
          <a:p>
            <a:r>
              <a:rPr lang="en-US" sz="2000" dirty="0"/>
              <a:t>+Nhấn Ok</a:t>
            </a:r>
          </a:p>
          <a:p>
            <a:endParaRPr lang="vi-VN" sz="20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335485" y="4127500"/>
            <a:ext cx="1676917" cy="1289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2334322">
            <a:off x="6243257" y="4375277"/>
            <a:ext cx="204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Chọn khổ giấy </a:t>
            </a:r>
            <a:endParaRPr lang="vi-VN" sz="24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ound Diagonal Corner Rectangle 55"/>
          <p:cNvSpPr/>
          <p:nvPr/>
        </p:nvSpPr>
        <p:spPr>
          <a:xfrm>
            <a:off x="3930564" y="5122850"/>
            <a:ext cx="2988172" cy="1444032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+Vào File         Print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+Xem trước khi in, chọn máy in, nhập trang cần in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+Nhấn Print</a:t>
            </a:r>
            <a:endParaRPr lang="vi-VN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5116913" y="5402997"/>
            <a:ext cx="531073" cy="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" idx="2"/>
          </p:cNvCxnSpPr>
          <p:nvPr/>
        </p:nvCxnSpPr>
        <p:spPr>
          <a:xfrm>
            <a:off x="5290457" y="4219303"/>
            <a:ext cx="0" cy="895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901748" y="4381500"/>
            <a:ext cx="57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</a:p>
          <a:p>
            <a:endParaRPr lang="vi-VN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rot="19147045">
            <a:off x="5583263" y="2197610"/>
            <a:ext cx="107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</a:t>
            </a:r>
            <a:endParaRPr lang="vi-VN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8585125">
            <a:off x="3127158" y="4765593"/>
            <a:ext cx="1369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văn bản</a:t>
            </a:r>
            <a:endParaRPr lang="vi-VN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756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9" grpId="0"/>
      <p:bldP spid="6" grpId="0" animBg="1"/>
      <p:bldP spid="18" grpId="0"/>
      <p:bldP spid="21" grpId="0" animBg="1"/>
      <p:bldP spid="32" grpId="0"/>
      <p:bldP spid="34" grpId="0" animBg="1"/>
      <p:bldP spid="37" grpId="0"/>
      <p:bldP spid="39" grpId="0" animBg="1"/>
      <p:bldP spid="48" grpId="0"/>
      <p:bldP spid="49" grpId="0" animBg="1"/>
      <p:bldP spid="55" grpId="0"/>
      <p:bldP spid="56" grpId="0" animBg="1"/>
      <p:bldP spid="62" grpId="0"/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29" y="0"/>
            <a:ext cx="123226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1110343" y="274320"/>
            <a:ext cx="9335589" cy="658368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66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b="1" dirty="0"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vi-VN" altLang="vi-VN" b="1" dirty="0">
              <a:solidFill>
                <a:srgbClr val="0000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2238245" y="1051560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</a:rPr>
              <a:t>Hướng dẫn về nhà</a:t>
            </a:r>
          </a:p>
        </p:txBody>
      </p:sp>
      <p:sp>
        <p:nvSpPr>
          <p:cNvPr id="5" name="Rectangle 4"/>
          <p:cNvSpPr/>
          <p:nvPr/>
        </p:nvSpPr>
        <p:spPr>
          <a:xfrm>
            <a:off x="2238245" y="1737360"/>
            <a:ext cx="7447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lại bài cũ và thực hành bài tập gõ bài thơ “Hạt gạo làng ta” như sau: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Soạn nội dung bài thơ vào phần mềm word.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Chèn hình ảnh đồng lúa đang chín vào bài thơ.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Căn lề, định dạng trang giấy đẹp, khoa học, sáng tạo.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(Chú ý: Chọn hướng giấy đứng, lề trên và dưới 2cm; trái 3cm; phải 2cm).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Lưu tên file: Hatgaolangta.doc.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hôm sau: Đọc kỹ trước bài 12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trả lời câu hỏi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4861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  <p:bldP spid="18435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8274" cy="6857999"/>
          </a:xfrm>
        </p:spPr>
      </p:pic>
    </p:spTree>
    <p:extLst>
      <p:ext uri="{BB962C8B-B14F-4D97-AF65-F5344CB8AC3E}">
        <p14:creationId xmlns:p14="http://schemas.microsoft.com/office/powerpoint/2010/main" val="4193461439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13" y="-407133"/>
            <a:ext cx="17215597" cy="87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8757098" y="5853726"/>
            <a:ext cx="1367609" cy="13678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6307998" y="6201470"/>
            <a:ext cx="717580" cy="7177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7248563" y="6560323"/>
            <a:ext cx="995690" cy="99586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10343741" y="6307229"/>
            <a:ext cx="720935" cy="7210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1023485" y="6718579"/>
            <a:ext cx="784764" cy="784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5283593" y="6037941"/>
            <a:ext cx="336492" cy="33655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4242242" y="5767623"/>
            <a:ext cx="705093" cy="7052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11283711" y="5107310"/>
            <a:ext cx="1392842" cy="139308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5892899" y="5765079"/>
            <a:ext cx="297296" cy="29734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2591932" y="6272924"/>
            <a:ext cx="1283039" cy="12832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701615" y="6140298"/>
            <a:ext cx="693255" cy="6933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389865" y="6560322"/>
            <a:ext cx="422299" cy="4223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58025" y="6315987"/>
            <a:ext cx="211148" cy="21118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1263594" y="430434"/>
            <a:ext cx="19196209" cy="49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82" tIns="60941" rIns="121882" bIns="6094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6359607" y="4261803"/>
            <a:ext cx="246209" cy="49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882" tIns="60941" rIns="121882" bIns="6094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58249" y="112209"/>
            <a:ext cx="2070276" cy="6556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Câu hỏi 2: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8249" y="991742"/>
            <a:ext cx="835556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Đúng điền Đ, sai điền S vào ô tương ứng trong bảng sau:</a:t>
            </a:r>
            <a:endParaRPr lang="vi-VN" sz="2800" dirty="0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114700"/>
              </p:ext>
            </p:extLst>
          </p:nvPr>
        </p:nvGraphicFramePr>
        <p:xfrm>
          <a:off x="984934" y="1586063"/>
          <a:ext cx="8159065" cy="4730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5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091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Phát</a:t>
                      </a:r>
                      <a:r>
                        <a:rPr lang="en-US" sz="2800" b="1" i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biểu</a:t>
                      </a:r>
                      <a:endParaRPr lang="vi-VN" sz="2800" b="1" i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Đ/S</a:t>
                      </a:r>
                      <a:endParaRPr lang="vi-VN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405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A)Phần</a:t>
                      </a:r>
                      <a:r>
                        <a:rPr lang="en-US" sz="2800" b="1" i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mềm soạn thảo văn bản chỉ có thế cài đặt được trên máy tính.</a:t>
                      </a:r>
                      <a:endParaRPr lang="vi-VN" sz="2800" b="1" i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743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B)Có</a:t>
                      </a:r>
                      <a:r>
                        <a:rPr lang="en-US" sz="2800" b="1" i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nhiều loại phần mềm soạn thảo văn bản khác nhau.</a:t>
                      </a:r>
                      <a:endParaRPr lang="vi-VN" sz="2800" b="1" i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958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C) Em có</a:t>
                      </a:r>
                      <a:r>
                        <a:rPr lang="en-US" sz="2800" b="1" i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thể làm việc cộng tác với người khác trên cùng một văn bản ở bất cứ đâu.</a:t>
                      </a:r>
                      <a:endParaRPr lang="vi-VN" sz="2800" b="1" i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091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D)Em không</a:t>
                      </a:r>
                      <a:r>
                        <a:rPr lang="en-US" sz="2800" b="1" i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thể chỉnh sửa lại văn bản sau khi đã lưu.</a:t>
                      </a:r>
                      <a:endParaRPr lang="vi-VN" sz="2800" b="1" i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935606" y="2332194"/>
            <a:ext cx="82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vi-V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935606" y="3238659"/>
            <a:ext cx="82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</a:t>
            </a:r>
            <a:endParaRPr lang="vi-V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11775" y="4265522"/>
            <a:ext cx="82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Đ</a:t>
            </a:r>
            <a:endParaRPr lang="vi-V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40182" y="5493967"/>
            <a:ext cx="82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vi-V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Left Arrow 66">
            <a:hlinkClick r:id="rId4" action="ppaction://hlinksldjump"/>
          </p:cNvPr>
          <p:cNvSpPr/>
          <p:nvPr/>
        </p:nvSpPr>
        <p:spPr>
          <a:xfrm>
            <a:off x="9450715" y="88201"/>
            <a:ext cx="1841863" cy="135929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Quay lại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403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4" grpId="0"/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13" y="-407133"/>
            <a:ext cx="17215597" cy="87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8757098" y="5853726"/>
            <a:ext cx="1367609" cy="13678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6307998" y="6201470"/>
            <a:ext cx="717580" cy="7177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7248563" y="6560323"/>
            <a:ext cx="995690" cy="99586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10343741" y="6307229"/>
            <a:ext cx="720935" cy="7210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1023485" y="6718579"/>
            <a:ext cx="784764" cy="784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5283593" y="6037941"/>
            <a:ext cx="336492" cy="33655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4242242" y="5767623"/>
            <a:ext cx="705093" cy="7052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11283711" y="5107310"/>
            <a:ext cx="1392842" cy="139308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5892899" y="5765079"/>
            <a:ext cx="297296" cy="29734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2591932" y="6272924"/>
            <a:ext cx="1283039" cy="12832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701615" y="6140298"/>
            <a:ext cx="693255" cy="6933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389865" y="6560322"/>
            <a:ext cx="422299" cy="4223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58025" y="6315987"/>
            <a:ext cx="211148" cy="21118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1263594" y="430434"/>
            <a:ext cx="19196209" cy="49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82" tIns="60941" rIns="121882" bIns="6094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6359607" y="4261803"/>
            <a:ext cx="246209" cy="49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882" tIns="60941" rIns="121882" bIns="6094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72495" y="1586063"/>
            <a:ext cx="687175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Theo bạn có mấy kiểu căn lề?</a:t>
            </a:r>
          </a:p>
          <a:p>
            <a:r>
              <a:rPr lang="en-US" sz="3200" dirty="0">
                <a:solidFill>
                  <a:prstClr val="black"/>
                </a:solidFill>
              </a:rPr>
              <a:t> A. 3            B. 4           C. 5            D. 6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31914" y="654921"/>
            <a:ext cx="2304063" cy="6830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Câu hỏi 3: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291841" y="2116183"/>
            <a:ext cx="583130" cy="4938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55" name="Left Arrow 54">
            <a:hlinkClick r:id="rId4" action="ppaction://hlinksldjump"/>
          </p:cNvPr>
          <p:cNvSpPr/>
          <p:nvPr/>
        </p:nvSpPr>
        <p:spPr>
          <a:xfrm>
            <a:off x="9588137" y="226773"/>
            <a:ext cx="1841863" cy="135929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Quay lại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435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7" y="-361924"/>
            <a:ext cx="17215597" cy="87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8757098" y="5853726"/>
            <a:ext cx="1367609" cy="13678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6307998" y="6201470"/>
            <a:ext cx="717580" cy="7177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7248563" y="6560323"/>
            <a:ext cx="995690" cy="99586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10343741" y="6307229"/>
            <a:ext cx="720935" cy="7210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1023485" y="6718579"/>
            <a:ext cx="784764" cy="784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5283593" y="6037941"/>
            <a:ext cx="336492" cy="33655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4242242" y="5767623"/>
            <a:ext cx="705093" cy="7052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11283711" y="5107310"/>
            <a:ext cx="1392842" cy="139308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5892899" y="5765079"/>
            <a:ext cx="297296" cy="29734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2591932" y="6272924"/>
            <a:ext cx="1283039" cy="12832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701615" y="6140298"/>
            <a:ext cx="693255" cy="6933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389865" y="6560322"/>
            <a:ext cx="422299" cy="4223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58025" y="6315987"/>
            <a:ext cx="211148" cy="21118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332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3332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1263594" y="430434"/>
            <a:ext cx="19196209" cy="49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82" tIns="60941" rIns="121882" bIns="6094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6359607" y="4261803"/>
            <a:ext cx="246209" cy="49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882" tIns="60941" rIns="121882" bIns="6094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8065" y="1973625"/>
            <a:ext cx="10816045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Trong phần mềm soạn thảo văn bản Word 2020, lệnh Portrait dùng để?</a:t>
            </a:r>
          </a:p>
          <a:p>
            <a:pPr marL="457200" indent="-457200">
              <a:buAutoNum type="alphaUcPeriod"/>
            </a:pPr>
            <a:r>
              <a:rPr lang="en-US" sz="3200" dirty="0">
                <a:solidFill>
                  <a:prstClr val="black"/>
                </a:solidFill>
              </a:rPr>
              <a:t>Chọn hướng trang đứng.              B. Chọn hướng trang ngang.          </a:t>
            </a:r>
          </a:p>
          <a:p>
            <a:r>
              <a:rPr lang="en-US" sz="3200" dirty="0">
                <a:solidFill>
                  <a:prstClr val="black"/>
                </a:solidFill>
              </a:rPr>
              <a:t>C. Chọn lề trang                                D. Chọn lề đoạn văn bản.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1352" y="937843"/>
            <a:ext cx="2280525" cy="74073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Câu hỏi 4: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432109" y="2965269"/>
            <a:ext cx="608504" cy="6126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55" name="Left Arrow 54">
            <a:hlinkClick r:id="rId4" action="ppaction://hlinksldjump"/>
          </p:cNvPr>
          <p:cNvSpPr/>
          <p:nvPr/>
        </p:nvSpPr>
        <p:spPr>
          <a:xfrm>
            <a:off x="9438544" y="103601"/>
            <a:ext cx="1841863" cy="135929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Quay</a:t>
            </a:r>
            <a:r>
              <a:rPr lang="en-US" sz="2400" dirty="0">
                <a:solidFill>
                  <a:srgbClr val="FF0000"/>
                </a:solidFill>
              </a:rPr>
              <a:t> lại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005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" y="693541"/>
            <a:ext cx="12188238" cy="616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296948" y="108248"/>
            <a:ext cx="7072001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2" i="1" dirty="0">
                <a:solidFill>
                  <a:srgbClr val="123E61">
                    <a:lumMod val="60000"/>
                    <a:lumOff val="40000"/>
                  </a:srgbClr>
                </a:solidFill>
              </a:rPr>
              <a:t> </a:t>
            </a:r>
            <a:r>
              <a:rPr lang="en-US" sz="3732" b="1" i="1" dirty="0">
                <a:solidFill>
                  <a:prstClr val="black"/>
                </a:solidFill>
              </a:rPr>
              <a:t>Bài 11: Định dạng văn bản (tiết 2)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76503" y="3004457"/>
            <a:ext cx="2586446" cy="165898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Định dạng văn bản</a:t>
            </a:r>
            <a:endParaRPr lang="vi-VN" sz="3200" dirty="0">
              <a:ln>
                <a:solidFill>
                  <a:srgbClr val="FFFF0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96948" y="1208315"/>
            <a:ext cx="2478218" cy="17961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66"/>
                </a:solidFill>
              </a:rPr>
              <a:t>Phần mềm soạn thảo văn bản</a:t>
            </a:r>
            <a:endParaRPr lang="vi-VN" sz="2800" dirty="0">
              <a:solidFill>
                <a:srgbClr val="FF0066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296948" y="4349932"/>
            <a:ext cx="2478218" cy="17961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Định dạng văn bản và in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72068" y="882349"/>
            <a:ext cx="2670436" cy="179614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Thực hành: Định dạng văn bản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64286" y="4349932"/>
            <a:ext cx="2478218" cy="17961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Luyện tập  Vận dụng</a:t>
            </a:r>
            <a:endParaRPr lang="vi-VN" sz="2800" dirty="0">
              <a:solidFill>
                <a:srgbClr val="FF0000"/>
              </a:solidFill>
            </a:endParaRPr>
          </a:p>
        </p:txBody>
      </p:sp>
      <p:cxnSp>
        <p:nvCxnSpPr>
          <p:cNvPr id="3" name="Curved Connector 2"/>
          <p:cNvCxnSpPr>
            <a:stCxn id="8" idx="1"/>
            <a:endCxn id="9" idx="5"/>
          </p:cNvCxnSpPr>
          <p:nvPr/>
        </p:nvCxnSpPr>
        <p:spPr>
          <a:xfrm rot="10800000">
            <a:off x="3412239" y="2741419"/>
            <a:ext cx="1264264" cy="109253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/>
          <p:cNvCxnSpPr>
            <a:stCxn id="8" idx="1"/>
            <a:endCxn id="10" idx="7"/>
          </p:cNvCxnSpPr>
          <p:nvPr/>
        </p:nvCxnSpPr>
        <p:spPr>
          <a:xfrm rot="10800000" flipV="1">
            <a:off x="3412239" y="3833949"/>
            <a:ext cx="1264264" cy="77902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8" idx="3"/>
            <a:endCxn id="11" idx="3"/>
          </p:cNvCxnSpPr>
          <p:nvPr/>
        </p:nvCxnSpPr>
        <p:spPr>
          <a:xfrm flipV="1">
            <a:off x="7262949" y="2415452"/>
            <a:ext cx="1100195" cy="141849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endCxn id="12" idx="1"/>
          </p:cNvCxnSpPr>
          <p:nvPr/>
        </p:nvCxnSpPr>
        <p:spPr>
          <a:xfrm>
            <a:off x="7262949" y="3833948"/>
            <a:ext cx="1264264" cy="77902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7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" y="796268"/>
            <a:ext cx="12130576" cy="606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ổng hợp những mẫu thiết kế khung viền đẹp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34" y="947702"/>
            <a:ext cx="8034523" cy="57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5210547" y="7241915"/>
            <a:ext cx="5267013" cy="1129913"/>
            <a:chOff x="5210272" y="5432319"/>
            <a:chExt cx="5268637" cy="847696"/>
          </a:xfrm>
        </p:grpSpPr>
        <p:sp>
          <p:nvSpPr>
            <p:cNvPr id="25" name="Rectangle 5"/>
            <p:cNvSpPr/>
            <p:nvPr/>
          </p:nvSpPr>
          <p:spPr bwMode="auto">
            <a:xfrm>
              <a:off x="5442041" y="5467507"/>
              <a:ext cx="5036868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33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lang="en-US" altLang="zh-CN" sz="1333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200</a:t>
              </a:r>
              <a:r>
                <a:rPr lang="zh-CN" altLang="en-US" sz="1333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字以内。</a:t>
              </a:r>
              <a:endParaRPr lang="en-US" altLang="zh-CN" sz="1333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grpSp>
        <p:nvGrpSpPr>
          <p:cNvPr id="24" name="组合 10"/>
          <p:cNvGrpSpPr/>
          <p:nvPr/>
        </p:nvGrpSpPr>
        <p:grpSpPr>
          <a:xfrm>
            <a:off x="433119" y="2143280"/>
            <a:ext cx="3079524" cy="2725436"/>
            <a:chOff x="2067318" y="1810431"/>
            <a:chExt cx="2488836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999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圆角矩形 12"/>
            <p:cNvSpPr/>
            <p:nvPr/>
          </p:nvSpPr>
          <p:spPr>
            <a:xfrm rot="2700000">
              <a:off x="2067318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999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999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38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4" y="1369000"/>
            <a:ext cx="3617208" cy="317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93876" y="180906"/>
            <a:ext cx="6085897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b="1" dirty="0">
                <a:solidFill>
                  <a:srgbClr val="FF0000"/>
                </a:solidFill>
                <a:ea typeface="Calibri" panose="020F0502020204030204" pitchFamily="34" charset="0"/>
              </a:rPr>
              <a:t>1. Thực hành: Định dạng văn bản</a:t>
            </a:r>
            <a:endParaRPr lang="en-US" sz="3199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68850" y="2267578"/>
            <a:ext cx="443957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Khởi động, nhập nội dung.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 phần mềm soạn thảo văn bản word.</a:t>
            </a:r>
            <a:endParaRPr lang="vi-VN" sz="2800" dirty="0">
              <a:ea typeface="Times New Roman" panose="02020603050405020304" pitchFamily="18" charset="0"/>
            </a:endParaRPr>
          </a:p>
          <a:p>
            <a:pPr marL="45720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Nhập nội dung bài viết của bạn An (Hình 5.8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tr51).</a:t>
            </a:r>
            <a:endParaRPr lang="vi-VN" sz="2800" dirty="0">
              <a:ea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Chèn được hình ảnh bạn An vào văn bản.</a:t>
            </a:r>
            <a:endParaRPr lang="vi-VN" sz="2800" dirty="0">
              <a:ea typeface="Times New Roman" panose="02020603050405020304" pitchFamily="18" charset="0"/>
            </a:endParaRPr>
          </a:p>
        </p:txBody>
      </p:sp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6" t="39413" r="25534" b="3278"/>
          <a:stretch>
            <a:fillRect/>
          </a:stretch>
        </p:blipFill>
        <p:spPr bwMode="auto">
          <a:xfrm>
            <a:off x="8253794" y="2438400"/>
            <a:ext cx="3176206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2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0613" y="1342475"/>
            <a:ext cx="3067751" cy="1815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286709" y="789521"/>
            <a:ext cx="7870446" cy="5902834"/>
            <a:chOff x="3214613" y="592324"/>
            <a:chExt cx="5904656" cy="4428492"/>
          </a:xfrm>
        </p:grpSpPr>
        <p:pic>
          <p:nvPicPr>
            <p:cNvPr id="3076" name="Picture 4" descr="Hướng dẫn cách chèn hình nền powerpoint đẹp và đơn giản - Tri Thức Việ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13" y="592324"/>
              <a:ext cx="5904656" cy="4428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868954" y="1937733"/>
              <a:ext cx="4809587" cy="2493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+Nháy lệnh Pictures trong dải lệnh Insert.</a:t>
              </a:r>
              <a:endParaRPr lang="vi-VN" sz="4000" dirty="0">
                <a:solidFill>
                  <a:srgbClr val="FF0000"/>
                </a:solidFill>
                <a:ea typeface="Times New Roman" panose="02020603050405020304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+Chọn thư mục chứa ảnh rồi chọn ảnh cần chèn.</a:t>
              </a:r>
              <a:endParaRPr lang="vi-VN" sz="4000" dirty="0">
                <a:solidFill>
                  <a:srgbClr val="FF0000"/>
                </a:solidFill>
                <a:ea typeface="Times New Roman" panose="02020603050405020304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+ Chọn lệnh Insert.</a:t>
              </a:r>
              <a:endParaRPr lang="vi-VN" sz="4000" dirty="0">
                <a:solidFill>
                  <a:srgbClr val="FF0000"/>
                </a:solidFill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23881" y="1342475"/>
            <a:ext cx="3149619" cy="5248391"/>
            <a:chOff x="541667" y="1007166"/>
            <a:chExt cx="2362943" cy="3937508"/>
          </a:xfrm>
        </p:grpSpPr>
        <p:sp>
          <p:nvSpPr>
            <p:cNvPr id="5" name="Rectangle 4"/>
            <p:cNvSpPr/>
            <p:nvPr/>
          </p:nvSpPr>
          <p:spPr>
            <a:xfrm>
              <a:off x="541667" y="1007166"/>
              <a:ext cx="2362943" cy="1361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prstClr val="black"/>
                  </a:solidFill>
                  <a:ea typeface="Calibri" panose="020F0502020204030204" pitchFamily="34" charset="0"/>
                </a:rPr>
                <a:t>Cách chèn hình ảnh vào văn bản?</a:t>
              </a:r>
              <a:endParaRPr lang="en-US" sz="3600" b="1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组合 7"/>
            <p:cNvGrpSpPr/>
            <p:nvPr/>
          </p:nvGrpSpPr>
          <p:grpSpPr>
            <a:xfrm>
              <a:off x="634152" y="3104802"/>
              <a:ext cx="1844773" cy="1839872"/>
              <a:chOff x="2047522" y="1810432"/>
              <a:chExt cx="2508632" cy="2464418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圆角矩形 8"/>
              <p:cNvSpPr/>
              <p:nvPr/>
            </p:nvSpPr>
            <p:spPr>
              <a:xfrm rot="2700000">
                <a:off x="2262896" y="1810432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rgbClr val="14436A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999" kern="0" dirty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圆角矩形 9"/>
              <p:cNvSpPr/>
              <p:nvPr/>
            </p:nvSpPr>
            <p:spPr>
              <a:xfrm rot="2700000">
                <a:off x="2047522" y="1981592"/>
                <a:ext cx="2293258" cy="2293258"/>
              </a:xfrm>
              <a:prstGeom prst="roundRect">
                <a:avLst>
                  <a:gd name="adj" fmla="val 12083"/>
                </a:avLst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ln w="22225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1999" kern="0">
                    <a:solidFill>
                      <a:srgbClr val="14436A"/>
                    </a:solidFill>
                    <a:latin typeface="Arial"/>
                    <a:ea typeface="微软雅黑" panose="020B0503020204020204" pitchFamily="34" charset="-122"/>
                    <a:cs typeface="+mn-ea"/>
                    <a:sym typeface="+mn-lt"/>
                  </a:rPr>
                  <a:t> </a:t>
                </a:r>
                <a:endParaRPr lang="zh-CN" altLang="en-US" sz="1999" kern="0" dirty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13" name="Picture 10" descr="Trẻ Em, Mầm Non, Đọc Sách, Học Tập, Cô Bé, Tải hình PNG 342 -  Free.Vector6.co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52" y="3184612"/>
              <a:ext cx="1759138" cy="176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2" descr="Hình ảnh dấu chấm hỏi đẹp, ấn tượng và độc đáo nhấ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10" y="28051"/>
            <a:ext cx="1160919" cy="7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93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" y="796268"/>
            <a:ext cx="12130576" cy="606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5210547" y="7241915"/>
            <a:ext cx="5267013" cy="1129913"/>
            <a:chOff x="5210272" y="5432319"/>
            <a:chExt cx="5268637" cy="847696"/>
          </a:xfrm>
        </p:grpSpPr>
        <p:sp>
          <p:nvSpPr>
            <p:cNvPr id="25" name="Rectangle 5"/>
            <p:cNvSpPr/>
            <p:nvPr/>
          </p:nvSpPr>
          <p:spPr bwMode="auto">
            <a:xfrm>
              <a:off x="5442041" y="5467507"/>
              <a:ext cx="5036868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33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lang="en-US" altLang="zh-CN" sz="1333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200</a:t>
              </a:r>
              <a:r>
                <a:rPr lang="zh-CN" altLang="en-US" sz="1333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字以内。</a:t>
              </a:r>
              <a:endParaRPr lang="en-US" altLang="zh-CN" sz="1333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grpSp>
        <p:nvGrpSpPr>
          <p:cNvPr id="24" name="组合 10"/>
          <p:cNvGrpSpPr/>
          <p:nvPr/>
        </p:nvGrpSpPr>
        <p:grpSpPr>
          <a:xfrm>
            <a:off x="577090" y="2156557"/>
            <a:ext cx="3079524" cy="2725436"/>
            <a:chOff x="2067318" y="1810431"/>
            <a:chExt cx="2488836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999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圆角矩形 12"/>
            <p:cNvSpPr/>
            <p:nvPr/>
          </p:nvSpPr>
          <p:spPr>
            <a:xfrm rot="2700000">
              <a:off x="2067318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999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999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787730" y="127257"/>
            <a:ext cx="6085897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199" b="1" dirty="0">
                <a:solidFill>
                  <a:srgbClr val="FF0000"/>
                </a:solidFill>
                <a:ea typeface="Calibri" panose="020F0502020204030204" pitchFamily="34" charset="0"/>
              </a:rPr>
              <a:t>1. Thực hành: Định dạng văn bản</a:t>
            </a:r>
            <a:endParaRPr lang="en-US" sz="3199" dirty="0">
              <a:solidFill>
                <a:srgbClr val="FF0000"/>
              </a:solidFill>
            </a:endParaRPr>
          </a:p>
        </p:txBody>
      </p:sp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3" y="1893304"/>
            <a:ext cx="2568094" cy="25680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30113" y="1297146"/>
            <a:ext cx="305488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/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Căn lề đoạn văn bản 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-Các nhóm thi đua thực hành căn lề trái, lề phải, lề giữa, lề hai bên nội dung đoạn văn bản bài viết của bạn An.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vi-VN" sz="2800" dirty="0">
                <a:ea typeface="Times New Roman" panose="02020603050405020304" pitchFamily="18" charset="0"/>
              </a:rPr>
              <a:t>*Rút ra kiến thức cần nhớ.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79649" y="1397515"/>
            <a:ext cx="5045083" cy="4354354"/>
            <a:chOff x="6092473" y="1301899"/>
            <a:chExt cx="4950205" cy="492398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473" y="1301899"/>
              <a:ext cx="2469353" cy="492398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0727" y="1301899"/>
              <a:ext cx="2391951" cy="4923981"/>
            </a:xfrm>
            <a:prstGeom prst="rect">
              <a:avLst/>
            </a:prstGeom>
            <a:ln>
              <a:solidFill>
                <a:srgbClr val="FF0066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366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39">
      <a:dk1>
        <a:sysClr val="windowText" lastClr="000000"/>
      </a:dk1>
      <a:lt1>
        <a:sysClr val="window" lastClr="FFFFFF"/>
      </a:lt1>
      <a:dk2>
        <a:srgbClr val="123E61"/>
      </a:dk2>
      <a:lt2>
        <a:srgbClr val="D4D4D6"/>
      </a:lt2>
      <a:accent1>
        <a:srgbClr val="123E61"/>
      </a:accent1>
      <a:accent2>
        <a:srgbClr val="123E61"/>
      </a:accent2>
      <a:accent3>
        <a:srgbClr val="123E61"/>
      </a:accent3>
      <a:accent4>
        <a:srgbClr val="123E61"/>
      </a:accent4>
      <a:accent5>
        <a:srgbClr val="123E61"/>
      </a:accent5>
      <a:accent6>
        <a:srgbClr val="000000"/>
      </a:accent6>
      <a:hlink>
        <a:srgbClr val="168BBA"/>
      </a:hlink>
      <a:folHlink>
        <a:srgbClr val="6800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自定义 39">
      <a:dk1>
        <a:sysClr val="windowText" lastClr="000000"/>
      </a:dk1>
      <a:lt1>
        <a:sysClr val="window" lastClr="FFFFFF"/>
      </a:lt1>
      <a:dk2>
        <a:srgbClr val="123E61"/>
      </a:dk2>
      <a:lt2>
        <a:srgbClr val="D4D4D6"/>
      </a:lt2>
      <a:accent1>
        <a:srgbClr val="123E61"/>
      </a:accent1>
      <a:accent2>
        <a:srgbClr val="123E61"/>
      </a:accent2>
      <a:accent3>
        <a:srgbClr val="123E61"/>
      </a:accent3>
      <a:accent4>
        <a:srgbClr val="123E61"/>
      </a:accent4>
      <a:accent5>
        <a:srgbClr val="123E61"/>
      </a:accent5>
      <a:accent6>
        <a:srgbClr val="000000"/>
      </a:accent6>
      <a:hlink>
        <a:srgbClr val="168BBA"/>
      </a:hlink>
      <a:folHlink>
        <a:srgbClr val="6800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">
  <a:themeElements>
    <a:clrScheme name="自定义 39">
      <a:dk1>
        <a:sysClr val="windowText" lastClr="000000"/>
      </a:dk1>
      <a:lt1>
        <a:sysClr val="window" lastClr="FFFFFF"/>
      </a:lt1>
      <a:dk2>
        <a:srgbClr val="123E61"/>
      </a:dk2>
      <a:lt2>
        <a:srgbClr val="D4D4D6"/>
      </a:lt2>
      <a:accent1>
        <a:srgbClr val="123E61"/>
      </a:accent1>
      <a:accent2>
        <a:srgbClr val="123E61"/>
      </a:accent2>
      <a:accent3>
        <a:srgbClr val="123E61"/>
      </a:accent3>
      <a:accent4>
        <a:srgbClr val="123E61"/>
      </a:accent4>
      <a:accent5>
        <a:srgbClr val="123E61"/>
      </a:accent5>
      <a:accent6>
        <a:srgbClr val="000000"/>
      </a:accent6>
      <a:hlink>
        <a:srgbClr val="168BBA"/>
      </a:hlink>
      <a:folHlink>
        <a:srgbClr val="6800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">
  <a:themeElements>
    <a:clrScheme name="自定义 39">
      <a:dk1>
        <a:sysClr val="windowText" lastClr="000000"/>
      </a:dk1>
      <a:lt1>
        <a:sysClr val="window" lastClr="FFFFFF"/>
      </a:lt1>
      <a:dk2>
        <a:srgbClr val="123E61"/>
      </a:dk2>
      <a:lt2>
        <a:srgbClr val="D4D4D6"/>
      </a:lt2>
      <a:accent1>
        <a:srgbClr val="123E61"/>
      </a:accent1>
      <a:accent2>
        <a:srgbClr val="123E61"/>
      </a:accent2>
      <a:accent3>
        <a:srgbClr val="123E61"/>
      </a:accent3>
      <a:accent4>
        <a:srgbClr val="123E61"/>
      </a:accent4>
      <a:accent5>
        <a:srgbClr val="123E61"/>
      </a:accent5>
      <a:accent6>
        <a:srgbClr val="000000"/>
      </a:accent6>
      <a:hlink>
        <a:srgbClr val="168BBA"/>
      </a:hlink>
      <a:folHlink>
        <a:srgbClr val="6800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主题">
  <a:themeElements>
    <a:clrScheme name="自定义 39">
      <a:dk1>
        <a:sysClr val="windowText" lastClr="000000"/>
      </a:dk1>
      <a:lt1>
        <a:sysClr val="window" lastClr="FFFFFF"/>
      </a:lt1>
      <a:dk2>
        <a:srgbClr val="123E61"/>
      </a:dk2>
      <a:lt2>
        <a:srgbClr val="D4D4D6"/>
      </a:lt2>
      <a:accent1>
        <a:srgbClr val="123E61"/>
      </a:accent1>
      <a:accent2>
        <a:srgbClr val="123E61"/>
      </a:accent2>
      <a:accent3>
        <a:srgbClr val="123E61"/>
      </a:accent3>
      <a:accent4>
        <a:srgbClr val="123E61"/>
      </a:accent4>
      <a:accent5>
        <a:srgbClr val="123E61"/>
      </a:accent5>
      <a:accent6>
        <a:srgbClr val="000000"/>
      </a:accent6>
      <a:hlink>
        <a:srgbClr val="168BBA"/>
      </a:hlink>
      <a:folHlink>
        <a:srgbClr val="6800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2139</Words>
  <Application>Microsoft Office PowerPoint</Application>
  <PresentationFormat>Widescreen</PresentationFormat>
  <Paragraphs>300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微软雅黑</vt:lpstr>
      <vt:lpstr>Arial</vt:lpstr>
      <vt:lpstr>Arial Black</vt:lpstr>
      <vt:lpstr>Calibri</vt:lpstr>
      <vt:lpstr>Times New Roman</vt:lpstr>
      <vt:lpstr>方正兰亭黑简体</vt:lpstr>
      <vt:lpstr>Office 主题</vt:lpstr>
      <vt:lpstr>2_Office 主题</vt:lpstr>
      <vt:lpstr>3_Office 主题</vt:lpstr>
      <vt:lpstr>4_Office 主题</vt:lpstr>
      <vt:lpstr>5_Office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PC</cp:lastModifiedBy>
  <cp:revision>166</cp:revision>
  <dcterms:created xsi:type="dcterms:W3CDTF">2021-07-24T09:20:25Z</dcterms:created>
  <dcterms:modified xsi:type="dcterms:W3CDTF">2023-03-05T13:30:16Z</dcterms:modified>
</cp:coreProperties>
</file>