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25" r:id="rId4"/>
    <p:sldMasterId id="2147483761" r:id="rId5"/>
  </p:sldMasterIdLst>
  <p:notesMasterIdLst>
    <p:notesMasterId r:id="rId29"/>
  </p:notesMasterIdLst>
  <p:sldIdLst>
    <p:sldId id="265" r:id="rId6"/>
    <p:sldId id="257" r:id="rId7"/>
    <p:sldId id="263" r:id="rId8"/>
    <p:sldId id="256" r:id="rId9"/>
    <p:sldId id="258" r:id="rId10"/>
    <p:sldId id="259" r:id="rId11"/>
    <p:sldId id="260" r:id="rId12"/>
    <p:sldId id="261" r:id="rId13"/>
    <p:sldId id="262" r:id="rId14"/>
    <p:sldId id="272" r:id="rId15"/>
    <p:sldId id="268" r:id="rId16"/>
    <p:sldId id="513" r:id="rId17"/>
    <p:sldId id="511" r:id="rId18"/>
    <p:sldId id="512" r:id="rId19"/>
    <p:sldId id="514" r:id="rId20"/>
    <p:sldId id="515" r:id="rId21"/>
    <p:sldId id="517" r:id="rId22"/>
    <p:sldId id="518" r:id="rId23"/>
    <p:sldId id="519" r:id="rId24"/>
    <p:sldId id="516" r:id="rId25"/>
    <p:sldId id="520" r:id="rId26"/>
    <p:sldId id="521" r:id="rId27"/>
    <p:sldId id="276" r:id="rId28"/>
  </p:sldIdLst>
  <p:sldSz cx="9144000" cy="5143500" type="screen16x9"/>
  <p:notesSz cx="6858000" cy="9144000"/>
  <p:defaultTextStyle>
    <a:defPPr>
      <a:defRPr lang="en-US"/>
    </a:defPPr>
    <a:lvl1pPr marL="0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70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53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26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04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73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443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520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94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39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071A3-54CF-4C90-9DA1-B9DC947DB88F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2B68E-4A91-44F6-BD03-67584F10B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48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70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53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26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04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73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43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20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94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2B68E-4A91-44F6-BD03-67584F10BD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97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56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74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75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5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12" indent="0" algn="ctr">
              <a:buNone/>
              <a:defRPr sz="1500"/>
            </a:lvl2pPr>
            <a:lvl3pPr marL="685630" indent="0" algn="ctr">
              <a:buNone/>
              <a:defRPr sz="1400"/>
            </a:lvl3pPr>
            <a:lvl4pPr marL="1028445" indent="0" algn="ctr">
              <a:buNone/>
              <a:defRPr sz="1200"/>
            </a:lvl4pPr>
            <a:lvl5pPr marL="1371260" indent="0" algn="ctr">
              <a:buNone/>
              <a:defRPr sz="1200"/>
            </a:lvl5pPr>
            <a:lvl6pPr marL="1714079" indent="0" algn="ctr">
              <a:buNone/>
              <a:defRPr sz="1200"/>
            </a:lvl6pPr>
            <a:lvl7pPr marL="2056889" indent="0" algn="ctr">
              <a:buNone/>
              <a:defRPr sz="1200"/>
            </a:lvl7pPr>
            <a:lvl8pPr marL="2399700" indent="0" algn="ctr">
              <a:buNone/>
              <a:defRPr sz="1200"/>
            </a:lvl8pPr>
            <a:lvl9pPr marL="27425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40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4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7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77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5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927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622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3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497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16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3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12" indent="0">
              <a:buNone/>
              <a:defRPr sz="2100"/>
            </a:lvl2pPr>
            <a:lvl3pPr marL="685630" indent="0">
              <a:buNone/>
              <a:defRPr sz="1800"/>
            </a:lvl3pPr>
            <a:lvl4pPr marL="1028445" indent="0">
              <a:buNone/>
              <a:defRPr sz="1500"/>
            </a:lvl4pPr>
            <a:lvl5pPr marL="1371260" indent="0">
              <a:buNone/>
              <a:defRPr sz="1500"/>
            </a:lvl5pPr>
            <a:lvl6pPr marL="1714079" indent="0">
              <a:buNone/>
              <a:defRPr sz="1500"/>
            </a:lvl6pPr>
            <a:lvl7pPr marL="2056889" indent="0">
              <a:buNone/>
              <a:defRPr sz="1500"/>
            </a:lvl7pPr>
            <a:lvl8pPr marL="2399700" indent="0">
              <a:buNone/>
              <a:defRPr sz="1500"/>
            </a:lvl8pPr>
            <a:lvl9pPr marL="274251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08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92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0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11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5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73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34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66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275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47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524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85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08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3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5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3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07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126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0" y="27385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230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1E2E4-A383-452D-84E0-03D1E54DDD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16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E545BF-5B91-4F95-BC3A-9CC3661CBC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40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33582-6360-4661-845A-799E013F04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514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E1CCE-34AB-4BA7-AFE2-2F511D837E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28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9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9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C5C3C-C560-49CC-92E0-8987A1BB5D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3167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EA524-A172-4F45-9441-A24BCB337A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9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7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F5034-F118-47CB-9FD1-A553E0554FD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503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3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12112-3C18-4323-9AC0-B3781462EC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952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9C9170-0749-4FC2-A2CC-727057DB3D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680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6A38A-D430-4390-AC2E-DE74D5EA75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2198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03F61F-2401-4D12-BFAB-413BF606FB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236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91" indent="0" algn="ctr">
              <a:buNone/>
              <a:defRPr/>
            </a:lvl2pPr>
            <a:lvl3pPr marL="685983" indent="0" algn="ctr">
              <a:buNone/>
              <a:defRPr/>
            </a:lvl3pPr>
            <a:lvl4pPr marL="1028974" indent="0" algn="ctr">
              <a:buNone/>
              <a:defRPr/>
            </a:lvl4pPr>
            <a:lvl5pPr marL="1371966" indent="0" algn="ctr">
              <a:buNone/>
              <a:defRPr/>
            </a:lvl5pPr>
            <a:lvl6pPr marL="1714957" indent="0" algn="ctr">
              <a:buNone/>
              <a:defRPr/>
            </a:lvl6pPr>
            <a:lvl7pPr marL="2057949" indent="0" algn="ctr">
              <a:buNone/>
              <a:defRPr/>
            </a:lvl7pPr>
            <a:lvl8pPr marL="2400940" indent="0" algn="ctr">
              <a:buNone/>
              <a:defRPr/>
            </a:lvl8pPr>
            <a:lvl9pPr marL="274393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D484CBEF-5A2F-4909-955A-B6604E269FE6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70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9E554A5D-019E-46DC-A3FD-D6A51D3C0A31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944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1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91" indent="0">
              <a:buNone/>
              <a:defRPr sz="1350"/>
            </a:lvl2pPr>
            <a:lvl3pPr marL="685983" indent="0">
              <a:buNone/>
              <a:defRPr sz="1200"/>
            </a:lvl3pPr>
            <a:lvl4pPr marL="1028974" indent="0">
              <a:buNone/>
              <a:defRPr sz="1050"/>
            </a:lvl4pPr>
            <a:lvl5pPr marL="1371966" indent="0">
              <a:buNone/>
              <a:defRPr sz="1050"/>
            </a:lvl5pPr>
            <a:lvl6pPr marL="1714957" indent="0">
              <a:buNone/>
              <a:defRPr sz="1050"/>
            </a:lvl6pPr>
            <a:lvl7pPr marL="2057949" indent="0">
              <a:buNone/>
              <a:defRPr sz="1050"/>
            </a:lvl7pPr>
            <a:lvl8pPr marL="2400940" indent="0">
              <a:buNone/>
              <a:defRPr sz="1050"/>
            </a:lvl8pPr>
            <a:lvl9pPr marL="2743932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E067E300-5832-4751-9F04-5096FF7FF125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944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3566EF69-852C-47BE-9E2A-AEC41692C045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67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8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8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56281DFA-11BA-4896-A5CF-73FE46FF30BA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86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0" indent="0">
              <a:buNone/>
              <a:defRPr sz="2000" b="1"/>
            </a:lvl2pPr>
            <a:lvl3pPr marL="914153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304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9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0" indent="0">
              <a:buNone/>
              <a:defRPr sz="2000" b="1"/>
            </a:lvl2pPr>
            <a:lvl3pPr marL="914153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304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1631159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119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0331A14F-5469-46EC-B5A1-8B3F7E5D6C07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60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CD714602-C21D-4170-90AF-61DCC92D4220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41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04790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93A5A29E-FF40-487C-AB3C-655DA82BE771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678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2F8419E5-13F5-41A0-BBB9-A4A27D23242E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53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D39AAD97-C4DE-43E1-B935-97C417E3D80A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41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E352D9EF-58FF-4632-9EAF-5D13FD5F096D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3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9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35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3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70" indent="0">
              <a:buNone/>
              <a:defRPr sz="1200"/>
            </a:lvl2pPr>
            <a:lvl3pPr marL="914153" indent="0">
              <a:buNone/>
              <a:defRPr sz="1000"/>
            </a:lvl3pPr>
            <a:lvl4pPr marL="1371226" indent="0">
              <a:buNone/>
              <a:defRPr sz="900"/>
            </a:lvl4pPr>
            <a:lvl5pPr marL="1828304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9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70" indent="0">
              <a:buNone/>
              <a:defRPr sz="2800"/>
            </a:lvl2pPr>
            <a:lvl3pPr marL="914153" indent="0">
              <a:buNone/>
              <a:defRPr sz="2400"/>
            </a:lvl3pPr>
            <a:lvl4pPr marL="1371226" indent="0">
              <a:buNone/>
              <a:defRPr sz="2000"/>
            </a:lvl4pPr>
            <a:lvl5pPr marL="1828304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70" indent="0">
              <a:buNone/>
              <a:defRPr sz="1200"/>
            </a:lvl2pPr>
            <a:lvl3pPr marL="914153" indent="0">
              <a:buNone/>
              <a:defRPr sz="1000"/>
            </a:lvl3pPr>
            <a:lvl4pPr marL="1371226" indent="0">
              <a:buNone/>
              <a:defRPr sz="900"/>
            </a:lvl4pPr>
            <a:lvl5pPr marL="1828304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02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05/03/2023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7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1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3" indent="-342803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51" indent="-285673" algn="l" defTabSz="9141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7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8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07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6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60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33" indent="-228534" algn="l" defTabSz="9141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04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4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65" tIns="34289" rIns="68565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5" tIns="34289" rIns="68565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/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30"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/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4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63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0" indent="-171410" algn="l" defTabSz="6856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3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5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62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8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5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3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5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6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fld id="{493F69F2-81F5-48C7-9089-1B233AA5C0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15"/>
              <a:t>05/03/2023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/>
            <a:fld id="{3E4AA330-F69B-477C-BB71-9A23B625CD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4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8B0A54D-6992-4F6F-9F66-80B1ECEEDD91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41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b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fld id="{0F2B110A-BB2C-418F-8BEC-45597151C302}" type="slidenum">
              <a:rPr lang="en-US" smtClean="0"/>
              <a:pPr defTabSz="6859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8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  <a:cs typeface="Arial" charset="0"/>
        </a:defRPr>
      </a:lvl5pPr>
      <a:lvl6pPr marL="342991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  <a:cs typeface="Arial" charset="0"/>
        </a:defRPr>
      </a:lvl6pPr>
      <a:lvl7pPr marL="685983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  <a:cs typeface="Arial" charset="0"/>
        </a:defRPr>
      </a:lvl7pPr>
      <a:lvl8pPr marL="1028974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  <a:cs typeface="Arial" charset="0"/>
        </a:defRPr>
      </a:lvl8pPr>
      <a:lvl9pPr marL="1371966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244" indent="-257244" algn="l" rtl="0" eaLnBrk="0" fontAlgn="base" hangingPunct="0">
        <a:spcBef>
          <a:spcPct val="20000"/>
        </a:spcBef>
        <a:spcAft>
          <a:spcPct val="0"/>
        </a:spcAft>
        <a:buChar char="•"/>
        <a:defRPr sz="2401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rtl="0" eaLnBrk="0" fontAlgn="base" hangingPunct="0">
        <a:spcBef>
          <a:spcPct val="20000"/>
        </a:spcBef>
        <a:spcAft>
          <a:spcPct val="0"/>
        </a:spcAft>
        <a:buChar char="–"/>
        <a:defRPr sz="2101">
          <a:solidFill>
            <a:schemeClr val="tx1"/>
          </a:solidFill>
          <a:latin typeface="+mn-lt"/>
          <a:cs typeface="+mn-cs"/>
        </a:defRPr>
      </a:lvl2pPr>
      <a:lvl3pPr marL="857479" indent="-17149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470" indent="-17149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461" indent="-17149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6453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9444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2436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5427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5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openxmlformats.org/officeDocument/2006/relationships/image" Target="../media/image12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microsoft.com/office/2007/relationships/hdphoto" Target="../media/hdphoto8.wdp"/><Relationship Id="rId31" Type="http://schemas.openxmlformats.org/officeDocument/2006/relationships/image" Target="../media/image16.png"/><Relationship Id="rId4" Type="http://schemas.openxmlformats.org/officeDocument/2006/relationships/image" Target="../media/image2.jpeg"/><Relationship Id="rId9" Type="http://schemas.microsoft.com/office/2007/relationships/hdphoto" Target="../media/hdphoto3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2.wdp"/><Relationship Id="rId30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5.png"/><Relationship Id="rId18" Type="http://schemas.openxmlformats.org/officeDocument/2006/relationships/slide" Target="slide7.xml"/><Relationship Id="rId26" Type="http://schemas.openxmlformats.org/officeDocument/2006/relationships/slide" Target="slide9.xml"/><Relationship Id="rId39" Type="http://schemas.microsoft.com/office/2007/relationships/hdphoto" Target="../media/hdphoto24.wdp"/><Relationship Id="rId3" Type="http://schemas.openxmlformats.org/officeDocument/2006/relationships/image" Target="../media/image20.png"/><Relationship Id="rId21" Type="http://schemas.openxmlformats.org/officeDocument/2006/relationships/image" Target="../media/image9.png"/><Relationship Id="rId34" Type="http://schemas.microsoft.com/office/2007/relationships/hdphoto" Target="../media/hdphoto23.wdp"/><Relationship Id="rId42" Type="http://schemas.openxmlformats.org/officeDocument/2006/relationships/image" Target="../media/image35.png"/><Relationship Id="rId47" Type="http://schemas.microsoft.com/office/2007/relationships/hdphoto" Target="../media/hdphoto28.wdp"/><Relationship Id="rId7" Type="http://schemas.openxmlformats.org/officeDocument/2006/relationships/image" Target="../media/image22.png"/><Relationship Id="rId12" Type="http://schemas.microsoft.com/office/2007/relationships/hdphoto" Target="../media/hdphoto19.wdp"/><Relationship Id="rId17" Type="http://schemas.openxmlformats.org/officeDocument/2006/relationships/image" Target="../media/image26.png"/><Relationship Id="rId25" Type="http://schemas.microsoft.com/office/2007/relationships/hdphoto" Target="../media/hdphoto20.wdp"/><Relationship Id="rId33" Type="http://schemas.openxmlformats.org/officeDocument/2006/relationships/image" Target="../media/image31.png"/><Relationship Id="rId38" Type="http://schemas.openxmlformats.org/officeDocument/2006/relationships/image" Target="../media/image33.png"/><Relationship Id="rId46" Type="http://schemas.openxmlformats.org/officeDocument/2006/relationships/image" Target="../media/image37.png"/><Relationship Id="rId2" Type="http://schemas.openxmlformats.org/officeDocument/2006/relationships/image" Target="../media/image17.jpeg"/><Relationship Id="rId16" Type="http://schemas.microsoft.com/office/2007/relationships/hdphoto" Target="../media/hdphoto9.wdp"/><Relationship Id="rId20" Type="http://schemas.openxmlformats.org/officeDocument/2006/relationships/slide" Target="slide6.xml"/><Relationship Id="rId29" Type="http://schemas.openxmlformats.org/officeDocument/2006/relationships/image" Target="../media/image12.png"/><Relationship Id="rId41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4.png"/><Relationship Id="rId24" Type="http://schemas.openxmlformats.org/officeDocument/2006/relationships/image" Target="../media/image28.png"/><Relationship Id="rId32" Type="http://schemas.microsoft.com/office/2007/relationships/hdphoto" Target="../media/hdphoto22.wdp"/><Relationship Id="rId37" Type="http://schemas.openxmlformats.org/officeDocument/2006/relationships/image" Target="../media/image32.png"/><Relationship Id="rId40" Type="http://schemas.openxmlformats.org/officeDocument/2006/relationships/image" Target="../media/image34.png"/><Relationship Id="rId45" Type="http://schemas.microsoft.com/office/2007/relationships/hdphoto" Target="../media/hdphoto27.wdp"/><Relationship Id="rId5" Type="http://schemas.openxmlformats.org/officeDocument/2006/relationships/image" Target="../media/image21.png"/><Relationship Id="rId15" Type="http://schemas.openxmlformats.org/officeDocument/2006/relationships/image" Target="../media/image10.png"/><Relationship Id="rId23" Type="http://schemas.openxmlformats.org/officeDocument/2006/relationships/slide" Target="slide8.xml"/><Relationship Id="rId28" Type="http://schemas.microsoft.com/office/2007/relationships/hdphoto" Target="../media/hdphoto21.wdp"/><Relationship Id="rId36" Type="http://schemas.microsoft.com/office/2007/relationships/hdphoto" Target="../media/hdphoto12.wdp"/><Relationship Id="rId10" Type="http://schemas.microsoft.com/office/2007/relationships/hdphoto" Target="../media/hdphoto18.wdp"/><Relationship Id="rId19" Type="http://schemas.openxmlformats.org/officeDocument/2006/relationships/image" Target="../media/image27.png"/><Relationship Id="rId31" Type="http://schemas.openxmlformats.org/officeDocument/2006/relationships/image" Target="../media/image30.png"/><Relationship Id="rId44" Type="http://schemas.openxmlformats.org/officeDocument/2006/relationships/image" Target="../media/image36.png"/><Relationship Id="rId4" Type="http://schemas.microsoft.com/office/2007/relationships/hdphoto" Target="../media/hdphoto15.wdp"/><Relationship Id="rId9" Type="http://schemas.openxmlformats.org/officeDocument/2006/relationships/image" Target="../media/image23.png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openxmlformats.org/officeDocument/2006/relationships/image" Target="../media/image29.png"/><Relationship Id="rId30" Type="http://schemas.microsoft.com/office/2007/relationships/hdphoto" Target="../media/hdphoto11.wdp"/><Relationship Id="rId35" Type="http://schemas.openxmlformats.org/officeDocument/2006/relationships/image" Target="../media/image13.png"/><Relationship Id="rId43" Type="http://schemas.microsoft.com/office/2007/relationships/hdphoto" Target="../media/hdphoto2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8.tm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9.tm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384290" y="1504953"/>
            <a:ext cx="9528290" cy="7388520"/>
            <a:chOff x="0" y="-2993360"/>
            <a:chExt cx="12704387" cy="98513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207" b="48490"/>
            <a:stretch/>
          </p:blipFill>
          <p:spPr>
            <a:xfrm>
              <a:off x="476091" y="-2993360"/>
              <a:ext cx="12228296" cy="48514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217" b="8341"/>
            <a:stretch>
              <a:fillRect/>
            </a:stretch>
          </p:blipFill>
          <p:spPr>
            <a:xfrm>
              <a:off x="0" y="5255623"/>
              <a:ext cx="12192000" cy="1602377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170156" y="590559"/>
            <a:ext cx="2697244" cy="76942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altLang="zh-CN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đầu</a:t>
            </a:r>
            <a:endParaRPr lang="zh-CN" altLang="en-US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6962" y="2659841"/>
            <a:ext cx="1837712" cy="64631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en-US" altLang="zh-CN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Trò</a:t>
            </a:r>
            <a:r>
              <a:rPr lang="en-US" altLang="zh-CN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chơi</a:t>
            </a:r>
            <a:endParaRPr lang="zh-CN" altLang="en-US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60504" y="2367456"/>
            <a:ext cx="663932" cy="584759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</a:bodyPr>
          <a:lstStyle/>
          <a:p>
            <a:pPr algn="ctr"/>
            <a:r>
              <a:rPr lang="en-US" altLang="zh-CN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Vệ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51332" y="1907124"/>
            <a:ext cx="782554" cy="523204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</a:bodyPr>
          <a:lstStyle/>
          <a:p>
            <a:pPr algn="ctr"/>
            <a:r>
              <a:rPr lang="en-US" altLang="zh-CN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Bảo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43944" y="1885959"/>
            <a:ext cx="1160863" cy="584759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</a:bodyPr>
          <a:lstStyle/>
          <a:p>
            <a:pPr algn="ctr"/>
            <a:r>
              <a:rPr lang="en-US" altLang="zh-CN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Rừng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27317" y="2285001"/>
            <a:ext cx="1141627" cy="584759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</a:bodyPr>
          <a:lstStyle/>
          <a:p>
            <a:pPr algn="ctr"/>
            <a:r>
              <a:rPr lang="en-US" altLang="zh-CN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Xanh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9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  <p:bldP spid="16" grpId="0"/>
      <p:bldP spid="1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84" y="4380320"/>
            <a:ext cx="2035175" cy="68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3" y="3868352"/>
            <a:ext cx="1736725" cy="65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6" y="3443297"/>
            <a:ext cx="2328863" cy="108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3599264"/>
            <a:ext cx="2192338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9" y="2540794"/>
            <a:ext cx="2841625" cy="69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96" y="2892028"/>
            <a:ext cx="3089275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2721773"/>
            <a:ext cx="45466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2249092"/>
            <a:ext cx="1801812" cy="36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2058591"/>
            <a:ext cx="1827212" cy="35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46" y="1746649"/>
            <a:ext cx="1827213" cy="66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309" y="1916906"/>
            <a:ext cx="1677987" cy="84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5" y="1672832"/>
            <a:ext cx="3948113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8817"/>
            <a:ext cx="8507412" cy="38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8817"/>
            <a:ext cx="8507412" cy="38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8817"/>
            <a:ext cx="8507412" cy="38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8817"/>
            <a:ext cx="8507412" cy="38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6" y="48819"/>
            <a:ext cx="870902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" y="3258741"/>
            <a:ext cx="17494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35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b="1194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590810" y="71024"/>
            <a:ext cx="6324601" cy="1135395"/>
            <a:chOff x="4657078" y="2495550"/>
            <a:chExt cx="3191521" cy="925845"/>
          </a:xfrm>
        </p:grpSpPr>
        <p:sp>
          <p:nvSpPr>
            <p:cNvPr id="9" name="圆角矩形 8"/>
            <p:cNvSpPr/>
            <p:nvPr/>
          </p:nvSpPr>
          <p:spPr>
            <a:xfrm>
              <a:off x="4724400" y="2495550"/>
              <a:ext cx="3124199" cy="815857"/>
            </a:xfrm>
            <a:prstGeom prst="roundRect">
              <a:avLst>
                <a:gd name="adj" fmla="val 12083"/>
              </a:avLst>
            </a:prstGeom>
            <a:solidFill>
              <a:srgbClr val="14436A"/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sz="1500" kern="0" dirty="0">
                <a:solidFill>
                  <a:srgbClr val="14436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657078" y="2553994"/>
              <a:ext cx="3124096" cy="867401"/>
            </a:xfrm>
            <a:prstGeom prst="roundRect">
              <a:avLst>
                <a:gd name="adj" fmla="val 12083"/>
              </a:avLst>
            </a:prstGeom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lumMod val="75000"/>
                  </a:sysClr>
                </a:gs>
              </a:gsLst>
              <a:lin ang="0" scaled="0"/>
            </a:gra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altLang="zh-CN" sz="3200" kern="0" dirty="0">
                  <a:solidFill>
                    <a:srgbClr val="FF0000"/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+mn-lt"/>
                </a:rPr>
                <a:t>BÀI 12: TRÌNH BÀY THÔNG TIN Ở DẠNG BẢNG (TIẾT 2)</a:t>
              </a:r>
              <a:endParaRPr lang="zh-CN" altLang="en-US" sz="3200" kern="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6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499" y="2866160"/>
            <a:ext cx="5066590" cy="20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240" y="2568349"/>
            <a:ext cx="5576769" cy="117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129" y="1261345"/>
            <a:ext cx="5192672" cy="242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841" y="2190759"/>
            <a:ext cx="2143141" cy="211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04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0812" y="486490"/>
            <a:ext cx="8229600" cy="439340"/>
          </a:xfrm>
        </p:spPr>
        <p:txBody>
          <a:bodyPr>
            <a:normAutofit/>
          </a:bodyPr>
          <a:lstStyle/>
          <a:p>
            <a:r>
              <a:rPr 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4. THỰC HÀNH: TẠO BẢNG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F2E1BA-A3A5-42AD-B1BC-811D48A55D9F}"/>
              </a:ext>
            </a:extLst>
          </p:cNvPr>
          <p:cNvSpPr txBox="1">
            <a:spLocks/>
          </p:cNvSpPr>
          <p:nvPr/>
        </p:nvSpPr>
        <p:spPr>
          <a:xfrm>
            <a:off x="210812" y="-39290"/>
            <a:ext cx="8371285" cy="43934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12. TRÌNH BÀY THÔNG TIN Ở DẠNG BẢNG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822924-ED1A-46A3-8952-14DDE984FC99}"/>
              </a:ext>
            </a:extLst>
          </p:cNvPr>
          <p:cNvSpPr txBox="1"/>
          <p:nvPr/>
        </p:nvSpPr>
        <p:spPr>
          <a:xfrm>
            <a:off x="210812" y="915381"/>
            <a:ext cx="8371285" cy="10618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10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dẫn:</a:t>
            </a:r>
          </a:p>
          <a:p>
            <a:pPr algn="just"/>
            <a:r>
              <a:rPr lang="en-US" sz="2100">
                <a:latin typeface="Times New Roman" panose="02020603050405020304" pitchFamily="18" charset="0"/>
                <a:ea typeface="Times New Roman" panose="02020603050405020304" pitchFamily="18" charset="0"/>
              </a:rPr>
              <a:t>a) Tạo bảng như hình: </a:t>
            </a:r>
          </a:p>
          <a:p>
            <a:pPr marL="342900" indent="-342900" algn="just">
              <a:buFontTx/>
              <a:buChar char="-"/>
            </a:pPr>
            <a:endParaRPr lang="en-US" sz="21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F7B39ED-C12E-45F6-BDAD-1B69D9171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510" y="1104514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B3ED0B1-16F2-4027-BA62-16BCCD70E3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64144" y="1038726"/>
          <a:ext cx="3776268" cy="1136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610479" imgH="1095528" progId="Paint.Picture">
                  <p:embed/>
                </p:oleObj>
              </mc:Choice>
              <mc:Fallback>
                <p:oleObj name="Bitmap Image" r:id="rId2" imgW="3610479" imgH="1095528" progId="Paint.Pictur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B3ED0B1-16F2-4027-BA62-16BCCD70E3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4144" y="1038726"/>
                        <a:ext cx="3776268" cy="11363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AD4BFED-AD2D-4D64-AA0E-A4C2D4448740}"/>
              </a:ext>
            </a:extLst>
          </p:cNvPr>
          <p:cNvSpPr txBox="1"/>
          <p:nvPr/>
        </p:nvSpPr>
        <p:spPr>
          <a:xfrm>
            <a:off x="210812" y="2167883"/>
            <a:ext cx="2925365" cy="41549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b) Chỉnh sửa bảng</a:t>
            </a:r>
            <a:endParaRPr lang="en-US" sz="21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C48C1A-3AD4-41D1-AF17-2454CCF594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86" t="37986" r="32734" b="45820"/>
          <a:stretch/>
        </p:blipFill>
        <p:spPr>
          <a:xfrm>
            <a:off x="210812" y="2632158"/>
            <a:ext cx="2668190" cy="832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8BF59D-72E7-4843-9D3E-BA542B17D8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125" t="21793" r="12930" b="59403"/>
          <a:stretch/>
        </p:blipFill>
        <p:spPr>
          <a:xfrm>
            <a:off x="3374341" y="2466489"/>
            <a:ext cx="1615568" cy="122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3CF353-6E57-49D9-9BCA-D9B9374B0D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461" t="26327" r="32383" b="57042"/>
          <a:stretch/>
        </p:blipFill>
        <p:spPr>
          <a:xfrm>
            <a:off x="5232073" y="2529042"/>
            <a:ext cx="3350024" cy="10387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E11EF7-7A7E-4C8C-A06B-535B1639B3C5}"/>
              </a:ext>
            </a:extLst>
          </p:cNvPr>
          <p:cNvSpPr txBox="1"/>
          <p:nvPr/>
        </p:nvSpPr>
        <p:spPr>
          <a:xfrm>
            <a:off x="607289" y="3740406"/>
            <a:ext cx="1875234" cy="41549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Chọn ô</a:t>
            </a:r>
            <a:endParaRPr lang="en-US" sz="21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F8A099-D8AD-4B71-A285-01138644AAA5}"/>
              </a:ext>
            </a:extLst>
          </p:cNvPr>
          <p:cNvSpPr txBox="1"/>
          <p:nvPr/>
        </p:nvSpPr>
        <p:spPr>
          <a:xfrm>
            <a:off x="3053954" y="3761833"/>
            <a:ext cx="2280117" cy="41549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Chọn Merge Cells</a:t>
            </a:r>
            <a:endParaRPr lang="en-US" sz="21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043281-9254-4DE8-9DA3-5997BEA7409F}"/>
              </a:ext>
            </a:extLst>
          </p:cNvPr>
          <p:cNvSpPr txBox="1"/>
          <p:nvPr/>
        </p:nvSpPr>
        <p:spPr>
          <a:xfrm>
            <a:off x="5905501" y="3728805"/>
            <a:ext cx="2280117" cy="41549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Kết quả gộp ô</a:t>
            </a:r>
            <a:endParaRPr lang="en-US" sz="21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1E284EC-B83B-4029-B2AA-2CE9B9D83FF9}"/>
              </a:ext>
            </a:extLst>
          </p:cNvPr>
          <p:cNvCxnSpPr/>
          <p:nvPr/>
        </p:nvCxnSpPr>
        <p:spPr>
          <a:xfrm>
            <a:off x="1673494" y="3936614"/>
            <a:ext cx="1205508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0478A7-C964-4FF3-8011-3884879A2553}"/>
              </a:ext>
            </a:extLst>
          </p:cNvPr>
          <p:cNvCxnSpPr>
            <a:cxnSpLocks/>
          </p:cNvCxnSpPr>
          <p:nvPr/>
        </p:nvCxnSpPr>
        <p:spPr>
          <a:xfrm>
            <a:off x="5232073" y="3958041"/>
            <a:ext cx="590783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48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0812" y="486490"/>
            <a:ext cx="8229600" cy="439340"/>
          </a:xfrm>
        </p:spPr>
        <p:txBody>
          <a:bodyPr>
            <a:normAutofit/>
          </a:bodyPr>
          <a:lstStyle/>
          <a:p>
            <a:r>
              <a:rPr 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4. THỰC HÀNH: TẠO BẢNG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F2E1BA-A3A5-42AD-B1BC-811D48A55D9F}"/>
              </a:ext>
            </a:extLst>
          </p:cNvPr>
          <p:cNvSpPr txBox="1">
            <a:spLocks/>
          </p:cNvSpPr>
          <p:nvPr/>
        </p:nvSpPr>
        <p:spPr>
          <a:xfrm>
            <a:off x="210812" y="-39290"/>
            <a:ext cx="8371285" cy="43934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12. TRÌNH BÀY THÔNG TIN Ở DẠNG BẢNG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F7B39ED-C12E-45F6-BDAD-1B69D9171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510" y="1104514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046F1-5633-4DE5-91C8-6039A16DCE9C}"/>
              </a:ext>
            </a:extLst>
          </p:cNvPr>
          <p:cNvSpPr txBox="1"/>
          <p:nvPr/>
        </p:nvSpPr>
        <p:spPr>
          <a:xfrm>
            <a:off x="210811" y="1012269"/>
            <a:ext cx="8565356" cy="10618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>
              <a:tabLst>
                <a:tab pos="171450" algn="l"/>
                <a:tab pos="342900" algn="l"/>
                <a:tab pos="649605" algn="l"/>
                <a:tab pos="771525" algn="l"/>
                <a:tab pos="1457325" algn="l"/>
                <a:tab pos="1971675" algn="l"/>
                <a:tab pos="2057400" algn="ctr"/>
                <a:tab pos="4114800" algn="r"/>
              </a:tabLst>
            </a:pPr>
            <a:r>
              <a:rPr lang="en-US" sz="21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 sửa độ rộng cột hay độ cao hàng:</a:t>
            </a:r>
          </a:p>
          <a:p>
            <a:pPr algn="just">
              <a:tabLst>
                <a:tab pos="171450" algn="l"/>
                <a:tab pos="342900" algn="l"/>
                <a:tab pos="649605" algn="l"/>
                <a:tab pos="771525" algn="l"/>
                <a:tab pos="1457325" algn="l"/>
                <a:tab pos="1971675" algn="l"/>
                <a:tab pos="2057400" algn="ctr"/>
                <a:tab pos="4114800" algn="r"/>
              </a:tabLst>
            </a:pPr>
            <a:r>
              <a:rPr lang="en-US" sz="2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Di chuyển con trỏ chuột vào đường biên cột hay hàng cần thay đổi cho đến khi con trỏ có dạng mũi tên hai chiều </a:t>
            </a:r>
            <a:r>
              <a:rPr lang="en-US" sz="2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en-US" sz="2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 thả chuột để điều chỉnh.</a:t>
            </a:r>
            <a:endParaRPr lang="en-US" sz="210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5F637C-B0EB-48C4-AD0D-1C8B211C2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11" t="35618" r="23711" b="41872"/>
          <a:stretch/>
        </p:blipFill>
        <p:spPr>
          <a:xfrm>
            <a:off x="471488" y="2137453"/>
            <a:ext cx="8110609" cy="215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6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0812" y="486490"/>
            <a:ext cx="8229600" cy="439340"/>
          </a:xfrm>
        </p:spPr>
        <p:txBody>
          <a:bodyPr>
            <a:normAutofit/>
          </a:bodyPr>
          <a:lstStyle/>
          <a:p>
            <a:r>
              <a:rPr 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4. THỰC HÀNH: TẠO BẢNG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F2E1BA-A3A5-42AD-B1BC-811D48A55D9F}"/>
              </a:ext>
            </a:extLst>
          </p:cNvPr>
          <p:cNvSpPr txBox="1">
            <a:spLocks/>
          </p:cNvSpPr>
          <p:nvPr/>
        </p:nvSpPr>
        <p:spPr>
          <a:xfrm>
            <a:off x="210812" y="-39290"/>
            <a:ext cx="8371285" cy="43934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12. TRÌNH BÀY THÔNG TIN Ở DẠNG BẢNG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F7B39ED-C12E-45F6-BDAD-1B69D9171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510" y="1104514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046F1-5633-4DE5-91C8-6039A16DCE9C}"/>
              </a:ext>
            </a:extLst>
          </p:cNvPr>
          <p:cNvSpPr txBox="1"/>
          <p:nvPr/>
        </p:nvSpPr>
        <p:spPr>
          <a:xfrm>
            <a:off x="210811" y="1012268"/>
            <a:ext cx="8565356" cy="41549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>
              <a:tabLst>
                <a:tab pos="171450" algn="l"/>
                <a:tab pos="342900" algn="l"/>
                <a:tab pos="649605" algn="l"/>
                <a:tab pos="771525" algn="l"/>
                <a:tab pos="1457325" algn="l"/>
                <a:tab pos="1971675" algn="l"/>
                <a:tab pos="2057400" algn="ctr"/>
                <a:tab pos="4114800" algn="r"/>
              </a:tabLst>
            </a:pPr>
            <a:r>
              <a:rPr lang="en-US" sz="21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Nhập thông tin cho bảng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B663E1-B12C-4A14-A859-921A601152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47" t="24155" r="36953" b="21235"/>
          <a:stretch/>
        </p:blipFill>
        <p:spPr>
          <a:xfrm>
            <a:off x="4396454" y="524911"/>
            <a:ext cx="3384616" cy="46185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DB39C6-3E90-437A-95A9-09A4CAC2711C}"/>
              </a:ext>
            </a:extLst>
          </p:cNvPr>
          <p:cNvSpPr txBox="1"/>
          <p:nvPr/>
        </p:nvSpPr>
        <p:spPr>
          <a:xfrm flipH="1">
            <a:off x="210812" y="1635428"/>
            <a:ext cx="4008548" cy="203132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14313" indent="-214313" algn="just">
              <a:buFontTx/>
              <a:buChar char="-"/>
            </a:pP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Nhập thông tin của các thành viên vào ô của bảng: ảnh, họ tên, ngày sinh.</a:t>
            </a:r>
          </a:p>
          <a:p>
            <a:pPr marL="214313" indent="-214313" algn="just">
              <a:buFontTx/>
              <a:buChar char="-"/>
            </a:pP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Có thể chèn thêm hàng, cột để tạo bảng chứa đầy đủ các thành viên trong lớp.</a:t>
            </a:r>
            <a:endParaRPr lang="en-US" sz="21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25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0812" y="486490"/>
            <a:ext cx="8229600" cy="439340"/>
          </a:xfrm>
        </p:spPr>
        <p:txBody>
          <a:bodyPr>
            <a:normAutofit/>
          </a:bodyPr>
          <a:lstStyle/>
          <a:p>
            <a:r>
              <a:rPr 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LUYỆN TẬP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F2E1BA-A3A5-42AD-B1BC-811D48A55D9F}"/>
              </a:ext>
            </a:extLst>
          </p:cNvPr>
          <p:cNvSpPr txBox="1">
            <a:spLocks/>
          </p:cNvSpPr>
          <p:nvPr/>
        </p:nvSpPr>
        <p:spPr>
          <a:xfrm>
            <a:off x="210812" y="-39290"/>
            <a:ext cx="8371285" cy="43934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12. TRÌNH BÀY THÔNG TIN Ở DẠNG BẢNG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F7B39ED-C12E-45F6-BDAD-1B69D9171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510" y="1104514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046F1-5633-4DE5-91C8-6039A16DCE9C}"/>
              </a:ext>
            </a:extLst>
          </p:cNvPr>
          <p:cNvSpPr txBox="1"/>
          <p:nvPr/>
        </p:nvSpPr>
        <p:spPr>
          <a:xfrm>
            <a:off x="210811" y="1012268"/>
            <a:ext cx="8565356" cy="41549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>
              <a:tabLst>
                <a:tab pos="171450" algn="l"/>
                <a:tab pos="342900" algn="l"/>
                <a:tab pos="649605" algn="l"/>
                <a:tab pos="771525" algn="l"/>
                <a:tab pos="1457325" algn="l"/>
                <a:tab pos="1971675" algn="l"/>
                <a:tab pos="2057400" algn="ctr"/>
                <a:tab pos="4114800" algn="r"/>
              </a:tabLst>
            </a:pPr>
            <a:r>
              <a:rPr lang="en-US" sz="21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B39C6-3E90-437A-95A9-09A4CAC2711C}"/>
              </a:ext>
            </a:extLst>
          </p:cNvPr>
          <p:cNvSpPr txBox="1"/>
          <p:nvPr/>
        </p:nvSpPr>
        <p:spPr>
          <a:xfrm flipH="1">
            <a:off x="210812" y="1441939"/>
            <a:ext cx="8371285" cy="73866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14313" indent="-214313" algn="just">
              <a:buFontTx/>
              <a:buChar char="-"/>
            </a:pP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Soạn thảo bảng kết quả khảo sát trò chơi tập thể yêu thích ở Mục 1.</a:t>
            </a:r>
          </a:p>
          <a:p>
            <a:pPr marL="214313" indent="-214313" algn="just">
              <a:buFontTx/>
              <a:buChar char="-"/>
            </a:pP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Bổ sung cột </a:t>
            </a:r>
            <a:r>
              <a:rPr 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Tổng số 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và nhập số liệu cho cột này.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384AAC-CBAC-4259-88A0-00081C3FEE06}"/>
              </a:ext>
            </a:extLst>
          </p:cNvPr>
          <p:cNvPicPr/>
          <p:nvPr/>
        </p:nvPicPr>
        <p:blipFill rotWithShape="1">
          <a:blip r:embed="rId2"/>
          <a:srcRect l="21495" t="32640" r="73214" b="57949"/>
          <a:stretch/>
        </p:blipFill>
        <p:spPr bwMode="auto">
          <a:xfrm>
            <a:off x="367833" y="310754"/>
            <a:ext cx="690488" cy="701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EFC65FD-BC34-461A-A1DE-2DD2DABE3849}"/>
              </a:ext>
            </a:extLst>
          </p:cNvPr>
          <p:cNvGraphicFramePr>
            <a:graphicFrameLocks noGrp="1"/>
          </p:cNvGraphicFramePr>
          <p:nvPr/>
        </p:nvGraphicFramePr>
        <p:xfrm>
          <a:off x="713077" y="2363858"/>
          <a:ext cx="5662721" cy="223510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669240">
                  <a:extLst>
                    <a:ext uri="{9D8B030D-6E8A-4147-A177-3AD203B41FA5}">
                      <a16:colId xmlns:a16="http://schemas.microsoft.com/office/drawing/2014/main" val="3343977764"/>
                    </a:ext>
                  </a:extLst>
                </a:gridCol>
                <a:gridCol w="2496740">
                  <a:extLst>
                    <a:ext uri="{9D8B030D-6E8A-4147-A177-3AD203B41FA5}">
                      <a16:colId xmlns:a16="http://schemas.microsoft.com/office/drawing/2014/main" val="4005568666"/>
                    </a:ext>
                  </a:extLst>
                </a:gridCol>
                <a:gridCol w="1307306">
                  <a:extLst>
                    <a:ext uri="{9D8B030D-6E8A-4147-A177-3AD203B41FA5}">
                      <a16:colId xmlns:a16="http://schemas.microsoft.com/office/drawing/2014/main" val="2954739127"/>
                    </a:ext>
                  </a:extLst>
                </a:gridCol>
                <a:gridCol w="1189435">
                  <a:extLst>
                    <a:ext uri="{9D8B030D-6E8A-4147-A177-3AD203B41FA5}">
                      <a16:colId xmlns:a16="http://schemas.microsoft.com/office/drawing/2014/main" val="3784725022"/>
                    </a:ext>
                  </a:extLst>
                </a:gridCol>
              </a:tblGrid>
              <a:tr h="845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trò chơi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bạn nam thích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bạn nữ thích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885168590"/>
                  </a:ext>
                </a:extLst>
              </a:tr>
              <a:tr h="338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1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 co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94558681"/>
                  </a:ext>
                </a:extLst>
              </a:tr>
              <a:tr h="3745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1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Ném bóng trúng đích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825360273"/>
                  </a:ext>
                </a:extLst>
              </a:tr>
              <a:tr h="338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1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 cò tiếp sức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447339100"/>
                  </a:ext>
                </a:extLst>
              </a:tr>
              <a:tr h="338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1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 tìm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36759615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92F4C33-894D-41D2-962C-D64504E79B51}"/>
              </a:ext>
            </a:extLst>
          </p:cNvPr>
          <p:cNvGraphicFramePr>
            <a:graphicFrameLocks noGrp="1"/>
          </p:cNvGraphicFramePr>
          <p:nvPr/>
        </p:nvGraphicFramePr>
        <p:xfrm>
          <a:off x="6375798" y="2363857"/>
          <a:ext cx="1650206" cy="223510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650206">
                  <a:extLst>
                    <a:ext uri="{9D8B030D-6E8A-4147-A177-3AD203B41FA5}">
                      <a16:colId xmlns:a16="http://schemas.microsoft.com/office/drawing/2014/main" val="3193726129"/>
                    </a:ext>
                  </a:extLst>
                </a:gridCol>
              </a:tblGrid>
              <a:tr h="8450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số</a:t>
                      </a:r>
                      <a:endParaRPr lang="en-US" sz="21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686999131"/>
                  </a:ext>
                </a:extLst>
              </a:tr>
              <a:tr h="338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21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981081583"/>
                  </a:ext>
                </a:extLst>
              </a:tr>
              <a:tr h="3745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21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674057277"/>
                  </a:ext>
                </a:extLst>
              </a:tr>
              <a:tr h="338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21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584932802"/>
                  </a:ext>
                </a:extLst>
              </a:tr>
              <a:tr h="3385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1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972043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445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0812" y="486490"/>
            <a:ext cx="8229600" cy="439340"/>
          </a:xfrm>
        </p:spPr>
        <p:txBody>
          <a:bodyPr>
            <a:normAutofit/>
          </a:bodyPr>
          <a:lstStyle/>
          <a:p>
            <a:r>
              <a:rPr 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LUYỆN TẬP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FC249D1-6BAB-4E74-B186-1B5A0A1FB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1553218" y="1200151"/>
            <a:ext cx="6037564" cy="339447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CF2E1BA-A3A5-42AD-B1BC-811D48A55D9F}"/>
              </a:ext>
            </a:extLst>
          </p:cNvPr>
          <p:cNvSpPr txBox="1">
            <a:spLocks/>
          </p:cNvSpPr>
          <p:nvPr/>
        </p:nvSpPr>
        <p:spPr>
          <a:xfrm>
            <a:off x="210812" y="-39290"/>
            <a:ext cx="8371285" cy="43934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12. TRÌNH BÀY THÔNG TIN Ở DẠNG BẢNG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F7B39ED-C12E-45F6-BDAD-1B69D9171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510" y="1104514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046F1-5633-4DE5-91C8-6039A16DCE9C}"/>
              </a:ext>
            </a:extLst>
          </p:cNvPr>
          <p:cNvSpPr txBox="1"/>
          <p:nvPr/>
        </p:nvSpPr>
        <p:spPr>
          <a:xfrm>
            <a:off x="210811" y="925829"/>
            <a:ext cx="8565356" cy="41549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>
              <a:tabLst>
                <a:tab pos="171450" algn="l"/>
                <a:tab pos="342900" algn="l"/>
                <a:tab pos="649605" algn="l"/>
                <a:tab pos="771525" algn="l"/>
                <a:tab pos="1457325" algn="l"/>
                <a:tab pos="1971675" algn="l"/>
                <a:tab pos="2057400" algn="ctr"/>
                <a:tab pos="4114800" algn="r"/>
              </a:tabLst>
            </a:pPr>
            <a:r>
              <a:rPr lang="en-US" sz="21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384AAC-CBAC-4259-88A0-00081C3FEE06}"/>
              </a:ext>
            </a:extLst>
          </p:cNvPr>
          <p:cNvPicPr/>
          <p:nvPr/>
        </p:nvPicPr>
        <p:blipFill rotWithShape="1">
          <a:blip r:embed="rId3"/>
          <a:srcRect l="21495" t="32640" r="73214" b="57949"/>
          <a:stretch/>
        </p:blipFill>
        <p:spPr bwMode="auto">
          <a:xfrm>
            <a:off x="367833" y="310754"/>
            <a:ext cx="690488" cy="701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9057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0812" y="486490"/>
            <a:ext cx="8229600" cy="439340"/>
          </a:xfrm>
        </p:spPr>
        <p:txBody>
          <a:bodyPr>
            <a:normAutofit/>
          </a:bodyPr>
          <a:lstStyle/>
          <a:p>
            <a:r>
              <a:rPr 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LUYỆN TẬP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F2E1BA-A3A5-42AD-B1BC-811D48A55D9F}"/>
              </a:ext>
            </a:extLst>
          </p:cNvPr>
          <p:cNvSpPr txBox="1">
            <a:spLocks/>
          </p:cNvSpPr>
          <p:nvPr/>
        </p:nvSpPr>
        <p:spPr>
          <a:xfrm>
            <a:off x="210812" y="-39290"/>
            <a:ext cx="8371285" cy="43934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12. TRÌNH BÀY THÔNG TIN Ở DẠNG BẢNG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F7B39ED-C12E-45F6-BDAD-1B69D9171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510" y="1104514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046F1-5633-4DE5-91C8-6039A16DCE9C}"/>
              </a:ext>
            </a:extLst>
          </p:cNvPr>
          <p:cNvSpPr txBox="1"/>
          <p:nvPr/>
        </p:nvSpPr>
        <p:spPr>
          <a:xfrm>
            <a:off x="210811" y="1035731"/>
            <a:ext cx="8565356" cy="10618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>
              <a:tabLst>
                <a:tab pos="171450" algn="l"/>
                <a:tab pos="342900" algn="l"/>
                <a:tab pos="649605" algn="l"/>
                <a:tab pos="771525" algn="l"/>
                <a:tab pos="1457325" algn="l"/>
                <a:tab pos="1971675" algn="l"/>
                <a:tab pos="2057400" algn="ctr"/>
                <a:tab pos="4114800" algn="r"/>
              </a:tabLst>
            </a:pPr>
            <a:r>
              <a:rPr lang="en-US" sz="21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 dẫn:</a:t>
            </a:r>
          </a:p>
          <a:p>
            <a:pPr algn="just">
              <a:tabLst>
                <a:tab pos="171450" algn="l"/>
                <a:tab pos="342900" algn="l"/>
                <a:tab pos="649605" algn="l"/>
                <a:tab pos="771525" algn="l"/>
                <a:tab pos="1457325" algn="l"/>
                <a:tab pos="1971675" algn="l"/>
                <a:tab pos="2057400" algn="ctr"/>
                <a:tab pos="4114800" algn="r"/>
              </a:tabLst>
            </a:pPr>
            <a:r>
              <a:rPr lang="en-US" sz="21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</a:p>
          <a:p>
            <a:pPr algn="just">
              <a:tabLst>
                <a:tab pos="171450" algn="l"/>
                <a:tab pos="342900" algn="l"/>
                <a:tab pos="649605" algn="l"/>
                <a:tab pos="771525" algn="l"/>
                <a:tab pos="1457325" algn="l"/>
                <a:tab pos="1971675" algn="l"/>
                <a:tab pos="2057400" algn="ctr"/>
                <a:tab pos="4114800" algn="r"/>
              </a:tabLst>
            </a:pPr>
            <a:r>
              <a:rPr lang="en-US" sz="21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 Tạo bảng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384AAC-CBAC-4259-88A0-00081C3FEE06}"/>
              </a:ext>
            </a:extLst>
          </p:cNvPr>
          <p:cNvPicPr/>
          <p:nvPr/>
        </p:nvPicPr>
        <p:blipFill rotWithShape="1">
          <a:blip r:embed="rId2"/>
          <a:srcRect l="21495" t="32640" r="73214" b="57949"/>
          <a:stretch/>
        </p:blipFill>
        <p:spPr bwMode="auto">
          <a:xfrm>
            <a:off x="367833" y="310754"/>
            <a:ext cx="690488" cy="701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9671FD-9CDF-4613-975A-4003DDAB162B}"/>
              </a:ext>
            </a:extLst>
          </p:cNvPr>
          <p:cNvSpPr txBox="1"/>
          <p:nvPr/>
        </p:nvSpPr>
        <p:spPr>
          <a:xfrm>
            <a:off x="1736845" y="2289646"/>
            <a:ext cx="5557419" cy="41549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PHONG TRÀO ĐỌC SÁCH CỦA HS KHỐI 6</a:t>
            </a:r>
            <a:endParaRPr lang="en-US" sz="2100" b="1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057927AC-D5FD-4608-B626-A0A4F1E0A9AC}"/>
              </a:ext>
            </a:extLst>
          </p:cNvPr>
          <p:cNvGraphicFramePr>
            <a:graphicFrameLocks noGrp="1"/>
          </p:cNvGraphicFramePr>
          <p:nvPr/>
        </p:nvGraphicFramePr>
        <p:xfrm>
          <a:off x="1348453" y="2919773"/>
          <a:ext cx="6095999" cy="15544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204331">
                  <a:extLst>
                    <a:ext uri="{9D8B030D-6E8A-4147-A177-3AD203B41FA5}">
                      <a16:colId xmlns:a16="http://schemas.microsoft.com/office/drawing/2014/main" val="3327141304"/>
                    </a:ext>
                  </a:extLst>
                </a:gridCol>
                <a:gridCol w="3102429">
                  <a:extLst>
                    <a:ext uri="{9D8B030D-6E8A-4147-A177-3AD203B41FA5}">
                      <a16:colId xmlns:a16="http://schemas.microsoft.com/office/drawing/2014/main" val="2644049143"/>
                    </a:ext>
                  </a:extLst>
                </a:gridCol>
                <a:gridCol w="1789239">
                  <a:extLst>
                    <a:ext uri="{9D8B030D-6E8A-4147-A177-3AD203B41FA5}">
                      <a16:colId xmlns:a16="http://schemas.microsoft.com/office/drawing/2014/main" val="2609916787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HS yêu thích đọc sách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 lệ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9883856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1995158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7876926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3125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37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0812" y="486490"/>
            <a:ext cx="8229600" cy="439340"/>
          </a:xfrm>
        </p:spPr>
        <p:txBody>
          <a:bodyPr>
            <a:normAutofit/>
          </a:bodyPr>
          <a:lstStyle/>
          <a:p>
            <a:r>
              <a:rPr 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LUYỆN TẬP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F2E1BA-A3A5-42AD-B1BC-811D48A55D9F}"/>
              </a:ext>
            </a:extLst>
          </p:cNvPr>
          <p:cNvSpPr txBox="1">
            <a:spLocks/>
          </p:cNvSpPr>
          <p:nvPr/>
        </p:nvSpPr>
        <p:spPr>
          <a:xfrm>
            <a:off x="210812" y="-39290"/>
            <a:ext cx="8371285" cy="43934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12. TRÌNH BÀY THÔNG TIN Ở DẠNG BẢNG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F7B39ED-C12E-45F6-BDAD-1B69D9171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510" y="1104514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046F1-5633-4DE5-91C8-6039A16DCE9C}"/>
              </a:ext>
            </a:extLst>
          </p:cNvPr>
          <p:cNvSpPr txBox="1"/>
          <p:nvPr/>
        </p:nvSpPr>
        <p:spPr>
          <a:xfrm>
            <a:off x="210811" y="1052271"/>
            <a:ext cx="8565356" cy="10618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>
              <a:tabLst>
                <a:tab pos="171450" algn="l"/>
                <a:tab pos="342900" algn="l"/>
                <a:tab pos="649605" algn="l"/>
                <a:tab pos="771525" algn="l"/>
                <a:tab pos="1457325" algn="l"/>
                <a:tab pos="1971675" algn="l"/>
                <a:tab pos="2057400" algn="ctr"/>
                <a:tab pos="4114800" algn="r"/>
              </a:tabLst>
            </a:pPr>
            <a:r>
              <a:rPr lang="en-US" sz="21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 dẫn:</a:t>
            </a:r>
          </a:p>
          <a:p>
            <a:pPr algn="just">
              <a:tabLst>
                <a:tab pos="171450" algn="l"/>
                <a:tab pos="342900" algn="l"/>
                <a:tab pos="649605" algn="l"/>
                <a:tab pos="771525" algn="l"/>
                <a:tab pos="1457325" algn="l"/>
                <a:tab pos="1971675" algn="l"/>
                <a:tab pos="2057400" algn="ctr"/>
                <a:tab pos="4114800" algn="r"/>
              </a:tabLst>
            </a:pPr>
            <a:r>
              <a:rPr lang="en-US" sz="21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</a:p>
          <a:p>
            <a:pPr algn="just">
              <a:tabLst>
                <a:tab pos="171450" algn="l"/>
                <a:tab pos="342900" algn="l"/>
                <a:tab pos="649605" algn="l"/>
                <a:tab pos="771525" algn="l"/>
                <a:tab pos="1457325" algn="l"/>
                <a:tab pos="1971675" algn="l"/>
                <a:tab pos="2057400" algn="ctr"/>
                <a:tab pos="4114800" algn="r"/>
              </a:tabLst>
            </a:pPr>
            <a:r>
              <a:rPr lang="en-US" sz="21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Bổ sung thông tin vào bảng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384AAC-CBAC-4259-88A0-00081C3FEE06}"/>
              </a:ext>
            </a:extLst>
          </p:cNvPr>
          <p:cNvPicPr/>
          <p:nvPr/>
        </p:nvPicPr>
        <p:blipFill rotWithShape="1">
          <a:blip r:embed="rId2"/>
          <a:srcRect l="21495" t="32640" r="73214" b="57949"/>
          <a:stretch/>
        </p:blipFill>
        <p:spPr bwMode="auto">
          <a:xfrm>
            <a:off x="367833" y="310754"/>
            <a:ext cx="690488" cy="701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9671FD-9CDF-4613-975A-4003DDAB162B}"/>
              </a:ext>
            </a:extLst>
          </p:cNvPr>
          <p:cNvSpPr txBox="1"/>
          <p:nvPr/>
        </p:nvSpPr>
        <p:spPr>
          <a:xfrm>
            <a:off x="1639810" y="2243628"/>
            <a:ext cx="5557419" cy="41549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PHONG TRÀO ĐỌC SÁCH CỦA HS KHỐI 6</a:t>
            </a:r>
            <a:endParaRPr lang="en-US" sz="2100" b="1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057927AC-D5FD-4608-B626-A0A4F1E0A9AC}"/>
              </a:ext>
            </a:extLst>
          </p:cNvPr>
          <p:cNvGraphicFramePr>
            <a:graphicFrameLocks noGrp="1"/>
          </p:cNvGraphicFramePr>
          <p:nvPr/>
        </p:nvGraphicFramePr>
        <p:xfrm>
          <a:off x="1277612" y="2843255"/>
          <a:ext cx="6095999" cy="19431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204331">
                  <a:extLst>
                    <a:ext uri="{9D8B030D-6E8A-4147-A177-3AD203B41FA5}">
                      <a16:colId xmlns:a16="http://schemas.microsoft.com/office/drawing/2014/main" val="3327141304"/>
                    </a:ext>
                  </a:extLst>
                </a:gridCol>
                <a:gridCol w="3102429">
                  <a:extLst>
                    <a:ext uri="{9D8B030D-6E8A-4147-A177-3AD203B41FA5}">
                      <a16:colId xmlns:a16="http://schemas.microsoft.com/office/drawing/2014/main" val="2644049143"/>
                    </a:ext>
                  </a:extLst>
                </a:gridCol>
                <a:gridCol w="1789239">
                  <a:extLst>
                    <a:ext uri="{9D8B030D-6E8A-4147-A177-3AD203B41FA5}">
                      <a16:colId xmlns:a16="http://schemas.microsoft.com/office/drawing/2014/main" val="2609916787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HS yêu thích đọc sách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 lệ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9883856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6710221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1995158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7876926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3125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255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0812" y="486490"/>
            <a:ext cx="8229600" cy="439340"/>
          </a:xfrm>
        </p:spPr>
        <p:txBody>
          <a:bodyPr>
            <a:normAutofit/>
          </a:bodyPr>
          <a:lstStyle/>
          <a:p>
            <a:r>
              <a:rPr 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VẬN DỤNG 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F2E1BA-A3A5-42AD-B1BC-811D48A55D9F}"/>
              </a:ext>
            </a:extLst>
          </p:cNvPr>
          <p:cNvSpPr txBox="1">
            <a:spLocks/>
          </p:cNvSpPr>
          <p:nvPr/>
        </p:nvSpPr>
        <p:spPr>
          <a:xfrm>
            <a:off x="210812" y="-39290"/>
            <a:ext cx="8371285" cy="43934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12. TRÌNH BÀY THÔNG TIN Ở DẠNG BẢNG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F7B39ED-C12E-45F6-BDAD-1B69D9171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9510" y="1104514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046F1-5633-4DE5-91C8-6039A16DCE9C}"/>
              </a:ext>
            </a:extLst>
          </p:cNvPr>
          <p:cNvSpPr txBox="1"/>
          <p:nvPr/>
        </p:nvSpPr>
        <p:spPr>
          <a:xfrm>
            <a:off x="364190" y="1062538"/>
            <a:ext cx="8565356" cy="203132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1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2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hãy trình bày các văn bản sau dưới dạng bảng:</a:t>
            </a:r>
            <a:endParaRPr lang="en-US" sz="210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a. Thời khóa biểu của lớp</a:t>
            </a:r>
            <a:endParaRPr lang="en-US" sz="210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b. Thời gian biểu của em trong tuần.</a:t>
            </a:r>
            <a:endParaRPr lang="en-US" sz="210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2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hãy xem lại nội dung cuốn sổ lưu niệm và cân nhắc xem phần nội dung nào nên được trình bày thông tin ở dạng bảng thì hợp lí hơn. Hãy trình bày lại nội dung đó.</a:t>
            </a:r>
            <a:endParaRPr lang="en-US" sz="210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52C9DE-26A6-48D1-B1FD-CD9BB3B4A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45" t="59380" r="73633" b="31903"/>
          <a:stretch/>
        </p:blipFill>
        <p:spPr>
          <a:xfrm>
            <a:off x="364190" y="340568"/>
            <a:ext cx="638252" cy="63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9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09954"/>
            <a:ext cx="97155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77" y="3998139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53" y="3998121"/>
            <a:ext cx="1787353" cy="60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98123"/>
            <a:ext cx="762000" cy="50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8139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8001" y="3971362"/>
            <a:ext cx="914400" cy="55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2760453"/>
            <a:ext cx="1474982" cy="26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392007" y="2872914"/>
            <a:ext cx="1835809" cy="27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67198" y="-1695445"/>
            <a:ext cx="9281827" cy="824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14" y="-100238"/>
            <a:ext cx="914399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4996" y="2433617"/>
            <a:ext cx="1015637" cy="99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43" y="-628650"/>
            <a:ext cx="2605877" cy="26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1731" y="978760"/>
            <a:ext cx="2082577" cy="830975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770" y="214275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3AB31-807B-4E52-A47C-D539F51F0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9140"/>
            <a:ext cx="8229600" cy="857250"/>
          </a:xfrm>
        </p:spPr>
        <p:txBody>
          <a:bodyPr>
            <a:normAutofit/>
          </a:bodyPr>
          <a:lstStyle/>
          <a:p>
            <a:r>
              <a:rPr lang="en-US" sz="24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  <a:b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1a: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58792A-ABA3-4175-9707-EA221FC07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354" y="2004626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3BAE4DF-E3C7-494D-A993-09FCF1E8FD94}"/>
              </a:ext>
            </a:extLst>
          </p:cNvPr>
          <p:cNvGraphicFramePr>
            <a:graphicFrameLocks noGrp="1"/>
          </p:cNvGraphicFramePr>
          <p:nvPr/>
        </p:nvGraphicFramePr>
        <p:xfrm>
          <a:off x="784622" y="1129109"/>
          <a:ext cx="7230667" cy="258921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208485">
                  <a:extLst>
                    <a:ext uri="{9D8B030D-6E8A-4147-A177-3AD203B41FA5}">
                      <a16:colId xmlns:a16="http://schemas.microsoft.com/office/drawing/2014/main" val="1310527217"/>
                    </a:ext>
                  </a:extLst>
                </a:gridCol>
                <a:gridCol w="1103709">
                  <a:extLst>
                    <a:ext uri="{9D8B030D-6E8A-4147-A177-3AD203B41FA5}">
                      <a16:colId xmlns:a16="http://schemas.microsoft.com/office/drawing/2014/main" val="426652779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262086549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3550069097"/>
                    </a:ext>
                  </a:extLst>
                </a:gridCol>
                <a:gridCol w="1060847">
                  <a:extLst>
                    <a:ext uri="{9D8B030D-6E8A-4147-A177-3AD203B41FA5}">
                      <a16:colId xmlns:a16="http://schemas.microsoft.com/office/drawing/2014/main" val="651003668"/>
                    </a:ext>
                  </a:extLst>
                </a:gridCol>
                <a:gridCol w="942974">
                  <a:extLst>
                    <a:ext uri="{9D8B030D-6E8A-4147-A177-3AD203B41FA5}">
                      <a16:colId xmlns:a16="http://schemas.microsoft.com/office/drawing/2014/main" val="2230015305"/>
                    </a:ext>
                  </a:extLst>
                </a:gridCol>
                <a:gridCol w="942977">
                  <a:extLst>
                    <a:ext uri="{9D8B030D-6E8A-4147-A177-3AD203B41FA5}">
                      <a16:colId xmlns:a16="http://schemas.microsoft.com/office/drawing/2014/main" val="563757135"/>
                    </a:ext>
                  </a:extLst>
                </a:gridCol>
              </a:tblGrid>
              <a:tr h="431535"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Tiết/Thứ</a:t>
                      </a:r>
                    </a:p>
                  </a:txBody>
                  <a:tcPr marL="68580" marR="68580" marT="34290" marB="34290">
                    <a:solidFill>
                      <a:srgbClr val="CAE0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2</a:t>
                      </a:r>
                    </a:p>
                  </a:txBody>
                  <a:tcPr marL="68580" marR="68580" marT="34290" marB="34290">
                    <a:solidFill>
                      <a:srgbClr val="CAE0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3</a:t>
                      </a:r>
                    </a:p>
                  </a:txBody>
                  <a:tcPr marL="68580" marR="68580" marT="34290" marB="34290">
                    <a:solidFill>
                      <a:srgbClr val="CAE0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4</a:t>
                      </a:r>
                    </a:p>
                  </a:txBody>
                  <a:tcPr marL="68580" marR="68580" marT="34290" marB="34290">
                    <a:solidFill>
                      <a:srgbClr val="CAE0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5</a:t>
                      </a:r>
                    </a:p>
                  </a:txBody>
                  <a:tcPr marL="68580" marR="68580" marT="34290" marB="34290">
                    <a:solidFill>
                      <a:srgbClr val="CAE0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6</a:t>
                      </a:r>
                    </a:p>
                  </a:txBody>
                  <a:tcPr marL="68580" marR="68580" marT="34290" marB="34290">
                    <a:solidFill>
                      <a:srgbClr val="CAE0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 7</a:t>
                      </a:r>
                    </a:p>
                  </a:txBody>
                  <a:tcPr marL="68580" marR="68580" marT="34290" marB="34290">
                    <a:solidFill>
                      <a:srgbClr val="CAE0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280022"/>
                  </a:ext>
                </a:extLst>
              </a:tr>
              <a:tr h="431535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1</a:t>
                      </a:r>
                    </a:p>
                  </a:txBody>
                  <a:tcPr marL="68580" marR="68580" marT="34290" marB="34290">
                    <a:solidFill>
                      <a:srgbClr val="E2EE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KHXH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KHTN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53813778"/>
                  </a:ext>
                </a:extLst>
              </a:tr>
              <a:tr h="431535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2</a:t>
                      </a:r>
                    </a:p>
                  </a:txBody>
                  <a:tcPr marL="68580" marR="68580" marT="34290" marB="34290">
                    <a:solidFill>
                      <a:srgbClr val="E2EE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Mĩ thuật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KHXH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KHTN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09760921"/>
                  </a:ext>
                </a:extLst>
              </a:tr>
              <a:tr h="431535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3</a:t>
                      </a:r>
                    </a:p>
                  </a:txBody>
                  <a:tcPr marL="68580" marR="68580" marT="34290" marB="34290">
                    <a:solidFill>
                      <a:srgbClr val="E2EE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GDCD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KHTN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91547387"/>
                  </a:ext>
                </a:extLst>
              </a:tr>
              <a:tr h="431535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4</a:t>
                      </a:r>
                    </a:p>
                  </a:txBody>
                  <a:tcPr marL="68580" marR="68580" marT="34290" marB="34290">
                    <a:solidFill>
                      <a:srgbClr val="E2EE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KHXH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KHTN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KHTN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23035087"/>
                  </a:ext>
                </a:extLst>
              </a:tr>
              <a:tr h="431535">
                <a:tc>
                  <a:txBody>
                    <a:bodyPr/>
                    <a:lstStyle/>
                    <a:p>
                      <a:pPr algn="ctr"/>
                      <a:r>
                        <a:rPr lang="en-US" sz="21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 5</a:t>
                      </a:r>
                    </a:p>
                  </a:txBody>
                  <a:tcPr marL="68580" marR="68580" marT="34290" marB="34290">
                    <a:solidFill>
                      <a:srgbClr val="E2EE8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 cờ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47672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3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3AB31-807B-4E52-A47C-D539F51F0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24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  <a:b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1b: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58792A-ABA3-4175-9707-EA221FC07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354" y="2004626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BE437F5-3967-4AF5-9499-A675E3E0C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847" y="111523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677DE88-6DB2-4182-AC8C-06D511D892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0846" y="825103"/>
          <a:ext cx="6197204" cy="4002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5372850" imgH="3666667" progId="Paint.Picture">
                  <p:embed/>
                </p:oleObj>
              </mc:Choice>
              <mc:Fallback>
                <p:oleObj name="Bitmap Image" r:id="rId2" imgW="5372850" imgH="3666667" progId="Paint.Pictur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677DE88-6DB2-4182-AC8C-06D511D892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0846" y="825103"/>
                        <a:ext cx="6197204" cy="400235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076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3AB31-807B-4E52-A47C-D539F51F0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13" y="626865"/>
            <a:ext cx="7558088" cy="857250"/>
          </a:xfrm>
        </p:spPr>
        <p:txBody>
          <a:bodyPr>
            <a:normAutofit fontScale="90000"/>
          </a:bodyPr>
          <a:lstStyle/>
          <a:p>
            <a:r>
              <a:rPr lang="en-US" sz="2400" b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  <a:b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1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Phần nội dung cuốn sổ lưu niệm cần được trình bày dưới dạng bảng như sau:</a:t>
            </a:r>
            <a:endParaRPr lang="en-US" sz="2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58792A-ABA3-4175-9707-EA221FC07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2354" y="2004626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BE437F5-3967-4AF5-9499-A675E3E0C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847" y="1115230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FE5F8F0-ADB9-4AAC-9D92-372D0A1BE0BF}"/>
              </a:ext>
            </a:extLst>
          </p:cNvPr>
          <p:cNvGraphicFramePr>
            <a:graphicFrameLocks noGrp="1"/>
          </p:cNvGraphicFramePr>
          <p:nvPr/>
        </p:nvGraphicFramePr>
        <p:xfrm>
          <a:off x="1060846" y="1928813"/>
          <a:ext cx="6118622" cy="2760835"/>
        </p:xfrm>
        <a:graphic>
          <a:graphicData uri="http://schemas.openxmlformats.org/drawingml/2006/table">
            <a:tbl>
              <a:tblPr firstRow="1" firstCol="1" bandRow="1"/>
              <a:tblGrid>
                <a:gridCol w="577326">
                  <a:extLst>
                    <a:ext uri="{9D8B030D-6E8A-4147-A177-3AD203B41FA5}">
                      <a16:colId xmlns:a16="http://schemas.microsoft.com/office/drawing/2014/main" val="2332308801"/>
                    </a:ext>
                  </a:extLst>
                </a:gridCol>
                <a:gridCol w="1459809">
                  <a:extLst>
                    <a:ext uri="{9D8B030D-6E8A-4147-A177-3AD203B41FA5}">
                      <a16:colId xmlns:a16="http://schemas.microsoft.com/office/drawing/2014/main" val="2379158035"/>
                    </a:ext>
                  </a:extLst>
                </a:gridCol>
                <a:gridCol w="1019599">
                  <a:extLst>
                    <a:ext uri="{9D8B030D-6E8A-4147-A177-3AD203B41FA5}">
                      <a16:colId xmlns:a16="http://schemas.microsoft.com/office/drawing/2014/main" val="3210138329"/>
                    </a:ext>
                  </a:extLst>
                </a:gridCol>
                <a:gridCol w="1749503">
                  <a:extLst>
                    <a:ext uri="{9D8B030D-6E8A-4147-A177-3AD203B41FA5}">
                      <a16:colId xmlns:a16="http://schemas.microsoft.com/office/drawing/2014/main" val="3015095219"/>
                    </a:ext>
                  </a:extLst>
                </a:gridCol>
                <a:gridCol w="1312385">
                  <a:extLst>
                    <a:ext uri="{9D8B030D-6E8A-4147-A177-3AD203B41FA5}">
                      <a16:colId xmlns:a16="http://schemas.microsoft.com/office/drawing/2014/main" val="188816383"/>
                    </a:ext>
                  </a:extLst>
                </a:gridCol>
              </a:tblGrid>
              <a:tr h="417910">
                <a:tc>
                  <a:txBody>
                    <a:bodyPr/>
                    <a:lstStyle/>
                    <a:p>
                      <a:pPr algn="ctr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100" b="1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 TÊN</a:t>
                      </a:r>
                      <a:endParaRPr lang="en-US" sz="2100" b="1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100" b="1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 SINH</a:t>
                      </a:r>
                      <a:endParaRPr lang="en-US" sz="2100" b="1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 CHỈ</a:t>
                      </a:r>
                      <a:endParaRPr lang="en-US" sz="2100" b="1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603026"/>
                  </a:ext>
                </a:extLst>
              </a:tr>
              <a:tr h="468585">
                <a:tc>
                  <a:txBody>
                    <a:bodyPr/>
                    <a:lstStyle/>
                    <a:p>
                      <a:pPr algn="ctr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3468030"/>
                  </a:ext>
                </a:extLst>
              </a:tr>
              <a:tr h="468585">
                <a:tc>
                  <a:txBody>
                    <a:bodyPr/>
                    <a:lstStyle/>
                    <a:p>
                      <a:pPr algn="ctr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40824"/>
                  </a:ext>
                </a:extLst>
              </a:tr>
              <a:tr h="468585">
                <a:tc>
                  <a:txBody>
                    <a:bodyPr/>
                    <a:lstStyle/>
                    <a:p>
                      <a:pPr algn="ctr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798443"/>
                  </a:ext>
                </a:extLst>
              </a:tr>
              <a:tr h="468585">
                <a:tc>
                  <a:txBody>
                    <a:bodyPr/>
                    <a:lstStyle/>
                    <a:p>
                      <a:pPr algn="ctr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659782"/>
                  </a:ext>
                </a:extLst>
              </a:tr>
              <a:tr h="468585">
                <a:tc>
                  <a:txBody>
                    <a:bodyPr/>
                    <a:lstStyle/>
                    <a:p>
                      <a:pPr algn="ctr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tabLst>
                          <a:tab pos="228600" algn="l"/>
                          <a:tab pos="457200" algn="l"/>
                          <a:tab pos="866140" algn="l"/>
                          <a:tab pos="1028700" algn="l"/>
                          <a:tab pos="1943100" algn="l"/>
                          <a:tab pos="2628900" algn="l"/>
                          <a:tab pos="2743200" algn="ctr"/>
                          <a:tab pos="5486400" algn="r"/>
                        </a:tabLst>
                      </a:pPr>
                      <a:r>
                        <a:rPr lang="en-US" sz="2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0997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614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53" y="0"/>
            <a:ext cx="6860117" cy="51435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9" descr="original_pencil_w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43" y="850112"/>
            <a:ext cx="800347" cy="44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0" descr="original_pencil_w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89" y="814387"/>
            <a:ext cx="762235" cy="50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Rectangle 1"/>
          <p:cNvSpPr>
            <a:spLocks noChangeArrowheads="1"/>
          </p:cNvSpPr>
          <p:nvPr/>
        </p:nvSpPr>
        <p:spPr bwMode="auto">
          <a:xfrm>
            <a:off x="1874142" y="615787"/>
            <a:ext cx="5545261" cy="54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983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8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Hướng dẫn về nhà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1879" y="1043274"/>
            <a:ext cx="5768457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ạo bảng, chỉnh sửa bảng, nhập nội dung cho bảng.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defTabSz="91440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Làm bài tập 12.12, 12.14, 12.15 trong SBT Tin học 6 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13.</a:t>
            </a:r>
          </a:p>
          <a:p>
            <a:pPr defTabSz="914400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- 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13 (SGK/58).</a:t>
            </a:r>
          </a:p>
        </p:txBody>
      </p:sp>
    </p:spTree>
    <p:extLst>
      <p:ext uri="{BB962C8B-B14F-4D97-AF65-F5344CB8AC3E}">
        <p14:creationId xmlns:p14="http://schemas.microsoft.com/office/powerpoint/2010/main" val="12577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47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5"/>
            <a:ext cx="8458200" cy="51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00200" y="1177827"/>
            <a:ext cx="6248400" cy="2308302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chặn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tặc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40" y="4476751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47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2600" y="3057672"/>
            <a:ext cx="762000" cy="9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4258" y="3531683"/>
            <a:ext cx="167640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31683"/>
            <a:ext cx="1044576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481161" y="3877556"/>
            <a:ext cx="1091619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0660" y="3716068"/>
            <a:ext cx="994682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29" y="3867150"/>
            <a:ext cx="5937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299100" y="3355416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04950"/>
            <a:ext cx="408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928" y="3090924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323745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1427" y="3921577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028" y="3190068"/>
            <a:ext cx="1790972" cy="21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7" y="-119288"/>
            <a:ext cx="946944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077072" y="536345"/>
            <a:ext cx="797916" cy="8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5692978" y="-303592"/>
            <a:ext cx="1066109" cy="13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6709" y="359058"/>
            <a:ext cx="835776" cy="8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342122" y="702307"/>
            <a:ext cx="1009744" cy="9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15" y="950571"/>
            <a:ext cx="829187" cy="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637" y="1337165"/>
            <a:ext cx="500579" cy="6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39" y="231514"/>
            <a:ext cx="562424" cy="7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40" y="982447"/>
            <a:ext cx="482600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15" y="1632612"/>
            <a:ext cx="528998" cy="6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74" y="2961530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274144" y="4275671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477" y="2909887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1905374" y="4485508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654" y="2824163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399265" y="4222013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31" y="3609980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287955" y="4641663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45" y="3000380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7251334" y="4540464"/>
            <a:ext cx="1790972" cy="21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4" action="ppaction://hlinksldjump"/>
          </p:cNvPr>
          <p:cNvSpPr/>
          <p:nvPr/>
        </p:nvSpPr>
        <p:spPr>
          <a:xfrm>
            <a:off x="908670" y="2945557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20" action="ppaction://hlinksldjump"/>
          </p:cNvPr>
          <p:cNvSpPr/>
          <p:nvPr/>
        </p:nvSpPr>
        <p:spPr>
          <a:xfrm>
            <a:off x="2532499" y="280035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18" action="ppaction://hlinksldjump"/>
          </p:cNvPr>
          <p:cNvSpPr/>
          <p:nvPr/>
        </p:nvSpPr>
        <p:spPr>
          <a:xfrm>
            <a:off x="4871338" y="2835728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23" action="ppaction://hlinksldjump"/>
          </p:cNvPr>
          <p:cNvSpPr/>
          <p:nvPr/>
        </p:nvSpPr>
        <p:spPr>
          <a:xfrm>
            <a:off x="6172201" y="3419475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26" action="ppaction://hlinksldjump"/>
          </p:cNvPr>
          <p:cNvSpPr/>
          <p:nvPr/>
        </p:nvSpPr>
        <p:spPr>
          <a:xfrm>
            <a:off x="7610566" y="2877397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47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26" y="-323845"/>
            <a:ext cx="5872579" cy="311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757" y="3445790"/>
            <a:ext cx="3889736" cy="206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50213" y="285750"/>
            <a:ext cx="4315404" cy="1384972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770949" y="3908447"/>
            <a:ext cx="3429000" cy="954085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1)c		2)d</a:t>
            </a: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3)a		4)b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40" y="4476751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725" y="2190750"/>
            <a:ext cx="3994785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47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0473"/>
            <a:ext cx="8979052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75" y="2724152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066800" y="590550"/>
            <a:ext cx="6858000" cy="1384972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,…)	B.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		D.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A, B, 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95600" y="3670823"/>
            <a:ext cx="3429000" cy="523198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lvl="0"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A, B, C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40" y="4476751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47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-476246"/>
            <a:ext cx="8826644" cy="460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18" y="3345340"/>
            <a:ext cx="6705599" cy="222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371600" y="445554"/>
            <a:ext cx="6477000" cy="2677634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tab,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77874" y="3887246"/>
            <a:ext cx="5257800" cy="954085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lvl="0"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tab,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18" y="445615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47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20472"/>
            <a:ext cx="8598052" cy="207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540" y="3105153"/>
            <a:ext cx="4172572" cy="221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472960" y="299813"/>
            <a:ext cx="6553200" cy="954085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40" y="4476751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394" y="1584852"/>
            <a:ext cx="4063006" cy="15202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4324" y="3585887"/>
            <a:ext cx="3429000" cy="954085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1)c		2)d</a:t>
            </a: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3)a		4)b</a:t>
            </a:r>
          </a:p>
        </p:txBody>
      </p:sp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47"/>
            <a:ext cx="92202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400050"/>
            <a:ext cx="9677400" cy="359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75" y="2724152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018708" y="356324"/>
            <a:ext cx="7515692" cy="1708138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Insert/ Table,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10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endParaRPr lang="en-US" sz="2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Insert/ Table/ Table tools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10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endParaRPr lang="en-US" sz="2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Insert/Table/ Insert Table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10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endParaRPr lang="en-US" sz="2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Table tools/ Layout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10 </a:t>
            </a:r>
            <a:r>
              <a:rPr lang="en-US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endParaRPr lang="en-US" sz="2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14029" y="3284959"/>
            <a:ext cx="3429000" cy="1200306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lvl="0"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Insert/Table/ Insert Table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10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40" y="4476751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991</Words>
  <Application>Microsoft Office PowerPoint</Application>
  <PresentationFormat>On-screen Show (16:9)</PresentationFormat>
  <Paragraphs>211</Paragraphs>
  <Slides>23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VNI-Times</vt:lpstr>
      <vt:lpstr>Office Theme</vt:lpstr>
      <vt:lpstr>1_Office Theme</vt:lpstr>
      <vt:lpstr>3_Office Theme</vt:lpstr>
      <vt:lpstr>Default Design</vt:lpstr>
      <vt:lpstr>1_Default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THỰC HÀNH: TẠO BẢNG</vt:lpstr>
      <vt:lpstr>4. THỰC HÀNH: TẠO BẢNG</vt:lpstr>
      <vt:lpstr>4. THỰC HÀNH: TẠO BẢNG</vt:lpstr>
      <vt:lpstr>              LUYỆN TẬP</vt:lpstr>
      <vt:lpstr>              LUYỆN TẬP</vt:lpstr>
      <vt:lpstr>              LUYỆN TẬP</vt:lpstr>
      <vt:lpstr>              LUYỆN TẬP</vt:lpstr>
      <vt:lpstr>              VẬN DỤNG </vt:lpstr>
      <vt:lpstr>Hướng dẫn Câu 1a:</vt:lpstr>
      <vt:lpstr>Hướng dẫn Câu 1b:</vt:lpstr>
      <vt:lpstr>Hướng dẫn Câu 2: Phần nội dung cuốn sổ lưu niệm cần được trình bày dưới dạng bảng như sau: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58</cp:revision>
  <dcterms:created xsi:type="dcterms:W3CDTF">2018-03-10T15:59:11Z</dcterms:created>
  <dcterms:modified xsi:type="dcterms:W3CDTF">2023-03-05T13:48:29Z</dcterms:modified>
</cp:coreProperties>
</file>