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33"/>
  </p:notesMasterIdLst>
  <p:sldIdLst>
    <p:sldId id="277" r:id="rId2"/>
    <p:sldId id="315" r:id="rId3"/>
    <p:sldId id="257" r:id="rId4"/>
    <p:sldId id="258" r:id="rId5"/>
    <p:sldId id="319" r:id="rId6"/>
    <p:sldId id="320" r:id="rId7"/>
    <p:sldId id="300" r:id="rId8"/>
    <p:sldId id="290" r:id="rId9"/>
    <p:sldId id="314" r:id="rId10"/>
    <p:sldId id="259" r:id="rId11"/>
    <p:sldId id="261" r:id="rId12"/>
    <p:sldId id="292" r:id="rId13"/>
    <p:sldId id="262" r:id="rId14"/>
    <p:sldId id="301" r:id="rId15"/>
    <p:sldId id="302" r:id="rId16"/>
    <p:sldId id="303" r:id="rId17"/>
    <p:sldId id="304" r:id="rId18"/>
    <p:sldId id="305" r:id="rId19"/>
    <p:sldId id="295" r:id="rId20"/>
    <p:sldId id="269" r:id="rId21"/>
    <p:sldId id="297" r:id="rId22"/>
    <p:sldId id="298" r:id="rId23"/>
    <p:sldId id="306" r:id="rId24"/>
    <p:sldId id="307" r:id="rId25"/>
    <p:sldId id="309" r:id="rId26"/>
    <p:sldId id="310" r:id="rId27"/>
    <p:sldId id="266" r:id="rId28"/>
    <p:sldId id="311" r:id="rId29"/>
    <p:sldId id="312" r:id="rId30"/>
    <p:sldId id="268" r:id="rId31"/>
    <p:sldId id="276" r:id="rId32"/>
  </p:sldIdLst>
  <p:sldSz cx="9144000" cy="5143500" type="screen16x9"/>
  <p:notesSz cx="6858000" cy="91440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80DC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>
      <p:cViewPr varScale="1">
        <p:scale>
          <a:sx n="111" d="100"/>
          <a:sy n="111" d="100"/>
        </p:scale>
        <p:origin x="156" y="96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8B071-5334-44FD-BA35-02D3C83E58D7}" type="datetimeFigureOut">
              <a:rPr lang="en-US" smtClean="0"/>
              <a:t>05/03/2023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38EEF-0031-4C55-8E55-3AAFC4A27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230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248E98-4F9C-4F01-A2E4-36C3243D25F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379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D0A73-BD1C-4216-819B-C2A516B9408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6996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456-1870-4AE5-A242-0A724C3FC6A6}" type="datetimeFigureOut">
              <a:rPr lang="en-US" smtClean="0"/>
              <a:t>05/03/2023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08FC-FDB5-4738-99ED-79C3F1F05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18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456-1870-4AE5-A242-0A724C3FC6A6}" type="datetimeFigureOut">
              <a:rPr lang="en-US" smtClean="0"/>
              <a:t>05/03/2023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08FC-FDB5-4738-99ED-79C3F1F05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189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456-1870-4AE5-A242-0A724C3FC6A6}" type="datetimeFigureOut">
              <a:rPr lang="en-US" smtClean="0"/>
              <a:t>05/03/2023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08FC-FDB5-4738-99ED-79C3F1F05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790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456-1870-4AE5-A242-0A724C3FC6A6}" type="datetimeFigureOut">
              <a:rPr lang="en-US" smtClean="0"/>
              <a:t>05/03/2023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08FC-FDB5-4738-99ED-79C3F1F05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44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456-1870-4AE5-A242-0A724C3FC6A6}" type="datetimeFigureOut">
              <a:rPr lang="en-US" smtClean="0"/>
              <a:t>05/03/2023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08FC-FDB5-4738-99ED-79C3F1F05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172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456-1870-4AE5-A242-0A724C3FC6A6}" type="datetimeFigureOut">
              <a:rPr lang="en-US" smtClean="0"/>
              <a:t>05/03/2023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08FC-FDB5-4738-99ED-79C3F1F05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995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456-1870-4AE5-A242-0A724C3FC6A6}" type="datetimeFigureOut">
              <a:rPr lang="en-US" smtClean="0"/>
              <a:t>05/03/2023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08FC-FDB5-4738-99ED-79C3F1F05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656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456-1870-4AE5-A242-0A724C3FC6A6}" type="datetimeFigureOut">
              <a:rPr lang="en-US" smtClean="0"/>
              <a:t>05/03/2023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08FC-FDB5-4738-99ED-79C3F1F05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363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456-1870-4AE5-A242-0A724C3FC6A6}" type="datetimeFigureOut">
              <a:rPr lang="en-US" smtClean="0"/>
              <a:t>05/03/2023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08FC-FDB5-4738-99ED-79C3F1F05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1540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456-1870-4AE5-A242-0A724C3FC6A6}" type="datetimeFigureOut">
              <a:rPr lang="en-US" smtClean="0"/>
              <a:t>05/03/2023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08FC-FDB5-4738-99ED-79C3F1F05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3891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456-1870-4AE5-A242-0A724C3FC6A6}" type="datetimeFigureOut">
              <a:rPr lang="en-US" smtClean="0"/>
              <a:t>05/03/2023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08FC-FDB5-4738-99ED-79C3F1F05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203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456-1870-4AE5-A242-0A724C3FC6A6}" type="datetimeFigureOut">
              <a:rPr lang="en-US" smtClean="0"/>
              <a:t>05/03/2023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08FC-FDB5-4738-99ED-79C3F1F05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6099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456-1870-4AE5-A242-0A724C3FC6A6}" type="datetimeFigureOut">
              <a:rPr lang="en-US" smtClean="0"/>
              <a:t>05/03/2023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08FC-FDB5-4738-99ED-79C3F1F05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795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456-1870-4AE5-A242-0A724C3FC6A6}" type="datetimeFigureOut">
              <a:rPr lang="en-US" smtClean="0"/>
              <a:t>05/03/2023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08FC-FDB5-4738-99ED-79C3F1F05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503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25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21" y="4786627"/>
            <a:ext cx="410853" cy="273845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2702093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456-1870-4AE5-A242-0A724C3FC6A6}" type="datetimeFigureOut">
              <a:rPr lang="en-US" smtClean="0"/>
              <a:t>05/03/2023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08FC-FDB5-4738-99ED-79C3F1F05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08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456-1870-4AE5-A242-0A724C3FC6A6}" type="datetimeFigureOut">
              <a:rPr lang="en-US" smtClean="0"/>
              <a:t>05/03/2023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08FC-FDB5-4738-99ED-79C3F1F05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242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456-1870-4AE5-A242-0A724C3FC6A6}" type="datetimeFigureOut">
              <a:rPr lang="en-US" smtClean="0"/>
              <a:t>05/03/2023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08FC-FDB5-4738-99ED-79C3F1F05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49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456-1870-4AE5-A242-0A724C3FC6A6}" type="datetimeFigureOut">
              <a:rPr lang="en-US" smtClean="0"/>
              <a:t>05/03/2023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08FC-FDB5-4738-99ED-79C3F1F05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07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456-1870-4AE5-A242-0A724C3FC6A6}" type="datetimeFigureOut">
              <a:rPr lang="en-US" smtClean="0"/>
              <a:t>05/03/2023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08FC-FDB5-4738-99ED-79C3F1F05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268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456-1870-4AE5-A242-0A724C3FC6A6}" type="datetimeFigureOut">
              <a:rPr lang="en-US" smtClean="0"/>
              <a:t>05/03/2023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08FC-FDB5-4738-99ED-79C3F1F05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65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456-1870-4AE5-A242-0A724C3FC6A6}" type="datetimeFigureOut">
              <a:rPr lang="en-US" smtClean="0"/>
              <a:t>05/03/2023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08FC-FDB5-4738-99ED-79C3F1F05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254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76456-1870-4AE5-A242-0A724C3FC6A6}" type="datetimeFigureOut">
              <a:rPr lang="en-US" smtClean="0"/>
              <a:pPr/>
              <a:t>05/03/2023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008FC-FDB5-4738-99ED-79C3F1F056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187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45" r:id="rId3"/>
    <p:sldLayoutId id="2147483744" r:id="rId4"/>
    <p:sldLayoutId id="2147483741" r:id="rId5"/>
    <p:sldLayoutId id="2147483740" r:id="rId6"/>
    <p:sldLayoutId id="2147483739" r:id="rId7"/>
    <p:sldLayoutId id="2147483738" r:id="rId8"/>
    <p:sldLayoutId id="2147483735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43" r:id="rId15"/>
    <p:sldLayoutId id="2147483742" r:id="rId16"/>
    <p:sldLayoutId id="2147483737" r:id="rId17"/>
    <p:sldLayoutId id="2147483729" r:id="rId18"/>
    <p:sldLayoutId id="2147483730" r:id="rId19"/>
    <p:sldLayoutId id="2147483731" r:id="rId20"/>
    <p:sldLayoutId id="2147483732" r:id="rId21"/>
    <p:sldLayoutId id="2147483733" r:id="rId22"/>
    <p:sldLayoutId id="2147483736" r:id="rId2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microsoft.com/office/2007/relationships/hdphoto" Target="../media/hdphoto7.wdp"/><Relationship Id="rId18" Type="http://schemas.microsoft.com/office/2007/relationships/hdphoto" Target="../media/hdphoto9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17" Type="http://schemas.openxmlformats.org/officeDocument/2006/relationships/image" Target="../media/image30.png"/><Relationship Id="rId2" Type="http://schemas.openxmlformats.org/officeDocument/2006/relationships/audio" Target="../media/media1.mp3"/><Relationship Id="rId16" Type="http://schemas.openxmlformats.org/officeDocument/2006/relationships/slide" Target="slide22.xml"/><Relationship Id="rId1" Type="http://schemas.microsoft.com/office/2007/relationships/media" Target="../media/media1.mp3"/><Relationship Id="rId6" Type="http://schemas.microsoft.com/office/2007/relationships/hdphoto" Target="../media/hdphoto4.wdp"/><Relationship Id="rId11" Type="http://schemas.microsoft.com/office/2007/relationships/hdphoto" Target="../media/hdphoto6.wdp"/><Relationship Id="rId5" Type="http://schemas.openxmlformats.org/officeDocument/2006/relationships/image" Target="../media/image24.png"/><Relationship Id="rId15" Type="http://schemas.microsoft.com/office/2007/relationships/hdphoto" Target="../media/hdphoto8.wdp"/><Relationship Id="rId10" Type="http://schemas.openxmlformats.org/officeDocument/2006/relationships/image" Target="../media/image27.png"/><Relationship Id="rId4" Type="http://schemas.openxmlformats.org/officeDocument/2006/relationships/image" Target="../media/image23.jpg"/><Relationship Id="rId9" Type="http://schemas.openxmlformats.org/officeDocument/2006/relationships/image" Target="../media/image26.png"/><Relationship Id="rId1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ách lật trang - Ảnh động - Phan Thanh Tân - WEB NGOẠI NGỮ -TIN HỌC -Thanh  Tâ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527" y="1227495"/>
            <a:ext cx="1828800" cy="145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10" name="Line 6"/>
          <p:cNvSpPr>
            <a:spLocks noChangeShapeType="1"/>
          </p:cNvSpPr>
          <p:nvPr/>
        </p:nvSpPr>
        <p:spPr bwMode="auto">
          <a:xfrm flipV="1">
            <a:off x="274690" y="342901"/>
            <a:ext cx="8509778" cy="218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sz="210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>
            <a:off x="8784468" y="342901"/>
            <a:ext cx="0" cy="45683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sz="210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>
            <a:off x="287524" y="342902"/>
            <a:ext cx="0" cy="4571999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sz="210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>
            <a:off x="287524" y="4911288"/>
            <a:ext cx="8496944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sz="210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18" name="WordArt 14"/>
          <p:cNvSpPr>
            <a:spLocks noChangeArrowheads="1" noChangeShapeType="1" noTextEdit="1"/>
          </p:cNvSpPr>
          <p:nvPr/>
        </p:nvSpPr>
        <p:spPr bwMode="auto">
          <a:xfrm>
            <a:off x="1524000" y="800650"/>
            <a:ext cx="6400800" cy="1156122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66667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r>
              <a:rPr lang="en-US" sz="2101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CHÀO THẦY CÔ VÀ CÁC EM HỌC </a:t>
            </a:r>
            <a:r>
              <a:rPr lang="en-US" sz="2101" b="1" kern="1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101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4" y="3150606"/>
            <a:ext cx="9055037" cy="199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872333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83494"/>
            <a:ext cx="7086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 HÀM TRONG BẢNG TÍNH</a:t>
            </a:r>
          </a:p>
        </p:txBody>
      </p:sp>
      <p:pic>
        <p:nvPicPr>
          <p:cNvPr id="7" name="Picture 28" descr="question_md_clr"/>
          <p:cNvPicPr>
            <a:picLocks noChangeAspect="1" noChangeArrowheads="1" noCrop="1"/>
          </p:cNvPicPr>
          <p:nvPr/>
        </p:nvPicPr>
        <p:blipFill>
          <a:blip r:embed="rId2">
            <a:lum bright="18000"/>
          </a:blip>
          <a:srcRect/>
          <a:stretch>
            <a:fillRect/>
          </a:stretch>
        </p:blipFill>
        <p:spPr bwMode="auto">
          <a:xfrm>
            <a:off x="-14288" y="628650"/>
            <a:ext cx="58383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57200" y="753130"/>
            <a:ext cx="8458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 nhóm thảo luận (2 </a:t>
            </a:r>
            <a:r>
              <a:rPr lang="en-US" sz="27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7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7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7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trả lời vào bảng nhóm.</a:t>
            </a: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457200" y="1196184"/>
            <a:ext cx="8707582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 sát các công thức đã nhập trong ví dụ hình 8.1, 8.2 trong SGK và trả lời các câu hỏi sau: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7700" y="1974755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Tên của hàm là gì?</a:t>
            </a:r>
            <a:endParaRPr lang="vi-VN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Ý nghĩa của hàm?</a:t>
            </a:r>
            <a:endParaRPr lang="vi-VN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Hàm có bao nhiêu tham số, các tham số của hàm là gì?</a:t>
            </a:r>
            <a:endParaRPr lang="vi-VN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Picture 35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755" y="-41870"/>
            <a:ext cx="1374245" cy="1099146"/>
          </a:xfrm>
          <a:prstGeom prst="rect">
            <a:avLst/>
          </a:prstGeom>
        </p:spPr>
      </p:pic>
      <p:sp>
        <p:nvSpPr>
          <p:cNvPr id="37" name="Rectangle 13"/>
          <p:cNvSpPr>
            <a:spLocks noChangeArrowheads="1"/>
          </p:cNvSpPr>
          <p:nvPr/>
        </p:nvSpPr>
        <p:spPr bwMode="auto">
          <a:xfrm>
            <a:off x="270854" y="3200400"/>
            <a:ext cx="2319946" cy="28575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22660" y="3498315"/>
            <a:ext cx="1757272" cy="354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Action Button: Sound 38">
            <a:hlinkClick r:id="" action="ppaction://noaction" highlightClick="1">
              <a:snd r:embed="rId4" name="applause.wav"/>
            </a:hlinkClick>
          </p:cNvPr>
          <p:cNvSpPr/>
          <p:nvPr/>
        </p:nvSpPr>
        <p:spPr>
          <a:xfrm>
            <a:off x="2057400" y="3560294"/>
            <a:ext cx="366406" cy="230656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590800" y="3068925"/>
            <a:ext cx="668481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 hàm trong bảng tính sẽ được xác định bởi :</a:t>
            </a:r>
            <a:endParaRPr lang="vi-VN" sz="2400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69545" algn="just">
              <a:spcAft>
                <a:spcPts val="600"/>
              </a:spcAft>
            </a:pP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Tên của hàm (sum, average, …)</a:t>
            </a:r>
            <a:endParaRPr lang="vi-VN" sz="2400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69545" algn="just">
              <a:spcAft>
                <a:spcPts val="600"/>
              </a:spcAft>
            </a:pP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Ý nghĩ của hàm (tính tổng,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  <a:endParaRPr lang="vi-VN" sz="2400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69545" algn="just">
              <a:spcAft>
                <a:spcPts val="600"/>
              </a:spcAft>
            </a:pP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Các tham số của hàm: Có thể là dãy số, địa chỉ ô, địa chỉ vùng dữ liệu…</a:t>
            </a:r>
            <a:endParaRPr lang="vi-VN" sz="2400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40005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70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37" grpId="0" animBg="1"/>
      <p:bldP spid="38" grpId="0"/>
      <p:bldP spid="39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7150"/>
            <a:ext cx="7498080" cy="5715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1.2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endParaRPr lang="en-US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0" descr="Trẻ Em, Mầm Non, Đọc Sách, Học Tập, Cô Bé, Tải hình PNG 342 -  Free.Vector6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736" y="514350"/>
            <a:ext cx="1999818" cy="200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loud Callout 7"/>
          <p:cNvSpPr/>
          <p:nvPr/>
        </p:nvSpPr>
        <p:spPr>
          <a:xfrm>
            <a:off x="1981200" y="400050"/>
            <a:ext cx="6248400" cy="1600200"/>
          </a:xfrm>
          <a:prstGeom prst="cloudCallout">
            <a:avLst>
              <a:gd name="adj1" fmla="val -57981"/>
              <a:gd name="adj2" fmla="val 295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" y="2145090"/>
            <a:ext cx="41675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1" y="1991458"/>
            <a:ext cx="4892431" cy="275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06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loud 48"/>
          <p:cNvSpPr/>
          <p:nvPr/>
        </p:nvSpPr>
        <p:spPr>
          <a:xfrm>
            <a:off x="2642606" y="96297"/>
            <a:ext cx="3077840" cy="580109"/>
          </a:xfrm>
          <a:prstGeom prst="cloud">
            <a:avLst/>
          </a:prstGeom>
          <a:solidFill>
            <a:srgbClr val="32906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nip Diagonal Corner Rectangle 1"/>
          <p:cNvSpPr/>
          <p:nvPr/>
        </p:nvSpPr>
        <p:spPr>
          <a:xfrm>
            <a:off x="2362200" y="676406"/>
            <a:ext cx="6324600" cy="1441762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=&lt;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&gt;(&lt;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&gt;)</a:t>
            </a:r>
          </a:p>
          <a:p>
            <a:pPr algn="ctr"/>
            <a:endParaRPr lang="en-US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2362201" y="2307571"/>
            <a:ext cx="6324599" cy="1198862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1" name="Snip Diagonal Corner Rectangle 50"/>
          <p:cNvSpPr/>
          <p:nvPr/>
        </p:nvSpPr>
        <p:spPr>
          <a:xfrm>
            <a:off x="2362200" y="3680308"/>
            <a:ext cx="6324600" cy="1234592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grpSp>
        <p:nvGrpSpPr>
          <p:cNvPr id="44" name="组合 217"/>
          <p:cNvGrpSpPr/>
          <p:nvPr/>
        </p:nvGrpSpPr>
        <p:grpSpPr>
          <a:xfrm>
            <a:off x="609602" y="971191"/>
            <a:ext cx="1496939" cy="3657959"/>
            <a:chOff x="5276822" y="2263193"/>
            <a:chExt cx="2022845" cy="4206605"/>
          </a:xfrm>
          <a:effectLst>
            <a:outerShdw blurRad="2667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5" name="任意多边形 218"/>
            <p:cNvSpPr/>
            <p:nvPr/>
          </p:nvSpPr>
          <p:spPr>
            <a:xfrm rot="5400000">
              <a:off x="6251085" y="6144437"/>
              <a:ext cx="273185" cy="377538"/>
            </a:xfrm>
            <a:custGeom>
              <a:avLst/>
              <a:gdLst>
                <a:gd name="connsiteX0" fmla="*/ 0 w 245327"/>
                <a:gd name="connsiteY0" fmla="*/ 0 h 374681"/>
                <a:gd name="connsiteX1" fmla="*/ 0 w 245327"/>
                <a:gd name="connsiteY1" fmla="*/ 374681 h 374681"/>
                <a:gd name="connsiteX2" fmla="*/ 245327 w 245327"/>
                <a:gd name="connsiteY2" fmla="*/ 218564 h 374681"/>
                <a:gd name="connsiteX3" fmla="*/ 245327 w 245327"/>
                <a:gd name="connsiteY3" fmla="*/ 169499 h 374681"/>
                <a:gd name="connsiteX4" fmla="*/ 0 w 245327"/>
                <a:gd name="connsiteY4" fmla="*/ 0 h 374681"/>
                <a:gd name="connsiteX0" fmla="*/ 0 w 253793"/>
                <a:gd name="connsiteY0" fmla="*/ 0 h 374681"/>
                <a:gd name="connsiteX1" fmla="*/ 0 w 253793"/>
                <a:gd name="connsiteY1" fmla="*/ 374681 h 374681"/>
                <a:gd name="connsiteX2" fmla="*/ 245327 w 253793"/>
                <a:gd name="connsiteY2" fmla="*/ 218564 h 374681"/>
                <a:gd name="connsiteX3" fmla="*/ 245327 w 253793"/>
                <a:gd name="connsiteY3" fmla="*/ 169499 h 374681"/>
                <a:gd name="connsiteX4" fmla="*/ 0 w 253793"/>
                <a:gd name="connsiteY4" fmla="*/ 0 h 374681"/>
                <a:gd name="connsiteX0" fmla="*/ 0 w 262397"/>
                <a:gd name="connsiteY0" fmla="*/ 0 h 374681"/>
                <a:gd name="connsiteX1" fmla="*/ 0 w 262397"/>
                <a:gd name="connsiteY1" fmla="*/ 374681 h 374681"/>
                <a:gd name="connsiteX2" fmla="*/ 245327 w 262397"/>
                <a:gd name="connsiteY2" fmla="*/ 218564 h 374681"/>
                <a:gd name="connsiteX3" fmla="*/ 245327 w 262397"/>
                <a:gd name="connsiteY3" fmla="*/ 169499 h 374681"/>
                <a:gd name="connsiteX4" fmla="*/ 0 w 262397"/>
                <a:gd name="connsiteY4" fmla="*/ 0 h 374681"/>
                <a:gd name="connsiteX0" fmla="*/ 7408 w 269805"/>
                <a:gd name="connsiteY0" fmla="*/ 0 h 374681"/>
                <a:gd name="connsiteX1" fmla="*/ 7408 w 269805"/>
                <a:gd name="connsiteY1" fmla="*/ 374681 h 374681"/>
                <a:gd name="connsiteX2" fmla="*/ 252735 w 269805"/>
                <a:gd name="connsiteY2" fmla="*/ 218564 h 374681"/>
                <a:gd name="connsiteX3" fmla="*/ 252735 w 269805"/>
                <a:gd name="connsiteY3" fmla="*/ 169499 h 374681"/>
                <a:gd name="connsiteX4" fmla="*/ 7408 w 269805"/>
                <a:gd name="connsiteY4" fmla="*/ 0 h 374681"/>
                <a:gd name="connsiteX0" fmla="*/ 10788 w 273185"/>
                <a:gd name="connsiteY0" fmla="*/ 0 h 374681"/>
                <a:gd name="connsiteX1" fmla="*/ 10788 w 273185"/>
                <a:gd name="connsiteY1" fmla="*/ 374681 h 374681"/>
                <a:gd name="connsiteX2" fmla="*/ 256115 w 273185"/>
                <a:gd name="connsiteY2" fmla="*/ 218564 h 374681"/>
                <a:gd name="connsiteX3" fmla="*/ 256115 w 273185"/>
                <a:gd name="connsiteY3" fmla="*/ 169499 h 374681"/>
                <a:gd name="connsiteX4" fmla="*/ 10788 w 273185"/>
                <a:gd name="connsiteY4" fmla="*/ 0 h 374681"/>
                <a:gd name="connsiteX0" fmla="*/ 10788 w 273185"/>
                <a:gd name="connsiteY0" fmla="*/ 0 h 377538"/>
                <a:gd name="connsiteX1" fmla="*/ 10788 w 273185"/>
                <a:gd name="connsiteY1" fmla="*/ 377538 h 377538"/>
                <a:gd name="connsiteX2" fmla="*/ 256115 w 273185"/>
                <a:gd name="connsiteY2" fmla="*/ 218564 h 377538"/>
                <a:gd name="connsiteX3" fmla="*/ 256115 w 273185"/>
                <a:gd name="connsiteY3" fmla="*/ 169499 h 377538"/>
                <a:gd name="connsiteX4" fmla="*/ 10788 w 273185"/>
                <a:gd name="connsiteY4" fmla="*/ 0 h 377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185" h="377538">
                  <a:moveTo>
                    <a:pt x="10788" y="0"/>
                  </a:moveTo>
                  <a:cubicBezTo>
                    <a:pt x="-5880" y="122512"/>
                    <a:pt x="-1118" y="250263"/>
                    <a:pt x="10788" y="377538"/>
                  </a:cubicBezTo>
                  <a:lnTo>
                    <a:pt x="256115" y="218564"/>
                  </a:lnTo>
                  <a:cubicBezTo>
                    <a:pt x="282309" y="202209"/>
                    <a:pt x="275165" y="188236"/>
                    <a:pt x="256115" y="169499"/>
                  </a:cubicBezTo>
                  <a:lnTo>
                    <a:pt x="10788" y="0"/>
                  </a:lnTo>
                  <a:close/>
                </a:path>
              </a:pathLst>
            </a:custGeom>
            <a:gradFill>
              <a:gsLst>
                <a:gs pos="2000">
                  <a:srgbClr val="2E2E2E"/>
                </a:gs>
                <a:gs pos="42000">
                  <a:srgbClr val="727272"/>
                </a:gs>
                <a:gs pos="12000">
                  <a:srgbClr val="555555"/>
                </a:gs>
                <a:gs pos="63000">
                  <a:srgbClr val="363636"/>
                </a:gs>
                <a:gs pos="100000">
                  <a:srgbClr val="414143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6" name="Freeform 212"/>
            <p:cNvSpPr>
              <a:spLocks/>
            </p:cNvSpPr>
            <p:nvPr/>
          </p:nvSpPr>
          <p:spPr bwMode="auto">
            <a:xfrm>
              <a:off x="5816447" y="4542587"/>
              <a:ext cx="492408" cy="1113726"/>
            </a:xfrm>
            <a:custGeom>
              <a:avLst/>
              <a:gdLst>
                <a:gd name="T0" fmla="*/ 0 w 277"/>
                <a:gd name="T1" fmla="*/ 0 h 628"/>
                <a:gd name="T2" fmla="*/ 0 w 277"/>
                <a:gd name="T3" fmla="*/ 580 h 628"/>
                <a:gd name="T4" fmla="*/ 57 w 277"/>
                <a:gd name="T5" fmla="*/ 628 h 628"/>
                <a:gd name="T6" fmla="*/ 277 w 277"/>
                <a:gd name="T7" fmla="*/ 628 h 628"/>
                <a:gd name="T8" fmla="*/ 277 w 277"/>
                <a:gd name="T9" fmla="*/ 73 h 628"/>
                <a:gd name="T10" fmla="*/ 0 w 277"/>
                <a:gd name="T11" fmla="*/ 0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7" h="628">
                  <a:moveTo>
                    <a:pt x="0" y="0"/>
                  </a:moveTo>
                  <a:cubicBezTo>
                    <a:pt x="0" y="580"/>
                    <a:pt x="0" y="580"/>
                    <a:pt x="0" y="580"/>
                  </a:cubicBezTo>
                  <a:cubicBezTo>
                    <a:pt x="57" y="628"/>
                    <a:pt x="57" y="628"/>
                    <a:pt x="57" y="628"/>
                  </a:cubicBezTo>
                  <a:cubicBezTo>
                    <a:pt x="277" y="628"/>
                    <a:pt x="277" y="628"/>
                    <a:pt x="277" y="628"/>
                  </a:cubicBezTo>
                  <a:cubicBezTo>
                    <a:pt x="277" y="73"/>
                    <a:pt x="277" y="73"/>
                    <a:pt x="277" y="73"/>
                  </a:cubicBezTo>
                  <a:cubicBezTo>
                    <a:pt x="185" y="51"/>
                    <a:pt x="92" y="25"/>
                    <a:pt x="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solidFill>
                    <a:prstClr val="white"/>
                  </a:solidFill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400" dirty="0">
                <a:solidFill>
                  <a:prstClr val="white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7" name="Freeform 213"/>
            <p:cNvSpPr>
              <a:spLocks/>
            </p:cNvSpPr>
            <p:nvPr/>
          </p:nvSpPr>
          <p:spPr bwMode="auto">
            <a:xfrm>
              <a:off x="6384249" y="4720690"/>
              <a:ext cx="541874" cy="963080"/>
            </a:xfrm>
            <a:custGeom>
              <a:avLst/>
              <a:gdLst>
                <a:gd name="T0" fmla="*/ 0 w 305"/>
                <a:gd name="T1" fmla="*/ 0 h 543"/>
                <a:gd name="T2" fmla="*/ 0 w 305"/>
                <a:gd name="T3" fmla="*/ 543 h 543"/>
                <a:gd name="T4" fmla="*/ 263 w 305"/>
                <a:gd name="T5" fmla="*/ 543 h 543"/>
                <a:gd name="T6" fmla="*/ 305 w 305"/>
                <a:gd name="T7" fmla="*/ 495 h 543"/>
                <a:gd name="T8" fmla="*/ 305 w 305"/>
                <a:gd name="T9" fmla="*/ 41 h 543"/>
                <a:gd name="T10" fmla="*/ 0 w 305"/>
                <a:gd name="T11" fmla="*/ 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5" h="543">
                  <a:moveTo>
                    <a:pt x="0" y="0"/>
                  </a:moveTo>
                  <a:cubicBezTo>
                    <a:pt x="0" y="543"/>
                    <a:pt x="0" y="543"/>
                    <a:pt x="0" y="543"/>
                  </a:cubicBezTo>
                  <a:cubicBezTo>
                    <a:pt x="263" y="543"/>
                    <a:pt x="263" y="543"/>
                    <a:pt x="263" y="543"/>
                  </a:cubicBezTo>
                  <a:cubicBezTo>
                    <a:pt x="305" y="495"/>
                    <a:pt x="305" y="495"/>
                    <a:pt x="305" y="495"/>
                  </a:cubicBezTo>
                  <a:cubicBezTo>
                    <a:pt x="305" y="41"/>
                    <a:pt x="305" y="41"/>
                    <a:pt x="305" y="41"/>
                  </a:cubicBezTo>
                  <a:cubicBezTo>
                    <a:pt x="201" y="38"/>
                    <a:pt x="100" y="22"/>
                    <a:pt x="0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8" name="Freeform 214"/>
            <p:cNvSpPr>
              <a:spLocks/>
            </p:cNvSpPr>
            <p:nvPr/>
          </p:nvSpPr>
          <p:spPr bwMode="auto">
            <a:xfrm>
              <a:off x="6093755" y="4617535"/>
              <a:ext cx="280305" cy="1066509"/>
            </a:xfrm>
            <a:custGeom>
              <a:avLst/>
              <a:gdLst>
                <a:gd name="T0" fmla="*/ 0 w 158"/>
                <a:gd name="T1" fmla="*/ 0 h 602"/>
                <a:gd name="T2" fmla="*/ 0 w 158"/>
                <a:gd name="T3" fmla="*/ 602 h 602"/>
                <a:gd name="T4" fmla="*/ 158 w 158"/>
                <a:gd name="T5" fmla="*/ 602 h 602"/>
                <a:gd name="T6" fmla="*/ 158 w 158"/>
                <a:gd name="T7" fmla="*/ 40 h 602"/>
                <a:gd name="T8" fmla="*/ 0 w 158"/>
                <a:gd name="T9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602">
                  <a:moveTo>
                    <a:pt x="0" y="0"/>
                  </a:moveTo>
                  <a:cubicBezTo>
                    <a:pt x="0" y="602"/>
                    <a:pt x="0" y="602"/>
                    <a:pt x="0" y="602"/>
                  </a:cubicBezTo>
                  <a:cubicBezTo>
                    <a:pt x="158" y="602"/>
                    <a:pt x="158" y="602"/>
                    <a:pt x="158" y="602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05" y="28"/>
                    <a:pt x="52" y="14"/>
                    <a:pt x="0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2" name="Freeform 215"/>
            <p:cNvSpPr>
              <a:spLocks/>
            </p:cNvSpPr>
            <p:nvPr/>
          </p:nvSpPr>
          <p:spPr bwMode="auto">
            <a:xfrm>
              <a:off x="6368814" y="4686487"/>
              <a:ext cx="282554" cy="997557"/>
            </a:xfrm>
            <a:custGeom>
              <a:avLst/>
              <a:gdLst>
                <a:gd name="T0" fmla="*/ 0 w 159"/>
                <a:gd name="T1" fmla="*/ 0 h 563"/>
                <a:gd name="T2" fmla="*/ 0 w 159"/>
                <a:gd name="T3" fmla="*/ 563 h 563"/>
                <a:gd name="T4" fmla="*/ 159 w 159"/>
                <a:gd name="T5" fmla="*/ 563 h 563"/>
                <a:gd name="T6" fmla="*/ 159 w 159"/>
                <a:gd name="T7" fmla="*/ 30 h 563"/>
                <a:gd name="T8" fmla="*/ 0 w 159"/>
                <a:gd name="T9" fmla="*/ 0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563">
                  <a:moveTo>
                    <a:pt x="0" y="0"/>
                  </a:moveTo>
                  <a:cubicBezTo>
                    <a:pt x="0" y="563"/>
                    <a:pt x="0" y="563"/>
                    <a:pt x="0" y="563"/>
                  </a:cubicBezTo>
                  <a:cubicBezTo>
                    <a:pt x="159" y="563"/>
                    <a:pt x="159" y="563"/>
                    <a:pt x="159" y="563"/>
                  </a:cubicBezTo>
                  <a:cubicBezTo>
                    <a:pt x="159" y="30"/>
                    <a:pt x="159" y="30"/>
                    <a:pt x="159" y="30"/>
                  </a:cubicBezTo>
                  <a:cubicBezTo>
                    <a:pt x="106" y="22"/>
                    <a:pt x="53" y="12"/>
                    <a:pt x="0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3" name="Rectangle 217"/>
            <p:cNvSpPr>
              <a:spLocks noChangeArrowheads="1"/>
            </p:cNvSpPr>
            <p:nvPr/>
          </p:nvSpPr>
          <p:spPr bwMode="auto">
            <a:xfrm>
              <a:off x="6088508" y="4711220"/>
              <a:ext cx="10493" cy="900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4" name="Freeform 219"/>
            <p:cNvSpPr>
              <a:spLocks/>
            </p:cNvSpPr>
            <p:nvPr/>
          </p:nvSpPr>
          <p:spPr bwMode="auto">
            <a:xfrm>
              <a:off x="5816447" y="5570872"/>
              <a:ext cx="0" cy="8994"/>
            </a:xfrm>
            <a:custGeom>
              <a:avLst/>
              <a:gdLst>
                <a:gd name="T0" fmla="*/ 0 h 5"/>
                <a:gd name="T1" fmla="*/ 5 h 5"/>
                <a:gd name="T2" fmla="*/ 5 h 5"/>
                <a:gd name="T3" fmla="*/ 0 h 5"/>
                <a:gd name="T4" fmla="*/ 0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5" name="Freeform 220"/>
            <p:cNvSpPr>
              <a:spLocks/>
            </p:cNvSpPr>
            <p:nvPr/>
          </p:nvSpPr>
          <p:spPr bwMode="auto">
            <a:xfrm>
              <a:off x="5816447" y="5528152"/>
              <a:ext cx="2248" cy="42720"/>
            </a:xfrm>
            <a:custGeom>
              <a:avLst/>
              <a:gdLst>
                <a:gd name="T0" fmla="*/ 0 w 1"/>
                <a:gd name="T1" fmla="*/ 0 h 24"/>
                <a:gd name="T2" fmla="*/ 0 w 1"/>
                <a:gd name="T3" fmla="*/ 24 h 24"/>
                <a:gd name="T4" fmla="*/ 0 w 1"/>
                <a:gd name="T5" fmla="*/ 24 h 24"/>
                <a:gd name="T6" fmla="*/ 1 w 1"/>
                <a:gd name="T7" fmla="*/ 16 h 24"/>
                <a:gd name="T8" fmla="*/ 0 w 1"/>
                <a:gd name="T9" fmla="*/ 8 h 24"/>
                <a:gd name="T10" fmla="*/ 0 w 1"/>
                <a:gd name="T11" fmla="*/ 8 h 24"/>
                <a:gd name="T12" fmla="*/ 0 w 1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24">
                  <a:moveTo>
                    <a:pt x="0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2"/>
                    <a:pt x="1" y="19"/>
                    <a:pt x="1" y="16"/>
                  </a:cubicBezTo>
                  <a:cubicBezTo>
                    <a:pt x="1" y="13"/>
                    <a:pt x="1" y="11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0" y="3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6" name="Freeform 221"/>
            <p:cNvSpPr>
              <a:spLocks/>
            </p:cNvSpPr>
            <p:nvPr/>
          </p:nvSpPr>
          <p:spPr bwMode="auto">
            <a:xfrm>
              <a:off x="6642374" y="4711220"/>
              <a:ext cx="10493" cy="28480"/>
            </a:xfrm>
            <a:custGeom>
              <a:avLst/>
              <a:gdLst>
                <a:gd name="T0" fmla="*/ 6 w 6"/>
                <a:gd name="T1" fmla="*/ 0 h 16"/>
                <a:gd name="T2" fmla="*/ 0 w 6"/>
                <a:gd name="T3" fmla="*/ 0 h 16"/>
                <a:gd name="T4" fmla="*/ 0 w 6"/>
                <a:gd name="T5" fmla="*/ 15 h 16"/>
                <a:gd name="T6" fmla="*/ 6 w 6"/>
                <a:gd name="T7" fmla="*/ 16 h 16"/>
                <a:gd name="T8" fmla="*/ 6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" y="16"/>
                    <a:pt x="4" y="16"/>
                    <a:pt x="6" y="16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7" name="Freeform 222"/>
            <p:cNvSpPr>
              <a:spLocks/>
            </p:cNvSpPr>
            <p:nvPr/>
          </p:nvSpPr>
          <p:spPr bwMode="auto">
            <a:xfrm>
              <a:off x="6642374" y="4738201"/>
              <a:ext cx="10493" cy="759972"/>
            </a:xfrm>
            <a:custGeom>
              <a:avLst/>
              <a:gdLst>
                <a:gd name="T0" fmla="*/ 0 w 6"/>
                <a:gd name="T1" fmla="*/ 0 h 429"/>
                <a:gd name="T2" fmla="*/ 0 w 6"/>
                <a:gd name="T3" fmla="*/ 0 h 429"/>
                <a:gd name="T4" fmla="*/ 5 w 6"/>
                <a:gd name="T5" fmla="*/ 1 h 429"/>
                <a:gd name="T6" fmla="*/ 5 w 6"/>
                <a:gd name="T7" fmla="*/ 428 h 429"/>
                <a:gd name="T8" fmla="*/ 6 w 6"/>
                <a:gd name="T9" fmla="*/ 429 h 429"/>
                <a:gd name="T10" fmla="*/ 6 w 6"/>
                <a:gd name="T11" fmla="*/ 1 h 429"/>
                <a:gd name="T12" fmla="*/ 0 w 6"/>
                <a:gd name="T13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2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3" y="1"/>
                    <a:pt x="5" y="1"/>
                  </a:cubicBezTo>
                  <a:cubicBezTo>
                    <a:pt x="5" y="428"/>
                    <a:pt x="5" y="428"/>
                    <a:pt x="5" y="428"/>
                  </a:cubicBezTo>
                  <a:cubicBezTo>
                    <a:pt x="5" y="428"/>
                    <a:pt x="6" y="429"/>
                    <a:pt x="6" y="429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8" name="Freeform 224"/>
            <p:cNvSpPr>
              <a:spLocks/>
            </p:cNvSpPr>
            <p:nvPr/>
          </p:nvSpPr>
          <p:spPr bwMode="auto">
            <a:xfrm>
              <a:off x="6367315" y="4711220"/>
              <a:ext cx="1499" cy="783206"/>
            </a:xfrm>
            <a:custGeom>
              <a:avLst/>
              <a:gdLst>
                <a:gd name="T0" fmla="*/ 1 w 1"/>
                <a:gd name="T1" fmla="*/ 0 h 442"/>
                <a:gd name="T2" fmla="*/ 0 w 1"/>
                <a:gd name="T3" fmla="*/ 0 h 442"/>
                <a:gd name="T4" fmla="*/ 0 w 1"/>
                <a:gd name="T5" fmla="*/ 442 h 442"/>
                <a:gd name="T6" fmla="*/ 1 w 1"/>
                <a:gd name="T7" fmla="*/ 438 h 442"/>
                <a:gd name="T8" fmla="*/ 1 w 1"/>
                <a:gd name="T9" fmla="*/ 441 h 442"/>
                <a:gd name="T10" fmla="*/ 1 w 1"/>
                <a:gd name="T11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44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1" y="440"/>
                    <a:pt x="1" y="438"/>
                    <a:pt x="1" y="438"/>
                  </a:cubicBezTo>
                  <a:cubicBezTo>
                    <a:pt x="1" y="438"/>
                    <a:pt x="1" y="439"/>
                    <a:pt x="1" y="441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9" name="Freeform 226"/>
            <p:cNvSpPr>
              <a:spLocks/>
            </p:cNvSpPr>
            <p:nvPr/>
          </p:nvSpPr>
          <p:spPr bwMode="auto">
            <a:xfrm>
              <a:off x="5816447" y="5499672"/>
              <a:ext cx="1127967" cy="803441"/>
            </a:xfrm>
            <a:custGeom>
              <a:avLst/>
              <a:gdLst>
                <a:gd name="T0" fmla="*/ 76 w 635"/>
                <a:gd name="T1" fmla="*/ 55 h 453"/>
                <a:gd name="T2" fmla="*/ 156 w 635"/>
                <a:gd name="T3" fmla="*/ 1 h 453"/>
                <a:gd name="T4" fmla="*/ 230 w 635"/>
                <a:gd name="T5" fmla="*/ 60 h 453"/>
                <a:gd name="T6" fmla="*/ 311 w 635"/>
                <a:gd name="T7" fmla="*/ 0 h 453"/>
                <a:gd name="T8" fmla="*/ 390 w 635"/>
                <a:gd name="T9" fmla="*/ 59 h 453"/>
                <a:gd name="T10" fmla="*/ 469 w 635"/>
                <a:gd name="T11" fmla="*/ 1 h 453"/>
                <a:gd name="T12" fmla="*/ 557 w 635"/>
                <a:gd name="T13" fmla="*/ 53 h 453"/>
                <a:gd name="T14" fmla="*/ 635 w 635"/>
                <a:gd name="T15" fmla="*/ 19 h 453"/>
                <a:gd name="T16" fmla="*/ 635 w 635"/>
                <a:gd name="T17" fmla="*/ 44 h 453"/>
                <a:gd name="T18" fmla="*/ 432 w 635"/>
                <a:gd name="T19" fmla="*/ 394 h 453"/>
                <a:gd name="T20" fmla="*/ 317 w 635"/>
                <a:gd name="T21" fmla="*/ 453 h 453"/>
                <a:gd name="T22" fmla="*/ 208 w 635"/>
                <a:gd name="T23" fmla="*/ 408 h 453"/>
                <a:gd name="T24" fmla="*/ 0 w 635"/>
                <a:gd name="T25" fmla="*/ 47 h 453"/>
                <a:gd name="T26" fmla="*/ 0 w 635"/>
                <a:gd name="T27" fmla="*/ 16 h 453"/>
                <a:gd name="T28" fmla="*/ 76 w 635"/>
                <a:gd name="T29" fmla="*/ 55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5" h="453">
                  <a:moveTo>
                    <a:pt x="76" y="55"/>
                  </a:moveTo>
                  <a:cubicBezTo>
                    <a:pt x="146" y="51"/>
                    <a:pt x="156" y="1"/>
                    <a:pt x="156" y="1"/>
                  </a:cubicBezTo>
                  <a:cubicBezTo>
                    <a:pt x="156" y="1"/>
                    <a:pt x="167" y="60"/>
                    <a:pt x="230" y="60"/>
                  </a:cubicBezTo>
                  <a:cubicBezTo>
                    <a:pt x="296" y="60"/>
                    <a:pt x="311" y="0"/>
                    <a:pt x="311" y="0"/>
                  </a:cubicBezTo>
                  <a:cubicBezTo>
                    <a:pt x="311" y="0"/>
                    <a:pt x="320" y="59"/>
                    <a:pt x="390" y="59"/>
                  </a:cubicBezTo>
                  <a:cubicBezTo>
                    <a:pt x="453" y="59"/>
                    <a:pt x="469" y="1"/>
                    <a:pt x="469" y="1"/>
                  </a:cubicBezTo>
                  <a:cubicBezTo>
                    <a:pt x="469" y="1"/>
                    <a:pt x="489" y="53"/>
                    <a:pt x="557" y="53"/>
                  </a:cubicBezTo>
                  <a:cubicBezTo>
                    <a:pt x="588" y="53"/>
                    <a:pt x="622" y="47"/>
                    <a:pt x="635" y="19"/>
                  </a:cubicBezTo>
                  <a:cubicBezTo>
                    <a:pt x="634" y="36"/>
                    <a:pt x="635" y="44"/>
                    <a:pt x="635" y="44"/>
                  </a:cubicBezTo>
                  <a:cubicBezTo>
                    <a:pt x="432" y="394"/>
                    <a:pt x="432" y="394"/>
                    <a:pt x="432" y="394"/>
                  </a:cubicBezTo>
                  <a:cubicBezTo>
                    <a:pt x="317" y="453"/>
                    <a:pt x="317" y="453"/>
                    <a:pt x="317" y="453"/>
                  </a:cubicBezTo>
                  <a:cubicBezTo>
                    <a:pt x="208" y="408"/>
                    <a:pt x="208" y="408"/>
                    <a:pt x="208" y="40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1" y="34"/>
                    <a:pt x="0" y="16"/>
                  </a:cubicBezTo>
                  <a:cubicBezTo>
                    <a:pt x="4" y="47"/>
                    <a:pt x="40" y="57"/>
                    <a:pt x="76" y="55"/>
                  </a:cubicBezTo>
                </a:path>
              </a:pathLst>
            </a:custGeom>
            <a:gradFill>
              <a:gsLst>
                <a:gs pos="0">
                  <a:srgbClr val="ADA795"/>
                </a:gs>
                <a:gs pos="78000">
                  <a:srgbClr val="DCDAD3"/>
                </a:gs>
                <a:gs pos="50000">
                  <a:srgbClr val="F1F0EF"/>
                </a:gs>
                <a:gs pos="17000">
                  <a:srgbClr val="F2F2F2"/>
                </a:gs>
                <a:gs pos="31000">
                  <a:srgbClr val="C1BCAF"/>
                </a:gs>
                <a:gs pos="100000">
                  <a:srgbClr val="ADA795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solidFill>
                    <a:prstClr val="white"/>
                  </a:solidFill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400" dirty="0">
                <a:solidFill>
                  <a:prstClr val="white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0" name="Freeform 228"/>
            <p:cNvSpPr>
              <a:spLocks/>
            </p:cNvSpPr>
            <p:nvPr/>
          </p:nvSpPr>
          <p:spPr bwMode="auto">
            <a:xfrm>
              <a:off x="6272880" y="3931762"/>
              <a:ext cx="334268" cy="65205"/>
            </a:xfrm>
            <a:custGeom>
              <a:avLst/>
              <a:gdLst>
                <a:gd name="T0" fmla="*/ 0 w 188"/>
                <a:gd name="T1" fmla="*/ 0 h 37"/>
                <a:gd name="T2" fmla="*/ 188 w 188"/>
                <a:gd name="T3" fmla="*/ 4 h 37"/>
                <a:gd name="T4" fmla="*/ 50 w 188"/>
                <a:gd name="T5" fmla="*/ 37 h 37"/>
                <a:gd name="T6" fmla="*/ 0 w 188"/>
                <a:gd name="T7" fmla="*/ 36 h 37"/>
                <a:gd name="T8" fmla="*/ 0 w 188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37">
                  <a:moveTo>
                    <a:pt x="0" y="0"/>
                  </a:moveTo>
                  <a:cubicBezTo>
                    <a:pt x="67" y="0"/>
                    <a:pt x="130" y="1"/>
                    <a:pt x="188" y="4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34" y="36"/>
                    <a:pt x="18" y="36"/>
                    <a:pt x="0" y="3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1" name="Freeform 229"/>
            <p:cNvSpPr>
              <a:spLocks/>
            </p:cNvSpPr>
            <p:nvPr/>
          </p:nvSpPr>
          <p:spPr bwMode="auto">
            <a:xfrm>
              <a:off x="6362068" y="3878549"/>
              <a:ext cx="534379" cy="63706"/>
            </a:xfrm>
            <a:custGeom>
              <a:avLst/>
              <a:gdLst>
                <a:gd name="T0" fmla="*/ 138 w 301"/>
                <a:gd name="T1" fmla="*/ 0 h 36"/>
                <a:gd name="T2" fmla="*/ 301 w 301"/>
                <a:gd name="T3" fmla="*/ 11 h 36"/>
                <a:gd name="T4" fmla="*/ 42 w 301"/>
                <a:gd name="T5" fmla="*/ 36 h 36"/>
                <a:gd name="T6" fmla="*/ 0 w 301"/>
                <a:gd name="T7" fmla="*/ 34 h 36"/>
                <a:gd name="T8" fmla="*/ 138 w 301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36">
                  <a:moveTo>
                    <a:pt x="138" y="0"/>
                  </a:moveTo>
                  <a:cubicBezTo>
                    <a:pt x="199" y="3"/>
                    <a:pt x="254" y="6"/>
                    <a:pt x="301" y="11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30" y="35"/>
                    <a:pt x="16" y="34"/>
                    <a:pt x="0" y="34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2" name="Freeform 230"/>
            <p:cNvSpPr>
              <a:spLocks/>
            </p:cNvSpPr>
            <p:nvPr/>
          </p:nvSpPr>
          <p:spPr bwMode="auto">
            <a:xfrm>
              <a:off x="6436267" y="3839576"/>
              <a:ext cx="646801" cy="50965"/>
            </a:xfrm>
            <a:custGeom>
              <a:avLst/>
              <a:gdLst>
                <a:gd name="T0" fmla="*/ 258 w 364"/>
                <a:gd name="T1" fmla="*/ 0 h 29"/>
                <a:gd name="T2" fmla="*/ 364 w 364"/>
                <a:gd name="T3" fmla="*/ 15 h 29"/>
                <a:gd name="T4" fmla="*/ 28 w 364"/>
                <a:gd name="T5" fmla="*/ 29 h 29"/>
                <a:gd name="T6" fmla="*/ 0 w 364"/>
                <a:gd name="T7" fmla="*/ 25 h 29"/>
                <a:gd name="T8" fmla="*/ 258 w 364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4" h="29">
                  <a:moveTo>
                    <a:pt x="258" y="0"/>
                  </a:moveTo>
                  <a:cubicBezTo>
                    <a:pt x="303" y="4"/>
                    <a:pt x="339" y="9"/>
                    <a:pt x="364" y="15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1" y="28"/>
                    <a:pt x="12" y="26"/>
                    <a:pt x="0" y="25"/>
                  </a:cubicBezTo>
                  <a:lnTo>
                    <a:pt x="2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3" name="Freeform 231"/>
            <p:cNvSpPr>
              <a:spLocks/>
            </p:cNvSpPr>
            <p:nvPr/>
          </p:nvSpPr>
          <p:spPr bwMode="auto">
            <a:xfrm>
              <a:off x="5934115" y="3990221"/>
              <a:ext cx="338765" cy="65205"/>
            </a:xfrm>
            <a:custGeom>
              <a:avLst/>
              <a:gdLst>
                <a:gd name="T0" fmla="*/ 0 w 191"/>
                <a:gd name="T1" fmla="*/ 4 h 37"/>
                <a:gd name="T2" fmla="*/ 141 w 191"/>
                <a:gd name="T3" fmla="*/ 37 h 37"/>
                <a:gd name="T4" fmla="*/ 191 w 191"/>
                <a:gd name="T5" fmla="*/ 36 h 37"/>
                <a:gd name="T6" fmla="*/ 191 w 191"/>
                <a:gd name="T7" fmla="*/ 0 h 37"/>
                <a:gd name="T8" fmla="*/ 0 w 191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37">
                  <a:moveTo>
                    <a:pt x="0" y="4"/>
                  </a:moveTo>
                  <a:cubicBezTo>
                    <a:pt x="141" y="37"/>
                    <a:pt x="141" y="37"/>
                    <a:pt x="141" y="37"/>
                  </a:cubicBezTo>
                  <a:cubicBezTo>
                    <a:pt x="157" y="37"/>
                    <a:pt x="173" y="36"/>
                    <a:pt x="191" y="36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23" y="0"/>
                    <a:pt x="59" y="2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4" name="Freeform 232"/>
            <p:cNvSpPr>
              <a:spLocks/>
            </p:cNvSpPr>
            <p:nvPr/>
          </p:nvSpPr>
          <p:spPr bwMode="auto">
            <a:xfrm>
              <a:off x="5651562" y="4055426"/>
              <a:ext cx="532880" cy="63706"/>
            </a:xfrm>
            <a:custGeom>
              <a:avLst/>
              <a:gdLst>
                <a:gd name="T0" fmla="*/ 159 w 300"/>
                <a:gd name="T1" fmla="*/ 0 h 36"/>
                <a:gd name="T2" fmla="*/ 300 w 300"/>
                <a:gd name="T3" fmla="*/ 33 h 36"/>
                <a:gd name="T4" fmla="*/ 258 w 300"/>
                <a:gd name="T5" fmla="*/ 36 h 36"/>
                <a:gd name="T6" fmla="*/ 0 w 300"/>
                <a:gd name="T7" fmla="*/ 11 h 36"/>
                <a:gd name="T8" fmla="*/ 159 w 300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36">
                  <a:moveTo>
                    <a:pt x="159" y="0"/>
                  </a:moveTo>
                  <a:cubicBezTo>
                    <a:pt x="300" y="33"/>
                    <a:pt x="300" y="33"/>
                    <a:pt x="300" y="33"/>
                  </a:cubicBezTo>
                  <a:cubicBezTo>
                    <a:pt x="284" y="34"/>
                    <a:pt x="270" y="35"/>
                    <a:pt x="258" y="3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5" y="6"/>
                    <a:pt x="99" y="3"/>
                    <a:pt x="1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5" name="Freeform 233"/>
            <p:cNvSpPr>
              <a:spLocks/>
            </p:cNvSpPr>
            <p:nvPr/>
          </p:nvSpPr>
          <p:spPr bwMode="auto">
            <a:xfrm>
              <a:off x="5459695" y="4133371"/>
              <a:ext cx="649799" cy="51714"/>
            </a:xfrm>
            <a:custGeom>
              <a:avLst/>
              <a:gdLst>
                <a:gd name="T0" fmla="*/ 108 w 366"/>
                <a:gd name="T1" fmla="*/ 0 h 29"/>
                <a:gd name="T2" fmla="*/ 366 w 366"/>
                <a:gd name="T3" fmla="*/ 25 h 29"/>
                <a:gd name="T4" fmla="*/ 338 w 366"/>
                <a:gd name="T5" fmla="*/ 29 h 29"/>
                <a:gd name="T6" fmla="*/ 0 w 366"/>
                <a:gd name="T7" fmla="*/ 16 h 29"/>
                <a:gd name="T8" fmla="*/ 108 w 366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29">
                  <a:moveTo>
                    <a:pt x="108" y="0"/>
                  </a:moveTo>
                  <a:cubicBezTo>
                    <a:pt x="366" y="25"/>
                    <a:pt x="366" y="25"/>
                    <a:pt x="366" y="25"/>
                  </a:cubicBezTo>
                  <a:cubicBezTo>
                    <a:pt x="354" y="26"/>
                    <a:pt x="345" y="28"/>
                    <a:pt x="338" y="29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5" y="9"/>
                    <a:pt x="62" y="4"/>
                    <a:pt x="1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6" name="Freeform 234"/>
            <p:cNvSpPr>
              <a:spLocks/>
            </p:cNvSpPr>
            <p:nvPr/>
          </p:nvSpPr>
          <p:spPr bwMode="auto">
            <a:xfrm>
              <a:off x="5394490" y="4220311"/>
              <a:ext cx="665538" cy="33727"/>
            </a:xfrm>
            <a:custGeom>
              <a:avLst/>
              <a:gdLst>
                <a:gd name="T0" fmla="*/ 37 w 375"/>
                <a:gd name="T1" fmla="*/ 0 h 19"/>
                <a:gd name="T2" fmla="*/ 375 w 375"/>
                <a:gd name="T3" fmla="*/ 14 h 19"/>
                <a:gd name="T4" fmla="*/ 365 w 375"/>
                <a:gd name="T5" fmla="*/ 19 h 19"/>
                <a:gd name="T6" fmla="*/ 0 w 375"/>
                <a:gd name="T7" fmla="*/ 19 h 19"/>
                <a:gd name="T8" fmla="*/ 37 w 375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19">
                  <a:moveTo>
                    <a:pt x="37" y="0"/>
                  </a:moveTo>
                  <a:cubicBezTo>
                    <a:pt x="375" y="14"/>
                    <a:pt x="375" y="14"/>
                    <a:pt x="375" y="14"/>
                  </a:cubicBezTo>
                  <a:cubicBezTo>
                    <a:pt x="369" y="15"/>
                    <a:pt x="365" y="17"/>
                    <a:pt x="365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2"/>
                    <a:pt x="13" y="6"/>
                    <a:pt x="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7" name="Rectangle 235"/>
            <p:cNvSpPr>
              <a:spLocks noChangeArrowheads="1"/>
            </p:cNvSpPr>
            <p:nvPr/>
          </p:nvSpPr>
          <p:spPr bwMode="auto">
            <a:xfrm>
              <a:off x="5394490" y="4254037"/>
              <a:ext cx="647550" cy="584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8" name="Freeform 236"/>
            <p:cNvSpPr>
              <a:spLocks/>
            </p:cNvSpPr>
            <p:nvPr/>
          </p:nvSpPr>
          <p:spPr bwMode="auto">
            <a:xfrm>
              <a:off x="5459695" y="4161852"/>
              <a:ext cx="600333" cy="81693"/>
            </a:xfrm>
            <a:custGeom>
              <a:avLst/>
              <a:gdLst>
                <a:gd name="T0" fmla="*/ 801 w 801"/>
                <a:gd name="T1" fmla="*/ 109 h 109"/>
                <a:gd name="T2" fmla="*/ 0 w 801"/>
                <a:gd name="T3" fmla="*/ 78 h 109"/>
                <a:gd name="T4" fmla="*/ 0 w 801"/>
                <a:gd name="T5" fmla="*/ 0 h 109"/>
                <a:gd name="T6" fmla="*/ 801 w 801"/>
                <a:gd name="T7" fmla="*/ 31 h 109"/>
                <a:gd name="T8" fmla="*/ 801 w 801"/>
                <a:gd name="T9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1" h="109">
                  <a:moveTo>
                    <a:pt x="801" y="109"/>
                  </a:moveTo>
                  <a:lnTo>
                    <a:pt x="0" y="78"/>
                  </a:lnTo>
                  <a:lnTo>
                    <a:pt x="0" y="0"/>
                  </a:lnTo>
                  <a:lnTo>
                    <a:pt x="801" y="31"/>
                  </a:lnTo>
                  <a:lnTo>
                    <a:pt x="801" y="10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9" name="Freeform 237"/>
            <p:cNvSpPr>
              <a:spLocks/>
            </p:cNvSpPr>
            <p:nvPr/>
          </p:nvSpPr>
          <p:spPr bwMode="auto">
            <a:xfrm>
              <a:off x="5651562" y="4074912"/>
              <a:ext cx="457932" cy="104927"/>
            </a:xfrm>
            <a:custGeom>
              <a:avLst/>
              <a:gdLst>
                <a:gd name="T0" fmla="*/ 611 w 611"/>
                <a:gd name="T1" fmla="*/ 140 h 140"/>
                <a:gd name="T2" fmla="*/ 0 w 611"/>
                <a:gd name="T3" fmla="*/ 78 h 140"/>
                <a:gd name="T4" fmla="*/ 0 w 611"/>
                <a:gd name="T5" fmla="*/ 0 h 140"/>
                <a:gd name="T6" fmla="*/ 611 w 611"/>
                <a:gd name="T7" fmla="*/ 59 h 140"/>
                <a:gd name="T8" fmla="*/ 611 w 611"/>
                <a:gd name="T9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140">
                  <a:moveTo>
                    <a:pt x="611" y="140"/>
                  </a:moveTo>
                  <a:lnTo>
                    <a:pt x="0" y="78"/>
                  </a:lnTo>
                  <a:lnTo>
                    <a:pt x="0" y="0"/>
                  </a:lnTo>
                  <a:lnTo>
                    <a:pt x="611" y="59"/>
                  </a:lnTo>
                  <a:lnTo>
                    <a:pt x="611" y="14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0" name="Freeform 238"/>
            <p:cNvSpPr>
              <a:spLocks/>
            </p:cNvSpPr>
            <p:nvPr/>
          </p:nvSpPr>
          <p:spPr bwMode="auto">
            <a:xfrm>
              <a:off x="5934115" y="3996966"/>
              <a:ext cx="250326" cy="118418"/>
            </a:xfrm>
            <a:custGeom>
              <a:avLst/>
              <a:gdLst>
                <a:gd name="T0" fmla="*/ 334 w 334"/>
                <a:gd name="T1" fmla="*/ 158 h 158"/>
                <a:gd name="T2" fmla="*/ 0 w 334"/>
                <a:gd name="T3" fmla="*/ 78 h 158"/>
                <a:gd name="T4" fmla="*/ 0 w 334"/>
                <a:gd name="T5" fmla="*/ 0 h 158"/>
                <a:gd name="T6" fmla="*/ 334 w 334"/>
                <a:gd name="T7" fmla="*/ 78 h 158"/>
                <a:gd name="T8" fmla="*/ 334 w 334"/>
                <a:gd name="T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4" h="158">
                  <a:moveTo>
                    <a:pt x="334" y="158"/>
                  </a:moveTo>
                  <a:lnTo>
                    <a:pt x="0" y="78"/>
                  </a:lnTo>
                  <a:lnTo>
                    <a:pt x="0" y="0"/>
                  </a:lnTo>
                  <a:lnTo>
                    <a:pt x="334" y="78"/>
                  </a:lnTo>
                  <a:lnTo>
                    <a:pt x="334" y="15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1" name="Freeform 239"/>
            <p:cNvSpPr>
              <a:spLocks/>
            </p:cNvSpPr>
            <p:nvPr/>
          </p:nvSpPr>
          <p:spPr bwMode="auto">
            <a:xfrm>
              <a:off x="5650063" y="4386695"/>
              <a:ext cx="459431" cy="101180"/>
            </a:xfrm>
            <a:custGeom>
              <a:avLst/>
              <a:gdLst>
                <a:gd name="T0" fmla="*/ 613 w 613"/>
                <a:gd name="T1" fmla="*/ 76 h 135"/>
                <a:gd name="T2" fmla="*/ 0 w 613"/>
                <a:gd name="T3" fmla="*/ 135 h 135"/>
                <a:gd name="T4" fmla="*/ 0 w 613"/>
                <a:gd name="T5" fmla="*/ 57 h 135"/>
                <a:gd name="T6" fmla="*/ 613 w 613"/>
                <a:gd name="T7" fmla="*/ 0 h 135"/>
                <a:gd name="T8" fmla="*/ 613 w 613"/>
                <a:gd name="T9" fmla="*/ 7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135">
                  <a:moveTo>
                    <a:pt x="613" y="76"/>
                  </a:moveTo>
                  <a:lnTo>
                    <a:pt x="0" y="135"/>
                  </a:lnTo>
                  <a:lnTo>
                    <a:pt x="0" y="57"/>
                  </a:lnTo>
                  <a:lnTo>
                    <a:pt x="613" y="0"/>
                  </a:lnTo>
                  <a:lnTo>
                    <a:pt x="613" y="7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2" name="Freeform 240"/>
            <p:cNvSpPr>
              <a:spLocks/>
            </p:cNvSpPr>
            <p:nvPr/>
          </p:nvSpPr>
          <p:spPr bwMode="auto">
            <a:xfrm>
              <a:off x="5939362" y="4448902"/>
              <a:ext cx="245080" cy="116919"/>
            </a:xfrm>
            <a:custGeom>
              <a:avLst/>
              <a:gdLst>
                <a:gd name="T0" fmla="*/ 327 w 327"/>
                <a:gd name="T1" fmla="*/ 80 h 156"/>
                <a:gd name="T2" fmla="*/ 0 w 327"/>
                <a:gd name="T3" fmla="*/ 156 h 156"/>
                <a:gd name="T4" fmla="*/ 0 w 327"/>
                <a:gd name="T5" fmla="*/ 78 h 156"/>
                <a:gd name="T6" fmla="*/ 327 w 327"/>
                <a:gd name="T7" fmla="*/ 0 h 156"/>
                <a:gd name="T8" fmla="*/ 327 w 327"/>
                <a:gd name="T9" fmla="*/ 8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156">
                  <a:moveTo>
                    <a:pt x="327" y="80"/>
                  </a:moveTo>
                  <a:lnTo>
                    <a:pt x="0" y="156"/>
                  </a:lnTo>
                  <a:lnTo>
                    <a:pt x="0" y="78"/>
                  </a:lnTo>
                  <a:lnTo>
                    <a:pt x="327" y="0"/>
                  </a:lnTo>
                  <a:lnTo>
                    <a:pt x="327" y="8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3" name="Freeform 241"/>
            <p:cNvSpPr>
              <a:spLocks/>
            </p:cNvSpPr>
            <p:nvPr/>
          </p:nvSpPr>
          <p:spPr bwMode="auto">
            <a:xfrm>
              <a:off x="5463442" y="4379950"/>
              <a:ext cx="646051" cy="49466"/>
            </a:xfrm>
            <a:custGeom>
              <a:avLst/>
              <a:gdLst>
                <a:gd name="T0" fmla="*/ 336 w 364"/>
                <a:gd name="T1" fmla="*/ 0 h 28"/>
                <a:gd name="T2" fmla="*/ 364 w 364"/>
                <a:gd name="T3" fmla="*/ 4 h 28"/>
                <a:gd name="T4" fmla="*/ 105 w 364"/>
                <a:gd name="T5" fmla="*/ 28 h 28"/>
                <a:gd name="T6" fmla="*/ 0 w 364"/>
                <a:gd name="T7" fmla="*/ 14 h 28"/>
                <a:gd name="T8" fmla="*/ 336 w 364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4" h="28">
                  <a:moveTo>
                    <a:pt x="336" y="0"/>
                  </a:moveTo>
                  <a:cubicBezTo>
                    <a:pt x="343" y="2"/>
                    <a:pt x="353" y="3"/>
                    <a:pt x="364" y="4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60" y="24"/>
                    <a:pt x="25" y="20"/>
                    <a:pt x="0" y="14"/>
                  </a:cubicBezTo>
                  <a:lnTo>
                    <a:pt x="3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4" name="Freeform 242"/>
            <p:cNvSpPr>
              <a:spLocks/>
            </p:cNvSpPr>
            <p:nvPr/>
          </p:nvSpPr>
          <p:spPr bwMode="auto">
            <a:xfrm>
              <a:off x="5650063" y="4443656"/>
              <a:ext cx="534379" cy="63706"/>
            </a:xfrm>
            <a:custGeom>
              <a:avLst/>
              <a:gdLst>
                <a:gd name="T0" fmla="*/ 258 w 301"/>
                <a:gd name="T1" fmla="*/ 0 h 36"/>
                <a:gd name="T2" fmla="*/ 301 w 301"/>
                <a:gd name="T3" fmla="*/ 3 h 36"/>
                <a:gd name="T4" fmla="*/ 163 w 301"/>
                <a:gd name="T5" fmla="*/ 36 h 36"/>
                <a:gd name="T6" fmla="*/ 0 w 301"/>
                <a:gd name="T7" fmla="*/ 25 h 36"/>
                <a:gd name="T8" fmla="*/ 258 w 301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36">
                  <a:moveTo>
                    <a:pt x="258" y="0"/>
                  </a:moveTo>
                  <a:cubicBezTo>
                    <a:pt x="270" y="1"/>
                    <a:pt x="285" y="2"/>
                    <a:pt x="301" y="3"/>
                  </a:cubicBezTo>
                  <a:cubicBezTo>
                    <a:pt x="163" y="36"/>
                    <a:pt x="163" y="36"/>
                    <a:pt x="163" y="36"/>
                  </a:cubicBezTo>
                  <a:cubicBezTo>
                    <a:pt x="101" y="34"/>
                    <a:pt x="46" y="30"/>
                    <a:pt x="0" y="25"/>
                  </a:cubicBezTo>
                  <a:lnTo>
                    <a:pt x="2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5" name="Freeform 243"/>
            <p:cNvSpPr>
              <a:spLocks/>
            </p:cNvSpPr>
            <p:nvPr/>
          </p:nvSpPr>
          <p:spPr bwMode="auto">
            <a:xfrm>
              <a:off x="5937863" y="4508860"/>
              <a:ext cx="333518" cy="65954"/>
            </a:xfrm>
            <a:custGeom>
              <a:avLst/>
              <a:gdLst>
                <a:gd name="T0" fmla="*/ 139 w 188"/>
                <a:gd name="T1" fmla="*/ 0 h 37"/>
                <a:gd name="T2" fmla="*/ 188 w 188"/>
                <a:gd name="T3" fmla="*/ 1 h 37"/>
                <a:gd name="T4" fmla="*/ 188 w 188"/>
                <a:gd name="T5" fmla="*/ 37 h 37"/>
                <a:gd name="T6" fmla="*/ 0 w 188"/>
                <a:gd name="T7" fmla="*/ 32 h 37"/>
                <a:gd name="T8" fmla="*/ 139 w 188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37">
                  <a:moveTo>
                    <a:pt x="139" y="0"/>
                  </a:moveTo>
                  <a:cubicBezTo>
                    <a:pt x="154" y="1"/>
                    <a:pt x="171" y="1"/>
                    <a:pt x="188" y="1"/>
                  </a:cubicBezTo>
                  <a:cubicBezTo>
                    <a:pt x="188" y="37"/>
                    <a:pt x="188" y="37"/>
                    <a:pt x="188" y="37"/>
                  </a:cubicBezTo>
                  <a:cubicBezTo>
                    <a:pt x="122" y="37"/>
                    <a:pt x="58" y="35"/>
                    <a:pt x="0" y="32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6" name="Freeform 244"/>
            <p:cNvSpPr>
              <a:spLocks/>
            </p:cNvSpPr>
            <p:nvPr/>
          </p:nvSpPr>
          <p:spPr bwMode="auto">
            <a:xfrm>
              <a:off x="6484233" y="4725460"/>
              <a:ext cx="667786" cy="32228"/>
            </a:xfrm>
            <a:custGeom>
              <a:avLst/>
              <a:gdLst>
                <a:gd name="T0" fmla="*/ 10 w 376"/>
                <a:gd name="T1" fmla="*/ 0 h 18"/>
                <a:gd name="T2" fmla="*/ 376 w 376"/>
                <a:gd name="T3" fmla="*/ 0 h 18"/>
                <a:gd name="T4" fmla="*/ 338 w 376"/>
                <a:gd name="T5" fmla="*/ 18 h 18"/>
                <a:gd name="T6" fmla="*/ 0 w 376"/>
                <a:gd name="T7" fmla="*/ 5 h 18"/>
                <a:gd name="T8" fmla="*/ 10 w 376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6" h="18">
                  <a:moveTo>
                    <a:pt x="10" y="0"/>
                  </a:moveTo>
                  <a:cubicBezTo>
                    <a:pt x="376" y="0"/>
                    <a:pt x="376" y="0"/>
                    <a:pt x="376" y="0"/>
                  </a:cubicBezTo>
                  <a:cubicBezTo>
                    <a:pt x="376" y="6"/>
                    <a:pt x="362" y="13"/>
                    <a:pt x="338" y="1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7" y="3"/>
                    <a:pt x="10" y="2"/>
                    <a:pt x="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7" name="Freeform 245"/>
            <p:cNvSpPr>
              <a:spLocks/>
            </p:cNvSpPr>
            <p:nvPr/>
          </p:nvSpPr>
          <p:spPr bwMode="auto">
            <a:xfrm>
              <a:off x="6434768" y="4673746"/>
              <a:ext cx="649799" cy="53213"/>
            </a:xfrm>
            <a:custGeom>
              <a:avLst/>
              <a:gdLst>
                <a:gd name="T0" fmla="*/ 28 w 366"/>
                <a:gd name="T1" fmla="*/ 0 h 30"/>
                <a:gd name="T2" fmla="*/ 366 w 366"/>
                <a:gd name="T3" fmla="*/ 14 h 30"/>
                <a:gd name="T4" fmla="*/ 258 w 366"/>
                <a:gd name="T5" fmla="*/ 30 h 30"/>
                <a:gd name="T6" fmla="*/ 0 w 366"/>
                <a:gd name="T7" fmla="*/ 5 h 30"/>
                <a:gd name="T8" fmla="*/ 28 w 366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30">
                  <a:moveTo>
                    <a:pt x="28" y="0"/>
                  </a:moveTo>
                  <a:cubicBezTo>
                    <a:pt x="366" y="14"/>
                    <a:pt x="366" y="14"/>
                    <a:pt x="366" y="14"/>
                  </a:cubicBezTo>
                  <a:cubicBezTo>
                    <a:pt x="341" y="20"/>
                    <a:pt x="304" y="25"/>
                    <a:pt x="258" y="3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2" y="3"/>
                    <a:pt x="22" y="2"/>
                    <a:pt x="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8" name="Freeform 246"/>
            <p:cNvSpPr>
              <a:spLocks/>
            </p:cNvSpPr>
            <p:nvPr/>
          </p:nvSpPr>
          <p:spPr bwMode="auto">
            <a:xfrm>
              <a:off x="6359820" y="4622781"/>
              <a:ext cx="532880" cy="63706"/>
            </a:xfrm>
            <a:custGeom>
              <a:avLst/>
              <a:gdLst>
                <a:gd name="T0" fmla="*/ 42 w 300"/>
                <a:gd name="T1" fmla="*/ 0 h 36"/>
                <a:gd name="T2" fmla="*/ 300 w 300"/>
                <a:gd name="T3" fmla="*/ 26 h 36"/>
                <a:gd name="T4" fmla="*/ 142 w 300"/>
                <a:gd name="T5" fmla="*/ 36 h 36"/>
                <a:gd name="T6" fmla="*/ 0 w 300"/>
                <a:gd name="T7" fmla="*/ 3 h 36"/>
                <a:gd name="T8" fmla="*/ 42 w 300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36">
                  <a:moveTo>
                    <a:pt x="42" y="0"/>
                  </a:moveTo>
                  <a:cubicBezTo>
                    <a:pt x="300" y="26"/>
                    <a:pt x="300" y="26"/>
                    <a:pt x="300" y="26"/>
                  </a:cubicBezTo>
                  <a:cubicBezTo>
                    <a:pt x="255" y="30"/>
                    <a:pt x="201" y="34"/>
                    <a:pt x="142" y="3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6" y="2"/>
                    <a:pt x="30" y="2"/>
                    <a:pt x="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9" name="Freeform 247"/>
            <p:cNvSpPr>
              <a:spLocks/>
            </p:cNvSpPr>
            <p:nvPr/>
          </p:nvSpPr>
          <p:spPr bwMode="auto">
            <a:xfrm>
              <a:off x="6271381" y="4569568"/>
              <a:ext cx="341013" cy="63706"/>
            </a:xfrm>
            <a:custGeom>
              <a:avLst/>
              <a:gdLst>
                <a:gd name="T0" fmla="*/ 50 w 192"/>
                <a:gd name="T1" fmla="*/ 0 h 36"/>
                <a:gd name="T2" fmla="*/ 192 w 192"/>
                <a:gd name="T3" fmla="*/ 33 h 36"/>
                <a:gd name="T4" fmla="*/ 0 w 192"/>
                <a:gd name="T5" fmla="*/ 36 h 36"/>
                <a:gd name="T6" fmla="*/ 0 w 192"/>
                <a:gd name="T7" fmla="*/ 1 h 36"/>
                <a:gd name="T8" fmla="*/ 50 w 192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36">
                  <a:moveTo>
                    <a:pt x="50" y="0"/>
                  </a:moveTo>
                  <a:cubicBezTo>
                    <a:pt x="192" y="33"/>
                    <a:pt x="192" y="33"/>
                    <a:pt x="192" y="33"/>
                  </a:cubicBezTo>
                  <a:cubicBezTo>
                    <a:pt x="133" y="35"/>
                    <a:pt x="68" y="36"/>
                    <a:pt x="0" y="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"/>
                    <a:pt x="35" y="0"/>
                    <a:pt x="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0" name="Freeform 248"/>
            <p:cNvSpPr>
              <a:spLocks/>
            </p:cNvSpPr>
            <p:nvPr/>
          </p:nvSpPr>
          <p:spPr bwMode="auto">
            <a:xfrm>
              <a:off x="6039043" y="3883795"/>
              <a:ext cx="463178" cy="478168"/>
            </a:xfrm>
            <a:custGeom>
              <a:avLst/>
              <a:gdLst>
                <a:gd name="T0" fmla="*/ 251 w 261"/>
                <a:gd name="T1" fmla="*/ 4 h 270"/>
                <a:gd name="T2" fmla="*/ 224 w 261"/>
                <a:gd name="T3" fmla="*/ 0 h 270"/>
                <a:gd name="T4" fmla="*/ 224 w 261"/>
                <a:gd name="T5" fmla="*/ 33 h 270"/>
                <a:gd name="T6" fmla="*/ 214 w 261"/>
                <a:gd name="T7" fmla="*/ 32 h 270"/>
                <a:gd name="T8" fmla="*/ 205 w 261"/>
                <a:gd name="T9" fmla="*/ 32 h 270"/>
                <a:gd name="T10" fmla="*/ 196 w 261"/>
                <a:gd name="T11" fmla="*/ 31 h 270"/>
                <a:gd name="T12" fmla="*/ 188 w 261"/>
                <a:gd name="T13" fmla="*/ 31 h 270"/>
                <a:gd name="T14" fmla="*/ 182 w 261"/>
                <a:gd name="T15" fmla="*/ 31 h 270"/>
                <a:gd name="T16" fmla="*/ 182 w 261"/>
                <a:gd name="T17" fmla="*/ 64 h 270"/>
                <a:gd name="T18" fmla="*/ 180 w 261"/>
                <a:gd name="T19" fmla="*/ 64 h 270"/>
                <a:gd name="T20" fmla="*/ 172 w 261"/>
                <a:gd name="T21" fmla="*/ 63 h 270"/>
                <a:gd name="T22" fmla="*/ 164 w 261"/>
                <a:gd name="T23" fmla="*/ 63 h 270"/>
                <a:gd name="T24" fmla="*/ 156 w 261"/>
                <a:gd name="T25" fmla="*/ 63 h 270"/>
                <a:gd name="T26" fmla="*/ 147 w 261"/>
                <a:gd name="T27" fmla="*/ 63 h 270"/>
                <a:gd name="T28" fmla="*/ 139 w 261"/>
                <a:gd name="T29" fmla="*/ 63 h 270"/>
                <a:gd name="T30" fmla="*/ 132 w 261"/>
                <a:gd name="T31" fmla="*/ 63 h 270"/>
                <a:gd name="T32" fmla="*/ 132 w 261"/>
                <a:gd name="T33" fmla="*/ 96 h 270"/>
                <a:gd name="T34" fmla="*/ 129 w 261"/>
                <a:gd name="T35" fmla="*/ 96 h 270"/>
                <a:gd name="T36" fmla="*/ 120 w 261"/>
                <a:gd name="T37" fmla="*/ 96 h 270"/>
                <a:gd name="T38" fmla="*/ 109 w 261"/>
                <a:gd name="T39" fmla="*/ 96 h 270"/>
                <a:gd name="T40" fmla="*/ 94 w 261"/>
                <a:gd name="T41" fmla="*/ 97 h 270"/>
                <a:gd name="T42" fmla="*/ 82 w 261"/>
                <a:gd name="T43" fmla="*/ 97 h 270"/>
                <a:gd name="T44" fmla="*/ 82 w 261"/>
                <a:gd name="T45" fmla="*/ 130 h 270"/>
                <a:gd name="T46" fmla="*/ 49 w 261"/>
                <a:gd name="T47" fmla="*/ 132 h 270"/>
                <a:gd name="T48" fmla="*/ 40 w 261"/>
                <a:gd name="T49" fmla="*/ 133 h 270"/>
                <a:gd name="T50" fmla="*/ 40 w 261"/>
                <a:gd name="T51" fmla="*/ 166 h 270"/>
                <a:gd name="T52" fmla="*/ 36 w 261"/>
                <a:gd name="T53" fmla="*/ 166 h 270"/>
                <a:gd name="T54" fmla="*/ 28 w 261"/>
                <a:gd name="T55" fmla="*/ 167 h 270"/>
                <a:gd name="T56" fmla="*/ 22 w 261"/>
                <a:gd name="T57" fmla="*/ 168 h 270"/>
                <a:gd name="T58" fmla="*/ 17 w 261"/>
                <a:gd name="T59" fmla="*/ 169 h 270"/>
                <a:gd name="T60" fmla="*/ 13 w 261"/>
                <a:gd name="T61" fmla="*/ 170 h 270"/>
                <a:gd name="T62" fmla="*/ 12 w 261"/>
                <a:gd name="T63" fmla="*/ 170 h 270"/>
                <a:gd name="T64" fmla="*/ 12 w 261"/>
                <a:gd name="T65" fmla="*/ 203 h 270"/>
                <a:gd name="T66" fmla="*/ 12 w 261"/>
                <a:gd name="T67" fmla="*/ 204 h 270"/>
                <a:gd name="T68" fmla="*/ 10 w 261"/>
                <a:gd name="T69" fmla="*/ 204 h 270"/>
                <a:gd name="T70" fmla="*/ 7 w 261"/>
                <a:gd name="T71" fmla="*/ 205 h 270"/>
                <a:gd name="T72" fmla="*/ 5 w 261"/>
                <a:gd name="T73" fmla="*/ 206 h 270"/>
                <a:gd name="T74" fmla="*/ 4 w 261"/>
                <a:gd name="T75" fmla="*/ 207 h 270"/>
                <a:gd name="T76" fmla="*/ 3 w 261"/>
                <a:gd name="T77" fmla="*/ 208 h 270"/>
                <a:gd name="T78" fmla="*/ 2 w 261"/>
                <a:gd name="T79" fmla="*/ 208 h 270"/>
                <a:gd name="T80" fmla="*/ 2 w 261"/>
                <a:gd name="T81" fmla="*/ 242 h 270"/>
                <a:gd name="T82" fmla="*/ 12 w 261"/>
                <a:gd name="T83" fmla="*/ 270 h 270"/>
                <a:gd name="T84" fmla="*/ 112 w 261"/>
                <a:gd name="T85" fmla="*/ 155 h 270"/>
                <a:gd name="T86" fmla="*/ 112 w 261"/>
                <a:gd name="T87" fmla="*/ 155 h 270"/>
                <a:gd name="T88" fmla="*/ 251 w 261"/>
                <a:gd name="T89" fmla="*/ 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1" h="270">
                  <a:moveTo>
                    <a:pt x="251" y="4"/>
                  </a:moveTo>
                  <a:cubicBezTo>
                    <a:pt x="244" y="2"/>
                    <a:pt x="235" y="1"/>
                    <a:pt x="224" y="0"/>
                  </a:cubicBezTo>
                  <a:cubicBezTo>
                    <a:pt x="224" y="33"/>
                    <a:pt x="224" y="33"/>
                    <a:pt x="224" y="33"/>
                  </a:cubicBezTo>
                  <a:cubicBezTo>
                    <a:pt x="221" y="33"/>
                    <a:pt x="218" y="33"/>
                    <a:pt x="214" y="32"/>
                  </a:cubicBezTo>
                  <a:cubicBezTo>
                    <a:pt x="211" y="32"/>
                    <a:pt x="208" y="32"/>
                    <a:pt x="205" y="32"/>
                  </a:cubicBezTo>
                  <a:cubicBezTo>
                    <a:pt x="202" y="32"/>
                    <a:pt x="199" y="31"/>
                    <a:pt x="196" y="31"/>
                  </a:cubicBezTo>
                  <a:cubicBezTo>
                    <a:pt x="194" y="31"/>
                    <a:pt x="191" y="31"/>
                    <a:pt x="188" y="31"/>
                  </a:cubicBezTo>
                  <a:cubicBezTo>
                    <a:pt x="186" y="31"/>
                    <a:pt x="184" y="31"/>
                    <a:pt x="182" y="31"/>
                  </a:cubicBezTo>
                  <a:cubicBezTo>
                    <a:pt x="182" y="64"/>
                    <a:pt x="182" y="64"/>
                    <a:pt x="182" y="64"/>
                  </a:cubicBezTo>
                  <a:cubicBezTo>
                    <a:pt x="181" y="64"/>
                    <a:pt x="180" y="64"/>
                    <a:pt x="180" y="64"/>
                  </a:cubicBezTo>
                  <a:cubicBezTo>
                    <a:pt x="177" y="64"/>
                    <a:pt x="174" y="64"/>
                    <a:pt x="172" y="63"/>
                  </a:cubicBezTo>
                  <a:cubicBezTo>
                    <a:pt x="169" y="63"/>
                    <a:pt x="166" y="63"/>
                    <a:pt x="164" y="63"/>
                  </a:cubicBezTo>
                  <a:cubicBezTo>
                    <a:pt x="161" y="63"/>
                    <a:pt x="158" y="63"/>
                    <a:pt x="156" y="63"/>
                  </a:cubicBezTo>
                  <a:cubicBezTo>
                    <a:pt x="153" y="63"/>
                    <a:pt x="150" y="63"/>
                    <a:pt x="147" y="63"/>
                  </a:cubicBezTo>
                  <a:cubicBezTo>
                    <a:pt x="144" y="63"/>
                    <a:pt x="142" y="63"/>
                    <a:pt x="139" y="63"/>
                  </a:cubicBezTo>
                  <a:cubicBezTo>
                    <a:pt x="137" y="63"/>
                    <a:pt x="134" y="63"/>
                    <a:pt x="132" y="63"/>
                  </a:cubicBezTo>
                  <a:cubicBezTo>
                    <a:pt x="132" y="96"/>
                    <a:pt x="132" y="96"/>
                    <a:pt x="132" y="96"/>
                  </a:cubicBezTo>
                  <a:cubicBezTo>
                    <a:pt x="131" y="96"/>
                    <a:pt x="130" y="96"/>
                    <a:pt x="129" y="96"/>
                  </a:cubicBezTo>
                  <a:cubicBezTo>
                    <a:pt x="126" y="96"/>
                    <a:pt x="123" y="96"/>
                    <a:pt x="120" y="96"/>
                  </a:cubicBezTo>
                  <a:cubicBezTo>
                    <a:pt x="116" y="96"/>
                    <a:pt x="112" y="96"/>
                    <a:pt x="109" y="96"/>
                  </a:cubicBezTo>
                  <a:cubicBezTo>
                    <a:pt x="104" y="96"/>
                    <a:pt x="99" y="97"/>
                    <a:pt x="94" y="97"/>
                  </a:cubicBezTo>
                  <a:cubicBezTo>
                    <a:pt x="90" y="97"/>
                    <a:pt x="86" y="97"/>
                    <a:pt x="82" y="97"/>
                  </a:cubicBezTo>
                  <a:cubicBezTo>
                    <a:pt x="82" y="130"/>
                    <a:pt x="82" y="130"/>
                    <a:pt x="82" y="130"/>
                  </a:cubicBezTo>
                  <a:cubicBezTo>
                    <a:pt x="70" y="131"/>
                    <a:pt x="58" y="132"/>
                    <a:pt x="49" y="132"/>
                  </a:cubicBezTo>
                  <a:cubicBezTo>
                    <a:pt x="46" y="133"/>
                    <a:pt x="43" y="133"/>
                    <a:pt x="40" y="133"/>
                  </a:cubicBezTo>
                  <a:cubicBezTo>
                    <a:pt x="40" y="166"/>
                    <a:pt x="40" y="166"/>
                    <a:pt x="40" y="166"/>
                  </a:cubicBezTo>
                  <a:cubicBezTo>
                    <a:pt x="39" y="166"/>
                    <a:pt x="37" y="166"/>
                    <a:pt x="36" y="166"/>
                  </a:cubicBezTo>
                  <a:cubicBezTo>
                    <a:pt x="33" y="167"/>
                    <a:pt x="30" y="167"/>
                    <a:pt x="28" y="167"/>
                  </a:cubicBezTo>
                  <a:cubicBezTo>
                    <a:pt x="26" y="168"/>
                    <a:pt x="24" y="168"/>
                    <a:pt x="22" y="168"/>
                  </a:cubicBezTo>
                  <a:cubicBezTo>
                    <a:pt x="20" y="168"/>
                    <a:pt x="19" y="169"/>
                    <a:pt x="17" y="169"/>
                  </a:cubicBezTo>
                  <a:cubicBezTo>
                    <a:pt x="16" y="169"/>
                    <a:pt x="14" y="170"/>
                    <a:pt x="13" y="170"/>
                  </a:cubicBezTo>
                  <a:cubicBezTo>
                    <a:pt x="12" y="170"/>
                    <a:pt x="12" y="170"/>
                    <a:pt x="12" y="170"/>
                  </a:cubicBezTo>
                  <a:cubicBezTo>
                    <a:pt x="12" y="203"/>
                    <a:pt x="12" y="203"/>
                    <a:pt x="12" y="203"/>
                  </a:cubicBezTo>
                  <a:cubicBezTo>
                    <a:pt x="12" y="204"/>
                    <a:pt x="12" y="204"/>
                    <a:pt x="12" y="204"/>
                  </a:cubicBezTo>
                  <a:cubicBezTo>
                    <a:pt x="11" y="204"/>
                    <a:pt x="11" y="204"/>
                    <a:pt x="10" y="204"/>
                  </a:cubicBezTo>
                  <a:cubicBezTo>
                    <a:pt x="9" y="205"/>
                    <a:pt x="8" y="205"/>
                    <a:pt x="7" y="205"/>
                  </a:cubicBezTo>
                  <a:cubicBezTo>
                    <a:pt x="7" y="205"/>
                    <a:pt x="6" y="206"/>
                    <a:pt x="5" y="206"/>
                  </a:cubicBezTo>
                  <a:cubicBezTo>
                    <a:pt x="5" y="206"/>
                    <a:pt x="4" y="206"/>
                    <a:pt x="4" y="207"/>
                  </a:cubicBezTo>
                  <a:cubicBezTo>
                    <a:pt x="3" y="207"/>
                    <a:pt x="3" y="207"/>
                    <a:pt x="3" y="208"/>
                  </a:cubicBezTo>
                  <a:cubicBezTo>
                    <a:pt x="2" y="208"/>
                    <a:pt x="2" y="208"/>
                    <a:pt x="2" y="208"/>
                  </a:cubicBezTo>
                  <a:cubicBezTo>
                    <a:pt x="2" y="242"/>
                    <a:pt x="2" y="242"/>
                    <a:pt x="2" y="242"/>
                  </a:cubicBezTo>
                  <a:cubicBezTo>
                    <a:pt x="12" y="270"/>
                    <a:pt x="12" y="270"/>
                    <a:pt x="12" y="270"/>
                  </a:cubicBezTo>
                  <a:cubicBezTo>
                    <a:pt x="12" y="270"/>
                    <a:pt x="0" y="206"/>
                    <a:pt x="112" y="155"/>
                  </a:cubicBezTo>
                  <a:cubicBezTo>
                    <a:pt x="112" y="155"/>
                    <a:pt x="112" y="155"/>
                    <a:pt x="112" y="155"/>
                  </a:cubicBezTo>
                  <a:cubicBezTo>
                    <a:pt x="233" y="82"/>
                    <a:pt x="261" y="34"/>
                    <a:pt x="25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1" name="Freeform 249"/>
            <p:cNvSpPr>
              <a:spLocks/>
            </p:cNvSpPr>
            <p:nvPr/>
          </p:nvSpPr>
          <p:spPr bwMode="auto">
            <a:xfrm>
              <a:off x="6237655" y="3773621"/>
              <a:ext cx="1026037" cy="384483"/>
            </a:xfrm>
            <a:custGeom>
              <a:avLst/>
              <a:gdLst>
                <a:gd name="T0" fmla="*/ 272 w 578"/>
                <a:gd name="T1" fmla="*/ 38 h 217"/>
                <a:gd name="T2" fmla="*/ 274 w 578"/>
                <a:gd name="T3" fmla="*/ 32 h 217"/>
                <a:gd name="T4" fmla="*/ 145 w 578"/>
                <a:gd name="T5" fmla="*/ 0 h 217"/>
                <a:gd name="T6" fmla="*/ 14 w 578"/>
                <a:gd name="T7" fmla="*/ 13 h 217"/>
                <a:gd name="T8" fmla="*/ 139 w 578"/>
                <a:gd name="T9" fmla="*/ 66 h 217"/>
                <a:gd name="T10" fmla="*/ 140 w 578"/>
                <a:gd name="T11" fmla="*/ 69 h 217"/>
                <a:gd name="T12" fmla="*/ 140 w 578"/>
                <a:gd name="T13" fmla="*/ 70 h 217"/>
                <a:gd name="T14" fmla="*/ 140 w 578"/>
                <a:gd name="T15" fmla="*/ 73 h 217"/>
                <a:gd name="T16" fmla="*/ 141 w 578"/>
                <a:gd name="T17" fmla="*/ 74 h 217"/>
                <a:gd name="T18" fmla="*/ 141 w 578"/>
                <a:gd name="T19" fmla="*/ 77 h 217"/>
                <a:gd name="T20" fmla="*/ 141 w 578"/>
                <a:gd name="T21" fmla="*/ 78 h 217"/>
                <a:gd name="T22" fmla="*/ 141 w 578"/>
                <a:gd name="T23" fmla="*/ 81 h 217"/>
                <a:gd name="T24" fmla="*/ 140 w 578"/>
                <a:gd name="T25" fmla="*/ 82 h 217"/>
                <a:gd name="T26" fmla="*/ 140 w 578"/>
                <a:gd name="T27" fmla="*/ 85 h 217"/>
                <a:gd name="T28" fmla="*/ 140 w 578"/>
                <a:gd name="T29" fmla="*/ 87 h 217"/>
                <a:gd name="T30" fmla="*/ 139 w 578"/>
                <a:gd name="T31" fmla="*/ 90 h 217"/>
                <a:gd name="T32" fmla="*/ 139 w 578"/>
                <a:gd name="T33" fmla="*/ 91 h 217"/>
                <a:gd name="T34" fmla="*/ 137 w 578"/>
                <a:gd name="T35" fmla="*/ 95 h 217"/>
                <a:gd name="T36" fmla="*/ 137 w 578"/>
                <a:gd name="T37" fmla="*/ 96 h 217"/>
                <a:gd name="T38" fmla="*/ 135 w 578"/>
                <a:gd name="T39" fmla="*/ 100 h 217"/>
                <a:gd name="T40" fmla="*/ 134 w 578"/>
                <a:gd name="T41" fmla="*/ 101 h 217"/>
                <a:gd name="T42" fmla="*/ 133 w 578"/>
                <a:gd name="T43" fmla="*/ 105 h 217"/>
                <a:gd name="T44" fmla="*/ 132 w 578"/>
                <a:gd name="T45" fmla="*/ 106 h 217"/>
                <a:gd name="T46" fmla="*/ 130 w 578"/>
                <a:gd name="T47" fmla="*/ 110 h 217"/>
                <a:gd name="T48" fmla="*/ 129 w 578"/>
                <a:gd name="T49" fmla="*/ 111 h 217"/>
                <a:gd name="T50" fmla="*/ 125 w 578"/>
                <a:gd name="T51" fmla="*/ 116 h 217"/>
                <a:gd name="T52" fmla="*/ 125 w 578"/>
                <a:gd name="T53" fmla="*/ 117 h 217"/>
                <a:gd name="T54" fmla="*/ 121 w 578"/>
                <a:gd name="T55" fmla="*/ 122 h 217"/>
                <a:gd name="T56" fmla="*/ 120 w 578"/>
                <a:gd name="T57" fmla="*/ 123 h 217"/>
                <a:gd name="T58" fmla="*/ 117 w 578"/>
                <a:gd name="T59" fmla="*/ 127 h 217"/>
                <a:gd name="T60" fmla="*/ 115 w 578"/>
                <a:gd name="T61" fmla="*/ 129 h 217"/>
                <a:gd name="T62" fmla="*/ 111 w 578"/>
                <a:gd name="T63" fmla="*/ 133 h 217"/>
                <a:gd name="T64" fmla="*/ 110 w 578"/>
                <a:gd name="T65" fmla="*/ 135 h 217"/>
                <a:gd name="T66" fmla="*/ 104 w 578"/>
                <a:gd name="T67" fmla="*/ 140 h 217"/>
                <a:gd name="T68" fmla="*/ 103 w 578"/>
                <a:gd name="T69" fmla="*/ 142 h 217"/>
                <a:gd name="T70" fmla="*/ 98 w 578"/>
                <a:gd name="T71" fmla="*/ 146 h 217"/>
                <a:gd name="T72" fmla="*/ 96 w 578"/>
                <a:gd name="T73" fmla="*/ 149 h 217"/>
                <a:gd name="T74" fmla="*/ 91 w 578"/>
                <a:gd name="T75" fmla="*/ 153 h 217"/>
                <a:gd name="T76" fmla="*/ 89 w 578"/>
                <a:gd name="T77" fmla="*/ 155 h 217"/>
                <a:gd name="T78" fmla="*/ 81 w 578"/>
                <a:gd name="T79" fmla="*/ 161 h 217"/>
                <a:gd name="T80" fmla="*/ 80 w 578"/>
                <a:gd name="T81" fmla="*/ 162 h 217"/>
                <a:gd name="T82" fmla="*/ 73 w 578"/>
                <a:gd name="T83" fmla="*/ 168 h 217"/>
                <a:gd name="T84" fmla="*/ 70 w 578"/>
                <a:gd name="T85" fmla="*/ 170 h 217"/>
                <a:gd name="T86" fmla="*/ 64 w 578"/>
                <a:gd name="T87" fmla="*/ 175 h 217"/>
                <a:gd name="T88" fmla="*/ 61 w 578"/>
                <a:gd name="T89" fmla="*/ 177 h 217"/>
                <a:gd name="T90" fmla="*/ 53 w 578"/>
                <a:gd name="T91" fmla="*/ 183 h 217"/>
                <a:gd name="T92" fmla="*/ 51 w 578"/>
                <a:gd name="T93" fmla="*/ 184 h 217"/>
                <a:gd name="T94" fmla="*/ 40 w 578"/>
                <a:gd name="T95" fmla="*/ 191 h 217"/>
                <a:gd name="T96" fmla="*/ 38 w 578"/>
                <a:gd name="T97" fmla="*/ 193 h 217"/>
                <a:gd name="T98" fmla="*/ 29 w 578"/>
                <a:gd name="T99" fmla="*/ 199 h 217"/>
                <a:gd name="T100" fmla="*/ 25 w 578"/>
                <a:gd name="T101" fmla="*/ 202 h 217"/>
                <a:gd name="T102" fmla="*/ 17 w 578"/>
                <a:gd name="T103" fmla="*/ 207 h 217"/>
                <a:gd name="T104" fmla="*/ 13 w 578"/>
                <a:gd name="T105" fmla="*/ 209 h 217"/>
                <a:gd name="T106" fmla="*/ 0 w 578"/>
                <a:gd name="T107" fmla="*/ 217 h 217"/>
                <a:gd name="T108" fmla="*/ 578 w 578"/>
                <a:gd name="T109" fmla="*/ 151 h 217"/>
                <a:gd name="T110" fmla="*/ 514 w 578"/>
                <a:gd name="T111" fmla="*/ 38 h 217"/>
                <a:gd name="T112" fmla="*/ 272 w 578"/>
                <a:gd name="T113" fmla="*/ 3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78" h="217">
                  <a:moveTo>
                    <a:pt x="272" y="38"/>
                  </a:moveTo>
                  <a:cubicBezTo>
                    <a:pt x="274" y="32"/>
                    <a:pt x="274" y="32"/>
                    <a:pt x="274" y="32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23" y="19"/>
                    <a:pt x="139" y="66"/>
                  </a:cubicBezTo>
                  <a:cubicBezTo>
                    <a:pt x="139" y="67"/>
                    <a:pt x="140" y="68"/>
                    <a:pt x="140" y="69"/>
                  </a:cubicBezTo>
                  <a:cubicBezTo>
                    <a:pt x="140" y="70"/>
                    <a:pt x="140" y="70"/>
                    <a:pt x="140" y="70"/>
                  </a:cubicBezTo>
                  <a:cubicBezTo>
                    <a:pt x="140" y="71"/>
                    <a:pt x="140" y="72"/>
                    <a:pt x="140" y="73"/>
                  </a:cubicBezTo>
                  <a:cubicBezTo>
                    <a:pt x="140" y="73"/>
                    <a:pt x="140" y="74"/>
                    <a:pt x="141" y="74"/>
                  </a:cubicBezTo>
                  <a:cubicBezTo>
                    <a:pt x="141" y="75"/>
                    <a:pt x="141" y="76"/>
                    <a:pt x="141" y="77"/>
                  </a:cubicBezTo>
                  <a:cubicBezTo>
                    <a:pt x="141" y="77"/>
                    <a:pt x="141" y="77"/>
                    <a:pt x="141" y="78"/>
                  </a:cubicBezTo>
                  <a:cubicBezTo>
                    <a:pt x="141" y="79"/>
                    <a:pt x="141" y="80"/>
                    <a:pt x="141" y="81"/>
                  </a:cubicBezTo>
                  <a:cubicBezTo>
                    <a:pt x="140" y="82"/>
                    <a:pt x="140" y="82"/>
                    <a:pt x="140" y="82"/>
                  </a:cubicBezTo>
                  <a:cubicBezTo>
                    <a:pt x="140" y="83"/>
                    <a:pt x="140" y="84"/>
                    <a:pt x="140" y="85"/>
                  </a:cubicBezTo>
                  <a:cubicBezTo>
                    <a:pt x="140" y="86"/>
                    <a:pt x="140" y="86"/>
                    <a:pt x="140" y="87"/>
                  </a:cubicBezTo>
                  <a:cubicBezTo>
                    <a:pt x="139" y="88"/>
                    <a:pt x="139" y="89"/>
                    <a:pt x="139" y="90"/>
                  </a:cubicBezTo>
                  <a:cubicBezTo>
                    <a:pt x="139" y="90"/>
                    <a:pt x="139" y="91"/>
                    <a:pt x="139" y="91"/>
                  </a:cubicBezTo>
                  <a:cubicBezTo>
                    <a:pt x="138" y="92"/>
                    <a:pt x="138" y="94"/>
                    <a:pt x="137" y="95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136" y="97"/>
                    <a:pt x="136" y="99"/>
                    <a:pt x="135" y="100"/>
                  </a:cubicBezTo>
                  <a:cubicBezTo>
                    <a:pt x="135" y="100"/>
                    <a:pt x="135" y="101"/>
                    <a:pt x="134" y="101"/>
                  </a:cubicBezTo>
                  <a:cubicBezTo>
                    <a:pt x="134" y="103"/>
                    <a:pt x="133" y="104"/>
                    <a:pt x="133" y="105"/>
                  </a:cubicBezTo>
                  <a:cubicBezTo>
                    <a:pt x="132" y="105"/>
                    <a:pt x="132" y="106"/>
                    <a:pt x="132" y="106"/>
                  </a:cubicBezTo>
                  <a:cubicBezTo>
                    <a:pt x="131" y="108"/>
                    <a:pt x="130" y="109"/>
                    <a:pt x="130" y="110"/>
                  </a:cubicBezTo>
                  <a:cubicBezTo>
                    <a:pt x="129" y="110"/>
                    <a:pt x="129" y="111"/>
                    <a:pt x="129" y="111"/>
                  </a:cubicBezTo>
                  <a:cubicBezTo>
                    <a:pt x="128" y="113"/>
                    <a:pt x="127" y="115"/>
                    <a:pt x="125" y="116"/>
                  </a:cubicBezTo>
                  <a:cubicBezTo>
                    <a:pt x="125" y="117"/>
                    <a:pt x="125" y="117"/>
                    <a:pt x="125" y="117"/>
                  </a:cubicBezTo>
                  <a:cubicBezTo>
                    <a:pt x="124" y="119"/>
                    <a:pt x="123" y="120"/>
                    <a:pt x="121" y="122"/>
                  </a:cubicBezTo>
                  <a:cubicBezTo>
                    <a:pt x="121" y="122"/>
                    <a:pt x="120" y="123"/>
                    <a:pt x="120" y="123"/>
                  </a:cubicBezTo>
                  <a:cubicBezTo>
                    <a:pt x="119" y="125"/>
                    <a:pt x="118" y="126"/>
                    <a:pt x="117" y="127"/>
                  </a:cubicBezTo>
                  <a:cubicBezTo>
                    <a:pt x="116" y="128"/>
                    <a:pt x="116" y="128"/>
                    <a:pt x="115" y="129"/>
                  </a:cubicBezTo>
                  <a:cubicBezTo>
                    <a:pt x="114" y="130"/>
                    <a:pt x="113" y="132"/>
                    <a:pt x="111" y="133"/>
                  </a:cubicBezTo>
                  <a:cubicBezTo>
                    <a:pt x="111" y="134"/>
                    <a:pt x="110" y="134"/>
                    <a:pt x="110" y="135"/>
                  </a:cubicBezTo>
                  <a:cubicBezTo>
                    <a:pt x="108" y="137"/>
                    <a:pt x="106" y="138"/>
                    <a:pt x="104" y="140"/>
                  </a:cubicBezTo>
                  <a:cubicBezTo>
                    <a:pt x="104" y="141"/>
                    <a:pt x="103" y="141"/>
                    <a:pt x="103" y="142"/>
                  </a:cubicBezTo>
                  <a:cubicBezTo>
                    <a:pt x="101" y="143"/>
                    <a:pt x="100" y="145"/>
                    <a:pt x="98" y="146"/>
                  </a:cubicBezTo>
                  <a:cubicBezTo>
                    <a:pt x="97" y="147"/>
                    <a:pt x="97" y="148"/>
                    <a:pt x="96" y="149"/>
                  </a:cubicBezTo>
                  <a:cubicBezTo>
                    <a:pt x="94" y="150"/>
                    <a:pt x="92" y="151"/>
                    <a:pt x="91" y="153"/>
                  </a:cubicBezTo>
                  <a:cubicBezTo>
                    <a:pt x="90" y="154"/>
                    <a:pt x="89" y="154"/>
                    <a:pt x="89" y="155"/>
                  </a:cubicBezTo>
                  <a:cubicBezTo>
                    <a:pt x="86" y="157"/>
                    <a:pt x="84" y="159"/>
                    <a:pt x="81" y="161"/>
                  </a:cubicBezTo>
                  <a:cubicBezTo>
                    <a:pt x="80" y="162"/>
                    <a:pt x="80" y="162"/>
                    <a:pt x="80" y="162"/>
                  </a:cubicBezTo>
                  <a:cubicBezTo>
                    <a:pt x="78" y="164"/>
                    <a:pt x="75" y="166"/>
                    <a:pt x="73" y="168"/>
                  </a:cubicBezTo>
                  <a:cubicBezTo>
                    <a:pt x="72" y="169"/>
                    <a:pt x="71" y="169"/>
                    <a:pt x="70" y="170"/>
                  </a:cubicBezTo>
                  <a:cubicBezTo>
                    <a:pt x="68" y="172"/>
                    <a:pt x="66" y="173"/>
                    <a:pt x="64" y="175"/>
                  </a:cubicBezTo>
                  <a:cubicBezTo>
                    <a:pt x="63" y="176"/>
                    <a:pt x="62" y="176"/>
                    <a:pt x="61" y="177"/>
                  </a:cubicBezTo>
                  <a:cubicBezTo>
                    <a:pt x="58" y="179"/>
                    <a:pt x="56" y="181"/>
                    <a:pt x="53" y="183"/>
                  </a:cubicBezTo>
                  <a:cubicBezTo>
                    <a:pt x="52" y="183"/>
                    <a:pt x="52" y="184"/>
                    <a:pt x="51" y="184"/>
                  </a:cubicBezTo>
                  <a:cubicBezTo>
                    <a:pt x="47" y="187"/>
                    <a:pt x="44" y="189"/>
                    <a:pt x="40" y="191"/>
                  </a:cubicBezTo>
                  <a:cubicBezTo>
                    <a:pt x="39" y="192"/>
                    <a:pt x="39" y="193"/>
                    <a:pt x="38" y="193"/>
                  </a:cubicBezTo>
                  <a:cubicBezTo>
                    <a:pt x="35" y="195"/>
                    <a:pt x="32" y="197"/>
                    <a:pt x="29" y="199"/>
                  </a:cubicBezTo>
                  <a:cubicBezTo>
                    <a:pt x="28" y="200"/>
                    <a:pt x="27" y="201"/>
                    <a:pt x="25" y="202"/>
                  </a:cubicBezTo>
                  <a:cubicBezTo>
                    <a:pt x="23" y="203"/>
                    <a:pt x="20" y="205"/>
                    <a:pt x="17" y="207"/>
                  </a:cubicBezTo>
                  <a:cubicBezTo>
                    <a:pt x="16" y="208"/>
                    <a:pt x="14" y="209"/>
                    <a:pt x="13" y="209"/>
                  </a:cubicBezTo>
                  <a:cubicBezTo>
                    <a:pt x="9" y="212"/>
                    <a:pt x="5" y="215"/>
                    <a:pt x="0" y="217"/>
                  </a:cubicBezTo>
                  <a:cubicBezTo>
                    <a:pt x="35" y="202"/>
                    <a:pt x="578" y="176"/>
                    <a:pt x="578" y="151"/>
                  </a:cubicBezTo>
                  <a:cubicBezTo>
                    <a:pt x="514" y="38"/>
                    <a:pt x="514" y="38"/>
                    <a:pt x="514" y="38"/>
                  </a:cubicBezTo>
                  <a:lnTo>
                    <a:pt x="272" y="3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2" name="Freeform 250"/>
            <p:cNvSpPr>
              <a:spLocks/>
            </p:cNvSpPr>
            <p:nvPr/>
          </p:nvSpPr>
          <p:spPr bwMode="auto">
            <a:xfrm>
              <a:off x="5394490" y="4310998"/>
              <a:ext cx="1784511" cy="623567"/>
            </a:xfrm>
            <a:custGeom>
              <a:avLst/>
              <a:gdLst>
                <a:gd name="T0" fmla="*/ 990 w 1005"/>
                <a:gd name="T1" fmla="*/ 352 h 352"/>
                <a:gd name="T2" fmla="*/ 990 w 1005"/>
                <a:gd name="T3" fmla="*/ 233 h 352"/>
                <a:gd name="T4" fmla="*/ 990 w 1005"/>
                <a:gd name="T5" fmla="*/ 233 h 352"/>
                <a:gd name="T6" fmla="*/ 988 w 1005"/>
                <a:gd name="T7" fmla="*/ 237 h 352"/>
                <a:gd name="T8" fmla="*/ 984 w 1005"/>
                <a:gd name="T9" fmla="*/ 240 h 352"/>
                <a:gd name="T10" fmla="*/ 978 w 1005"/>
                <a:gd name="T11" fmla="*/ 243 h 352"/>
                <a:gd name="T12" fmla="*/ 970 w 1005"/>
                <a:gd name="T13" fmla="*/ 246 h 352"/>
                <a:gd name="T14" fmla="*/ 960 w 1005"/>
                <a:gd name="T15" fmla="*/ 249 h 352"/>
                <a:gd name="T16" fmla="*/ 952 w 1005"/>
                <a:gd name="T17" fmla="*/ 251 h 352"/>
                <a:gd name="T18" fmla="*/ 952 w 1005"/>
                <a:gd name="T19" fmla="*/ 218 h 352"/>
                <a:gd name="T20" fmla="*/ 948 w 1005"/>
                <a:gd name="T21" fmla="*/ 219 h 352"/>
                <a:gd name="T22" fmla="*/ 933 w 1005"/>
                <a:gd name="T23" fmla="*/ 222 h 352"/>
                <a:gd name="T24" fmla="*/ 915 w 1005"/>
                <a:gd name="T25" fmla="*/ 225 h 352"/>
                <a:gd name="T26" fmla="*/ 892 w 1005"/>
                <a:gd name="T27" fmla="*/ 228 h 352"/>
                <a:gd name="T28" fmla="*/ 861 w 1005"/>
                <a:gd name="T29" fmla="*/ 232 h 352"/>
                <a:gd name="T30" fmla="*/ 844 w 1005"/>
                <a:gd name="T31" fmla="*/ 234 h 352"/>
                <a:gd name="T32" fmla="*/ 844 w 1005"/>
                <a:gd name="T33" fmla="*/ 200 h 352"/>
                <a:gd name="T34" fmla="*/ 813 w 1005"/>
                <a:gd name="T35" fmla="*/ 203 h 352"/>
                <a:gd name="T36" fmla="*/ 687 w 1005"/>
                <a:gd name="T37" fmla="*/ 211 h 352"/>
                <a:gd name="T38" fmla="*/ 686 w 1005"/>
                <a:gd name="T39" fmla="*/ 211 h 352"/>
                <a:gd name="T40" fmla="*/ 686 w 1005"/>
                <a:gd name="T41" fmla="*/ 177 h 352"/>
                <a:gd name="T42" fmla="*/ 640 w 1005"/>
                <a:gd name="T43" fmla="*/ 179 h 352"/>
                <a:gd name="T44" fmla="*/ 584 w 1005"/>
                <a:gd name="T45" fmla="*/ 180 h 352"/>
                <a:gd name="T46" fmla="*/ 543 w 1005"/>
                <a:gd name="T47" fmla="*/ 181 h 352"/>
                <a:gd name="T48" fmla="*/ 505 w 1005"/>
                <a:gd name="T49" fmla="*/ 181 h 352"/>
                <a:gd name="T50" fmla="*/ 494 w 1005"/>
                <a:gd name="T51" fmla="*/ 181 h 352"/>
                <a:gd name="T52" fmla="*/ 494 w 1005"/>
                <a:gd name="T53" fmla="*/ 148 h 352"/>
                <a:gd name="T54" fmla="*/ 470 w 1005"/>
                <a:gd name="T55" fmla="*/ 148 h 352"/>
                <a:gd name="T56" fmla="*/ 437 w 1005"/>
                <a:gd name="T57" fmla="*/ 148 h 352"/>
                <a:gd name="T58" fmla="*/ 405 w 1005"/>
                <a:gd name="T59" fmla="*/ 147 h 352"/>
                <a:gd name="T60" fmla="*/ 374 w 1005"/>
                <a:gd name="T61" fmla="*/ 146 h 352"/>
                <a:gd name="T62" fmla="*/ 344 w 1005"/>
                <a:gd name="T63" fmla="*/ 146 h 352"/>
                <a:gd name="T64" fmla="*/ 313 w 1005"/>
                <a:gd name="T65" fmla="*/ 145 h 352"/>
                <a:gd name="T66" fmla="*/ 307 w 1005"/>
                <a:gd name="T67" fmla="*/ 144 h 352"/>
                <a:gd name="T68" fmla="*/ 307 w 1005"/>
                <a:gd name="T69" fmla="*/ 111 h 352"/>
                <a:gd name="T70" fmla="*/ 282 w 1005"/>
                <a:gd name="T71" fmla="*/ 110 h 352"/>
                <a:gd name="T72" fmla="*/ 251 w 1005"/>
                <a:gd name="T73" fmla="*/ 108 h 352"/>
                <a:gd name="T74" fmla="*/ 218 w 1005"/>
                <a:gd name="T75" fmla="*/ 106 h 352"/>
                <a:gd name="T76" fmla="*/ 183 w 1005"/>
                <a:gd name="T77" fmla="*/ 104 h 352"/>
                <a:gd name="T78" fmla="*/ 144 w 1005"/>
                <a:gd name="T79" fmla="*/ 100 h 352"/>
                <a:gd name="T80" fmla="*/ 144 w 1005"/>
                <a:gd name="T81" fmla="*/ 67 h 352"/>
                <a:gd name="T82" fmla="*/ 39 w 1005"/>
                <a:gd name="T83" fmla="*/ 52 h 352"/>
                <a:gd name="T84" fmla="*/ 39 w 1005"/>
                <a:gd name="T85" fmla="*/ 18 h 352"/>
                <a:gd name="T86" fmla="*/ 0 w 1005"/>
                <a:gd name="T87" fmla="*/ 0 h 352"/>
                <a:gd name="T88" fmla="*/ 0 w 1005"/>
                <a:gd name="T89" fmla="*/ 87 h 352"/>
                <a:gd name="T90" fmla="*/ 640 w 1005"/>
                <a:gd name="T91" fmla="*/ 293 h 352"/>
                <a:gd name="T92" fmla="*/ 990 w 1005"/>
                <a:gd name="T93" fmla="*/ 35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5" h="352">
                  <a:moveTo>
                    <a:pt x="990" y="352"/>
                  </a:moveTo>
                  <a:cubicBezTo>
                    <a:pt x="990" y="233"/>
                    <a:pt x="990" y="233"/>
                    <a:pt x="990" y="233"/>
                  </a:cubicBezTo>
                  <a:cubicBezTo>
                    <a:pt x="990" y="233"/>
                    <a:pt x="990" y="233"/>
                    <a:pt x="990" y="233"/>
                  </a:cubicBezTo>
                  <a:cubicBezTo>
                    <a:pt x="990" y="234"/>
                    <a:pt x="988" y="235"/>
                    <a:pt x="988" y="237"/>
                  </a:cubicBezTo>
                  <a:cubicBezTo>
                    <a:pt x="987" y="238"/>
                    <a:pt x="985" y="239"/>
                    <a:pt x="984" y="240"/>
                  </a:cubicBezTo>
                  <a:cubicBezTo>
                    <a:pt x="982" y="241"/>
                    <a:pt x="980" y="242"/>
                    <a:pt x="978" y="243"/>
                  </a:cubicBezTo>
                  <a:cubicBezTo>
                    <a:pt x="976" y="244"/>
                    <a:pt x="973" y="245"/>
                    <a:pt x="970" y="246"/>
                  </a:cubicBezTo>
                  <a:cubicBezTo>
                    <a:pt x="967" y="247"/>
                    <a:pt x="964" y="248"/>
                    <a:pt x="960" y="249"/>
                  </a:cubicBezTo>
                  <a:cubicBezTo>
                    <a:pt x="958" y="250"/>
                    <a:pt x="955" y="250"/>
                    <a:pt x="952" y="251"/>
                  </a:cubicBezTo>
                  <a:cubicBezTo>
                    <a:pt x="952" y="218"/>
                    <a:pt x="952" y="218"/>
                    <a:pt x="952" y="218"/>
                  </a:cubicBezTo>
                  <a:cubicBezTo>
                    <a:pt x="951" y="218"/>
                    <a:pt x="950" y="218"/>
                    <a:pt x="948" y="219"/>
                  </a:cubicBezTo>
                  <a:cubicBezTo>
                    <a:pt x="944" y="220"/>
                    <a:pt x="939" y="221"/>
                    <a:pt x="933" y="222"/>
                  </a:cubicBezTo>
                  <a:cubicBezTo>
                    <a:pt x="928" y="223"/>
                    <a:pt x="922" y="224"/>
                    <a:pt x="915" y="225"/>
                  </a:cubicBezTo>
                  <a:cubicBezTo>
                    <a:pt x="908" y="226"/>
                    <a:pt x="900" y="227"/>
                    <a:pt x="892" y="228"/>
                  </a:cubicBezTo>
                  <a:cubicBezTo>
                    <a:pt x="882" y="229"/>
                    <a:pt x="872" y="231"/>
                    <a:pt x="861" y="232"/>
                  </a:cubicBezTo>
                  <a:cubicBezTo>
                    <a:pt x="856" y="233"/>
                    <a:pt x="850" y="233"/>
                    <a:pt x="844" y="234"/>
                  </a:cubicBezTo>
                  <a:cubicBezTo>
                    <a:pt x="844" y="200"/>
                    <a:pt x="844" y="200"/>
                    <a:pt x="844" y="200"/>
                  </a:cubicBezTo>
                  <a:cubicBezTo>
                    <a:pt x="834" y="201"/>
                    <a:pt x="824" y="202"/>
                    <a:pt x="813" y="203"/>
                  </a:cubicBezTo>
                  <a:cubicBezTo>
                    <a:pt x="775" y="206"/>
                    <a:pt x="733" y="209"/>
                    <a:pt x="687" y="211"/>
                  </a:cubicBezTo>
                  <a:cubicBezTo>
                    <a:pt x="686" y="211"/>
                    <a:pt x="686" y="211"/>
                    <a:pt x="686" y="211"/>
                  </a:cubicBezTo>
                  <a:cubicBezTo>
                    <a:pt x="686" y="177"/>
                    <a:pt x="686" y="177"/>
                    <a:pt x="686" y="177"/>
                  </a:cubicBezTo>
                  <a:cubicBezTo>
                    <a:pt x="671" y="178"/>
                    <a:pt x="656" y="179"/>
                    <a:pt x="640" y="179"/>
                  </a:cubicBezTo>
                  <a:cubicBezTo>
                    <a:pt x="622" y="180"/>
                    <a:pt x="603" y="180"/>
                    <a:pt x="584" y="180"/>
                  </a:cubicBezTo>
                  <a:cubicBezTo>
                    <a:pt x="571" y="181"/>
                    <a:pt x="557" y="181"/>
                    <a:pt x="543" y="181"/>
                  </a:cubicBezTo>
                  <a:cubicBezTo>
                    <a:pt x="530" y="181"/>
                    <a:pt x="518" y="181"/>
                    <a:pt x="505" y="181"/>
                  </a:cubicBezTo>
                  <a:cubicBezTo>
                    <a:pt x="501" y="181"/>
                    <a:pt x="498" y="181"/>
                    <a:pt x="494" y="181"/>
                  </a:cubicBezTo>
                  <a:cubicBezTo>
                    <a:pt x="494" y="148"/>
                    <a:pt x="494" y="148"/>
                    <a:pt x="494" y="148"/>
                  </a:cubicBezTo>
                  <a:cubicBezTo>
                    <a:pt x="486" y="148"/>
                    <a:pt x="478" y="148"/>
                    <a:pt x="470" y="148"/>
                  </a:cubicBezTo>
                  <a:cubicBezTo>
                    <a:pt x="459" y="148"/>
                    <a:pt x="448" y="148"/>
                    <a:pt x="437" y="148"/>
                  </a:cubicBezTo>
                  <a:cubicBezTo>
                    <a:pt x="426" y="147"/>
                    <a:pt x="416" y="147"/>
                    <a:pt x="405" y="147"/>
                  </a:cubicBezTo>
                  <a:cubicBezTo>
                    <a:pt x="395" y="147"/>
                    <a:pt x="385" y="147"/>
                    <a:pt x="374" y="146"/>
                  </a:cubicBezTo>
                  <a:cubicBezTo>
                    <a:pt x="364" y="146"/>
                    <a:pt x="354" y="146"/>
                    <a:pt x="344" y="146"/>
                  </a:cubicBezTo>
                  <a:cubicBezTo>
                    <a:pt x="333" y="145"/>
                    <a:pt x="323" y="145"/>
                    <a:pt x="313" y="145"/>
                  </a:cubicBezTo>
                  <a:cubicBezTo>
                    <a:pt x="311" y="144"/>
                    <a:pt x="309" y="144"/>
                    <a:pt x="307" y="144"/>
                  </a:cubicBezTo>
                  <a:cubicBezTo>
                    <a:pt x="307" y="111"/>
                    <a:pt x="307" y="111"/>
                    <a:pt x="307" y="111"/>
                  </a:cubicBezTo>
                  <a:cubicBezTo>
                    <a:pt x="298" y="111"/>
                    <a:pt x="290" y="110"/>
                    <a:pt x="282" y="110"/>
                  </a:cubicBezTo>
                  <a:cubicBezTo>
                    <a:pt x="272" y="109"/>
                    <a:pt x="261" y="109"/>
                    <a:pt x="251" y="108"/>
                  </a:cubicBezTo>
                  <a:cubicBezTo>
                    <a:pt x="240" y="108"/>
                    <a:pt x="229" y="107"/>
                    <a:pt x="218" y="106"/>
                  </a:cubicBezTo>
                  <a:cubicBezTo>
                    <a:pt x="206" y="106"/>
                    <a:pt x="194" y="105"/>
                    <a:pt x="183" y="104"/>
                  </a:cubicBezTo>
                  <a:cubicBezTo>
                    <a:pt x="169" y="103"/>
                    <a:pt x="156" y="102"/>
                    <a:pt x="144" y="100"/>
                  </a:cubicBezTo>
                  <a:cubicBezTo>
                    <a:pt x="144" y="67"/>
                    <a:pt x="144" y="67"/>
                    <a:pt x="144" y="67"/>
                  </a:cubicBezTo>
                  <a:cubicBezTo>
                    <a:pt x="100" y="63"/>
                    <a:pt x="64" y="57"/>
                    <a:pt x="39" y="52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14" y="13"/>
                    <a:pt x="0" y="6"/>
                    <a:pt x="0" y="0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201"/>
                    <a:pt x="289" y="258"/>
                    <a:pt x="640" y="293"/>
                  </a:cubicBezTo>
                  <a:cubicBezTo>
                    <a:pt x="1005" y="330"/>
                    <a:pt x="986" y="339"/>
                    <a:pt x="990" y="352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39700" dist="38100" dir="5400000" algn="t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3" name="Freeform 251"/>
            <p:cNvSpPr>
              <a:spLocks/>
            </p:cNvSpPr>
            <p:nvPr/>
          </p:nvSpPr>
          <p:spPr bwMode="auto">
            <a:xfrm>
              <a:off x="5394490" y="4312497"/>
              <a:ext cx="665538" cy="33727"/>
            </a:xfrm>
            <a:custGeom>
              <a:avLst/>
              <a:gdLst>
                <a:gd name="T0" fmla="*/ 365 w 375"/>
                <a:gd name="T1" fmla="*/ 0 h 19"/>
                <a:gd name="T2" fmla="*/ 375 w 375"/>
                <a:gd name="T3" fmla="*/ 5 h 19"/>
                <a:gd name="T4" fmla="*/ 39 w 375"/>
                <a:gd name="T5" fmla="*/ 19 h 19"/>
                <a:gd name="T6" fmla="*/ 0 w 375"/>
                <a:gd name="T7" fmla="*/ 0 h 19"/>
                <a:gd name="T8" fmla="*/ 365 w 375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19">
                  <a:moveTo>
                    <a:pt x="365" y="0"/>
                  </a:moveTo>
                  <a:cubicBezTo>
                    <a:pt x="365" y="2"/>
                    <a:pt x="369" y="3"/>
                    <a:pt x="375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14" y="13"/>
                    <a:pt x="0" y="7"/>
                    <a:pt x="0" y="0"/>
                  </a:cubicBezTo>
                  <a:lnTo>
                    <a:pt x="3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4" name="Freeform 252"/>
            <p:cNvSpPr>
              <a:spLocks/>
            </p:cNvSpPr>
            <p:nvPr/>
          </p:nvSpPr>
          <p:spPr bwMode="auto">
            <a:xfrm>
              <a:off x="5463442" y="4321491"/>
              <a:ext cx="596586" cy="83192"/>
            </a:xfrm>
            <a:custGeom>
              <a:avLst/>
              <a:gdLst>
                <a:gd name="T0" fmla="*/ 796 w 796"/>
                <a:gd name="T1" fmla="*/ 78 h 111"/>
                <a:gd name="T2" fmla="*/ 0 w 796"/>
                <a:gd name="T3" fmla="*/ 111 h 111"/>
                <a:gd name="T4" fmla="*/ 0 w 796"/>
                <a:gd name="T5" fmla="*/ 33 h 111"/>
                <a:gd name="T6" fmla="*/ 796 w 796"/>
                <a:gd name="T7" fmla="*/ 0 h 111"/>
                <a:gd name="T8" fmla="*/ 796 w 796"/>
                <a:gd name="T9" fmla="*/ 7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6" h="111">
                  <a:moveTo>
                    <a:pt x="796" y="78"/>
                  </a:moveTo>
                  <a:lnTo>
                    <a:pt x="0" y="111"/>
                  </a:lnTo>
                  <a:lnTo>
                    <a:pt x="0" y="33"/>
                  </a:lnTo>
                  <a:lnTo>
                    <a:pt x="796" y="0"/>
                  </a:lnTo>
                  <a:lnTo>
                    <a:pt x="796" y="7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5" name="Freeform 253"/>
            <p:cNvSpPr>
              <a:spLocks/>
            </p:cNvSpPr>
            <p:nvPr/>
          </p:nvSpPr>
          <p:spPr bwMode="auto">
            <a:xfrm>
              <a:off x="6272880" y="2917716"/>
              <a:ext cx="378487" cy="74198"/>
            </a:xfrm>
            <a:custGeom>
              <a:avLst/>
              <a:gdLst>
                <a:gd name="T0" fmla="*/ 0 w 213"/>
                <a:gd name="T1" fmla="*/ 0 h 42"/>
                <a:gd name="T2" fmla="*/ 213 w 213"/>
                <a:gd name="T3" fmla="*/ 5 h 42"/>
                <a:gd name="T4" fmla="*/ 56 w 213"/>
                <a:gd name="T5" fmla="*/ 42 h 42"/>
                <a:gd name="T6" fmla="*/ 0 w 213"/>
                <a:gd name="T7" fmla="*/ 41 h 42"/>
                <a:gd name="T8" fmla="*/ 0 w 213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42">
                  <a:moveTo>
                    <a:pt x="0" y="0"/>
                  </a:moveTo>
                  <a:cubicBezTo>
                    <a:pt x="76" y="0"/>
                    <a:pt x="147" y="2"/>
                    <a:pt x="213" y="5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39" y="42"/>
                    <a:pt x="20" y="41"/>
                    <a:pt x="0" y="4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6" name="Freeform 254"/>
            <p:cNvSpPr>
              <a:spLocks/>
            </p:cNvSpPr>
            <p:nvPr/>
          </p:nvSpPr>
          <p:spPr bwMode="auto">
            <a:xfrm>
              <a:off x="6372561" y="2859257"/>
              <a:ext cx="605579" cy="72699"/>
            </a:xfrm>
            <a:custGeom>
              <a:avLst/>
              <a:gdLst>
                <a:gd name="T0" fmla="*/ 157 w 341"/>
                <a:gd name="T1" fmla="*/ 0 h 41"/>
                <a:gd name="T2" fmla="*/ 341 w 341"/>
                <a:gd name="T3" fmla="*/ 12 h 41"/>
                <a:gd name="T4" fmla="*/ 49 w 341"/>
                <a:gd name="T5" fmla="*/ 41 h 41"/>
                <a:gd name="T6" fmla="*/ 0 w 341"/>
                <a:gd name="T7" fmla="*/ 38 h 41"/>
                <a:gd name="T8" fmla="*/ 157 w 341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41">
                  <a:moveTo>
                    <a:pt x="157" y="0"/>
                  </a:moveTo>
                  <a:cubicBezTo>
                    <a:pt x="226" y="3"/>
                    <a:pt x="289" y="7"/>
                    <a:pt x="341" y="12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35" y="39"/>
                    <a:pt x="18" y="38"/>
                    <a:pt x="0" y="38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7" name="Freeform 255"/>
            <p:cNvSpPr>
              <a:spLocks/>
            </p:cNvSpPr>
            <p:nvPr/>
          </p:nvSpPr>
          <p:spPr bwMode="auto">
            <a:xfrm>
              <a:off x="6458002" y="2812789"/>
              <a:ext cx="732991" cy="60708"/>
            </a:xfrm>
            <a:custGeom>
              <a:avLst/>
              <a:gdLst>
                <a:gd name="T0" fmla="*/ 293 w 413"/>
                <a:gd name="T1" fmla="*/ 0 h 34"/>
                <a:gd name="T2" fmla="*/ 413 w 413"/>
                <a:gd name="T3" fmla="*/ 18 h 34"/>
                <a:gd name="T4" fmla="*/ 32 w 413"/>
                <a:gd name="T5" fmla="*/ 34 h 34"/>
                <a:gd name="T6" fmla="*/ 0 w 413"/>
                <a:gd name="T7" fmla="*/ 29 h 34"/>
                <a:gd name="T8" fmla="*/ 293 w 413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34">
                  <a:moveTo>
                    <a:pt x="293" y="0"/>
                  </a:moveTo>
                  <a:cubicBezTo>
                    <a:pt x="344" y="5"/>
                    <a:pt x="385" y="11"/>
                    <a:pt x="413" y="18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24" y="32"/>
                    <a:pt x="13" y="30"/>
                    <a:pt x="0" y="29"/>
                  </a:cubicBezTo>
                  <a:lnTo>
                    <a:pt x="2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8" name="Freeform 256"/>
            <p:cNvSpPr>
              <a:spLocks/>
            </p:cNvSpPr>
            <p:nvPr/>
          </p:nvSpPr>
          <p:spPr bwMode="auto">
            <a:xfrm>
              <a:off x="6514962" y="2777564"/>
              <a:ext cx="753976" cy="37474"/>
            </a:xfrm>
            <a:custGeom>
              <a:avLst/>
              <a:gdLst>
                <a:gd name="T0" fmla="*/ 381 w 425"/>
                <a:gd name="T1" fmla="*/ 0 h 21"/>
                <a:gd name="T2" fmla="*/ 425 w 425"/>
                <a:gd name="T3" fmla="*/ 21 h 21"/>
                <a:gd name="T4" fmla="*/ 11 w 425"/>
                <a:gd name="T5" fmla="*/ 21 h 21"/>
                <a:gd name="T6" fmla="*/ 0 w 425"/>
                <a:gd name="T7" fmla="*/ 16 h 21"/>
                <a:gd name="T8" fmla="*/ 381 w 425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5" h="21">
                  <a:moveTo>
                    <a:pt x="381" y="0"/>
                  </a:moveTo>
                  <a:cubicBezTo>
                    <a:pt x="409" y="7"/>
                    <a:pt x="425" y="14"/>
                    <a:pt x="425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19"/>
                    <a:pt x="7" y="17"/>
                    <a:pt x="0" y="16"/>
                  </a:cubicBezTo>
                  <a:lnTo>
                    <a:pt x="3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9" name="Freeform 257"/>
            <p:cNvSpPr>
              <a:spLocks/>
            </p:cNvSpPr>
            <p:nvPr/>
          </p:nvSpPr>
          <p:spPr bwMode="auto">
            <a:xfrm>
              <a:off x="5887648" y="2985170"/>
              <a:ext cx="385232" cy="74198"/>
            </a:xfrm>
            <a:custGeom>
              <a:avLst/>
              <a:gdLst>
                <a:gd name="T0" fmla="*/ 217 w 217"/>
                <a:gd name="T1" fmla="*/ 0 h 42"/>
                <a:gd name="T2" fmla="*/ 217 w 217"/>
                <a:gd name="T3" fmla="*/ 41 h 42"/>
                <a:gd name="T4" fmla="*/ 160 w 217"/>
                <a:gd name="T5" fmla="*/ 42 h 42"/>
                <a:gd name="T6" fmla="*/ 0 w 217"/>
                <a:gd name="T7" fmla="*/ 5 h 42"/>
                <a:gd name="T8" fmla="*/ 217 w 217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42">
                  <a:moveTo>
                    <a:pt x="217" y="0"/>
                  </a:moveTo>
                  <a:cubicBezTo>
                    <a:pt x="217" y="41"/>
                    <a:pt x="217" y="41"/>
                    <a:pt x="217" y="41"/>
                  </a:cubicBezTo>
                  <a:cubicBezTo>
                    <a:pt x="197" y="41"/>
                    <a:pt x="178" y="41"/>
                    <a:pt x="160" y="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67" y="2"/>
                    <a:pt x="140" y="0"/>
                    <a:pt x="2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0" name="Freeform 258"/>
            <p:cNvSpPr>
              <a:spLocks/>
            </p:cNvSpPr>
            <p:nvPr/>
          </p:nvSpPr>
          <p:spPr bwMode="auto">
            <a:xfrm>
              <a:off x="5569868" y="3059368"/>
              <a:ext cx="601832" cy="72699"/>
            </a:xfrm>
            <a:custGeom>
              <a:avLst/>
              <a:gdLst>
                <a:gd name="T0" fmla="*/ 179 w 339"/>
                <a:gd name="T1" fmla="*/ 0 h 41"/>
                <a:gd name="T2" fmla="*/ 339 w 339"/>
                <a:gd name="T3" fmla="*/ 38 h 41"/>
                <a:gd name="T4" fmla="*/ 292 w 339"/>
                <a:gd name="T5" fmla="*/ 41 h 41"/>
                <a:gd name="T6" fmla="*/ 0 w 339"/>
                <a:gd name="T7" fmla="*/ 12 h 41"/>
                <a:gd name="T8" fmla="*/ 179 w 339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9" h="41">
                  <a:moveTo>
                    <a:pt x="179" y="0"/>
                  </a:moveTo>
                  <a:cubicBezTo>
                    <a:pt x="339" y="38"/>
                    <a:pt x="339" y="38"/>
                    <a:pt x="339" y="38"/>
                  </a:cubicBezTo>
                  <a:cubicBezTo>
                    <a:pt x="322" y="38"/>
                    <a:pt x="306" y="40"/>
                    <a:pt x="292" y="4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51" y="7"/>
                    <a:pt x="112" y="3"/>
                    <a:pt x="1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1" name="Freeform 259"/>
            <p:cNvSpPr>
              <a:spLocks/>
            </p:cNvSpPr>
            <p:nvPr/>
          </p:nvSpPr>
          <p:spPr bwMode="auto">
            <a:xfrm>
              <a:off x="5351770" y="3146308"/>
              <a:ext cx="736738" cy="59958"/>
            </a:xfrm>
            <a:custGeom>
              <a:avLst/>
              <a:gdLst>
                <a:gd name="T0" fmla="*/ 123 w 415"/>
                <a:gd name="T1" fmla="*/ 0 h 34"/>
                <a:gd name="T2" fmla="*/ 415 w 415"/>
                <a:gd name="T3" fmla="*/ 29 h 34"/>
                <a:gd name="T4" fmla="*/ 383 w 415"/>
                <a:gd name="T5" fmla="*/ 34 h 34"/>
                <a:gd name="T6" fmla="*/ 0 w 415"/>
                <a:gd name="T7" fmla="*/ 18 h 34"/>
                <a:gd name="T8" fmla="*/ 123 w 415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4">
                  <a:moveTo>
                    <a:pt x="123" y="0"/>
                  </a:moveTo>
                  <a:cubicBezTo>
                    <a:pt x="415" y="29"/>
                    <a:pt x="415" y="29"/>
                    <a:pt x="415" y="29"/>
                  </a:cubicBezTo>
                  <a:cubicBezTo>
                    <a:pt x="401" y="30"/>
                    <a:pt x="391" y="32"/>
                    <a:pt x="383" y="3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28" y="11"/>
                    <a:pt x="70" y="5"/>
                    <a:pt x="1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2" name="Freeform 260"/>
            <p:cNvSpPr>
              <a:spLocks/>
            </p:cNvSpPr>
            <p:nvPr/>
          </p:nvSpPr>
          <p:spPr bwMode="auto">
            <a:xfrm>
              <a:off x="5276822" y="3245239"/>
              <a:ext cx="754726" cy="37474"/>
            </a:xfrm>
            <a:custGeom>
              <a:avLst/>
              <a:gdLst>
                <a:gd name="T0" fmla="*/ 42 w 425"/>
                <a:gd name="T1" fmla="*/ 0 h 21"/>
                <a:gd name="T2" fmla="*/ 0 w 425"/>
                <a:gd name="T3" fmla="*/ 21 h 21"/>
                <a:gd name="T4" fmla="*/ 414 w 425"/>
                <a:gd name="T5" fmla="*/ 21 h 21"/>
                <a:gd name="T6" fmla="*/ 425 w 425"/>
                <a:gd name="T7" fmla="*/ 16 h 21"/>
                <a:gd name="T8" fmla="*/ 42 w 425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5" h="21">
                  <a:moveTo>
                    <a:pt x="42" y="0"/>
                  </a:moveTo>
                  <a:cubicBezTo>
                    <a:pt x="15" y="7"/>
                    <a:pt x="0" y="14"/>
                    <a:pt x="0" y="21"/>
                  </a:cubicBezTo>
                  <a:cubicBezTo>
                    <a:pt x="414" y="21"/>
                    <a:pt x="414" y="21"/>
                    <a:pt x="414" y="21"/>
                  </a:cubicBezTo>
                  <a:cubicBezTo>
                    <a:pt x="414" y="19"/>
                    <a:pt x="418" y="18"/>
                    <a:pt x="425" y="16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3" name="Rectangle 261"/>
            <p:cNvSpPr>
              <a:spLocks noChangeArrowheads="1"/>
            </p:cNvSpPr>
            <p:nvPr/>
          </p:nvSpPr>
          <p:spPr bwMode="auto">
            <a:xfrm>
              <a:off x="5276822" y="3282713"/>
              <a:ext cx="735239" cy="6745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4" name="Freeform 262"/>
            <p:cNvSpPr>
              <a:spLocks/>
            </p:cNvSpPr>
            <p:nvPr/>
          </p:nvSpPr>
          <p:spPr bwMode="auto">
            <a:xfrm>
              <a:off x="5351770" y="3180034"/>
              <a:ext cx="679778" cy="93685"/>
            </a:xfrm>
            <a:custGeom>
              <a:avLst/>
              <a:gdLst>
                <a:gd name="T0" fmla="*/ 907 w 907"/>
                <a:gd name="T1" fmla="*/ 125 h 125"/>
                <a:gd name="T2" fmla="*/ 0 w 907"/>
                <a:gd name="T3" fmla="*/ 87 h 125"/>
                <a:gd name="T4" fmla="*/ 0 w 907"/>
                <a:gd name="T5" fmla="*/ 0 h 125"/>
                <a:gd name="T6" fmla="*/ 907 w 907"/>
                <a:gd name="T7" fmla="*/ 35 h 125"/>
                <a:gd name="T8" fmla="*/ 907 w 907"/>
                <a:gd name="T9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" h="125">
                  <a:moveTo>
                    <a:pt x="907" y="125"/>
                  </a:moveTo>
                  <a:lnTo>
                    <a:pt x="0" y="87"/>
                  </a:lnTo>
                  <a:lnTo>
                    <a:pt x="0" y="0"/>
                  </a:lnTo>
                  <a:lnTo>
                    <a:pt x="907" y="35"/>
                  </a:lnTo>
                  <a:lnTo>
                    <a:pt x="907" y="12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5" name="Freeform 263"/>
            <p:cNvSpPr>
              <a:spLocks/>
            </p:cNvSpPr>
            <p:nvPr/>
          </p:nvSpPr>
          <p:spPr bwMode="auto">
            <a:xfrm>
              <a:off x="5569868" y="3080353"/>
              <a:ext cx="518640" cy="119167"/>
            </a:xfrm>
            <a:custGeom>
              <a:avLst/>
              <a:gdLst>
                <a:gd name="T0" fmla="*/ 692 w 692"/>
                <a:gd name="T1" fmla="*/ 159 h 159"/>
                <a:gd name="T2" fmla="*/ 0 w 692"/>
                <a:gd name="T3" fmla="*/ 88 h 159"/>
                <a:gd name="T4" fmla="*/ 0 w 692"/>
                <a:gd name="T5" fmla="*/ 0 h 159"/>
                <a:gd name="T6" fmla="*/ 692 w 692"/>
                <a:gd name="T7" fmla="*/ 69 h 159"/>
                <a:gd name="T8" fmla="*/ 692 w 692"/>
                <a:gd name="T9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2" h="159">
                  <a:moveTo>
                    <a:pt x="692" y="159"/>
                  </a:moveTo>
                  <a:lnTo>
                    <a:pt x="0" y="88"/>
                  </a:lnTo>
                  <a:lnTo>
                    <a:pt x="0" y="0"/>
                  </a:lnTo>
                  <a:lnTo>
                    <a:pt x="692" y="69"/>
                  </a:lnTo>
                  <a:lnTo>
                    <a:pt x="692" y="15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6" name="Freeform 264"/>
            <p:cNvSpPr>
              <a:spLocks/>
            </p:cNvSpPr>
            <p:nvPr/>
          </p:nvSpPr>
          <p:spPr bwMode="auto">
            <a:xfrm>
              <a:off x="5887648" y="2991915"/>
              <a:ext cx="284053" cy="134906"/>
            </a:xfrm>
            <a:custGeom>
              <a:avLst/>
              <a:gdLst>
                <a:gd name="T0" fmla="*/ 379 w 379"/>
                <a:gd name="T1" fmla="*/ 180 h 180"/>
                <a:gd name="T2" fmla="*/ 0 w 379"/>
                <a:gd name="T3" fmla="*/ 90 h 180"/>
                <a:gd name="T4" fmla="*/ 0 w 379"/>
                <a:gd name="T5" fmla="*/ 0 h 180"/>
                <a:gd name="T6" fmla="*/ 379 w 379"/>
                <a:gd name="T7" fmla="*/ 90 h 180"/>
                <a:gd name="T8" fmla="*/ 379 w 379"/>
                <a:gd name="T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180">
                  <a:moveTo>
                    <a:pt x="379" y="180"/>
                  </a:moveTo>
                  <a:lnTo>
                    <a:pt x="0" y="90"/>
                  </a:lnTo>
                  <a:lnTo>
                    <a:pt x="0" y="0"/>
                  </a:lnTo>
                  <a:lnTo>
                    <a:pt x="379" y="90"/>
                  </a:lnTo>
                  <a:lnTo>
                    <a:pt x="379" y="18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7" name="Freeform 265"/>
            <p:cNvSpPr>
              <a:spLocks/>
            </p:cNvSpPr>
            <p:nvPr/>
          </p:nvSpPr>
          <p:spPr bwMode="auto">
            <a:xfrm>
              <a:off x="5566121" y="3434857"/>
              <a:ext cx="522387" cy="116919"/>
            </a:xfrm>
            <a:custGeom>
              <a:avLst/>
              <a:gdLst>
                <a:gd name="T0" fmla="*/ 697 w 697"/>
                <a:gd name="T1" fmla="*/ 88 h 156"/>
                <a:gd name="T2" fmla="*/ 0 w 697"/>
                <a:gd name="T3" fmla="*/ 156 h 156"/>
                <a:gd name="T4" fmla="*/ 0 w 697"/>
                <a:gd name="T5" fmla="*/ 69 h 156"/>
                <a:gd name="T6" fmla="*/ 697 w 697"/>
                <a:gd name="T7" fmla="*/ 0 h 156"/>
                <a:gd name="T8" fmla="*/ 697 w 697"/>
                <a:gd name="T9" fmla="*/ 8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7" h="156">
                  <a:moveTo>
                    <a:pt x="697" y="88"/>
                  </a:moveTo>
                  <a:lnTo>
                    <a:pt x="0" y="156"/>
                  </a:lnTo>
                  <a:lnTo>
                    <a:pt x="0" y="69"/>
                  </a:lnTo>
                  <a:lnTo>
                    <a:pt x="697" y="0"/>
                  </a:lnTo>
                  <a:lnTo>
                    <a:pt x="697" y="8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8" name="Freeform 266"/>
            <p:cNvSpPr>
              <a:spLocks/>
            </p:cNvSpPr>
            <p:nvPr/>
          </p:nvSpPr>
          <p:spPr bwMode="auto">
            <a:xfrm>
              <a:off x="5895143" y="3507556"/>
              <a:ext cx="276558" cy="133407"/>
            </a:xfrm>
            <a:custGeom>
              <a:avLst/>
              <a:gdLst>
                <a:gd name="T0" fmla="*/ 369 w 369"/>
                <a:gd name="T1" fmla="*/ 88 h 178"/>
                <a:gd name="T2" fmla="*/ 0 w 369"/>
                <a:gd name="T3" fmla="*/ 178 h 178"/>
                <a:gd name="T4" fmla="*/ 0 w 369"/>
                <a:gd name="T5" fmla="*/ 88 h 178"/>
                <a:gd name="T6" fmla="*/ 369 w 369"/>
                <a:gd name="T7" fmla="*/ 0 h 178"/>
                <a:gd name="T8" fmla="*/ 369 w 369"/>
                <a:gd name="T9" fmla="*/ 8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9" h="178">
                  <a:moveTo>
                    <a:pt x="369" y="88"/>
                  </a:moveTo>
                  <a:lnTo>
                    <a:pt x="0" y="178"/>
                  </a:lnTo>
                  <a:lnTo>
                    <a:pt x="0" y="88"/>
                  </a:lnTo>
                  <a:lnTo>
                    <a:pt x="369" y="0"/>
                  </a:lnTo>
                  <a:lnTo>
                    <a:pt x="369" y="8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9" name="Freeform 267"/>
            <p:cNvSpPr>
              <a:spLocks/>
            </p:cNvSpPr>
            <p:nvPr/>
          </p:nvSpPr>
          <p:spPr bwMode="auto">
            <a:xfrm>
              <a:off x="5354768" y="3426613"/>
              <a:ext cx="733740" cy="59958"/>
            </a:xfrm>
            <a:custGeom>
              <a:avLst/>
              <a:gdLst>
                <a:gd name="T0" fmla="*/ 382 w 413"/>
                <a:gd name="T1" fmla="*/ 0 h 34"/>
                <a:gd name="T2" fmla="*/ 413 w 413"/>
                <a:gd name="T3" fmla="*/ 5 h 34"/>
                <a:gd name="T4" fmla="*/ 121 w 413"/>
                <a:gd name="T5" fmla="*/ 34 h 34"/>
                <a:gd name="T6" fmla="*/ 0 w 413"/>
                <a:gd name="T7" fmla="*/ 16 h 34"/>
                <a:gd name="T8" fmla="*/ 382 w 413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34">
                  <a:moveTo>
                    <a:pt x="382" y="0"/>
                  </a:moveTo>
                  <a:cubicBezTo>
                    <a:pt x="389" y="2"/>
                    <a:pt x="400" y="4"/>
                    <a:pt x="413" y="5"/>
                  </a:cubicBezTo>
                  <a:cubicBezTo>
                    <a:pt x="121" y="34"/>
                    <a:pt x="121" y="34"/>
                    <a:pt x="121" y="34"/>
                  </a:cubicBezTo>
                  <a:cubicBezTo>
                    <a:pt x="70" y="29"/>
                    <a:pt x="28" y="23"/>
                    <a:pt x="0" y="16"/>
                  </a:cubicBezTo>
                  <a:lnTo>
                    <a:pt x="3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0" name="Freeform 268"/>
            <p:cNvSpPr>
              <a:spLocks/>
            </p:cNvSpPr>
            <p:nvPr/>
          </p:nvSpPr>
          <p:spPr bwMode="auto">
            <a:xfrm>
              <a:off x="5566121" y="3500811"/>
              <a:ext cx="605579" cy="72699"/>
            </a:xfrm>
            <a:custGeom>
              <a:avLst/>
              <a:gdLst>
                <a:gd name="T0" fmla="*/ 293 w 341"/>
                <a:gd name="T1" fmla="*/ 0 h 41"/>
                <a:gd name="T2" fmla="*/ 341 w 341"/>
                <a:gd name="T3" fmla="*/ 4 h 41"/>
                <a:gd name="T4" fmla="*/ 185 w 341"/>
                <a:gd name="T5" fmla="*/ 41 h 41"/>
                <a:gd name="T6" fmla="*/ 0 w 341"/>
                <a:gd name="T7" fmla="*/ 29 h 41"/>
                <a:gd name="T8" fmla="*/ 293 w 341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41">
                  <a:moveTo>
                    <a:pt x="293" y="0"/>
                  </a:moveTo>
                  <a:cubicBezTo>
                    <a:pt x="306" y="2"/>
                    <a:pt x="323" y="3"/>
                    <a:pt x="341" y="4"/>
                  </a:cubicBezTo>
                  <a:cubicBezTo>
                    <a:pt x="185" y="41"/>
                    <a:pt x="185" y="41"/>
                    <a:pt x="185" y="41"/>
                  </a:cubicBezTo>
                  <a:cubicBezTo>
                    <a:pt x="115" y="39"/>
                    <a:pt x="52" y="34"/>
                    <a:pt x="0" y="29"/>
                  </a:cubicBezTo>
                  <a:lnTo>
                    <a:pt x="2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1" name="Freeform 269"/>
            <p:cNvSpPr>
              <a:spLocks/>
            </p:cNvSpPr>
            <p:nvPr/>
          </p:nvSpPr>
          <p:spPr bwMode="auto">
            <a:xfrm>
              <a:off x="5895143" y="3573511"/>
              <a:ext cx="376239" cy="74198"/>
            </a:xfrm>
            <a:custGeom>
              <a:avLst/>
              <a:gdLst>
                <a:gd name="T0" fmla="*/ 156 w 212"/>
                <a:gd name="T1" fmla="*/ 0 h 42"/>
                <a:gd name="T2" fmla="*/ 212 w 212"/>
                <a:gd name="T3" fmla="*/ 1 h 42"/>
                <a:gd name="T4" fmla="*/ 212 w 212"/>
                <a:gd name="T5" fmla="*/ 42 h 42"/>
                <a:gd name="T6" fmla="*/ 0 w 212"/>
                <a:gd name="T7" fmla="*/ 38 h 42"/>
                <a:gd name="T8" fmla="*/ 156 w 212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42">
                  <a:moveTo>
                    <a:pt x="156" y="0"/>
                  </a:moveTo>
                  <a:cubicBezTo>
                    <a:pt x="173" y="1"/>
                    <a:pt x="192" y="1"/>
                    <a:pt x="212" y="1"/>
                  </a:cubicBezTo>
                  <a:cubicBezTo>
                    <a:pt x="212" y="42"/>
                    <a:pt x="212" y="42"/>
                    <a:pt x="212" y="42"/>
                  </a:cubicBezTo>
                  <a:cubicBezTo>
                    <a:pt x="137" y="42"/>
                    <a:pt x="65" y="41"/>
                    <a:pt x="0" y="38"/>
                  </a:cubicBezTo>
                  <a:lnTo>
                    <a:pt x="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2" name="Freeform 270"/>
            <p:cNvSpPr>
              <a:spLocks/>
            </p:cNvSpPr>
            <p:nvPr/>
          </p:nvSpPr>
          <p:spPr bwMode="auto">
            <a:xfrm>
              <a:off x="6512714" y="3817841"/>
              <a:ext cx="756225" cy="37474"/>
            </a:xfrm>
            <a:custGeom>
              <a:avLst/>
              <a:gdLst>
                <a:gd name="T0" fmla="*/ 11 w 426"/>
                <a:gd name="T1" fmla="*/ 0 h 21"/>
                <a:gd name="T2" fmla="*/ 426 w 426"/>
                <a:gd name="T3" fmla="*/ 0 h 21"/>
                <a:gd name="T4" fmla="*/ 383 w 426"/>
                <a:gd name="T5" fmla="*/ 21 h 21"/>
                <a:gd name="T6" fmla="*/ 0 w 426"/>
                <a:gd name="T7" fmla="*/ 6 h 21"/>
                <a:gd name="T8" fmla="*/ 11 w 42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21">
                  <a:moveTo>
                    <a:pt x="11" y="0"/>
                  </a:moveTo>
                  <a:cubicBezTo>
                    <a:pt x="426" y="0"/>
                    <a:pt x="426" y="0"/>
                    <a:pt x="426" y="0"/>
                  </a:cubicBezTo>
                  <a:cubicBezTo>
                    <a:pt x="426" y="8"/>
                    <a:pt x="410" y="15"/>
                    <a:pt x="383" y="2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7" y="4"/>
                    <a:pt x="11" y="2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3" name="Freeform 271"/>
            <p:cNvSpPr>
              <a:spLocks/>
            </p:cNvSpPr>
            <p:nvPr/>
          </p:nvSpPr>
          <p:spPr bwMode="auto">
            <a:xfrm>
              <a:off x="6455753" y="3761630"/>
              <a:ext cx="736738" cy="58459"/>
            </a:xfrm>
            <a:custGeom>
              <a:avLst/>
              <a:gdLst>
                <a:gd name="T0" fmla="*/ 32 w 415"/>
                <a:gd name="T1" fmla="*/ 0 h 33"/>
                <a:gd name="T2" fmla="*/ 415 w 415"/>
                <a:gd name="T3" fmla="*/ 15 h 33"/>
                <a:gd name="T4" fmla="*/ 293 w 415"/>
                <a:gd name="T5" fmla="*/ 33 h 33"/>
                <a:gd name="T6" fmla="*/ 0 w 415"/>
                <a:gd name="T7" fmla="*/ 5 h 33"/>
                <a:gd name="T8" fmla="*/ 32 w 415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3">
                  <a:moveTo>
                    <a:pt x="32" y="0"/>
                  </a:moveTo>
                  <a:cubicBezTo>
                    <a:pt x="415" y="15"/>
                    <a:pt x="415" y="15"/>
                    <a:pt x="415" y="15"/>
                  </a:cubicBezTo>
                  <a:cubicBezTo>
                    <a:pt x="387" y="22"/>
                    <a:pt x="345" y="28"/>
                    <a:pt x="293" y="3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4" y="3"/>
                    <a:pt x="25" y="2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4" name="Freeform 272"/>
            <p:cNvSpPr>
              <a:spLocks/>
            </p:cNvSpPr>
            <p:nvPr/>
          </p:nvSpPr>
          <p:spPr bwMode="auto">
            <a:xfrm>
              <a:off x="6372561" y="3702421"/>
              <a:ext cx="603331" cy="72699"/>
            </a:xfrm>
            <a:custGeom>
              <a:avLst/>
              <a:gdLst>
                <a:gd name="T0" fmla="*/ 47 w 340"/>
                <a:gd name="T1" fmla="*/ 0 h 41"/>
                <a:gd name="T2" fmla="*/ 340 w 340"/>
                <a:gd name="T3" fmla="*/ 29 h 41"/>
                <a:gd name="T4" fmla="*/ 160 w 340"/>
                <a:gd name="T5" fmla="*/ 41 h 41"/>
                <a:gd name="T6" fmla="*/ 0 w 340"/>
                <a:gd name="T7" fmla="*/ 3 h 41"/>
                <a:gd name="T8" fmla="*/ 47 w 340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41">
                  <a:moveTo>
                    <a:pt x="47" y="0"/>
                  </a:moveTo>
                  <a:cubicBezTo>
                    <a:pt x="340" y="29"/>
                    <a:pt x="340" y="29"/>
                    <a:pt x="340" y="29"/>
                  </a:cubicBezTo>
                  <a:cubicBezTo>
                    <a:pt x="289" y="34"/>
                    <a:pt x="228" y="38"/>
                    <a:pt x="160" y="4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8" y="2"/>
                    <a:pt x="34" y="1"/>
                    <a:pt x="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5" name="Freeform 273"/>
            <p:cNvSpPr>
              <a:spLocks/>
            </p:cNvSpPr>
            <p:nvPr/>
          </p:nvSpPr>
          <p:spPr bwMode="auto">
            <a:xfrm>
              <a:off x="6271381" y="3640964"/>
              <a:ext cx="385232" cy="74198"/>
            </a:xfrm>
            <a:custGeom>
              <a:avLst/>
              <a:gdLst>
                <a:gd name="T0" fmla="*/ 57 w 217"/>
                <a:gd name="T1" fmla="*/ 0 h 42"/>
                <a:gd name="T2" fmla="*/ 217 w 217"/>
                <a:gd name="T3" fmla="*/ 38 h 42"/>
                <a:gd name="T4" fmla="*/ 0 w 217"/>
                <a:gd name="T5" fmla="*/ 42 h 42"/>
                <a:gd name="T6" fmla="*/ 0 w 217"/>
                <a:gd name="T7" fmla="*/ 1 h 42"/>
                <a:gd name="T8" fmla="*/ 57 w 217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42">
                  <a:moveTo>
                    <a:pt x="57" y="0"/>
                  </a:moveTo>
                  <a:cubicBezTo>
                    <a:pt x="217" y="38"/>
                    <a:pt x="217" y="38"/>
                    <a:pt x="217" y="38"/>
                  </a:cubicBezTo>
                  <a:cubicBezTo>
                    <a:pt x="150" y="40"/>
                    <a:pt x="77" y="42"/>
                    <a:pt x="0" y="4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0" y="1"/>
                    <a:pt x="39" y="1"/>
                    <a:pt x="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6" name="Freeform 274"/>
            <p:cNvSpPr>
              <a:spLocks/>
            </p:cNvSpPr>
            <p:nvPr/>
          </p:nvSpPr>
          <p:spPr bwMode="auto">
            <a:xfrm>
              <a:off x="5566121" y="2357856"/>
              <a:ext cx="522387" cy="116919"/>
            </a:xfrm>
            <a:custGeom>
              <a:avLst/>
              <a:gdLst>
                <a:gd name="T0" fmla="*/ 697 w 697"/>
                <a:gd name="T1" fmla="*/ 87 h 156"/>
                <a:gd name="T2" fmla="*/ 0 w 697"/>
                <a:gd name="T3" fmla="*/ 156 h 156"/>
                <a:gd name="T4" fmla="*/ 0 w 697"/>
                <a:gd name="T5" fmla="*/ 68 h 156"/>
                <a:gd name="T6" fmla="*/ 697 w 697"/>
                <a:gd name="T7" fmla="*/ 0 h 156"/>
                <a:gd name="T8" fmla="*/ 697 w 697"/>
                <a:gd name="T9" fmla="*/ 8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7" h="156">
                  <a:moveTo>
                    <a:pt x="697" y="87"/>
                  </a:moveTo>
                  <a:lnTo>
                    <a:pt x="0" y="156"/>
                  </a:lnTo>
                  <a:lnTo>
                    <a:pt x="0" y="68"/>
                  </a:lnTo>
                  <a:lnTo>
                    <a:pt x="697" y="0"/>
                  </a:lnTo>
                  <a:lnTo>
                    <a:pt x="697" y="8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7" name="Freeform 275"/>
            <p:cNvSpPr>
              <a:spLocks/>
            </p:cNvSpPr>
            <p:nvPr/>
          </p:nvSpPr>
          <p:spPr bwMode="auto">
            <a:xfrm>
              <a:off x="5895143" y="2428307"/>
              <a:ext cx="276558" cy="134906"/>
            </a:xfrm>
            <a:custGeom>
              <a:avLst/>
              <a:gdLst>
                <a:gd name="T0" fmla="*/ 369 w 369"/>
                <a:gd name="T1" fmla="*/ 90 h 180"/>
                <a:gd name="T2" fmla="*/ 0 w 369"/>
                <a:gd name="T3" fmla="*/ 180 h 180"/>
                <a:gd name="T4" fmla="*/ 0 w 369"/>
                <a:gd name="T5" fmla="*/ 90 h 180"/>
                <a:gd name="T6" fmla="*/ 369 w 369"/>
                <a:gd name="T7" fmla="*/ 0 h 180"/>
                <a:gd name="T8" fmla="*/ 369 w 369"/>
                <a:gd name="T9" fmla="*/ 9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9" h="180">
                  <a:moveTo>
                    <a:pt x="369" y="90"/>
                  </a:moveTo>
                  <a:lnTo>
                    <a:pt x="0" y="180"/>
                  </a:lnTo>
                  <a:lnTo>
                    <a:pt x="0" y="90"/>
                  </a:lnTo>
                  <a:lnTo>
                    <a:pt x="369" y="0"/>
                  </a:lnTo>
                  <a:lnTo>
                    <a:pt x="369" y="9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8" name="Freeform 276"/>
            <p:cNvSpPr>
              <a:spLocks/>
            </p:cNvSpPr>
            <p:nvPr/>
          </p:nvSpPr>
          <p:spPr bwMode="auto">
            <a:xfrm>
              <a:off x="5354768" y="2348862"/>
              <a:ext cx="733740" cy="59958"/>
            </a:xfrm>
            <a:custGeom>
              <a:avLst/>
              <a:gdLst>
                <a:gd name="T0" fmla="*/ 382 w 413"/>
                <a:gd name="T1" fmla="*/ 0 h 34"/>
                <a:gd name="T2" fmla="*/ 413 w 413"/>
                <a:gd name="T3" fmla="*/ 5 h 34"/>
                <a:gd name="T4" fmla="*/ 121 w 413"/>
                <a:gd name="T5" fmla="*/ 34 h 34"/>
                <a:gd name="T6" fmla="*/ 0 w 413"/>
                <a:gd name="T7" fmla="*/ 16 h 34"/>
                <a:gd name="T8" fmla="*/ 382 w 413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34">
                  <a:moveTo>
                    <a:pt x="382" y="0"/>
                  </a:moveTo>
                  <a:cubicBezTo>
                    <a:pt x="389" y="2"/>
                    <a:pt x="400" y="4"/>
                    <a:pt x="413" y="5"/>
                  </a:cubicBezTo>
                  <a:cubicBezTo>
                    <a:pt x="121" y="34"/>
                    <a:pt x="121" y="34"/>
                    <a:pt x="121" y="34"/>
                  </a:cubicBezTo>
                  <a:cubicBezTo>
                    <a:pt x="70" y="29"/>
                    <a:pt x="28" y="23"/>
                    <a:pt x="0" y="16"/>
                  </a:cubicBezTo>
                  <a:lnTo>
                    <a:pt x="3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9" name="Freeform 277"/>
            <p:cNvSpPr>
              <a:spLocks/>
            </p:cNvSpPr>
            <p:nvPr/>
          </p:nvSpPr>
          <p:spPr bwMode="auto">
            <a:xfrm>
              <a:off x="5566121" y="2423060"/>
              <a:ext cx="605579" cy="72699"/>
            </a:xfrm>
            <a:custGeom>
              <a:avLst/>
              <a:gdLst>
                <a:gd name="T0" fmla="*/ 293 w 341"/>
                <a:gd name="T1" fmla="*/ 0 h 41"/>
                <a:gd name="T2" fmla="*/ 341 w 341"/>
                <a:gd name="T3" fmla="*/ 4 h 41"/>
                <a:gd name="T4" fmla="*/ 185 w 341"/>
                <a:gd name="T5" fmla="*/ 41 h 41"/>
                <a:gd name="T6" fmla="*/ 0 w 341"/>
                <a:gd name="T7" fmla="*/ 29 h 41"/>
                <a:gd name="T8" fmla="*/ 293 w 341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41">
                  <a:moveTo>
                    <a:pt x="293" y="0"/>
                  </a:moveTo>
                  <a:cubicBezTo>
                    <a:pt x="306" y="2"/>
                    <a:pt x="323" y="3"/>
                    <a:pt x="341" y="4"/>
                  </a:cubicBezTo>
                  <a:cubicBezTo>
                    <a:pt x="185" y="41"/>
                    <a:pt x="185" y="41"/>
                    <a:pt x="185" y="41"/>
                  </a:cubicBezTo>
                  <a:cubicBezTo>
                    <a:pt x="115" y="38"/>
                    <a:pt x="52" y="34"/>
                    <a:pt x="0" y="29"/>
                  </a:cubicBezTo>
                  <a:lnTo>
                    <a:pt x="2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0" name="Freeform 278"/>
            <p:cNvSpPr>
              <a:spLocks/>
            </p:cNvSpPr>
            <p:nvPr/>
          </p:nvSpPr>
          <p:spPr bwMode="auto">
            <a:xfrm>
              <a:off x="5895143" y="2495760"/>
              <a:ext cx="376239" cy="74198"/>
            </a:xfrm>
            <a:custGeom>
              <a:avLst/>
              <a:gdLst>
                <a:gd name="T0" fmla="*/ 156 w 212"/>
                <a:gd name="T1" fmla="*/ 0 h 42"/>
                <a:gd name="T2" fmla="*/ 212 w 212"/>
                <a:gd name="T3" fmla="*/ 1 h 42"/>
                <a:gd name="T4" fmla="*/ 212 w 212"/>
                <a:gd name="T5" fmla="*/ 42 h 42"/>
                <a:gd name="T6" fmla="*/ 0 w 212"/>
                <a:gd name="T7" fmla="*/ 38 h 42"/>
                <a:gd name="T8" fmla="*/ 156 w 212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42">
                  <a:moveTo>
                    <a:pt x="156" y="0"/>
                  </a:moveTo>
                  <a:cubicBezTo>
                    <a:pt x="173" y="1"/>
                    <a:pt x="192" y="1"/>
                    <a:pt x="212" y="1"/>
                  </a:cubicBezTo>
                  <a:cubicBezTo>
                    <a:pt x="212" y="42"/>
                    <a:pt x="212" y="42"/>
                    <a:pt x="212" y="42"/>
                  </a:cubicBezTo>
                  <a:cubicBezTo>
                    <a:pt x="137" y="42"/>
                    <a:pt x="65" y="41"/>
                    <a:pt x="0" y="38"/>
                  </a:cubicBezTo>
                  <a:lnTo>
                    <a:pt x="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1" name="Freeform 279"/>
            <p:cNvSpPr>
              <a:spLocks/>
            </p:cNvSpPr>
            <p:nvPr/>
          </p:nvSpPr>
          <p:spPr bwMode="auto">
            <a:xfrm>
              <a:off x="6512714" y="2740090"/>
              <a:ext cx="756225" cy="37474"/>
            </a:xfrm>
            <a:custGeom>
              <a:avLst/>
              <a:gdLst>
                <a:gd name="T0" fmla="*/ 11 w 426"/>
                <a:gd name="T1" fmla="*/ 0 h 21"/>
                <a:gd name="T2" fmla="*/ 426 w 426"/>
                <a:gd name="T3" fmla="*/ 0 h 21"/>
                <a:gd name="T4" fmla="*/ 383 w 426"/>
                <a:gd name="T5" fmla="*/ 21 h 21"/>
                <a:gd name="T6" fmla="*/ 0 w 426"/>
                <a:gd name="T7" fmla="*/ 6 h 21"/>
                <a:gd name="T8" fmla="*/ 11 w 42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21">
                  <a:moveTo>
                    <a:pt x="11" y="0"/>
                  </a:moveTo>
                  <a:cubicBezTo>
                    <a:pt x="426" y="0"/>
                    <a:pt x="426" y="0"/>
                    <a:pt x="426" y="0"/>
                  </a:cubicBezTo>
                  <a:cubicBezTo>
                    <a:pt x="426" y="7"/>
                    <a:pt x="410" y="15"/>
                    <a:pt x="383" y="2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7" y="4"/>
                    <a:pt x="11" y="2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2" name="Freeform 280"/>
            <p:cNvSpPr>
              <a:spLocks/>
            </p:cNvSpPr>
            <p:nvPr/>
          </p:nvSpPr>
          <p:spPr bwMode="auto">
            <a:xfrm>
              <a:off x="6455753" y="2683879"/>
              <a:ext cx="736738" cy="58459"/>
            </a:xfrm>
            <a:custGeom>
              <a:avLst/>
              <a:gdLst>
                <a:gd name="T0" fmla="*/ 32 w 415"/>
                <a:gd name="T1" fmla="*/ 0 h 33"/>
                <a:gd name="T2" fmla="*/ 415 w 415"/>
                <a:gd name="T3" fmla="*/ 15 h 33"/>
                <a:gd name="T4" fmla="*/ 293 w 415"/>
                <a:gd name="T5" fmla="*/ 33 h 33"/>
                <a:gd name="T6" fmla="*/ 0 w 415"/>
                <a:gd name="T7" fmla="*/ 4 h 33"/>
                <a:gd name="T8" fmla="*/ 32 w 415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3">
                  <a:moveTo>
                    <a:pt x="32" y="0"/>
                  </a:moveTo>
                  <a:cubicBezTo>
                    <a:pt x="415" y="15"/>
                    <a:pt x="415" y="15"/>
                    <a:pt x="415" y="15"/>
                  </a:cubicBezTo>
                  <a:cubicBezTo>
                    <a:pt x="387" y="22"/>
                    <a:pt x="345" y="28"/>
                    <a:pt x="293" y="3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4" y="3"/>
                    <a:pt x="25" y="2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3" name="Freeform 281"/>
            <p:cNvSpPr>
              <a:spLocks/>
            </p:cNvSpPr>
            <p:nvPr/>
          </p:nvSpPr>
          <p:spPr bwMode="auto">
            <a:xfrm>
              <a:off x="6372561" y="2625420"/>
              <a:ext cx="603331" cy="70451"/>
            </a:xfrm>
            <a:custGeom>
              <a:avLst/>
              <a:gdLst>
                <a:gd name="T0" fmla="*/ 47 w 340"/>
                <a:gd name="T1" fmla="*/ 0 h 40"/>
                <a:gd name="T2" fmla="*/ 340 w 340"/>
                <a:gd name="T3" fmla="*/ 29 h 40"/>
                <a:gd name="T4" fmla="*/ 160 w 340"/>
                <a:gd name="T5" fmla="*/ 40 h 40"/>
                <a:gd name="T6" fmla="*/ 0 w 340"/>
                <a:gd name="T7" fmla="*/ 3 h 40"/>
                <a:gd name="T8" fmla="*/ 47 w 340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40">
                  <a:moveTo>
                    <a:pt x="47" y="0"/>
                  </a:moveTo>
                  <a:cubicBezTo>
                    <a:pt x="340" y="29"/>
                    <a:pt x="340" y="29"/>
                    <a:pt x="340" y="29"/>
                  </a:cubicBezTo>
                  <a:cubicBezTo>
                    <a:pt x="289" y="34"/>
                    <a:pt x="228" y="38"/>
                    <a:pt x="160" y="4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8" y="2"/>
                    <a:pt x="34" y="1"/>
                    <a:pt x="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4" name="Freeform 282"/>
            <p:cNvSpPr>
              <a:spLocks/>
            </p:cNvSpPr>
            <p:nvPr/>
          </p:nvSpPr>
          <p:spPr bwMode="auto">
            <a:xfrm>
              <a:off x="6271381" y="2563213"/>
              <a:ext cx="385232" cy="74198"/>
            </a:xfrm>
            <a:custGeom>
              <a:avLst/>
              <a:gdLst>
                <a:gd name="T0" fmla="*/ 57 w 217"/>
                <a:gd name="T1" fmla="*/ 0 h 42"/>
                <a:gd name="T2" fmla="*/ 217 w 217"/>
                <a:gd name="T3" fmla="*/ 37 h 42"/>
                <a:gd name="T4" fmla="*/ 0 w 217"/>
                <a:gd name="T5" fmla="*/ 42 h 42"/>
                <a:gd name="T6" fmla="*/ 0 w 217"/>
                <a:gd name="T7" fmla="*/ 1 h 42"/>
                <a:gd name="T8" fmla="*/ 57 w 217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42">
                  <a:moveTo>
                    <a:pt x="57" y="0"/>
                  </a:moveTo>
                  <a:cubicBezTo>
                    <a:pt x="217" y="37"/>
                    <a:pt x="217" y="37"/>
                    <a:pt x="217" y="37"/>
                  </a:cubicBezTo>
                  <a:cubicBezTo>
                    <a:pt x="150" y="40"/>
                    <a:pt x="77" y="42"/>
                    <a:pt x="0" y="4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0" y="1"/>
                    <a:pt x="39" y="1"/>
                    <a:pt x="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5" name="Freeform 283"/>
            <p:cNvSpPr>
              <a:spLocks/>
            </p:cNvSpPr>
            <p:nvPr/>
          </p:nvSpPr>
          <p:spPr bwMode="auto">
            <a:xfrm>
              <a:off x="6008314" y="2864503"/>
              <a:ext cx="523886" cy="542623"/>
            </a:xfrm>
            <a:custGeom>
              <a:avLst/>
              <a:gdLst>
                <a:gd name="T0" fmla="*/ 284 w 295"/>
                <a:gd name="T1" fmla="*/ 4 h 306"/>
                <a:gd name="T2" fmla="*/ 253 w 295"/>
                <a:gd name="T3" fmla="*/ 0 h 306"/>
                <a:gd name="T4" fmla="*/ 253 w 295"/>
                <a:gd name="T5" fmla="*/ 38 h 306"/>
                <a:gd name="T6" fmla="*/ 242 w 295"/>
                <a:gd name="T7" fmla="*/ 37 h 306"/>
                <a:gd name="T8" fmla="*/ 232 w 295"/>
                <a:gd name="T9" fmla="*/ 36 h 306"/>
                <a:gd name="T10" fmla="*/ 222 w 295"/>
                <a:gd name="T11" fmla="*/ 35 h 306"/>
                <a:gd name="T12" fmla="*/ 213 w 295"/>
                <a:gd name="T13" fmla="*/ 35 h 306"/>
                <a:gd name="T14" fmla="*/ 205 w 295"/>
                <a:gd name="T15" fmla="*/ 35 h 306"/>
                <a:gd name="T16" fmla="*/ 205 w 295"/>
                <a:gd name="T17" fmla="*/ 72 h 306"/>
                <a:gd name="T18" fmla="*/ 203 w 295"/>
                <a:gd name="T19" fmla="*/ 72 h 306"/>
                <a:gd name="T20" fmla="*/ 194 w 295"/>
                <a:gd name="T21" fmla="*/ 72 h 306"/>
                <a:gd name="T22" fmla="*/ 185 w 295"/>
                <a:gd name="T23" fmla="*/ 72 h 306"/>
                <a:gd name="T24" fmla="*/ 176 w 295"/>
                <a:gd name="T25" fmla="*/ 71 h 306"/>
                <a:gd name="T26" fmla="*/ 166 w 295"/>
                <a:gd name="T27" fmla="*/ 71 h 306"/>
                <a:gd name="T28" fmla="*/ 156 w 295"/>
                <a:gd name="T29" fmla="*/ 71 h 306"/>
                <a:gd name="T30" fmla="*/ 149 w 295"/>
                <a:gd name="T31" fmla="*/ 71 h 306"/>
                <a:gd name="T32" fmla="*/ 149 w 295"/>
                <a:gd name="T33" fmla="*/ 109 h 306"/>
                <a:gd name="T34" fmla="*/ 146 w 295"/>
                <a:gd name="T35" fmla="*/ 109 h 306"/>
                <a:gd name="T36" fmla="*/ 135 w 295"/>
                <a:gd name="T37" fmla="*/ 109 h 306"/>
                <a:gd name="T38" fmla="*/ 122 w 295"/>
                <a:gd name="T39" fmla="*/ 109 h 306"/>
                <a:gd name="T40" fmla="*/ 106 w 295"/>
                <a:gd name="T41" fmla="*/ 110 h 306"/>
                <a:gd name="T42" fmla="*/ 92 w 295"/>
                <a:gd name="T43" fmla="*/ 110 h 306"/>
                <a:gd name="T44" fmla="*/ 92 w 295"/>
                <a:gd name="T45" fmla="*/ 148 h 306"/>
                <a:gd name="T46" fmla="*/ 54 w 295"/>
                <a:gd name="T47" fmla="*/ 150 h 306"/>
                <a:gd name="T48" fmla="*/ 45 w 295"/>
                <a:gd name="T49" fmla="*/ 151 h 306"/>
                <a:gd name="T50" fmla="*/ 45 w 295"/>
                <a:gd name="T51" fmla="*/ 188 h 306"/>
                <a:gd name="T52" fmla="*/ 40 w 295"/>
                <a:gd name="T53" fmla="*/ 188 h 306"/>
                <a:gd name="T54" fmla="*/ 31 w 295"/>
                <a:gd name="T55" fmla="*/ 190 h 306"/>
                <a:gd name="T56" fmla="*/ 24 w 295"/>
                <a:gd name="T57" fmla="*/ 191 h 306"/>
                <a:gd name="T58" fmla="*/ 19 w 295"/>
                <a:gd name="T59" fmla="*/ 192 h 306"/>
                <a:gd name="T60" fmla="*/ 14 w 295"/>
                <a:gd name="T61" fmla="*/ 192 h 306"/>
                <a:gd name="T62" fmla="*/ 13 w 295"/>
                <a:gd name="T63" fmla="*/ 193 h 306"/>
                <a:gd name="T64" fmla="*/ 13 w 295"/>
                <a:gd name="T65" fmla="*/ 231 h 306"/>
                <a:gd name="T66" fmla="*/ 13 w 295"/>
                <a:gd name="T67" fmla="*/ 231 h 306"/>
                <a:gd name="T68" fmla="*/ 11 w 295"/>
                <a:gd name="T69" fmla="*/ 231 h 306"/>
                <a:gd name="T70" fmla="*/ 8 w 295"/>
                <a:gd name="T71" fmla="*/ 232 h 306"/>
                <a:gd name="T72" fmla="*/ 5 w 295"/>
                <a:gd name="T73" fmla="*/ 233 h 306"/>
                <a:gd name="T74" fmla="*/ 4 w 295"/>
                <a:gd name="T75" fmla="*/ 234 h 306"/>
                <a:gd name="T76" fmla="*/ 2 w 295"/>
                <a:gd name="T77" fmla="*/ 235 h 306"/>
                <a:gd name="T78" fmla="*/ 2 w 295"/>
                <a:gd name="T79" fmla="*/ 236 h 306"/>
                <a:gd name="T80" fmla="*/ 2 w 295"/>
                <a:gd name="T81" fmla="*/ 274 h 306"/>
                <a:gd name="T82" fmla="*/ 13 w 295"/>
                <a:gd name="T83" fmla="*/ 306 h 306"/>
                <a:gd name="T84" fmla="*/ 127 w 295"/>
                <a:gd name="T85" fmla="*/ 176 h 306"/>
                <a:gd name="T86" fmla="*/ 127 w 295"/>
                <a:gd name="T87" fmla="*/ 176 h 306"/>
                <a:gd name="T88" fmla="*/ 284 w 295"/>
                <a:gd name="T89" fmla="*/ 4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5" h="306">
                  <a:moveTo>
                    <a:pt x="284" y="4"/>
                  </a:moveTo>
                  <a:cubicBezTo>
                    <a:pt x="276" y="3"/>
                    <a:pt x="266" y="1"/>
                    <a:pt x="253" y="0"/>
                  </a:cubicBezTo>
                  <a:cubicBezTo>
                    <a:pt x="253" y="38"/>
                    <a:pt x="253" y="38"/>
                    <a:pt x="253" y="38"/>
                  </a:cubicBezTo>
                  <a:cubicBezTo>
                    <a:pt x="250" y="37"/>
                    <a:pt x="246" y="37"/>
                    <a:pt x="242" y="37"/>
                  </a:cubicBezTo>
                  <a:cubicBezTo>
                    <a:pt x="239" y="36"/>
                    <a:pt x="235" y="36"/>
                    <a:pt x="232" y="36"/>
                  </a:cubicBezTo>
                  <a:cubicBezTo>
                    <a:pt x="228" y="36"/>
                    <a:pt x="225" y="36"/>
                    <a:pt x="222" y="35"/>
                  </a:cubicBezTo>
                  <a:cubicBezTo>
                    <a:pt x="219" y="35"/>
                    <a:pt x="216" y="35"/>
                    <a:pt x="213" y="35"/>
                  </a:cubicBezTo>
                  <a:cubicBezTo>
                    <a:pt x="210" y="35"/>
                    <a:pt x="208" y="35"/>
                    <a:pt x="205" y="35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4" y="72"/>
                    <a:pt x="204" y="72"/>
                    <a:pt x="203" y="72"/>
                  </a:cubicBezTo>
                  <a:cubicBezTo>
                    <a:pt x="200" y="72"/>
                    <a:pt x="197" y="72"/>
                    <a:pt x="194" y="72"/>
                  </a:cubicBezTo>
                  <a:cubicBezTo>
                    <a:pt x="191" y="72"/>
                    <a:pt x="188" y="72"/>
                    <a:pt x="185" y="72"/>
                  </a:cubicBezTo>
                  <a:cubicBezTo>
                    <a:pt x="182" y="72"/>
                    <a:pt x="179" y="71"/>
                    <a:pt x="176" y="71"/>
                  </a:cubicBezTo>
                  <a:cubicBezTo>
                    <a:pt x="173" y="71"/>
                    <a:pt x="169" y="71"/>
                    <a:pt x="166" y="71"/>
                  </a:cubicBezTo>
                  <a:cubicBezTo>
                    <a:pt x="163" y="71"/>
                    <a:pt x="160" y="71"/>
                    <a:pt x="156" y="71"/>
                  </a:cubicBezTo>
                  <a:cubicBezTo>
                    <a:pt x="154" y="71"/>
                    <a:pt x="152" y="71"/>
                    <a:pt x="149" y="71"/>
                  </a:cubicBezTo>
                  <a:cubicBezTo>
                    <a:pt x="149" y="109"/>
                    <a:pt x="149" y="109"/>
                    <a:pt x="149" y="109"/>
                  </a:cubicBezTo>
                  <a:cubicBezTo>
                    <a:pt x="148" y="109"/>
                    <a:pt x="147" y="109"/>
                    <a:pt x="146" y="109"/>
                  </a:cubicBezTo>
                  <a:cubicBezTo>
                    <a:pt x="142" y="109"/>
                    <a:pt x="139" y="109"/>
                    <a:pt x="135" y="109"/>
                  </a:cubicBezTo>
                  <a:cubicBezTo>
                    <a:pt x="131" y="109"/>
                    <a:pt x="126" y="109"/>
                    <a:pt x="122" y="109"/>
                  </a:cubicBezTo>
                  <a:cubicBezTo>
                    <a:pt x="117" y="109"/>
                    <a:pt x="111" y="109"/>
                    <a:pt x="106" y="110"/>
                  </a:cubicBezTo>
                  <a:cubicBezTo>
                    <a:pt x="101" y="110"/>
                    <a:pt x="97" y="110"/>
                    <a:pt x="92" y="110"/>
                  </a:cubicBezTo>
                  <a:cubicBezTo>
                    <a:pt x="92" y="148"/>
                    <a:pt x="92" y="148"/>
                    <a:pt x="92" y="148"/>
                  </a:cubicBezTo>
                  <a:cubicBezTo>
                    <a:pt x="78" y="148"/>
                    <a:pt x="66" y="149"/>
                    <a:pt x="54" y="150"/>
                  </a:cubicBezTo>
                  <a:cubicBezTo>
                    <a:pt x="51" y="150"/>
                    <a:pt x="48" y="151"/>
                    <a:pt x="45" y="151"/>
                  </a:cubicBezTo>
                  <a:cubicBezTo>
                    <a:pt x="45" y="188"/>
                    <a:pt x="45" y="188"/>
                    <a:pt x="45" y="188"/>
                  </a:cubicBezTo>
                  <a:cubicBezTo>
                    <a:pt x="43" y="188"/>
                    <a:pt x="42" y="188"/>
                    <a:pt x="40" y="188"/>
                  </a:cubicBezTo>
                  <a:cubicBezTo>
                    <a:pt x="37" y="189"/>
                    <a:pt x="34" y="189"/>
                    <a:pt x="31" y="190"/>
                  </a:cubicBezTo>
                  <a:cubicBezTo>
                    <a:pt x="29" y="190"/>
                    <a:pt x="26" y="190"/>
                    <a:pt x="24" y="191"/>
                  </a:cubicBezTo>
                  <a:cubicBezTo>
                    <a:pt x="22" y="191"/>
                    <a:pt x="20" y="191"/>
                    <a:pt x="19" y="192"/>
                  </a:cubicBezTo>
                  <a:cubicBezTo>
                    <a:pt x="17" y="192"/>
                    <a:pt x="16" y="192"/>
                    <a:pt x="14" y="192"/>
                  </a:cubicBezTo>
                  <a:cubicBezTo>
                    <a:pt x="14" y="193"/>
                    <a:pt x="13" y="193"/>
                    <a:pt x="13" y="193"/>
                  </a:cubicBezTo>
                  <a:cubicBezTo>
                    <a:pt x="13" y="231"/>
                    <a:pt x="13" y="231"/>
                    <a:pt x="13" y="231"/>
                  </a:cubicBezTo>
                  <a:cubicBezTo>
                    <a:pt x="13" y="231"/>
                    <a:pt x="13" y="231"/>
                    <a:pt x="13" y="231"/>
                  </a:cubicBezTo>
                  <a:cubicBezTo>
                    <a:pt x="12" y="231"/>
                    <a:pt x="11" y="231"/>
                    <a:pt x="11" y="231"/>
                  </a:cubicBezTo>
                  <a:cubicBezTo>
                    <a:pt x="10" y="232"/>
                    <a:pt x="9" y="232"/>
                    <a:pt x="8" y="232"/>
                  </a:cubicBezTo>
                  <a:cubicBezTo>
                    <a:pt x="7" y="233"/>
                    <a:pt x="6" y="233"/>
                    <a:pt x="5" y="233"/>
                  </a:cubicBezTo>
                  <a:cubicBezTo>
                    <a:pt x="5" y="234"/>
                    <a:pt x="4" y="234"/>
                    <a:pt x="4" y="234"/>
                  </a:cubicBezTo>
                  <a:cubicBezTo>
                    <a:pt x="3" y="234"/>
                    <a:pt x="3" y="235"/>
                    <a:pt x="2" y="235"/>
                  </a:cubicBezTo>
                  <a:cubicBezTo>
                    <a:pt x="2" y="236"/>
                    <a:pt x="2" y="236"/>
                    <a:pt x="2" y="236"/>
                  </a:cubicBezTo>
                  <a:cubicBezTo>
                    <a:pt x="2" y="274"/>
                    <a:pt x="2" y="274"/>
                    <a:pt x="2" y="274"/>
                  </a:cubicBezTo>
                  <a:cubicBezTo>
                    <a:pt x="13" y="306"/>
                    <a:pt x="13" y="306"/>
                    <a:pt x="13" y="306"/>
                  </a:cubicBezTo>
                  <a:cubicBezTo>
                    <a:pt x="13" y="306"/>
                    <a:pt x="0" y="233"/>
                    <a:pt x="127" y="176"/>
                  </a:cubicBezTo>
                  <a:cubicBezTo>
                    <a:pt x="127" y="176"/>
                    <a:pt x="127" y="176"/>
                    <a:pt x="127" y="176"/>
                  </a:cubicBezTo>
                  <a:cubicBezTo>
                    <a:pt x="263" y="92"/>
                    <a:pt x="295" y="39"/>
                    <a:pt x="284" y="4"/>
                  </a:cubicBez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noFill/>
            </a:ln>
            <a:effectLst>
              <a:outerShdw blurRad="139700" dist="38100" dir="5400000" algn="t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6" name="Freeform 284"/>
            <p:cNvSpPr>
              <a:spLocks/>
            </p:cNvSpPr>
            <p:nvPr/>
          </p:nvSpPr>
          <p:spPr bwMode="auto">
            <a:xfrm>
              <a:off x="5276822" y="2272415"/>
              <a:ext cx="756225" cy="37474"/>
            </a:xfrm>
            <a:custGeom>
              <a:avLst/>
              <a:gdLst>
                <a:gd name="T0" fmla="*/ 414 w 426"/>
                <a:gd name="T1" fmla="*/ 0 h 21"/>
                <a:gd name="T2" fmla="*/ 426 w 426"/>
                <a:gd name="T3" fmla="*/ 6 h 21"/>
                <a:gd name="T4" fmla="*/ 44 w 426"/>
                <a:gd name="T5" fmla="*/ 21 h 21"/>
                <a:gd name="T6" fmla="*/ 0 w 426"/>
                <a:gd name="T7" fmla="*/ 0 h 21"/>
                <a:gd name="T8" fmla="*/ 414 w 42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21">
                  <a:moveTo>
                    <a:pt x="414" y="0"/>
                  </a:moveTo>
                  <a:cubicBezTo>
                    <a:pt x="414" y="2"/>
                    <a:pt x="418" y="4"/>
                    <a:pt x="426" y="6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16" y="15"/>
                    <a:pt x="0" y="8"/>
                    <a:pt x="0" y="0"/>
                  </a:cubicBezTo>
                  <a:lnTo>
                    <a:pt x="4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7" name="Freeform 285"/>
            <p:cNvSpPr>
              <a:spLocks/>
            </p:cNvSpPr>
            <p:nvPr/>
          </p:nvSpPr>
          <p:spPr bwMode="auto">
            <a:xfrm>
              <a:off x="5354768" y="2281409"/>
              <a:ext cx="678279" cy="95933"/>
            </a:xfrm>
            <a:custGeom>
              <a:avLst/>
              <a:gdLst>
                <a:gd name="T0" fmla="*/ 905 w 905"/>
                <a:gd name="T1" fmla="*/ 90 h 128"/>
                <a:gd name="T2" fmla="*/ 0 w 905"/>
                <a:gd name="T3" fmla="*/ 128 h 128"/>
                <a:gd name="T4" fmla="*/ 0 w 905"/>
                <a:gd name="T5" fmla="*/ 38 h 128"/>
                <a:gd name="T6" fmla="*/ 905 w 905"/>
                <a:gd name="T7" fmla="*/ 0 h 128"/>
                <a:gd name="T8" fmla="*/ 905 w 905"/>
                <a:gd name="T9" fmla="*/ 9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5" h="128">
                  <a:moveTo>
                    <a:pt x="905" y="90"/>
                  </a:moveTo>
                  <a:lnTo>
                    <a:pt x="0" y="128"/>
                  </a:lnTo>
                  <a:lnTo>
                    <a:pt x="0" y="38"/>
                  </a:lnTo>
                  <a:lnTo>
                    <a:pt x="905" y="0"/>
                  </a:lnTo>
                  <a:lnTo>
                    <a:pt x="905" y="9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8" name="Freeform 286"/>
            <p:cNvSpPr>
              <a:spLocks/>
            </p:cNvSpPr>
            <p:nvPr/>
          </p:nvSpPr>
          <p:spPr bwMode="auto">
            <a:xfrm>
              <a:off x="5276822" y="3350166"/>
              <a:ext cx="756225" cy="37474"/>
            </a:xfrm>
            <a:custGeom>
              <a:avLst/>
              <a:gdLst>
                <a:gd name="T0" fmla="*/ 414 w 426"/>
                <a:gd name="T1" fmla="*/ 0 h 21"/>
                <a:gd name="T2" fmla="*/ 426 w 426"/>
                <a:gd name="T3" fmla="*/ 6 h 21"/>
                <a:gd name="T4" fmla="*/ 44 w 426"/>
                <a:gd name="T5" fmla="*/ 21 h 21"/>
                <a:gd name="T6" fmla="*/ 0 w 426"/>
                <a:gd name="T7" fmla="*/ 0 h 21"/>
                <a:gd name="T8" fmla="*/ 414 w 42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21">
                  <a:moveTo>
                    <a:pt x="414" y="0"/>
                  </a:moveTo>
                  <a:cubicBezTo>
                    <a:pt x="414" y="2"/>
                    <a:pt x="418" y="4"/>
                    <a:pt x="426" y="6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16" y="15"/>
                    <a:pt x="0" y="8"/>
                    <a:pt x="0" y="0"/>
                  </a:cubicBezTo>
                  <a:lnTo>
                    <a:pt x="4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9" name="Freeform 287"/>
            <p:cNvSpPr>
              <a:spLocks/>
            </p:cNvSpPr>
            <p:nvPr/>
          </p:nvSpPr>
          <p:spPr bwMode="auto">
            <a:xfrm>
              <a:off x="5354768" y="3358998"/>
              <a:ext cx="678279" cy="93685"/>
            </a:xfrm>
            <a:custGeom>
              <a:avLst/>
              <a:gdLst>
                <a:gd name="T0" fmla="*/ 905 w 905"/>
                <a:gd name="T1" fmla="*/ 88 h 125"/>
                <a:gd name="T2" fmla="*/ 0 w 905"/>
                <a:gd name="T3" fmla="*/ 125 h 125"/>
                <a:gd name="T4" fmla="*/ 0 w 905"/>
                <a:gd name="T5" fmla="*/ 36 h 125"/>
                <a:gd name="T6" fmla="*/ 905 w 905"/>
                <a:gd name="T7" fmla="*/ 0 h 125"/>
                <a:gd name="T8" fmla="*/ 905 w 905"/>
                <a:gd name="T9" fmla="*/ 8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5" h="125">
                  <a:moveTo>
                    <a:pt x="905" y="88"/>
                  </a:moveTo>
                  <a:lnTo>
                    <a:pt x="0" y="125"/>
                  </a:lnTo>
                  <a:lnTo>
                    <a:pt x="0" y="36"/>
                  </a:lnTo>
                  <a:lnTo>
                    <a:pt x="905" y="0"/>
                  </a:lnTo>
                  <a:lnTo>
                    <a:pt x="905" y="8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0" name="Freeform 288"/>
            <p:cNvSpPr>
              <a:spLocks/>
            </p:cNvSpPr>
            <p:nvPr/>
          </p:nvSpPr>
          <p:spPr bwMode="auto">
            <a:xfrm>
              <a:off x="5276822" y="3339445"/>
              <a:ext cx="2022845" cy="706759"/>
            </a:xfrm>
            <a:custGeom>
              <a:avLst/>
              <a:gdLst>
                <a:gd name="T0" fmla="*/ 1122 w 1139"/>
                <a:gd name="T1" fmla="*/ 399 h 399"/>
                <a:gd name="T2" fmla="*/ 1122 w 1139"/>
                <a:gd name="T3" fmla="*/ 265 h 399"/>
                <a:gd name="T4" fmla="*/ 1122 w 1139"/>
                <a:gd name="T5" fmla="*/ 265 h 399"/>
                <a:gd name="T6" fmla="*/ 1119 w 1139"/>
                <a:gd name="T7" fmla="*/ 269 h 399"/>
                <a:gd name="T8" fmla="*/ 1115 w 1139"/>
                <a:gd name="T9" fmla="*/ 273 h 399"/>
                <a:gd name="T10" fmla="*/ 1108 w 1139"/>
                <a:gd name="T11" fmla="*/ 276 h 399"/>
                <a:gd name="T12" fmla="*/ 1099 w 1139"/>
                <a:gd name="T13" fmla="*/ 280 h 399"/>
                <a:gd name="T14" fmla="*/ 1088 w 1139"/>
                <a:gd name="T15" fmla="*/ 283 h 399"/>
                <a:gd name="T16" fmla="*/ 1079 w 1139"/>
                <a:gd name="T17" fmla="*/ 285 h 399"/>
                <a:gd name="T18" fmla="*/ 1079 w 1139"/>
                <a:gd name="T19" fmla="*/ 248 h 399"/>
                <a:gd name="T20" fmla="*/ 1075 w 1139"/>
                <a:gd name="T21" fmla="*/ 249 h 399"/>
                <a:gd name="T22" fmla="*/ 1058 w 1139"/>
                <a:gd name="T23" fmla="*/ 252 h 399"/>
                <a:gd name="T24" fmla="*/ 1037 w 1139"/>
                <a:gd name="T25" fmla="*/ 256 h 399"/>
                <a:gd name="T26" fmla="*/ 1011 w 1139"/>
                <a:gd name="T27" fmla="*/ 259 h 399"/>
                <a:gd name="T28" fmla="*/ 976 w 1139"/>
                <a:gd name="T29" fmla="*/ 264 h 399"/>
                <a:gd name="T30" fmla="*/ 957 w 1139"/>
                <a:gd name="T31" fmla="*/ 266 h 399"/>
                <a:gd name="T32" fmla="*/ 957 w 1139"/>
                <a:gd name="T33" fmla="*/ 228 h 399"/>
                <a:gd name="T34" fmla="*/ 921 w 1139"/>
                <a:gd name="T35" fmla="*/ 231 h 399"/>
                <a:gd name="T36" fmla="*/ 778 w 1139"/>
                <a:gd name="T37" fmla="*/ 240 h 399"/>
                <a:gd name="T38" fmla="*/ 777 w 1139"/>
                <a:gd name="T39" fmla="*/ 240 h 399"/>
                <a:gd name="T40" fmla="*/ 777 w 1139"/>
                <a:gd name="T41" fmla="*/ 202 h 399"/>
                <a:gd name="T42" fmla="*/ 725 w 1139"/>
                <a:gd name="T43" fmla="*/ 204 h 399"/>
                <a:gd name="T44" fmla="*/ 662 w 1139"/>
                <a:gd name="T45" fmla="*/ 205 h 399"/>
                <a:gd name="T46" fmla="*/ 615 w 1139"/>
                <a:gd name="T47" fmla="*/ 206 h 399"/>
                <a:gd name="T48" fmla="*/ 573 w 1139"/>
                <a:gd name="T49" fmla="*/ 206 h 399"/>
                <a:gd name="T50" fmla="*/ 560 w 1139"/>
                <a:gd name="T51" fmla="*/ 206 h 399"/>
                <a:gd name="T52" fmla="*/ 560 w 1139"/>
                <a:gd name="T53" fmla="*/ 168 h 399"/>
                <a:gd name="T54" fmla="*/ 533 w 1139"/>
                <a:gd name="T55" fmla="*/ 168 h 399"/>
                <a:gd name="T56" fmla="*/ 495 w 1139"/>
                <a:gd name="T57" fmla="*/ 168 h 399"/>
                <a:gd name="T58" fmla="*/ 459 w 1139"/>
                <a:gd name="T59" fmla="*/ 168 h 399"/>
                <a:gd name="T60" fmla="*/ 424 w 1139"/>
                <a:gd name="T61" fmla="*/ 167 h 399"/>
                <a:gd name="T62" fmla="*/ 390 w 1139"/>
                <a:gd name="T63" fmla="*/ 166 h 399"/>
                <a:gd name="T64" fmla="*/ 355 w 1139"/>
                <a:gd name="T65" fmla="*/ 165 h 399"/>
                <a:gd name="T66" fmla="*/ 348 w 1139"/>
                <a:gd name="T67" fmla="*/ 164 h 399"/>
                <a:gd name="T68" fmla="*/ 348 w 1139"/>
                <a:gd name="T69" fmla="*/ 127 h 399"/>
                <a:gd name="T70" fmla="*/ 320 w 1139"/>
                <a:gd name="T71" fmla="*/ 125 h 399"/>
                <a:gd name="T72" fmla="*/ 284 w 1139"/>
                <a:gd name="T73" fmla="*/ 124 h 399"/>
                <a:gd name="T74" fmla="*/ 247 w 1139"/>
                <a:gd name="T75" fmla="*/ 121 h 399"/>
                <a:gd name="T76" fmla="*/ 207 w 1139"/>
                <a:gd name="T77" fmla="*/ 118 h 399"/>
                <a:gd name="T78" fmla="*/ 163 w 1139"/>
                <a:gd name="T79" fmla="*/ 115 h 399"/>
                <a:gd name="T80" fmla="*/ 163 w 1139"/>
                <a:gd name="T81" fmla="*/ 77 h 399"/>
                <a:gd name="T82" fmla="*/ 44 w 1139"/>
                <a:gd name="T83" fmla="*/ 59 h 399"/>
                <a:gd name="T84" fmla="*/ 44 w 1139"/>
                <a:gd name="T85" fmla="*/ 22 h 399"/>
                <a:gd name="T86" fmla="*/ 0 w 1139"/>
                <a:gd name="T87" fmla="*/ 0 h 399"/>
                <a:gd name="T88" fmla="*/ 0 w 1139"/>
                <a:gd name="T89" fmla="*/ 99 h 399"/>
                <a:gd name="T90" fmla="*/ 726 w 1139"/>
                <a:gd name="T91" fmla="*/ 333 h 399"/>
                <a:gd name="T92" fmla="*/ 1122 w 1139"/>
                <a:gd name="T93" fmla="*/ 39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39" h="399">
                  <a:moveTo>
                    <a:pt x="1122" y="399"/>
                  </a:moveTo>
                  <a:cubicBezTo>
                    <a:pt x="1122" y="265"/>
                    <a:pt x="1122" y="265"/>
                    <a:pt x="1122" y="265"/>
                  </a:cubicBezTo>
                  <a:cubicBezTo>
                    <a:pt x="1122" y="265"/>
                    <a:pt x="1122" y="265"/>
                    <a:pt x="1122" y="265"/>
                  </a:cubicBezTo>
                  <a:cubicBezTo>
                    <a:pt x="1122" y="266"/>
                    <a:pt x="1120" y="268"/>
                    <a:pt x="1119" y="269"/>
                  </a:cubicBezTo>
                  <a:cubicBezTo>
                    <a:pt x="1118" y="270"/>
                    <a:pt x="1117" y="272"/>
                    <a:pt x="1115" y="273"/>
                  </a:cubicBezTo>
                  <a:cubicBezTo>
                    <a:pt x="1113" y="274"/>
                    <a:pt x="1111" y="275"/>
                    <a:pt x="1108" y="276"/>
                  </a:cubicBezTo>
                  <a:cubicBezTo>
                    <a:pt x="1106" y="277"/>
                    <a:pt x="1103" y="279"/>
                    <a:pt x="1099" y="280"/>
                  </a:cubicBezTo>
                  <a:cubicBezTo>
                    <a:pt x="1096" y="281"/>
                    <a:pt x="1092" y="282"/>
                    <a:pt x="1088" y="283"/>
                  </a:cubicBezTo>
                  <a:cubicBezTo>
                    <a:pt x="1085" y="284"/>
                    <a:pt x="1083" y="285"/>
                    <a:pt x="1079" y="285"/>
                  </a:cubicBezTo>
                  <a:cubicBezTo>
                    <a:pt x="1079" y="248"/>
                    <a:pt x="1079" y="248"/>
                    <a:pt x="1079" y="248"/>
                  </a:cubicBezTo>
                  <a:cubicBezTo>
                    <a:pt x="1078" y="248"/>
                    <a:pt x="1076" y="248"/>
                    <a:pt x="1075" y="249"/>
                  </a:cubicBezTo>
                  <a:cubicBezTo>
                    <a:pt x="1069" y="250"/>
                    <a:pt x="1064" y="251"/>
                    <a:pt x="1058" y="252"/>
                  </a:cubicBezTo>
                  <a:cubicBezTo>
                    <a:pt x="1051" y="253"/>
                    <a:pt x="1044" y="255"/>
                    <a:pt x="1037" y="256"/>
                  </a:cubicBezTo>
                  <a:cubicBezTo>
                    <a:pt x="1029" y="257"/>
                    <a:pt x="1020" y="258"/>
                    <a:pt x="1011" y="259"/>
                  </a:cubicBezTo>
                  <a:cubicBezTo>
                    <a:pt x="1000" y="261"/>
                    <a:pt x="988" y="262"/>
                    <a:pt x="976" y="264"/>
                  </a:cubicBezTo>
                  <a:cubicBezTo>
                    <a:pt x="970" y="264"/>
                    <a:pt x="963" y="265"/>
                    <a:pt x="957" y="266"/>
                  </a:cubicBezTo>
                  <a:cubicBezTo>
                    <a:pt x="957" y="228"/>
                    <a:pt x="957" y="228"/>
                    <a:pt x="957" y="228"/>
                  </a:cubicBezTo>
                  <a:cubicBezTo>
                    <a:pt x="945" y="229"/>
                    <a:pt x="934" y="230"/>
                    <a:pt x="921" y="231"/>
                  </a:cubicBezTo>
                  <a:cubicBezTo>
                    <a:pt x="879" y="235"/>
                    <a:pt x="830" y="238"/>
                    <a:pt x="778" y="240"/>
                  </a:cubicBezTo>
                  <a:cubicBezTo>
                    <a:pt x="777" y="240"/>
                    <a:pt x="777" y="240"/>
                    <a:pt x="777" y="240"/>
                  </a:cubicBezTo>
                  <a:cubicBezTo>
                    <a:pt x="777" y="202"/>
                    <a:pt x="777" y="202"/>
                    <a:pt x="777" y="202"/>
                  </a:cubicBezTo>
                  <a:cubicBezTo>
                    <a:pt x="760" y="203"/>
                    <a:pt x="743" y="203"/>
                    <a:pt x="725" y="204"/>
                  </a:cubicBezTo>
                  <a:cubicBezTo>
                    <a:pt x="705" y="204"/>
                    <a:pt x="684" y="205"/>
                    <a:pt x="662" y="205"/>
                  </a:cubicBezTo>
                  <a:cubicBezTo>
                    <a:pt x="647" y="206"/>
                    <a:pt x="631" y="206"/>
                    <a:pt x="615" y="206"/>
                  </a:cubicBezTo>
                  <a:cubicBezTo>
                    <a:pt x="601" y="206"/>
                    <a:pt x="587" y="206"/>
                    <a:pt x="573" y="206"/>
                  </a:cubicBezTo>
                  <a:cubicBezTo>
                    <a:pt x="568" y="206"/>
                    <a:pt x="564" y="206"/>
                    <a:pt x="560" y="206"/>
                  </a:cubicBezTo>
                  <a:cubicBezTo>
                    <a:pt x="560" y="168"/>
                    <a:pt x="560" y="168"/>
                    <a:pt x="560" y="168"/>
                  </a:cubicBezTo>
                  <a:cubicBezTo>
                    <a:pt x="551" y="168"/>
                    <a:pt x="542" y="168"/>
                    <a:pt x="533" y="168"/>
                  </a:cubicBezTo>
                  <a:cubicBezTo>
                    <a:pt x="520" y="168"/>
                    <a:pt x="508" y="168"/>
                    <a:pt x="495" y="168"/>
                  </a:cubicBezTo>
                  <a:cubicBezTo>
                    <a:pt x="483" y="168"/>
                    <a:pt x="471" y="168"/>
                    <a:pt x="459" y="168"/>
                  </a:cubicBezTo>
                  <a:cubicBezTo>
                    <a:pt x="448" y="167"/>
                    <a:pt x="436" y="167"/>
                    <a:pt x="424" y="167"/>
                  </a:cubicBezTo>
                  <a:cubicBezTo>
                    <a:pt x="413" y="167"/>
                    <a:pt x="401" y="166"/>
                    <a:pt x="390" y="166"/>
                  </a:cubicBezTo>
                  <a:cubicBezTo>
                    <a:pt x="378" y="165"/>
                    <a:pt x="366" y="165"/>
                    <a:pt x="355" y="165"/>
                  </a:cubicBezTo>
                  <a:cubicBezTo>
                    <a:pt x="353" y="165"/>
                    <a:pt x="350" y="164"/>
                    <a:pt x="348" y="164"/>
                  </a:cubicBezTo>
                  <a:cubicBezTo>
                    <a:pt x="348" y="127"/>
                    <a:pt x="348" y="127"/>
                    <a:pt x="348" y="127"/>
                  </a:cubicBezTo>
                  <a:cubicBezTo>
                    <a:pt x="338" y="126"/>
                    <a:pt x="329" y="126"/>
                    <a:pt x="320" y="125"/>
                  </a:cubicBezTo>
                  <a:cubicBezTo>
                    <a:pt x="308" y="125"/>
                    <a:pt x="296" y="124"/>
                    <a:pt x="284" y="124"/>
                  </a:cubicBezTo>
                  <a:cubicBezTo>
                    <a:pt x="272" y="123"/>
                    <a:pt x="259" y="122"/>
                    <a:pt x="247" y="121"/>
                  </a:cubicBezTo>
                  <a:cubicBezTo>
                    <a:pt x="234" y="120"/>
                    <a:pt x="220" y="119"/>
                    <a:pt x="207" y="118"/>
                  </a:cubicBezTo>
                  <a:cubicBezTo>
                    <a:pt x="192" y="117"/>
                    <a:pt x="177" y="116"/>
                    <a:pt x="163" y="115"/>
                  </a:cubicBezTo>
                  <a:cubicBezTo>
                    <a:pt x="163" y="77"/>
                    <a:pt x="163" y="77"/>
                    <a:pt x="163" y="77"/>
                  </a:cubicBezTo>
                  <a:cubicBezTo>
                    <a:pt x="113" y="72"/>
                    <a:pt x="72" y="66"/>
                    <a:pt x="44" y="59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16" y="15"/>
                    <a:pt x="0" y="8"/>
                    <a:pt x="0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229"/>
                    <a:pt x="328" y="293"/>
                    <a:pt x="726" y="333"/>
                  </a:cubicBezTo>
                  <a:cubicBezTo>
                    <a:pt x="1139" y="375"/>
                    <a:pt x="1117" y="385"/>
                    <a:pt x="1122" y="399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</a:ln>
            <a:effectLst>
              <a:outerShdw blurRad="139700" dist="38100" dir="5400000" algn="t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altLang="zh-CN" sz="2400">
                  <a:solidFill>
                    <a:prstClr val="black"/>
                  </a:solidFill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1" name="Freeform 289"/>
            <p:cNvSpPr>
              <a:spLocks/>
            </p:cNvSpPr>
            <p:nvPr/>
          </p:nvSpPr>
          <p:spPr bwMode="auto">
            <a:xfrm>
              <a:off x="6224685" y="2740090"/>
              <a:ext cx="1033532" cy="436197"/>
            </a:xfrm>
            <a:custGeom>
              <a:avLst/>
              <a:gdLst>
                <a:gd name="T0" fmla="*/ 308 w 582"/>
                <a:gd name="T1" fmla="*/ 42 h 246"/>
                <a:gd name="T2" fmla="*/ 310 w 582"/>
                <a:gd name="T3" fmla="*/ 36 h 246"/>
                <a:gd name="T4" fmla="*/ 163 w 582"/>
                <a:gd name="T5" fmla="*/ 0 h 246"/>
                <a:gd name="T6" fmla="*/ 15 w 582"/>
                <a:gd name="T7" fmla="*/ 14 h 246"/>
                <a:gd name="T8" fmla="*/ 157 w 582"/>
                <a:gd name="T9" fmla="*/ 74 h 246"/>
                <a:gd name="T10" fmla="*/ 158 w 582"/>
                <a:gd name="T11" fmla="*/ 78 h 246"/>
                <a:gd name="T12" fmla="*/ 158 w 582"/>
                <a:gd name="T13" fmla="*/ 79 h 246"/>
                <a:gd name="T14" fmla="*/ 158 w 582"/>
                <a:gd name="T15" fmla="*/ 82 h 246"/>
                <a:gd name="T16" fmla="*/ 159 w 582"/>
                <a:gd name="T17" fmla="*/ 84 h 246"/>
                <a:gd name="T18" fmla="*/ 159 w 582"/>
                <a:gd name="T19" fmla="*/ 87 h 246"/>
                <a:gd name="T20" fmla="*/ 159 w 582"/>
                <a:gd name="T21" fmla="*/ 88 h 246"/>
                <a:gd name="T22" fmla="*/ 159 w 582"/>
                <a:gd name="T23" fmla="*/ 92 h 246"/>
                <a:gd name="T24" fmla="*/ 158 w 582"/>
                <a:gd name="T25" fmla="*/ 93 h 246"/>
                <a:gd name="T26" fmla="*/ 158 w 582"/>
                <a:gd name="T27" fmla="*/ 97 h 246"/>
                <a:gd name="T28" fmla="*/ 158 w 582"/>
                <a:gd name="T29" fmla="*/ 98 h 246"/>
                <a:gd name="T30" fmla="*/ 157 w 582"/>
                <a:gd name="T31" fmla="*/ 101 h 246"/>
                <a:gd name="T32" fmla="*/ 156 w 582"/>
                <a:gd name="T33" fmla="*/ 103 h 246"/>
                <a:gd name="T34" fmla="*/ 155 w 582"/>
                <a:gd name="T35" fmla="*/ 107 h 246"/>
                <a:gd name="T36" fmla="*/ 155 w 582"/>
                <a:gd name="T37" fmla="*/ 108 h 246"/>
                <a:gd name="T38" fmla="*/ 152 w 582"/>
                <a:gd name="T39" fmla="*/ 113 h 246"/>
                <a:gd name="T40" fmla="*/ 152 w 582"/>
                <a:gd name="T41" fmla="*/ 115 h 246"/>
                <a:gd name="T42" fmla="*/ 150 w 582"/>
                <a:gd name="T43" fmla="*/ 118 h 246"/>
                <a:gd name="T44" fmla="*/ 149 w 582"/>
                <a:gd name="T45" fmla="*/ 120 h 246"/>
                <a:gd name="T46" fmla="*/ 146 w 582"/>
                <a:gd name="T47" fmla="*/ 124 h 246"/>
                <a:gd name="T48" fmla="*/ 145 w 582"/>
                <a:gd name="T49" fmla="*/ 126 h 246"/>
                <a:gd name="T50" fmla="*/ 141 w 582"/>
                <a:gd name="T51" fmla="*/ 132 h 246"/>
                <a:gd name="T52" fmla="*/ 141 w 582"/>
                <a:gd name="T53" fmla="*/ 133 h 246"/>
                <a:gd name="T54" fmla="*/ 137 w 582"/>
                <a:gd name="T55" fmla="*/ 138 h 246"/>
                <a:gd name="T56" fmla="*/ 135 w 582"/>
                <a:gd name="T57" fmla="*/ 140 h 246"/>
                <a:gd name="T58" fmla="*/ 132 w 582"/>
                <a:gd name="T59" fmla="*/ 144 h 246"/>
                <a:gd name="T60" fmla="*/ 130 w 582"/>
                <a:gd name="T61" fmla="*/ 146 h 246"/>
                <a:gd name="T62" fmla="*/ 125 w 582"/>
                <a:gd name="T63" fmla="*/ 151 h 246"/>
                <a:gd name="T64" fmla="*/ 124 w 582"/>
                <a:gd name="T65" fmla="*/ 152 h 246"/>
                <a:gd name="T66" fmla="*/ 118 w 582"/>
                <a:gd name="T67" fmla="*/ 159 h 246"/>
                <a:gd name="T68" fmla="*/ 116 w 582"/>
                <a:gd name="T69" fmla="*/ 161 h 246"/>
                <a:gd name="T70" fmla="*/ 110 w 582"/>
                <a:gd name="T71" fmla="*/ 166 h 246"/>
                <a:gd name="T72" fmla="*/ 108 w 582"/>
                <a:gd name="T73" fmla="*/ 168 h 246"/>
                <a:gd name="T74" fmla="*/ 102 w 582"/>
                <a:gd name="T75" fmla="*/ 173 h 246"/>
                <a:gd name="T76" fmla="*/ 100 w 582"/>
                <a:gd name="T77" fmla="*/ 175 h 246"/>
                <a:gd name="T78" fmla="*/ 91 w 582"/>
                <a:gd name="T79" fmla="*/ 182 h 246"/>
                <a:gd name="T80" fmla="*/ 90 w 582"/>
                <a:gd name="T81" fmla="*/ 183 h 246"/>
                <a:gd name="T82" fmla="*/ 82 w 582"/>
                <a:gd name="T83" fmla="*/ 190 h 246"/>
                <a:gd name="T84" fmla="*/ 79 w 582"/>
                <a:gd name="T85" fmla="*/ 192 h 246"/>
                <a:gd name="T86" fmla="*/ 71 w 582"/>
                <a:gd name="T87" fmla="*/ 198 h 246"/>
                <a:gd name="T88" fmla="*/ 68 w 582"/>
                <a:gd name="T89" fmla="*/ 200 h 246"/>
                <a:gd name="T90" fmla="*/ 59 w 582"/>
                <a:gd name="T91" fmla="*/ 207 h 246"/>
                <a:gd name="T92" fmla="*/ 57 w 582"/>
                <a:gd name="T93" fmla="*/ 209 h 246"/>
                <a:gd name="T94" fmla="*/ 45 w 582"/>
                <a:gd name="T95" fmla="*/ 217 h 246"/>
                <a:gd name="T96" fmla="*/ 42 w 582"/>
                <a:gd name="T97" fmla="*/ 219 h 246"/>
                <a:gd name="T98" fmla="*/ 32 w 582"/>
                <a:gd name="T99" fmla="*/ 225 h 246"/>
                <a:gd name="T100" fmla="*/ 28 w 582"/>
                <a:gd name="T101" fmla="*/ 228 h 246"/>
                <a:gd name="T102" fmla="*/ 18 w 582"/>
                <a:gd name="T103" fmla="*/ 234 h 246"/>
                <a:gd name="T104" fmla="*/ 14 w 582"/>
                <a:gd name="T105" fmla="*/ 237 h 246"/>
                <a:gd name="T106" fmla="*/ 0 w 582"/>
                <a:gd name="T107" fmla="*/ 246 h 246"/>
                <a:gd name="T108" fmla="*/ 582 w 582"/>
                <a:gd name="T109" fmla="*/ 138 h 246"/>
                <a:gd name="T110" fmla="*/ 582 w 582"/>
                <a:gd name="T111" fmla="*/ 42 h 246"/>
                <a:gd name="T112" fmla="*/ 308 w 582"/>
                <a:gd name="T113" fmla="*/ 42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82" h="246">
                  <a:moveTo>
                    <a:pt x="308" y="42"/>
                  </a:moveTo>
                  <a:cubicBezTo>
                    <a:pt x="310" y="36"/>
                    <a:pt x="310" y="36"/>
                    <a:pt x="310" y="36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39" y="21"/>
                    <a:pt x="157" y="74"/>
                  </a:cubicBezTo>
                  <a:cubicBezTo>
                    <a:pt x="157" y="76"/>
                    <a:pt x="157" y="77"/>
                    <a:pt x="158" y="78"/>
                  </a:cubicBezTo>
                  <a:cubicBezTo>
                    <a:pt x="158" y="79"/>
                    <a:pt x="158" y="79"/>
                    <a:pt x="158" y="79"/>
                  </a:cubicBezTo>
                  <a:cubicBezTo>
                    <a:pt x="158" y="80"/>
                    <a:pt x="158" y="81"/>
                    <a:pt x="158" y="82"/>
                  </a:cubicBezTo>
                  <a:cubicBezTo>
                    <a:pt x="158" y="83"/>
                    <a:pt x="159" y="83"/>
                    <a:pt x="159" y="84"/>
                  </a:cubicBezTo>
                  <a:cubicBezTo>
                    <a:pt x="159" y="85"/>
                    <a:pt x="159" y="86"/>
                    <a:pt x="159" y="87"/>
                  </a:cubicBezTo>
                  <a:cubicBezTo>
                    <a:pt x="159" y="87"/>
                    <a:pt x="159" y="87"/>
                    <a:pt x="159" y="88"/>
                  </a:cubicBezTo>
                  <a:cubicBezTo>
                    <a:pt x="159" y="89"/>
                    <a:pt x="159" y="91"/>
                    <a:pt x="159" y="92"/>
                  </a:cubicBezTo>
                  <a:cubicBezTo>
                    <a:pt x="159" y="92"/>
                    <a:pt x="158" y="93"/>
                    <a:pt x="158" y="93"/>
                  </a:cubicBezTo>
                  <a:cubicBezTo>
                    <a:pt x="158" y="94"/>
                    <a:pt x="158" y="96"/>
                    <a:pt x="158" y="97"/>
                  </a:cubicBezTo>
                  <a:cubicBezTo>
                    <a:pt x="158" y="97"/>
                    <a:pt x="158" y="98"/>
                    <a:pt x="158" y="98"/>
                  </a:cubicBezTo>
                  <a:cubicBezTo>
                    <a:pt x="157" y="99"/>
                    <a:pt x="157" y="100"/>
                    <a:pt x="157" y="101"/>
                  </a:cubicBezTo>
                  <a:cubicBezTo>
                    <a:pt x="157" y="102"/>
                    <a:pt x="156" y="103"/>
                    <a:pt x="156" y="103"/>
                  </a:cubicBezTo>
                  <a:cubicBezTo>
                    <a:pt x="156" y="104"/>
                    <a:pt x="155" y="106"/>
                    <a:pt x="155" y="107"/>
                  </a:cubicBezTo>
                  <a:cubicBezTo>
                    <a:pt x="155" y="108"/>
                    <a:pt x="155" y="108"/>
                    <a:pt x="155" y="108"/>
                  </a:cubicBezTo>
                  <a:cubicBezTo>
                    <a:pt x="154" y="110"/>
                    <a:pt x="153" y="111"/>
                    <a:pt x="152" y="113"/>
                  </a:cubicBezTo>
                  <a:cubicBezTo>
                    <a:pt x="152" y="114"/>
                    <a:pt x="152" y="114"/>
                    <a:pt x="152" y="115"/>
                  </a:cubicBezTo>
                  <a:cubicBezTo>
                    <a:pt x="151" y="116"/>
                    <a:pt x="150" y="117"/>
                    <a:pt x="150" y="118"/>
                  </a:cubicBezTo>
                  <a:cubicBezTo>
                    <a:pt x="149" y="119"/>
                    <a:pt x="149" y="120"/>
                    <a:pt x="149" y="120"/>
                  </a:cubicBezTo>
                  <a:cubicBezTo>
                    <a:pt x="148" y="122"/>
                    <a:pt x="147" y="123"/>
                    <a:pt x="146" y="124"/>
                  </a:cubicBezTo>
                  <a:cubicBezTo>
                    <a:pt x="146" y="125"/>
                    <a:pt x="146" y="125"/>
                    <a:pt x="145" y="126"/>
                  </a:cubicBezTo>
                  <a:cubicBezTo>
                    <a:pt x="144" y="128"/>
                    <a:pt x="143" y="130"/>
                    <a:pt x="141" y="132"/>
                  </a:cubicBezTo>
                  <a:cubicBezTo>
                    <a:pt x="141" y="133"/>
                    <a:pt x="141" y="133"/>
                    <a:pt x="141" y="133"/>
                  </a:cubicBezTo>
                  <a:cubicBezTo>
                    <a:pt x="139" y="134"/>
                    <a:pt x="138" y="136"/>
                    <a:pt x="137" y="138"/>
                  </a:cubicBezTo>
                  <a:cubicBezTo>
                    <a:pt x="136" y="138"/>
                    <a:pt x="136" y="139"/>
                    <a:pt x="135" y="140"/>
                  </a:cubicBezTo>
                  <a:cubicBezTo>
                    <a:pt x="134" y="141"/>
                    <a:pt x="133" y="142"/>
                    <a:pt x="132" y="144"/>
                  </a:cubicBezTo>
                  <a:cubicBezTo>
                    <a:pt x="131" y="145"/>
                    <a:pt x="131" y="145"/>
                    <a:pt x="130" y="146"/>
                  </a:cubicBezTo>
                  <a:cubicBezTo>
                    <a:pt x="128" y="148"/>
                    <a:pt x="127" y="149"/>
                    <a:pt x="125" y="151"/>
                  </a:cubicBezTo>
                  <a:cubicBezTo>
                    <a:pt x="125" y="151"/>
                    <a:pt x="124" y="152"/>
                    <a:pt x="124" y="152"/>
                  </a:cubicBezTo>
                  <a:cubicBezTo>
                    <a:pt x="122" y="154"/>
                    <a:pt x="120" y="157"/>
                    <a:pt x="118" y="159"/>
                  </a:cubicBezTo>
                  <a:cubicBezTo>
                    <a:pt x="117" y="159"/>
                    <a:pt x="116" y="160"/>
                    <a:pt x="116" y="161"/>
                  </a:cubicBezTo>
                  <a:cubicBezTo>
                    <a:pt x="114" y="162"/>
                    <a:pt x="112" y="164"/>
                    <a:pt x="110" y="166"/>
                  </a:cubicBezTo>
                  <a:cubicBezTo>
                    <a:pt x="110" y="167"/>
                    <a:pt x="109" y="167"/>
                    <a:pt x="108" y="168"/>
                  </a:cubicBezTo>
                  <a:cubicBezTo>
                    <a:pt x="106" y="170"/>
                    <a:pt x="104" y="171"/>
                    <a:pt x="102" y="173"/>
                  </a:cubicBezTo>
                  <a:cubicBezTo>
                    <a:pt x="101" y="174"/>
                    <a:pt x="101" y="175"/>
                    <a:pt x="100" y="175"/>
                  </a:cubicBezTo>
                  <a:cubicBezTo>
                    <a:pt x="97" y="178"/>
                    <a:pt x="94" y="180"/>
                    <a:pt x="91" y="182"/>
                  </a:cubicBezTo>
                  <a:cubicBezTo>
                    <a:pt x="90" y="183"/>
                    <a:pt x="90" y="183"/>
                    <a:pt x="90" y="183"/>
                  </a:cubicBezTo>
                  <a:cubicBezTo>
                    <a:pt x="88" y="185"/>
                    <a:pt x="85" y="188"/>
                    <a:pt x="82" y="190"/>
                  </a:cubicBezTo>
                  <a:cubicBezTo>
                    <a:pt x="81" y="191"/>
                    <a:pt x="80" y="192"/>
                    <a:pt x="79" y="192"/>
                  </a:cubicBezTo>
                  <a:cubicBezTo>
                    <a:pt x="76" y="194"/>
                    <a:pt x="74" y="196"/>
                    <a:pt x="71" y="198"/>
                  </a:cubicBezTo>
                  <a:cubicBezTo>
                    <a:pt x="70" y="199"/>
                    <a:pt x="69" y="200"/>
                    <a:pt x="68" y="200"/>
                  </a:cubicBezTo>
                  <a:cubicBezTo>
                    <a:pt x="65" y="203"/>
                    <a:pt x="62" y="205"/>
                    <a:pt x="59" y="207"/>
                  </a:cubicBezTo>
                  <a:cubicBezTo>
                    <a:pt x="58" y="207"/>
                    <a:pt x="58" y="208"/>
                    <a:pt x="57" y="209"/>
                  </a:cubicBezTo>
                  <a:cubicBezTo>
                    <a:pt x="53" y="211"/>
                    <a:pt x="49" y="214"/>
                    <a:pt x="45" y="217"/>
                  </a:cubicBezTo>
                  <a:cubicBezTo>
                    <a:pt x="44" y="217"/>
                    <a:pt x="43" y="218"/>
                    <a:pt x="42" y="219"/>
                  </a:cubicBezTo>
                  <a:cubicBezTo>
                    <a:pt x="39" y="221"/>
                    <a:pt x="36" y="223"/>
                    <a:pt x="32" y="225"/>
                  </a:cubicBezTo>
                  <a:cubicBezTo>
                    <a:pt x="31" y="226"/>
                    <a:pt x="29" y="227"/>
                    <a:pt x="28" y="228"/>
                  </a:cubicBezTo>
                  <a:cubicBezTo>
                    <a:pt x="25" y="230"/>
                    <a:pt x="22" y="232"/>
                    <a:pt x="18" y="234"/>
                  </a:cubicBezTo>
                  <a:cubicBezTo>
                    <a:pt x="17" y="235"/>
                    <a:pt x="16" y="236"/>
                    <a:pt x="14" y="237"/>
                  </a:cubicBezTo>
                  <a:cubicBezTo>
                    <a:pt x="9" y="240"/>
                    <a:pt x="5" y="243"/>
                    <a:pt x="0" y="246"/>
                  </a:cubicBezTo>
                  <a:cubicBezTo>
                    <a:pt x="38" y="229"/>
                    <a:pt x="582" y="166"/>
                    <a:pt x="582" y="138"/>
                  </a:cubicBezTo>
                  <a:cubicBezTo>
                    <a:pt x="582" y="42"/>
                    <a:pt x="582" y="42"/>
                    <a:pt x="582" y="42"/>
                  </a:cubicBezTo>
                  <a:lnTo>
                    <a:pt x="308" y="42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noFill/>
            </a:ln>
            <a:effectLst>
              <a:outerShdw blurRad="139700" dist="38100" dir="5400000" algn="t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2" name="Freeform 290"/>
            <p:cNvSpPr>
              <a:spLocks/>
            </p:cNvSpPr>
            <p:nvPr/>
          </p:nvSpPr>
          <p:spPr bwMode="auto">
            <a:xfrm>
              <a:off x="5276822" y="2263193"/>
              <a:ext cx="2022845" cy="707508"/>
            </a:xfrm>
            <a:custGeom>
              <a:avLst/>
              <a:gdLst>
                <a:gd name="T0" fmla="*/ 1122 w 1139"/>
                <a:gd name="T1" fmla="*/ 399 h 399"/>
                <a:gd name="T2" fmla="*/ 1122 w 1139"/>
                <a:gd name="T3" fmla="*/ 264 h 399"/>
                <a:gd name="T4" fmla="*/ 1122 w 1139"/>
                <a:gd name="T5" fmla="*/ 265 h 399"/>
                <a:gd name="T6" fmla="*/ 1119 w 1139"/>
                <a:gd name="T7" fmla="*/ 269 h 399"/>
                <a:gd name="T8" fmla="*/ 1115 w 1139"/>
                <a:gd name="T9" fmla="*/ 272 h 399"/>
                <a:gd name="T10" fmla="*/ 1108 w 1139"/>
                <a:gd name="T11" fmla="*/ 276 h 399"/>
                <a:gd name="T12" fmla="*/ 1099 w 1139"/>
                <a:gd name="T13" fmla="*/ 279 h 399"/>
                <a:gd name="T14" fmla="*/ 1088 w 1139"/>
                <a:gd name="T15" fmla="*/ 283 h 399"/>
                <a:gd name="T16" fmla="*/ 1079 w 1139"/>
                <a:gd name="T17" fmla="*/ 285 h 399"/>
                <a:gd name="T18" fmla="*/ 1079 w 1139"/>
                <a:gd name="T19" fmla="*/ 247 h 399"/>
                <a:gd name="T20" fmla="*/ 1075 w 1139"/>
                <a:gd name="T21" fmla="*/ 248 h 399"/>
                <a:gd name="T22" fmla="*/ 1058 w 1139"/>
                <a:gd name="T23" fmla="*/ 252 h 399"/>
                <a:gd name="T24" fmla="*/ 1037 w 1139"/>
                <a:gd name="T25" fmla="*/ 255 h 399"/>
                <a:gd name="T26" fmla="*/ 1011 w 1139"/>
                <a:gd name="T27" fmla="*/ 259 h 399"/>
                <a:gd name="T28" fmla="*/ 976 w 1139"/>
                <a:gd name="T29" fmla="*/ 263 h 399"/>
                <a:gd name="T30" fmla="*/ 957 w 1139"/>
                <a:gd name="T31" fmla="*/ 265 h 399"/>
                <a:gd name="T32" fmla="*/ 957 w 1139"/>
                <a:gd name="T33" fmla="*/ 228 h 399"/>
                <a:gd name="T34" fmla="*/ 921 w 1139"/>
                <a:gd name="T35" fmla="*/ 231 h 399"/>
                <a:gd name="T36" fmla="*/ 778 w 1139"/>
                <a:gd name="T37" fmla="*/ 239 h 399"/>
                <a:gd name="T38" fmla="*/ 777 w 1139"/>
                <a:gd name="T39" fmla="*/ 239 h 399"/>
                <a:gd name="T40" fmla="*/ 777 w 1139"/>
                <a:gd name="T41" fmla="*/ 201 h 399"/>
                <a:gd name="T42" fmla="*/ 725 w 1139"/>
                <a:gd name="T43" fmla="*/ 203 h 399"/>
                <a:gd name="T44" fmla="*/ 662 w 1139"/>
                <a:gd name="T45" fmla="*/ 205 h 399"/>
                <a:gd name="T46" fmla="*/ 615 w 1139"/>
                <a:gd name="T47" fmla="*/ 205 h 399"/>
                <a:gd name="T48" fmla="*/ 573 w 1139"/>
                <a:gd name="T49" fmla="*/ 206 h 399"/>
                <a:gd name="T50" fmla="*/ 560 w 1139"/>
                <a:gd name="T51" fmla="*/ 206 h 399"/>
                <a:gd name="T52" fmla="*/ 560 w 1139"/>
                <a:gd name="T53" fmla="*/ 168 h 399"/>
                <a:gd name="T54" fmla="*/ 533 w 1139"/>
                <a:gd name="T55" fmla="*/ 168 h 399"/>
                <a:gd name="T56" fmla="*/ 495 w 1139"/>
                <a:gd name="T57" fmla="*/ 168 h 399"/>
                <a:gd name="T58" fmla="*/ 459 w 1139"/>
                <a:gd name="T59" fmla="*/ 167 h 399"/>
                <a:gd name="T60" fmla="*/ 424 w 1139"/>
                <a:gd name="T61" fmla="*/ 166 h 399"/>
                <a:gd name="T62" fmla="*/ 390 w 1139"/>
                <a:gd name="T63" fmla="*/ 165 h 399"/>
                <a:gd name="T64" fmla="*/ 355 w 1139"/>
                <a:gd name="T65" fmla="*/ 164 h 399"/>
                <a:gd name="T66" fmla="*/ 348 w 1139"/>
                <a:gd name="T67" fmla="*/ 164 h 399"/>
                <a:gd name="T68" fmla="*/ 348 w 1139"/>
                <a:gd name="T69" fmla="*/ 126 h 399"/>
                <a:gd name="T70" fmla="*/ 320 w 1139"/>
                <a:gd name="T71" fmla="*/ 125 h 399"/>
                <a:gd name="T72" fmla="*/ 284 w 1139"/>
                <a:gd name="T73" fmla="*/ 123 h 399"/>
                <a:gd name="T74" fmla="*/ 247 w 1139"/>
                <a:gd name="T75" fmla="*/ 121 h 399"/>
                <a:gd name="T76" fmla="*/ 207 w 1139"/>
                <a:gd name="T77" fmla="*/ 118 h 399"/>
                <a:gd name="T78" fmla="*/ 163 w 1139"/>
                <a:gd name="T79" fmla="*/ 114 h 399"/>
                <a:gd name="T80" fmla="*/ 163 w 1139"/>
                <a:gd name="T81" fmla="*/ 77 h 399"/>
                <a:gd name="T82" fmla="*/ 44 w 1139"/>
                <a:gd name="T83" fmla="*/ 59 h 399"/>
                <a:gd name="T84" fmla="*/ 44 w 1139"/>
                <a:gd name="T85" fmla="*/ 21 h 399"/>
                <a:gd name="T86" fmla="*/ 0 w 1139"/>
                <a:gd name="T87" fmla="*/ 0 h 399"/>
                <a:gd name="T88" fmla="*/ 0 w 1139"/>
                <a:gd name="T89" fmla="*/ 99 h 399"/>
                <a:gd name="T90" fmla="*/ 726 w 1139"/>
                <a:gd name="T91" fmla="*/ 333 h 399"/>
                <a:gd name="T92" fmla="*/ 1122 w 1139"/>
                <a:gd name="T93" fmla="*/ 39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39" h="399">
                  <a:moveTo>
                    <a:pt x="1122" y="399"/>
                  </a:moveTo>
                  <a:cubicBezTo>
                    <a:pt x="1122" y="264"/>
                    <a:pt x="1122" y="264"/>
                    <a:pt x="1122" y="264"/>
                  </a:cubicBezTo>
                  <a:cubicBezTo>
                    <a:pt x="1122" y="265"/>
                    <a:pt x="1122" y="265"/>
                    <a:pt x="1122" y="265"/>
                  </a:cubicBezTo>
                  <a:cubicBezTo>
                    <a:pt x="1122" y="266"/>
                    <a:pt x="1120" y="267"/>
                    <a:pt x="1119" y="269"/>
                  </a:cubicBezTo>
                  <a:cubicBezTo>
                    <a:pt x="1118" y="270"/>
                    <a:pt x="1117" y="271"/>
                    <a:pt x="1115" y="272"/>
                  </a:cubicBezTo>
                  <a:cubicBezTo>
                    <a:pt x="1113" y="273"/>
                    <a:pt x="1111" y="275"/>
                    <a:pt x="1108" y="276"/>
                  </a:cubicBezTo>
                  <a:cubicBezTo>
                    <a:pt x="1106" y="277"/>
                    <a:pt x="1103" y="278"/>
                    <a:pt x="1099" y="279"/>
                  </a:cubicBezTo>
                  <a:cubicBezTo>
                    <a:pt x="1096" y="280"/>
                    <a:pt x="1092" y="282"/>
                    <a:pt x="1088" y="283"/>
                  </a:cubicBezTo>
                  <a:cubicBezTo>
                    <a:pt x="1085" y="283"/>
                    <a:pt x="1083" y="284"/>
                    <a:pt x="1079" y="285"/>
                  </a:cubicBezTo>
                  <a:cubicBezTo>
                    <a:pt x="1079" y="247"/>
                    <a:pt x="1079" y="247"/>
                    <a:pt x="1079" y="247"/>
                  </a:cubicBezTo>
                  <a:cubicBezTo>
                    <a:pt x="1078" y="247"/>
                    <a:pt x="1076" y="248"/>
                    <a:pt x="1075" y="248"/>
                  </a:cubicBezTo>
                  <a:cubicBezTo>
                    <a:pt x="1069" y="249"/>
                    <a:pt x="1064" y="251"/>
                    <a:pt x="1058" y="252"/>
                  </a:cubicBezTo>
                  <a:cubicBezTo>
                    <a:pt x="1051" y="253"/>
                    <a:pt x="1044" y="254"/>
                    <a:pt x="1037" y="255"/>
                  </a:cubicBezTo>
                  <a:cubicBezTo>
                    <a:pt x="1029" y="257"/>
                    <a:pt x="1020" y="258"/>
                    <a:pt x="1011" y="259"/>
                  </a:cubicBezTo>
                  <a:cubicBezTo>
                    <a:pt x="1000" y="261"/>
                    <a:pt x="988" y="262"/>
                    <a:pt x="976" y="263"/>
                  </a:cubicBezTo>
                  <a:cubicBezTo>
                    <a:pt x="970" y="264"/>
                    <a:pt x="963" y="265"/>
                    <a:pt x="957" y="265"/>
                  </a:cubicBezTo>
                  <a:cubicBezTo>
                    <a:pt x="957" y="228"/>
                    <a:pt x="957" y="228"/>
                    <a:pt x="957" y="228"/>
                  </a:cubicBezTo>
                  <a:cubicBezTo>
                    <a:pt x="945" y="229"/>
                    <a:pt x="934" y="230"/>
                    <a:pt x="921" y="231"/>
                  </a:cubicBezTo>
                  <a:cubicBezTo>
                    <a:pt x="879" y="234"/>
                    <a:pt x="830" y="237"/>
                    <a:pt x="778" y="239"/>
                  </a:cubicBezTo>
                  <a:cubicBezTo>
                    <a:pt x="777" y="239"/>
                    <a:pt x="777" y="239"/>
                    <a:pt x="777" y="239"/>
                  </a:cubicBezTo>
                  <a:cubicBezTo>
                    <a:pt x="777" y="201"/>
                    <a:pt x="777" y="201"/>
                    <a:pt x="777" y="201"/>
                  </a:cubicBezTo>
                  <a:cubicBezTo>
                    <a:pt x="760" y="202"/>
                    <a:pt x="743" y="203"/>
                    <a:pt x="725" y="203"/>
                  </a:cubicBezTo>
                  <a:cubicBezTo>
                    <a:pt x="705" y="204"/>
                    <a:pt x="684" y="204"/>
                    <a:pt x="662" y="205"/>
                  </a:cubicBezTo>
                  <a:cubicBezTo>
                    <a:pt x="647" y="205"/>
                    <a:pt x="631" y="205"/>
                    <a:pt x="615" y="205"/>
                  </a:cubicBezTo>
                  <a:cubicBezTo>
                    <a:pt x="601" y="206"/>
                    <a:pt x="587" y="206"/>
                    <a:pt x="573" y="206"/>
                  </a:cubicBezTo>
                  <a:cubicBezTo>
                    <a:pt x="568" y="206"/>
                    <a:pt x="564" y="206"/>
                    <a:pt x="560" y="206"/>
                  </a:cubicBezTo>
                  <a:cubicBezTo>
                    <a:pt x="560" y="168"/>
                    <a:pt x="560" y="168"/>
                    <a:pt x="560" y="168"/>
                  </a:cubicBezTo>
                  <a:cubicBezTo>
                    <a:pt x="551" y="168"/>
                    <a:pt x="542" y="168"/>
                    <a:pt x="533" y="168"/>
                  </a:cubicBezTo>
                  <a:cubicBezTo>
                    <a:pt x="520" y="168"/>
                    <a:pt x="508" y="168"/>
                    <a:pt x="495" y="168"/>
                  </a:cubicBezTo>
                  <a:cubicBezTo>
                    <a:pt x="483" y="168"/>
                    <a:pt x="471" y="167"/>
                    <a:pt x="459" y="167"/>
                  </a:cubicBezTo>
                  <a:cubicBezTo>
                    <a:pt x="448" y="167"/>
                    <a:pt x="436" y="167"/>
                    <a:pt x="424" y="166"/>
                  </a:cubicBezTo>
                  <a:cubicBezTo>
                    <a:pt x="413" y="166"/>
                    <a:pt x="401" y="166"/>
                    <a:pt x="390" y="165"/>
                  </a:cubicBezTo>
                  <a:cubicBezTo>
                    <a:pt x="378" y="165"/>
                    <a:pt x="366" y="165"/>
                    <a:pt x="355" y="164"/>
                  </a:cubicBezTo>
                  <a:cubicBezTo>
                    <a:pt x="353" y="164"/>
                    <a:pt x="350" y="164"/>
                    <a:pt x="348" y="164"/>
                  </a:cubicBezTo>
                  <a:cubicBezTo>
                    <a:pt x="348" y="126"/>
                    <a:pt x="348" y="126"/>
                    <a:pt x="348" y="126"/>
                  </a:cubicBezTo>
                  <a:cubicBezTo>
                    <a:pt x="338" y="126"/>
                    <a:pt x="329" y="125"/>
                    <a:pt x="320" y="125"/>
                  </a:cubicBezTo>
                  <a:cubicBezTo>
                    <a:pt x="308" y="124"/>
                    <a:pt x="296" y="124"/>
                    <a:pt x="284" y="123"/>
                  </a:cubicBezTo>
                  <a:cubicBezTo>
                    <a:pt x="272" y="122"/>
                    <a:pt x="259" y="122"/>
                    <a:pt x="247" y="121"/>
                  </a:cubicBezTo>
                  <a:cubicBezTo>
                    <a:pt x="234" y="120"/>
                    <a:pt x="220" y="119"/>
                    <a:pt x="207" y="118"/>
                  </a:cubicBezTo>
                  <a:cubicBezTo>
                    <a:pt x="192" y="117"/>
                    <a:pt x="177" y="116"/>
                    <a:pt x="163" y="114"/>
                  </a:cubicBezTo>
                  <a:cubicBezTo>
                    <a:pt x="163" y="77"/>
                    <a:pt x="163" y="77"/>
                    <a:pt x="163" y="77"/>
                  </a:cubicBezTo>
                  <a:cubicBezTo>
                    <a:pt x="113" y="72"/>
                    <a:pt x="72" y="66"/>
                    <a:pt x="44" y="59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16" y="15"/>
                    <a:pt x="0" y="8"/>
                    <a:pt x="0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228"/>
                    <a:pt x="328" y="293"/>
                    <a:pt x="726" y="333"/>
                  </a:cubicBezTo>
                  <a:cubicBezTo>
                    <a:pt x="1139" y="374"/>
                    <a:pt x="1117" y="385"/>
                    <a:pt x="1122" y="399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</a:ln>
            <a:effectLst>
              <a:outerShdw blurRad="139700" dist="38100" dir="5400000" algn="t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altLang="zh-CN" sz="2400">
                  <a:solidFill>
                    <a:prstClr val="black"/>
                  </a:solidFill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3" name="Freeform 291"/>
            <p:cNvSpPr>
              <a:spLocks/>
            </p:cNvSpPr>
            <p:nvPr/>
          </p:nvSpPr>
          <p:spPr bwMode="auto">
            <a:xfrm>
              <a:off x="5937863" y="5597104"/>
              <a:ext cx="5246" cy="0"/>
            </a:xfrm>
            <a:custGeom>
              <a:avLst/>
              <a:gdLst>
                <a:gd name="T0" fmla="*/ 3 w 3"/>
                <a:gd name="T1" fmla="*/ 2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4" name="Freeform 292"/>
            <p:cNvSpPr>
              <a:spLocks/>
            </p:cNvSpPr>
            <p:nvPr/>
          </p:nvSpPr>
          <p:spPr bwMode="auto">
            <a:xfrm>
              <a:off x="5816447" y="552815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5" name="Freeform 293"/>
            <p:cNvSpPr>
              <a:spLocks/>
            </p:cNvSpPr>
            <p:nvPr/>
          </p:nvSpPr>
          <p:spPr bwMode="auto">
            <a:xfrm>
              <a:off x="5816447" y="5528152"/>
              <a:ext cx="0" cy="14240"/>
            </a:xfrm>
            <a:custGeom>
              <a:avLst/>
              <a:gdLst>
                <a:gd name="T0" fmla="*/ 0 h 8"/>
                <a:gd name="T1" fmla="*/ 0 h 8"/>
                <a:gd name="T2" fmla="*/ 8 h 8"/>
                <a:gd name="T3" fmla="*/ 8 h 8"/>
                <a:gd name="T4" fmla="*/ 0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5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0" y="3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6" name="Freeform 294"/>
            <p:cNvSpPr>
              <a:spLocks/>
            </p:cNvSpPr>
            <p:nvPr/>
          </p:nvSpPr>
          <p:spPr bwMode="auto">
            <a:xfrm>
              <a:off x="6942165" y="5535647"/>
              <a:ext cx="0" cy="8994"/>
            </a:xfrm>
            <a:custGeom>
              <a:avLst/>
              <a:gdLst>
                <a:gd name="T0" fmla="*/ 0 h 5"/>
                <a:gd name="T1" fmla="*/ 5 h 5"/>
                <a:gd name="T2" fmla="*/ 5 h 5"/>
                <a:gd name="T3" fmla="*/ 0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cubicBezTo>
                    <a:pt x="0" y="2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7" name="Freeform 296"/>
            <p:cNvSpPr>
              <a:spLocks/>
            </p:cNvSpPr>
            <p:nvPr/>
          </p:nvSpPr>
          <p:spPr bwMode="auto">
            <a:xfrm>
              <a:off x="5816447" y="551765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8" name="Freeform 303"/>
            <p:cNvSpPr>
              <a:spLocks/>
            </p:cNvSpPr>
            <p:nvPr/>
          </p:nvSpPr>
          <p:spPr bwMode="auto">
            <a:xfrm>
              <a:off x="6651367" y="5496674"/>
              <a:ext cx="1499" cy="11992"/>
            </a:xfrm>
            <a:custGeom>
              <a:avLst/>
              <a:gdLst>
                <a:gd name="T0" fmla="*/ 0 w 1"/>
                <a:gd name="T1" fmla="*/ 0 h 7"/>
                <a:gd name="T2" fmla="*/ 0 w 1"/>
                <a:gd name="T3" fmla="*/ 6 h 7"/>
                <a:gd name="T4" fmla="*/ 1 w 1"/>
                <a:gd name="T5" fmla="*/ 7 h 7"/>
                <a:gd name="T6" fmla="*/ 1 w 1"/>
                <a:gd name="T7" fmla="*/ 1 h 7"/>
                <a:gd name="T8" fmla="*/ 0 w 1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7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9" name="Freeform 304"/>
            <p:cNvSpPr>
              <a:spLocks/>
            </p:cNvSpPr>
            <p:nvPr/>
          </p:nvSpPr>
          <p:spPr bwMode="auto">
            <a:xfrm>
              <a:off x="6642374" y="5489179"/>
              <a:ext cx="8994" cy="28480"/>
            </a:xfrm>
            <a:custGeom>
              <a:avLst/>
              <a:gdLst>
                <a:gd name="T0" fmla="*/ 4 w 5"/>
                <a:gd name="T1" fmla="*/ 0 h 16"/>
                <a:gd name="T2" fmla="*/ 0 w 5"/>
                <a:gd name="T3" fmla="*/ 10 h 16"/>
                <a:gd name="T4" fmla="*/ 0 w 5"/>
                <a:gd name="T5" fmla="*/ 16 h 16"/>
                <a:gd name="T6" fmla="*/ 4 w 5"/>
                <a:gd name="T7" fmla="*/ 7 h 16"/>
                <a:gd name="T8" fmla="*/ 5 w 5"/>
                <a:gd name="T9" fmla="*/ 10 h 16"/>
                <a:gd name="T10" fmla="*/ 5 w 5"/>
                <a:gd name="T11" fmla="*/ 4 h 16"/>
                <a:gd name="T12" fmla="*/ 4 w 5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6">
                  <a:moveTo>
                    <a:pt x="4" y="0"/>
                  </a:moveTo>
                  <a:cubicBezTo>
                    <a:pt x="4" y="0"/>
                    <a:pt x="2" y="4"/>
                    <a:pt x="0" y="1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0"/>
                    <a:pt x="4" y="7"/>
                    <a:pt x="4" y="7"/>
                  </a:cubicBezTo>
                  <a:cubicBezTo>
                    <a:pt x="4" y="7"/>
                    <a:pt x="4" y="8"/>
                    <a:pt x="5" y="10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2"/>
                    <a:pt x="4" y="0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0" name="Freeform 305"/>
            <p:cNvSpPr>
              <a:spLocks/>
            </p:cNvSpPr>
            <p:nvPr/>
          </p:nvSpPr>
          <p:spPr bwMode="auto">
            <a:xfrm>
              <a:off x="6367315" y="5487680"/>
              <a:ext cx="1499" cy="19486"/>
            </a:xfrm>
            <a:custGeom>
              <a:avLst/>
              <a:gdLst>
                <a:gd name="T0" fmla="*/ 1 w 1"/>
                <a:gd name="T1" fmla="*/ 0 h 11"/>
                <a:gd name="T2" fmla="*/ 0 w 1"/>
                <a:gd name="T3" fmla="*/ 4 h 11"/>
                <a:gd name="T4" fmla="*/ 0 w 1"/>
                <a:gd name="T5" fmla="*/ 11 h 11"/>
                <a:gd name="T6" fmla="*/ 1 w 1"/>
                <a:gd name="T7" fmla="*/ 7 h 11"/>
                <a:gd name="T8" fmla="*/ 1 w 1"/>
                <a:gd name="T9" fmla="*/ 9 h 11"/>
                <a:gd name="T10" fmla="*/ 1 w 1"/>
                <a:gd name="T11" fmla="*/ 3 h 11"/>
                <a:gd name="T12" fmla="*/ 1 w 1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1">
                  <a:moveTo>
                    <a:pt x="1" y="0"/>
                  </a:moveTo>
                  <a:cubicBezTo>
                    <a:pt x="1" y="0"/>
                    <a:pt x="1" y="2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1" y="7"/>
                    <a:pt x="1" y="8"/>
                    <a:pt x="1" y="9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1" name="Freeform 307"/>
            <p:cNvSpPr>
              <a:spLocks/>
            </p:cNvSpPr>
            <p:nvPr/>
          </p:nvSpPr>
          <p:spPr bwMode="auto">
            <a:xfrm>
              <a:off x="5940861" y="5597104"/>
              <a:ext cx="11242" cy="0"/>
            </a:xfrm>
            <a:custGeom>
              <a:avLst/>
              <a:gdLst>
                <a:gd name="T0" fmla="*/ 6 w 6"/>
                <a:gd name="T1" fmla="*/ 0 w 6"/>
                <a:gd name="T2" fmla="*/ 1 w 6"/>
                <a:gd name="T3" fmla="*/ 6 w 6"/>
                <a:gd name="T4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276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0" grpId="0" animBg="1"/>
      <p:bldP spid="5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647950"/>
            <a:ext cx="7498080" cy="400050"/>
          </a:xfrm>
        </p:spPr>
        <p:txBody>
          <a:bodyPr>
            <a:normAutofit fontScale="92500" lnSpcReduction="20000"/>
          </a:bodyPr>
          <a:lstStyle/>
          <a:p>
            <a:pPr marL="82296" indent="0">
              <a:buNone/>
            </a:pP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trương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endParaRPr lang="en-US" sz="2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8" descr="question_md_clr"/>
          <p:cNvPicPr>
            <a:picLocks noChangeAspect="1" noChangeArrowheads="1" noCrop="1"/>
          </p:cNvPicPr>
          <p:nvPr/>
        </p:nvPicPr>
        <p:blipFill>
          <a:blip r:embed="rId2">
            <a:lum bright="18000"/>
          </a:blip>
          <a:srcRect/>
          <a:stretch>
            <a:fillRect/>
          </a:stretch>
        </p:blipFill>
        <p:spPr bwMode="auto">
          <a:xfrm>
            <a:off x="457200" y="742950"/>
            <a:ext cx="83127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0" descr="Trẻ Em, Mầm Non, Đọc Sách, Học Tập, Cô Bé, Tải hình PNG 342 -  Free.Vector6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714500"/>
            <a:ext cx="1999818" cy="200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527537"/>
              </p:ext>
            </p:extLst>
          </p:nvPr>
        </p:nvGraphicFramePr>
        <p:xfrm>
          <a:off x="2133600" y="720969"/>
          <a:ext cx="4953002" cy="15031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1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9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24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14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14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14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24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14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14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 err="1">
                          <a:effectLst/>
                        </a:rPr>
                        <a:t>Stt</a:t>
                      </a:r>
                      <a:endParaRPr lang="en-US" sz="11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 err="1">
                          <a:effectLst/>
                        </a:rPr>
                        <a:t>Tên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cây</a:t>
                      </a:r>
                      <a:endParaRPr lang="en-US" sz="11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7A</a:t>
                      </a:r>
                      <a:endParaRPr lang="en-US" sz="11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7B</a:t>
                      </a:r>
                      <a:endParaRPr lang="en-US" sz="11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7C</a:t>
                      </a:r>
                      <a:endParaRPr lang="en-US" sz="11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7D</a:t>
                      </a:r>
                      <a:endParaRPr lang="en-US" sz="11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7E</a:t>
                      </a:r>
                      <a:endParaRPr lang="en-US" sz="11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7G</a:t>
                      </a:r>
                      <a:endParaRPr lang="en-US" sz="11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7H</a:t>
                      </a:r>
                      <a:endParaRPr lang="en-US" sz="11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509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 err="1">
                          <a:effectLst/>
                        </a:rPr>
                        <a:t>Hoa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Mười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giờ</a:t>
                      </a:r>
                      <a:endParaRPr lang="en-US" sz="11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16</a:t>
                      </a:r>
                      <a:endParaRPr lang="en-US" sz="11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16</a:t>
                      </a:r>
                      <a:endParaRPr lang="en-US" sz="11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14</a:t>
                      </a:r>
                      <a:endParaRPr lang="en-US" sz="11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842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 err="1">
                          <a:effectLst/>
                        </a:rPr>
                        <a:t>Hoa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Dạ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yến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thảo</a:t>
                      </a:r>
                      <a:endParaRPr lang="en-US" sz="11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12</a:t>
                      </a:r>
                      <a:endParaRPr lang="en-US" sz="11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12</a:t>
                      </a:r>
                      <a:endParaRPr lang="en-US" sz="11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11</a:t>
                      </a:r>
                      <a:endParaRPr lang="en-US" sz="11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359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Hoa Dừa cạn</a:t>
                      </a:r>
                      <a:endParaRPr lang="en-US" sz="11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16</a:t>
                      </a:r>
                      <a:endParaRPr lang="en-US" sz="11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12</a:t>
                      </a:r>
                      <a:endParaRPr lang="en-US" sz="11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15</a:t>
                      </a:r>
                      <a:endParaRPr lang="en-US" sz="11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359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Hoa cúc vàng</a:t>
                      </a:r>
                      <a:endParaRPr lang="en-US" sz="11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14</a:t>
                      </a:r>
                      <a:endParaRPr lang="en-US" sz="11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20</a:t>
                      </a:r>
                      <a:endParaRPr lang="en-US" sz="11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16</a:t>
                      </a:r>
                      <a:endParaRPr lang="en-US" sz="11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12</a:t>
                      </a:r>
                      <a:endParaRPr lang="en-US" sz="11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13</a:t>
                      </a:r>
                      <a:endParaRPr lang="en-US" sz="11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4359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 err="1">
                          <a:effectLst/>
                        </a:rPr>
                        <a:t>Hoa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hồng</a:t>
                      </a:r>
                      <a:endParaRPr lang="en-US" sz="11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15</a:t>
                      </a:r>
                      <a:endParaRPr lang="en-US" sz="11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13</a:t>
                      </a:r>
                      <a:endParaRPr lang="en-US" sz="11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</a:rPr>
                        <a:t>20</a:t>
                      </a:r>
                      <a:endParaRPr lang="en-US" sz="11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971800" y="219075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787694"/>
              </p:ext>
            </p:extLst>
          </p:nvPr>
        </p:nvGraphicFramePr>
        <p:xfrm>
          <a:off x="1600200" y="685801"/>
          <a:ext cx="6896098" cy="15016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5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99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7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7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77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7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77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77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77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721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68206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 err="1">
                          <a:effectLst/>
                        </a:rPr>
                        <a:t>Dự</a:t>
                      </a:r>
                      <a:r>
                        <a:rPr lang="en-US" sz="800" u="none" strike="noStrike" dirty="0">
                          <a:effectLst/>
                        </a:rPr>
                        <a:t> </a:t>
                      </a:r>
                      <a:r>
                        <a:rPr lang="en-US" sz="800" u="none" strike="noStrike" dirty="0" err="1">
                          <a:effectLst/>
                        </a:rPr>
                        <a:t>kiến</a:t>
                      </a:r>
                      <a:r>
                        <a:rPr lang="en-US" sz="800" u="none" strike="noStrike" dirty="0">
                          <a:effectLst/>
                        </a:rPr>
                        <a:t> </a:t>
                      </a:r>
                      <a:r>
                        <a:rPr lang="en-US" sz="800" u="none" strike="noStrike" dirty="0" err="1">
                          <a:effectLst/>
                        </a:rPr>
                        <a:t>phân</a:t>
                      </a:r>
                      <a:r>
                        <a:rPr lang="en-US" sz="800" u="none" strike="noStrike" dirty="0">
                          <a:effectLst/>
                        </a:rPr>
                        <a:t> </a:t>
                      </a:r>
                      <a:r>
                        <a:rPr lang="en-US" sz="800" u="none" strike="noStrike" dirty="0" err="1">
                          <a:effectLst/>
                        </a:rPr>
                        <a:t>bổ</a:t>
                      </a:r>
                      <a:r>
                        <a:rPr lang="en-US" sz="800" u="none" strike="noStrike" dirty="0">
                          <a:effectLst/>
                        </a:rPr>
                        <a:t> </a:t>
                      </a:r>
                      <a:r>
                        <a:rPr lang="en-US" sz="800" u="none" strike="noStrike" dirty="0" err="1">
                          <a:effectLst/>
                        </a:rPr>
                        <a:t>cây</a:t>
                      </a:r>
                      <a:r>
                        <a:rPr lang="en-US" sz="800" u="none" strike="noStrike" dirty="0">
                          <a:effectLst/>
                        </a:rPr>
                        <a:t> </a:t>
                      </a:r>
                      <a:r>
                        <a:rPr lang="en-US" sz="800" u="none" strike="noStrike" dirty="0" err="1">
                          <a:effectLst/>
                        </a:rPr>
                        <a:t>hoa</a:t>
                      </a:r>
                      <a:r>
                        <a:rPr lang="en-US" sz="800" u="none" strike="noStrike" dirty="0">
                          <a:effectLst/>
                        </a:rPr>
                        <a:t> </a:t>
                      </a:r>
                      <a:r>
                        <a:rPr lang="en-US" sz="800" u="none" strike="noStrike" dirty="0" err="1">
                          <a:effectLst/>
                        </a:rPr>
                        <a:t>cho</a:t>
                      </a:r>
                      <a:r>
                        <a:rPr lang="en-US" sz="800" u="none" strike="noStrike" dirty="0">
                          <a:effectLst/>
                        </a:rPr>
                        <a:t> </a:t>
                      </a:r>
                      <a:r>
                        <a:rPr lang="en-US" sz="800" u="none" strike="noStrike" dirty="0" err="1">
                          <a:effectLst/>
                        </a:rPr>
                        <a:t>các</a:t>
                      </a:r>
                      <a:r>
                        <a:rPr lang="en-US" sz="800" u="none" strike="noStrike" dirty="0">
                          <a:effectLst/>
                        </a:rPr>
                        <a:t> </a:t>
                      </a:r>
                      <a:r>
                        <a:rPr lang="en-US" sz="800" u="none" strike="noStrike" dirty="0" err="1">
                          <a:effectLst/>
                        </a:rPr>
                        <a:t>lớp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67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Stt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Tên cây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7A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7B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7C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7D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7E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7G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7H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2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vi-VN" sz="800" u="none" strike="noStrike">
                          <a:effectLst/>
                        </a:rPr>
                        <a:t>Hoa Mười giờ</a:t>
                      </a:r>
                      <a:endParaRPr lang="vi-VN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vi-VN" sz="1000" u="none" strike="noStrike">
                          <a:effectLst/>
                        </a:rPr>
                        <a:t>Trung bình mỗi lớp sẽ trồng được bao nhiêu cây</a:t>
                      </a:r>
                      <a:endParaRPr lang="vi-V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82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Hoa Dạ yến thảo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Số cây Dừa cạn lớn nhất mỗi lớp sẽ trồng là bao nhiêu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7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err="1">
                          <a:effectLst/>
                        </a:rPr>
                        <a:t>Hoa</a:t>
                      </a:r>
                      <a:r>
                        <a:rPr lang="en-US" sz="800" u="none" strike="noStrike" dirty="0">
                          <a:effectLst/>
                        </a:rPr>
                        <a:t> </a:t>
                      </a:r>
                      <a:r>
                        <a:rPr lang="en-US" sz="800" u="none" strike="noStrike" dirty="0" err="1">
                          <a:effectLst/>
                        </a:rPr>
                        <a:t>Dừa</a:t>
                      </a:r>
                      <a:r>
                        <a:rPr lang="en-US" sz="800" u="none" strike="noStrike" dirty="0">
                          <a:effectLst/>
                        </a:rPr>
                        <a:t> </a:t>
                      </a:r>
                      <a:r>
                        <a:rPr lang="en-US" sz="800" u="none" strike="noStrike" dirty="0" err="1">
                          <a:effectLst/>
                        </a:rPr>
                        <a:t>cạn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vi-VN" sz="1000" u="none" strike="noStrike">
                          <a:effectLst/>
                        </a:rPr>
                        <a:t>Số cây hoa Mười giờ ít nhất mỗi lớp sẽ trồng là bao nhiêu</a:t>
                      </a:r>
                      <a:endParaRPr lang="vi-V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82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err="1">
                          <a:effectLst/>
                        </a:rPr>
                        <a:t>Hoa</a:t>
                      </a:r>
                      <a:r>
                        <a:rPr lang="en-US" sz="800" u="none" strike="noStrike" dirty="0">
                          <a:effectLst/>
                        </a:rPr>
                        <a:t> </a:t>
                      </a:r>
                      <a:r>
                        <a:rPr lang="en-US" sz="800" u="none" strike="noStrike" dirty="0" err="1">
                          <a:effectLst/>
                        </a:rPr>
                        <a:t>cúc</a:t>
                      </a:r>
                      <a:r>
                        <a:rPr lang="en-US" sz="800" u="none" strike="noStrike" dirty="0">
                          <a:effectLst/>
                        </a:rPr>
                        <a:t> </a:t>
                      </a:r>
                      <a:r>
                        <a:rPr lang="en-US" sz="800" u="none" strike="noStrike" dirty="0" err="1">
                          <a:effectLst/>
                        </a:rPr>
                        <a:t>vàng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Bao nhiêu lớp sẽ trồng là Hoa hồng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82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Hoa hồng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effectLst/>
                        </a:rPr>
                        <a:t>Lớp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7B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sẽ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trồng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bao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nhiêu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loại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hoa</a:t>
                      </a:r>
                      <a:r>
                        <a:rPr lang="en-US" sz="1000" u="none" strike="noStrike" dirty="0">
                          <a:effectLst/>
                        </a:rPr>
                        <a:t>?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8" name="Content Placeholder 2"/>
          <p:cNvSpPr txBox="1">
            <a:spLocks/>
          </p:cNvSpPr>
          <p:nvPr/>
        </p:nvSpPr>
        <p:spPr>
          <a:xfrm>
            <a:off x="1524000" y="3086100"/>
            <a:ext cx="7498080" cy="4000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>
              <a:buFont typeface="Arial" pitchFamily="34" charset="0"/>
              <a:buNone/>
            </a:pP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044" y="3488683"/>
            <a:ext cx="6577713" cy="152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6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90550"/>
            <a:ext cx="8229600" cy="21717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  SUM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=SUM(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VD: =SUM(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C3:C7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" y="2765821"/>
            <a:ext cx="4648200" cy="1977629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5242560" y="2038350"/>
            <a:ext cx="4358640" cy="2438400"/>
          </a:xfrm>
          <a:prstGeom prst="cloudCallout">
            <a:avLst>
              <a:gd name="adj1" fmla="val -94678"/>
              <a:gd name="adj2" fmla="val 518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8577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90550"/>
            <a:ext cx="8229600" cy="21717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AVERAGE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=AVERAGE(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,..)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VD:   =AVERAGE(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C3:I3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819400"/>
            <a:ext cx="5029200" cy="188595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5715000" y="1962150"/>
            <a:ext cx="3868615" cy="2486025"/>
          </a:xfrm>
          <a:prstGeom prst="cloudCallout">
            <a:avLst>
              <a:gd name="adj1" fmla="val -57755"/>
              <a:gd name="adj2" fmla="val 136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5133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66750"/>
            <a:ext cx="8229600" cy="21717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MIN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 =MIN(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,...)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VD:  =MIN(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C3:I3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38096"/>
            <a:ext cx="5715000" cy="1767254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477000" y="3486150"/>
            <a:ext cx="2667000" cy="914400"/>
          </a:xfrm>
          <a:prstGeom prst="wedgeRoundRectCallout">
            <a:avLst>
              <a:gd name="adj1" fmla="val -69836"/>
              <a:gd name="adj2" fmla="val -3365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Min(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C3:I3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4742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9525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90550"/>
            <a:ext cx="8229600" cy="21717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MAX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 =MAX(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,...)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VD:  =MIN(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C3:I3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800351"/>
            <a:ext cx="5410902" cy="1674119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6096000" y="3371850"/>
            <a:ext cx="3048000" cy="914400"/>
          </a:xfrm>
          <a:prstGeom prst="wedgeRoundRectCallout">
            <a:avLst>
              <a:gd name="adj1" fmla="val -69836"/>
              <a:gd name="adj2" fmla="val -3365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MAX(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C3:I3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8896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42950"/>
            <a:ext cx="8229600" cy="21717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Count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=Count(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,…)</a:t>
            </a:r>
          </a:p>
          <a:p>
            <a:pPr>
              <a:buFontTx/>
              <a:buChar char="-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VD:  =Count(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C3:C7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897065"/>
            <a:ext cx="4929579" cy="1732085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5462980" y="2514600"/>
            <a:ext cx="3985821" cy="1903535"/>
          </a:xfrm>
          <a:prstGeom prst="cloudCallout">
            <a:avLst>
              <a:gd name="adj1" fmla="val -100695"/>
              <a:gd name="adj2" fmla="val 531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2101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“.”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191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593269"/>
            <a:ext cx="9220200" cy="2835731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" y="1716823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4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1587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400050"/>
            <a:ext cx="3733800" cy="479822"/>
          </a:xfrm>
        </p:spPr>
        <p:txBody>
          <a:bodyPr>
            <a:normAutofit fontScale="90000"/>
          </a:bodyPr>
          <a:lstStyle/>
          <a:p>
            <a:pPr algn="l"/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3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0" y="914400"/>
            <a:ext cx="7498080" cy="5553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“AI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57200" y="1714500"/>
            <a:ext cx="8305800" cy="38862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>
              <a:buFont typeface="Arial" panose="020B0604020202020204" pitchFamily="34" charset="0"/>
              <a:buNone/>
              <a:defRPr/>
            </a:pPr>
            <a:r>
              <a:rPr lang="en-US" sz="2800" u="sng" dirty="0" err="1">
                <a:solidFill>
                  <a:srgbClr val="000099"/>
                </a:solidFill>
                <a:cs typeface="Times New Roman" pitchFamily="18" charset="0"/>
              </a:rPr>
              <a:t>Luật</a:t>
            </a:r>
            <a:r>
              <a:rPr lang="en-US" sz="2800" u="sng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000099"/>
                </a:solidFill>
                <a:cs typeface="Times New Roman" pitchFamily="18" charset="0"/>
              </a:rPr>
              <a:t>chơi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:</a:t>
            </a:r>
          </a:p>
          <a:p>
            <a:pPr algn="just">
              <a:buFontTx/>
              <a:buChar char="-"/>
              <a:defRPr/>
            </a:pP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GV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 chia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lớp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đội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chơi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GV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đưa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hỏi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đội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tín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trước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thì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trả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trước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  <a:defRPr/>
            </a:pP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Mỗi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trả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 10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/1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trả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sai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thì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nhường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quyền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đội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còn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lại</a:t>
            </a:r>
            <a:endParaRPr lang="en-US" sz="2800" dirty="0">
              <a:solidFill>
                <a:srgbClr val="000099"/>
              </a:solidFill>
              <a:cs typeface="Times New Roman" pitchFamily="18" charset="0"/>
            </a:endParaRPr>
          </a:p>
          <a:p>
            <a:pPr algn="just">
              <a:buFontTx/>
              <a:buChar char="-"/>
              <a:defRPr/>
            </a:pP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Nhóm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thắng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cuộc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nhóm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cao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.</a:t>
            </a:r>
          </a:p>
        </p:txBody>
      </p:sp>
      <p:pic>
        <p:nvPicPr>
          <p:cNvPr id="6" name="Picture 5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859" y="166538"/>
            <a:ext cx="1655410" cy="141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98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ai nguyen thiet ke tro choi\Khi con qua song\river-landscape-clipart-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150"/>
            <a:ext cx="91440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ADMIN\Desktop\453552345 (3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2" y="-383191"/>
            <a:ext cx="4343397" cy="207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757487" y="644664"/>
            <a:ext cx="4938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AI NHANH HƠN</a:t>
            </a:r>
          </a:p>
        </p:txBody>
      </p:sp>
      <p:pic>
        <p:nvPicPr>
          <p:cNvPr id="14" name="Picture 2" descr="Hình ảnh có liên qu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8" y="2138044"/>
            <a:ext cx="2124078" cy="283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Donkey Kong Theme so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525000" y="4360546"/>
            <a:ext cx="609600" cy="609600"/>
          </a:xfrm>
          <a:prstGeom prst="rect">
            <a:avLst/>
          </a:prstGeom>
        </p:spPr>
      </p:pic>
      <p:pic>
        <p:nvPicPr>
          <p:cNvPr id="11" name="Picture 10" descr="C:\Users\ADMIN\Desktop\700_FO58466900_cd0f0403dfd1da45a2a9f423e496668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86" b="100000" l="0" r="100000">
                        <a14:foregroundMark x1="23817" y1="4000" x2="60033" y2="32429"/>
                        <a14:foregroundMark x1="62316" y1="10000" x2="31321" y2="36857"/>
                        <a14:foregroundMark x1="16803" y1="35714" x2="5220" y2="45429"/>
                        <a14:foregroundMark x1="26917" y1="18857" x2="42577" y2="43857"/>
                        <a14:foregroundMark x1="64437" y1="13286" x2="46003" y2="43571"/>
                        <a14:foregroundMark x1="46330" y1="14571" x2="42251" y2="71571"/>
                        <a14:foregroundMark x1="50571" y1="46571" x2="51223" y2="73143"/>
                        <a14:foregroundMark x1="35563" y1="51714" x2="56770" y2="78857"/>
                        <a14:foregroundMark x1="56444" y1="57000" x2="33768" y2="74571"/>
                        <a14:foregroundMark x1="46003" y1="55143" x2="30343" y2="73714"/>
                        <a14:foregroundMark x1="56117" y1="63714" x2="39804" y2="78000"/>
                        <a14:foregroundMark x1="38336" y1="16000" x2="28548" y2="35857"/>
                        <a14:foregroundMark x1="28222" y1="14286" x2="35563" y2="22143"/>
                        <a14:foregroundMark x1="21697" y1="6857" x2="31321" y2="17286"/>
                        <a14:foregroundMark x1="52692" y1="13857" x2="63132" y2="27286"/>
                        <a14:foregroundMark x1="63132" y1="27714" x2="53018" y2="37429"/>
                        <a14:foregroundMark x1="53018" y1="27714" x2="48124" y2="34429"/>
                        <a14:foregroundMark x1="56770" y1="18143" x2="51876" y2="25571"/>
                        <a14:foregroundMark x1="64763" y1="28571" x2="57912" y2="36857"/>
                        <a14:foregroundMark x1="65905" y1="32571" x2="52202" y2="39286"/>
                        <a14:foregroundMark x1="73246" y1="35286" x2="83361" y2="44143"/>
                        <a14:foregroundMark x1="79119" y1="35571" x2="84666" y2="41143"/>
                        <a14:foregroundMark x1="72431" y1="35286" x2="73573" y2="43143"/>
                        <a14:foregroundMark x1="74551" y1="32286" x2="68026" y2="42286"/>
                        <a14:foregroundMark x1="84013" y1="34429" x2="85318" y2="43143"/>
                        <a14:foregroundMark x1="84666" y1="44714" x2="69657" y2="46286"/>
                        <a14:foregroundMark x1="90538" y1="56571" x2="92333" y2="69429"/>
                        <a14:foregroundMark x1="95759" y1="55714" x2="93312" y2="72857"/>
                        <a14:foregroundMark x1="3100" y1="42000" x2="20228" y2="42000"/>
                        <a14:foregroundMark x1="9135" y1="35286" x2="2121" y2="42000"/>
                        <a14:foregroundMark x1="15661" y1="35571" x2="11909" y2="44143"/>
                        <a14:foregroundMark x1="7015" y1="35857" x2="14356" y2="42571"/>
                        <a14:foregroundMark x1="5057" y1="34000" x2="1631" y2="39571"/>
                        <a14:foregroundMark x1="6199" y1="34571" x2="15661" y2="37571"/>
                        <a14:foregroundMark x1="14029" y1="32714" x2="17781" y2="35000"/>
                        <a14:foregroundMark x1="15498" y1="42000" x2="6688" y2="46429"/>
                        <a14:foregroundMark x1="3426" y1="43714" x2="4078" y2="46143"/>
                        <a14:foregroundMark x1="5383" y1="46857" x2="9299" y2="46429"/>
                        <a14:foregroundMark x1="38662" y1="30571" x2="39478" y2="33429"/>
                        <a14:foregroundMark x1="76020" y1="33286" x2="77162" y2="36714"/>
                        <a14:foregroundMark x1="78630" y1="36286" x2="81892" y2="33429"/>
                        <a14:foregroundMark x1="85808" y1="37000" x2="88091" y2="39714"/>
                        <a14:foregroundMark x1="85808" y1="43714" x2="82055" y2="46571"/>
                        <a14:foregroundMark x1="85318" y1="44857" x2="83687" y2="46571"/>
                        <a14:foregroundMark x1="18760" y1="96286" x2="31648" y2="98429"/>
                        <a14:foregroundMark x1="33605" y1="92000" x2="23165" y2="96000"/>
                        <a14:foregroundMark x1="20718" y1="93857" x2="33442" y2="96000"/>
                        <a14:foregroundMark x1="51060" y1="97143" x2="69984" y2="95429"/>
                        <a14:foregroundMark x1="58238" y1="93857" x2="67047" y2="94286"/>
                        <a14:foregroundMark x1="12724" y1="32571" x2="11746" y2="35143"/>
                        <a14:foregroundMark x1="35400" y1="17714" x2="44861" y2="28714"/>
                        <a14:backgroundMark x1="70799" y1="31714" x2="69984" y2="33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73371"/>
            <a:ext cx="2286000" cy="261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ình ảnh có liên qu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7" y="2153785"/>
            <a:ext cx="2124078" cy="283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512821722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1684" y1="5882" x2="42505" y2="12745"/>
                        <a14:foregroundMark x1="55236" y1="3922" x2="55647" y2="12745"/>
                        <a14:foregroundMark x1="45380" y1="1634" x2="45380" y2="12418"/>
                        <a14:foregroundMark x1="35113" y1="92647" x2="36756" y2="95425"/>
                        <a14:foregroundMark x1="65914" y1="92320" x2="62218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2" y="2396994"/>
            <a:ext cx="2319337" cy="262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Kết quả hình ảnh cho bear cartoo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2407" l="0" r="100000">
                        <a14:backgroundMark x1="4228" y1="9074" x2="6342" y2="88704"/>
                        <a14:backgroundMark x1="14376" y1="4630" x2="26638" y2="19444"/>
                        <a14:backgroundMark x1="87104" y1="9815" x2="91755" y2="61296"/>
                        <a14:backgroundMark x1="92600" y1="61667" x2="97674" y2="87593"/>
                        <a14:backgroundMark x1="52854" y1="86852" x2="59197" y2="86852"/>
                        <a14:backgroundMark x1="48414" y1="741" x2="47357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278" y="1276351"/>
            <a:ext cx="3659022" cy="417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ình ảnh có liên qu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162541"/>
            <a:ext cx="2124078" cy="283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ADMIN\Desktop\Tai nguyen thiet ke tro choi\Bảng gỗ\bat dau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4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6" y="4207645"/>
            <a:ext cx="2124074" cy="81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70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">
                <p:cTn id="79" repeatCount="5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C:\Users\ADMIN\Desktop\1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84" y="514350"/>
            <a:ext cx="1065016" cy="60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7462" y="579135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000099"/>
                </a:solidFill>
                <a:latin typeface="+mj-lt"/>
              </a:rPr>
              <a:t>Hàm được nhập như thế nào?</a:t>
            </a:r>
            <a:endParaRPr lang="en-US" sz="2800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1129811"/>
            <a:ext cx="732106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Enter.</a:t>
            </a:r>
          </a:p>
          <a:p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57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85751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6400" y="1262955"/>
            <a:ext cx="73210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:\Users\ADMIN\Desktop\2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38" y="417803"/>
            <a:ext cx="1078224" cy="60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4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5047" y="448855"/>
            <a:ext cx="721555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Sum(1,3, “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“Zero”, 5)</a:t>
            </a:r>
          </a:p>
          <a:p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Min(3, 5, “One”, 1)</a:t>
            </a:r>
          </a:p>
          <a:p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Count(1,3,5,7)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95046" y="2332494"/>
            <a:ext cx="73210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#Value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#Value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c, 4.</a:t>
            </a:r>
          </a:p>
          <a:p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:\Users\ADMIN\Desktop\3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73573"/>
            <a:ext cx="1072958" cy="60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96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5047" y="448856"/>
            <a:ext cx="72155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= Sum(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C3:K3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=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C3+Sum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D3:J3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)+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K3</a:t>
            </a:r>
            <a:endParaRPr lang="en-US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=Sum(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C3:G3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)+sum(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H3:K3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2687181"/>
            <a:ext cx="73210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C3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K3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C:\Users\ADMIN\Desktop\4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5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03" y="412463"/>
            <a:ext cx="993932" cy="55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04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5047" y="448856"/>
            <a:ext cx="72155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Count()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endParaRPr lang="en-US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2876550"/>
            <a:ext cx="7321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</a:t>
            </a:r>
          </a:p>
        </p:txBody>
      </p:sp>
      <p:pic>
        <p:nvPicPr>
          <p:cNvPr id="5" name="Picture 4" descr="C:\Users\ADMIN\Desktop\5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12" y="285751"/>
            <a:ext cx="1045834" cy="58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79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904636"/>
            <a:ext cx="7498080" cy="914400"/>
          </a:xfrm>
        </p:spPr>
        <p:txBody>
          <a:bodyPr>
            <a:normAutofit fontScale="70000" lnSpcReduction="20000"/>
          </a:bodyPr>
          <a:lstStyle/>
          <a:p>
            <a:pPr marL="82296" indent="0">
              <a:lnSpc>
                <a:spcPct val="120000"/>
              </a:lnSpc>
              <a:buNone/>
            </a:pPr>
            <a:r>
              <a:rPr 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TB, </a:t>
            </a:r>
            <a:r>
              <a:rPr 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82296" indent="0">
              <a:lnSpc>
                <a:spcPct val="120000"/>
              </a:lnSpc>
              <a:buNone/>
            </a:pPr>
            <a:endParaRPr lang="en-US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53737" y="142875"/>
            <a:ext cx="7498080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+mj-cs"/>
              </a:defRPr>
            </a:lvl1pPr>
            <a:extLst/>
          </a:lstStyle>
          <a:p>
            <a:r>
              <a:rPr lang="en-US" sz="3600" b="1" dirty="0"/>
              <a:t>IV. </a:t>
            </a:r>
            <a:r>
              <a:rPr lang="en-US" sz="3600" b="1" dirty="0" err="1"/>
              <a:t>VẬN</a:t>
            </a:r>
            <a:r>
              <a:rPr lang="en-US" sz="3600" b="1" dirty="0"/>
              <a:t> </a:t>
            </a:r>
            <a:r>
              <a:rPr lang="en-US" sz="3600" b="1" dirty="0" err="1"/>
              <a:t>DỤNG</a:t>
            </a:r>
            <a:endParaRPr lang="en-US" sz="3600" b="1" dirty="0"/>
          </a:p>
        </p:txBody>
      </p:sp>
      <p:pic>
        <p:nvPicPr>
          <p:cNvPr id="42" name="Picture 28" descr="question_md_clr"/>
          <p:cNvPicPr>
            <a:picLocks noChangeAspect="1" noChangeArrowheads="1" noCrop="1"/>
          </p:cNvPicPr>
          <p:nvPr/>
        </p:nvPicPr>
        <p:blipFill>
          <a:blip r:embed="rId2">
            <a:lum bright="18000"/>
          </a:blip>
          <a:srcRect/>
          <a:stretch>
            <a:fillRect/>
          </a:stretch>
        </p:blipFill>
        <p:spPr bwMode="auto">
          <a:xfrm>
            <a:off x="381000" y="0"/>
            <a:ext cx="73429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885950"/>
            <a:ext cx="5020310" cy="2214563"/>
          </a:xfrm>
          <a:prstGeom prst="rect">
            <a:avLst/>
          </a:prstGeom>
        </p:spPr>
      </p:pic>
      <p:pic>
        <p:nvPicPr>
          <p:cNvPr id="24" name="Picture 4" descr="Trẻ Em, Học Tập, Học Bài, Giáo Dục, Tải hình PNG 109 - Free.Vector6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43" y="1485900"/>
            <a:ext cx="2638381" cy="2316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798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1676400" cy="85725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7850"/>
            <a:ext cx="8610600" cy="331470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SUM(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C3:H3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Sau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TB: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AVERAGE(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C3:H3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Sau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I9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MAX(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C3:H3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I10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MIN(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C3:H3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33350"/>
            <a:ext cx="55626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15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9" name="Picture 15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064" y="1574007"/>
            <a:ext cx="2160587" cy="62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3" y="1875235"/>
            <a:ext cx="2220912" cy="33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275" y="2130029"/>
            <a:ext cx="2171700" cy="25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276" y="2138362"/>
            <a:ext cx="2233613" cy="58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276" y="2138363"/>
            <a:ext cx="2233613" cy="95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1897856"/>
            <a:ext cx="2190750" cy="131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15691"/>
            <a:ext cx="2233613" cy="53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4779"/>
            <a:ext cx="219075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5273"/>
            <a:ext cx="2190750" cy="57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4798"/>
            <a:ext cx="2190750" cy="111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25" y="1897856"/>
            <a:ext cx="2960688" cy="131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726" y="2647950"/>
            <a:ext cx="1558925" cy="90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375961" y="226554"/>
            <a:ext cx="4430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TỔNG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KẾT BÀI HỌC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159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609600" y="457200"/>
            <a:ext cx="6705600" cy="628650"/>
          </a:xfrm>
          <a:prstGeom prst="rect">
            <a:avLst/>
          </a:prstGeom>
        </p:spPr>
        <p:txBody>
          <a:bodyPr rtlCol="0"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>
              <a:buFont typeface="Arial" panose="020B0604020202020204" pitchFamily="34" charset="0"/>
              <a:buNone/>
              <a:defRPr/>
            </a:pPr>
            <a:r>
              <a:rPr lang="en-US" sz="2800" b="1" dirty="0">
                <a:solidFill>
                  <a:srgbClr val="000099"/>
                </a:solidFill>
              </a:rPr>
              <a:t>   Cho </a:t>
            </a:r>
            <a:r>
              <a:rPr lang="en-US" sz="2800" b="1" dirty="0" err="1">
                <a:solidFill>
                  <a:srgbClr val="000099"/>
                </a:solidFill>
              </a:rPr>
              <a:t>bảng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  <a:r>
              <a:rPr lang="en-US" sz="2800" b="1" dirty="0" err="1">
                <a:solidFill>
                  <a:srgbClr val="000099"/>
                </a:solidFill>
              </a:rPr>
              <a:t>điểm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  <a:r>
              <a:rPr lang="en-US" sz="2800" b="1" dirty="0" err="1">
                <a:solidFill>
                  <a:srgbClr val="000099"/>
                </a:solidFill>
              </a:rPr>
              <a:t>sau</a:t>
            </a:r>
            <a:r>
              <a:rPr lang="en-US" sz="2800" b="1" dirty="0">
                <a:solidFill>
                  <a:srgbClr val="000099"/>
                </a:solidFill>
              </a:rPr>
              <a:t>, </a:t>
            </a:r>
            <a:r>
              <a:rPr lang="en-US" sz="2800" b="1" dirty="0" err="1">
                <a:solidFill>
                  <a:srgbClr val="000099"/>
                </a:solidFill>
              </a:rPr>
              <a:t>các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  <a:r>
              <a:rPr lang="en-US" sz="2800" b="1" dirty="0" err="1">
                <a:solidFill>
                  <a:srgbClr val="000099"/>
                </a:solidFill>
              </a:rPr>
              <a:t>em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  <a:r>
              <a:rPr lang="en-US" sz="2800" b="1" dirty="0" err="1">
                <a:solidFill>
                  <a:srgbClr val="000099"/>
                </a:solidFill>
              </a:rPr>
              <a:t>quan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  <a:r>
              <a:rPr lang="en-US" sz="2800" b="1" dirty="0" err="1">
                <a:solidFill>
                  <a:srgbClr val="000099"/>
                </a:solidFill>
              </a:rPr>
              <a:t>sát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  <a:r>
              <a:rPr lang="en-US" sz="2800" b="1" dirty="0" err="1">
                <a:solidFill>
                  <a:srgbClr val="000099"/>
                </a:solidFill>
              </a:rPr>
              <a:t>và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  <a:r>
              <a:rPr lang="en-US" sz="2800" b="1" dirty="0" err="1">
                <a:solidFill>
                  <a:srgbClr val="000099"/>
                </a:solidFill>
              </a:rPr>
              <a:t>trả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  <a:r>
              <a:rPr lang="en-US" sz="2800" b="1" dirty="0" err="1">
                <a:solidFill>
                  <a:srgbClr val="000099"/>
                </a:solidFill>
              </a:rPr>
              <a:t>lời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  <a:r>
              <a:rPr lang="en-US" sz="2800" b="1" dirty="0" err="1">
                <a:solidFill>
                  <a:srgbClr val="000099"/>
                </a:solidFill>
              </a:rPr>
              <a:t>câu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  <a:r>
              <a:rPr lang="en-US" sz="2800" b="1" dirty="0" err="1">
                <a:solidFill>
                  <a:srgbClr val="000099"/>
                </a:solidFill>
              </a:rPr>
              <a:t>hỏi</a:t>
            </a:r>
            <a:endParaRPr lang="en-US" sz="2800" b="1" dirty="0">
              <a:solidFill>
                <a:srgbClr val="000099"/>
              </a:solidFill>
            </a:endParaRPr>
          </a:p>
        </p:txBody>
      </p:sp>
      <p:pic>
        <p:nvPicPr>
          <p:cNvPr id="9" name="Picture 10" descr="Trẻ Em, Mầm Non, Đọc Sách, Học Tập, Cô Bé, Tải hình PNG 342 -  Free.Vector6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582" y="285750"/>
            <a:ext cx="1999818" cy="200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115610"/>
              </p:ext>
            </p:extLst>
          </p:nvPr>
        </p:nvGraphicFramePr>
        <p:xfrm>
          <a:off x="462184" y="1314451"/>
          <a:ext cx="7310216" cy="37648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8244">
                  <a:extLst>
                    <a:ext uri="{9D8B030D-6E8A-4147-A177-3AD203B41FA5}">
                      <a16:colId xmlns:a16="http://schemas.microsoft.com/office/drawing/2014/main" val="4282424909"/>
                    </a:ext>
                  </a:extLst>
                </a:gridCol>
                <a:gridCol w="1566755">
                  <a:extLst>
                    <a:ext uri="{9D8B030D-6E8A-4147-A177-3AD203B41FA5}">
                      <a16:colId xmlns:a16="http://schemas.microsoft.com/office/drawing/2014/main" val="3401101705"/>
                    </a:ext>
                  </a:extLst>
                </a:gridCol>
                <a:gridCol w="498760">
                  <a:extLst>
                    <a:ext uri="{9D8B030D-6E8A-4147-A177-3AD203B41FA5}">
                      <a16:colId xmlns:a16="http://schemas.microsoft.com/office/drawing/2014/main" val="3938226204"/>
                    </a:ext>
                  </a:extLst>
                </a:gridCol>
                <a:gridCol w="437186">
                  <a:extLst>
                    <a:ext uri="{9D8B030D-6E8A-4147-A177-3AD203B41FA5}">
                      <a16:colId xmlns:a16="http://schemas.microsoft.com/office/drawing/2014/main" val="1601524688"/>
                    </a:ext>
                  </a:extLst>
                </a:gridCol>
                <a:gridCol w="437186">
                  <a:extLst>
                    <a:ext uri="{9D8B030D-6E8A-4147-A177-3AD203B41FA5}">
                      <a16:colId xmlns:a16="http://schemas.microsoft.com/office/drawing/2014/main" val="525726684"/>
                    </a:ext>
                  </a:extLst>
                </a:gridCol>
                <a:gridCol w="543799">
                  <a:extLst>
                    <a:ext uri="{9D8B030D-6E8A-4147-A177-3AD203B41FA5}">
                      <a16:colId xmlns:a16="http://schemas.microsoft.com/office/drawing/2014/main" val="1118655928"/>
                    </a:ext>
                  </a:extLst>
                </a:gridCol>
                <a:gridCol w="437186">
                  <a:extLst>
                    <a:ext uri="{9D8B030D-6E8A-4147-A177-3AD203B41FA5}">
                      <a16:colId xmlns:a16="http://schemas.microsoft.com/office/drawing/2014/main" val="2334535641"/>
                    </a:ext>
                  </a:extLst>
                </a:gridCol>
                <a:gridCol w="437186">
                  <a:extLst>
                    <a:ext uri="{9D8B030D-6E8A-4147-A177-3AD203B41FA5}">
                      <a16:colId xmlns:a16="http://schemas.microsoft.com/office/drawing/2014/main" val="4070205225"/>
                    </a:ext>
                  </a:extLst>
                </a:gridCol>
                <a:gridCol w="651944">
                  <a:extLst>
                    <a:ext uri="{9D8B030D-6E8A-4147-A177-3AD203B41FA5}">
                      <a16:colId xmlns:a16="http://schemas.microsoft.com/office/drawing/2014/main" val="3074821024"/>
                    </a:ext>
                  </a:extLst>
                </a:gridCol>
                <a:gridCol w="437186">
                  <a:extLst>
                    <a:ext uri="{9D8B030D-6E8A-4147-A177-3AD203B41FA5}">
                      <a16:colId xmlns:a16="http://schemas.microsoft.com/office/drawing/2014/main" val="1711545427"/>
                    </a:ext>
                  </a:extLst>
                </a:gridCol>
                <a:gridCol w="543799">
                  <a:extLst>
                    <a:ext uri="{9D8B030D-6E8A-4147-A177-3AD203B41FA5}">
                      <a16:colId xmlns:a16="http://schemas.microsoft.com/office/drawing/2014/main" val="2979451245"/>
                    </a:ext>
                  </a:extLst>
                </a:gridCol>
                <a:gridCol w="437186">
                  <a:extLst>
                    <a:ext uri="{9D8B030D-6E8A-4147-A177-3AD203B41FA5}">
                      <a16:colId xmlns:a16="http://schemas.microsoft.com/office/drawing/2014/main" val="975743663"/>
                    </a:ext>
                  </a:extLst>
                </a:gridCol>
                <a:gridCol w="543799">
                  <a:extLst>
                    <a:ext uri="{9D8B030D-6E8A-4147-A177-3AD203B41FA5}">
                      <a16:colId xmlns:a16="http://schemas.microsoft.com/office/drawing/2014/main" val="3462419466"/>
                    </a:ext>
                  </a:extLst>
                </a:gridCol>
              </a:tblGrid>
              <a:tr h="178308">
                <a:tc gridSpan="13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vi-VN" sz="1000" dirty="0">
                          <a:effectLst/>
                        </a:rPr>
                        <a:t>BẢNG ĐIỂM HỌC TẬP CẢ NĂM LỚP 7A</a:t>
                      </a:r>
                      <a:endParaRPr lang="vi-VN" sz="1000" dirty="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4607066"/>
                  </a:ext>
                </a:extLst>
              </a:tr>
              <a:tr h="37700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STT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Họ tên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Toán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 dirty="0" err="1">
                          <a:effectLst/>
                        </a:rPr>
                        <a:t>Vật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lí</a:t>
                      </a:r>
                      <a:endParaRPr lang="vi-VN" sz="1000" dirty="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Sinh học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Ngữ văn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Lịch sử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Địa lí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Ngoại ngữ 1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 dirty="0" err="1">
                          <a:effectLst/>
                        </a:rPr>
                        <a:t>GDCD</a:t>
                      </a:r>
                      <a:endParaRPr lang="vi-VN" sz="1000" dirty="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Công nghệ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Tin học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TBMHK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08209233"/>
                  </a:ext>
                </a:extLst>
              </a:tr>
              <a:tr h="17830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Mông Quốc Việt Anh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8.1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8.2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8.9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8.1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8.4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8.7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8.0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8.6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7.5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8.7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44628947"/>
                  </a:ext>
                </a:extLst>
              </a:tr>
              <a:tr h="17830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Nguyễn Quỳnh Anh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8.5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9.5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8.9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8.4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8.7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8.9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8.1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8.9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8.2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8.2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98233579"/>
                  </a:ext>
                </a:extLst>
              </a:tr>
              <a:tr h="17830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Nguyễn Thị Kiều Anh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8.3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9.3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8.5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8.7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8.7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8.9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7.9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9.0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8.4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9.1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303799282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Nguyễn Thị Quỳnh Anh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8.9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8.3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8.8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8.6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8.0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8.3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8.1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9.0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7.9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8.7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53567062"/>
                  </a:ext>
                </a:extLst>
              </a:tr>
              <a:tr h="17830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Vũ Phạm Quỳnh Anh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8.2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8.5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8.9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8.7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8.9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9.0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7.7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 dirty="0">
                          <a:effectLst/>
                        </a:rPr>
                        <a:t>9.0</a:t>
                      </a:r>
                      <a:endParaRPr lang="vi-VN" sz="1000" dirty="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8.2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8.3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72257244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6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Nguyễn Lưu Quốc Bảo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8.9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9.0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9.0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8.2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8.6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 dirty="0">
                          <a:effectLst/>
                        </a:rPr>
                        <a:t>8.9</a:t>
                      </a:r>
                      <a:endParaRPr lang="vi-VN" sz="1000" dirty="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8.1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8.8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7.9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9.3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59165335"/>
                  </a:ext>
                </a:extLst>
              </a:tr>
              <a:tr h="17830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7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Đinh Quang Bằng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7.8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9.1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8.2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8.6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8.7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8.3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7.3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8.9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8.3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9.2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59674372"/>
                  </a:ext>
                </a:extLst>
              </a:tr>
              <a:tr h="17830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Nguyễn Hoàng Châu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8.5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 dirty="0">
                          <a:effectLst/>
                        </a:rPr>
                        <a:t>9.0</a:t>
                      </a:r>
                      <a:endParaRPr lang="vi-VN" sz="1000" dirty="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8.0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8.9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8.9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8.8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7.9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9.0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8.5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9.2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47402770"/>
                  </a:ext>
                </a:extLst>
              </a:tr>
              <a:tr h="17830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9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Vũ Minh Chiến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8.3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8.4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7.7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8.0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8.3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8.2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7.5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8.4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7.7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8.7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23095513"/>
                  </a:ext>
                </a:extLst>
              </a:tr>
              <a:tr h="17830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10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Nguyễn Ngọc Diệp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9.5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9.3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9.2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8.8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9.2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8.9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9.3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9.3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8.9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9.4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22778696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11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Nguyễn Lê Huyền Diệu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8.2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8.4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8.7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8.3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8.4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8.1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7.7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8.8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7.7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8.3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61307568"/>
                  </a:ext>
                </a:extLst>
              </a:tr>
              <a:tr h="17830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12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Đoàn Khánh Duy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7.1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8.3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8.2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8.2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8.1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8.1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7.4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8.8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7.6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8.2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19056960"/>
                  </a:ext>
                </a:extLst>
              </a:tr>
              <a:tr h="17830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13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Vũ Phương Hà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9.1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9.2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8.8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9.0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9.2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9.1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8.8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9.2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8.6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9.2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48797007"/>
                  </a:ext>
                </a:extLst>
              </a:tr>
              <a:tr h="17830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14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Mai Ngọc Bảo Khánh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8.4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8.5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8.1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8.8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9.0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8.9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8.2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8.9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7.8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8.6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47587082"/>
                  </a:ext>
                </a:extLst>
              </a:tr>
              <a:tr h="17830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15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Dương Thùy Linh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8.8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8.9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8.6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9.0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8.9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8.8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8.7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9.2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7.7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>
                          <a:effectLst/>
                        </a:rPr>
                        <a:t>9.0</a:t>
                      </a:r>
                      <a:endParaRPr lang="vi-VN" sz="10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vi-VN" sz="1000" dirty="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95745200"/>
                  </a:ext>
                </a:extLst>
              </a:tr>
            </a:tbl>
          </a:graphicData>
        </a:graphic>
      </p:graphicFrame>
      <p:pic>
        <p:nvPicPr>
          <p:cNvPr id="7" name="Picture 28" descr="question_md_clr"/>
          <p:cNvPicPr>
            <a:picLocks noChangeAspect="1" noChangeArrowheads="1" noCrop="1"/>
          </p:cNvPicPr>
          <p:nvPr/>
        </p:nvPicPr>
        <p:blipFill>
          <a:blip r:embed="rId3">
            <a:lum bright="18000"/>
          </a:blip>
          <a:srcRect/>
          <a:stretch>
            <a:fillRect/>
          </a:stretch>
        </p:blipFill>
        <p:spPr bwMode="auto">
          <a:xfrm>
            <a:off x="328612" y="342900"/>
            <a:ext cx="66198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021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13840"/>
          </a:xfrm>
        </p:spPr>
      </p:pic>
      <p:sp>
        <p:nvSpPr>
          <p:cNvPr id="5" name="Rectangle 4"/>
          <p:cNvSpPr/>
          <p:nvPr/>
        </p:nvSpPr>
        <p:spPr>
          <a:xfrm>
            <a:off x="1981201" y="393352"/>
            <a:ext cx="6061275" cy="69249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r>
              <a:rPr lang="en-US" sz="54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5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5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5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5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16137" y="1312843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8.8, 8.9, 8.10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29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16137" y="249555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8644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WordArt 5"/>
          <p:cNvSpPr>
            <a:spLocks noChangeArrowheads="1" noChangeShapeType="1" noTextEdit="1"/>
          </p:cNvSpPr>
          <p:nvPr/>
        </p:nvSpPr>
        <p:spPr bwMode="auto">
          <a:xfrm>
            <a:off x="990600" y="1828800"/>
            <a:ext cx="7467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r>
              <a:rPr lang="en-US" sz="2701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CẢM </a:t>
            </a:r>
            <a:r>
              <a:rPr lang="en-US" sz="2701" b="1" kern="1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ƠN</a:t>
            </a:r>
            <a:r>
              <a:rPr lang="en-US" sz="2701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  </a:t>
            </a:r>
            <a:r>
              <a:rPr lang="en-US" sz="2701" b="1" kern="1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CÁC</a:t>
            </a:r>
            <a:r>
              <a:rPr lang="en-US" sz="2701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 EM ĐÃ THAM DỰ TIẾT HỌC </a:t>
            </a:r>
          </a:p>
        </p:txBody>
      </p:sp>
      <p:sp>
        <p:nvSpPr>
          <p:cNvPr id="38919" name="WordArt 7"/>
          <p:cNvSpPr>
            <a:spLocks noChangeArrowheads="1" noChangeShapeType="1" noTextEdit="1"/>
          </p:cNvSpPr>
          <p:nvPr/>
        </p:nvSpPr>
        <p:spPr bwMode="auto">
          <a:xfrm>
            <a:off x="2713177" y="3039666"/>
            <a:ext cx="3773064" cy="6786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r>
              <a:rPr lang="pt-BR" sz="2701" b="1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EM HỌC TỐT!</a:t>
            </a:r>
            <a:endParaRPr lang="en-US" sz="2701" b="1" kern="10" dirty="0">
              <a:ln w="19050">
                <a:solidFill>
                  <a:srgbClr val="00FF00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29623833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75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75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75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75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75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75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75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75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/>
      <p:bldP spid="389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143000" y="-58757"/>
            <a:ext cx="7696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công thức trong bảng tính hãy tính giá trị trung bình các môn học trong </a:t>
            </a:r>
            <a:r>
              <a:rPr lang="en-US" sz="25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5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TBMHK</a:t>
            </a:r>
            <a:r>
              <a:rPr lang="en-US" sz="25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5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 descr="C:\Users\ADMIN\Desktop\1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25" y="154135"/>
            <a:ext cx="1234977" cy="7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3536" y="3603069"/>
            <a:ext cx="898046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 ô tính giá trị TB nhập công thức:</a:t>
            </a:r>
            <a:endParaRPr lang="vi-VN" sz="25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=(</a:t>
            </a:r>
            <a:r>
              <a:rPr lang="en-US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ĐToán</a:t>
            </a:r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ĐLý</a:t>
            </a:r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ĐSinh</a:t>
            </a:r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ĐVăn</a:t>
            </a:r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+Đ Sử +Đ Địa + Đ </a:t>
            </a:r>
            <a:r>
              <a:rPr lang="en-US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NNgữ</a:t>
            </a:r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Đ CD + Đ </a:t>
            </a:r>
            <a:r>
              <a:rPr lang="en-US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CNghệ</a:t>
            </a:r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Đ Tin)/10</a:t>
            </a:r>
            <a:endParaRPr lang="vi-VN" sz="25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đó sao chép công thức cho các ô còn lại.</a:t>
            </a:r>
            <a:endParaRPr lang="vi-VN" sz="25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5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918566"/>
              </p:ext>
            </p:extLst>
          </p:nvPr>
        </p:nvGraphicFramePr>
        <p:xfrm>
          <a:off x="1267040" y="858864"/>
          <a:ext cx="7343562" cy="28619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9788">
                  <a:extLst>
                    <a:ext uri="{9D8B030D-6E8A-4147-A177-3AD203B41FA5}">
                      <a16:colId xmlns:a16="http://schemas.microsoft.com/office/drawing/2014/main" val="4282424909"/>
                    </a:ext>
                  </a:extLst>
                </a:gridCol>
                <a:gridCol w="1528658">
                  <a:extLst>
                    <a:ext uri="{9D8B030D-6E8A-4147-A177-3AD203B41FA5}">
                      <a16:colId xmlns:a16="http://schemas.microsoft.com/office/drawing/2014/main" val="3401101705"/>
                    </a:ext>
                  </a:extLst>
                </a:gridCol>
                <a:gridCol w="546278">
                  <a:extLst>
                    <a:ext uri="{9D8B030D-6E8A-4147-A177-3AD203B41FA5}">
                      <a16:colId xmlns:a16="http://schemas.microsoft.com/office/drawing/2014/main" val="3938226204"/>
                    </a:ext>
                  </a:extLst>
                </a:gridCol>
                <a:gridCol w="439181">
                  <a:extLst>
                    <a:ext uri="{9D8B030D-6E8A-4147-A177-3AD203B41FA5}">
                      <a16:colId xmlns:a16="http://schemas.microsoft.com/office/drawing/2014/main" val="1601524688"/>
                    </a:ext>
                  </a:extLst>
                </a:gridCol>
                <a:gridCol w="439181">
                  <a:extLst>
                    <a:ext uri="{9D8B030D-6E8A-4147-A177-3AD203B41FA5}">
                      <a16:colId xmlns:a16="http://schemas.microsoft.com/office/drawing/2014/main" val="525726684"/>
                    </a:ext>
                  </a:extLst>
                </a:gridCol>
                <a:gridCol w="546278">
                  <a:extLst>
                    <a:ext uri="{9D8B030D-6E8A-4147-A177-3AD203B41FA5}">
                      <a16:colId xmlns:a16="http://schemas.microsoft.com/office/drawing/2014/main" val="1118655928"/>
                    </a:ext>
                  </a:extLst>
                </a:gridCol>
                <a:gridCol w="439181">
                  <a:extLst>
                    <a:ext uri="{9D8B030D-6E8A-4147-A177-3AD203B41FA5}">
                      <a16:colId xmlns:a16="http://schemas.microsoft.com/office/drawing/2014/main" val="2334535641"/>
                    </a:ext>
                  </a:extLst>
                </a:gridCol>
                <a:gridCol w="439181">
                  <a:extLst>
                    <a:ext uri="{9D8B030D-6E8A-4147-A177-3AD203B41FA5}">
                      <a16:colId xmlns:a16="http://schemas.microsoft.com/office/drawing/2014/main" val="4070205225"/>
                    </a:ext>
                  </a:extLst>
                </a:gridCol>
                <a:gridCol w="654918">
                  <a:extLst>
                    <a:ext uri="{9D8B030D-6E8A-4147-A177-3AD203B41FA5}">
                      <a16:colId xmlns:a16="http://schemas.microsoft.com/office/drawing/2014/main" val="3074821024"/>
                    </a:ext>
                  </a:extLst>
                </a:gridCol>
                <a:gridCol w="439181">
                  <a:extLst>
                    <a:ext uri="{9D8B030D-6E8A-4147-A177-3AD203B41FA5}">
                      <a16:colId xmlns:a16="http://schemas.microsoft.com/office/drawing/2014/main" val="1711545427"/>
                    </a:ext>
                  </a:extLst>
                </a:gridCol>
                <a:gridCol w="546278">
                  <a:extLst>
                    <a:ext uri="{9D8B030D-6E8A-4147-A177-3AD203B41FA5}">
                      <a16:colId xmlns:a16="http://schemas.microsoft.com/office/drawing/2014/main" val="2979451245"/>
                    </a:ext>
                  </a:extLst>
                </a:gridCol>
                <a:gridCol w="439181">
                  <a:extLst>
                    <a:ext uri="{9D8B030D-6E8A-4147-A177-3AD203B41FA5}">
                      <a16:colId xmlns:a16="http://schemas.microsoft.com/office/drawing/2014/main" val="975743663"/>
                    </a:ext>
                  </a:extLst>
                </a:gridCol>
                <a:gridCol w="546278">
                  <a:extLst>
                    <a:ext uri="{9D8B030D-6E8A-4147-A177-3AD203B41FA5}">
                      <a16:colId xmlns:a16="http://schemas.microsoft.com/office/drawing/2014/main" val="3462419466"/>
                    </a:ext>
                  </a:extLst>
                </a:gridCol>
              </a:tblGrid>
              <a:tr h="174780">
                <a:tc gridSpan="13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vi-VN" sz="800" dirty="0">
                          <a:effectLst/>
                        </a:rPr>
                        <a:t>BẢNG ĐIỂM HỌC TẬP CẢ NĂM LỚP 7A</a:t>
                      </a:r>
                      <a:endParaRPr lang="vi-VN" sz="1100" dirty="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4607066"/>
                  </a:ext>
                </a:extLst>
              </a:tr>
              <a:tr h="38301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700">
                          <a:effectLst/>
                        </a:rPr>
                        <a:t>STT</a:t>
                      </a:r>
                      <a:endParaRPr lang="vi-VN" sz="11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700">
                          <a:effectLst/>
                        </a:rPr>
                        <a:t>Họ tên</a:t>
                      </a:r>
                      <a:endParaRPr lang="vi-VN" sz="11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700">
                          <a:effectLst/>
                        </a:rPr>
                        <a:t>Toán</a:t>
                      </a:r>
                      <a:endParaRPr lang="vi-VN" sz="11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700" dirty="0" err="1">
                          <a:effectLst/>
                        </a:rPr>
                        <a:t>Vật</a:t>
                      </a:r>
                      <a:r>
                        <a:rPr lang="en-US" sz="700" dirty="0">
                          <a:effectLst/>
                        </a:rPr>
                        <a:t> </a:t>
                      </a:r>
                      <a:r>
                        <a:rPr lang="en-US" sz="700" dirty="0" err="1">
                          <a:effectLst/>
                        </a:rPr>
                        <a:t>lí</a:t>
                      </a:r>
                      <a:endParaRPr lang="vi-VN" sz="1100" dirty="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700">
                          <a:effectLst/>
                        </a:rPr>
                        <a:t>Sinh học</a:t>
                      </a:r>
                      <a:endParaRPr lang="vi-VN" sz="11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700">
                          <a:effectLst/>
                        </a:rPr>
                        <a:t>Ngữ văn</a:t>
                      </a:r>
                      <a:endParaRPr lang="vi-VN" sz="11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700">
                          <a:effectLst/>
                        </a:rPr>
                        <a:t>Lịch sử</a:t>
                      </a:r>
                      <a:endParaRPr lang="vi-VN" sz="11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700">
                          <a:effectLst/>
                        </a:rPr>
                        <a:t>Địa lí</a:t>
                      </a:r>
                      <a:endParaRPr lang="vi-VN" sz="11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700">
                          <a:effectLst/>
                        </a:rPr>
                        <a:t>Ngoại ngữ 1</a:t>
                      </a:r>
                      <a:endParaRPr lang="vi-VN" sz="11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700">
                          <a:effectLst/>
                        </a:rPr>
                        <a:t>GDCD</a:t>
                      </a:r>
                      <a:endParaRPr lang="vi-VN" sz="11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700">
                          <a:effectLst/>
                        </a:rPr>
                        <a:t>Công nghệ</a:t>
                      </a:r>
                      <a:endParaRPr lang="vi-VN" sz="11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700">
                          <a:effectLst/>
                        </a:rPr>
                        <a:t>Tin học</a:t>
                      </a:r>
                      <a:endParaRPr lang="vi-VN" sz="11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700">
                          <a:effectLst/>
                        </a:rPr>
                        <a:t>TBMHK</a:t>
                      </a:r>
                      <a:endParaRPr lang="vi-VN" sz="11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08209233"/>
                  </a:ext>
                </a:extLst>
              </a:tr>
              <a:tr h="15320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700">
                          <a:effectLst/>
                        </a:rPr>
                        <a:t>1</a:t>
                      </a:r>
                      <a:endParaRPr lang="vi-VN" sz="11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 dirty="0" err="1">
                          <a:effectLst/>
                        </a:rPr>
                        <a:t>Mông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Quốc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Việt</a:t>
                      </a:r>
                      <a:r>
                        <a:rPr lang="en-US" sz="900" dirty="0">
                          <a:effectLst/>
                        </a:rPr>
                        <a:t> Anh</a:t>
                      </a:r>
                      <a:endParaRPr lang="vi-VN" sz="900" dirty="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 dirty="0">
                          <a:effectLst/>
                        </a:rPr>
                        <a:t>8.1</a:t>
                      </a:r>
                      <a:endParaRPr lang="vi-VN" sz="900" dirty="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8.2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8.9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8.1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8.4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8.7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8.0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8.6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7.5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8.7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vi-VN" sz="11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44628947"/>
                  </a:ext>
                </a:extLst>
              </a:tr>
              <a:tr h="15320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700">
                          <a:effectLst/>
                        </a:rPr>
                        <a:t>2</a:t>
                      </a:r>
                      <a:endParaRPr lang="vi-VN" sz="11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Nguyễn Quỳnh Anh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 dirty="0">
                          <a:effectLst/>
                        </a:rPr>
                        <a:t>8.5</a:t>
                      </a:r>
                      <a:endParaRPr lang="vi-VN" sz="900" dirty="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9.5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8.9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8.4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8.7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8.9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8.1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8.9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8.2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8.2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vi-VN" sz="11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98233579"/>
                  </a:ext>
                </a:extLst>
              </a:tr>
              <a:tr h="15320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700">
                          <a:effectLst/>
                        </a:rPr>
                        <a:t>3</a:t>
                      </a:r>
                      <a:endParaRPr lang="vi-VN" sz="11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 dirty="0" err="1">
                          <a:effectLst/>
                        </a:rPr>
                        <a:t>Nguyễn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Thị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Kiều</a:t>
                      </a:r>
                      <a:r>
                        <a:rPr lang="en-US" sz="900" dirty="0">
                          <a:effectLst/>
                        </a:rPr>
                        <a:t> Anh</a:t>
                      </a:r>
                      <a:endParaRPr lang="vi-VN" sz="900" dirty="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8.3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9.3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8.5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8.7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8.7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8.9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7.9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9.0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8.4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9.1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vi-VN" sz="11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303799282"/>
                  </a:ext>
                </a:extLst>
              </a:tr>
              <a:tr h="15320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700">
                          <a:effectLst/>
                        </a:rPr>
                        <a:t>4</a:t>
                      </a:r>
                      <a:endParaRPr lang="vi-VN" sz="11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Nguyễn Thị Quỳnh Anh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8.9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8.3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8.8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8.6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8.0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8.3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8.1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9.0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7.9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8.7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vi-VN" sz="11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53567062"/>
                  </a:ext>
                </a:extLst>
              </a:tr>
              <a:tr h="15320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700">
                          <a:effectLst/>
                        </a:rPr>
                        <a:t>5</a:t>
                      </a:r>
                      <a:endParaRPr lang="vi-VN" sz="11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Vũ Phạm Quỳnh Anh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8.2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8.5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8.9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8.7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8.9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9.0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7.7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 dirty="0">
                          <a:effectLst/>
                        </a:rPr>
                        <a:t>9.0</a:t>
                      </a:r>
                      <a:endParaRPr lang="vi-VN" sz="900" dirty="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8.2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8.3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vi-VN" sz="11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72257244"/>
                  </a:ext>
                </a:extLst>
              </a:tr>
              <a:tr h="15320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700">
                          <a:effectLst/>
                        </a:rPr>
                        <a:t>6</a:t>
                      </a:r>
                      <a:endParaRPr lang="vi-VN" sz="11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 dirty="0" err="1">
                          <a:effectLst/>
                        </a:rPr>
                        <a:t>Nguyễn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Lưu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Quốc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Bảo</a:t>
                      </a:r>
                      <a:endParaRPr lang="vi-VN" sz="900" dirty="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8.9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9.0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9.0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8.2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8.6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 dirty="0">
                          <a:effectLst/>
                        </a:rPr>
                        <a:t>8.9</a:t>
                      </a:r>
                      <a:endParaRPr lang="vi-VN" sz="900" dirty="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8.1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8.8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7.9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9.3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vi-VN" sz="11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59165335"/>
                  </a:ext>
                </a:extLst>
              </a:tr>
              <a:tr h="15320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700">
                          <a:effectLst/>
                        </a:rPr>
                        <a:t>7</a:t>
                      </a:r>
                      <a:endParaRPr lang="vi-VN" sz="11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Đinh Quang Bằng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7.8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9.1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 dirty="0">
                          <a:effectLst/>
                        </a:rPr>
                        <a:t>8.2</a:t>
                      </a:r>
                      <a:endParaRPr lang="vi-VN" sz="900" dirty="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8.6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8.7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8.3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7.3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8.9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8.3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9.2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vi-VN" sz="11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59674372"/>
                  </a:ext>
                </a:extLst>
              </a:tr>
              <a:tr h="15320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700">
                          <a:effectLst/>
                        </a:rPr>
                        <a:t>8</a:t>
                      </a:r>
                      <a:endParaRPr lang="vi-VN" sz="11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 dirty="0" err="1">
                          <a:effectLst/>
                        </a:rPr>
                        <a:t>Nguyễn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Hoàng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Châu</a:t>
                      </a:r>
                      <a:endParaRPr lang="vi-VN" sz="900" dirty="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8.5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9.0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8.0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8.9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8.9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8.8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7.9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9.0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8.5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9.2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vi-VN" sz="11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47402770"/>
                  </a:ext>
                </a:extLst>
              </a:tr>
              <a:tr h="15320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700">
                          <a:effectLst/>
                        </a:rPr>
                        <a:t>9</a:t>
                      </a:r>
                      <a:endParaRPr lang="vi-VN" sz="11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Vũ Minh Chiến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8.3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8.4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7.7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8.0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 dirty="0">
                          <a:effectLst/>
                        </a:rPr>
                        <a:t>8.3</a:t>
                      </a:r>
                      <a:endParaRPr lang="vi-VN" sz="900" dirty="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8.2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7.5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8.4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7.7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8.7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vi-VN" sz="11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23095513"/>
                  </a:ext>
                </a:extLst>
              </a:tr>
              <a:tr h="15320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700">
                          <a:effectLst/>
                        </a:rPr>
                        <a:t>10</a:t>
                      </a:r>
                      <a:endParaRPr lang="vi-VN" sz="11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 dirty="0" err="1">
                          <a:effectLst/>
                        </a:rPr>
                        <a:t>Nguyễn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Ngọc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Diệp</a:t>
                      </a:r>
                      <a:endParaRPr lang="vi-VN" sz="900" dirty="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9.5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9.3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9.2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8.8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9.2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8.9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9.3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9.3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8.9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9.4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vi-VN" sz="11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22778696"/>
                  </a:ext>
                </a:extLst>
              </a:tr>
              <a:tr h="15320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700">
                          <a:effectLst/>
                        </a:rPr>
                        <a:t>11</a:t>
                      </a:r>
                      <a:endParaRPr lang="vi-VN" sz="11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 dirty="0" err="1">
                          <a:effectLst/>
                        </a:rPr>
                        <a:t>Nguyễn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Lê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Huyền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Diệu</a:t>
                      </a:r>
                      <a:endParaRPr lang="vi-VN" sz="900" dirty="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8.2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8.4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8.7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 dirty="0">
                          <a:effectLst/>
                        </a:rPr>
                        <a:t>8.3</a:t>
                      </a:r>
                      <a:endParaRPr lang="vi-VN" sz="900" dirty="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8.4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8.1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 dirty="0">
                          <a:effectLst/>
                        </a:rPr>
                        <a:t>7.7</a:t>
                      </a:r>
                      <a:endParaRPr lang="vi-VN" sz="900" dirty="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8.8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7.7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8.3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vi-VN" sz="11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61307568"/>
                  </a:ext>
                </a:extLst>
              </a:tr>
              <a:tr h="15320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700">
                          <a:effectLst/>
                        </a:rPr>
                        <a:t>12</a:t>
                      </a:r>
                      <a:endParaRPr lang="vi-VN" sz="11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 dirty="0" err="1">
                          <a:effectLst/>
                        </a:rPr>
                        <a:t>Đoàn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Khánh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Duy</a:t>
                      </a:r>
                      <a:endParaRPr lang="vi-VN" sz="900" dirty="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7.1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8.3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8.2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8.2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8.1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8.1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7.4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8.8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7.6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8.2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vi-VN" sz="11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19056960"/>
                  </a:ext>
                </a:extLst>
              </a:tr>
              <a:tr h="15320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700">
                          <a:effectLst/>
                        </a:rPr>
                        <a:t>13</a:t>
                      </a:r>
                      <a:endParaRPr lang="vi-VN" sz="11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 dirty="0" err="1">
                          <a:effectLst/>
                        </a:rPr>
                        <a:t>Vũ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Phương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Hà</a:t>
                      </a:r>
                      <a:endParaRPr lang="vi-VN" sz="900" dirty="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9.1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9.2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8.8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9.0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9.2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9.1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 dirty="0">
                          <a:effectLst/>
                        </a:rPr>
                        <a:t>8.8</a:t>
                      </a:r>
                      <a:endParaRPr lang="vi-VN" sz="900" dirty="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 dirty="0">
                          <a:effectLst/>
                        </a:rPr>
                        <a:t>9.2</a:t>
                      </a:r>
                      <a:endParaRPr lang="vi-VN" sz="900" dirty="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8.6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9.2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vi-VN" sz="11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48797007"/>
                  </a:ext>
                </a:extLst>
              </a:tr>
              <a:tr h="15320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700">
                          <a:effectLst/>
                        </a:rPr>
                        <a:t>14</a:t>
                      </a:r>
                      <a:endParaRPr lang="vi-VN" sz="11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 dirty="0">
                          <a:effectLst/>
                        </a:rPr>
                        <a:t>Mai </a:t>
                      </a:r>
                      <a:r>
                        <a:rPr lang="en-US" sz="900" dirty="0" err="1">
                          <a:effectLst/>
                        </a:rPr>
                        <a:t>Ngọc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Bảo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Khánh</a:t>
                      </a:r>
                      <a:endParaRPr lang="vi-VN" sz="900" dirty="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8.4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8.5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8.1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8.8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9.0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8.9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8.2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8.9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 dirty="0">
                          <a:effectLst/>
                        </a:rPr>
                        <a:t>7.8</a:t>
                      </a:r>
                      <a:endParaRPr lang="vi-VN" sz="900" dirty="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8.6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vi-VN" sz="11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47587082"/>
                  </a:ext>
                </a:extLst>
              </a:tr>
              <a:tr h="15320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700">
                          <a:effectLst/>
                        </a:rPr>
                        <a:t>15</a:t>
                      </a:r>
                      <a:endParaRPr lang="vi-VN" sz="11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 dirty="0" err="1">
                          <a:effectLst/>
                        </a:rPr>
                        <a:t>Dương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Thùy</a:t>
                      </a:r>
                      <a:r>
                        <a:rPr lang="en-US" sz="900" dirty="0">
                          <a:effectLst/>
                        </a:rPr>
                        <a:t> Linh</a:t>
                      </a:r>
                      <a:endParaRPr lang="vi-VN" sz="900" dirty="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8.8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8.9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8.6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9.0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8.9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8.8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8.7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>
                          <a:effectLst/>
                        </a:rPr>
                        <a:t>9.2</a:t>
                      </a:r>
                      <a:endParaRPr lang="vi-VN" sz="90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 dirty="0">
                          <a:effectLst/>
                        </a:rPr>
                        <a:t>7.7</a:t>
                      </a:r>
                      <a:endParaRPr lang="vi-VN" sz="900" dirty="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900" dirty="0">
                          <a:effectLst/>
                        </a:rPr>
                        <a:t>9.0</a:t>
                      </a:r>
                      <a:endParaRPr lang="vi-VN" sz="900" dirty="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700" dirty="0">
                          <a:effectLst/>
                        </a:rPr>
                        <a:t> </a:t>
                      </a:r>
                      <a:endParaRPr lang="vi-VN" sz="1100" dirty="0">
                        <a:effectLst/>
                        <a:latin typeface="VNtimes new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957452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13332"/>
              </p:ext>
            </p:extLst>
          </p:nvPr>
        </p:nvGraphicFramePr>
        <p:xfrm>
          <a:off x="1205866" y="732302"/>
          <a:ext cx="7404735" cy="29824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8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81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6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23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81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81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81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723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667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04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8715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7239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4510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165355"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BẢNG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ĐIỂM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HỌC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TẬP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CẢ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NĂM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LỚP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7A</a:t>
                      </a:r>
                      <a:endParaRPr lang="en-US" sz="8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80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80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80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8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STT</a:t>
                      </a:r>
                      <a:endParaRPr lang="en-US" sz="8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Họ tên</a:t>
                      </a:r>
                      <a:endParaRPr lang="en-US" sz="8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Toán</a:t>
                      </a:r>
                      <a:endParaRPr lang="en-US" sz="8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Vật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lí</a:t>
                      </a:r>
                      <a:endParaRPr lang="en-US" sz="8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Sinh học</a:t>
                      </a:r>
                      <a:endParaRPr lang="en-US" sz="8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Ngữ văn</a:t>
                      </a:r>
                      <a:endParaRPr lang="en-US" sz="8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Lịch sử</a:t>
                      </a:r>
                      <a:endParaRPr lang="en-US" sz="8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Địa lí</a:t>
                      </a:r>
                      <a:endParaRPr lang="en-US" sz="8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Ngoại ngữ 1</a:t>
                      </a:r>
                      <a:endParaRPr lang="en-US" sz="8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GDCD</a:t>
                      </a:r>
                      <a:endParaRPr lang="en-US" sz="8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Công nghệ</a:t>
                      </a:r>
                      <a:endParaRPr lang="en-US" sz="8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Tin học</a:t>
                      </a:r>
                      <a:endParaRPr lang="en-US" sz="8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TBMHK</a:t>
                      </a:r>
                      <a:endParaRPr lang="en-US" sz="8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5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</a:t>
                      </a:r>
                      <a:endParaRPr lang="en-US" sz="8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Mông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Quốc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Việt</a:t>
                      </a:r>
                      <a:r>
                        <a:rPr lang="en-US" sz="900" dirty="0">
                          <a:effectLst/>
                        </a:rPr>
                        <a:t> Anh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8.1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8.2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8.9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8.1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8.4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8.7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8.0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8.6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7.5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8.7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8.3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45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</a:t>
                      </a:r>
                      <a:endParaRPr lang="en-US" sz="8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Nguyễn Quỳnh Anh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8.5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9.5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8.9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8.4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8.7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8.9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8.1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8.9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8.2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8.2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8.6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45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</a:t>
                      </a:r>
                      <a:endParaRPr lang="en-US" sz="8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Nguyễn Thị Kiều Anh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8.3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9.3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8.5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8.7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8.7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8.9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7.9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9.0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8.4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9.1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8.7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7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</a:t>
                      </a:r>
                      <a:endParaRPr lang="en-US" sz="8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Nguyễn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Thị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Quỳnh</a:t>
                      </a:r>
                      <a:r>
                        <a:rPr lang="en-US" sz="900" dirty="0">
                          <a:effectLst/>
                        </a:rPr>
                        <a:t> Anh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8.9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8.3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8.8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8.6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8.0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8.3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8.1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9.0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7.9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8.7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8.5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45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</a:t>
                      </a:r>
                      <a:endParaRPr lang="en-US" sz="8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Vũ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Phạm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Quỳnh</a:t>
                      </a:r>
                      <a:r>
                        <a:rPr lang="en-US" sz="900" dirty="0">
                          <a:effectLst/>
                        </a:rPr>
                        <a:t> Anh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8.2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8.5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8.9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8.7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8.9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9.0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7.7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9.0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8.2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8.3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8.5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45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</a:t>
                      </a:r>
                      <a:endParaRPr lang="en-US" sz="8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Nguyễn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Lưu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Quốc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Bảo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8.9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9.0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9.0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8.2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8.6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8.9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8.1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8.8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7.9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9.3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8.7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45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</a:t>
                      </a:r>
                      <a:endParaRPr lang="en-US" sz="8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Đinh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Quang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Bằng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7.8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9.1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8.2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8.6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8.7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8.3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7.3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8.9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8.3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9.2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8.4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45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</a:t>
                      </a:r>
                      <a:endParaRPr lang="en-US" sz="8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Nguyễn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Hoàng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Châu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8.5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9.0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8.0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8.9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8.9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8.8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7.9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9.0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8.5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9.2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8.7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45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9</a:t>
                      </a:r>
                      <a:endParaRPr lang="en-US" sz="8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Vũ</a:t>
                      </a:r>
                      <a:r>
                        <a:rPr lang="en-US" sz="900" dirty="0">
                          <a:effectLst/>
                        </a:rPr>
                        <a:t> Minh </a:t>
                      </a:r>
                      <a:r>
                        <a:rPr lang="en-US" sz="900" dirty="0" err="1">
                          <a:effectLst/>
                        </a:rPr>
                        <a:t>Chiến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8.3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8.4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7.7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8.0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8.3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8.2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7.5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8.4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7.7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8.7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8.1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45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10</a:t>
                      </a:r>
                      <a:endParaRPr lang="en-US" sz="8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Nguyễn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Ngọc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Diệp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9.5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9.3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9.2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8.8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9.2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8.9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9.3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9.3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8.9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9.4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9.2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45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11</a:t>
                      </a:r>
                      <a:endParaRPr lang="en-US" sz="8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Nguyễn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Lê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Huyền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Diệu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8.2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8.4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8.7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8.3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8.4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8.1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7.7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8.8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7.7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8.3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8.3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45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12</a:t>
                      </a:r>
                      <a:endParaRPr lang="en-US" sz="8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Đoàn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Khánh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Duy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7.1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8.3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8.2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8.2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8.1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8.1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7.4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8.8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7.6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8.2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8.0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45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13</a:t>
                      </a:r>
                      <a:endParaRPr lang="en-US" sz="8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Vũ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Phương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Hà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9.1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9.2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8.8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9.0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9.2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9.1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8.8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9.2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8.6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9.2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9.0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45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14</a:t>
                      </a:r>
                      <a:endParaRPr lang="en-US" sz="8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Mai </a:t>
                      </a:r>
                      <a:r>
                        <a:rPr lang="en-US" sz="900" dirty="0" err="1">
                          <a:effectLst/>
                        </a:rPr>
                        <a:t>Ngọc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Bảo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Khánh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8.4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8.5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8.1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8.8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9.0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8.9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8.2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8.9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7.8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8.6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8.5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45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15</a:t>
                      </a:r>
                      <a:endParaRPr lang="en-US" sz="8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Dương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Thùy</a:t>
                      </a:r>
                      <a:r>
                        <a:rPr lang="en-US" sz="900" dirty="0">
                          <a:effectLst/>
                        </a:rPr>
                        <a:t> Linh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8.8</a:t>
                      </a:r>
                      <a:endParaRPr lang="en-US" sz="8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8.9</a:t>
                      </a:r>
                      <a:endParaRPr lang="en-US" sz="8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8.6</a:t>
                      </a:r>
                      <a:endParaRPr lang="en-US" sz="8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9.0</a:t>
                      </a:r>
                      <a:endParaRPr lang="en-US" sz="8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8.9</a:t>
                      </a:r>
                      <a:endParaRPr lang="en-US" sz="8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8.8</a:t>
                      </a:r>
                      <a:endParaRPr lang="en-US" sz="8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8.7</a:t>
                      </a:r>
                      <a:endParaRPr lang="en-US" sz="8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9.2</a:t>
                      </a:r>
                      <a:endParaRPr lang="en-US" sz="8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7.7</a:t>
                      </a:r>
                      <a:endParaRPr lang="en-US" sz="8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9.0</a:t>
                      </a:r>
                      <a:endParaRPr lang="en-US" sz="8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8.8</a:t>
                      </a:r>
                      <a:endParaRPr lang="en-US" sz="8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287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241742" y="209550"/>
            <a:ext cx="6549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z="2800" dirty="0">
                <a:solidFill>
                  <a:srgbClr val="000099"/>
                </a:solidFill>
              </a:rPr>
              <a:t>Tìm giá trị lớn nhất trong cột TBMHK?</a:t>
            </a:r>
            <a:endParaRPr lang="vi-VN" sz="2800" dirty="0">
              <a:solidFill>
                <a:srgbClr val="000099"/>
              </a:solidFill>
            </a:endParaRPr>
          </a:p>
        </p:txBody>
      </p:sp>
      <p:pic>
        <p:nvPicPr>
          <p:cNvPr id="26" name="Picture 25" descr="C:\Users\ADMIN\Desktop\2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6" y="296044"/>
            <a:ext cx="1078224" cy="60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692473" y="4476750"/>
            <a:ext cx="2922595" cy="5133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Bef>
                <a:spcPts val="720"/>
              </a:spcBef>
              <a:spcAft>
                <a:spcPts val="720"/>
              </a:spcAft>
            </a:pP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 trị lớn nhất: 9.2</a:t>
            </a:r>
            <a:endParaRPr lang="vi-VN" sz="2500" b="1" dirty="0">
              <a:solidFill>
                <a:srgbClr val="FF0000"/>
              </a:solidFill>
              <a:latin typeface="VNtimes new roman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089731"/>
              </p:ext>
            </p:extLst>
          </p:nvPr>
        </p:nvGraphicFramePr>
        <p:xfrm>
          <a:off x="1408922" y="819150"/>
          <a:ext cx="7201678" cy="37138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6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2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5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94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63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63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63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94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250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671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7379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943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2741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05905"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BẢNG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ĐIỂM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HỌC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TẬP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CẢ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NĂM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LỚP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7A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6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STT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Họ tên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Toán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Vật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lí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Sinh học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Ngữ văn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Lịch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sử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Địa lí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Ngoại ngữ 1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GDCD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Công nghệ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Tin học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TBMHK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4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Mông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Quốc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Việt</a:t>
                      </a:r>
                      <a:r>
                        <a:rPr lang="en-US" sz="900" dirty="0">
                          <a:effectLst/>
                        </a:rPr>
                        <a:t> Anh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8.1</a:t>
                      </a:r>
                      <a:endParaRPr lang="en-US" sz="1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8.2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8.9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8.1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8.4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8.7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8.0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8.6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7.5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8.7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8.3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4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Nguyễn Quỳnh Anh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8.5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9.5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8.9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8.4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8.7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8.9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8.1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8.9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8.2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8.2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8.6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4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Nguyễn Thị Kiều Anh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8.3</a:t>
                      </a:r>
                      <a:endParaRPr lang="en-US" sz="1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9.3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8.5</a:t>
                      </a:r>
                      <a:endParaRPr lang="en-US" sz="1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8.7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8.7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8.9</a:t>
                      </a:r>
                      <a:endParaRPr lang="en-US" sz="1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7.9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9.0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8.4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9.1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8.7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2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Nguyễn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Thị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Quỳnh</a:t>
                      </a:r>
                      <a:r>
                        <a:rPr lang="en-US" sz="900" dirty="0">
                          <a:effectLst/>
                        </a:rPr>
                        <a:t> Anh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8.9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8.3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8.8</a:t>
                      </a:r>
                      <a:endParaRPr lang="en-US" sz="1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8.6</a:t>
                      </a:r>
                      <a:endParaRPr lang="en-US" sz="1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8.0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8.3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8.1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9.0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7.9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8.7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8.5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24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Vũ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Phạm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Quỳnh</a:t>
                      </a:r>
                      <a:r>
                        <a:rPr lang="en-US" sz="900" dirty="0">
                          <a:effectLst/>
                        </a:rPr>
                        <a:t> Anh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8.2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8.5</a:t>
                      </a:r>
                      <a:endParaRPr lang="en-US" sz="1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8.9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8.7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8.9</a:t>
                      </a:r>
                      <a:endParaRPr lang="en-US" sz="1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9.0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7.7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9.0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8.2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8.3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8.5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24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Nguyễn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Lưu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Quốc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Bảo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8.9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9.0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9.0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8.2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8.6</a:t>
                      </a:r>
                      <a:endParaRPr lang="en-US" sz="1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8.9</a:t>
                      </a:r>
                      <a:endParaRPr lang="en-US" sz="1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8.1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8.8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7.9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9.3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8.7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24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Đinh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Quang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Bằng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7.8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9.1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8.2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8.6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8.7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8.3</a:t>
                      </a:r>
                      <a:endParaRPr lang="en-US" sz="1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7.3</a:t>
                      </a:r>
                      <a:endParaRPr lang="en-US" sz="1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8.9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8.3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9.2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8.4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24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Nguyễn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Hoàng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Châu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8.5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9.0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8.0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8.9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8.9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8.8</a:t>
                      </a:r>
                      <a:endParaRPr lang="en-US" sz="1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7.9</a:t>
                      </a:r>
                      <a:endParaRPr lang="en-US" sz="1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9.0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8.5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9.2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8.7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24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Vũ</a:t>
                      </a:r>
                      <a:r>
                        <a:rPr lang="en-US" sz="900" dirty="0">
                          <a:effectLst/>
                        </a:rPr>
                        <a:t> Minh </a:t>
                      </a:r>
                      <a:r>
                        <a:rPr lang="en-US" sz="900" dirty="0" err="1">
                          <a:effectLst/>
                        </a:rPr>
                        <a:t>Chiến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8.3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8.4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7.7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8.0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8.3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8.2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7.5</a:t>
                      </a:r>
                      <a:endParaRPr lang="en-US" sz="1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8.4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7.7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8.7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8.1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24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Nguyễn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Ngọc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Diệp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9.5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9.3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9.2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8.8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9.2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8.9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9.3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9.3</a:t>
                      </a:r>
                      <a:endParaRPr lang="en-US" sz="1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8.9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9.4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9.2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24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11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Nguyễn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Lê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Huyền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Diệu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8.2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8.4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8.7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8.3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8.4</a:t>
                      </a:r>
                      <a:endParaRPr lang="en-US" sz="1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8.1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7.7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8.8</a:t>
                      </a:r>
                      <a:endParaRPr lang="en-US" sz="1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7.7</a:t>
                      </a:r>
                      <a:endParaRPr lang="en-US" sz="1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8.3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8.3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24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12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Đoàn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Khánh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Duy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7.1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8.3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8.2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8.2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8.1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8.1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7.4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8.8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7.6</a:t>
                      </a:r>
                      <a:endParaRPr lang="en-US" sz="1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8.2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8.0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24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13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Vũ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Phương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Hà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9.1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9.2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8.8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9.0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9.2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9.1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8.8</a:t>
                      </a:r>
                      <a:endParaRPr lang="en-US" sz="1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9.2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8.6</a:t>
                      </a:r>
                      <a:endParaRPr lang="en-US" sz="1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9.2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9.0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24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14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Mai </a:t>
                      </a:r>
                      <a:r>
                        <a:rPr lang="en-US" sz="900" dirty="0" err="1">
                          <a:effectLst/>
                        </a:rPr>
                        <a:t>Ngọc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Bảo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Khánh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8.4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8.5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8.1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8.8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9.0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8.9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8.2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8.9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7.8</a:t>
                      </a:r>
                      <a:endParaRPr lang="en-US" sz="1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8.6</a:t>
                      </a:r>
                      <a:endParaRPr lang="en-US" sz="1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8.5</a:t>
                      </a:r>
                      <a:endParaRPr lang="en-US" sz="1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24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15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Dương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Thùy</a:t>
                      </a:r>
                      <a:r>
                        <a:rPr lang="en-US" sz="900" dirty="0">
                          <a:effectLst/>
                        </a:rPr>
                        <a:t> Linh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8.8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8.9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8.6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9.0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8.9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8.8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8.7</a:t>
                      </a:r>
                      <a:endParaRPr lang="en-US" sz="1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9.2</a:t>
                      </a:r>
                      <a:endParaRPr lang="en-US" sz="1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7.7</a:t>
                      </a:r>
                      <a:endParaRPr lang="en-US" sz="1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9.0</a:t>
                      </a:r>
                      <a:endParaRPr lang="en-US" sz="1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8.8</a:t>
                      </a:r>
                      <a:endParaRPr lang="en-US" sz="1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712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288131" y="20955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z="2800" dirty="0">
                <a:solidFill>
                  <a:srgbClr val="000099"/>
                </a:solidFill>
              </a:rPr>
              <a:t>Tìm giá trị nhỏ nhất trong </a:t>
            </a:r>
            <a:r>
              <a:rPr lang="en-US" sz="2800" dirty="0" err="1">
                <a:solidFill>
                  <a:srgbClr val="000099"/>
                </a:solidFill>
              </a:rPr>
              <a:t>cột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err="1">
                <a:solidFill>
                  <a:srgbClr val="000099"/>
                </a:solidFill>
              </a:rPr>
              <a:t>TBMHK</a:t>
            </a:r>
            <a:r>
              <a:rPr lang="en-US" sz="2800" dirty="0">
                <a:solidFill>
                  <a:srgbClr val="000099"/>
                </a:solidFill>
              </a:rPr>
              <a:t>?</a:t>
            </a:r>
            <a:endParaRPr lang="vi-VN" sz="2800" dirty="0">
              <a:solidFill>
                <a:srgbClr val="000099"/>
              </a:solidFill>
            </a:endParaRPr>
          </a:p>
        </p:txBody>
      </p:sp>
      <p:pic>
        <p:nvPicPr>
          <p:cNvPr id="27" name="Picture 26" descr="C:\Users\ADMIN\Desktop\3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2" y="331518"/>
            <a:ext cx="1072958" cy="60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86400" y="4476750"/>
            <a:ext cx="299312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 trị nhỏ nhất: 8.0</a:t>
            </a:r>
            <a:endParaRPr lang="vi-VN" sz="2500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342627"/>
              </p:ext>
            </p:extLst>
          </p:nvPr>
        </p:nvGraphicFramePr>
        <p:xfrm>
          <a:off x="1180322" y="819150"/>
          <a:ext cx="7270609" cy="36376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0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7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93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38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0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0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03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383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731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913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7833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6383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3342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186638"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BẢNG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ĐIỂM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HỌC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TẬP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CẢ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NĂM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LỚP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7A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6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STT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Họ tên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Toán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Vật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lí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Sinh học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Ngữ văn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Lịch sử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Địa lí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Ngoại ngữ 1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GDCD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Công nghệ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Tin học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TBMHK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8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Mông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Quốc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Việt</a:t>
                      </a:r>
                      <a:r>
                        <a:rPr lang="en-US" sz="900" dirty="0">
                          <a:effectLst/>
                        </a:rPr>
                        <a:t> Anh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8.1</a:t>
                      </a:r>
                      <a:endParaRPr lang="en-US" sz="1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8.2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8.9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8.1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8.4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8.7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8.0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8.6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7.5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8.7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8.3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8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Nguyễn Quỳnh Anh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8.5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9.5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8.9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8.4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8.7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8.9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8.1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8.9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8.2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8.2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8.6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8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Nguyễn Thị Kiều Anh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8.3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9.3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8.5</a:t>
                      </a:r>
                      <a:endParaRPr lang="en-US" sz="1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8.7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8.7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8.9</a:t>
                      </a:r>
                      <a:endParaRPr lang="en-US" sz="1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7.9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9.0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8.4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9.1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8.7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0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Nguyễn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Thị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Quỳnh</a:t>
                      </a:r>
                      <a:r>
                        <a:rPr lang="en-US" sz="900" dirty="0">
                          <a:effectLst/>
                        </a:rPr>
                        <a:t> Anh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8.9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8.3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8.8</a:t>
                      </a:r>
                      <a:endParaRPr lang="en-US" sz="1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8.6</a:t>
                      </a:r>
                      <a:endParaRPr lang="en-US" sz="1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8.0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8.3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8.1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9.0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7.9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8.7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8.5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38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Vũ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Phạm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Quỳnh</a:t>
                      </a:r>
                      <a:r>
                        <a:rPr lang="en-US" sz="900" dirty="0">
                          <a:effectLst/>
                        </a:rPr>
                        <a:t> Anh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8.2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8.5</a:t>
                      </a:r>
                      <a:endParaRPr lang="en-US" sz="1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8.9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8.7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8.9</a:t>
                      </a:r>
                      <a:endParaRPr lang="en-US" sz="1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9.0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7.7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9.0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8.2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8.3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8.5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8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Nguyễn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Lưu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Quốc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Bảo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8.9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9.0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9.0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8.2</a:t>
                      </a:r>
                      <a:endParaRPr lang="en-US" sz="1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8.6</a:t>
                      </a:r>
                      <a:endParaRPr lang="en-US" sz="1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8.9</a:t>
                      </a:r>
                      <a:endParaRPr lang="en-US" sz="1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8.1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8.8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7.9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9.3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8.7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38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Đinh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Quang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Bằng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7.8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9.1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8.2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8.6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8.7</a:t>
                      </a:r>
                      <a:endParaRPr lang="en-US" sz="1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8.3</a:t>
                      </a:r>
                      <a:endParaRPr lang="en-US" sz="1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7.3</a:t>
                      </a:r>
                      <a:endParaRPr lang="en-US" sz="1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8.9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8.3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9.2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8.4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38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Nguyễn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Hoàng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Châu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8.5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9.0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8.0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8.9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8.9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8.8</a:t>
                      </a:r>
                      <a:endParaRPr lang="en-US" sz="1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7.9</a:t>
                      </a:r>
                      <a:endParaRPr lang="en-US" sz="1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9.0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8.5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9.2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8.7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38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Vũ</a:t>
                      </a:r>
                      <a:r>
                        <a:rPr lang="en-US" sz="900" dirty="0">
                          <a:effectLst/>
                        </a:rPr>
                        <a:t> Minh </a:t>
                      </a:r>
                      <a:r>
                        <a:rPr lang="en-US" sz="900" dirty="0" err="1">
                          <a:effectLst/>
                        </a:rPr>
                        <a:t>Chiến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8.3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8.4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7.7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8.0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8.3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8.2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7.5</a:t>
                      </a:r>
                      <a:endParaRPr lang="en-US" sz="1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8.4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7.7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8.7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8.1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38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Nguyễn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Ngọc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Diệp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9.5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9.3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9.2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8.8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9.2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8.9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9.3</a:t>
                      </a:r>
                      <a:endParaRPr lang="en-US" sz="1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9.3</a:t>
                      </a:r>
                      <a:endParaRPr lang="en-US" sz="1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8.9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9.4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9.2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38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11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Nguyễn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Lê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Huyền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Diệu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8.2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8.4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8.7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8.3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8.4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8.1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7.7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8.8</a:t>
                      </a:r>
                      <a:endParaRPr lang="en-US" sz="1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7.7</a:t>
                      </a:r>
                      <a:endParaRPr lang="en-US" sz="1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8.3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8.3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38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12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Đoàn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Khánh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Duy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7.1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8.3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8.2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8.2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8.1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8.1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7.4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8.8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7.6</a:t>
                      </a:r>
                      <a:endParaRPr lang="en-US" sz="1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8.2</a:t>
                      </a:r>
                      <a:endParaRPr lang="en-US" sz="1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8.0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38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13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Vũ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Phương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Hà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9.1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9.2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8.8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9.0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9.2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9.1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8.8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9.2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8.6</a:t>
                      </a:r>
                      <a:endParaRPr lang="en-US" sz="1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9.2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9.0</a:t>
                      </a:r>
                      <a:endParaRPr lang="en-US" sz="1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38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14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Mai </a:t>
                      </a:r>
                      <a:r>
                        <a:rPr lang="en-US" sz="900" dirty="0" err="1">
                          <a:effectLst/>
                        </a:rPr>
                        <a:t>Ngọc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Bảo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Khánh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8.4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8.5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8.1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8.8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9.0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8.9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8.2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8.9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7.8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8.6</a:t>
                      </a:r>
                      <a:endParaRPr lang="en-US" sz="1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8.5</a:t>
                      </a:r>
                      <a:endParaRPr lang="en-US" sz="1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38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15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Dương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Thùy</a:t>
                      </a:r>
                      <a:r>
                        <a:rPr lang="en-US" sz="900" dirty="0">
                          <a:effectLst/>
                        </a:rPr>
                        <a:t> Linh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8.8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8.9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8.6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9.0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8.9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8.8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8.7</a:t>
                      </a:r>
                      <a:endParaRPr lang="en-US" sz="1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9.2</a:t>
                      </a:r>
                      <a:endParaRPr lang="en-US" sz="1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7.7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9.0</a:t>
                      </a:r>
                      <a:endParaRPr lang="en-US" sz="1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8.8</a:t>
                      </a:r>
                      <a:endParaRPr lang="en-US" sz="1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712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1920478"/>
            <a:ext cx="7521575" cy="220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1896666"/>
            <a:ext cx="7626350" cy="892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987028"/>
            <a:ext cx="7626350" cy="131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03735"/>
            <a:ext cx="3444875" cy="163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17145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8: CÔNG CỤ HỖ TRỢ TÍNH TOÁN (2 tiết)</a:t>
            </a:r>
          </a:p>
        </p:txBody>
      </p:sp>
    </p:spTree>
    <p:extLst>
      <p:ext uri="{BB962C8B-B14F-4D97-AF65-F5344CB8AC3E}">
        <p14:creationId xmlns:p14="http://schemas.microsoft.com/office/powerpoint/2010/main" val="270384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179085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8: CÔNG CỤ HỖ TRỢ TÍNH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  <p:pic>
        <p:nvPicPr>
          <p:cNvPr id="6" name="Picture 6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1896666"/>
            <a:ext cx="7626350" cy="892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987028"/>
            <a:ext cx="7626350" cy="131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03735"/>
            <a:ext cx="3444875" cy="163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07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593269"/>
            <a:ext cx="9220200" cy="2835731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" y="1716823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4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5889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64271698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1511</TotalTime>
  <Words>2919</Words>
  <Application>Microsoft Office PowerPoint</Application>
  <PresentationFormat>On-screen Show (16:9)</PresentationFormat>
  <Paragraphs>1287</Paragraphs>
  <Slides>31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Times New Roman</vt:lpstr>
      <vt:lpstr>VNtimes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1.2 Cách sử dụng hàm</vt:lpstr>
      <vt:lpstr>PowerPoint Presentation</vt:lpstr>
      <vt:lpstr>2. MỘT SỐ HÀM TÍNH TOÁN ĐƠN GIẢN</vt:lpstr>
      <vt:lpstr>* Hàm tính tổng</vt:lpstr>
      <vt:lpstr>* Hàm tính trung bình cộng</vt:lpstr>
      <vt:lpstr>* Hàm xác định giá trị nhỏ nhất</vt:lpstr>
      <vt:lpstr>* Hàm xác định giá trị lớn nhất</vt:lpstr>
      <vt:lpstr>* Hàm đếm</vt:lpstr>
      <vt:lpstr>Chú ý</vt:lpstr>
      <vt:lpstr>III. 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Đáp án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32_BÀI 16: CẤU TRÚC ĐIỀU KHIỂN (T2)</dc:title>
  <dc:creator>hien</dc:creator>
  <cp:lastModifiedBy>PC</cp:lastModifiedBy>
  <cp:revision>144</cp:revision>
  <dcterms:created xsi:type="dcterms:W3CDTF">2021-07-16T14:47:59Z</dcterms:created>
  <dcterms:modified xsi:type="dcterms:W3CDTF">2023-03-05T14:45:18Z</dcterms:modified>
</cp:coreProperties>
</file>