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3" r:id="rId2"/>
    <p:sldId id="262" r:id="rId3"/>
    <p:sldId id="318" r:id="rId4"/>
    <p:sldId id="264" r:id="rId5"/>
    <p:sldId id="292" r:id="rId6"/>
    <p:sldId id="261" r:id="rId7"/>
    <p:sldId id="263" r:id="rId8"/>
    <p:sldId id="269" r:id="rId9"/>
    <p:sldId id="272" r:id="rId10"/>
    <p:sldId id="273" r:id="rId11"/>
    <p:sldId id="277" r:id="rId12"/>
    <p:sldId id="275" r:id="rId13"/>
    <p:sldId id="317" r:id="rId14"/>
    <p:sldId id="307" r:id="rId15"/>
    <p:sldId id="309" r:id="rId16"/>
    <p:sldId id="285" r:id="rId17"/>
    <p:sldId id="284" r:id="rId18"/>
    <p:sldId id="321" r:id="rId19"/>
    <p:sldId id="274" r:id="rId20"/>
    <p:sldId id="322" r:id="rId21"/>
    <p:sldId id="276" r:id="rId22"/>
    <p:sldId id="323" r:id="rId23"/>
    <p:sldId id="278" r:id="rId24"/>
    <p:sldId id="288" r:id="rId25"/>
    <p:sldId id="289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7.wmf"/><Relationship Id="rId7" Type="http://schemas.openxmlformats.org/officeDocument/2006/relationships/image" Target="../media/image12.wmf"/><Relationship Id="rId12" Type="http://schemas.openxmlformats.org/officeDocument/2006/relationships/image" Target="../media/image16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8.wmf"/><Relationship Id="rId1" Type="http://schemas.openxmlformats.org/officeDocument/2006/relationships/image" Target="../media/image29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2D919-480B-4AC9-9FDC-63245D5D4C9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5975F-9865-41D3-AFD7-F080E1D2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0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1BB3-4E6E-4B9D-8D75-410280690BF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A089-03F2-4032-98F6-33927C8A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6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1BB3-4E6E-4B9D-8D75-410280690BF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A089-03F2-4032-98F6-33927C8A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1BB3-4E6E-4B9D-8D75-410280690BF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A089-03F2-4032-98F6-33927C8A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4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CBDB56-D16C-434D-9BBD-5556A1DDE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CD9999-F058-4D08-9D06-8E1EC8DD2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BA950E-D430-4136-AEE4-AA1F0C85E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53944-6EA4-49DC-92BD-989633484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526489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1BB3-4E6E-4B9D-8D75-410280690BF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A089-03F2-4032-98F6-33927C8A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8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1BB3-4E6E-4B9D-8D75-410280690BF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A089-03F2-4032-98F6-33927C8A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1BB3-4E6E-4B9D-8D75-410280690BF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A089-03F2-4032-98F6-33927C8A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1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1BB3-4E6E-4B9D-8D75-410280690BF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A089-03F2-4032-98F6-33927C8A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1BB3-4E6E-4B9D-8D75-410280690BF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A089-03F2-4032-98F6-33927C8A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1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1BB3-4E6E-4B9D-8D75-410280690BF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A089-03F2-4032-98F6-33927C8A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3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1BB3-4E6E-4B9D-8D75-410280690BF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A089-03F2-4032-98F6-33927C8A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7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1BB3-4E6E-4B9D-8D75-410280690BF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A089-03F2-4032-98F6-33927C8A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3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D1BB3-4E6E-4B9D-8D75-410280690BF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A089-03F2-4032-98F6-33927C8A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9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slide" Target="slide20.xml"/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12" Type="http://schemas.openxmlformats.org/officeDocument/2006/relationships/image" Target="../media/image5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gif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4" Type="http://schemas.openxmlformats.org/officeDocument/2006/relationships/slide" Target="slide19.xml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slide" Target="slide20.xml"/><Relationship Id="rId7" Type="http://schemas.openxmlformats.org/officeDocument/2006/relationships/image" Target="../media/image53.png"/><Relationship Id="rId12" Type="http://schemas.openxmlformats.org/officeDocument/2006/relationships/slide" Target="slide2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5" Type="http://schemas.openxmlformats.org/officeDocument/2006/relationships/image" Target="../media/image57.gif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slide" Target="slide22.xml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9.gif"/><Relationship Id="rId18" Type="http://schemas.openxmlformats.org/officeDocument/2006/relationships/slide" Target="slide15.xml"/><Relationship Id="rId26" Type="http://schemas.openxmlformats.org/officeDocument/2006/relationships/oleObject" Target="../embeddings/oleObject52.bin"/><Relationship Id="rId3" Type="http://schemas.openxmlformats.org/officeDocument/2006/relationships/audio" Target="../media/audio2.wav"/><Relationship Id="rId21" Type="http://schemas.openxmlformats.org/officeDocument/2006/relationships/image" Target="../media/image61.wmf"/><Relationship Id="rId7" Type="http://schemas.openxmlformats.org/officeDocument/2006/relationships/image" Target="../media/image67.gif"/><Relationship Id="rId12" Type="http://schemas.openxmlformats.org/officeDocument/2006/relationships/slide" Target="slide19.xml"/><Relationship Id="rId17" Type="http://schemas.openxmlformats.org/officeDocument/2006/relationships/image" Target="../media/image73.gif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2.gif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65.wmf"/><Relationship Id="rId1" Type="http://schemas.openxmlformats.org/officeDocument/2006/relationships/vmlDrawing" Target="../drawings/vmlDrawing11.vml"/><Relationship Id="rId6" Type="http://schemas.openxmlformats.org/officeDocument/2006/relationships/audio" Target="../media/audio5.wav"/><Relationship Id="rId11" Type="http://schemas.openxmlformats.org/officeDocument/2006/relationships/slide" Target="slide1.xml"/><Relationship Id="rId24" Type="http://schemas.openxmlformats.org/officeDocument/2006/relationships/oleObject" Target="../embeddings/oleObject51.bin"/><Relationship Id="rId32" Type="http://schemas.openxmlformats.org/officeDocument/2006/relationships/audio" Target="../media/audio2.wav"/><Relationship Id="rId5" Type="http://schemas.openxmlformats.org/officeDocument/2006/relationships/audio" Target="../media/audio4.wav"/><Relationship Id="rId15" Type="http://schemas.openxmlformats.org/officeDocument/2006/relationships/image" Target="../media/image71.gi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53.bin"/><Relationship Id="rId10" Type="http://schemas.openxmlformats.org/officeDocument/2006/relationships/image" Target="../media/image68.jpeg"/><Relationship Id="rId19" Type="http://schemas.openxmlformats.org/officeDocument/2006/relationships/image" Target="../media/image74.gif"/><Relationship Id="rId31" Type="http://schemas.openxmlformats.org/officeDocument/2006/relationships/image" Target="../media/image66.wmf"/><Relationship Id="rId4" Type="http://schemas.openxmlformats.org/officeDocument/2006/relationships/audio" Target="../media/audio3.wav"/><Relationship Id="rId9" Type="http://schemas.openxmlformats.org/officeDocument/2006/relationships/image" Target="../media/image52.png"/><Relationship Id="rId14" Type="http://schemas.openxmlformats.org/officeDocument/2006/relationships/image" Target="../media/image70.gif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64.wmf"/><Relationship Id="rId30" Type="http://schemas.openxmlformats.org/officeDocument/2006/relationships/oleObject" Target="../embeddings/oleObject5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1.gif"/><Relationship Id="rId18" Type="http://schemas.openxmlformats.org/officeDocument/2006/relationships/image" Target="../media/image78.png"/><Relationship Id="rId3" Type="http://schemas.openxmlformats.org/officeDocument/2006/relationships/audio" Target="../media/audio3.wav"/><Relationship Id="rId21" Type="http://schemas.openxmlformats.org/officeDocument/2006/relationships/audio" Target="../media/audio2.wav"/><Relationship Id="rId7" Type="http://schemas.openxmlformats.org/officeDocument/2006/relationships/image" Target="../media/image53.png"/><Relationship Id="rId12" Type="http://schemas.openxmlformats.org/officeDocument/2006/relationships/image" Target="../media/image70.gif"/><Relationship Id="rId17" Type="http://schemas.openxmlformats.org/officeDocument/2006/relationships/slide" Target="slide15.xml"/><Relationship Id="rId2" Type="http://schemas.openxmlformats.org/officeDocument/2006/relationships/audio" Target="../media/audio2.wav"/><Relationship Id="rId16" Type="http://schemas.openxmlformats.org/officeDocument/2006/relationships/image" Target="../media/image7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gif"/><Relationship Id="rId11" Type="http://schemas.openxmlformats.org/officeDocument/2006/relationships/image" Target="../media/image69.gif"/><Relationship Id="rId5" Type="http://schemas.openxmlformats.org/officeDocument/2006/relationships/audio" Target="../media/audio5.wav"/><Relationship Id="rId15" Type="http://schemas.openxmlformats.org/officeDocument/2006/relationships/image" Target="../media/image74.gif"/><Relationship Id="rId10" Type="http://schemas.openxmlformats.org/officeDocument/2006/relationships/slide" Target="slide19.xml"/><Relationship Id="rId19" Type="http://schemas.openxmlformats.org/officeDocument/2006/relationships/image" Target="../media/image79.png"/><Relationship Id="rId4" Type="http://schemas.openxmlformats.org/officeDocument/2006/relationships/audio" Target="../media/audio4.wav"/><Relationship Id="rId9" Type="http://schemas.openxmlformats.org/officeDocument/2006/relationships/image" Target="../media/image68.jpeg"/><Relationship Id="rId14" Type="http://schemas.openxmlformats.org/officeDocument/2006/relationships/image" Target="../media/image7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0.gif"/><Relationship Id="rId18" Type="http://schemas.openxmlformats.org/officeDocument/2006/relationships/slide" Target="slide15.xml"/><Relationship Id="rId3" Type="http://schemas.openxmlformats.org/officeDocument/2006/relationships/audio" Target="../media/audio4.wav"/><Relationship Id="rId21" Type="http://schemas.openxmlformats.org/officeDocument/2006/relationships/image" Target="../media/image82.png"/><Relationship Id="rId7" Type="http://schemas.openxmlformats.org/officeDocument/2006/relationships/image" Target="../media/image55.png"/><Relationship Id="rId12" Type="http://schemas.openxmlformats.org/officeDocument/2006/relationships/image" Target="../media/image69.gif"/><Relationship Id="rId17" Type="http://schemas.openxmlformats.org/officeDocument/2006/relationships/image" Target="../media/image73.gif"/><Relationship Id="rId2" Type="http://schemas.openxmlformats.org/officeDocument/2006/relationships/audio" Target="../media/audio2.wav"/><Relationship Id="rId16" Type="http://schemas.openxmlformats.org/officeDocument/2006/relationships/image" Target="../media/image74.gif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gif"/><Relationship Id="rId11" Type="http://schemas.openxmlformats.org/officeDocument/2006/relationships/slide" Target="slide19.xml"/><Relationship Id="rId5" Type="http://schemas.openxmlformats.org/officeDocument/2006/relationships/audio" Target="../media/audio5.wav"/><Relationship Id="rId15" Type="http://schemas.openxmlformats.org/officeDocument/2006/relationships/image" Target="../media/image72.gif"/><Relationship Id="rId10" Type="http://schemas.openxmlformats.org/officeDocument/2006/relationships/slide" Target="slide1.xml"/><Relationship Id="rId19" Type="http://schemas.openxmlformats.org/officeDocument/2006/relationships/image" Target="../media/image80.png"/><Relationship Id="rId4" Type="http://schemas.openxmlformats.org/officeDocument/2006/relationships/audio" Target="../media/audio3.wav"/><Relationship Id="rId9" Type="http://schemas.openxmlformats.org/officeDocument/2006/relationships/image" Target="../media/image68.jpeg"/><Relationship Id="rId14" Type="http://schemas.openxmlformats.org/officeDocument/2006/relationships/image" Target="../media/image71.gif"/><Relationship Id="rId22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71.gif"/><Relationship Id="rId18" Type="http://schemas.openxmlformats.org/officeDocument/2006/relationships/image" Target="../media/image83.png"/><Relationship Id="rId3" Type="http://schemas.openxmlformats.org/officeDocument/2006/relationships/audio" Target="../media/audio4.wav"/><Relationship Id="rId21" Type="http://schemas.openxmlformats.org/officeDocument/2006/relationships/audio" Target="../media/audio2.wav"/><Relationship Id="rId7" Type="http://schemas.openxmlformats.org/officeDocument/2006/relationships/image" Target="../media/image59.png"/><Relationship Id="rId12" Type="http://schemas.openxmlformats.org/officeDocument/2006/relationships/image" Target="../media/image70.gif"/><Relationship Id="rId17" Type="http://schemas.openxmlformats.org/officeDocument/2006/relationships/slide" Target="slide15.xml"/><Relationship Id="rId2" Type="http://schemas.openxmlformats.org/officeDocument/2006/relationships/audio" Target="../media/audio2.wav"/><Relationship Id="rId16" Type="http://schemas.openxmlformats.org/officeDocument/2006/relationships/image" Target="../media/image73.gif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gif"/><Relationship Id="rId11" Type="http://schemas.openxmlformats.org/officeDocument/2006/relationships/image" Target="../media/image69.gif"/><Relationship Id="rId5" Type="http://schemas.openxmlformats.org/officeDocument/2006/relationships/audio" Target="../media/audio5.wav"/><Relationship Id="rId15" Type="http://schemas.openxmlformats.org/officeDocument/2006/relationships/image" Target="../media/image74.gif"/><Relationship Id="rId10" Type="http://schemas.openxmlformats.org/officeDocument/2006/relationships/slide" Target="slide19.xml"/><Relationship Id="rId19" Type="http://schemas.openxmlformats.org/officeDocument/2006/relationships/image" Target="../media/image84.png"/><Relationship Id="rId4" Type="http://schemas.openxmlformats.org/officeDocument/2006/relationships/audio" Target="../media/audio3.wav"/><Relationship Id="rId9" Type="http://schemas.openxmlformats.org/officeDocument/2006/relationships/image" Target="../media/image68.jpeg"/><Relationship Id="rId14" Type="http://schemas.openxmlformats.org/officeDocument/2006/relationships/image" Target="../media/image7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1.wmf"/><Relationship Id="rId26" Type="http://schemas.openxmlformats.org/officeDocument/2006/relationships/oleObject" Target="../embeddings/oleObject23.bin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13.wmf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8.bin"/><Relationship Id="rId25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5.bin"/><Relationship Id="rId24" Type="http://schemas.openxmlformats.org/officeDocument/2006/relationships/oleObject" Target="../embeddings/oleObject22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image" Target="../media/image14.wmf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0.wmf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Frames PPT 015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1" y="857250"/>
            <a:ext cx="8784431" cy="508396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985022" y="3470672"/>
            <a:ext cx="1232297" cy="13525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566737" y="1621225"/>
            <a:ext cx="7909322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– </a:t>
            </a:r>
            <a:r>
              <a:rPr lang="en-US" alt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705119" y="1134598"/>
            <a:ext cx="2543770" cy="4346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</a:p>
        </p:txBody>
      </p:sp>
    </p:spTree>
    <p:extLst>
      <p:ext uri="{BB962C8B-B14F-4D97-AF65-F5344CB8AC3E}">
        <p14:creationId xmlns:p14="http://schemas.microsoft.com/office/powerpoint/2010/main" val="417920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540C9C-8013-4C1D-9990-E429C283B9E2}"/>
              </a:ext>
            </a:extLst>
          </p:cNvPr>
          <p:cNvSpPr txBox="1"/>
          <p:nvPr/>
        </p:nvSpPr>
        <p:spPr>
          <a:xfrm>
            <a:off x="647700" y="609600"/>
            <a:ext cx="7848600" cy="1361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MTC ta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FFED5-ACDA-42A2-82BC-B14F82469B81}"/>
              </a:ext>
            </a:extLst>
          </p:cNvPr>
          <p:cNvSpPr txBox="1"/>
          <p:nvPr/>
        </p:nvSpPr>
        <p:spPr>
          <a:xfrm>
            <a:off x="647700" y="2209800"/>
            <a:ext cx="7848600" cy="3432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MTC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đ­ược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i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.VnTime" panose="020B7200000000000000" pitchFamily="34" charset="0"/>
              <a:buChar char="-"/>
              <a:tabLst>
                <a:tab pos="457200" algn="l"/>
              </a:tabLst>
            </a:pP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MTC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cỏc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d­ương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MTC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BCNN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620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sz="3200" b="1" dirty="0">
                <a:latin typeface=".VnTime" pitchFamily="34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.VnTime" pitchFamily="34" charset="0"/>
              </a:rPr>
              <a:t>: </a:t>
            </a: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665701" y="1127919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632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287793"/>
              </p:ext>
            </p:extLst>
          </p:nvPr>
        </p:nvGraphicFramePr>
        <p:xfrm>
          <a:off x="990600" y="2065255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787058" imgH="393529" progId="Equation.DSMT4">
                  <p:embed/>
                </p:oleObj>
              </mc:Choice>
              <mc:Fallback>
                <p:oleObj name="Equation" r:id="rId3" imgW="78705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65255"/>
                        <a:ext cx="1981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3276533" y="2137297"/>
            <a:ext cx="1257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FF"/>
                </a:solidFill>
                <a:latin typeface=".VnTime" pitchFamily="34" charset="0"/>
              </a:rPr>
              <a:t>  </a:t>
            </a:r>
          </a:p>
        </p:txBody>
      </p:sp>
      <p:graphicFrame>
        <p:nvGraphicFramePr>
          <p:cNvPr id="56321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20386"/>
              </p:ext>
            </p:extLst>
          </p:nvPr>
        </p:nvGraphicFramePr>
        <p:xfrm>
          <a:off x="4114800" y="2087575"/>
          <a:ext cx="1447800" cy="97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583947" imgH="393529" progId="Equation.DSMT4">
                  <p:embed/>
                </p:oleObj>
              </mc:Choice>
              <mc:Fallback>
                <p:oleObj name="Equation" r:id="rId5" imgW="5839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087575"/>
                        <a:ext cx="1447800" cy="97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53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54" grpId="0" autoUpdateAnimBg="0"/>
      <p:bldP spid="2665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609600"/>
          </a:xfrm>
          <a:noFill/>
        </p:spPr>
        <p:txBody>
          <a:bodyPr lIns="92075" tIns="46038" rIns="92075" bIns="46038">
            <a:normAutofit/>
          </a:bodyPr>
          <a:lstStyle/>
          <a:p>
            <a:pPr algn="l"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918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233351"/>
              </p:ext>
            </p:extLst>
          </p:nvPr>
        </p:nvGraphicFramePr>
        <p:xfrm>
          <a:off x="654050" y="762000"/>
          <a:ext cx="2044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812520" imgH="393480" progId="Equation.DSMT4">
                  <p:embed/>
                </p:oleObj>
              </mc:Choice>
              <mc:Fallback>
                <p:oleObj name="Equation" r:id="rId3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762000"/>
                        <a:ext cx="2044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977129"/>
              </p:ext>
            </p:extLst>
          </p:nvPr>
        </p:nvGraphicFramePr>
        <p:xfrm>
          <a:off x="3276600" y="724694"/>
          <a:ext cx="1524000" cy="102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5" imgW="583947" imgH="393529" progId="Equation.DSMT4">
                  <p:embed/>
                </p:oleObj>
              </mc:Choice>
              <mc:Fallback>
                <p:oleObj name="Equation" r:id="rId5" imgW="5839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724694"/>
                        <a:ext cx="1524000" cy="1027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419100" y="1676400"/>
            <a:ext cx="434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- 8x + 4 =  4( x- 1)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54148" y="2053883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- 6x    =  6x( x- 1)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4876800" y="1981200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MTC =    12x( x- 1)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981200" y="3048000"/>
            <a:ext cx="510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12x( x - 1)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6x( x - 1)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 x- 1)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587326" y="2667000"/>
            <a:ext cx="754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 b="1" dirty="0">
                <a:latin typeface=".VnTime" pitchFamily="34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12x( x - 1)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4( x -1)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3x</a:t>
            </a:r>
          </a:p>
        </p:txBody>
      </p:sp>
      <p:graphicFrame>
        <p:nvGraphicFramePr>
          <p:cNvPr id="4918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847674"/>
              </p:ext>
            </p:extLst>
          </p:nvPr>
        </p:nvGraphicFramePr>
        <p:xfrm>
          <a:off x="1948377" y="3905199"/>
          <a:ext cx="6509824" cy="110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7" imgW="2476500" imgH="419100" progId="Equation.DSMT4">
                  <p:embed/>
                </p:oleObj>
              </mc:Choice>
              <mc:Fallback>
                <p:oleObj name="Equation" r:id="rId7" imgW="2476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8377" y="3905199"/>
                        <a:ext cx="6509824" cy="1104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852706"/>
              </p:ext>
            </p:extLst>
          </p:nvPr>
        </p:nvGraphicFramePr>
        <p:xfrm>
          <a:off x="1892105" y="5158642"/>
          <a:ext cx="6718495" cy="108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9" imgW="2578100" imgH="419100" progId="Equation.DSMT4">
                  <p:embed/>
                </p:oleObj>
              </mc:Choice>
              <mc:Fallback>
                <p:oleObj name="Equation" r:id="rId9" imgW="2578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105" y="5158642"/>
                        <a:ext cx="6718495" cy="1089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09600" y="3886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2590800" y="1066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4876800" y="1066800"/>
            <a:ext cx="373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.VnTime" pitchFamily="34" charset="0"/>
              </a:rPr>
              <a:t>:</a:t>
            </a:r>
            <a:endParaRPr lang="en-US" sz="2800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1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83" grpId="0" autoUpdateAnimBg="0"/>
      <p:bldP spid="49184" grpId="0" autoUpdateAnimBg="0"/>
      <p:bldP spid="49185" grpId="0" autoUpdateAnimBg="0"/>
      <p:bldP spid="49186" grpId="0" autoUpdateAnimBg="0"/>
      <p:bldP spid="49187" grpId="0" autoUpdateAnimBg="0"/>
      <p:bldP spid="49191" grpId="0" autoUpdateAnimBg="0"/>
      <p:bldP spid="49192" grpId="0" autoUpdateAnimBg="0"/>
      <p:bldP spid="4919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CC6F985F-3AA9-4A01-A496-64FEBBCE4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323873"/>
            <a:ext cx="8191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64783FA4-2CBD-45CE-B282-33A3D0DAD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59" y="1933473"/>
            <a:ext cx="8077200" cy="324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pPr eaLnBrk="1" hangingPunct="1"/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cả tử và mẫu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mỗi phân thức 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nhân tử phụ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ứng 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8D23F-6393-47F0-A98F-581DB2B02C23}"/>
              </a:ext>
            </a:extLst>
          </p:cNvPr>
          <p:cNvSpPr txBox="1"/>
          <p:nvPr/>
        </p:nvSpPr>
        <p:spPr>
          <a:xfrm>
            <a:off x="838200" y="685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>
            <a:extLst>
              <a:ext uri="{FF2B5EF4-FFF2-40B4-BE49-F238E27FC236}">
                <a16:creationId xmlns:a16="http://schemas.microsoft.com/office/drawing/2014/main" id="{185FC03D-030F-4A90-B6FA-FF5AD4918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9223"/>
            <a:ext cx="6171882" cy="31393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Times New Roman" pitchFamily="18" charset="0"/>
              </a:rPr>
              <a:t>c. </a:t>
            </a:r>
            <a:r>
              <a:rPr lang="en-US" sz="2400" b="1" u="sng" dirty="0" err="1">
                <a:latin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dụng</a:t>
            </a:r>
            <a:endParaRPr lang="en-US" sz="2400" b="1" u="sng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</a:rPr>
              <a:t> :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Quy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đồng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mẫu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thức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phân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thức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>
              <a:defRPr/>
            </a:pPr>
            <a:endParaRPr lang="en-US" sz="2400" dirty="0">
              <a:solidFill>
                <a:srgbClr val="3333FF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a/ 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b/ 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graphicFrame>
        <p:nvGraphicFramePr>
          <p:cNvPr id="11266" name="Object 5">
            <a:extLst>
              <a:ext uri="{FF2B5EF4-FFF2-40B4-BE49-F238E27FC236}">
                <a16:creationId xmlns:a16="http://schemas.microsoft.com/office/drawing/2014/main" id="{A279E748-0D06-4A94-86F5-967C0BCBC993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838200" y="990600"/>
          <a:ext cx="2514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1143000" imgH="393700" progId="Equation.3">
                  <p:embed/>
                </p:oleObj>
              </mc:Choice>
              <mc:Fallback>
                <p:oleObj name="Equation" r:id="rId3" imgW="1143000" imgH="393700" progId="Equation.3">
                  <p:embed/>
                  <p:pic>
                    <p:nvPicPr>
                      <p:cNvPr id="11266" name="Object 5">
                        <a:extLst>
                          <a:ext uri="{FF2B5EF4-FFF2-40B4-BE49-F238E27FC236}">
                            <a16:creationId xmlns:a16="http://schemas.microsoft.com/office/drawing/2014/main" id="{A279E748-0D06-4A94-86F5-967C0BCBC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25146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>
            <a:extLst>
              <a:ext uri="{FF2B5EF4-FFF2-40B4-BE49-F238E27FC236}">
                <a16:creationId xmlns:a16="http://schemas.microsoft.com/office/drawing/2014/main" id="{6F61ABC0-00F8-4607-8FE6-A700EE0F92F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1981200"/>
          <a:ext cx="277018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5" imgW="1143000" imgH="393700" progId="Equation.3">
                  <p:embed/>
                </p:oleObj>
              </mc:Choice>
              <mc:Fallback>
                <p:oleObj name="Equation" r:id="rId5" imgW="1143000" imgH="393700" progId="Equation.3">
                  <p:embed/>
                  <p:pic>
                    <p:nvPicPr>
                      <p:cNvPr id="11267" name="Object 7">
                        <a:extLst>
                          <a:ext uri="{FF2B5EF4-FFF2-40B4-BE49-F238E27FC236}">
                            <a16:creationId xmlns:a16="http://schemas.microsoft.com/office/drawing/2014/main" id="{6F61ABC0-00F8-4607-8FE6-A700EE0F92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277018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8" name="Text Box 10">
            <a:extLst>
              <a:ext uri="{FF2B5EF4-FFF2-40B4-BE49-F238E27FC236}">
                <a16:creationId xmlns:a16="http://schemas.microsoft.com/office/drawing/2014/main" id="{910144AF-3389-4C95-95E3-88CFB1E94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317875"/>
            <a:ext cx="3584575" cy="1200150"/>
          </a:xfrm>
          <a:prstGeom prst="rect">
            <a:avLst/>
          </a:prstGeom>
          <a:noFill/>
          <a:ln w="12700" cap="sq">
            <a:solidFill>
              <a:srgbClr val="3333FF"/>
            </a:solidFill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1F1F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1; 2; 3 :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a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4; 5; 6 :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A7E387FB-8295-4459-9346-820256CDB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98475"/>
            <a:ext cx="7026275" cy="1371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</a:rPr>
              <a:t> :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Quy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đồng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mẫu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thức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phân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thức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>
              <a:defRPr/>
            </a:pPr>
            <a:endParaRPr lang="en-US" sz="2400" dirty="0">
              <a:solidFill>
                <a:srgbClr val="3333FF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a/                                                                           b/ 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graphicFrame>
        <p:nvGraphicFramePr>
          <p:cNvPr id="12290" name="Object 3">
            <a:extLst>
              <a:ext uri="{FF2B5EF4-FFF2-40B4-BE49-F238E27FC236}">
                <a16:creationId xmlns:a16="http://schemas.microsoft.com/office/drawing/2014/main" id="{7CE222F2-5FA0-42E1-ACFD-D9022A1C5FD9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2400" y="4267200"/>
          <a:ext cx="45720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2628900" imgH="863600" progId="Equation.3">
                  <p:embed/>
                </p:oleObj>
              </mc:Choice>
              <mc:Fallback>
                <p:oleObj name="Equation" r:id="rId3" imgW="2628900" imgH="863600" progId="Equation.3">
                  <p:embed/>
                  <p:pic>
                    <p:nvPicPr>
                      <p:cNvPr id="12290" name="Object 3">
                        <a:extLst>
                          <a:ext uri="{FF2B5EF4-FFF2-40B4-BE49-F238E27FC236}">
                            <a16:creationId xmlns:a16="http://schemas.microsoft.com/office/drawing/2014/main" id="{7CE222F2-5FA0-42E1-ACFD-D9022A1C5F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267200"/>
                        <a:ext cx="457200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4">
            <a:extLst>
              <a:ext uri="{FF2B5EF4-FFF2-40B4-BE49-F238E27FC236}">
                <a16:creationId xmlns:a16="http://schemas.microsoft.com/office/drawing/2014/main" id="{63229CFD-032B-4966-B0DE-80C1B5B07548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990600"/>
          <a:ext cx="24384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5" imgW="1143000" imgH="393700" progId="Equation.3">
                  <p:embed/>
                </p:oleObj>
              </mc:Choice>
              <mc:Fallback>
                <p:oleObj name="Equation" r:id="rId5" imgW="1143000" imgH="393700" progId="Equation.3">
                  <p:embed/>
                  <p:pic>
                    <p:nvPicPr>
                      <p:cNvPr id="12291" name="Object 4">
                        <a:extLst>
                          <a:ext uri="{FF2B5EF4-FFF2-40B4-BE49-F238E27FC236}">
                            <a16:creationId xmlns:a16="http://schemas.microsoft.com/office/drawing/2014/main" id="{63229CFD-032B-4966-B0DE-80C1B5B075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990600"/>
                        <a:ext cx="243840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0">
            <a:extLst>
              <a:ext uri="{FF2B5EF4-FFF2-40B4-BE49-F238E27FC236}">
                <a16:creationId xmlns:a16="http://schemas.microsoft.com/office/drawing/2014/main" id="{4ADEA750-0908-49FA-8CE6-9A1FEB1BC777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838200" y="1066800"/>
          <a:ext cx="21336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7" imgW="1143000" imgH="393700" progId="Equation.3">
                  <p:embed/>
                </p:oleObj>
              </mc:Choice>
              <mc:Fallback>
                <p:oleObj name="Equation" r:id="rId7" imgW="1143000" imgH="393700" progId="Equation.3">
                  <p:embed/>
                  <p:pic>
                    <p:nvPicPr>
                      <p:cNvPr id="12292" name="Object 10">
                        <a:extLst>
                          <a:ext uri="{FF2B5EF4-FFF2-40B4-BE49-F238E27FC236}">
                            <a16:creationId xmlns:a16="http://schemas.microsoft.com/office/drawing/2014/main" id="{4ADEA750-0908-49FA-8CE6-9A1FEB1BC7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21336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Line 6">
            <a:extLst>
              <a:ext uri="{FF2B5EF4-FFF2-40B4-BE49-F238E27FC236}">
                <a16:creationId xmlns:a16="http://schemas.microsoft.com/office/drawing/2014/main" id="{BD41A16F-E232-49EA-9442-2440F1031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295400"/>
            <a:ext cx="0" cy="495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DDDF58EB-158B-4231-B970-EB6A8BAC8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2170113"/>
            <a:ext cx="8191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Giải : </a:t>
            </a:r>
          </a:p>
        </p:txBody>
      </p:sp>
      <p:sp>
        <p:nvSpPr>
          <p:cNvPr id="62473" name="Text Box 9">
            <a:extLst>
              <a:ext uri="{FF2B5EF4-FFF2-40B4-BE49-F238E27FC236}">
                <a16:creationId xmlns:a16="http://schemas.microsoft.com/office/drawing/2014/main" id="{08E24F97-0AB3-42CF-B461-42C8CA9D6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528888"/>
            <a:ext cx="3673475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Times New Roman" pitchFamily="18" charset="0"/>
              </a:rPr>
              <a:t>* x</a:t>
            </a:r>
            <a:r>
              <a:rPr lang="en-US" sz="2000" b="1" baseline="30000">
                <a:latin typeface="Times New Roman" pitchFamily="18" charset="0"/>
              </a:rPr>
              <a:t>2 </a:t>
            </a:r>
            <a:r>
              <a:rPr lang="en-US" sz="2000" b="1">
                <a:latin typeface="Times New Roman" pitchFamily="18" charset="0"/>
              </a:rPr>
              <a:t>- 5x = x(x - 5)</a:t>
            </a:r>
          </a:p>
          <a:p>
            <a:pPr>
              <a:defRPr/>
            </a:pPr>
            <a:r>
              <a:rPr lang="en-US" sz="2000" b="1">
                <a:latin typeface="Times New Roman" pitchFamily="18" charset="0"/>
              </a:rPr>
              <a:t>  2x -10 = 2(x - 5)</a:t>
            </a:r>
          </a:p>
          <a:p>
            <a:pPr>
              <a:defRPr/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</a:rPr>
              <a:t>MTC = 2x(x - 5)</a:t>
            </a:r>
          </a:p>
        </p:txBody>
      </p:sp>
      <p:sp>
        <p:nvSpPr>
          <p:cNvPr id="62477" name="Text Box 13">
            <a:extLst>
              <a:ext uri="{FF2B5EF4-FFF2-40B4-BE49-F238E27FC236}">
                <a16:creationId xmlns:a16="http://schemas.microsoft.com/office/drawing/2014/main" id="{633851AA-43B9-45BB-8B3C-ED1C07D7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30588"/>
            <a:ext cx="2819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</a:rPr>
              <a:t>* 2x(x - 5) : x(x - 5)= 2</a:t>
            </a:r>
          </a:p>
          <a:p>
            <a:pPr>
              <a:defRPr/>
            </a:pPr>
            <a:r>
              <a:rPr lang="en-US" sz="2000" b="1" dirty="0">
                <a:latin typeface="Times New Roman" pitchFamily="18" charset="0"/>
              </a:rPr>
              <a:t>  2x(x - 5) : 2(x - 5)=  x</a:t>
            </a:r>
          </a:p>
          <a:p>
            <a:pPr>
              <a:defRPr/>
            </a:pP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12293" name="Object 14">
            <a:extLst>
              <a:ext uri="{FF2B5EF4-FFF2-40B4-BE49-F238E27FC236}">
                <a16:creationId xmlns:a16="http://schemas.microsoft.com/office/drawing/2014/main" id="{04DD9A3E-C511-4D33-87BE-C47701161DCB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4876800" y="4495800"/>
          <a:ext cx="4114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9" imgW="3225800" imgH="863600" progId="Equation.3">
                  <p:embed/>
                </p:oleObj>
              </mc:Choice>
              <mc:Fallback>
                <p:oleObj name="Equation" r:id="rId9" imgW="3225800" imgH="863600" progId="Equation.3">
                  <p:embed/>
                  <p:pic>
                    <p:nvPicPr>
                      <p:cNvPr id="12293" name="Object 14">
                        <a:extLst>
                          <a:ext uri="{FF2B5EF4-FFF2-40B4-BE49-F238E27FC236}">
                            <a16:creationId xmlns:a16="http://schemas.microsoft.com/office/drawing/2014/main" id="{04DD9A3E-C511-4D33-87BE-C47701161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95800"/>
                        <a:ext cx="41148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1" name="Text Box 17">
            <a:extLst>
              <a:ext uri="{FF2B5EF4-FFF2-40B4-BE49-F238E27FC236}">
                <a16:creationId xmlns:a16="http://schemas.microsoft.com/office/drawing/2014/main" id="{BB05550B-B4E4-4632-A3CF-5AC279D90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133600"/>
            <a:ext cx="81915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Giải :</a:t>
            </a:r>
            <a:r>
              <a:rPr lang="en-US" b="1" u="sng">
                <a:latin typeface="Arial" charset="0"/>
              </a:rPr>
              <a:t> </a:t>
            </a:r>
          </a:p>
        </p:txBody>
      </p:sp>
      <p:sp>
        <p:nvSpPr>
          <p:cNvPr id="62482" name="Text Box 18">
            <a:extLst>
              <a:ext uri="{FF2B5EF4-FFF2-40B4-BE49-F238E27FC236}">
                <a16:creationId xmlns:a16="http://schemas.microsoft.com/office/drawing/2014/main" id="{97096F17-C822-46B7-BCAA-598FD328F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170113"/>
            <a:ext cx="8191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Ta có </a:t>
            </a:r>
          </a:p>
        </p:txBody>
      </p:sp>
      <p:graphicFrame>
        <p:nvGraphicFramePr>
          <p:cNvPr id="12294" name="Object 19">
            <a:extLst>
              <a:ext uri="{FF2B5EF4-FFF2-40B4-BE49-F238E27FC236}">
                <a16:creationId xmlns:a16="http://schemas.microsoft.com/office/drawing/2014/main" id="{068D466A-59A3-4945-BB4E-D86062ABD4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2075" y="1905000"/>
          <a:ext cx="23558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11" imgW="1104900" imgH="393700" progId="Equation.3">
                  <p:embed/>
                </p:oleObj>
              </mc:Choice>
              <mc:Fallback>
                <p:oleObj name="Equation" r:id="rId11" imgW="1104900" imgH="393700" progId="Equation.3">
                  <p:embed/>
                  <p:pic>
                    <p:nvPicPr>
                      <p:cNvPr id="12294" name="Object 19">
                        <a:extLst>
                          <a:ext uri="{FF2B5EF4-FFF2-40B4-BE49-F238E27FC236}">
                            <a16:creationId xmlns:a16="http://schemas.microsoft.com/office/drawing/2014/main" id="{068D466A-59A3-4945-BB4E-D86062ABD4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075" y="1905000"/>
                        <a:ext cx="235585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4" name="Text Box 20">
            <a:extLst>
              <a:ext uri="{FF2B5EF4-FFF2-40B4-BE49-F238E27FC236}">
                <a16:creationId xmlns:a16="http://schemas.microsoft.com/office/drawing/2014/main" id="{56549F7B-96E9-4961-A324-7EEE54B48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743200"/>
            <a:ext cx="3673475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Times New Roman" pitchFamily="18" charset="0"/>
              </a:rPr>
              <a:t>* x</a:t>
            </a:r>
            <a:r>
              <a:rPr lang="en-US" sz="2000" b="1" baseline="30000">
                <a:latin typeface="Times New Roman" pitchFamily="18" charset="0"/>
              </a:rPr>
              <a:t>2 </a:t>
            </a:r>
            <a:r>
              <a:rPr lang="en-US" sz="2000" b="1">
                <a:latin typeface="Times New Roman" pitchFamily="18" charset="0"/>
              </a:rPr>
              <a:t>- 5x = x(x - 5)</a:t>
            </a:r>
          </a:p>
          <a:p>
            <a:pPr>
              <a:defRPr/>
            </a:pPr>
            <a:r>
              <a:rPr lang="en-US" sz="2000" b="1">
                <a:latin typeface="Times New Roman" pitchFamily="18" charset="0"/>
              </a:rPr>
              <a:t>  2x -10 = 2(x - 5)</a:t>
            </a:r>
          </a:p>
          <a:p>
            <a:pPr>
              <a:defRPr/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</a:rPr>
              <a:t>MTC = 2x(x - 5)</a:t>
            </a:r>
          </a:p>
        </p:txBody>
      </p:sp>
      <p:sp>
        <p:nvSpPr>
          <p:cNvPr id="62485" name="Text Box 21">
            <a:extLst>
              <a:ext uri="{FF2B5EF4-FFF2-40B4-BE49-F238E27FC236}">
                <a16:creationId xmlns:a16="http://schemas.microsoft.com/office/drawing/2014/main" id="{41179B93-53CC-4FD6-9E0D-F0C969B76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733800"/>
            <a:ext cx="2819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Times New Roman" pitchFamily="18" charset="0"/>
              </a:rPr>
              <a:t>* 2x(x - 5) : x(x - 5) = 2</a:t>
            </a:r>
          </a:p>
          <a:p>
            <a:pPr>
              <a:defRPr/>
            </a:pPr>
            <a:r>
              <a:rPr lang="en-US" sz="2000" b="1">
                <a:latin typeface="Times New Roman" pitchFamily="18" charset="0"/>
              </a:rPr>
              <a:t>  2x(x - 5) : 2(x - 5) =  x</a:t>
            </a:r>
          </a:p>
          <a:p>
            <a:pPr>
              <a:defRPr/>
            </a:pP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52600"/>
            <a:ext cx="19907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47738"/>
            <a:ext cx="14478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441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18288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518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36576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9090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320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21200"/>
            <a:ext cx="327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2895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62000" y="151043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B00FB0-F5D5-4CE3-A7FB-7C27E3EC0D22}"/>
              </a:ext>
            </a:extLst>
          </p:cNvPr>
          <p:cNvGrpSpPr/>
          <p:nvPr/>
        </p:nvGrpSpPr>
        <p:grpSpPr>
          <a:xfrm>
            <a:off x="907708" y="1262731"/>
            <a:ext cx="2436976" cy="844388"/>
            <a:chOff x="907708" y="1262731"/>
            <a:chExt cx="2436976" cy="844388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89385D9A-3BD6-41DE-98E6-49E88ED041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9174531"/>
                </p:ext>
              </p:extLst>
            </p:nvPr>
          </p:nvGraphicFramePr>
          <p:xfrm>
            <a:off x="907708" y="1262731"/>
            <a:ext cx="1047781" cy="844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Equation" r:id="rId3" imgW="520560" imgH="419040" progId="Equation.DSMT4">
                    <p:embed/>
                  </p:oleObj>
                </mc:Choice>
                <mc:Fallback>
                  <p:oleObj name="Equation" r:id="rId3" imgW="52056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07708" y="1262731"/>
                          <a:ext cx="1047781" cy="844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EB9311E4-8A96-4230-B867-C7BA9B156C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0052928"/>
                </p:ext>
              </p:extLst>
            </p:nvPr>
          </p:nvGraphicFramePr>
          <p:xfrm>
            <a:off x="2495550" y="1370243"/>
            <a:ext cx="849134" cy="718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Equation" r:id="rId5" imgW="495000" imgH="419040" progId="Equation.DSMT4">
                    <p:embed/>
                  </p:oleObj>
                </mc:Choice>
                <mc:Fallback>
                  <p:oleObj name="Equation" r:id="rId5" imgW="49500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95550" y="1370243"/>
                          <a:ext cx="849134" cy="7184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2FD04C-4029-46EB-831B-02FCD0FE7D9A}"/>
                </a:ext>
              </a:extLst>
            </p:cNvPr>
            <p:cNvSpPr txBox="1"/>
            <p:nvPr/>
          </p:nvSpPr>
          <p:spPr>
            <a:xfrm>
              <a:off x="1954712" y="1521026"/>
              <a:ext cx="674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41AC87-A637-45C9-9E0F-75AA6F59140D}"/>
              </a:ext>
            </a:extLst>
          </p:cNvPr>
          <p:cNvGrpSpPr/>
          <p:nvPr/>
        </p:nvGrpSpPr>
        <p:grpSpPr>
          <a:xfrm>
            <a:off x="4123531" y="1224181"/>
            <a:ext cx="2734468" cy="844550"/>
            <a:chOff x="4123531" y="1224181"/>
            <a:chExt cx="2734468" cy="844550"/>
          </a:xfrm>
        </p:grpSpPr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DAF5B389-55CA-4AE5-8F35-C496279747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1862888"/>
                </p:ext>
              </p:extLst>
            </p:nvPr>
          </p:nvGraphicFramePr>
          <p:xfrm>
            <a:off x="4123531" y="1224181"/>
            <a:ext cx="1354137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Equation" r:id="rId7" imgW="672840" imgH="419040" progId="Equation.DSMT4">
                    <p:embed/>
                  </p:oleObj>
                </mc:Choice>
                <mc:Fallback>
                  <p:oleObj name="Equation" r:id="rId7" imgW="672840" imgH="41904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89385D9A-3BD6-41DE-98E6-49E88ED041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123531" y="1224181"/>
                          <a:ext cx="1354137" cy="844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39A08B67-129D-4059-9B66-56878236A5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3025058"/>
                </p:ext>
              </p:extLst>
            </p:nvPr>
          </p:nvGraphicFramePr>
          <p:xfrm>
            <a:off x="5906812" y="1258788"/>
            <a:ext cx="951187" cy="804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Equation" r:id="rId9" imgW="495000" imgH="419040" progId="Equation.DSMT4">
                    <p:embed/>
                  </p:oleObj>
                </mc:Choice>
                <mc:Fallback>
                  <p:oleObj name="Equation" r:id="rId9" imgW="495000" imgH="41904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EB9311E4-8A96-4230-B867-C7BA9B156CD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906812" y="1258788"/>
                          <a:ext cx="951187" cy="8048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38A531-AA28-4466-9928-89D8B171213B}"/>
                </a:ext>
              </a:extLst>
            </p:cNvPr>
            <p:cNvSpPr txBox="1"/>
            <p:nvPr/>
          </p:nvSpPr>
          <p:spPr>
            <a:xfrm>
              <a:off x="5401810" y="1458037"/>
              <a:ext cx="674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AA69E01-634F-4BEC-936D-A1FDE631A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36" y="2907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7CB4028-F1AD-4557-ACC8-48C6B159F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028329"/>
              </p:ext>
            </p:extLst>
          </p:nvPr>
        </p:nvGraphicFramePr>
        <p:xfrm>
          <a:off x="686593" y="2357760"/>
          <a:ext cx="36179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11" imgW="1803240" imgH="419040" progId="Equation.DSMT4">
                  <p:embed/>
                </p:oleObj>
              </mc:Choice>
              <mc:Fallback>
                <p:oleObj name="Equation" r:id="rId11" imgW="180324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93" y="2357760"/>
                        <a:ext cx="3617913" cy="84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61A0DEB-4D9F-4C9B-9617-13132B8C06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77747"/>
              </p:ext>
            </p:extLst>
          </p:nvPr>
        </p:nvGraphicFramePr>
        <p:xfrm>
          <a:off x="907708" y="3183662"/>
          <a:ext cx="3396798" cy="814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13" imgW="1854000" imgH="444240" progId="Equation.DSMT4">
                  <p:embed/>
                </p:oleObj>
              </mc:Choice>
              <mc:Fallback>
                <p:oleObj name="Equation" r:id="rId13" imgW="1854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7708" y="3183662"/>
                        <a:ext cx="3396798" cy="814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C554E9B-4677-4EDD-9B90-B1F4D0170D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85879"/>
              </p:ext>
            </p:extLst>
          </p:nvPr>
        </p:nvGraphicFramePr>
        <p:xfrm>
          <a:off x="688974" y="4098063"/>
          <a:ext cx="3730625" cy="77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15" imgW="2019240" imgH="419040" progId="Equation.DSMT4">
                  <p:embed/>
                </p:oleObj>
              </mc:Choice>
              <mc:Fallback>
                <p:oleObj name="Equation" r:id="rId15" imgW="20192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8974" y="4098063"/>
                        <a:ext cx="3730625" cy="77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6ACE908-BEEC-4ED2-BACA-036027F92D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195713"/>
              </p:ext>
            </p:extLst>
          </p:nvPr>
        </p:nvGraphicFramePr>
        <p:xfrm>
          <a:off x="907708" y="4953106"/>
          <a:ext cx="3511891" cy="79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17" imgW="1968480" imgH="444240" progId="Equation.DSMT4">
                  <p:embed/>
                </p:oleObj>
              </mc:Choice>
              <mc:Fallback>
                <p:oleObj name="Equation" r:id="rId17" imgW="1968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07708" y="4953106"/>
                        <a:ext cx="3511891" cy="793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9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185746" y="4381029"/>
            <a:ext cx="8850072" cy="85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1" y="3570754"/>
            <a:ext cx="1476884" cy="1307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2" y="3237757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07" y="3722237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13" y="3336605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49" y="3769990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42" y="3385908"/>
            <a:ext cx="1545470" cy="10379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6" y="5242278"/>
            <a:ext cx="4500554" cy="251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12" y="5202340"/>
            <a:ext cx="4365893" cy="251114"/>
          </a:xfrm>
          <a:prstGeom prst="rect">
            <a:avLst/>
          </a:prstGeom>
        </p:spPr>
      </p:pic>
      <p:pic>
        <p:nvPicPr>
          <p:cNvPr id="29" name="Picture 2" descr="dangquang_160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34" y="820197"/>
            <a:ext cx="1143000" cy="10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7"/>
          <p:cNvSpPr>
            <a:spLocks noChangeArrowheads="1" noChangeShapeType="1" noTextEdit="1"/>
          </p:cNvSpPr>
          <p:nvPr/>
        </p:nvSpPr>
        <p:spPr bwMode="auto">
          <a:xfrm>
            <a:off x="2400300" y="857250"/>
            <a:ext cx="5600700" cy="8715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27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207807" y="1804063"/>
            <a:ext cx="7584611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hlinkClick r:id="rId13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00" y="3692206"/>
            <a:ext cx="1476884" cy="13077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00" y="3325860"/>
            <a:ext cx="1545470" cy="10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2236763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4738245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33" y="1653601"/>
            <a:ext cx="1476884" cy="1307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33" y="1227701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21" y="1543936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11" y="1171156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85" y="4084392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85" y="3713522"/>
            <a:ext cx="1545470" cy="1037934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2" y="4190810"/>
            <a:ext cx="1476884" cy="13077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1" y="3728303"/>
            <a:ext cx="1545470" cy="10379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8824"/>
            <a:ext cx="4571999" cy="251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588824"/>
            <a:ext cx="4571999" cy="2511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88222"/>
            <a:ext cx="4571999" cy="2511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088222"/>
            <a:ext cx="4571999" cy="2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972418" y="434068"/>
            <a:ext cx="3014361" cy="918102"/>
            <a:chOff x="3935760" y="332656"/>
            <a:chExt cx="4019148" cy="1224136"/>
          </a:xfrm>
        </p:grpSpPr>
        <p:grpSp>
          <p:nvGrpSpPr>
            <p:cNvPr id="9" name="Group 34"/>
            <p:cNvGrpSpPr/>
            <p:nvPr/>
          </p:nvGrpSpPr>
          <p:grpSpPr>
            <a:xfrm>
              <a:off x="3935760" y="332656"/>
              <a:ext cx="4019148" cy="1224136"/>
              <a:chOff x="2668060" y="4077072"/>
              <a:chExt cx="4019148" cy="1224136"/>
            </a:xfrm>
          </p:grpSpPr>
          <p:grpSp>
            <p:nvGrpSpPr>
              <p:cNvPr id="10" name="Group 15"/>
              <p:cNvGrpSpPr/>
              <p:nvPr/>
            </p:nvGrpSpPr>
            <p:grpSpPr>
              <a:xfrm>
                <a:off x="3080690" y="4077072"/>
                <a:ext cx="3606518" cy="1224136"/>
                <a:chOff x="4712285" y="1052736"/>
                <a:chExt cx="3466080" cy="1224136"/>
              </a:xfr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0" scaled="0"/>
                <a:tileRect/>
              </a:gradFill>
            </p:grpSpPr>
            <p:sp>
              <p:nvSpPr>
                <p:cNvPr id="42" name="Rounded Rectangle 41"/>
                <p:cNvSpPr/>
                <p:nvPr/>
              </p:nvSpPr>
              <p:spPr>
                <a:xfrm rot="2880650">
                  <a:off x="7238762" y="1231399"/>
                  <a:ext cx="1003985" cy="875221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4712285" y="1052736"/>
                  <a:ext cx="3072495" cy="12241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</a:p>
              </p:txBody>
            </p:sp>
          </p:grpSp>
          <p:sp>
            <p:nvSpPr>
              <p:cNvPr id="37" name="Rounded Rectangle 36"/>
              <p:cNvSpPr/>
              <p:nvPr/>
            </p:nvSpPr>
            <p:spPr>
              <a:xfrm rot="2880650">
                <a:off x="2651439" y="4201147"/>
                <a:ext cx="984512" cy="95127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048425" y="487043"/>
              <a:ext cx="249695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MỤC TIÊU BÀI HỌC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58398" y="1965187"/>
            <a:ext cx="2766799" cy="36736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kiến thức:</a:t>
            </a:r>
          </a:p>
          <a:p>
            <a:pPr marL="285750" indent="-285750">
              <a:buFontTx/>
              <a:buChar char="-"/>
            </a:pPr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biết cách tìm mẫu thức chung sau khi đã phân tích các mẫu thức thành nhân tử</a:t>
            </a:r>
            <a:r>
              <a:rPr lang="nl-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đồng được mẫu các phân thức dạng đơn giản</a:t>
            </a:r>
            <a:endParaRPr lang="it-IT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00401" y="1965187"/>
            <a:ext cx="2917800" cy="43429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Năng lực chung: Tự học, giải quyết vấn đề, giao tiếp, hợp tác, sử dụng công nghệ thông tin, sử dụng ngôn ngữ, tính toán.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Năng lực chuyên biệt: Thực hiện phép nhân hai phân thức, sử dụng tính chất của phép nhân, tính nhanh, hợp lí, chính xác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>
            <a:cxnSpLocks/>
            <a:endCxn id="36" idx="0"/>
          </p:cNvCxnSpPr>
          <p:nvPr/>
        </p:nvCxnSpPr>
        <p:spPr>
          <a:xfrm flipH="1">
            <a:off x="1641798" y="937138"/>
            <a:ext cx="2198872" cy="10280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  <a:endCxn id="39" idx="0"/>
          </p:cNvCxnSpPr>
          <p:nvPr/>
        </p:nvCxnSpPr>
        <p:spPr>
          <a:xfrm>
            <a:off x="4559821" y="1043465"/>
            <a:ext cx="99480" cy="9217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4776557" y="964434"/>
            <a:ext cx="2725645" cy="884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01976" y="1957241"/>
            <a:ext cx="2583626" cy="45920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84" y="-36048"/>
            <a:ext cx="1456072" cy="139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502881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797426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ngọt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ngào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3494" y="4602835"/>
            <a:ext cx="1828748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3909016"/>
            <a:ext cx="1733204" cy="674636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lang="en-US" sz="2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 action="ppaction://hlinksldjump"/>
              </a:rPr>
              <a:t>HOME</a:t>
            </a:r>
            <a:endParaRPr lang="en-US" sz="21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4950350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002994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472284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44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05909"/>
            <a:ext cx="660121" cy="6323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36" y="2865233"/>
            <a:ext cx="535781" cy="892969"/>
          </a:xfrm>
          <a:prstGeom prst="rect">
            <a:avLst/>
          </a:prstGeom>
        </p:spPr>
      </p:pic>
      <p:sp>
        <p:nvSpPr>
          <p:cNvPr id="18" name="Flowchart: Summing Junction 17">
            <a:hlinkClick r:id="rId18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8657199" y="5615261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88" y="1122667"/>
            <a:ext cx="371475" cy="3286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91564" y="1009410"/>
            <a:ext cx="869324" cy="55513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50" name="Oval 49"/>
          <p:cNvSpPr/>
          <p:nvPr/>
        </p:nvSpPr>
        <p:spPr>
          <a:xfrm>
            <a:off x="7891564" y="1009410"/>
            <a:ext cx="869324" cy="55513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10</a:t>
            </a:r>
          </a:p>
        </p:txBody>
      </p:sp>
      <p:sp>
        <p:nvSpPr>
          <p:cNvPr id="52" name="Oval 51"/>
          <p:cNvSpPr/>
          <p:nvPr/>
        </p:nvSpPr>
        <p:spPr>
          <a:xfrm>
            <a:off x="7891564" y="1009410"/>
            <a:ext cx="869324" cy="55513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9</a:t>
            </a:r>
          </a:p>
        </p:txBody>
      </p:sp>
      <p:sp>
        <p:nvSpPr>
          <p:cNvPr id="54" name="Oval 53"/>
          <p:cNvSpPr/>
          <p:nvPr/>
        </p:nvSpPr>
        <p:spPr>
          <a:xfrm>
            <a:off x="7891564" y="1009410"/>
            <a:ext cx="869324" cy="55513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8</a:t>
            </a:r>
          </a:p>
        </p:txBody>
      </p:sp>
      <p:sp>
        <p:nvSpPr>
          <p:cNvPr id="56" name="Oval 55"/>
          <p:cNvSpPr/>
          <p:nvPr/>
        </p:nvSpPr>
        <p:spPr>
          <a:xfrm>
            <a:off x="7891564" y="1009410"/>
            <a:ext cx="869324" cy="55513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7</a:t>
            </a:r>
          </a:p>
        </p:txBody>
      </p:sp>
      <p:sp>
        <p:nvSpPr>
          <p:cNvPr id="57" name="Oval 56"/>
          <p:cNvSpPr/>
          <p:nvPr/>
        </p:nvSpPr>
        <p:spPr>
          <a:xfrm>
            <a:off x="7891564" y="1009410"/>
            <a:ext cx="869324" cy="55513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6</a:t>
            </a:r>
          </a:p>
        </p:txBody>
      </p:sp>
      <p:sp>
        <p:nvSpPr>
          <p:cNvPr id="58" name="Oval 57"/>
          <p:cNvSpPr/>
          <p:nvPr/>
        </p:nvSpPr>
        <p:spPr>
          <a:xfrm>
            <a:off x="7891564" y="1009410"/>
            <a:ext cx="869324" cy="55513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5</a:t>
            </a:r>
          </a:p>
        </p:txBody>
      </p:sp>
      <p:sp>
        <p:nvSpPr>
          <p:cNvPr id="59" name="Oval 58"/>
          <p:cNvSpPr/>
          <p:nvPr/>
        </p:nvSpPr>
        <p:spPr>
          <a:xfrm>
            <a:off x="7891564" y="1009410"/>
            <a:ext cx="869324" cy="55513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4</a:t>
            </a:r>
          </a:p>
        </p:txBody>
      </p:sp>
      <p:sp>
        <p:nvSpPr>
          <p:cNvPr id="60" name="Oval 59"/>
          <p:cNvSpPr/>
          <p:nvPr/>
        </p:nvSpPr>
        <p:spPr>
          <a:xfrm>
            <a:off x="7891564" y="1009410"/>
            <a:ext cx="869324" cy="55513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3</a:t>
            </a:r>
          </a:p>
        </p:txBody>
      </p:sp>
      <p:sp>
        <p:nvSpPr>
          <p:cNvPr id="61" name="Oval 60"/>
          <p:cNvSpPr/>
          <p:nvPr/>
        </p:nvSpPr>
        <p:spPr>
          <a:xfrm>
            <a:off x="7891564" y="1009410"/>
            <a:ext cx="869324" cy="55513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2</a:t>
            </a:r>
          </a:p>
        </p:txBody>
      </p:sp>
      <p:sp>
        <p:nvSpPr>
          <p:cNvPr id="62" name="Oval 61"/>
          <p:cNvSpPr/>
          <p:nvPr/>
        </p:nvSpPr>
        <p:spPr>
          <a:xfrm>
            <a:off x="7891564" y="1009410"/>
            <a:ext cx="869324" cy="55513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1</a:t>
            </a:r>
          </a:p>
        </p:txBody>
      </p:sp>
      <p:sp>
        <p:nvSpPr>
          <p:cNvPr id="63" name="Oval 62"/>
          <p:cNvSpPr/>
          <p:nvPr/>
        </p:nvSpPr>
        <p:spPr>
          <a:xfrm>
            <a:off x="7891564" y="1009410"/>
            <a:ext cx="869324" cy="55513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END</a:t>
            </a:r>
          </a:p>
        </p:txBody>
      </p:sp>
      <p:graphicFrame>
        <p:nvGraphicFramePr>
          <p:cNvPr id="39" name="Object 6">
            <a:extLst>
              <a:ext uri="{FF2B5EF4-FFF2-40B4-BE49-F238E27FC236}">
                <a16:creationId xmlns:a16="http://schemas.microsoft.com/office/drawing/2014/main" id="{D720195C-BAF3-40CC-AF02-686B0B92C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463338"/>
              </p:ext>
            </p:extLst>
          </p:nvPr>
        </p:nvGraphicFramePr>
        <p:xfrm>
          <a:off x="1209675" y="2400956"/>
          <a:ext cx="12223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20" imgW="520700" imgH="228600" progId="Equation.3">
                  <p:embed/>
                </p:oleObj>
              </mc:Choice>
              <mc:Fallback>
                <p:oleObj name="Equation" r:id="rId20" imgW="520700" imgH="228600" progId="Equation.3">
                  <p:embed/>
                  <p:pic>
                    <p:nvPicPr>
                      <p:cNvPr id="2355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2400956"/>
                        <a:ext cx="12223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>
            <a:extLst>
              <a:ext uri="{FF2B5EF4-FFF2-40B4-BE49-F238E27FC236}">
                <a16:creationId xmlns:a16="http://schemas.microsoft.com/office/drawing/2014/main" id="{83A47B8D-0C19-4A15-AA9F-1BB0522A5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679647"/>
              </p:ext>
            </p:extLst>
          </p:nvPr>
        </p:nvGraphicFramePr>
        <p:xfrm>
          <a:off x="3230383" y="2372523"/>
          <a:ext cx="12525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22" imgW="533169" imgH="228501" progId="Equation.3">
                  <p:embed/>
                </p:oleObj>
              </mc:Choice>
              <mc:Fallback>
                <p:oleObj name="Equation" r:id="rId22" imgW="533169" imgH="228501" progId="Equation.3">
                  <p:embed/>
                  <p:pic>
                    <p:nvPicPr>
                      <p:cNvPr id="2355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383" y="2372523"/>
                        <a:ext cx="125253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8">
            <a:extLst>
              <a:ext uri="{FF2B5EF4-FFF2-40B4-BE49-F238E27FC236}">
                <a16:creationId xmlns:a16="http://schemas.microsoft.com/office/drawing/2014/main" id="{F57323E1-A863-4EE6-A74E-B8C488094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02003"/>
              </p:ext>
            </p:extLst>
          </p:nvPr>
        </p:nvGraphicFramePr>
        <p:xfrm>
          <a:off x="5442900" y="2345075"/>
          <a:ext cx="1042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24" imgW="444307" imgH="228501" progId="Equation.3">
                  <p:embed/>
                </p:oleObj>
              </mc:Choice>
              <mc:Fallback>
                <p:oleObj name="Equation" r:id="rId24" imgW="444307" imgH="228501" progId="Equation.3">
                  <p:embed/>
                  <p:pic>
                    <p:nvPicPr>
                      <p:cNvPr id="2355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900" y="2345075"/>
                        <a:ext cx="10429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23">
            <a:extLst>
              <a:ext uri="{FF2B5EF4-FFF2-40B4-BE49-F238E27FC236}">
                <a16:creationId xmlns:a16="http://schemas.microsoft.com/office/drawing/2014/main" id="{B7134F1C-8167-4D63-BF62-5B2BF1476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7" y="2414588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43" name="Oval 24">
            <a:extLst>
              <a:ext uri="{FF2B5EF4-FFF2-40B4-BE49-F238E27FC236}">
                <a16:creationId xmlns:a16="http://schemas.microsoft.com/office/drawing/2014/main" id="{67D13203-035B-40E9-9B85-7E67959D2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267" y="2355637"/>
            <a:ext cx="457200" cy="4572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46" name="Oval 25">
            <a:extLst>
              <a:ext uri="{FF2B5EF4-FFF2-40B4-BE49-F238E27FC236}">
                <a16:creationId xmlns:a16="http://schemas.microsoft.com/office/drawing/2014/main" id="{3D12D4B8-E531-4C52-BF00-7458980A7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727" y="2385112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47" name="Oval 28">
            <a:extLst>
              <a:ext uri="{FF2B5EF4-FFF2-40B4-BE49-F238E27FC236}">
                <a16:creationId xmlns:a16="http://schemas.microsoft.com/office/drawing/2014/main" id="{7A3D8833-E697-4F8E-A457-107889378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338" y="2365928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H" pitchFamily="34" charset="0"/>
              </a:rPr>
              <a:t>C.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F54C8F-0093-460A-8798-7124DD0EE43D}"/>
              </a:ext>
            </a:extLst>
          </p:cNvPr>
          <p:cNvGrpSpPr/>
          <p:nvPr/>
        </p:nvGrpSpPr>
        <p:grpSpPr>
          <a:xfrm>
            <a:off x="450273" y="460396"/>
            <a:ext cx="8007927" cy="1452762"/>
            <a:chOff x="450273" y="460396"/>
            <a:chExt cx="8007927" cy="1452762"/>
          </a:xfrm>
        </p:grpSpPr>
        <p:graphicFrame>
          <p:nvGraphicFramePr>
            <p:cNvPr id="34" name="Object 4">
              <a:extLst>
                <a:ext uri="{FF2B5EF4-FFF2-40B4-BE49-F238E27FC236}">
                  <a16:creationId xmlns:a16="http://schemas.microsoft.com/office/drawing/2014/main" id="{C29FB0C5-48E4-49FB-AADE-9352D93EC4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4271595"/>
                </p:ext>
              </p:extLst>
            </p:nvPr>
          </p:nvGraphicFramePr>
          <p:xfrm>
            <a:off x="2118677" y="1023976"/>
            <a:ext cx="860147" cy="888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Equation" r:id="rId26" imgW="406224" imgH="418918" progId="Equation.DSMT4">
                    <p:embed/>
                  </p:oleObj>
                </mc:Choice>
                <mc:Fallback>
                  <p:oleObj name="Equation" r:id="rId26" imgW="406224" imgH="418918" progId="Equation.DSMT4">
                    <p:embed/>
                    <p:pic>
                      <p:nvPicPr>
                        <p:cNvPr id="2355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8677" y="1023976"/>
                          <a:ext cx="860147" cy="888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5">
              <a:extLst>
                <a:ext uri="{FF2B5EF4-FFF2-40B4-BE49-F238E27FC236}">
                  <a16:creationId xmlns:a16="http://schemas.microsoft.com/office/drawing/2014/main" id="{0487B386-CCC5-40C0-BCFC-229F9279C8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6047805"/>
                </p:ext>
              </p:extLst>
            </p:nvPr>
          </p:nvGraphicFramePr>
          <p:xfrm>
            <a:off x="3638550" y="1088535"/>
            <a:ext cx="1162050" cy="824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name="Equation" r:id="rId28" imgW="495085" imgH="418918" progId="Equation.3">
                    <p:embed/>
                  </p:oleObj>
                </mc:Choice>
                <mc:Fallback>
                  <p:oleObj name="Equation" r:id="rId28" imgW="495085" imgH="418918" progId="Equation.3">
                    <p:embed/>
                    <p:pic>
                      <p:nvPicPr>
                        <p:cNvPr id="2355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8550" y="1088535"/>
                          <a:ext cx="1162050" cy="824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 Box 37">
              <a:extLst>
                <a:ext uri="{FF2B5EF4-FFF2-40B4-BE49-F238E27FC236}">
                  <a16:creationId xmlns:a16="http://schemas.microsoft.com/office/drawing/2014/main" id="{D7E8119A-80F2-46F6-B120-FDBBF5D11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273" y="460396"/>
              <a:ext cx="800792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u="sng" dirty="0" err="1"/>
                <a:t>Câu</a:t>
              </a:r>
              <a:r>
                <a:rPr lang="en-US" sz="2800" b="1" u="sng" dirty="0"/>
                <a:t> 1</a:t>
              </a:r>
              <a:r>
                <a:rPr lang="en-US" sz="2800" b="1" dirty="0"/>
                <a:t>: </a:t>
              </a:r>
              <a:r>
                <a:rPr lang="en-US" sz="2800" b="1" dirty="0" err="1"/>
                <a:t>Mẫu</a:t>
              </a:r>
              <a:r>
                <a:rPr lang="en-US" sz="2800" b="1" dirty="0"/>
                <a:t> </a:t>
              </a:r>
              <a:r>
                <a:rPr lang="en-US" sz="2800" b="1" dirty="0" err="1"/>
                <a:t>thức</a:t>
              </a:r>
              <a:r>
                <a:rPr lang="en-US" sz="2800" b="1" dirty="0"/>
                <a:t> </a:t>
              </a:r>
              <a:r>
                <a:rPr lang="en-US" sz="2800" b="1" dirty="0" err="1"/>
                <a:t>chung</a:t>
              </a:r>
              <a:r>
                <a:rPr lang="en-US" sz="2800" b="1" dirty="0"/>
                <a:t> </a:t>
              </a:r>
              <a:r>
                <a:rPr lang="en-US" sz="2800" b="1" dirty="0" err="1"/>
                <a:t>của</a:t>
              </a:r>
              <a:r>
                <a:rPr lang="en-US" sz="2800" b="1" dirty="0"/>
                <a:t> </a:t>
              </a:r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81B5B1E-5AE4-4802-B970-B107C0FF7875}"/>
                </a:ext>
              </a:extLst>
            </p:cNvPr>
            <p:cNvSpPr txBox="1"/>
            <p:nvPr/>
          </p:nvSpPr>
          <p:spPr>
            <a:xfrm>
              <a:off x="3056069" y="1220794"/>
              <a:ext cx="619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D9C73A-CF75-4721-B9C1-3DFDDBEEAF65}"/>
                </a:ext>
              </a:extLst>
            </p:cNvPr>
            <p:cNvSpPr txBox="1"/>
            <p:nvPr/>
          </p:nvSpPr>
          <p:spPr>
            <a:xfrm>
              <a:off x="4891087" y="1220794"/>
              <a:ext cx="770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4" name="Object 8">
            <a:extLst>
              <a:ext uri="{FF2B5EF4-FFF2-40B4-BE49-F238E27FC236}">
                <a16:creationId xmlns:a16="http://schemas.microsoft.com/office/drawing/2014/main" id="{443AD472-01F5-4121-A699-62265BE3A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342650"/>
              </p:ext>
            </p:extLst>
          </p:nvPr>
        </p:nvGraphicFramePr>
        <p:xfrm>
          <a:off x="7413625" y="2362200"/>
          <a:ext cx="8921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30" imgW="380880" imgH="228600" progId="Equation.DSMT4">
                  <p:embed/>
                </p:oleObj>
              </mc:Choice>
              <mc:Fallback>
                <p:oleObj name="Equation" r:id="rId30" imgW="380880" imgH="228600" progId="Equation.DSMT4">
                  <p:embed/>
                  <p:pic>
                    <p:nvPicPr>
                      <p:cNvPr id="41" name="Object 8">
                        <a:extLst>
                          <a:ext uri="{FF2B5EF4-FFF2-40B4-BE49-F238E27FC236}">
                            <a16:creationId xmlns:a16="http://schemas.microsoft.com/office/drawing/2014/main" id="{F57323E1-A863-4EE6-A74E-B8C488094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25" y="2362200"/>
                        <a:ext cx="8921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28">
            <a:extLst>
              <a:ext uri="{FF2B5EF4-FFF2-40B4-BE49-F238E27FC236}">
                <a16:creationId xmlns:a16="http://schemas.microsoft.com/office/drawing/2014/main" id="{27D62B2A-2039-49FB-94D5-5E3881A2F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450" y="2383053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H" pitchFamily="34" charset="0"/>
              </a:rPr>
              <a:t>D.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3360A1B-621F-489C-BFDE-B89D964E9E96}"/>
              </a:ext>
            </a:extLst>
          </p:cNvPr>
          <p:cNvSpPr txBox="1"/>
          <p:nvPr/>
        </p:nvSpPr>
        <p:spPr>
          <a:xfrm>
            <a:off x="1209675" y="3216614"/>
            <a:ext cx="4581426" cy="279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12x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endParaRPr lang="en-US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3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7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9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0" grpId="0" animBg="1"/>
      <p:bldP spid="52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43" grpId="0" animBg="1"/>
      <p:bldP spid="43" grpId="1" animBg="1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24504"/>
            <a:ext cx="1456072" cy="139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502881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797426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quà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688597" y="2577677"/>
            <a:ext cx="6738852" cy="8456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A. 2x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3494" y="4602835"/>
            <a:ext cx="1828748" cy="18823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3909016"/>
            <a:ext cx="1733204" cy="674636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4950350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002994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472284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44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0590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796528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723776"/>
            <a:ext cx="535781" cy="892969"/>
          </a:xfrm>
          <a:prstGeom prst="rect">
            <a:avLst/>
          </a:prstGeom>
        </p:spPr>
      </p:pic>
      <p:sp>
        <p:nvSpPr>
          <p:cNvPr id="18" name="Flowchart: Summing Junction 17">
            <a:hlinkClick r:id="rId17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8735162" y="5567186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676521" y="916895"/>
            <a:ext cx="1107077" cy="535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20" name="Oval 19"/>
          <p:cNvSpPr/>
          <p:nvPr/>
        </p:nvSpPr>
        <p:spPr>
          <a:xfrm>
            <a:off x="7676521" y="916895"/>
            <a:ext cx="1107077" cy="5352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7676521" y="916895"/>
            <a:ext cx="1107077" cy="5352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7676521" y="916895"/>
            <a:ext cx="1107077" cy="5352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7676521" y="916895"/>
            <a:ext cx="1107077" cy="5352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7676521" y="916895"/>
            <a:ext cx="1107077" cy="5352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Oval 24"/>
          <p:cNvSpPr/>
          <p:nvPr/>
        </p:nvSpPr>
        <p:spPr>
          <a:xfrm>
            <a:off x="7676521" y="916895"/>
            <a:ext cx="1107077" cy="5352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7676521" y="916895"/>
            <a:ext cx="1107077" cy="5352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Oval 28"/>
          <p:cNvSpPr/>
          <p:nvPr/>
        </p:nvSpPr>
        <p:spPr>
          <a:xfrm>
            <a:off x="7676521" y="916895"/>
            <a:ext cx="1107077" cy="5352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7676521" y="916895"/>
            <a:ext cx="1107077" cy="5352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7676521" y="916895"/>
            <a:ext cx="1107077" cy="5352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7676521" y="916895"/>
            <a:ext cx="1107077" cy="5352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D85F97A1-1AC5-4044-AA7C-22C28DE70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355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0B029B6D-31A2-4B99-BDAC-6150E66BD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900" y="256981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099ACA7-3BA4-41EF-AA2A-B2F78C393561}"/>
                  </a:ext>
                </a:extLst>
              </p:cNvPr>
              <p:cNvSpPr txBox="1"/>
              <p:nvPr/>
            </p:nvSpPr>
            <p:spPr>
              <a:xfrm>
                <a:off x="539750" y="217605"/>
                <a:ext cx="7748120" cy="1027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Khi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mẫu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phụ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099ACA7-3BA4-41EF-AA2A-B2F78C393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217605"/>
                <a:ext cx="7748120" cy="1027204"/>
              </a:xfrm>
              <a:prstGeom prst="rect">
                <a:avLst/>
              </a:prstGeom>
              <a:blipFill>
                <a:blip r:embed="rId18"/>
                <a:stretch>
                  <a:fillRect l="-125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39F108D-FA6B-4D9F-80F6-9617EE5D124C}"/>
                  </a:ext>
                </a:extLst>
              </p:cNvPr>
              <p:cNvSpPr txBox="1"/>
              <p:nvPr/>
            </p:nvSpPr>
            <p:spPr>
              <a:xfrm>
                <a:off x="1028992" y="1934687"/>
                <a:ext cx="6569236" cy="279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32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39F108D-FA6B-4D9F-80F6-9617EE5D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92" y="1934687"/>
                <a:ext cx="6569236" cy="279692"/>
              </a:xfrm>
              <a:prstGeom prst="rect">
                <a:avLst/>
              </a:prstGeom>
              <a:blipFill>
                <a:blip r:embed="rId19"/>
                <a:stretch>
                  <a:fillRect l="-1486" t="-8043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2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3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4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6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7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8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9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84" y="687679"/>
            <a:ext cx="1456072" cy="139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502881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797426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xứng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đáng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3494" y="4602835"/>
            <a:ext cx="1828748" cy="18823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3909016"/>
            <a:ext cx="1733204" cy="674636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lang="en-US" sz="2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 action="ppaction://hlinksldjump"/>
              </a:rPr>
              <a:t>HOME</a:t>
            </a:r>
            <a:endParaRPr lang="en-US" sz="21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4950350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002994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472284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44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0590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796528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723776"/>
            <a:ext cx="535781" cy="892969"/>
          </a:xfrm>
          <a:prstGeom prst="rect">
            <a:avLst/>
          </a:prstGeom>
        </p:spPr>
      </p:pic>
      <p:sp>
        <p:nvSpPr>
          <p:cNvPr id="18" name="Flowchart: Summing Junction 17">
            <a:hlinkClick r:id="rId18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8657199" y="5567186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Flowchart: Preparation 1"/>
          <p:cNvSpPr/>
          <p:nvPr/>
        </p:nvSpPr>
        <p:spPr>
          <a:xfrm>
            <a:off x="7809966" y="1125033"/>
            <a:ext cx="971501" cy="40091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TIME</a:t>
            </a:r>
          </a:p>
        </p:txBody>
      </p:sp>
      <p:sp>
        <p:nvSpPr>
          <p:cNvPr id="20" name="Flowchart: Preparation 19"/>
          <p:cNvSpPr/>
          <p:nvPr/>
        </p:nvSpPr>
        <p:spPr>
          <a:xfrm>
            <a:off x="7809966" y="1125033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10</a:t>
            </a:r>
          </a:p>
        </p:txBody>
      </p:sp>
      <p:sp>
        <p:nvSpPr>
          <p:cNvPr id="21" name="Flowchart: Preparation 20"/>
          <p:cNvSpPr/>
          <p:nvPr/>
        </p:nvSpPr>
        <p:spPr>
          <a:xfrm>
            <a:off x="7809966" y="1125033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9</a:t>
            </a:r>
          </a:p>
        </p:txBody>
      </p:sp>
      <p:sp>
        <p:nvSpPr>
          <p:cNvPr id="22" name="Flowchart: Preparation 21"/>
          <p:cNvSpPr/>
          <p:nvPr/>
        </p:nvSpPr>
        <p:spPr>
          <a:xfrm>
            <a:off x="7809966" y="1125033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8</a:t>
            </a:r>
          </a:p>
        </p:txBody>
      </p:sp>
      <p:sp>
        <p:nvSpPr>
          <p:cNvPr id="23" name="Flowchart: Preparation 22"/>
          <p:cNvSpPr/>
          <p:nvPr/>
        </p:nvSpPr>
        <p:spPr>
          <a:xfrm>
            <a:off x="7809966" y="1125033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7</a:t>
            </a:r>
          </a:p>
        </p:txBody>
      </p:sp>
      <p:sp>
        <p:nvSpPr>
          <p:cNvPr id="24" name="Flowchart: Preparation 23"/>
          <p:cNvSpPr/>
          <p:nvPr/>
        </p:nvSpPr>
        <p:spPr>
          <a:xfrm>
            <a:off x="7809966" y="1125033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6</a:t>
            </a:r>
          </a:p>
        </p:txBody>
      </p:sp>
      <p:sp>
        <p:nvSpPr>
          <p:cNvPr id="25" name="Flowchart: Preparation 24"/>
          <p:cNvSpPr/>
          <p:nvPr/>
        </p:nvSpPr>
        <p:spPr>
          <a:xfrm>
            <a:off x="7809966" y="1125033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5</a:t>
            </a:r>
          </a:p>
        </p:txBody>
      </p:sp>
      <p:sp>
        <p:nvSpPr>
          <p:cNvPr id="26" name="Flowchart: Preparation 25"/>
          <p:cNvSpPr/>
          <p:nvPr/>
        </p:nvSpPr>
        <p:spPr>
          <a:xfrm>
            <a:off x="7809966" y="1125033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4</a:t>
            </a:r>
          </a:p>
        </p:txBody>
      </p:sp>
      <p:sp>
        <p:nvSpPr>
          <p:cNvPr id="29" name="Flowchart: Preparation 28"/>
          <p:cNvSpPr/>
          <p:nvPr/>
        </p:nvSpPr>
        <p:spPr>
          <a:xfrm>
            <a:off x="7809966" y="1125033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3</a:t>
            </a:r>
          </a:p>
        </p:txBody>
      </p:sp>
      <p:sp>
        <p:nvSpPr>
          <p:cNvPr id="30" name="Flowchart: Preparation 29"/>
          <p:cNvSpPr/>
          <p:nvPr/>
        </p:nvSpPr>
        <p:spPr>
          <a:xfrm>
            <a:off x="7809966" y="1125033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2</a:t>
            </a:r>
          </a:p>
        </p:txBody>
      </p:sp>
      <p:sp>
        <p:nvSpPr>
          <p:cNvPr id="32" name="Flowchart: Preparation 31"/>
          <p:cNvSpPr/>
          <p:nvPr/>
        </p:nvSpPr>
        <p:spPr>
          <a:xfrm>
            <a:off x="7809966" y="1125033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1</a:t>
            </a:r>
          </a:p>
        </p:txBody>
      </p:sp>
      <p:sp>
        <p:nvSpPr>
          <p:cNvPr id="34" name="Flowchart: Preparation 33"/>
          <p:cNvSpPr/>
          <p:nvPr/>
        </p:nvSpPr>
        <p:spPr>
          <a:xfrm>
            <a:off x="7809966" y="1125033"/>
            <a:ext cx="971501" cy="400910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1C44D4D-F7A9-4CA8-A4A3-63789AC4F469}"/>
                  </a:ext>
                </a:extLst>
              </p:cNvPr>
              <p:cNvSpPr txBox="1"/>
              <p:nvPr/>
            </p:nvSpPr>
            <p:spPr>
              <a:xfrm>
                <a:off x="436521" y="373372"/>
                <a:ext cx="7138186" cy="61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1C44D4D-F7A9-4CA8-A4A3-63789AC4F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1" y="373372"/>
                <a:ext cx="7138186" cy="616644"/>
              </a:xfrm>
              <a:prstGeom prst="rect">
                <a:avLst/>
              </a:prstGeom>
              <a:blipFill>
                <a:blip r:embed="rId19"/>
                <a:stretch>
                  <a:fillRect l="-1366" r="-854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538F9AB-1EF2-4E39-911D-2BFBD198D90B}"/>
                  </a:ext>
                </a:extLst>
              </p:cNvPr>
              <p:cNvSpPr txBox="1"/>
              <p:nvPr/>
            </p:nvSpPr>
            <p:spPr>
              <a:xfrm>
                <a:off x="1061093" y="1807288"/>
                <a:ext cx="5448858" cy="587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endParaRPr lang="en-US" sz="24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200"/>
                  </a:lnSpc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+2)</m:t>
                    </m:r>
                  </m:oMath>
                </a14:m>
                <a:endParaRPr lang="en-US" sz="24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538F9AB-1EF2-4E39-911D-2BFBD198D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93" y="1807288"/>
                <a:ext cx="5448858" cy="587148"/>
              </a:xfrm>
              <a:prstGeom prst="rect">
                <a:avLst/>
              </a:prstGeom>
              <a:blipFill>
                <a:blip r:embed="rId20"/>
                <a:stretch>
                  <a:fillRect l="-1678" t="-38144" r="-671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FEF5755-9EE9-47B8-8ADC-32F783236DED}"/>
                  </a:ext>
                </a:extLst>
              </p:cNvPr>
              <p:cNvSpPr txBox="1"/>
              <p:nvPr/>
            </p:nvSpPr>
            <p:spPr>
              <a:xfrm>
                <a:off x="1231706" y="2715876"/>
                <a:ext cx="45814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FEF5755-9EE9-47B8-8ADC-32F783236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06" y="2715876"/>
                <a:ext cx="4581426" cy="461665"/>
              </a:xfrm>
              <a:prstGeom prst="rect">
                <a:avLst/>
              </a:prstGeom>
              <a:blipFill>
                <a:blip r:embed="rId21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7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7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9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11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55" y="568309"/>
            <a:ext cx="1456072" cy="139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502881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797426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mừng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quà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072381" y="5163706"/>
            <a:ext cx="1676051" cy="1791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052254" y="4548810"/>
            <a:ext cx="1649739" cy="618305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lang="en-US" sz="2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sldjump"/>
              </a:rPr>
              <a:t>HOME</a:t>
            </a:r>
            <a:endParaRPr lang="en-US" sz="21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38" y="5582643"/>
            <a:ext cx="679973" cy="72757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2888558" y="4635287"/>
            <a:ext cx="110228" cy="10613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355134"/>
            <a:ext cx="831000" cy="9109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6" y="4205382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63" y="4067828"/>
            <a:ext cx="555386" cy="54872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3765" y="4238202"/>
            <a:ext cx="628332" cy="60194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796528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723776"/>
            <a:ext cx="535781" cy="892969"/>
          </a:xfrm>
          <a:prstGeom prst="rect">
            <a:avLst/>
          </a:prstGeom>
        </p:spPr>
      </p:pic>
      <p:sp>
        <p:nvSpPr>
          <p:cNvPr id="18" name="Flowchart: Summing Junction 17">
            <a:hlinkClick r:id="rId17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8657199" y="5551757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Flowchart: Preparation 18"/>
          <p:cNvSpPr/>
          <p:nvPr/>
        </p:nvSpPr>
        <p:spPr>
          <a:xfrm>
            <a:off x="7996150" y="1064079"/>
            <a:ext cx="971501" cy="40091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TIME</a:t>
            </a:r>
          </a:p>
        </p:txBody>
      </p:sp>
      <p:sp>
        <p:nvSpPr>
          <p:cNvPr id="20" name="Flowchart: Preparation 19"/>
          <p:cNvSpPr/>
          <p:nvPr/>
        </p:nvSpPr>
        <p:spPr>
          <a:xfrm>
            <a:off x="7996150" y="1064079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10</a:t>
            </a:r>
          </a:p>
        </p:txBody>
      </p:sp>
      <p:sp>
        <p:nvSpPr>
          <p:cNvPr id="21" name="Flowchart: Preparation 20"/>
          <p:cNvSpPr/>
          <p:nvPr/>
        </p:nvSpPr>
        <p:spPr>
          <a:xfrm>
            <a:off x="7996150" y="1064079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9</a:t>
            </a:r>
          </a:p>
        </p:txBody>
      </p:sp>
      <p:sp>
        <p:nvSpPr>
          <p:cNvPr id="22" name="Flowchart: Preparation 21"/>
          <p:cNvSpPr/>
          <p:nvPr/>
        </p:nvSpPr>
        <p:spPr>
          <a:xfrm>
            <a:off x="7996150" y="1064079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8</a:t>
            </a:r>
          </a:p>
        </p:txBody>
      </p:sp>
      <p:sp>
        <p:nvSpPr>
          <p:cNvPr id="23" name="Flowchart: Preparation 22"/>
          <p:cNvSpPr/>
          <p:nvPr/>
        </p:nvSpPr>
        <p:spPr>
          <a:xfrm>
            <a:off x="7996150" y="1064079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7</a:t>
            </a:r>
          </a:p>
        </p:txBody>
      </p:sp>
      <p:sp>
        <p:nvSpPr>
          <p:cNvPr id="24" name="Flowchart: Preparation 23"/>
          <p:cNvSpPr/>
          <p:nvPr/>
        </p:nvSpPr>
        <p:spPr>
          <a:xfrm>
            <a:off x="7996150" y="1064079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6</a:t>
            </a:r>
          </a:p>
        </p:txBody>
      </p:sp>
      <p:sp>
        <p:nvSpPr>
          <p:cNvPr id="25" name="Flowchart: Preparation 24"/>
          <p:cNvSpPr/>
          <p:nvPr/>
        </p:nvSpPr>
        <p:spPr>
          <a:xfrm>
            <a:off x="7996150" y="1064079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5</a:t>
            </a:r>
          </a:p>
        </p:txBody>
      </p:sp>
      <p:sp>
        <p:nvSpPr>
          <p:cNvPr id="26" name="Flowchart: Preparation 25"/>
          <p:cNvSpPr/>
          <p:nvPr/>
        </p:nvSpPr>
        <p:spPr>
          <a:xfrm>
            <a:off x="7996150" y="1064079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4</a:t>
            </a:r>
          </a:p>
        </p:txBody>
      </p:sp>
      <p:sp>
        <p:nvSpPr>
          <p:cNvPr id="29" name="Flowchart: Preparation 28"/>
          <p:cNvSpPr/>
          <p:nvPr/>
        </p:nvSpPr>
        <p:spPr>
          <a:xfrm>
            <a:off x="7996150" y="1064079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3</a:t>
            </a:r>
          </a:p>
        </p:txBody>
      </p:sp>
      <p:sp>
        <p:nvSpPr>
          <p:cNvPr id="30" name="Flowchart: Preparation 29"/>
          <p:cNvSpPr/>
          <p:nvPr/>
        </p:nvSpPr>
        <p:spPr>
          <a:xfrm>
            <a:off x="7996150" y="1064079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2</a:t>
            </a:r>
          </a:p>
        </p:txBody>
      </p:sp>
      <p:sp>
        <p:nvSpPr>
          <p:cNvPr id="32" name="Flowchart: Preparation 31"/>
          <p:cNvSpPr/>
          <p:nvPr/>
        </p:nvSpPr>
        <p:spPr>
          <a:xfrm>
            <a:off x="7996150" y="1064079"/>
            <a:ext cx="971501" cy="400910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1</a:t>
            </a:r>
          </a:p>
        </p:txBody>
      </p:sp>
      <p:sp>
        <p:nvSpPr>
          <p:cNvPr id="34" name="Flowchart: Preparation 33"/>
          <p:cNvSpPr/>
          <p:nvPr/>
        </p:nvSpPr>
        <p:spPr>
          <a:xfrm>
            <a:off x="7996150" y="1064079"/>
            <a:ext cx="971501" cy="400910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170BBB6-EB8A-4298-B27E-37362C5357B7}"/>
                  </a:ext>
                </a:extLst>
              </p:cNvPr>
              <p:cNvSpPr txBox="1"/>
              <p:nvPr/>
            </p:nvSpPr>
            <p:spPr>
              <a:xfrm>
                <a:off x="615703" y="256364"/>
                <a:ext cx="6679624" cy="1480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4: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mẫu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đây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b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170BBB6-EB8A-4298-B27E-37362C535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03" y="256364"/>
                <a:ext cx="6679624" cy="1480534"/>
              </a:xfrm>
              <a:prstGeom prst="rect">
                <a:avLst/>
              </a:prstGeom>
              <a:blipFill>
                <a:blip r:embed="rId18"/>
                <a:stretch>
                  <a:fillRect l="-1369" t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AD73C3-1935-43EA-B351-1E32E19D52E5}"/>
                  </a:ext>
                </a:extLst>
              </p:cNvPr>
              <p:cNvSpPr txBox="1"/>
              <p:nvPr/>
            </p:nvSpPr>
            <p:spPr>
              <a:xfrm>
                <a:off x="750707" y="1783982"/>
                <a:ext cx="7402693" cy="1269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3)</m:t>
                        </m:r>
                      </m:den>
                    </m:f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+3)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3)(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+3)</m:t>
                        </m:r>
                      </m:den>
                    </m:f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2)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3)(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+3)</m:t>
                        </m:r>
                      </m:den>
                    </m:f>
                  </m:oMath>
                </a14:m>
                <a:b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+3)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3)(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+3)</m:t>
                        </m:r>
                      </m:den>
                    </m:f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3)(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+3)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3)</m:t>
                        </m:r>
                      </m:den>
                    </m:f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3)(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AD73C3-1935-43EA-B351-1E32E19D5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07" y="1783982"/>
                <a:ext cx="7402693" cy="1269065"/>
              </a:xfrm>
              <a:prstGeom prst="rect">
                <a:avLst/>
              </a:prstGeom>
              <a:blipFill>
                <a:blip r:embed="rId19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D25099-4DA2-4458-B13F-885AC56C7F6D}"/>
                  </a:ext>
                </a:extLst>
              </p:cNvPr>
              <p:cNvSpPr txBox="1"/>
              <p:nvPr/>
            </p:nvSpPr>
            <p:spPr>
              <a:xfrm>
                <a:off x="1063329" y="3253745"/>
                <a:ext cx="4581426" cy="68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+3)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3)(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+3)</m:t>
                        </m:r>
                      </m:den>
                    </m:f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2)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3)(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D25099-4DA2-4458-B13F-885AC56C7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29" y="3253745"/>
                <a:ext cx="4581426" cy="680699"/>
              </a:xfrm>
              <a:prstGeom prst="rect">
                <a:avLst/>
              </a:prstGeom>
              <a:blipFill>
                <a:blip r:embed="rId20"/>
                <a:stretch>
                  <a:fillRect l="-1995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0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7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9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11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97756" y="457200"/>
            <a:ext cx="6446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01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/>
              <a:t>+ </a:t>
            </a:r>
            <a:r>
              <a:rPr lang="en-US" sz="3600" b="1" dirty="0" err="1"/>
              <a:t>Nắm</a:t>
            </a:r>
            <a:r>
              <a:rPr lang="en-US" sz="3600" b="1" dirty="0"/>
              <a:t> </a:t>
            </a:r>
            <a:r>
              <a:rPr lang="en-US" sz="3600" b="1" dirty="0" err="1"/>
              <a:t>vững</a:t>
            </a:r>
            <a:r>
              <a:rPr lang="en-US" sz="3600" b="1" dirty="0"/>
              <a:t> </a:t>
            </a:r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MTC,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bước</a:t>
            </a:r>
            <a:r>
              <a:rPr lang="en-US" sz="3600" b="1" dirty="0"/>
              <a:t> </a:t>
            </a:r>
            <a:r>
              <a:rPr lang="en-US" sz="3600" b="1" dirty="0" err="1"/>
              <a:t>quy</a:t>
            </a:r>
            <a:r>
              <a:rPr lang="en-US" sz="3600" b="1" dirty="0"/>
              <a:t> </a:t>
            </a:r>
            <a:r>
              <a:rPr lang="en-US" sz="3600" b="1" dirty="0" err="1"/>
              <a:t>đồng</a:t>
            </a:r>
            <a:r>
              <a:rPr lang="en-US" sz="3600" b="1" dirty="0"/>
              <a:t> </a:t>
            </a:r>
            <a:r>
              <a:rPr lang="en-US" sz="3600" b="1" dirty="0" err="1"/>
              <a:t>mẫu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phân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/>
              <a:t>+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</a:t>
            </a:r>
            <a:r>
              <a:rPr lang="en-US" sz="3600" b="1" dirty="0" err="1"/>
              <a:t>về</a:t>
            </a:r>
            <a:r>
              <a:rPr lang="en-US" sz="3600" b="1" dirty="0"/>
              <a:t> </a:t>
            </a:r>
            <a:r>
              <a:rPr lang="en-US" sz="3600" b="1" dirty="0" err="1"/>
              <a:t>nhà</a:t>
            </a:r>
            <a:r>
              <a:rPr lang="en-US" sz="3600" b="1" dirty="0"/>
              <a:t> 15a, b; 16 ;17 </a:t>
            </a:r>
            <a:r>
              <a:rPr lang="en-US" sz="3600" b="1" dirty="0" err="1"/>
              <a:t>sgk</a:t>
            </a:r>
            <a:r>
              <a:rPr lang="en-US" sz="3600" b="1" dirty="0"/>
              <a:t> </a:t>
            </a:r>
            <a:r>
              <a:rPr lang="en-US" sz="3600" b="1" dirty="0" err="1"/>
              <a:t>trang</a:t>
            </a:r>
            <a:r>
              <a:rPr lang="en-US" sz="3600" b="1" dirty="0"/>
              <a:t> 43.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/>
              <a:t>+ </a:t>
            </a:r>
            <a:r>
              <a:rPr lang="en-US" sz="3600" b="1" dirty="0" err="1"/>
              <a:t>Đọc</a:t>
            </a:r>
            <a:r>
              <a:rPr lang="en-US" sz="3600" b="1" dirty="0"/>
              <a:t> </a:t>
            </a:r>
            <a:r>
              <a:rPr lang="en-US" sz="3600" b="1" dirty="0" err="1"/>
              <a:t>trước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“</a:t>
            </a:r>
            <a:r>
              <a:rPr lang="en-US" sz="3600" b="1" dirty="0" err="1"/>
              <a:t>Phép</a:t>
            </a:r>
            <a:r>
              <a:rPr lang="en-US" sz="3600" b="1" dirty="0"/>
              <a:t> </a:t>
            </a:r>
            <a:r>
              <a:rPr lang="en-US" sz="3600" b="1" dirty="0" err="1"/>
              <a:t>cộng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phân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  <a:r>
              <a:rPr lang="en-US" sz="3600" b="1" dirty="0" err="1"/>
              <a:t>đại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064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537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 rot="616995">
            <a:off x="1478731" y="2771847"/>
            <a:ext cx="646121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.VnShelley Allegro" pitchFamily="82" charset="0"/>
              </a:rPr>
              <a:t>Xin</a:t>
            </a:r>
            <a:r>
              <a:rPr lang="en-US" sz="4400" b="1" dirty="0">
                <a:solidFill>
                  <a:srgbClr val="FF0000"/>
                </a:solidFill>
                <a:latin typeface=".VnShelley Allegro" pitchFamily="8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Shelley Allegro" pitchFamily="82" charset="0"/>
              </a:rPr>
              <a:t>ch©n</a:t>
            </a:r>
            <a:r>
              <a:rPr lang="en-US" sz="4400" b="1" dirty="0">
                <a:solidFill>
                  <a:srgbClr val="FF0000"/>
                </a:solidFill>
                <a:latin typeface=".VnShelley Allegro" pitchFamily="8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Shelley Allegro" pitchFamily="82" charset="0"/>
              </a:rPr>
              <a:t>thµnh</a:t>
            </a:r>
            <a:r>
              <a:rPr lang="en-US" sz="4400" b="1" dirty="0">
                <a:solidFill>
                  <a:srgbClr val="FF0000"/>
                </a:solidFill>
                <a:latin typeface=".VnShelley Allegro" pitchFamily="8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Shelley Allegro" pitchFamily="82" charset="0"/>
              </a:rPr>
              <a:t>c¸m</a:t>
            </a:r>
            <a:r>
              <a:rPr lang="en-US" sz="4400" b="1" dirty="0">
                <a:solidFill>
                  <a:srgbClr val="FF0000"/>
                </a:solidFill>
                <a:latin typeface=".VnShelley Allegro" pitchFamily="82" charset="0"/>
              </a:rPr>
              <a:t> ¬n </a:t>
            </a:r>
            <a:r>
              <a:rPr lang="en-US" sz="4400" b="1" dirty="0" err="1">
                <a:solidFill>
                  <a:srgbClr val="FF0000"/>
                </a:solidFill>
                <a:latin typeface=".VnShelley Allegro" pitchFamily="82" charset="0"/>
              </a:rPr>
              <a:t>c¸c</a:t>
            </a:r>
            <a:r>
              <a:rPr lang="en-US" sz="4400" b="1" dirty="0">
                <a:solidFill>
                  <a:srgbClr val="FF0000"/>
                </a:solidFill>
                <a:latin typeface=".VnShelley Allegro" pitchFamily="8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Shelley Allegro" pitchFamily="82" charset="0"/>
              </a:rPr>
              <a:t>thÇy</a:t>
            </a:r>
            <a:r>
              <a:rPr lang="en-US" sz="4400" b="1" dirty="0">
                <a:solidFill>
                  <a:srgbClr val="FF0000"/>
                </a:solidFill>
                <a:latin typeface=".VnShelley Allegro" pitchFamily="82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.VnShelley Allegro" pitchFamily="82" charset="0"/>
              </a:rPr>
              <a:t>c« </a:t>
            </a:r>
            <a:r>
              <a:rPr lang="en-US" sz="4400" b="1" dirty="0" err="1">
                <a:solidFill>
                  <a:srgbClr val="FF0000"/>
                </a:solidFill>
                <a:latin typeface=".VnShelley Allegro" pitchFamily="82" charset="0"/>
              </a:rPr>
              <a:t>gi¸o</a:t>
            </a:r>
            <a:r>
              <a:rPr lang="en-US" sz="4400" b="1" dirty="0">
                <a:solidFill>
                  <a:srgbClr val="FF0000"/>
                </a:solidFill>
                <a:latin typeface=".VnShelley Allegro" pitchFamily="82" charset="0"/>
              </a:rPr>
              <a:t> vµ </a:t>
            </a:r>
            <a:r>
              <a:rPr lang="en-US" sz="4400" b="1" dirty="0" err="1">
                <a:solidFill>
                  <a:srgbClr val="FF0000"/>
                </a:solidFill>
                <a:latin typeface=".VnShelley Allegro" pitchFamily="82" charset="0"/>
              </a:rPr>
              <a:t>c¸c</a:t>
            </a:r>
            <a:r>
              <a:rPr lang="en-US" sz="4400" b="1" dirty="0">
                <a:solidFill>
                  <a:srgbClr val="FF0000"/>
                </a:solidFill>
                <a:latin typeface=".VnShelley Allegro" pitchFamily="8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Shelley Allegro" pitchFamily="82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.VnShelley Allegro" pitchFamily="8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Shelley Allegro" pitchFamily="82" charset="0"/>
              </a:rPr>
              <a:t>häc</a:t>
            </a:r>
            <a:r>
              <a:rPr lang="en-US" sz="4400" b="1" dirty="0">
                <a:solidFill>
                  <a:srgbClr val="FF0000"/>
                </a:solidFill>
                <a:latin typeface=".VnShelley Allegro" pitchFamily="8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Shelley Allegro" pitchFamily="82" charset="0"/>
              </a:rPr>
              <a:t>sinh</a:t>
            </a:r>
            <a:r>
              <a:rPr lang="en-US" sz="4400" b="1" dirty="0">
                <a:solidFill>
                  <a:srgbClr val="FF0000"/>
                </a:solidFill>
                <a:latin typeface=".VnShelley Allegro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13294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891" y="249027"/>
            <a:ext cx="8229600" cy="609600"/>
          </a:xfrm>
          <a:solidFill>
            <a:schemeClr val="bg1"/>
          </a:solidFill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KIỂM TRA BÀI CŨ</a:t>
            </a:r>
            <a:r>
              <a:rPr lang="en-US" sz="3600" dirty="0">
                <a:latin typeface=".VnTimeH" pitchFamily="34" charset="0"/>
              </a:rPr>
              <a:t> </a:t>
            </a:r>
          </a:p>
        </p:txBody>
      </p:sp>
      <p:sp>
        <p:nvSpPr>
          <p:cNvPr id="3075" name="Rectangle 28"/>
          <p:cNvSpPr>
            <a:spLocks noChangeArrowheads="1"/>
          </p:cNvSpPr>
          <p:nvPr/>
        </p:nvSpPr>
        <p:spPr bwMode="auto">
          <a:xfrm>
            <a:off x="2971800" y="3962400"/>
            <a:ext cx="525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301875" indent="-2301875">
              <a:spcBef>
                <a:spcPct val="20000"/>
              </a:spcBef>
              <a:buFontTx/>
              <a:buChar char="•"/>
              <a:tabLst>
                <a:tab pos="4445000" algn="ctr"/>
              </a:tabLst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3076" name="Rectangle 42"/>
          <p:cNvSpPr>
            <a:spLocks noChangeArrowheads="1"/>
          </p:cNvSpPr>
          <p:nvPr/>
        </p:nvSpPr>
        <p:spPr bwMode="auto">
          <a:xfrm>
            <a:off x="706582" y="1486333"/>
            <a:ext cx="784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2/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(…)</a:t>
            </a:r>
          </a:p>
        </p:txBody>
      </p:sp>
      <p:graphicFrame>
        <p:nvGraphicFramePr>
          <p:cNvPr id="3077" name="Object 44"/>
          <p:cNvGraphicFramePr>
            <a:graphicFrameLocks noChangeAspect="1"/>
          </p:cNvGraphicFramePr>
          <p:nvPr/>
        </p:nvGraphicFramePr>
        <p:xfrm>
          <a:off x="955675" y="2583728"/>
          <a:ext cx="63182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2349500" imgH="419100" progId="Equation.DSMT4">
                  <p:embed/>
                </p:oleObj>
              </mc:Choice>
              <mc:Fallback>
                <p:oleObj name="Equation" r:id="rId3" imgW="2349500" imgH="419100" progId="Equation.DSMT4">
                  <p:embed/>
                  <p:pic>
                    <p:nvPicPr>
                      <p:cNvPr id="3077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2583728"/>
                        <a:ext cx="63182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45"/>
          <p:cNvGraphicFramePr>
            <a:graphicFrameLocks noChangeAspect="1"/>
          </p:cNvGraphicFramePr>
          <p:nvPr/>
        </p:nvGraphicFramePr>
        <p:xfrm>
          <a:off x="1156566" y="3729831"/>
          <a:ext cx="63182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2349500" imgH="419100" progId="Equation.DSMT4">
                  <p:embed/>
                </p:oleObj>
              </mc:Choice>
              <mc:Fallback>
                <p:oleObj name="Equation" r:id="rId5" imgW="2349500" imgH="419100" progId="Equation.DSMT4">
                  <p:embed/>
                  <p:pic>
                    <p:nvPicPr>
                      <p:cNvPr id="3078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566" y="3729831"/>
                        <a:ext cx="63182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53"/>
          <p:cNvSpPr txBox="1">
            <a:spLocks noChangeArrowheads="1"/>
          </p:cNvSpPr>
          <p:nvPr/>
        </p:nvSpPr>
        <p:spPr bwMode="auto">
          <a:xfrm>
            <a:off x="3352800" y="2514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.Vn3DH" pitchFamily="34" charset="0"/>
            </a:endParaRPr>
          </a:p>
        </p:txBody>
      </p:sp>
      <p:sp>
        <p:nvSpPr>
          <p:cNvPr id="3080" name="Text Box 56"/>
          <p:cNvSpPr txBox="1">
            <a:spLocks noChangeArrowheads="1"/>
          </p:cNvSpPr>
          <p:nvPr/>
        </p:nvSpPr>
        <p:spPr bwMode="auto">
          <a:xfrm>
            <a:off x="56388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…</a:t>
            </a:r>
          </a:p>
        </p:txBody>
      </p:sp>
      <p:sp>
        <p:nvSpPr>
          <p:cNvPr id="3081" name="Text Box 57"/>
          <p:cNvSpPr txBox="1">
            <a:spLocks noChangeArrowheads="1"/>
          </p:cNvSpPr>
          <p:nvPr/>
        </p:nvSpPr>
        <p:spPr bwMode="auto">
          <a:xfrm>
            <a:off x="35814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…</a:t>
            </a:r>
          </a:p>
        </p:txBody>
      </p:sp>
      <p:sp>
        <p:nvSpPr>
          <p:cNvPr id="3082" name="Text Box 58"/>
          <p:cNvSpPr txBox="1">
            <a:spLocks noChangeArrowheads="1"/>
          </p:cNvSpPr>
          <p:nvPr/>
        </p:nvSpPr>
        <p:spPr bwMode="auto">
          <a:xfrm>
            <a:off x="58674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…</a:t>
            </a:r>
          </a:p>
        </p:txBody>
      </p:sp>
      <p:sp>
        <p:nvSpPr>
          <p:cNvPr id="3083" name="Text Box 59"/>
          <p:cNvSpPr txBox="1">
            <a:spLocks noChangeArrowheads="1"/>
          </p:cNvSpPr>
          <p:nvPr/>
        </p:nvSpPr>
        <p:spPr bwMode="auto">
          <a:xfrm>
            <a:off x="5491163" y="225107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.Vn3DH" pitchFamily="34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06582" y="983673"/>
            <a:ext cx="562525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1/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85" name="Text Box 57"/>
          <p:cNvSpPr txBox="1">
            <a:spLocks noChangeArrowheads="1"/>
          </p:cNvSpPr>
          <p:nvPr/>
        </p:nvSpPr>
        <p:spPr bwMode="auto">
          <a:xfrm>
            <a:off x="342900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…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454400" y="2507673"/>
            <a:ext cx="1016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(x - y)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554663" y="2438400"/>
            <a:ext cx="1016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(x - y)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511945" y="3782290"/>
            <a:ext cx="990600" cy="31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(x + y)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581400" y="3816925"/>
            <a:ext cx="990600" cy="31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(x + y)</a:t>
            </a:r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533400" y="4876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87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0" grpId="0"/>
      <p:bldP spid="3081" grpId="0"/>
      <p:bldP spid="3082" grpId="0"/>
      <p:bldP spid="3096" grpId="0"/>
      <p:bldP spid="3085" grpId="0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0" y="0"/>
            <a:ext cx="916393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914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25   BÀI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ĐỒNG MẪU THỨC NHIỀU PHÂN THỨC</a:t>
            </a:r>
          </a:p>
        </p:txBody>
      </p:sp>
    </p:spTree>
    <p:extLst>
      <p:ext uri="{BB962C8B-B14F-4D97-AF65-F5344CB8AC3E}">
        <p14:creationId xmlns:p14="http://schemas.microsoft.com/office/powerpoint/2010/main" val="40819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947155"/>
              </p:ext>
            </p:extLst>
          </p:nvPr>
        </p:nvGraphicFramePr>
        <p:xfrm>
          <a:off x="428625" y="609600"/>
          <a:ext cx="7612063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2286000" imgH="419040" progId="Equation.DSMT4">
                  <p:embed/>
                </p:oleObj>
              </mc:Choice>
              <mc:Fallback>
                <p:oleObj name="Equation" r:id="rId3" imgW="2286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609600"/>
                        <a:ext cx="7612063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960022"/>
              </p:ext>
            </p:extLst>
          </p:nvPr>
        </p:nvGraphicFramePr>
        <p:xfrm>
          <a:off x="3095625" y="653513"/>
          <a:ext cx="1171575" cy="56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342720" imgH="164880" progId="Equation.DSMT4">
                  <p:embed/>
                </p:oleObj>
              </mc:Choice>
              <mc:Fallback>
                <p:oleObj name="Equation" r:id="rId5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653513"/>
                        <a:ext cx="1171575" cy="56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758026"/>
              </p:ext>
            </p:extLst>
          </p:nvPr>
        </p:nvGraphicFramePr>
        <p:xfrm>
          <a:off x="462622" y="2133600"/>
          <a:ext cx="7637462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7" imgW="2286000" imgH="419040" progId="Equation.DSMT4">
                  <p:embed/>
                </p:oleObj>
              </mc:Choice>
              <mc:Fallback>
                <p:oleObj name="Equation" r:id="rId7" imgW="2286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22" y="2133600"/>
                        <a:ext cx="7637462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83843"/>
              </p:ext>
            </p:extLst>
          </p:nvPr>
        </p:nvGraphicFramePr>
        <p:xfrm>
          <a:off x="3067050" y="2133600"/>
          <a:ext cx="1247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2133600"/>
                        <a:ext cx="12477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643363"/>
              </p:ext>
            </p:extLst>
          </p:nvPr>
        </p:nvGraphicFramePr>
        <p:xfrm>
          <a:off x="6019800" y="533400"/>
          <a:ext cx="12954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11" imgW="342720" imgH="164880" progId="Equation.DSMT4">
                  <p:embed/>
                </p:oleObj>
              </mc:Choice>
              <mc:Fallback>
                <p:oleObj name="Equation" r:id="rId11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33400"/>
                        <a:ext cx="12954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391069"/>
              </p:ext>
            </p:extLst>
          </p:nvPr>
        </p:nvGraphicFramePr>
        <p:xfrm>
          <a:off x="6096000" y="2057400"/>
          <a:ext cx="1247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57400"/>
                        <a:ext cx="12477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102551"/>
              </p:ext>
            </p:extLst>
          </p:nvPr>
        </p:nvGraphicFramePr>
        <p:xfrm>
          <a:off x="5483249" y="1295400"/>
          <a:ext cx="290607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5" imgW="863280" imgH="203040" progId="Equation.DSMT4">
                  <p:embed/>
                </p:oleObj>
              </mc:Choice>
              <mc:Fallback>
                <p:oleObj name="Equation" r:id="rId15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49" y="1295400"/>
                        <a:ext cx="290607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288268"/>
              </p:ext>
            </p:extLst>
          </p:nvPr>
        </p:nvGraphicFramePr>
        <p:xfrm>
          <a:off x="5334000" y="2743200"/>
          <a:ext cx="290607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7" imgW="863280" imgH="203040" progId="Equation.DSMT4">
                  <p:embed/>
                </p:oleObj>
              </mc:Choice>
              <mc:Fallback>
                <p:oleObj name="Equation" r:id="rId17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743200"/>
                        <a:ext cx="290607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211CBDF-D4C9-4CDC-BD5A-DC7D8D24F8A1}"/>
              </a:ext>
            </a:extLst>
          </p:cNvPr>
          <p:cNvSpPr txBox="1"/>
          <p:nvPr/>
        </p:nvSpPr>
        <p:spPr>
          <a:xfrm>
            <a:off x="484175" y="3660774"/>
            <a:ext cx="7772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13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389937"/>
              </p:ext>
            </p:extLst>
          </p:nvPr>
        </p:nvGraphicFramePr>
        <p:xfrm>
          <a:off x="473173" y="889576"/>
          <a:ext cx="7527827" cy="112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2286000" imgH="419040" progId="Equation.DSMT4">
                  <p:embed/>
                </p:oleObj>
              </mc:Choice>
              <mc:Fallback>
                <p:oleObj name="Equation" r:id="rId3" imgW="2286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73" y="889576"/>
                        <a:ext cx="7527827" cy="1128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363376"/>
              </p:ext>
            </p:extLst>
          </p:nvPr>
        </p:nvGraphicFramePr>
        <p:xfrm>
          <a:off x="3027363" y="915366"/>
          <a:ext cx="1087437" cy="52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5" imgW="342720" imgH="164880" progId="Equation.DSMT4">
                  <p:embed/>
                </p:oleObj>
              </mc:Choice>
              <mc:Fallback>
                <p:oleObj name="Equation" r:id="rId5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915366"/>
                        <a:ext cx="1087437" cy="52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388938" y="2427288"/>
          <a:ext cx="7637462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7" imgW="2286000" imgH="419040" progId="Equation.DSMT4">
                  <p:embed/>
                </p:oleObj>
              </mc:Choice>
              <mc:Fallback>
                <p:oleObj name="Equation" r:id="rId7" imgW="2286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2427288"/>
                        <a:ext cx="7637462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153451"/>
              </p:ext>
            </p:extLst>
          </p:nvPr>
        </p:nvGraphicFramePr>
        <p:xfrm>
          <a:off x="3090863" y="2427288"/>
          <a:ext cx="1176337" cy="5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2427288"/>
                        <a:ext cx="1176337" cy="591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131145"/>
              </p:ext>
            </p:extLst>
          </p:nvPr>
        </p:nvGraphicFramePr>
        <p:xfrm>
          <a:off x="5861844" y="891921"/>
          <a:ext cx="1148556" cy="55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1" imgW="342720" imgH="164880" progId="Equation.DSMT4">
                  <p:embed/>
                </p:oleObj>
              </mc:Choice>
              <mc:Fallback>
                <p:oleObj name="Equation" r:id="rId11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844" y="891921"/>
                        <a:ext cx="1148556" cy="554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808883"/>
              </p:ext>
            </p:extLst>
          </p:nvPr>
        </p:nvGraphicFramePr>
        <p:xfrm>
          <a:off x="6146067" y="2362200"/>
          <a:ext cx="1060450" cy="53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067" y="2362200"/>
                        <a:ext cx="1060450" cy="532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0"/>
          <p:cNvSpPr>
            <a:spLocks noChangeArrowheads="1"/>
          </p:cNvSpPr>
          <p:nvPr/>
        </p:nvSpPr>
        <p:spPr bwMode="auto">
          <a:xfrm>
            <a:off x="454416" y="3505200"/>
            <a:ext cx="2000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2800" dirty="0" err="1">
                <a:solidFill>
                  <a:srgbClr val="200CB4"/>
                </a:solidFill>
                <a:latin typeface=".VnTime" pitchFamily="34" charset="0"/>
              </a:rPr>
              <a:t>Ký</a:t>
            </a:r>
            <a:r>
              <a:rPr lang="en-US" altLang="en-US" sz="2800" dirty="0">
                <a:solidFill>
                  <a:srgbClr val="200CB4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200CB4"/>
                </a:solidFill>
                <a:latin typeface=".VnTime" pitchFamily="34" charset="0"/>
              </a:rPr>
              <a:t>hiÖu</a:t>
            </a:r>
            <a:r>
              <a:rPr lang="en-US" altLang="en-US" sz="2800" dirty="0">
                <a:solidFill>
                  <a:srgbClr val="200CB4"/>
                </a:solidFill>
                <a:latin typeface=".VnTime" pitchFamily="34" charset="0"/>
              </a:rPr>
              <a:t>  MTC</a:t>
            </a:r>
          </a:p>
        </p:txBody>
      </p:sp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922056"/>
              </p:ext>
            </p:extLst>
          </p:nvPr>
        </p:nvGraphicFramePr>
        <p:xfrm>
          <a:off x="2458964" y="3583732"/>
          <a:ext cx="30464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5" imgW="977760" imgH="203040" progId="Equation.DSMT4">
                  <p:embed/>
                </p:oleObj>
              </mc:Choice>
              <mc:Fallback>
                <p:oleObj name="Equation" r:id="rId15" imgW="977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964" y="3583732"/>
                        <a:ext cx="30464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590296"/>
              </p:ext>
            </p:extLst>
          </p:nvPr>
        </p:nvGraphicFramePr>
        <p:xfrm>
          <a:off x="5334000" y="1447800"/>
          <a:ext cx="26908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17" imgW="863280" imgH="203040" progId="Equation.DSMT4">
                  <p:embed/>
                </p:oleObj>
              </mc:Choice>
              <mc:Fallback>
                <p:oleObj name="Equation" r:id="rId17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47800"/>
                        <a:ext cx="26908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326143"/>
              </p:ext>
            </p:extLst>
          </p:nvPr>
        </p:nvGraphicFramePr>
        <p:xfrm>
          <a:off x="5286375" y="2928938"/>
          <a:ext cx="2638425" cy="6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19" imgW="863280" imgH="203040" progId="Equation.DSMT4">
                  <p:embed/>
                </p:oleObj>
              </mc:Choice>
              <mc:Fallback>
                <p:oleObj name="Equation" r:id="rId19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2928938"/>
                        <a:ext cx="2638425" cy="62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328613" y="4464050"/>
          <a:ext cx="31480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20" imgW="1384200" imgH="253800" progId="Equation.DSMT4">
                  <p:embed/>
                </p:oleObj>
              </mc:Choice>
              <mc:Fallback>
                <p:oleObj name="Equation" r:id="rId20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4464050"/>
                        <a:ext cx="314801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9"/>
          <p:cNvGraphicFramePr>
            <a:graphicFrameLocks noChangeAspect="1"/>
          </p:cNvGraphicFramePr>
          <p:nvPr/>
        </p:nvGraphicFramePr>
        <p:xfrm>
          <a:off x="5292725" y="4405313"/>
          <a:ext cx="13319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22" imgW="469800" imgH="253800" progId="Equation.DSMT4">
                  <p:embed/>
                </p:oleObj>
              </mc:Choice>
              <mc:Fallback>
                <p:oleObj name="Equation" r:id="rId22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405313"/>
                        <a:ext cx="13319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7175" y="4857750"/>
          <a:ext cx="12954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24" imgW="469800" imgH="253800" progId="Equation.DSMT4">
                  <p:embed/>
                </p:oleObj>
              </mc:Choice>
              <mc:Fallback>
                <p:oleObj name="Equation" r:id="rId24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175" y="4857750"/>
                        <a:ext cx="12954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6175375" y="3613150"/>
            <a:ext cx="2808288" cy="792163"/>
          </a:xfrm>
          <a:prstGeom prst="wedgeRoundRectCallout">
            <a:avLst>
              <a:gd name="adj1" fmla="val -61704"/>
              <a:gd name="adj2" fmla="val 60421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5500688" y="5786438"/>
            <a:ext cx="3313112" cy="792162"/>
          </a:xfrm>
          <a:prstGeom prst="wedgeRoundRectCallout">
            <a:avLst>
              <a:gd name="adj1" fmla="val -38310"/>
              <a:gd name="adj2" fmla="val -98699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thức của phân thức thứ hai</a:t>
            </a:r>
          </a:p>
        </p:txBody>
      </p:sp>
      <p:graphicFrame>
        <p:nvGraphicFramePr>
          <p:cNvPr id="3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03375"/>
              </p:ext>
            </p:extLst>
          </p:nvPr>
        </p:nvGraphicFramePr>
        <p:xfrm>
          <a:off x="261938" y="4930775"/>
          <a:ext cx="32226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26" imgW="1384200" imgH="253800" progId="Equation.DSMT4">
                  <p:embed/>
                </p:oleObj>
              </mc:Choice>
              <mc:Fallback>
                <p:oleObj name="Equation" r:id="rId26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4930775"/>
                        <a:ext cx="32226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492500" y="4548188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chia </a:t>
            </a:r>
            <a:r>
              <a:rPr lang="en-US" b="1" dirty="0" err="1">
                <a:solidFill>
                  <a:srgbClr val="FF0000"/>
                </a:solidFill>
              </a:rPr>
              <a:t>hết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3598863" y="5002213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chia </a:t>
            </a:r>
            <a:r>
              <a:rPr lang="en-US" b="1" dirty="0" err="1">
                <a:solidFill>
                  <a:srgbClr val="FF0000"/>
                </a:solidFill>
              </a:rPr>
              <a:t>hết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938" y="276295"/>
            <a:ext cx="4996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7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  <p:bldP spid="29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467165" y="228600"/>
            <a:ext cx="769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?1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6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807545"/>
              </p:ext>
            </p:extLst>
          </p:nvPr>
        </p:nvGraphicFramePr>
        <p:xfrm>
          <a:off x="1842111" y="947225"/>
          <a:ext cx="1856125" cy="117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431613" imgH="418918" progId="Equation.DSMT4">
                  <p:embed/>
                </p:oleObj>
              </mc:Choice>
              <mc:Fallback>
                <p:oleObj name="Equation" r:id="rId3" imgW="431613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111" y="947225"/>
                        <a:ext cx="1856125" cy="1176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3697450" y="1083754"/>
            <a:ext cx="102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3600" dirty="0">
                <a:latin typeface=".VnTime" pitchFamily="34" charset="0"/>
              </a:rPr>
              <a:t>vµ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3600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graphicFrame>
        <p:nvGraphicFramePr>
          <p:cNvPr id="1846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994522"/>
              </p:ext>
            </p:extLst>
          </p:nvPr>
        </p:nvGraphicFramePr>
        <p:xfrm>
          <a:off x="4572000" y="999978"/>
          <a:ext cx="1289142" cy="1200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355446" imgH="418918" progId="Equation.DSMT4">
                  <p:embed/>
                </p:oleObj>
              </mc:Choice>
              <mc:Fallback>
                <p:oleObj name="Equation" r:id="rId5" imgW="355446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99978"/>
                        <a:ext cx="1289142" cy="1200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658962" y="3387109"/>
            <a:ext cx="7353299" cy="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12x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24x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1AA85-F4E5-47C9-88E5-C19963526955}"/>
              </a:ext>
            </a:extLst>
          </p:cNvPr>
          <p:cNvSpPr txBox="1"/>
          <p:nvPr/>
        </p:nvSpPr>
        <p:spPr>
          <a:xfrm>
            <a:off x="658962" y="2326961"/>
            <a:ext cx="7353300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12x</a:t>
            </a:r>
            <a:r>
              <a:rPr lang="en-US" sz="2400" kern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kern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24x</a:t>
            </a:r>
            <a:r>
              <a:rPr lang="en-US" sz="2400" kern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kern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hay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B7953-5DDA-4B13-A06B-497BF63ADC9F}"/>
              </a:ext>
            </a:extLst>
          </p:cNvPr>
          <p:cNvSpPr txBox="1"/>
          <p:nvPr/>
        </p:nvSpPr>
        <p:spPr>
          <a:xfrm>
            <a:off x="590526" y="4349660"/>
            <a:ext cx="7696199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Khi </a:t>
            </a:r>
            <a:r>
              <a:rPr lang="en-US" sz="24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MTC </a:t>
            </a:r>
            <a:r>
              <a:rPr lang="en-US" sz="24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MTC </a:t>
            </a:r>
            <a:r>
              <a:rPr lang="en-US" sz="24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  </a:t>
            </a:r>
            <a:endParaRPr lang="en-US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4" grpId="0"/>
      <p:bldP spid="18466" grpId="0"/>
      <p:bldP spid="18468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260794"/>
              </p:ext>
            </p:extLst>
          </p:nvPr>
        </p:nvGraphicFramePr>
        <p:xfrm>
          <a:off x="1341262" y="1422412"/>
          <a:ext cx="1859138" cy="112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812520" imgH="393480" progId="Equation.DSMT4">
                  <p:embed/>
                </p:oleObj>
              </mc:Choice>
              <mc:Fallback>
                <p:oleObj name="Equation" r:id="rId3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262" y="1422412"/>
                        <a:ext cx="1859138" cy="1127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51084"/>
              </p:ext>
            </p:extLst>
          </p:nvPr>
        </p:nvGraphicFramePr>
        <p:xfrm>
          <a:off x="4770262" y="1366160"/>
          <a:ext cx="1806547" cy="1183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262" y="1366160"/>
                        <a:ext cx="1806547" cy="1183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0"/>
          <p:cNvSpPr>
            <a:spLocks noChangeArrowheads="1"/>
          </p:cNvSpPr>
          <p:nvPr/>
        </p:nvSpPr>
        <p:spPr bwMode="auto">
          <a:xfrm>
            <a:off x="3733800" y="160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86DF60-15A4-4D0E-8D0C-629012B87F70}"/>
              </a:ext>
            </a:extLst>
          </p:cNvPr>
          <p:cNvSpPr txBox="1"/>
          <p:nvPr/>
        </p:nvSpPr>
        <p:spPr>
          <a:xfrm>
            <a:off x="793422" y="466257"/>
            <a:ext cx="6674177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B172D6-50AE-41F8-8B37-0032587EA78D}"/>
              </a:ext>
            </a:extLst>
          </p:cNvPr>
          <p:cNvSpPr txBox="1"/>
          <p:nvPr/>
        </p:nvSpPr>
        <p:spPr>
          <a:xfrm>
            <a:off x="793422" y="2730995"/>
            <a:ext cx="7086600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9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51096"/>
              </p:ext>
            </p:extLst>
          </p:nvPr>
        </p:nvGraphicFramePr>
        <p:xfrm>
          <a:off x="737058" y="228600"/>
          <a:ext cx="7696200" cy="4270375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1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 - 1 )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4x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- 8x + 4 =...............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..........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..................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6x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- 6x =.....................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.........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.............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.................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..................................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..................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............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..................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711" name="Rectangle 135"/>
          <p:cNvSpPr>
            <a:spLocks noChangeArrowheads="1"/>
          </p:cNvSpPr>
          <p:nvPr/>
        </p:nvSpPr>
        <p:spPr bwMode="auto">
          <a:xfrm>
            <a:off x="4419600" y="185472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  </a:t>
            </a:r>
            <a:r>
              <a:rPr lang="en-US" sz="2400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24712" name="Rectangle 136"/>
          <p:cNvSpPr>
            <a:spLocks noChangeArrowheads="1"/>
          </p:cNvSpPr>
          <p:nvPr/>
        </p:nvSpPr>
        <p:spPr bwMode="auto">
          <a:xfrm>
            <a:off x="2667000" y="1702324"/>
            <a:ext cx="182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</a:rPr>
              <a:t>4(x- 1)</a:t>
            </a:r>
            <a:r>
              <a:rPr lang="en-US" sz="2400" baseline="30000">
                <a:solidFill>
                  <a:srgbClr val="FF0000"/>
                </a:solidFill>
                <a:latin typeface=".VnTime" pitchFamily="34" charset="0"/>
              </a:rPr>
              <a:t>2</a:t>
            </a:r>
            <a:endParaRPr lang="en-US" sz="2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4713" name="Rectangle 137"/>
          <p:cNvSpPr>
            <a:spLocks noChangeArrowheads="1"/>
          </p:cNvSpPr>
          <p:nvPr/>
        </p:nvSpPr>
        <p:spPr bwMode="auto">
          <a:xfrm>
            <a:off x="4419600" y="284532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</a:rPr>
              <a:t>  6</a:t>
            </a:r>
          </a:p>
        </p:txBody>
      </p:sp>
      <p:sp>
        <p:nvSpPr>
          <p:cNvPr id="24715" name="Rectangle 139"/>
          <p:cNvSpPr>
            <a:spLocks noChangeArrowheads="1"/>
          </p:cNvSpPr>
          <p:nvPr/>
        </p:nvSpPr>
        <p:spPr bwMode="auto">
          <a:xfrm>
            <a:off x="2076450" y="2769124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</a:rPr>
              <a:t>  6x( x - 1)</a:t>
            </a:r>
          </a:p>
        </p:txBody>
      </p:sp>
      <p:sp>
        <p:nvSpPr>
          <p:cNvPr id="24716" name="Rectangle 140"/>
          <p:cNvSpPr>
            <a:spLocks noChangeArrowheads="1"/>
          </p:cNvSpPr>
          <p:nvPr/>
        </p:nvSpPr>
        <p:spPr bwMode="auto">
          <a:xfrm>
            <a:off x="3886200" y="3531124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        12</a:t>
            </a:r>
          </a:p>
          <a:p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</a:t>
            </a:r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( 4,6)</a:t>
            </a:r>
          </a:p>
        </p:txBody>
      </p:sp>
      <p:sp>
        <p:nvSpPr>
          <p:cNvPr id="24717" name="Rectangle 141"/>
          <p:cNvSpPr>
            <a:spLocks noChangeArrowheads="1"/>
          </p:cNvSpPr>
          <p:nvPr/>
        </p:nvSpPr>
        <p:spPr bwMode="auto">
          <a:xfrm>
            <a:off x="1219200" y="3759724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 dirty="0">
                <a:solidFill>
                  <a:srgbClr val="008000"/>
                </a:solidFill>
                <a:latin typeface=".VnTime" pitchFamily="34" charset="0"/>
              </a:rPr>
              <a:t>  12x( x - 1)</a:t>
            </a:r>
            <a:r>
              <a:rPr lang="en-US" sz="2800" baseline="30000" dirty="0">
                <a:solidFill>
                  <a:srgbClr val="008000"/>
                </a:solidFill>
                <a:latin typeface=".VnTime" pitchFamily="34" charset="0"/>
              </a:rPr>
              <a:t>2</a:t>
            </a:r>
            <a:endParaRPr lang="en-US" sz="2800" dirty="0">
              <a:solidFill>
                <a:srgbClr val="008000"/>
              </a:solidFill>
              <a:latin typeface=".VnTime" pitchFamily="34" charset="0"/>
            </a:endParaRPr>
          </a:p>
        </p:txBody>
      </p:sp>
      <p:sp>
        <p:nvSpPr>
          <p:cNvPr id="24718" name="Rectangle 142"/>
          <p:cNvSpPr>
            <a:spLocks noChangeArrowheads="1"/>
          </p:cNvSpPr>
          <p:nvPr/>
        </p:nvSpPr>
        <p:spPr bwMode="auto">
          <a:xfrm>
            <a:off x="5867400" y="276912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  </a:t>
            </a:r>
            <a:r>
              <a:rPr lang="en-US" sz="2400">
                <a:solidFill>
                  <a:srgbClr val="FF0000"/>
                </a:solidFill>
                <a:latin typeface=".VnTime" pitchFamily="34" charset="0"/>
              </a:rPr>
              <a:t>x</a:t>
            </a:r>
          </a:p>
        </p:txBody>
      </p:sp>
      <p:sp>
        <p:nvSpPr>
          <p:cNvPr id="24719" name="Rectangle 143"/>
          <p:cNvSpPr>
            <a:spLocks noChangeArrowheads="1"/>
          </p:cNvSpPr>
          <p:nvPr/>
        </p:nvSpPr>
        <p:spPr bwMode="auto">
          <a:xfrm>
            <a:off x="5829300" y="383592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  x</a:t>
            </a:r>
          </a:p>
        </p:txBody>
      </p:sp>
      <p:sp>
        <p:nvSpPr>
          <p:cNvPr id="24720" name="Rectangle 144"/>
          <p:cNvSpPr>
            <a:spLocks noChangeArrowheads="1"/>
          </p:cNvSpPr>
          <p:nvPr/>
        </p:nvSpPr>
        <p:spPr bwMode="auto">
          <a:xfrm>
            <a:off x="7010400" y="2845324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</a:rPr>
              <a:t> ( x - 1)</a:t>
            </a:r>
          </a:p>
        </p:txBody>
      </p:sp>
      <p:sp>
        <p:nvSpPr>
          <p:cNvPr id="24721" name="Rectangle 145"/>
          <p:cNvSpPr>
            <a:spLocks noChangeArrowheads="1"/>
          </p:cNvSpPr>
          <p:nvPr/>
        </p:nvSpPr>
        <p:spPr bwMode="auto">
          <a:xfrm>
            <a:off x="6858000" y="1816624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</a:rPr>
              <a:t>    (x - 1)</a:t>
            </a:r>
            <a:r>
              <a:rPr lang="en-US" sz="2400" baseline="30000">
                <a:solidFill>
                  <a:srgbClr val="FF0000"/>
                </a:solidFill>
                <a:latin typeface=".VnTime" pitchFamily="34" charset="0"/>
              </a:rPr>
              <a:t>2</a:t>
            </a:r>
            <a:endParaRPr lang="en-US" sz="2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4722" name="Rectangle 146"/>
          <p:cNvSpPr>
            <a:spLocks noChangeArrowheads="1"/>
          </p:cNvSpPr>
          <p:nvPr/>
        </p:nvSpPr>
        <p:spPr bwMode="auto">
          <a:xfrm>
            <a:off x="6953250" y="3835924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 ( x - 1)</a:t>
            </a:r>
            <a:r>
              <a:rPr lang="en-US" sz="2800" baseline="30000">
                <a:solidFill>
                  <a:srgbClr val="FF0000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4" name="Text Box 47">
            <a:extLst>
              <a:ext uri="{FF2B5EF4-FFF2-40B4-BE49-F238E27FC236}">
                <a16:creationId xmlns:a16="http://schemas.microsoft.com/office/drawing/2014/main" id="{51AF499E-5084-4D41-9551-736A6FB00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61" y="4750324"/>
            <a:ext cx="7932540" cy="830997"/>
          </a:xfrm>
          <a:prstGeom prst="rect">
            <a:avLst/>
          </a:prstGeom>
          <a:noFill/>
          <a:ln w="12700" cap="sq">
            <a:solidFill>
              <a:srgbClr val="3333FF"/>
            </a:solidFill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1F1F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998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11" grpId="0" autoUpdateAnimBg="0"/>
      <p:bldP spid="24712" grpId="0" autoUpdateAnimBg="0"/>
      <p:bldP spid="24713" grpId="0" autoUpdateAnimBg="0"/>
      <p:bldP spid="24715" grpId="0" autoUpdateAnimBg="0"/>
      <p:bldP spid="24716" grpId="0" autoUpdateAnimBg="0"/>
      <p:bldP spid="24717" grpId="0" build="p" autoUpdateAnimBg="0"/>
      <p:bldP spid="24718" grpId="0" autoUpdateAnimBg="0"/>
      <p:bldP spid="24719" grpId="0" autoUpdateAnimBg="0"/>
      <p:bldP spid="24720" grpId="0" autoUpdateAnimBg="0"/>
      <p:bldP spid="24721" grpId="0" autoUpdateAnimBg="0"/>
      <p:bldP spid="24722" grpId="0" autoUpdateAnimBg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106&quot;&gt;&lt;/object&gt;&lt;object type=&quot;2&quot; unique_id=&quot;10107&quot;&gt;&lt;object type=&quot;3&quot; unique_id=&quot;10108&quot;&gt;&lt;property id=&quot;20148&quot; value=&quot;5&quot;/&gt;&lt;property id=&quot;20300&quot; value=&quot;Slide 1&quot;/&gt;&lt;property id=&quot;20307&quot; value=&quot;257&quot;/&gt;&lt;/object&gt;&lt;object type=&quot;3&quot; unique_id=&quot;10133&quot;&gt;&lt;property id=&quot;20148&quot; value=&quot;5&quot;/&gt;&lt;property id=&quot;20300&quot; value=&quot;Slide 2 - &amp;quot;KIỂM TRA BÀI CŨ&amp;quot;&quot;/&gt;&lt;property id=&quot;20307&quot; value=&quot;259&quot;/&gt;&lt;/object&gt;&lt;object type=&quot;3&quot; unique_id=&quot;10166&quot;&gt;&lt;property id=&quot;20148&quot; value=&quot;5&quot;/&gt;&lt;property id=&quot;20300&quot; value=&quot;Slide 5&quot;/&gt;&lt;property id=&quot;20307&quot; value=&quot;261&quot;/&gt;&lt;/object&gt;&lt;object type=&quot;3&quot; unique_id=&quot;10192&quot;&gt;&lt;property id=&quot;20148&quot; value=&quot;5&quot;/&gt;&lt;property id=&quot;20300&quot; value=&quot;Slide 3&quot;/&gt;&lt;property id=&quot;20307&quot; value=&quot;264&quot;/&gt;&lt;/object&gt;&lt;object type=&quot;3&quot; unique_id=&quot;10193&quot;&gt;&lt;property id=&quot;20148&quot; value=&quot;5&quot;/&gt;&lt;property id=&quot;20300&quot; value=&quot;Slide 6&quot;/&gt;&lt;property id=&quot;20307&quot; value=&quot;263&quot;/&gt;&lt;/object&gt;&lt;object type=&quot;3&quot; unique_id=&quot;10297&quot;&gt;&lt;property id=&quot;20148&quot; value=&quot;5&quot;/&gt;&lt;property id=&quot;20300&quot; value=&quot;Slide 7&quot;/&gt;&lt;property id=&quot;20307&quot; value=&quot;269&quot;/&gt;&lt;/object&gt;&lt;object type=&quot;3&quot; unique_id=&quot;10398&quot;&gt;&lt;property id=&quot;20148&quot; value=&quot;5&quot;/&gt;&lt;property id=&quot;20300&quot; value=&quot;Slide 8&quot;/&gt;&lt;property id=&quot;20307&quot; value=&quot;272&quot;/&gt;&lt;/object&gt;&lt;object type=&quot;3&quot; unique_id=&quot;10472&quot;&gt;&lt;property id=&quot;20148&quot; value=&quot;5&quot;/&gt;&lt;property id=&quot;20300&quot; value=&quot;Slide 10 - &amp;quot;* Khi quy ®ång mÉu thøc nhiÒu ph©n thøc, muèn t×m MTC ta cã thÓ lµm như­ sau: &amp;quot;&quot;/&gt;&lt;property id=&quot;20307&quot; value=&quot;273&quot;/&gt;&lt;/object&gt;&lt;object type=&quot;3&quot; unique_id=&quot;10793&quot;&gt;&lt;property id=&quot;20148&quot; value=&quot;5&quot;/&gt;&lt;property id=&quot;20300&quot; value=&quot;Slide 12 - &amp;quot;§Ó quy ®ång mÉu thøc cña hai ph©n thøc     &amp;quot;&quot;/&gt;&lt;property id=&quot;20307&quot; value=&quot;275&quot;/&gt;&lt;/object&gt;&lt;object type=&quot;3&quot; unique_id=&quot;10878&quot;&gt;&lt;property id=&quot;20148&quot; value=&quot;5&quot;/&gt;&lt;property id=&quot;20300&quot; value=&quot;Slide 11 - &amp;quot;2. Quy ®ång mÉu thøc : &amp;quot;&quot;/&gt;&lt;property id=&quot;20307&quot; value=&quot;277&quot;/&gt;&lt;/object&gt;&lt;object type=&quot;3&quot; unique_id=&quot;11178&quot;&gt;&lt;property id=&quot;20148&quot; value=&quot;5&quot;/&gt;&lt;property id=&quot;20300&quot; value=&quot;Slide 13&quot;/&gt;&lt;property id=&quot;20307&quot; value=&quot;278&quot;/&gt;&lt;/object&gt;&lt;object type=&quot;3&quot; unique_id=&quot;11635&quot;&gt;&lt;property id=&quot;20148&quot; value=&quot;5&quot;/&gt;&lt;property id=&quot;20300&quot; value=&quot;Slide 16&quot;/&gt;&lt;property id=&quot;20307&quot; value=&quot;284&quot;/&gt;&lt;/object&gt;&lt;object type=&quot;3&quot; unique_id=&quot;11636&quot;&gt;&lt;property id=&quot;20148&quot; value=&quot;5&quot;/&gt;&lt;property id=&quot;20300&quot; value=&quot;Slide 14&quot;/&gt;&lt;property id=&quot;20307&quot; value=&quot;283&quot;/&gt;&lt;/object&gt;&lt;object type=&quot;3&quot; unique_id=&quot;11637&quot;&gt;&lt;property id=&quot;20148&quot; value=&quot;5&quot;/&gt;&lt;property id=&quot;20300&quot; value=&quot;Slide 15&quot;/&gt;&lt;property id=&quot;20307&quot; value=&quot;285&quot;/&gt;&lt;/object&gt;&lt;object type=&quot;3&quot; unique_id=&quot;11638&quot;&gt;&lt;property id=&quot;20148&quot; value=&quot;5&quot;/&gt;&lt;property id=&quot;20300&quot; value=&quot;Slide 17&quot;/&gt;&lt;property id=&quot;20307&quot; value=&quot;288&quot;/&gt;&lt;/object&gt;&lt;object type=&quot;3&quot; unique_id=&quot;11700&quot;&gt;&lt;property id=&quot;20148&quot; value=&quot;5&quot;/&gt;&lt;property id=&quot;20300&quot; value=&quot;Slide 18&quot;/&gt;&lt;property id=&quot;20307&quot; value=&quot;289&quot;/&gt;&lt;/object&gt;&lt;object type=&quot;3&quot; unique_id=&quot;12278&quot;&gt;&lt;property id=&quot;20148&quot; value=&quot;5&quot;/&gt;&lt;property id=&quot;20300&quot; value=&quot;Slide 9&quot;/&gt;&lt;property id=&quot;20307&quot; value=&quot;291&quot;/&gt;&lt;/object&gt;&lt;object type=&quot;3&quot; unique_id=&quot;12469&quot;&gt;&lt;property id=&quot;20148&quot; value=&quot;5&quot;/&gt;&lt;property id=&quot;20300&quot; value=&quot;Slide 4&quot;/&gt;&lt;property id=&quot;20307&quot; value=&quot;29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1471</Words>
  <Application>Microsoft Office PowerPoint</Application>
  <PresentationFormat>On-screen Show (4:3)</PresentationFormat>
  <Paragraphs>241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.Vn3DH</vt:lpstr>
      <vt:lpstr>.VnShelley Allegro</vt:lpstr>
      <vt:lpstr>.VnTime</vt:lpstr>
      <vt:lpstr>.VnTimeH</vt:lpstr>
      <vt:lpstr>Arial</vt:lpstr>
      <vt:lpstr>Calibri</vt:lpstr>
      <vt:lpstr>Cambria Math</vt:lpstr>
      <vt:lpstr>Georgia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KIỂM TRA BÀI CŨ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Quy đồng mẫu thức : </vt:lpstr>
      <vt:lpstr>Để quy đồng mẫu thức của hai phân thức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Nam</cp:lastModifiedBy>
  <cp:revision>113</cp:revision>
  <dcterms:created xsi:type="dcterms:W3CDTF">2016-11-15T04:32:19Z</dcterms:created>
  <dcterms:modified xsi:type="dcterms:W3CDTF">2021-11-25T08:56:23Z</dcterms:modified>
</cp:coreProperties>
</file>