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3"/>
  </p:notesMasterIdLst>
  <p:sldIdLst>
    <p:sldId id="257" r:id="rId2"/>
    <p:sldId id="258" r:id="rId3"/>
    <p:sldId id="289" r:id="rId4"/>
    <p:sldId id="290" r:id="rId5"/>
    <p:sldId id="259" r:id="rId6"/>
    <p:sldId id="296" r:id="rId7"/>
    <p:sldId id="292" r:id="rId8"/>
    <p:sldId id="261" r:id="rId9"/>
    <p:sldId id="262" r:id="rId10"/>
    <p:sldId id="269" r:id="rId11"/>
    <p:sldId id="270" r:id="rId12"/>
    <p:sldId id="271" r:id="rId13"/>
    <p:sldId id="263" r:id="rId14"/>
    <p:sldId id="265" r:id="rId15"/>
    <p:sldId id="272" r:id="rId16"/>
    <p:sldId id="266" r:id="rId17"/>
    <p:sldId id="264" r:id="rId18"/>
    <p:sldId id="295" r:id="rId19"/>
    <p:sldId id="294" r:id="rId20"/>
    <p:sldId id="26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D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B071-5334-44FD-BA35-02D3C83E58D7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38EEF-0031-4C55-8E55-3AAFC4A2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8EEF-0031-4C55-8E55-3AAFC4A27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8EEF-0031-4C55-8E55-3AAFC4A27D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0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2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456-1870-4AE5-A242-0A724C3FC6A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FC-FDB5-4738-99ED-79C3F1F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456-1870-4AE5-A242-0A724C3FC6A6}" type="datetimeFigureOut">
              <a:rPr lang="en-US" smtClean="0"/>
              <a:pPr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08FC-FDB5-4738-99ED-79C3F1F05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8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861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TRÒ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:  “ AI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NHANH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</a:rPr>
              <a:t>HƠN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1676400"/>
            <a:ext cx="8001000" cy="5181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800" u="sng" dirty="0" err="1">
                <a:solidFill>
                  <a:srgbClr val="000099"/>
                </a:solidFill>
                <a:cs typeface="Times New Roman" pitchFamily="18" charset="0"/>
              </a:rPr>
              <a:t>Luật</a:t>
            </a:r>
            <a:r>
              <a:rPr lang="en-US" sz="2800" u="sng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99"/>
                </a:solidFill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</a:rPr>
              <a:t>Giáo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viên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lần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lượt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giới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thiệu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từng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câu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hỏi</a:t>
            </a:r>
            <a:r>
              <a:rPr lang="en-US" sz="2800" dirty="0">
                <a:solidFill>
                  <a:srgbClr val="000099"/>
                </a:solidFill>
              </a:rPr>
              <a:t>, </a:t>
            </a:r>
            <a:r>
              <a:rPr lang="en-US" sz="2800" dirty="0" err="1">
                <a:solidFill>
                  <a:srgbClr val="000099"/>
                </a:solidFill>
              </a:rPr>
              <a:t>sau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đó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các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nhóm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sử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dụng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thẻ</a:t>
            </a:r>
            <a:r>
              <a:rPr lang="en-US" sz="2800" dirty="0">
                <a:solidFill>
                  <a:srgbClr val="000099"/>
                </a:solidFill>
              </a:rPr>
              <a:t> (</a:t>
            </a:r>
            <a:r>
              <a:rPr lang="en-US" sz="2800" dirty="0" err="1">
                <a:solidFill>
                  <a:srgbClr val="000099"/>
                </a:solidFill>
              </a:rPr>
              <a:t>đúng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hoặc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sai</a:t>
            </a:r>
            <a:r>
              <a:rPr lang="en-US" sz="2800" dirty="0">
                <a:solidFill>
                  <a:srgbClr val="000099"/>
                </a:solidFill>
              </a:rPr>
              <a:t>) </a:t>
            </a:r>
            <a:r>
              <a:rPr lang="en-US" sz="2800" dirty="0" err="1">
                <a:solidFill>
                  <a:srgbClr val="000099"/>
                </a:solidFill>
              </a:rPr>
              <a:t>để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trả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lời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trong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tối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đa</a:t>
            </a:r>
            <a:r>
              <a:rPr lang="en-US" sz="2800" dirty="0">
                <a:solidFill>
                  <a:srgbClr val="000099"/>
                </a:solidFill>
              </a:rPr>
              <a:t> 5 </a:t>
            </a:r>
            <a:r>
              <a:rPr lang="en-US" sz="2800" dirty="0" err="1">
                <a:solidFill>
                  <a:srgbClr val="000099"/>
                </a:solidFill>
              </a:rPr>
              <a:t>giây</a:t>
            </a:r>
            <a:r>
              <a:rPr lang="en-US" sz="2800" dirty="0">
                <a:solidFill>
                  <a:srgbClr val="000099"/>
                </a:solidFill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</a:rPr>
              <a:t>Mỗi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câu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trả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lời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đúng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được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tính</a:t>
            </a:r>
            <a:r>
              <a:rPr lang="en-US" sz="2800" dirty="0">
                <a:solidFill>
                  <a:srgbClr val="000099"/>
                </a:solidFill>
              </a:rPr>
              <a:t> 10 </a:t>
            </a:r>
            <a:r>
              <a:rPr lang="en-US" sz="2800" dirty="0" err="1">
                <a:solidFill>
                  <a:srgbClr val="000099"/>
                </a:solidFill>
              </a:rPr>
              <a:t>điểm</a:t>
            </a:r>
            <a:r>
              <a:rPr lang="en-US" sz="2800" dirty="0">
                <a:solidFill>
                  <a:srgbClr val="000099"/>
                </a:solidFill>
              </a:rPr>
              <a:t>/1 </a:t>
            </a:r>
            <a:r>
              <a:rPr lang="en-US" sz="2800" dirty="0" err="1">
                <a:solidFill>
                  <a:srgbClr val="000099"/>
                </a:solidFill>
              </a:rPr>
              <a:t>câu</a:t>
            </a:r>
            <a:r>
              <a:rPr lang="en-US" sz="2800" dirty="0">
                <a:solidFill>
                  <a:srgbClr val="000099"/>
                </a:solidFill>
              </a:rPr>
              <a:t>, </a:t>
            </a:r>
            <a:r>
              <a:rPr lang="en-US" sz="2800" dirty="0" err="1">
                <a:solidFill>
                  <a:srgbClr val="000099"/>
                </a:solidFill>
              </a:rPr>
              <a:t>trả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lời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sai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trừ</a:t>
            </a:r>
            <a:r>
              <a:rPr lang="en-US" sz="2800" dirty="0">
                <a:solidFill>
                  <a:srgbClr val="000099"/>
                </a:solidFill>
              </a:rPr>
              <a:t> 5 </a:t>
            </a:r>
            <a:r>
              <a:rPr lang="en-US" sz="2800" dirty="0" err="1">
                <a:solidFill>
                  <a:srgbClr val="000099"/>
                </a:solidFill>
              </a:rPr>
              <a:t>điểm</a:t>
            </a:r>
            <a:r>
              <a:rPr lang="en-US" sz="2800" dirty="0">
                <a:solidFill>
                  <a:srgbClr val="000099"/>
                </a:solidFill>
              </a:rPr>
              <a:t>/1 </a:t>
            </a:r>
            <a:r>
              <a:rPr lang="en-US" sz="2800" dirty="0" err="1">
                <a:solidFill>
                  <a:srgbClr val="000099"/>
                </a:solidFill>
              </a:rPr>
              <a:t>câu</a:t>
            </a:r>
            <a:r>
              <a:rPr lang="en-US" sz="2800" dirty="0">
                <a:solidFill>
                  <a:srgbClr val="000099"/>
                </a:solidFill>
              </a:rPr>
              <a:t>. </a:t>
            </a:r>
            <a:r>
              <a:rPr lang="en-US" sz="2800" dirty="0" err="1">
                <a:solidFill>
                  <a:srgbClr val="000099"/>
                </a:solidFill>
              </a:rPr>
              <a:t>Tổng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điểm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mỗi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đội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được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ghi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lên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bảng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luôn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sau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mỗi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câu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trả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lời</a:t>
            </a:r>
            <a:r>
              <a:rPr lang="en-US" sz="2800" dirty="0">
                <a:solidFill>
                  <a:srgbClr val="000099"/>
                </a:solidFill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</a:rPr>
              <a:t>Nhóm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thắng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cuộc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là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nhóm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có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điểm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số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cao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nhất</a:t>
            </a:r>
            <a:r>
              <a:rPr lang="en-US" sz="2800" dirty="0">
                <a:solidFill>
                  <a:srgbClr val="000099"/>
                </a:solidFill>
              </a:rPr>
              <a:t>.</a:t>
            </a:r>
            <a:endParaRPr lang="en-US" sz="28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5477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90" y="96227"/>
            <a:ext cx="1655410" cy="18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3733800" cy="639762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219200"/>
            <a:ext cx="7498080" cy="74046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“Ô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28255" y="2286000"/>
            <a:ext cx="8001000" cy="5181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Arial" panose="020B0604020202020204" pitchFamily="34" charset="0"/>
              <a:buNone/>
              <a:defRPr/>
            </a:pPr>
            <a:r>
              <a:rPr lang="en-US" sz="2800" u="sng" dirty="0" err="1">
                <a:solidFill>
                  <a:srgbClr val="000099"/>
                </a:solidFill>
                <a:cs typeface="Times New Roman" pitchFamily="18" charset="0"/>
              </a:rPr>
              <a:t>Luật</a:t>
            </a:r>
            <a:r>
              <a:rPr lang="en-US" sz="2800" u="sng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99"/>
                </a:solidFill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GV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(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/1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nhường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lại</a:t>
            </a:r>
            <a:endParaRPr lang="en-US" sz="2800" dirty="0">
              <a:solidFill>
                <a:srgbClr val="000099"/>
              </a:solidFill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59" y="222050"/>
            <a:ext cx="1655410" cy="18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38" y="1817943"/>
            <a:ext cx="4326562" cy="3543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56276"/>
            <a:ext cx="3920836" cy="3429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2978728" y="1780076"/>
            <a:ext cx="19812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</a:t>
            </a:r>
            <a:endParaRPr 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4911436" y="1780076"/>
            <a:ext cx="19812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2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2971800" y="3532676"/>
            <a:ext cx="19812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4911436" y="3532676"/>
            <a:ext cx="19812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3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4351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“Ô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Action Button: End 1">
            <a:hlinkClick r:id="rId8" action="ppaction://hlinksldjump" highlightClick="1"/>
          </p:cNvPr>
          <p:cNvSpPr/>
          <p:nvPr/>
        </p:nvSpPr>
        <p:spPr>
          <a:xfrm>
            <a:off x="4267200" y="6172200"/>
            <a:ext cx="10668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314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38200" y="3962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6553200" y="58674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19600"/>
            <a:ext cx="1655410" cy="1884973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62000" y="5320522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7474" y="5562600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Sound 13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2743200" y="5638800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988010" cy="2971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lphaLcPeriod"/>
            </a:pP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lphaLcPeriod"/>
            </a:pP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lphaLcPeriod"/>
            </a:pP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8" descr="question_md_clr"/>
          <p:cNvPicPr>
            <a:picLocks noChangeAspect="1" noChangeArrowheads="1" noCrop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81000" y="0"/>
            <a:ext cx="7342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2057400" y="3810000"/>
            <a:ext cx="5273385" cy="2819400"/>
            <a:chOff x="1981200" y="3733800"/>
            <a:chExt cx="5273385" cy="28194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152900" y="3733800"/>
              <a:ext cx="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2286000" y="4114800"/>
              <a:ext cx="3771900" cy="838200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8400" y="5715000"/>
              <a:ext cx="3429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>
              <a:endCxn id="10" idx="0"/>
            </p:cNvCxnSpPr>
            <p:nvPr/>
          </p:nvCxnSpPr>
          <p:spPr>
            <a:xfrm>
              <a:off x="4135582" y="4953000"/>
              <a:ext cx="17318" cy="762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>
              <a:off x="5895109" y="4545687"/>
              <a:ext cx="1066800" cy="190500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2"/>
            </p:cNvCxnSpPr>
            <p:nvPr/>
          </p:nvCxnSpPr>
          <p:spPr>
            <a:xfrm>
              <a:off x="4152900" y="63246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981200" y="6553200"/>
              <a:ext cx="21907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81200" y="3924300"/>
              <a:ext cx="0" cy="26289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81200" y="3924300"/>
              <a:ext cx="219075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8400" y="4114800"/>
              <a:ext cx="10061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6600" y="5110177"/>
              <a:ext cx="8953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990600" y="20574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2" name="Action Button: Back or Previous 21">
            <a:hlinkClick r:id="rId4" action="ppaction://hlinksldjump" highlightClick="1"/>
          </p:cNvPr>
          <p:cNvSpPr/>
          <p:nvPr/>
        </p:nvSpPr>
        <p:spPr>
          <a:xfrm>
            <a:off x="7467600" y="60198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" y="4515827"/>
            <a:ext cx="1655410" cy="1884973"/>
          </a:xfrm>
          <a:prstGeom prst="rect">
            <a:avLst/>
          </a:prstGeom>
        </p:spPr>
      </p:pic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791200" y="3745120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91737" y="3931987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ction Button: Sound 25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8686800" y="3731059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2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42" y="304800"/>
            <a:ext cx="7943088" cy="7620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endParaRPr lang="en-US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question_md_clr"/>
          <p:cNvPicPr>
            <a:picLocks noChangeAspect="1" noChangeArrowheads="1" noCrop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81000" y="0"/>
            <a:ext cx="7342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stCxn id="22" idx="2"/>
          </p:cNvCxnSpPr>
          <p:nvPr/>
        </p:nvCxnSpPr>
        <p:spPr>
          <a:xfrm>
            <a:off x="7162800" y="2743200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019800" y="990600"/>
            <a:ext cx="2743200" cy="3352800"/>
            <a:chOff x="5943600" y="1428690"/>
            <a:chExt cx="2743200" cy="3352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086600" y="1428690"/>
              <a:ext cx="0" cy="685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iamond 21"/>
            <p:cNvSpPr/>
            <p:nvPr/>
          </p:nvSpPr>
          <p:spPr>
            <a:xfrm>
              <a:off x="5943600" y="2114490"/>
              <a:ext cx="2286000" cy="1066800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trúng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>
              <a:stCxn id="22" idx="3"/>
            </p:cNvCxnSpPr>
            <p:nvPr/>
          </p:nvCxnSpPr>
          <p:spPr>
            <a:xfrm>
              <a:off x="8229600" y="2647890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096000" y="3790890"/>
              <a:ext cx="22098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Ném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686800" y="2647890"/>
              <a:ext cx="0" cy="1828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086600" y="4171890"/>
              <a:ext cx="0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086600" y="4476690"/>
              <a:ext cx="1600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315200" y="4324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6.11b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>
            <a:stCxn id="43" idx="3"/>
          </p:cNvCxnSpPr>
          <p:nvPr/>
        </p:nvCxnSpPr>
        <p:spPr>
          <a:xfrm>
            <a:off x="4572000" y="22860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09900" y="43242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6.11a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71164" y="18288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1066800"/>
            <a:ext cx="3505200" cy="3143310"/>
            <a:chOff x="1371600" y="1485780"/>
            <a:chExt cx="3505200" cy="314331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971800" y="1485780"/>
              <a:ext cx="0" cy="685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Diamond 42"/>
            <p:cNvSpPr/>
            <p:nvPr/>
          </p:nvSpPr>
          <p:spPr>
            <a:xfrm>
              <a:off x="1828800" y="2171580"/>
              <a:ext cx="2286000" cy="1066800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trúng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3" idx="2"/>
            </p:cNvCxnSpPr>
            <p:nvPr/>
          </p:nvCxnSpPr>
          <p:spPr>
            <a:xfrm>
              <a:off x="2971800" y="3238380"/>
              <a:ext cx="0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981200" y="3847980"/>
              <a:ext cx="22098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Ném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572000" y="2704980"/>
              <a:ext cx="0" cy="1524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71800" y="4228980"/>
              <a:ext cx="0" cy="4001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371600" y="4629090"/>
              <a:ext cx="1600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371600" y="1828680"/>
              <a:ext cx="0" cy="2800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371600" y="1828680"/>
              <a:ext cx="1600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191000" y="226689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71800" y="3333690"/>
              <a:ext cx="952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086600" y="2819400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33895" y="4807803"/>
            <a:ext cx="3429000" cy="830997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6.11 a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46518" y="4807803"/>
            <a:ext cx="3792682" cy="830997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6.11 b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4" action="ppaction://hlinksldjump" highlightClick="1"/>
          </p:cNvPr>
          <p:cNvSpPr/>
          <p:nvPr/>
        </p:nvSpPr>
        <p:spPr>
          <a:xfrm>
            <a:off x="7069282" y="6303818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254"/>
            <a:ext cx="1581743" cy="1801091"/>
          </a:xfrm>
          <a:prstGeom prst="rect">
            <a:avLst/>
          </a:prstGeom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1066800" y="5791200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72274" y="6033278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ction Button: Sound 40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3048000" y="6109478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37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636" y="457200"/>
            <a:ext cx="77906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226127" y="997527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6705600" y="5860473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 descr="question_md_clr"/>
          <p:cNvPicPr>
            <a:picLocks noChangeAspect="1" noChangeArrowheads="1" noCrop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408708" y="304800"/>
            <a:ext cx="7342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82427"/>
            <a:ext cx="1655410" cy="1884973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334000" y="4038600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9474" y="4280678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Sound 10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7315200" y="4356878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6" y="1206181"/>
            <a:ext cx="8091054" cy="121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2/70. </a:t>
            </a:r>
            <a:r>
              <a:rPr lang="vi-VN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trò chơi ở phần khởi động, việc tính điểm cho mỗi cặp chơi là một hoạt động lặp. Hãy chỉ rõ công việc được lặp lại và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3737" y="1905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  <a:extLst/>
          </a:lstStyle>
          <a:p>
            <a:r>
              <a:rPr lang="en-US" sz="3600" b="1" dirty="0"/>
              <a:t>4. </a:t>
            </a:r>
            <a:r>
              <a:rPr lang="en-US" sz="3600" b="1" dirty="0" err="1"/>
              <a:t>VẬN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endParaRPr lang="en-US" sz="36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881995" y="3441898"/>
            <a:ext cx="183226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6714256" y="4849599"/>
            <a:ext cx="1" cy="640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>
            <a:off x="5456957" y="3657600"/>
            <a:ext cx="2514600" cy="1191999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6958" y="5466217"/>
            <a:ext cx="2514600" cy="654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61218" y="4253600"/>
            <a:ext cx="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81995" y="5890993"/>
            <a:ext cx="57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81995" y="3441898"/>
            <a:ext cx="0" cy="2448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4354" y="36821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5834" y="4849599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714256" y="3200400"/>
            <a:ext cx="0" cy="4829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419445" y="0"/>
            <a:ext cx="7342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84" y="-395363"/>
            <a:ext cx="1874694" cy="17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stCxn id="7" idx="3"/>
          </p:cNvCxnSpPr>
          <p:nvPr/>
        </p:nvCxnSpPr>
        <p:spPr>
          <a:xfrm flipV="1">
            <a:off x="7971557" y="4253599"/>
            <a:ext cx="41044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1219" y="3368995"/>
            <a:ext cx="3678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  <p:bldP spid="16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666828" cy="23495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3/70. </a:t>
            </a:r>
            <a:r>
              <a:rPr lang="vi-VN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 giáo điểm danh bằng cách gọi tên từng bạn trong danh sách lớp. Nếu bạn nào trả lời có thì cô giáo gọi tên bạn tiếp theo, còn không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vi-VN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 đánh dấu vắng mặt và gọi tên bạn tiếp theo.</a:t>
            </a:r>
          </a:p>
          <a:p>
            <a:pPr marL="82296" indent="0" algn="just">
              <a:buNone/>
            </a:pPr>
            <a:r>
              <a:rPr lang="vi-VN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 điểm danh của cô giáo có thể mô tả bằng những cấu trúc nào? Em hãy vẽ sơ đỗ khối mô tả các cấu trúc đó.</a:t>
            </a:r>
          </a:p>
          <a:p>
            <a:pPr marL="82296" indent="0" algn="just">
              <a:buNone/>
            </a:pPr>
            <a:endParaRPr lang="en-US" sz="2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82900"/>
            <a:ext cx="3733800" cy="39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" y="5162076"/>
            <a:ext cx="45096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điểm danh của cô giáo có thể mô tả bằng cấu trúc tuần tự, rẽ nhánh và lặp.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question_md_clr"/>
          <p:cNvPicPr>
            <a:picLocks noChangeAspect="1" noChangeArrowheads="1" noCrop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381000" y="0"/>
            <a:ext cx="7342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514600"/>
            <a:ext cx="1952581" cy="25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391400" cy="114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3x5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= 15)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pic>
        <p:nvPicPr>
          <p:cNvPr id="4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621" y="-125747"/>
            <a:ext cx="199981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925875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Diamond 5"/>
          <p:cNvSpPr/>
          <p:nvPr/>
        </p:nvSpPr>
        <p:spPr>
          <a:xfrm>
            <a:off x="2142751" y="2826111"/>
            <a:ext cx="1667249" cy="1272740"/>
          </a:xfrm>
          <a:prstGeom prst="diamond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900" b="1" dirty="0">
                <a:solidFill>
                  <a:srgbClr val="000099"/>
                </a:solidFill>
                <a:latin typeface="Times New Roman"/>
                <a:ea typeface="Calibri"/>
              </a:rPr>
              <a:t>3 x 5 =15  </a:t>
            </a:r>
            <a:endParaRPr lang="en-US" sz="19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751" y="5321006"/>
            <a:ext cx="2166716" cy="72161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99"/>
                </a:solidFill>
                <a:latin typeface="Times New Roman"/>
                <a:ea typeface="Calibri"/>
              </a:rPr>
              <a:t>In </a:t>
            </a: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chữ</a:t>
            </a:r>
            <a:r>
              <a:rPr lang="en-US" sz="2200" dirty="0">
                <a:solidFill>
                  <a:srgbClr val="000099"/>
                </a:solidFill>
                <a:latin typeface="Times New Roman"/>
                <a:ea typeface="Calibri"/>
              </a:rPr>
              <a:t> A</a:t>
            </a:r>
            <a:endParaRPr lang="en-US" sz="22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72237" y="4095129"/>
            <a:ext cx="825007" cy="1257875"/>
            <a:chOff x="2172237" y="2689538"/>
            <a:chExt cx="825007" cy="12578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79438" y="2689538"/>
              <a:ext cx="17806" cy="125787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5"/>
            <p:cNvSpPr txBox="1"/>
            <p:nvPr/>
          </p:nvSpPr>
          <p:spPr>
            <a:xfrm>
              <a:off x="2172237" y="2689538"/>
              <a:ext cx="765630" cy="4837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 err="1">
                  <a:solidFill>
                    <a:srgbClr val="000099"/>
                  </a:solidFill>
                  <a:effectLst/>
                  <a:latin typeface="Times New Roman"/>
                  <a:ea typeface="Calibri"/>
                </a:rPr>
                <a:t>Đúng</a:t>
              </a:r>
              <a:endParaRPr lang="en-US" sz="2000" dirty="0">
                <a:solidFill>
                  <a:srgbClr val="000099"/>
                </a:solidFill>
                <a:effectLst/>
                <a:latin typeface="Times New Roman"/>
                <a:ea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23110" y="2644108"/>
            <a:ext cx="1814757" cy="3000998"/>
            <a:chOff x="1123110" y="1238517"/>
            <a:chExt cx="1814757" cy="300099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56157" y="1238517"/>
              <a:ext cx="0" cy="300099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56157" y="4239515"/>
              <a:ext cx="10160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123110" y="1238517"/>
              <a:ext cx="1814757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endCxn id="6" idx="0"/>
          </p:cNvCxnSpPr>
          <p:nvPr/>
        </p:nvCxnSpPr>
        <p:spPr>
          <a:xfrm flipH="1">
            <a:off x="2976376" y="2133600"/>
            <a:ext cx="11966" cy="6925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8600"/>
            <a:ext cx="19018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7162"/>
            <a:ext cx="3481387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179513"/>
            <a:ext cx="17907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189038"/>
            <a:ext cx="1154113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266950"/>
            <a:ext cx="654050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33800"/>
            <a:ext cx="119697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514850"/>
            <a:ext cx="1163637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9438"/>
            <a:ext cx="3522663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4024313"/>
            <a:ext cx="218122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75960" y="302072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TỔNG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KẾT BÀI 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384481"/>
            <a:ext cx="663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0132" y="1447800"/>
            <a:ext cx="654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99"/>
                </a:solidFill>
              </a:rPr>
              <a:t>Cấu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trúc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tuần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tự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là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cấu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trúc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xác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định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thứ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tự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các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bước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được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thực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hiện</a:t>
            </a:r>
            <a:r>
              <a:rPr lang="en-US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0132" y="2533471"/>
            <a:ext cx="667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99"/>
                </a:solidFill>
              </a:rPr>
              <a:t>Câu</a:t>
            </a:r>
            <a:r>
              <a:rPr lang="en-US" dirty="0">
                <a:solidFill>
                  <a:srgbClr val="000099"/>
                </a:solidFill>
              </a:rPr>
              <a:t>: “</a:t>
            </a:r>
            <a:r>
              <a:rPr lang="en-US" dirty="0" err="1">
                <a:solidFill>
                  <a:srgbClr val="000099"/>
                </a:solidFill>
              </a:rPr>
              <a:t>Nếu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bạn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Hoa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ốm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phải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nghỉ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học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dirty="0" err="1">
                <a:solidFill>
                  <a:srgbClr val="000099"/>
                </a:solidFill>
              </a:rPr>
              <a:t>em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sẽ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chép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bài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giúp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bạn</a:t>
            </a:r>
            <a:r>
              <a:rPr lang="en-US" dirty="0">
                <a:solidFill>
                  <a:srgbClr val="000099"/>
                </a:solidFill>
              </a:rPr>
              <a:t>" </a:t>
            </a:r>
            <a:r>
              <a:rPr lang="en-US" dirty="0" err="1">
                <a:solidFill>
                  <a:srgbClr val="000099"/>
                </a:solidFill>
              </a:rPr>
              <a:t>thể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hiện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cấu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trúc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rẽ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nhánh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dạng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đủ</a:t>
            </a:r>
            <a:r>
              <a:rPr lang="en-US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0132" y="3817203"/>
            <a:ext cx="654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99"/>
                </a:solidFill>
              </a:rPr>
              <a:t>Cấu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trúc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tuần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tự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là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cấu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trúc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xác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định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thứ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tự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dữ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liệu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được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lưu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trữ</a:t>
            </a:r>
            <a:r>
              <a:rPr lang="en-US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4424" y="4819471"/>
            <a:ext cx="6590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99"/>
                </a:solidFill>
              </a:rPr>
              <a:t>Câu</a:t>
            </a:r>
            <a:r>
              <a:rPr lang="en-US" dirty="0">
                <a:solidFill>
                  <a:srgbClr val="000099"/>
                </a:solidFill>
              </a:rPr>
              <a:t>: “</a:t>
            </a:r>
            <a:r>
              <a:rPr lang="en-US" dirty="0" err="1">
                <a:solidFill>
                  <a:srgbClr val="000099"/>
                </a:solidFill>
              </a:rPr>
              <a:t>Nếu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ngày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mai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trời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nắng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em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sẽ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đi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đá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bóng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dirty="0" err="1">
                <a:solidFill>
                  <a:srgbClr val="000099"/>
                </a:solidFill>
              </a:rPr>
              <a:t>nếu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trời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mưa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em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sẽ</a:t>
            </a:r>
            <a:r>
              <a:rPr lang="en-US" dirty="0">
                <a:solidFill>
                  <a:srgbClr val="000099"/>
                </a:solidFill>
              </a:rPr>
              <a:t> ở </a:t>
            </a:r>
            <a:r>
              <a:rPr lang="en-US" dirty="0" err="1">
                <a:solidFill>
                  <a:srgbClr val="000099"/>
                </a:solidFill>
              </a:rPr>
              <a:t>nhà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xem</a:t>
            </a:r>
            <a:r>
              <a:rPr lang="en-US" dirty="0">
                <a:solidFill>
                  <a:srgbClr val="000099"/>
                </a:solidFill>
              </a:rPr>
              <a:t> TV" </a:t>
            </a:r>
            <a:r>
              <a:rPr lang="en-US" dirty="0" err="1">
                <a:solidFill>
                  <a:srgbClr val="000099"/>
                </a:solidFill>
              </a:rPr>
              <a:t>thể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hiện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cấu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trúc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rẽ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nhánh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dạng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đủ</a:t>
            </a:r>
            <a:r>
              <a:rPr lang="en-US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400" y="5334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0" y="1548366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26670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2400" y="3848221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49530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pic>
        <p:nvPicPr>
          <p:cNvPr id="25" name="Picture 24" descr="C:\Users\ADMIN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843"/>
            <a:ext cx="1065016" cy="8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ADMIN\Desktop\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4466"/>
            <a:ext cx="1078224" cy="8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3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1072958" cy="8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ADMIN\Desktop\4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993932" cy="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ADMIN\Desktop\5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0625"/>
            <a:ext cx="1045834" cy="7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9" grpId="0"/>
      <p:bldP spid="21" grpId="0"/>
      <p:bldP spid="2" grpId="0"/>
      <p:bldP spid="15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8453"/>
          </a:xfrm>
        </p:spPr>
      </p:pic>
      <p:sp>
        <p:nvSpPr>
          <p:cNvPr id="5" name="Rectangle 4"/>
          <p:cNvSpPr/>
          <p:nvPr/>
        </p:nvSpPr>
        <p:spPr>
          <a:xfrm>
            <a:off x="1981200" y="524470"/>
            <a:ext cx="6061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815405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16.10, 16.11, 16.12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8636" y="323136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4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46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CẢM </a:t>
            </a:r>
            <a:r>
              <a:rPr lang="en-US" sz="2701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ƠN</a:t>
            </a: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 </a:t>
            </a:r>
            <a:r>
              <a:rPr lang="en-US" sz="2701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CÁC</a:t>
            </a:r>
            <a:r>
              <a:rPr lang="en-US" sz="2701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EM ĐÃ THAM DỰ TIẾT HỌC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713177" y="4052887"/>
            <a:ext cx="3773064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96238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3195638"/>
            <a:ext cx="7397750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095375"/>
            <a:ext cx="7488238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286125"/>
            <a:ext cx="7397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813"/>
            <a:ext cx="37719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698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804319"/>
            <a:ext cx="7397750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4055"/>
            <a:ext cx="37719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7740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52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8" descr="question_md_clr"/>
          <p:cNvPicPr>
            <a:picLocks noChangeAspect="1" noChangeArrowheads="1" noCrop="1"/>
          </p:cNvPicPr>
          <p:nvPr/>
        </p:nvPicPr>
        <p:blipFill>
          <a:blip r:embed="rId6">
            <a:lum bright="18000"/>
          </a:blip>
          <a:srcRect/>
          <a:stretch>
            <a:fillRect/>
          </a:stretch>
        </p:blipFill>
        <p:spPr bwMode="auto">
          <a:xfrm>
            <a:off x="238556" y="556717"/>
            <a:ext cx="661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0544" y="722293"/>
            <a:ext cx="6338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69550" y="1712893"/>
            <a:ext cx="85952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69550" y="3286780"/>
            <a:ext cx="8366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550" y="2677180"/>
            <a:ext cx="705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câu hỏi và trả lời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50" y="3867724"/>
            <a:ext cx="859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35" y="-55828"/>
            <a:ext cx="1646198" cy="1755545"/>
          </a:xfrm>
          <a:prstGeom prst="rect">
            <a:avLst/>
          </a:prstGeom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62000" y="4648200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67474" y="4937822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ction Button: Sound 38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2743200" y="5014022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00" y="5008815"/>
            <a:ext cx="457200" cy="2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9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713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1" grpId="0"/>
      <p:bldP spid="12" grpId="0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457200"/>
            <a:ext cx="3775364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1261879" y="2593224"/>
            <a:ext cx="1993075" cy="1308227"/>
          </a:xfrm>
          <a:prstGeom prst="diamond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Còn</a:t>
            </a:r>
            <a:r>
              <a:rPr lang="en-US" sz="2200" b="1" dirty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câu</a:t>
            </a:r>
            <a:r>
              <a:rPr lang="en-US" sz="2200" b="1" dirty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hỏi</a:t>
            </a:r>
            <a:r>
              <a:rPr lang="en-US" sz="2200" b="1" dirty="0">
                <a:solidFill>
                  <a:srgbClr val="000099"/>
                </a:solidFill>
                <a:effectLst/>
                <a:latin typeface="Times New Roman"/>
                <a:ea typeface="Calibri"/>
              </a:rPr>
              <a:t>?</a:t>
            </a:r>
            <a:endParaRPr lang="en-US" sz="22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5990" y="4602504"/>
            <a:ext cx="2736982" cy="42118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Đọc</a:t>
            </a:r>
            <a:r>
              <a:rPr lang="en-US" sz="22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câu</a:t>
            </a:r>
            <a:r>
              <a:rPr lang="en-US" sz="22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hỏi</a:t>
            </a:r>
            <a:r>
              <a:rPr lang="en-US" sz="22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và</a:t>
            </a:r>
            <a:r>
              <a:rPr lang="en-US" sz="22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trả</a:t>
            </a:r>
            <a:r>
              <a:rPr lang="en-US" sz="2200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lời</a:t>
            </a:r>
            <a:endParaRPr lang="en-US" sz="22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2254701" y="3901451"/>
            <a:ext cx="3716" cy="701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 Box 15"/>
          <p:cNvSpPr txBox="1"/>
          <p:nvPr/>
        </p:nvSpPr>
        <p:spPr>
          <a:xfrm>
            <a:off x="1489071" y="3889548"/>
            <a:ext cx="765630" cy="4837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Đúng</a:t>
            </a:r>
            <a:endParaRPr lang="en-US" sz="20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63605" y="1752600"/>
            <a:ext cx="0" cy="855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62000" y="2357587"/>
            <a:ext cx="1495650" cy="2455511"/>
            <a:chOff x="762000" y="2357587"/>
            <a:chExt cx="1495650" cy="245551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68064" y="2357587"/>
              <a:ext cx="0" cy="245551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6126" y="4813098"/>
              <a:ext cx="38058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62000" y="2360056"/>
              <a:ext cx="1495650" cy="56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4724400" y="6858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34174" y="2829688"/>
            <a:ext cx="1109226" cy="1422289"/>
            <a:chOff x="3234174" y="2829688"/>
            <a:chExt cx="1109226" cy="1422289"/>
          </a:xfrm>
        </p:grpSpPr>
        <p:sp>
          <p:nvSpPr>
            <p:cNvPr id="6" name="Text Box 13"/>
            <p:cNvSpPr txBox="1"/>
            <p:nvPr/>
          </p:nvSpPr>
          <p:spPr>
            <a:xfrm>
              <a:off x="3234174" y="2829688"/>
              <a:ext cx="658798" cy="3984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dirty="0" err="1">
                  <a:solidFill>
                    <a:srgbClr val="000099"/>
                  </a:solidFill>
                  <a:effectLst/>
                  <a:latin typeface="Times New Roman"/>
                  <a:ea typeface="Calibri"/>
                </a:rPr>
                <a:t>Sai</a:t>
              </a:r>
              <a:endParaRPr lang="en-US" sz="2200" dirty="0">
                <a:solidFill>
                  <a:srgbClr val="000099"/>
                </a:solidFill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22" name="Straight Connector 21"/>
            <p:cNvCxnSpPr>
              <a:stCxn id="4" idx="3"/>
            </p:cNvCxnSpPr>
            <p:nvPr/>
          </p:nvCxnSpPr>
          <p:spPr>
            <a:xfrm>
              <a:off x="3254954" y="3247338"/>
              <a:ext cx="108844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343400" y="3235435"/>
              <a:ext cx="0" cy="10165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 txBox="1">
            <a:spLocks/>
          </p:cNvSpPr>
          <p:nvPr/>
        </p:nvSpPr>
        <p:spPr>
          <a:xfrm>
            <a:off x="4953000" y="685800"/>
            <a:ext cx="37753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5681479" y="2593224"/>
            <a:ext cx="1993075" cy="1308227"/>
          </a:xfrm>
          <a:prstGeom prst="diamond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000099"/>
                </a:solidFill>
                <a:latin typeface="Times New Roman"/>
                <a:ea typeface="Calibri"/>
              </a:rPr>
              <a:t>Điều</a:t>
            </a:r>
            <a:r>
              <a:rPr lang="en-US" sz="2200" b="1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/>
                <a:ea typeface="Calibri"/>
              </a:rPr>
              <a:t>kiện</a:t>
            </a:r>
            <a:endParaRPr lang="en-US" sz="22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5590" y="4602504"/>
            <a:ext cx="2098964" cy="42118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99"/>
                </a:solidFill>
                <a:latin typeface="Times New Roman"/>
                <a:ea typeface="Calibri"/>
              </a:rPr>
              <a:t>Lệnh</a:t>
            </a:r>
            <a:endParaRPr lang="en-US" sz="22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>
            <a:off x="6674301" y="3901451"/>
            <a:ext cx="3716" cy="701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 Box 15"/>
          <p:cNvSpPr txBox="1"/>
          <p:nvPr/>
        </p:nvSpPr>
        <p:spPr>
          <a:xfrm>
            <a:off x="5908671" y="3889548"/>
            <a:ext cx="765630" cy="4837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Đúng</a:t>
            </a:r>
            <a:endParaRPr lang="en-US" sz="20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683205" y="1752600"/>
            <a:ext cx="0" cy="855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81600" y="2357587"/>
            <a:ext cx="1495650" cy="2455511"/>
            <a:chOff x="5181600" y="2357587"/>
            <a:chExt cx="1495650" cy="245551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187664" y="2357587"/>
              <a:ext cx="0" cy="245551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85726" y="4813098"/>
              <a:ext cx="38058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81600" y="2360056"/>
              <a:ext cx="1495650" cy="56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653774" y="2829688"/>
            <a:ext cx="804426" cy="2194005"/>
            <a:chOff x="7653774" y="2829688"/>
            <a:chExt cx="804426" cy="2194005"/>
          </a:xfrm>
        </p:grpSpPr>
        <p:sp>
          <p:nvSpPr>
            <p:cNvPr id="30" name="Text Box 13"/>
            <p:cNvSpPr txBox="1"/>
            <p:nvPr/>
          </p:nvSpPr>
          <p:spPr>
            <a:xfrm>
              <a:off x="7653774" y="2829688"/>
              <a:ext cx="658798" cy="3984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dirty="0" err="1">
                  <a:solidFill>
                    <a:srgbClr val="000099"/>
                  </a:solidFill>
                  <a:effectLst/>
                  <a:latin typeface="Times New Roman"/>
                  <a:ea typeface="Calibri"/>
                </a:rPr>
                <a:t>Sai</a:t>
              </a:r>
              <a:endParaRPr lang="en-US" sz="2200" dirty="0">
                <a:solidFill>
                  <a:srgbClr val="000099"/>
                </a:solidFill>
                <a:effectLst/>
                <a:latin typeface="Times New Roman"/>
                <a:ea typeface="Calibri"/>
              </a:endParaRPr>
            </a:p>
          </p:txBody>
        </p:sp>
        <p:cxnSp>
          <p:nvCxnSpPr>
            <p:cNvPr id="37" name="Straight Connector 36"/>
            <p:cNvCxnSpPr>
              <a:stCxn id="28" idx="3"/>
            </p:cNvCxnSpPr>
            <p:nvPr/>
          </p:nvCxnSpPr>
          <p:spPr>
            <a:xfrm>
              <a:off x="7674554" y="3247338"/>
              <a:ext cx="78364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458200" y="3235435"/>
              <a:ext cx="0" cy="17882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>
            <a:off x="4038600" y="22098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/>
      <p:bldP spid="27" grpId="0"/>
      <p:bldP spid="28" grpId="0" animBg="1"/>
      <p:bldP spid="29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oud 48"/>
          <p:cNvSpPr/>
          <p:nvPr/>
        </p:nvSpPr>
        <p:spPr>
          <a:xfrm>
            <a:off x="2642606" y="128395"/>
            <a:ext cx="3077840" cy="77347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733800" y="901874"/>
            <a:ext cx="4953000" cy="1922349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  <a:latin typeface="+mj-lt"/>
              </a:rPr>
              <a:t>Cấu trúc lặp dùng để mô tả các bước của thuật toán được thực hiện lặp lại nhiều lần.</a:t>
            </a:r>
            <a:endParaRPr lang="en-US" sz="2800" dirty="0">
              <a:solidFill>
                <a:srgbClr val="000099"/>
              </a:solidFill>
              <a:latin typeface="+mj-lt"/>
            </a:endParaRPr>
          </a:p>
          <a:p>
            <a:pPr algn="ctr"/>
            <a:endParaRPr lang="en-US" sz="2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3733800" y="3076760"/>
            <a:ext cx="4952999" cy="1598483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cấu trúc lặp, bao giờ cũng có bước kiểm tra điều kiện kết thúc quá trình lặp. 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>
            <a:off x="3733800" y="4907077"/>
            <a:ext cx="4953000" cy="1646123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 cấu trúc tuần tự, rẽ nhánh và lặp là đủ để mô tả mọi thuật toán.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Diamond 131"/>
          <p:cNvSpPr/>
          <p:nvPr/>
        </p:nvSpPr>
        <p:spPr>
          <a:xfrm>
            <a:off x="1263420" y="2526789"/>
            <a:ext cx="1477844" cy="1308227"/>
          </a:xfrm>
          <a:prstGeom prst="diamond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900" b="1" dirty="0" err="1">
                <a:solidFill>
                  <a:srgbClr val="000099"/>
                </a:solidFill>
                <a:latin typeface="Times New Roman"/>
                <a:ea typeface="Calibri"/>
              </a:rPr>
              <a:t>Điều</a:t>
            </a:r>
            <a:r>
              <a:rPr lang="en-US" sz="1900" b="1" dirty="0">
                <a:solidFill>
                  <a:srgbClr val="000099"/>
                </a:solidFill>
                <a:latin typeface="Times New Roman"/>
                <a:ea typeface="Calibri"/>
              </a:rPr>
              <a:t> </a:t>
            </a:r>
            <a:r>
              <a:rPr lang="en-US" sz="1900" b="1" dirty="0" err="1">
                <a:solidFill>
                  <a:srgbClr val="000099"/>
                </a:solidFill>
                <a:latin typeface="Times New Roman"/>
                <a:ea typeface="Calibri"/>
              </a:rPr>
              <a:t>kiện</a:t>
            </a:r>
            <a:endParaRPr lang="en-US" sz="19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239116" y="4836611"/>
            <a:ext cx="1442234" cy="42118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Lệnh</a:t>
            </a:r>
            <a:endParaRPr lang="en-US" sz="22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34" name="Text Box 13"/>
          <p:cNvSpPr txBox="1"/>
          <p:nvPr/>
        </p:nvSpPr>
        <p:spPr>
          <a:xfrm>
            <a:off x="2770202" y="2742075"/>
            <a:ext cx="658798" cy="398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Sai</a:t>
            </a:r>
            <a:endParaRPr lang="en-US" sz="22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1984536" y="3830720"/>
            <a:ext cx="0" cy="9948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 Box 15"/>
          <p:cNvSpPr txBox="1"/>
          <p:nvPr/>
        </p:nvSpPr>
        <p:spPr>
          <a:xfrm>
            <a:off x="1131937" y="4053417"/>
            <a:ext cx="765630" cy="4837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99"/>
                </a:solidFill>
                <a:effectLst/>
                <a:latin typeface="Times New Roman"/>
                <a:ea typeface="Calibri"/>
              </a:rPr>
              <a:t>Đúng</a:t>
            </a:r>
            <a:endParaRPr lang="en-US" sz="2000" dirty="0">
              <a:solidFill>
                <a:srgbClr val="000099"/>
              </a:solidFill>
              <a:effectLst/>
              <a:latin typeface="Times New Roman"/>
              <a:ea typeface="Calibri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502241" y="2040464"/>
            <a:ext cx="31159" cy="29860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502241" y="5020078"/>
            <a:ext cx="76117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32" idx="0"/>
          </p:cNvCxnSpPr>
          <p:nvPr/>
        </p:nvCxnSpPr>
        <p:spPr>
          <a:xfrm>
            <a:off x="2002342" y="1676400"/>
            <a:ext cx="0" cy="8503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19545" y="2028233"/>
            <a:ext cx="1495650" cy="569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32" idx="3"/>
          </p:cNvCxnSpPr>
          <p:nvPr/>
        </p:nvCxnSpPr>
        <p:spPr>
          <a:xfrm flipV="1">
            <a:off x="2741264" y="3180902"/>
            <a:ext cx="45913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3168207"/>
            <a:ext cx="0" cy="19067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798" y="882421"/>
            <a:ext cx="228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132" grpId="0" animBg="1"/>
      <p:bldP spid="133" grpId="0" animBg="1"/>
      <p:bldP spid="134" grpId="0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114" y="762000"/>
            <a:ext cx="7772400" cy="26670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276600"/>
            <a:ext cx="8229600" cy="4031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>
                <a:latin typeface="Times New Roman" pitchFamily="18" charset="0"/>
              </a:defRPr>
            </a:lvl1pPr>
            <a:lvl2pPr marL="640080" indent="-237744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>
                <a:latin typeface="Times New Roman" pitchFamily="18" charset="0"/>
              </a:defRPr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>
                <a:latin typeface="Times New Roman" pitchFamily="18" charset="0"/>
              </a:defRPr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>
                <a:latin typeface="Times New Roman" pitchFamily="18" charset="0"/>
              </a:defRPr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>
                <a:latin typeface="Times New Roman" pitchFamily="18" charset="0"/>
              </a:defRPr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dirty="0">
                <a:solidFill>
                  <a:srgbClr val="000099"/>
                </a:solidFill>
              </a:rPr>
              <a:t>B, </a:t>
            </a:r>
            <a:r>
              <a:rPr lang="en-US" dirty="0" err="1">
                <a:solidFill>
                  <a:srgbClr val="000099"/>
                </a:solidFill>
              </a:rPr>
              <a:t>Đáng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răng</a:t>
            </a:r>
            <a:r>
              <a:rPr lang="en-US" dirty="0">
                <a:solidFill>
                  <a:srgbClr val="000099"/>
                </a:solidFill>
              </a:rPr>
              <a:t>:</a:t>
            </a:r>
          </a:p>
          <a:p>
            <a:pPr marL="425196" indent="-342900">
              <a:buFont typeface="Arial" pitchFamily="34" charset="0"/>
              <a:buChar char="•"/>
            </a:pP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1:  </a:t>
            </a:r>
            <a:r>
              <a:rPr lang="en-US" b="0" dirty="0" err="1">
                <a:solidFill>
                  <a:srgbClr val="000099"/>
                </a:solidFill>
              </a:rPr>
              <a:t>Lấy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kem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đánh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răng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vào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bàn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chải</a:t>
            </a:r>
            <a:r>
              <a:rPr lang="en-US" b="0" dirty="0">
                <a:solidFill>
                  <a:srgbClr val="000099"/>
                </a:solidFill>
              </a:rPr>
              <a:t>.</a:t>
            </a:r>
          </a:p>
          <a:p>
            <a:pPr marL="425196" indent="-342900">
              <a:buFont typeface="Arial" pitchFamily="34" charset="0"/>
              <a:buChar char="•"/>
            </a:pP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2: </a:t>
            </a:r>
            <a:r>
              <a:rPr lang="en-US" b="0" dirty="0" err="1">
                <a:solidFill>
                  <a:srgbClr val="000099"/>
                </a:solidFill>
              </a:rPr>
              <a:t>Lấy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một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cốc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nước</a:t>
            </a:r>
            <a:r>
              <a:rPr lang="en-US" b="0" dirty="0">
                <a:solidFill>
                  <a:srgbClr val="000099"/>
                </a:solidFill>
              </a:rPr>
              <a:t>.</a:t>
            </a:r>
          </a:p>
          <a:p>
            <a:pPr marL="425196" indent="-342900">
              <a:buFont typeface="Arial" pitchFamily="34" charset="0"/>
              <a:buChar char="•"/>
            </a:pP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3: </a:t>
            </a:r>
            <a:r>
              <a:rPr lang="en-US" b="0" dirty="0" err="1">
                <a:solidFill>
                  <a:srgbClr val="000099"/>
                </a:solidFill>
              </a:rPr>
              <a:t>Đánh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răng</a:t>
            </a:r>
            <a:r>
              <a:rPr lang="en-US" b="0" dirty="0">
                <a:solidFill>
                  <a:srgbClr val="000099"/>
                </a:solidFill>
              </a:rPr>
              <a:t>.</a:t>
            </a:r>
          </a:p>
          <a:p>
            <a:pPr marL="425196" indent="-342900">
              <a:buFont typeface="Arial" pitchFamily="34" charset="0"/>
              <a:buChar char="•"/>
            </a:pP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4:  </a:t>
            </a:r>
            <a:r>
              <a:rPr lang="en-US" b="0" dirty="0" err="1">
                <a:solidFill>
                  <a:srgbClr val="000099"/>
                </a:solidFill>
              </a:rPr>
              <a:t>Lặp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lại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3 </a:t>
            </a:r>
            <a:r>
              <a:rPr lang="en-US" b="0" dirty="0" err="1">
                <a:solidFill>
                  <a:srgbClr val="000099"/>
                </a:solidFill>
              </a:rPr>
              <a:t>cho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đến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khi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răng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sạch</a:t>
            </a:r>
            <a:r>
              <a:rPr lang="en-US" b="0" dirty="0">
                <a:solidFill>
                  <a:srgbClr val="000099"/>
                </a:solidFill>
              </a:rPr>
              <a:t>.</a:t>
            </a:r>
          </a:p>
          <a:p>
            <a:pPr marL="425196" indent="-342900">
              <a:buFont typeface="Arial" pitchFamily="34" charset="0"/>
              <a:buChar char="•"/>
            </a:pP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5: </a:t>
            </a:r>
            <a:r>
              <a:rPr lang="en-US" b="0" dirty="0" err="1">
                <a:solidFill>
                  <a:srgbClr val="000099"/>
                </a:solidFill>
              </a:rPr>
              <a:t>Súc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miệng</a:t>
            </a:r>
            <a:r>
              <a:rPr lang="en-US" b="0" dirty="0">
                <a:solidFill>
                  <a:srgbClr val="000099"/>
                </a:solidFill>
              </a:rPr>
              <a:t>.</a:t>
            </a:r>
          </a:p>
          <a:p>
            <a:pPr marL="425196" indent="-342900">
              <a:buFont typeface="Arial" pitchFamily="34" charset="0"/>
              <a:buChar char="•"/>
            </a:pP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6: </a:t>
            </a:r>
            <a:r>
              <a:rPr lang="en-US" b="0" dirty="0" err="1">
                <a:solidFill>
                  <a:srgbClr val="000099"/>
                </a:solidFill>
              </a:rPr>
              <a:t>Lặp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lại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bước</a:t>
            </a:r>
            <a:r>
              <a:rPr lang="en-US" b="0" dirty="0">
                <a:solidFill>
                  <a:srgbClr val="000099"/>
                </a:solidFill>
              </a:rPr>
              <a:t> 5 </a:t>
            </a:r>
            <a:r>
              <a:rPr lang="en-US" b="0" dirty="0" err="1">
                <a:solidFill>
                  <a:srgbClr val="000099"/>
                </a:solidFill>
              </a:rPr>
              <a:t>cho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đến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khi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miệng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sạch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thì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err="1">
                <a:solidFill>
                  <a:srgbClr val="000099"/>
                </a:solidFill>
              </a:rPr>
              <a:t>dừng</a:t>
            </a:r>
            <a:r>
              <a:rPr lang="en-US" b="0" dirty="0">
                <a:solidFill>
                  <a:srgbClr val="000099"/>
                </a:solidFill>
              </a:rPr>
              <a:t>.</a:t>
            </a:r>
          </a:p>
          <a:p>
            <a:endParaRPr lang="en-US" b="0" dirty="0">
              <a:solidFill>
                <a:srgbClr val="000099"/>
              </a:solidFill>
            </a:endParaRPr>
          </a:p>
          <a:p>
            <a:endParaRPr lang="en-US" b="0" dirty="0">
              <a:solidFill>
                <a:srgbClr val="000099"/>
              </a:solidFill>
            </a:endParaRPr>
          </a:p>
        </p:txBody>
      </p:sp>
      <p:pic>
        <p:nvPicPr>
          <p:cNvPr id="6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381000" y="0"/>
            <a:ext cx="83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736" y="1177636"/>
            <a:ext cx="199981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1676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Scratch,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498080" cy="533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457199" y="76200"/>
            <a:ext cx="8312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8473" y="2590800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1.di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2.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3.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4.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5.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057400"/>
            <a:ext cx="769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33600" y="3886200"/>
            <a:ext cx="6851072" cy="2819400"/>
            <a:chOff x="2133600" y="3886200"/>
            <a:chExt cx="6851072" cy="2819400"/>
          </a:xfrm>
        </p:grpSpPr>
        <p:grpSp>
          <p:nvGrpSpPr>
            <p:cNvPr id="47" name="Group 46"/>
            <p:cNvGrpSpPr/>
            <p:nvPr/>
          </p:nvGrpSpPr>
          <p:grpSpPr>
            <a:xfrm>
              <a:off x="2133600" y="3886200"/>
              <a:ext cx="6851072" cy="2819400"/>
              <a:chOff x="2286000" y="3886200"/>
              <a:chExt cx="6851072" cy="28194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5372100" y="3886200"/>
                <a:ext cx="0" cy="3810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Diamond 9"/>
              <p:cNvSpPr/>
              <p:nvPr/>
            </p:nvSpPr>
            <p:spPr>
              <a:xfrm>
                <a:off x="3505200" y="4267200"/>
                <a:ext cx="3771900" cy="838200"/>
              </a:xfrm>
              <a:prstGeom prst="diamon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Chưa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chạm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biên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657600" y="5867400"/>
                <a:ext cx="3429000" cy="6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US" sz="2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22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" name="Straight Arrow Connector 12"/>
              <p:cNvCxnSpPr>
                <a:endCxn id="11" idx="0"/>
              </p:cNvCxnSpPr>
              <p:nvPr/>
            </p:nvCxnSpPr>
            <p:spPr>
              <a:xfrm>
                <a:off x="5354782" y="5105400"/>
                <a:ext cx="17318" cy="76200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>
                <a:stCxn id="10" idx="3"/>
              </p:cNvCxnSpPr>
              <p:nvPr/>
            </p:nvCxnSpPr>
            <p:spPr>
              <a:xfrm>
                <a:off x="7277100" y="4686300"/>
                <a:ext cx="1066800" cy="1152555"/>
              </a:xfrm>
              <a:prstGeom prst="bentConnector2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1" idx="2"/>
              </p:cNvCxnSpPr>
              <p:nvPr/>
            </p:nvCxnSpPr>
            <p:spPr>
              <a:xfrm>
                <a:off x="5372100" y="6477000"/>
                <a:ext cx="0" cy="2286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286000" y="6705600"/>
                <a:ext cx="310515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2286000" y="4076700"/>
                <a:ext cx="0" cy="26289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2286000" y="4076700"/>
                <a:ext cx="3105150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7810499" y="5838855"/>
                <a:ext cx="1326573" cy="6000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67600" y="4267200"/>
                <a:ext cx="100618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Sai</a:t>
                </a:r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5800" y="5262577"/>
                <a:ext cx="8953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9" name="Straight Arrow Connector 48"/>
            <p:cNvCxnSpPr/>
            <p:nvPr/>
          </p:nvCxnSpPr>
          <p:spPr>
            <a:xfrm flipH="1">
              <a:off x="8229599" y="6438900"/>
              <a:ext cx="1" cy="2667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33054"/>
            <a:ext cx="199981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</TotalTime>
  <Words>1446</Words>
  <Application>Microsoft Office PowerPoint</Application>
  <PresentationFormat>On-screen Show (4:3)</PresentationFormat>
  <Paragraphs>141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khối cấu trúc lặp</vt:lpstr>
      <vt:lpstr>PowerPoint Presentation</vt:lpstr>
      <vt:lpstr>Câu hỏi 1. Lấy ví dụ về hoạt động lặp</vt:lpstr>
      <vt:lpstr>Câu hỏi 2. Bạn Khoa đang lập trình bằng Scratch, Khoa muốn chú mèo di chuyển 10 bước một liên tục cho đến khi chạm biên thì dừng lại.</vt:lpstr>
      <vt:lpstr>3.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rộng: Các em tìm và nhận xét về điều kiện trong lệnh lặp sau: Nếu (3x5 = 15) thì in ra chữ 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32_BÀI 16: CẤU TRÚC ĐIỀU KHIỂN (T2)</dc:title>
  <dc:creator>hien</dc:creator>
  <cp:lastModifiedBy>Pham Nam</cp:lastModifiedBy>
  <cp:revision>103</cp:revision>
  <dcterms:created xsi:type="dcterms:W3CDTF">2021-07-16T14:47:59Z</dcterms:created>
  <dcterms:modified xsi:type="dcterms:W3CDTF">2022-04-19T00:49:48Z</dcterms:modified>
</cp:coreProperties>
</file>