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8" r:id="rId8"/>
    <p:sldId id="264" r:id="rId9"/>
    <p:sldId id="257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1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0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9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7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2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4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4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1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0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4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6FB6E-C8FB-4FDB-8E07-B0FAA7CE7B77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9FCCE-A895-410E-97CC-49A550D7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99+ Hình nền Slide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44717" y="1250731"/>
            <a:ext cx="82926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 VÀ CÁC EM ĐẾN VỚI TIẾT HỌC NGÀY HÔM NAY</a:t>
            </a:r>
          </a:p>
        </p:txBody>
      </p:sp>
    </p:spTree>
    <p:extLst>
      <p:ext uri="{BB962C8B-B14F-4D97-AF65-F5344CB8AC3E}">
        <p14:creationId xmlns:p14="http://schemas.microsoft.com/office/powerpoint/2010/main" val="3519363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844" y="2651803"/>
            <a:ext cx="3281413" cy="339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0003" y="1430767"/>
            <a:ext cx="113600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Cho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 ta </a:t>
            </a:r>
            <a:r>
              <a:rPr lang="en-US" sz="32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71369" y="2420471"/>
            <a:ext cx="4970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1369" y="3133176"/>
            <a:ext cx="4970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1369" y="3871890"/>
            <a:ext cx="4970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1368" y="4610604"/>
            <a:ext cx="4970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56384" y="252446"/>
            <a:ext cx="4309241" cy="100899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31"/>
          <p:cNvSpPr>
            <a:spLocks noChangeArrowheads="1"/>
          </p:cNvSpPr>
          <p:nvPr/>
        </p:nvSpPr>
        <p:spPr bwMode="auto">
          <a:xfrm>
            <a:off x="791506" y="4673091"/>
            <a:ext cx="552450" cy="522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57192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7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56384" y="252446"/>
            <a:ext cx="4309241" cy="100899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5213" y="1581835"/>
            <a:ext cx="108046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nón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8cm,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32π (cm</a:t>
            </a:r>
            <a:r>
              <a:rPr lang="en-US" sz="3200" b="1" i="1" baseline="30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đáy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7559" y="2979449"/>
            <a:ext cx="11403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4 cm		B. 2 cm		C. 8cm. 		D.16cm.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56441" y="4162097"/>
            <a:ext cx="2680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22029"/>
              </p:ext>
            </p:extLst>
          </p:nvPr>
        </p:nvGraphicFramePr>
        <p:xfrm>
          <a:off x="2455260" y="4067967"/>
          <a:ext cx="2116047" cy="945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266400" progId="Equation.DSMT4">
                  <p:embed/>
                </p:oleObj>
              </mc:Choice>
              <mc:Fallback>
                <p:oleObj name="Equation" r:id="rId2" imgW="596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55260" y="4067967"/>
                        <a:ext cx="2116047" cy="9454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031608"/>
              </p:ext>
            </p:extLst>
          </p:nvPr>
        </p:nvGraphicFramePr>
        <p:xfrm>
          <a:off x="1312589" y="4999121"/>
          <a:ext cx="5537200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444240" progId="Equation.DSMT4">
                  <p:embed/>
                </p:oleObj>
              </mc:Choice>
              <mc:Fallback>
                <p:oleObj name="Equation" r:id="rId4" imgW="1562040" imgH="4442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2589" y="4999121"/>
                        <a:ext cx="5537200" cy="157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1131"/>
          <p:cNvSpPr>
            <a:spLocks noChangeArrowheads="1"/>
          </p:cNvSpPr>
          <p:nvPr/>
        </p:nvSpPr>
        <p:spPr bwMode="auto">
          <a:xfrm>
            <a:off x="536028" y="3063442"/>
            <a:ext cx="552450" cy="522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19117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56384" y="252446"/>
            <a:ext cx="4309241" cy="100899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6441" y="4162097"/>
            <a:ext cx="2680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44431"/>
              </p:ext>
            </p:extLst>
          </p:nvPr>
        </p:nvGraphicFramePr>
        <p:xfrm>
          <a:off x="2230438" y="3797300"/>
          <a:ext cx="2566987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419040" progId="Equation.DSMT4">
                  <p:embed/>
                </p:oleObj>
              </mc:Choice>
              <mc:Fallback>
                <p:oleObj name="Equation" r:id="rId2" imgW="723600" imgH="419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30438" y="3797300"/>
                        <a:ext cx="2566987" cy="1487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708713"/>
              </p:ext>
            </p:extLst>
          </p:nvPr>
        </p:nvGraphicFramePr>
        <p:xfrm>
          <a:off x="1042988" y="5021263"/>
          <a:ext cx="6076950" cy="153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431640" progId="Equation.DSMT4">
                  <p:embed/>
                </p:oleObj>
              </mc:Choice>
              <mc:Fallback>
                <p:oleObj name="Equation" r:id="rId4" imgW="1714320" imgH="4316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2988" y="5021263"/>
                        <a:ext cx="6076950" cy="1531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52248" y="1754647"/>
            <a:ext cx="115613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nón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4cm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16</a:t>
            </a:r>
            <a:r>
              <a:rPr lang="el-GR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(cm</a:t>
            </a:r>
            <a:r>
              <a:rPr lang="en-US" sz="3200" b="1" i="1" baseline="30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nón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1131" y="3136307"/>
            <a:ext cx="1097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9cm		B. 3cm		C. 6cm		D. 12cm.</a:t>
            </a:r>
          </a:p>
        </p:txBody>
      </p:sp>
      <p:sp>
        <p:nvSpPr>
          <p:cNvPr id="10" name="Oval 1131"/>
          <p:cNvSpPr>
            <a:spLocks noChangeArrowheads="1"/>
          </p:cNvSpPr>
          <p:nvPr/>
        </p:nvSpPr>
        <p:spPr bwMode="auto">
          <a:xfrm>
            <a:off x="3324853" y="3158158"/>
            <a:ext cx="552450" cy="522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66408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61" y="1107076"/>
            <a:ext cx="10051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015578"/>
              </p:ext>
            </p:extLst>
          </p:nvPr>
        </p:nvGraphicFramePr>
        <p:xfrm>
          <a:off x="535177" y="1802058"/>
          <a:ext cx="2286523" cy="724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266400" progId="Equation.DSMT4">
                  <p:embed/>
                </p:oleObj>
              </mc:Choice>
              <mc:Fallback>
                <p:oleObj name="Equation" r:id="rId2" imgW="83808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77" y="1802058"/>
                        <a:ext cx="2286523" cy="7249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2496" y="20074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681576"/>
              </p:ext>
            </p:extLst>
          </p:nvPr>
        </p:nvGraphicFramePr>
        <p:xfrm>
          <a:off x="3489325" y="1860550"/>
          <a:ext cx="209391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266400" progId="Equation.DSMT4">
                  <p:embed/>
                </p:oleObj>
              </mc:Choice>
              <mc:Fallback>
                <p:oleObj name="Equation" r:id="rId4" imgW="914400" imgH="266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1860550"/>
                        <a:ext cx="2093913" cy="608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885048"/>
              </p:ext>
            </p:extLst>
          </p:nvPr>
        </p:nvGraphicFramePr>
        <p:xfrm>
          <a:off x="6117568" y="1802058"/>
          <a:ext cx="202565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79360" progId="Equation.DSMT4">
                  <p:embed/>
                </p:oleObj>
              </mc:Choice>
              <mc:Fallback>
                <p:oleObj name="Equation" r:id="rId6" imgW="78732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7568" y="1802058"/>
                        <a:ext cx="2025650" cy="709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796533"/>
              </p:ext>
            </p:extLst>
          </p:nvPr>
        </p:nvGraphicFramePr>
        <p:xfrm>
          <a:off x="8793764" y="1802058"/>
          <a:ext cx="239395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266400" progId="Equation.DSMT4">
                  <p:embed/>
                </p:oleObj>
              </mc:Choice>
              <mc:Fallback>
                <p:oleObj name="Equation" r:id="rId8" imgW="876240" imgH="26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3764" y="1802058"/>
                        <a:ext cx="2393950" cy="725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92661" y="2798926"/>
            <a:ext cx="117206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3cm,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7cm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067350"/>
              </p:ext>
            </p:extLst>
          </p:nvPr>
        </p:nvGraphicFramePr>
        <p:xfrm>
          <a:off x="544513" y="3876675"/>
          <a:ext cx="25241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41200" progId="Equation.DSMT4">
                  <p:embed/>
                </p:oleObj>
              </mc:Choice>
              <mc:Fallback>
                <p:oleObj name="Equation" r:id="rId10" imgW="914400" imgH="241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3876675"/>
                        <a:ext cx="2524125" cy="663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087114"/>
              </p:ext>
            </p:extLst>
          </p:nvPr>
        </p:nvGraphicFramePr>
        <p:xfrm>
          <a:off x="3631587" y="3854365"/>
          <a:ext cx="2213425" cy="618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41200" progId="Equation.DSMT4">
                  <p:embed/>
                </p:oleObj>
              </mc:Choice>
              <mc:Fallback>
                <p:oleObj name="Equation" r:id="rId12" imgW="86328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1587" y="3854365"/>
                        <a:ext cx="2213425" cy="6180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491959"/>
              </p:ext>
            </p:extLst>
          </p:nvPr>
        </p:nvGraphicFramePr>
        <p:xfrm>
          <a:off x="6407564" y="3924725"/>
          <a:ext cx="23241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03040" progId="Equation.DSMT4">
                  <p:embed/>
                </p:oleObj>
              </mc:Choice>
              <mc:Fallback>
                <p:oleObj name="Equation" r:id="rId14" imgW="83808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564" y="3924725"/>
                        <a:ext cx="2324100" cy="563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873774"/>
              </p:ext>
            </p:extLst>
          </p:nvPr>
        </p:nvGraphicFramePr>
        <p:xfrm>
          <a:off x="9155379" y="3927899"/>
          <a:ext cx="23768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80" imgH="203040" progId="Equation.DSMT4">
                  <p:embed/>
                </p:oleObj>
              </mc:Choice>
              <mc:Fallback>
                <p:oleObj name="Equation" r:id="rId16" imgW="863280" imgH="2030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5379" y="3927899"/>
                        <a:ext cx="2376862" cy="557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ounded Rectangle 21"/>
          <p:cNvSpPr/>
          <p:nvPr/>
        </p:nvSpPr>
        <p:spPr>
          <a:xfrm>
            <a:off x="2585545" y="157655"/>
            <a:ext cx="6569834" cy="78827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23" name="Oval 1131"/>
          <p:cNvSpPr>
            <a:spLocks noChangeArrowheads="1"/>
          </p:cNvSpPr>
          <p:nvPr/>
        </p:nvSpPr>
        <p:spPr bwMode="auto">
          <a:xfrm>
            <a:off x="3356030" y="1895720"/>
            <a:ext cx="552450" cy="522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" name="Oval 1131"/>
          <p:cNvSpPr>
            <a:spLocks noChangeArrowheads="1"/>
          </p:cNvSpPr>
          <p:nvPr/>
        </p:nvSpPr>
        <p:spPr bwMode="auto">
          <a:xfrm>
            <a:off x="476221" y="3963043"/>
            <a:ext cx="552450" cy="522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158395"/>
              </p:ext>
            </p:extLst>
          </p:nvPr>
        </p:nvGraphicFramePr>
        <p:xfrm>
          <a:off x="879759" y="5050681"/>
          <a:ext cx="9066639" cy="954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71520" imgH="228600" progId="Equation.DSMT4">
                  <p:embed/>
                </p:oleObj>
              </mc:Choice>
              <mc:Fallback>
                <p:oleObj name="Equation" r:id="rId18" imgW="2171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79759" y="5050681"/>
                        <a:ext cx="9066639" cy="954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589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952" y="687114"/>
            <a:ext cx="261937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4078013" y="1618593"/>
            <a:ext cx="7115504" cy="3849413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966952" y="3657600"/>
            <a:ext cx="2732689" cy="2579086"/>
            <a:chOff x="123" y="720"/>
            <a:chExt cx="1290" cy="1248"/>
          </a:xfrm>
        </p:grpSpPr>
        <p:sp>
          <p:nvSpPr>
            <p:cNvPr id="6" name="AutoShape 7"/>
            <p:cNvSpPr>
              <a:spLocks noChangeArrowheads="1"/>
            </p:cNvSpPr>
            <p:nvPr/>
          </p:nvSpPr>
          <p:spPr bwMode="auto">
            <a:xfrm flipH="1">
              <a:off x="288" y="888"/>
              <a:ext cx="576" cy="864"/>
            </a:xfrm>
            <a:prstGeom prst="rtTriangle">
              <a:avLst/>
            </a:prstGeom>
            <a:gradFill rotWithShape="1">
              <a:gsLst>
                <a:gs pos="0">
                  <a:srgbClr val="767600"/>
                </a:gs>
                <a:gs pos="50000">
                  <a:srgbClr val="FFFF00"/>
                </a:gs>
                <a:gs pos="100000">
                  <a:srgbClr val="767600"/>
                </a:gs>
              </a:gsLst>
              <a:lin ang="54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864" y="720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796" y="1680"/>
              <a:ext cx="68" cy="6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837" y="768"/>
              <a:ext cx="57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900">
                  <a:latin typeface=".VnArial" panose="020B7200000000000000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816" y="1632"/>
              <a:ext cx="57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900">
                  <a:latin typeface=".VnArial" panose="020B7200000000000000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123" y="1701"/>
              <a:ext cx="57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900">
                  <a:latin typeface=".VnArial" panose="020B7200000000000000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12" name="Arc 13"/>
          <p:cNvSpPr>
            <a:spLocks/>
          </p:cNvSpPr>
          <p:nvPr/>
        </p:nvSpPr>
        <p:spPr bwMode="auto">
          <a:xfrm rot="6998718" flipV="1">
            <a:off x="2356477" y="4782043"/>
            <a:ext cx="360363" cy="330200"/>
          </a:xfrm>
          <a:custGeom>
            <a:avLst/>
            <a:gdLst>
              <a:gd name="T0" fmla="*/ 2147483646 w 43200"/>
              <a:gd name="T1" fmla="*/ 0 h 37451"/>
              <a:gd name="T2" fmla="*/ 2147483646 w 43200"/>
              <a:gd name="T3" fmla="*/ 2147483646 h 37451"/>
              <a:gd name="T4" fmla="*/ 2147483646 w 43200"/>
              <a:gd name="T5" fmla="*/ 2147483646 h 37451"/>
              <a:gd name="T6" fmla="*/ 0 60000 65536"/>
              <a:gd name="T7" fmla="*/ 0 60000 65536"/>
              <a:gd name="T8" fmla="*/ 0 60000 65536"/>
              <a:gd name="T9" fmla="*/ 0 w 43200"/>
              <a:gd name="T10" fmla="*/ 0 h 37451"/>
              <a:gd name="T11" fmla="*/ 43200 w 43200"/>
              <a:gd name="T12" fmla="*/ 37451 h 374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37451" fill="none" extrusionOk="0">
                <a:moveTo>
                  <a:pt x="36273" y="-1"/>
                </a:moveTo>
                <a:cubicBezTo>
                  <a:pt x="40689" y="4087"/>
                  <a:pt x="43200" y="9833"/>
                  <a:pt x="43200" y="15851"/>
                </a:cubicBezTo>
                <a:cubicBezTo>
                  <a:pt x="43200" y="27780"/>
                  <a:pt x="33529" y="37451"/>
                  <a:pt x="21600" y="37451"/>
                </a:cubicBezTo>
                <a:cubicBezTo>
                  <a:pt x="9670" y="37451"/>
                  <a:pt x="0" y="27780"/>
                  <a:pt x="0" y="15851"/>
                </a:cubicBezTo>
                <a:cubicBezTo>
                  <a:pt x="-1" y="13015"/>
                  <a:pt x="558" y="10207"/>
                  <a:pt x="1642" y="7587"/>
                </a:cubicBezTo>
              </a:path>
              <a:path w="43200" h="37451" stroke="0" extrusionOk="0">
                <a:moveTo>
                  <a:pt x="36273" y="-1"/>
                </a:moveTo>
                <a:cubicBezTo>
                  <a:pt x="40689" y="4087"/>
                  <a:pt x="43200" y="9833"/>
                  <a:pt x="43200" y="15851"/>
                </a:cubicBezTo>
                <a:cubicBezTo>
                  <a:pt x="43200" y="27780"/>
                  <a:pt x="33529" y="37451"/>
                  <a:pt x="21600" y="37451"/>
                </a:cubicBezTo>
                <a:cubicBezTo>
                  <a:pt x="9670" y="37451"/>
                  <a:pt x="0" y="27780"/>
                  <a:pt x="0" y="15851"/>
                </a:cubicBezTo>
                <a:cubicBezTo>
                  <a:pt x="-1" y="13015"/>
                  <a:pt x="558" y="10207"/>
                  <a:pt x="1642" y="7587"/>
                </a:cubicBezTo>
                <a:lnTo>
                  <a:pt x="21600" y="15851"/>
                </a:lnTo>
                <a:lnTo>
                  <a:pt x="36273" y="-1"/>
                </a:lnTo>
                <a:close/>
              </a:path>
            </a:pathLst>
          </a:custGeom>
          <a:noFill/>
          <a:ln w="2857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1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6744" y="1608083"/>
            <a:ext cx="4614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gọt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098" name="Picture 2" descr="Cây bút chì | Gx.Tân 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210" y="38111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4677103" y="2808412"/>
            <a:ext cx="2249215" cy="14142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71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ài 2. Hình nón - Hình nón cụt - Diện tích xung quanh và thể tích của hình  nón, hình nón cụt - HocDo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2" y="1162152"/>
            <a:ext cx="4521529" cy="2712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Nón Sinh Nhật Không Ren - Màu Hồ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686" y="667335"/>
            <a:ext cx="3207735" cy="320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6003" y="732607"/>
            <a:ext cx="2948741" cy="3037558"/>
          </a:xfrm>
          <a:prstGeom prst="rect">
            <a:avLst/>
          </a:prstGeom>
        </p:spPr>
      </p:pic>
      <p:pic>
        <p:nvPicPr>
          <p:cNvPr id="6150" name="Picture 6" descr="Lịch sử giá Kem Celano Dâu cập nhật 4/2022 - BeeCos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2" y="4189113"/>
            <a:ext cx="2668886" cy="266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Đèn thả trang trí hình nón XTE 28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245" y="4170808"/>
            <a:ext cx="2687191" cy="2687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25252" y="3835436"/>
            <a:ext cx="3105204" cy="293912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370625" y="147145"/>
            <a:ext cx="7395003" cy="6621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HÌNH ẢNH THỰC TẾ CỦA HÌNH NÓN</a:t>
            </a:r>
          </a:p>
        </p:txBody>
      </p:sp>
    </p:spTree>
    <p:extLst>
      <p:ext uri="{BB962C8B-B14F-4D97-AF65-F5344CB8AC3E}">
        <p14:creationId xmlns:p14="http://schemas.microsoft.com/office/powerpoint/2010/main" val="428048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131" y="557048"/>
            <a:ext cx="113511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0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0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8cm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5cm.</a:t>
            </a:r>
          </a:p>
        </p:txBody>
      </p:sp>
    </p:spTree>
    <p:extLst>
      <p:ext uri="{BB962C8B-B14F-4D97-AF65-F5344CB8AC3E}">
        <p14:creationId xmlns:p14="http://schemas.microsoft.com/office/powerpoint/2010/main" val="252226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3986" y="168165"/>
            <a:ext cx="113511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3986" y="2238703"/>
            <a:ext cx="4414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r = 3cm; l = 2cm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985" y="4340772"/>
            <a:ext cx="4414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r = 4dm; l = 30cm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984" y="3289737"/>
            <a:ext cx="4414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r = 4m; l = 0,5m</a:t>
            </a:r>
          </a:p>
        </p:txBody>
      </p:sp>
    </p:spTree>
    <p:extLst>
      <p:ext uri="{BB962C8B-B14F-4D97-AF65-F5344CB8AC3E}">
        <p14:creationId xmlns:p14="http://schemas.microsoft.com/office/powerpoint/2010/main" val="406352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9806" y="620111"/>
            <a:ext cx="105839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0955" algn="just">
              <a:spcAft>
                <a:spcPts val="0"/>
              </a:spcAft>
            </a:pPr>
            <a:r>
              <a:rPr lang="nl-NL" sz="40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Ví dụ 2: </a:t>
            </a:r>
            <a:r>
              <a:rPr lang="nl-NL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Tính thể tích của hình nón có bán kính đáy r = 4cm và chiều cao h = 3cm.</a:t>
            </a:r>
            <a:endParaRPr lang="en-US" sz="40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94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ght Arrow 34"/>
          <p:cNvSpPr/>
          <p:nvPr/>
        </p:nvSpPr>
        <p:spPr>
          <a:xfrm rot="2397007">
            <a:off x="3449737" y="5482339"/>
            <a:ext cx="2197339" cy="387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855813">
            <a:off x="3823661" y="4810269"/>
            <a:ext cx="1591269" cy="387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20882175">
            <a:off x="3728757" y="4202300"/>
            <a:ext cx="1704013" cy="387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9069169">
            <a:off x="3367597" y="3077537"/>
            <a:ext cx="1816179" cy="4892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914400" y="3736797"/>
            <a:ext cx="2932387" cy="137685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316" y="0"/>
            <a:ext cx="2372843" cy="2930981"/>
          </a:xfrm>
          <a:prstGeom prst="rect">
            <a:avLst/>
          </a:prstGeom>
        </p:spPr>
      </p:pic>
      <p:cxnSp>
        <p:nvCxnSpPr>
          <p:cNvPr id="6" name="Straight Arrow Connector 5"/>
          <p:cNvCxnSpPr>
            <a:stCxn id="17" idx="3"/>
          </p:cNvCxnSpPr>
          <p:nvPr/>
        </p:nvCxnSpPr>
        <p:spPr>
          <a:xfrm>
            <a:off x="4059347" y="2424911"/>
            <a:ext cx="1332460" cy="2342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540602" y="2144111"/>
            <a:ext cx="1518745" cy="561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6674684" y="1465490"/>
            <a:ext cx="911905" cy="3228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7502507" y="903890"/>
            <a:ext cx="2618955" cy="561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6674684" y="2198235"/>
            <a:ext cx="911905" cy="3228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7636973" y="2078855"/>
            <a:ext cx="2618955" cy="561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536502" y="1106553"/>
            <a:ext cx="1332460" cy="2342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1860876" y="595541"/>
            <a:ext cx="2618955" cy="561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391807" y="3477554"/>
            <a:ext cx="5938346" cy="9189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rl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250444"/>
              </p:ext>
            </p:extLst>
          </p:nvPr>
        </p:nvGraphicFramePr>
        <p:xfrm>
          <a:off x="6032500" y="333216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90440" progId="Equation.DSMT4">
                  <p:embed/>
                </p:oleObj>
              </mc:Choice>
              <mc:Fallback>
                <p:oleObj name="Equation" r:id="rId3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32500" y="3332163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ounded Rectangle 30"/>
          <p:cNvSpPr/>
          <p:nvPr/>
        </p:nvSpPr>
        <p:spPr>
          <a:xfrm>
            <a:off x="5391806" y="4620204"/>
            <a:ext cx="5938348" cy="9189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rl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l-G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431478" y="5721551"/>
            <a:ext cx="5898676" cy="9189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113055"/>
              </p:ext>
            </p:extLst>
          </p:nvPr>
        </p:nvGraphicFramePr>
        <p:xfrm>
          <a:off x="7130636" y="5872678"/>
          <a:ext cx="1326183" cy="767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419040" progId="Equation.DSMT4">
                  <p:embed/>
                </p:oleObj>
              </mc:Choice>
              <mc:Fallback>
                <p:oleObj name="Equation" r:id="rId5" imgW="723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30636" y="5872678"/>
                        <a:ext cx="1326183" cy="7677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658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28" grpId="0" animBg="1"/>
      <p:bldP spid="10" grpId="0" animBg="1"/>
      <p:bldP spid="2" grpId="0" animBg="1"/>
      <p:bldP spid="17" grpId="0" animBg="1"/>
      <p:bldP spid="20" grpId="0" animBg="1"/>
      <p:bldP spid="22" grpId="0" animBg="1"/>
      <p:bldP spid="25" grpId="0" animBg="1"/>
      <p:bldP spid="29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385</Words>
  <Application>Microsoft Office PowerPoint</Application>
  <PresentationFormat>Widescreen</PresentationFormat>
  <Paragraphs>38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.VnArial</vt:lpstr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HANG DANG</cp:lastModifiedBy>
  <cp:revision>28</cp:revision>
  <dcterms:created xsi:type="dcterms:W3CDTF">2022-04-20T08:57:01Z</dcterms:created>
  <dcterms:modified xsi:type="dcterms:W3CDTF">2023-05-15T04:56:09Z</dcterms:modified>
</cp:coreProperties>
</file>