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media1.WAV" ContentType="audio/x-wav"/>
  <Override PartName="/ppt/media/media2.WAV" ContentType="audio/x-wav"/>
  <Override PartName="/ppt/media/audio2.wav" ContentType="audio/x-wav"/>
  <Override PartName="/ppt/media/audio3.wav" ContentType="audio/x-wav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b8e8a6a3260e4acd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0" r:id="rId2"/>
    <p:sldId id="281" r:id="rId3"/>
    <p:sldId id="285" r:id="rId4"/>
    <p:sldId id="261" r:id="rId5"/>
    <p:sldId id="262" r:id="rId6"/>
    <p:sldId id="264" r:id="rId7"/>
    <p:sldId id="266" r:id="rId8"/>
    <p:sldId id="270" r:id="rId9"/>
    <p:sldId id="271" r:id="rId10"/>
    <p:sldId id="284" r:id="rId11"/>
    <p:sldId id="273" r:id="rId12"/>
    <p:sldId id="27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77" r:id="rId22"/>
    <p:sldId id="278" r:id="rId23"/>
    <p:sldId id="279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0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1829" autoAdjust="0"/>
  </p:normalViewPr>
  <p:slideViewPr>
    <p:cSldViewPr>
      <p:cViewPr varScale="1">
        <p:scale>
          <a:sx n="96" d="100"/>
          <a:sy n="96" d="100"/>
        </p:scale>
        <p:origin x="618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C4012-7B8F-4395-B6F8-F8ED346B5285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56109-94F7-479E-9147-4DB67CF0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0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6,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quen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thí</a:t>
            </a:r>
            <a:r>
              <a:rPr lang="en-US" baseline="0" dirty="0"/>
              <a:t> </a:t>
            </a:r>
            <a:r>
              <a:rPr lang="en-US" baseline="0" dirty="0" err="1"/>
              <a:t>nghiệm</a:t>
            </a:r>
            <a:r>
              <a:rPr lang="en-US" baseline="0" dirty="0"/>
              <a:t> </a:t>
            </a:r>
            <a:r>
              <a:rPr lang="en-US" baseline="0" dirty="0" err="1"/>
              <a:t>đơn</a:t>
            </a:r>
            <a:r>
              <a:rPr lang="en-US" baseline="0" dirty="0"/>
              <a:t> </a:t>
            </a:r>
            <a:r>
              <a:rPr lang="en-US" baseline="0" dirty="0" err="1"/>
              <a:t>giản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yếu</a:t>
            </a:r>
            <a:r>
              <a:rPr lang="en-US" baseline="0" dirty="0"/>
              <a:t> </a:t>
            </a:r>
            <a:r>
              <a:rPr lang="en-US" baseline="0" dirty="0" err="1"/>
              <a:t>tố</a:t>
            </a:r>
            <a:r>
              <a:rPr lang="en-US" baseline="0" dirty="0"/>
              <a:t> </a:t>
            </a:r>
            <a:r>
              <a:rPr lang="en-US" baseline="0" dirty="0" err="1"/>
              <a:t>ngẫu</a:t>
            </a:r>
            <a:r>
              <a:rPr lang="en-US" baseline="0" dirty="0"/>
              <a:t> </a:t>
            </a:r>
            <a:r>
              <a:rPr lang="en-US" baseline="0" dirty="0" err="1"/>
              <a:t>nhiên</a:t>
            </a:r>
            <a:r>
              <a:rPr lang="en-US" baseline="0" dirty="0"/>
              <a:t> </a:t>
            </a:r>
            <a:r>
              <a:rPr lang="en-US" baseline="0" dirty="0" err="1"/>
              <a:t>như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quay May </a:t>
            </a:r>
            <a:r>
              <a:rPr lang="en-US" baseline="0" dirty="0" err="1"/>
              <a:t>mắn</a:t>
            </a:r>
            <a:r>
              <a:rPr lang="en-US" baseline="0" dirty="0"/>
              <a:t>, Tung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xu</a:t>
            </a:r>
            <a:r>
              <a:rPr lang="en-US" baseline="0" dirty="0"/>
              <a:t>, Tung </a:t>
            </a:r>
            <a:r>
              <a:rPr lang="en-US" baseline="0" dirty="0" err="1"/>
              <a:t>xúc</a:t>
            </a:r>
            <a:r>
              <a:rPr lang="en-US" baseline="0" dirty="0"/>
              <a:t> </a:t>
            </a:r>
            <a:r>
              <a:rPr lang="en-US" baseline="0" dirty="0" err="1"/>
              <a:t>xắc</a:t>
            </a:r>
            <a:r>
              <a:rPr lang="en-US" baseline="0" dirty="0"/>
              <a:t>.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diễn</a:t>
            </a:r>
            <a:r>
              <a:rPr lang="en-US" baseline="0" dirty="0"/>
              <a:t> </a:t>
            </a:r>
            <a:r>
              <a:rPr lang="en-US" baseline="0" dirty="0" err="1"/>
              <a:t>khả</a:t>
            </a:r>
            <a:r>
              <a:rPr lang="en-US" baseline="0" dirty="0"/>
              <a:t> </a:t>
            </a:r>
            <a:r>
              <a:rPr lang="en-US" baseline="0" dirty="0" err="1"/>
              <a:t>năng</a:t>
            </a:r>
            <a:r>
              <a:rPr lang="en-US" baseline="0" dirty="0"/>
              <a:t> </a:t>
            </a:r>
            <a:r>
              <a:rPr lang="en-US" baseline="0" dirty="0" err="1"/>
              <a:t>thắng</a:t>
            </a:r>
            <a:r>
              <a:rPr lang="en-US" baseline="0" dirty="0"/>
              <a:t> hay </a:t>
            </a:r>
            <a:r>
              <a:rPr lang="en-US" baseline="0" dirty="0" err="1"/>
              <a:t>thua</a:t>
            </a:r>
            <a:r>
              <a:rPr lang="en-US" baseline="0" dirty="0"/>
              <a:t>,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công</a:t>
            </a:r>
            <a:r>
              <a:rPr lang="en-US" baseline="0" dirty="0"/>
              <a:t> hay </a:t>
            </a:r>
            <a:r>
              <a:rPr lang="en-US" baseline="0" dirty="0" err="1"/>
              <a:t>thất</a:t>
            </a:r>
            <a:r>
              <a:rPr lang="en-US" baseline="0" dirty="0"/>
              <a:t> </a:t>
            </a:r>
            <a:r>
              <a:rPr lang="en-US" baseline="0" dirty="0" err="1"/>
              <a:t>bại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con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gọi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nghiệm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6109-94F7-479E-9147-4DB67CF04B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6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-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World Cup 2022”)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lường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World Cup 2022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4,44%)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8.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VIII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6109-94F7-479E-9147-4DB67CF04B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sạt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lở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 err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6109-94F7-479E-9147-4DB67CF04B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39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Thảo luận theo bàn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6109-94F7-479E-9147-4DB67CF04B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97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56109-94F7-479E-9147-4DB67CF04B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52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Hoạt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nhân</a:t>
            </a:r>
            <a:endParaRPr lang="vi-VN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6109-94F7-479E-9147-4DB67CF04B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9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đôi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6109-94F7-479E-9147-4DB67CF04B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30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56109-94F7-479E-9147-4DB67CF04B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85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Hoạt động cá nhân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6109-94F7-479E-9147-4DB67CF04B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35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33.wmf"/><Relationship Id="rId18" Type="http://schemas.openxmlformats.org/officeDocument/2006/relationships/image" Target="../media/image55.png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35.wmf"/><Relationship Id="rId2" Type="http://schemas.openxmlformats.org/officeDocument/2006/relationships/notesSlide" Target="../notesSlides/notesSlide6.xml"/><Relationship Id="rId16" Type="http://schemas.openxmlformats.org/officeDocument/2006/relationships/oleObject" Target="../embeddings/oleObject2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2.wmf"/><Relationship Id="rId5" Type="http://schemas.openxmlformats.org/officeDocument/2006/relationships/image" Target="../media/image40.png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56.png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6.png"/><Relationship Id="rId3" Type="http://schemas.openxmlformats.org/officeDocument/2006/relationships/audio" Target="../media/audio1.wav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gif"/><Relationship Id="rId11" Type="http://schemas.openxmlformats.org/officeDocument/2006/relationships/image" Target="../media/image440.png"/><Relationship Id="rId5" Type="http://schemas.openxmlformats.org/officeDocument/2006/relationships/image" Target="../media/image36.png"/><Relationship Id="rId10" Type="http://schemas.openxmlformats.org/officeDocument/2006/relationships/image" Target="../media/image43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43.gif"/><Relationship Id="rId3" Type="http://schemas.openxmlformats.org/officeDocument/2006/relationships/slideLayout" Target="../slideLayouts/slideLayout2.xml"/><Relationship Id="rId7" Type="http://schemas.openxmlformats.org/officeDocument/2006/relationships/slide" Target="slide16.xml"/><Relationship Id="rId12" Type="http://schemas.openxmlformats.org/officeDocument/2006/relationships/image" Target="../media/image42.gif"/><Relationship Id="rId17" Type="http://schemas.openxmlformats.org/officeDocument/2006/relationships/slide" Target="slide21.xml"/><Relationship Id="rId2" Type="http://schemas.openxmlformats.org/officeDocument/2006/relationships/audio" Target="../media/media1.WAV"/><Relationship Id="rId16" Type="http://schemas.openxmlformats.org/officeDocument/2006/relationships/slide" Target="slide14.xml"/><Relationship Id="rId1" Type="http://schemas.microsoft.com/office/2007/relationships/media" Target="../media/media1.WAV"/><Relationship Id="rId6" Type="http://schemas.openxmlformats.org/officeDocument/2006/relationships/slide" Target="slide15.xml"/><Relationship Id="rId11" Type="http://schemas.openxmlformats.org/officeDocument/2006/relationships/slide" Target="slide20.xml"/><Relationship Id="rId5" Type="http://schemas.openxmlformats.org/officeDocument/2006/relationships/image" Target="../media/image41.png"/><Relationship Id="rId15" Type="http://schemas.openxmlformats.org/officeDocument/2006/relationships/image" Target="../media/image47.png"/><Relationship Id="rId10" Type="http://schemas.openxmlformats.org/officeDocument/2006/relationships/slide" Target="slide19.xml"/><Relationship Id="rId4" Type="http://schemas.openxmlformats.org/officeDocument/2006/relationships/image" Target="../media/image39.jpeg"/><Relationship Id="rId9" Type="http://schemas.openxmlformats.org/officeDocument/2006/relationships/slide" Target="slide18.xml"/><Relationship Id="rId1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slide" Target="slide13.xml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5.wav"/><Relationship Id="rId12" Type="http://schemas.openxmlformats.org/officeDocument/2006/relationships/image" Target="../media/image5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audio4.wav"/><Relationship Id="rId11" Type="http://schemas.openxmlformats.org/officeDocument/2006/relationships/image" Target="../media/image49.png"/><Relationship Id="rId5" Type="http://schemas.openxmlformats.org/officeDocument/2006/relationships/audio" Target="../media/audio3.wav"/><Relationship Id="rId15" Type="http://schemas.openxmlformats.org/officeDocument/2006/relationships/image" Target="../media/image71.png"/><Relationship Id="rId10" Type="http://schemas.openxmlformats.org/officeDocument/2006/relationships/image" Target="../media/image48.png"/><Relationship Id="rId4" Type="http://schemas.openxmlformats.org/officeDocument/2006/relationships/audio" Target="../media/audio2.wav"/><Relationship Id="rId9" Type="http://schemas.openxmlformats.org/officeDocument/2006/relationships/image" Target="../media/image39.jpeg"/><Relationship Id="rId1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51.png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6.wav"/><Relationship Id="rId12" Type="http://schemas.openxmlformats.org/officeDocument/2006/relationships/slide" Target="slide1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audio4.wav"/><Relationship Id="rId11" Type="http://schemas.openxmlformats.org/officeDocument/2006/relationships/image" Target="../media/image48.png"/><Relationship Id="rId5" Type="http://schemas.openxmlformats.org/officeDocument/2006/relationships/audio" Target="../media/audio3.wav"/><Relationship Id="rId10" Type="http://schemas.openxmlformats.org/officeDocument/2006/relationships/image" Target="../media/image52.png"/><Relationship Id="rId4" Type="http://schemas.openxmlformats.org/officeDocument/2006/relationships/audio" Target="../media/audio2.wav"/><Relationship Id="rId9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slide" Target="slide13.xml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4.wav"/><Relationship Id="rId12" Type="http://schemas.openxmlformats.org/officeDocument/2006/relationships/image" Target="../media/image4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audio3.wav"/><Relationship Id="rId11" Type="http://schemas.openxmlformats.org/officeDocument/2006/relationships/image" Target="../media/image48.png"/><Relationship Id="rId5" Type="http://schemas.openxmlformats.org/officeDocument/2006/relationships/audio" Target="../media/audio2.wav"/><Relationship Id="rId15" Type="http://schemas.openxmlformats.org/officeDocument/2006/relationships/image" Target="../media/image51.png"/><Relationship Id="rId10" Type="http://schemas.openxmlformats.org/officeDocument/2006/relationships/image" Target="../media/image39.jpeg"/><Relationship Id="rId4" Type="http://schemas.openxmlformats.org/officeDocument/2006/relationships/notesSlide" Target="../notesSlides/notesSlide8.xml"/><Relationship Id="rId9" Type="http://schemas.openxmlformats.org/officeDocument/2006/relationships/audio" Target="../media/audio6.wav"/><Relationship Id="rId1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slide" Target="slide13.xml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5.wav"/><Relationship Id="rId12" Type="http://schemas.openxmlformats.org/officeDocument/2006/relationships/image" Target="../media/image5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audio4.wav"/><Relationship Id="rId11" Type="http://schemas.openxmlformats.org/officeDocument/2006/relationships/image" Target="../media/image50.png"/><Relationship Id="rId5" Type="http://schemas.openxmlformats.org/officeDocument/2006/relationships/audio" Target="../media/audio3.wav"/><Relationship Id="rId10" Type="http://schemas.openxmlformats.org/officeDocument/2006/relationships/image" Target="../media/image53.png"/><Relationship Id="rId4" Type="http://schemas.openxmlformats.org/officeDocument/2006/relationships/audio" Target="../media/audio2.wav"/><Relationship Id="rId9" Type="http://schemas.openxmlformats.org/officeDocument/2006/relationships/image" Target="../media/image39.jpeg"/><Relationship Id="rId1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50.png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5.wav"/><Relationship Id="rId12" Type="http://schemas.openxmlformats.org/officeDocument/2006/relationships/image" Target="../media/image48.png"/><Relationship Id="rId2" Type="http://schemas.openxmlformats.org/officeDocument/2006/relationships/audio" Target="../media/media2.WAV"/><Relationship Id="rId16" Type="http://schemas.openxmlformats.org/officeDocument/2006/relationships/image" Target="../media/image51.png"/><Relationship Id="rId1" Type="http://schemas.microsoft.com/office/2007/relationships/media" Target="../media/media2.WAV"/><Relationship Id="rId6" Type="http://schemas.openxmlformats.org/officeDocument/2006/relationships/audio" Target="../media/audio4.wav"/><Relationship Id="rId11" Type="http://schemas.openxmlformats.org/officeDocument/2006/relationships/image" Target="../media/image63.png"/><Relationship Id="rId5" Type="http://schemas.openxmlformats.org/officeDocument/2006/relationships/audio" Target="../media/audio3.wav"/><Relationship Id="rId15" Type="http://schemas.openxmlformats.org/officeDocument/2006/relationships/slide" Target="slide13.xml"/><Relationship Id="rId10" Type="http://schemas.openxmlformats.org/officeDocument/2006/relationships/image" Target="../media/image62.png"/><Relationship Id="rId4" Type="http://schemas.openxmlformats.org/officeDocument/2006/relationships/audio" Target="../media/audio2.wav"/><Relationship Id="rId9" Type="http://schemas.openxmlformats.org/officeDocument/2006/relationships/image" Target="../media/image39.jpeg"/><Relationship Id="rId1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slide" Target="slide13.xml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5.wav"/><Relationship Id="rId12" Type="http://schemas.openxmlformats.org/officeDocument/2006/relationships/image" Target="../media/image5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audio4.wav"/><Relationship Id="rId11" Type="http://schemas.openxmlformats.org/officeDocument/2006/relationships/image" Target="../media/image49.png"/><Relationship Id="rId5" Type="http://schemas.openxmlformats.org/officeDocument/2006/relationships/audio" Target="../media/audio3.wav"/><Relationship Id="rId10" Type="http://schemas.openxmlformats.org/officeDocument/2006/relationships/image" Target="../media/image48.png"/><Relationship Id="rId4" Type="http://schemas.openxmlformats.org/officeDocument/2006/relationships/audio" Target="../media/audio2.wav"/><Relationship Id="rId9" Type="http://schemas.openxmlformats.org/officeDocument/2006/relationships/image" Target="../media/image39.jpeg"/><Relationship Id="rId1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37.gif"/><Relationship Id="rId3" Type="http://schemas.openxmlformats.org/officeDocument/2006/relationships/audio" Target="../media/audio1.wav"/><Relationship Id="rId7" Type="http://schemas.openxmlformats.org/officeDocument/2006/relationships/image" Target="../media/image66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57.png"/><Relationship Id="rId15" Type="http://schemas.openxmlformats.org/officeDocument/2006/relationships/image" Target="../media/image590.png"/><Relationship Id="rId10" Type="http://schemas.openxmlformats.org/officeDocument/2006/relationships/image" Target="../media/image69.png"/><Relationship Id="rId4" Type="http://schemas.openxmlformats.org/officeDocument/2006/relationships/image" Target="../media/image1.png"/><Relationship Id="rId9" Type="http://schemas.openxmlformats.org/officeDocument/2006/relationships/image" Target="../media/image68.png"/><Relationship Id="rId14" Type="http://schemas.openxmlformats.org/officeDocument/2006/relationships/image" Target="../media/image6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1.png"/><Relationship Id="rId21" Type="http://schemas.openxmlformats.org/officeDocument/2006/relationships/image" Target="../media/image21.wmf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9.wmf"/><Relationship Id="rId2" Type="http://schemas.openxmlformats.org/officeDocument/2006/relationships/notesSlide" Target="../notesSlides/notesSlide4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6.bin"/><Relationship Id="rId2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7.wmf"/><Relationship Id="rId3" Type="http://schemas.openxmlformats.org/officeDocument/2006/relationships/image" Target="../media/image1.png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29.wmf"/><Relationship Id="rId2" Type="http://schemas.openxmlformats.org/officeDocument/2006/relationships/notesSlide" Target="../notesSlides/notesSlide5.xml"/><Relationship Id="rId16" Type="http://schemas.openxmlformats.org/officeDocument/2006/relationships/oleObject" Target="../embeddings/oleObject16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L20U25GSXzBJYl68kk8uQGfFKzs7yb1M4KJWUiLk6ZEvGF+qCIPSnY57AbBFCvTW15.2022.15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17189" cy="5124605"/>
          </a:xfrm>
          <a:prstGeom prst="rect">
            <a:avLst/>
          </a:prstGeom>
        </p:spPr>
      </p:pic>
      <p:sp>
        <p:nvSpPr>
          <p:cNvPr id="10" name="TextBox 7" descr="OPL20U25GSXzBJYl68kk8uQGfFKzs7yb1M4KJWUiLk6ZEvGF+qCIPSnY57AbBFCvTW15.2022.156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276704" y="833788"/>
            <a:ext cx="6629399" cy="4385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68580" tIns="34290" rIns="68580" bIns="3429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en-US" sz="2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alt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en-US" sz="2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alt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pic>
        <p:nvPicPr>
          <p:cNvPr id="11268" name="Picture 4" descr="OPL20U25GSXzBJYl68kk8uQGfFKzs7yb1M4KJWUiLk6ZEvGF+qCIPSnY57AbBFCvTW15.2022.15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63221"/>
            <a:ext cx="1447800" cy="15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 descr="OPL20U25GSXzBJYl68kk8uQGfFKzs7yb1M4KJWUiLk6ZEvGF+qCIPSnY57AbBFCvTW15.2022.156+K4lPs7H94VUqPe2XwIsfPRnrXQE//QTEXxb8/8N4CNc6FpgZahzpTjFhMzSA7T/nHJa11DE8Ng2TP3iAmRczFlmslSuUNOgUeb6yRvs0="/>
          <p:cNvSpPr txBox="1"/>
          <p:nvPr/>
        </p:nvSpPr>
        <p:spPr>
          <a:xfrm>
            <a:off x="629416" y="3116818"/>
            <a:ext cx="2755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Vòng quay may mắn</a:t>
            </a:r>
          </a:p>
        </p:txBody>
      </p:sp>
      <p:sp>
        <p:nvSpPr>
          <p:cNvPr id="3" name="TextBox 2" descr="OPL20U25GSXzBJYl68kk8uQGfFKzs7yb1M4KJWUiLk6ZEvGF+qCIPSnY57AbBFCvTW15.2022.156+K4lPs7H94VUqPe2XwIsfPRnrXQE//QTEXxb8/8N4CNc6FpgZahzpTjFhMzSA7T/nHJa11DE8Ng2TP3iAmRczFlmslSuUNOgUeb6yRvs0="/>
          <p:cNvSpPr txBox="1"/>
          <p:nvPr/>
        </p:nvSpPr>
        <p:spPr>
          <a:xfrm>
            <a:off x="4038600" y="3105150"/>
            <a:ext cx="1900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 descr="OPL20U25GSXzBJYl68kk8uQGfFKzs7yb1M4KJWUiLk6ZEvGF+qCIPSnY57AbBFCvTW15.2022.156+K4lPs7H94VUqPe2XwIsfPRnrXQE//QTEXxb8/8N4CNc6FpgZahzpTjFhMzSA7T/nHJa11DE8Ng2TP3iAmRczFlmslSuUNOgUeb6yRvs0="/>
          <p:cNvSpPr txBox="1"/>
          <p:nvPr/>
        </p:nvSpPr>
        <p:spPr>
          <a:xfrm>
            <a:off x="6534635" y="3105150"/>
            <a:ext cx="1847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xắc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 descr="OPL20U25GSXzBJYl68kk8uQGfFKzs7yb1M4KJWUiLk6ZEvGF+qCIPSnY57AbBFCvTW15.2022.156+K4lPs7H94VUqPe2XwIsfPRnrXQE//QTEXxb8/8N4CNc6FpgZahzpTjFhMzSA7T/nHJa11DE8Ng2TP3iAmRczFlmslSuUNOgUeb6yRvs0="/>
          <p:cNvSpPr txBox="1"/>
          <p:nvPr/>
        </p:nvSpPr>
        <p:spPr>
          <a:xfrm>
            <a:off x="2522613" y="3988832"/>
            <a:ext cx="3878187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Xác xuất thực nghiệm</a:t>
            </a:r>
          </a:p>
        </p:txBody>
      </p:sp>
      <p:pic>
        <p:nvPicPr>
          <p:cNvPr id="7" name="Picture 6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4C68665-A468-4839-833E-C710BC21F2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970" y="1468245"/>
            <a:ext cx="1557337" cy="1612627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B356B5-C6E3-47E1-8AB0-86CF43F9DF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692" y="1477858"/>
            <a:ext cx="1644041" cy="1638960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B66320A-54CF-42C3-B862-E516D0FCF4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77858"/>
            <a:ext cx="1593400" cy="159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6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3" grpId="0"/>
      <p:bldP spid="4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15.2022.15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08"/>
            <a:ext cx="9017189" cy="5124605"/>
          </a:xfrm>
          <a:prstGeom prst="rect">
            <a:avLst/>
          </a:prstGeom>
        </p:spPr>
      </p:pic>
      <p:sp>
        <p:nvSpPr>
          <p:cNvPr id="3" name="TextBox 7" descr="OPL20U25GSXzBJYl68kk8uQGfFKzs7yb1M4KJWUiLk6ZEvGF+qCIPSnY57AbBFCvTW15.2022.156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074759" y="2275876"/>
            <a:ext cx="7252963" cy="50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HOẠT </a:t>
            </a:r>
            <a:r>
              <a:rPr lang="en-US" altLang="en-US" sz="2700" b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ĐỘNG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 3: LUYỆN TẬP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546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15.2022.15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245976"/>
            <a:ext cx="9017189" cy="51246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 descr="OPL20U25GSXzBJYl68kk8uQGfFKzs7yb1M4KJWUiLk6ZEvGF+qCIPSnY57AbBFCvTW15.2022.156+K4lPs7H94VUqPe2XwIsfPRnrXQE//QTEXxb8/8N4CNc6FpgZahzpTjFhMzSA7T/nHJa11DE8Ng2TP3iAmRczFlmslSuUNOgUeb6yRvs0="/>
              <p:cNvSpPr/>
              <p:nvPr/>
            </p:nvSpPr>
            <p:spPr>
              <a:xfrm>
                <a:off x="1374006" y="819150"/>
                <a:ext cx="7077657" cy="184501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r>
                  <a:rPr lang="en-GB" sz="2000" b="1" u="sng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Ví </a:t>
                </a:r>
                <a:r>
                  <a:rPr lang="en-GB" sz="2000" b="1" u="sng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GB" sz="2000" b="1" u="sng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1</a:t>
                </a:r>
                <a:r>
                  <a:rPr lang="en-GB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cố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em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hãy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chỉ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cố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cố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chắc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chắn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cố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cố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ngẫu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GB" sz="20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GB" sz="20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“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điều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kiện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thường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nước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đun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sẽ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sôi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”.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“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Hai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”.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“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gieo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con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xúc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xắc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chấm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xuất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con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xúc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xắc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”.</a:t>
                </a:r>
              </a:p>
            </p:txBody>
          </p:sp>
        </mc:Choice>
        <mc:Fallback xmlns="">
          <p:sp>
            <p:nvSpPr>
              <p:cNvPr id="9" name="Rounded Rectangle 8" descr="OPL20U25GSXzBJYl68kk8uQGfFKzs7yb1M4KJWUiLk6ZEvGF+qCIPSnY57AbBFCvTW15.2022.156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006" y="819150"/>
                <a:ext cx="7077657" cy="1845012"/>
              </a:xfrm>
              <a:prstGeom prst="roundRect">
                <a:avLst/>
              </a:prstGeom>
              <a:blipFill>
                <a:blip r:embed="rId5"/>
                <a:stretch>
                  <a:fillRect t="-2932" b="-71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301327" y="889688"/>
            <a:ext cx="1072679" cy="1371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OPL20U25GSXzBJYl68kk8uQGfFKzs7yb1M4KJWUiLk6ZEvGF+qCIPSnY57AbBFCvTW15.2022.156+K4lPs7H94VUqPe2XwIsfPRnrXQE//QTEXxb8/8N4CNc6FpgZahzpTjFhMzSA7T/nHJa11DE8Ng2TP3iAmRczFlmslSuUNOgUeb6yRvs0="/>
              <p:cNvSpPr txBox="1"/>
              <p:nvPr/>
            </p:nvSpPr>
            <p:spPr>
              <a:xfrm>
                <a:off x="629165" y="3714750"/>
                <a:ext cx="7905235" cy="1300356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lvl="0"/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cố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GB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cố</a:t>
                </a:r>
                <a:r>
                  <a:rPr lang="en-GB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ngẫu</a:t>
                </a:r>
                <a:r>
                  <a:rPr lang="en-GB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GB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trước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nó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xảy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hay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Chẳng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cố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xảy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chấm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xuất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con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xúc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xắc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             </a:t>
                </a:r>
              </a:p>
              <a:p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      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xảy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chấm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xuất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con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xúc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xắc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         .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 descr="OPL20U25GSXzBJYl68kk8uQGfFKzs7yb1M4KJWUiLk6ZEvGF+qCIPSnY57AbBFCvTW15.2022.156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65" y="3714750"/>
                <a:ext cx="7905235" cy="1300356"/>
              </a:xfrm>
              <a:prstGeom prst="rect">
                <a:avLst/>
              </a:prstGeom>
              <a:blipFill>
                <a:blip r:embed="rId7"/>
                <a:stretch>
                  <a:fillRect l="-1079" t="-3271" b="-79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 descr="OPL20U25GSXzBJYl68kk8uQGfFKzs7yb1M4KJWUiLk6ZEvGF+qCIPSnY57AbBFCvTW15.2022.156+K4lPs7H94VUqPe2XwIsfPRnrXQE//QTEXxb8/8N4CNc6FpgZahzpTjFhMzSA7T/nHJa11DE8Ng2TP3iAmRczFlmslSuUNOgUeb6yRvs0="/>
          <p:cNvSpPr txBox="1"/>
          <p:nvPr/>
        </p:nvSpPr>
        <p:spPr>
          <a:xfrm>
            <a:off x="3623619" y="2619766"/>
            <a:ext cx="606576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  <p:sp>
        <p:nvSpPr>
          <p:cNvPr id="7" name="Google Shape;1341;p46" descr="OPL20U25GSXzBJYl68kk8uQGfFKzs7yb1M4KJWUiLk6ZEvGF+qCIPSnY57AbBFCvTW15.2022.156+K4lPs7H94VUqPe2XwIsfPRnrXQE//QTEXxb8/8N4CNc6FpgZahzpTjFhMzSA7T/nHJa11DE8Ng2TP3iAmRczFlmslSuUNOgUeb6yRvs0="/>
          <p:cNvSpPr txBox="1">
            <a:spLocks noGrp="1"/>
          </p:cNvSpPr>
          <p:nvPr/>
        </p:nvSpPr>
        <p:spPr bwMode="auto">
          <a:xfrm>
            <a:off x="1604907" y="322051"/>
            <a:ext cx="5836954" cy="46801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lIns="91425" tIns="91425" rIns="91425" bIns="91425" anchor="b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ts val="6000"/>
            </a:pPr>
            <a:r>
              <a:rPr lang="en-US" altLang="en-GB" sz="2100" b="1">
                <a:solidFill>
                  <a:schemeClr val="bg1"/>
                </a:solidFill>
                <a:latin typeface="Times New Roman" pitchFamily="18" charset="0"/>
                <a:ea typeface="思源黑体 Medium"/>
                <a:cs typeface="Times New Roman" pitchFamily="18" charset="0"/>
                <a:sym typeface="Special Elite"/>
              </a:rPr>
              <a:t>Bài 29: </a:t>
            </a:r>
            <a:r>
              <a:rPr lang="en-GB" altLang="en-GB" sz="2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pecial Elite"/>
              </a:rPr>
              <a:t>L</a:t>
            </a:r>
            <a:r>
              <a:rPr lang="en-GB" sz="2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àm quen với biến cố (tiết 1)</a:t>
            </a:r>
            <a:endParaRPr lang="en-US" altLang="en-GB" sz="2100" b="1">
              <a:solidFill>
                <a:schemeClr val="bg1"/>
              </a:solidFill>
              <a:latin typeface="Times New Roman" pitchFamily="18" charset="0"/>
              <a:ea typeface="思源黑体 Medium"/>
              <a:cs typeface="Times New Roman" pitchFamily="18" charset="0"/>
              <a:sym typeface="Special Elite"/>
            </a:endParaRPr>
          </a:p>
        </p:txBody>
      </p:sp>
      <p:graphicFrame>
        <p:nvGraphicFramePr>
          <p:cNvPr id="2" name="Object 1" descr="OPL20U25GSXzBJYl68kk8uQGfFKzs7yb1M4KJWUiLk6ZEvGF+qCIPSnY57AbBFCvTW15.2022.156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443178"/>
              </p:ext>
            </p:extLst>
          </p:nvPr>
        </p:nvGraphicFramePr>
        <p:xfrm>
          <a:off x="5905500" y="1503589"/>
          <a:ext cx="3429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7200" imgH="279360" progId="Equation.DSMT4">
                  <p:embed/>
                </p:oleObj>
              </mc:Choice>
              <mc:Fallback>
                <p:oleObj name="Equation" r:id="rId8" imgW="4572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05500" y="1503589"/>
                        <a:ext cx="342900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 descr="OPL20U25GSXzBJYl68kk8uQGfFKzs7yb1M4KJWUiLk6ZEvGF+qCIPSnY57AbBFCvTW15.2022.156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52488"/>
              </p:ext>
            </p:extLst>
          </p:nvPr>
        </p:nvGraphicFramePr>
        <p:xfrm>
          <a:off x="4322960" y="1785554"/>
          <a:ext cx="249040" cy="22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04560" imgH="279360" progId="Equation.DSMT4">
                  <p:embed/>
                </p:oleObj>
              </mc:Choice>
              <mc:Fallback>
                <p:oleObj name="Equation" r:id="rId10" imgW="3045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22960" y="1785554"/>
                        <a:ext cx="249040" cy="22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 descr="OPL20U25GSXzBJYl68kk8uQGfFKzs7yb1M4KJWUiLk6ZEvGF+qCIPSnY57AbBFCvTW15.2022.156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205168"/>
              </p:ext>
            </p:extLst>
          </p:nvPr>
        </p:nvGraphicFramePr>
        <p:xfrm>
          <a:off x="3054626" y="2379696"/>
          <a:ext cx="145774" cy="246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4880" imgH="279360" progId="Equation.DSMT4">
                  <p:embed/>
                </p:oleObj>
              </mc:Choice>
              <mc:Fallback>
                <p:oleObj name="Equation" r:id="rId12" imgW="1648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054626" y="2379696"/>
                        <a:ext cx="145774" cy="246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OPL20U25GSXzBJYl68kk8uQGfFKzs7yb1M4KJWUiLk6ZEvGF+qCIPSnY57AbBFCvTW15.2022.156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961410"/>
              </p:ext>
            </p:extLst>
          </p:nvPr>
        </p:nvGraphicFramePr>
        <p:xfrm>
          <a:off x="657740" y="4725228"/>
          <a:ext cx="48577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47640" imgH="342720" progId="Equation.DSMT4">
                  <p:embed/>
                </p:oleObj>
              </mc:Choice>
              <mc:Fallback>
                <p:oleObj name="Equation" r:id="rId14" imgW="64764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57740" y="4725228"/>
                        <a:ext cx="485775" cy="25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474080"/>
              </p:ext>
            </p:extLst>
          </p:nvPr>
        </p:nvGraphicFramePr>
        <p:xfrm>
          <a:off x="7620000" y="4686300"/>
          <a:ext cx="485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47640" imgH="431640" progId="Equation.DSMT4">
                  <p:embed/>
                </p:oleObj>
              </mc:Choice>
              <mc:Fallback>
                <p:oleObj name="Equation" r:id="rId16" imgW="6476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620000" y="4686300"/>
                        <a:ext cx="485775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87161" y="2945290"/>
                <a:ext cx="732209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GB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GB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GB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cố</a:t>
                </a:r>
                <a:r>
                  <a:rPr lang="en-GB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GB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GB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GB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cố</a:t>
                </a:r>
                <a:r>
                  <a:rPr lang="en-GB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chắc</a:t>
                </a:r>
                <a:r>
                  <a:rPr lang="en-GB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chắc</a:t>
                </a:r>
                <a:r>
                  <a:rPr lang="en-GB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GB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nó</a:t>
                </a:r>
                <a:r>
                  <a:rPr lang="en-GB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luôn</a:t>
                </a:r>
                <a:r>
                  <a:rPr lang="en-GB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xảy</a:t>
                </a:r>
                <a:r>
                  <a:rPr lang="en-GB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ra.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61" y="2945290"/>
                <a:ext cx="7322091" cy="400110"/>
              </a:xfrm>
              <a:prstGeom prst="rect">
                <a:avLst/>
              </a:prstGeom>
              <a:blipFill rotWithShape="1">
                <a:blip r:embed="rId18"/>
                <a:stretch>
                  <a:fillRect l="-833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09600" y="3314640"/>
                <a:ext cx="7162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GB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GB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GB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cố</a:t>
                </a:r>
                <a:r>
                  <a:rPr lang="en-GB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en-GB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GB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GB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cố</a:t>
                </a:r>
                <a:r>
                  <a:rPr lang="en-GB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GB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GB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GB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GB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nó</a:t>
                </a:r>
                <a:r>
                  <a:rPr lang="en-GB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GB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bao</a:t>
                </a:r>
                <a:r>
                  <a:rPr lang="en-GB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giờ</a:t>
                </a:r>
                <a:r>
                  <a:rPr lang="en-GB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xảy</a:t>
                </a:r>
                <a:r>
                  <a:rPr lang="en-GB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ra.</a:t>
                </a:r>
                <a:endParaRPr lang="en-GB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314640"/>
                <a:ext cx="7162800" cy="400110"/>
              </a:xfrm>
              <a:prstGeom prst="rect">
                <a:avLst/>
              </a:prstGeom>
              <a:blipFill rotWithShape="1">
                <a:blip r:embed="rId19"/>
                <a:stretch>
                  <a:fillRect l="-851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381000" y="2571750"/>
            <a:ext cx="511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>
                <a:solidFill>
                  <a:schemeClr val="accent6">
                    <a:lumMod val="75000"/>
                  </a:schemeClr>
                </a:solidFill>
                <a:sym typeface="Wingdings"/>
              </a:rPr>
              <a:t></a:t>
            </a:r>
            <a:endParaRPr lang="en-US" sz="280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3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11" grpId="0"/>
      <p:bldP spid="2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15.2022.15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8599" y="45568"/>
            <a:ext cx="9306916" cy="5124605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41" y="656669"/>
            <a:ext cx="910259" cy="882460"/>
          </a:xfrm>
          <a:prstGeom prst="rect">
            <a:avLst/>
          </a:prstGeom>
        </p:spPr>
      </p:pic>
      <p:sp useBgFill="1">
        <p:nvSpPr>
          <p:cNvPr id="12" name="TextBox 11" descr="OPL20U25GSXzBJYl68kk8uQGfFKzs7yb1M4KJWUiLk6ZEvGF+qCIPSnY57AbBFCvTW15.2022.156+K4lPs7H94VUqPe2XwIsfPRnrXQE//QTEXxb8/8N4CNc6FpgZahzpTjFhMzSA7T/nHJa11DE8Ng2TP3iAmRczFlmslSuUNOgUeb6yRvs0="/>
          <p:cNvSpPr txBox="1"/>
          <p:nvPr/>
        </p:nvSpPr>
        <p:spPr>
          <a:xfrm>
            <a:off x="1834980" y="915880"/>
            <a:ext cx="5782961" cy="68480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ngẫu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10" descr="OPL20U25GSXzBJYl68kk8uQGfFKzs7yb1M4KJWUiLk6ZEvGF+qCIPSnY57AbBFCvTW15.2022.156+K4lPs7H94VUqPe2XwIsfPRnrXQE//QTEXxb8/8N4CNc6FpgZahzpTjFhMzSA7T/nHJa11DE8Ng2TP3iAmRczFlmslSuUNOgUeb6yRvs0=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476" y="968721"/>
            <a:ext cx="975824" cy="53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Google Shape;1341;p46" descr="OPL20U25GSXzBJYl68kk8uQGfFKzs7yb1M4KJWUiLk6ZEvGF+qCIPSnY57AbBFCvTW15.2022.156+K4lPs7H94VUqPe2XwIsfPRnrXQE//QTEXxb8/8N4CNc6FpgZahzpTjFhMzSA7T/nHJa11DE8Ng2TP3iAmRczFlmslSuUNOgUeb6yRvs0="/>
          <p:cNvSpPr txBox="1">
            <a:spLocks noGrp="1"/>
          </p:cNvSpPr>
          <p:nvPr/>
        </p:nvSpPr>
        <p:spPr bwMode="auto">
          <a:xfrm>
            <a:off x="1651245" y="312783"/>
            <a:ext cx="5836954" cy="46801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lIns="91425" tIns="91425" rIns="91425" bIns="91425" anchor="b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ts val="6000"/>
            </a:pPr>
            <a:r>
              <a:rPr lang="en-US" altLang="en-GB" sz="2100" b="1" dirty="0" err="1">
                <a:solidFill>
                  <a:schemeClr val="bg1"/>
                </a:solidFill>
                <a:latin typeface="Times New Roman" pitchFamily="18" charset="0"/>
                <a:ea typeface="思源黑体 Medium"/>
                <a:cs typeface="Times New Roman" pitchFamily="18" charset="0"/>
                <a:sym typeface="Special Elite"/>
              </a:rPr>
              <a:t>Bài</a:t>
            </a:r>
            <a:r>
              <a:rPr lang="en-US" altLang="en-GB" sz="2100" b="1" dirty="0">
                <a:solidFill>
                  <a:schemeClr val="bg1"/>
                </a:solidFill>
                <a:latin typeface="Times New Roman" pitchFamily="18" charset="0"/>
                <a:ea typeface="思源黑体 Medium"/>
                <a:cs typeface="Times New Roman" pitchFamily="18" charset="0"/>
                <a:sym typeface="Special Elite"/>
              </a:rPr>
              <a:t> 29: </a:t>
            </a:r>
            <a:r>
              <a:rPr lang="en-GB" altLang="en-GB" sz="21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pecial Elite"/>
              </a:rPr>
              <a:t>L</a:t>
            </a:r>
            <a:r>
              <a:rPr lang="en-GB" sz="21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àm</a:t>
            </a:r>
            <a:r>
              <a:rPr lang="en-GB" sz="2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GB" sz="2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GB" sz="2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GB" sz="2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1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2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altLang="en-GB" sz="2100" b="1" dirty="0">
              <a:solidFill>
                <a:schemeClr val="bg1"/>
              </a:solidFill>
              <a:latin typeface="Times New Roman" pitchFamily="18" charset="0"/>
              <a:ea typeface="思源黑体 Medium"/>
              <a:cs typeface="Times New Roman" pitchFamily="18" charset="0"/>
              <a:sym typeface="Special Elite"/>
            </a:endParaRPr>
          </a:p>
        </p:txBody>
      </p:sp>
      <p:sp>
        <p:nvSpPr>
          <p:cNvPr id="15" name="TextBox 14" descr="OPL20U25GSXzBJYl68kk8uQGfFKzs7yb1M4KJWUiLk6ZEvGF+qCIPSnY57AbBFCvTW15.2022.156+K4lPs7H94VUqPe2XwIsfPRnrXQE//QTEXxb8/8N4CNc6FpgZahzpTjFhMzSA7T/nHJa11DE8Ng2TP3iAmRczFlmslSuUNOgUeb6yRvs0="/>
          <p:cNvSpPr txBox="1"/>
          <p:nvPr/>
        </p:nvSpPr>
        <p:spPr>
          <a:xfrm>
            <a:off x="3836774" y="1585124"/>
            <a:ext cx="606576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  <p:sp>
        <p:nvSpPr>
          <p:cNvPr id="10" name="TextBox 9" descr="OPL20U25GSXzBJYl68kk8uQGfFKzs7yb1M4KJWUiLk6ZEvGF+qCIPSnY57AbBFCvTW15.2022.156+K4lPs7H94VUqPe2XwIsfPRnrXQE//QTEXxb8/8N4CNc6FpgZahzpTjFhMzSA7T/nHJa11DE8Ng2TP3iAmRczFlmslSuUNOgUeb6yRvs0="/>
          <p:cNvSpPr txBox="1"/>
          <p:nvPr/>
        </p:nvSpPr>
        <p:spPr>
          <a:xfrm>
            <a:off x="653364" y="1938285"/>
            <a:ext cx="7958936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“Tổng số chấm xuất hiện trên hai con xúc xắc là một số lớn hơn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/>
          </a:p>
        </p:txBody>
      </p:sp>
      <p:sp>
        <p:nvSpPr>
          <p:cNvPr id="16" name="TextBox 15" descr="OPL20U25GSXzBJYl68kk8uQGfFKzs7yb1M4KJWUiLk6ZEvGF+qCIPSnY57AbBFCvTW15.2022.156+K4lPs7H94VUqPe2XwIsfPRnrXQE//QTEXxb8/8N4CNc6FpgZahzpTjFhMzSA7T/nHJa11DE8Ng2TP3iAmRczFlmslSuUNOgUeb6yRvs0="/>
          <p:cNvSpPr txBox="1"/>
          <p:nvPr/>
        </p:nvSpPr>
        <p:spPr>
          <a:xfrm>
            <a:off x="653364" y="2599051"/>
            <a:ext cx="8065521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 Biến cố “Tổng số chấm xuất hiện trên hai con xúc xắc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” là biến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/>
          </a:p>
        </p:txBody>
      </p:sp>
      <p:sp>
        <p:nvSpPr>
          <p:cNvPr id="17" name="TextBox 16" descr="OPL20U25GSXzBJYl68kk8uQGfFKzs7yb1M4KJWUiLk6ZEvGF+qCIPSnY57AbBFCvTW15.2022.156+K4lPs7H94VUqPe2XwIsfPRnrXQE//QTEXxb8/8N4CNc6FpgZahzpTjFhMzSA7T/nHJa11DE8Ng2TP3iAmRczFlmslSuUNOgUeb6yRvs0="/>
          <p:cNvSpPr txBox="1"/>
          <p:nvPr/>
        </p:nvSpPr>
        <p:spPr>
          <a:xfrm>
            <a:off x="639428" y="3297302"/>
            <a:ext cx="8042907" cy="68480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    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ngẫu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 descr="OPL20U25GSXzBJYl68kk8uQGfFKzs7yb1M4KJWUiLk6ZEvGF+qCIPSnY57AbBFCvTW15.2022.156+K4lPs7H94VUqPe2XwIsfPRnrXQE//QTEXxb8/8N4CNc6FpgZahzpTjFhMzSA7T/nHJa11DE8Ng2TP3iAmRczFlmslSuUNOgUeb6yRvs0="/>
          <p:cNvSpPr txBox="1"/>
          <p:nvPr/>
        </p:nvSpPr>
        <p:spPr>
          <a:xfrm>
            <a:off x="639428" y="4032169"/>
            <a:ext cx="6811801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- Biến cố “Lấy được quả cầu có ghi số chia hết cho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” là biến cố</a:t>
            </a:r>
            <a:endParaRPr lang="en-US" sz="2000"/>
          </a:p>
        </p:txBody>
      </p:sp>
      <p:sp>
        <p:nvSpPr>
          <p:cNvPr id="19" name="TextBox 18"/>
          <p:cNvSpPr txBox="1"/>
          <p:nvPr/>
        </p:nvSpPr>
        <p:spPr>
          <a:xfrm>
            <a:off x="653364" y="4480724"/>
            <a:ext cx="6811801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 Biến cố “Lấy được quả cầu có ghi số chia hết 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” là biến cố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7446610" y="4473401"/>
            <a:ext cx="77328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….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532512" y="4010799"/>
            <a:ext cx="843821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2000"/>
          </a:p>
        </p:txBody>
      </p:sp>
      <p:sp>
        <p:nvSpPr>
          <p:cNvPr id="23" name="TextBox 22"/>
          <p:cNvSpPr txBox="1"/>
          <p:nvPr/>
        </p:nvSpPr>
        <p:spPr>
          <a:xfrm>
            <a:off x="823309" y="2931506"/>
            <a:ext cx="77328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….</a:t>
            </a: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24700" y="2241376"/>
            <a:ext cx="843821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200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633619"/>
              </p:ext>
            </p:extLst>
          </p:nvPr>
        </p:nvGraphicFramePr>
        <p:xfrm>
          <a:off x="4967914" y="3382937"/>
          <a:ext cx="1661486" cy="2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81080" imgH="304560" progId="Equation.DSMT4">
                  <p:embed/>
                </p:oleObj>
              </mc:Choice>
              <mc:Fallback>
                <p:oleObj name="Equation" r:id="rId7" imgW="198108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67914" y="3382937"/>
                        <a:ext cx="1661486" cy="25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7313440" y="4028555"/>
            <a:ext cx="1220527" cy="377026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chắc chắn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5776" y="2904872"/>
            <a:ext cx="1334340" cy="377026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ngẫu nhiên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48952" y="4480724"/>
            <a:ext cx="1220527" cy="377026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6960981" y="2239722"/>
            <a:ext cx="1220527" cy="377026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chắc chắn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4943" y="1676675"/>
            <a:ext cx="511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>
                <a:solidFill>
                  <a:srgbClr val="F79646">
                    <a:lumMod val="75000"/>
                  </a:srgbClr>
                </a:solidFill>
                <a:sym typeface="Wingdings"/>
              </a:rPr>
              <a:t></a:t>
            </a:r>
            <a:endParaRPr lang="en-US" sz="2800">
              <a:solidFill>
                <a:srgbClr val="F79646">
                  <a:lumMod val="75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884492" y="4008986"/>
                <a:ext cx="3850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>
                          <a:solidFill>
                            <a:srgbClr val="000000"/>
                          </a:solidFill>
                          <a:latin typeface="Cambria Math"/>
                          <a:ea typeface="Calibri" pitchFamily="34" charset="0"/>
                          <a:cs typeface="Times New Roman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492" y="4008986"/>
                <a:ext cx="385041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765158" y="2595864"/>
                <a:ext cx="3850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i="1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158" y="2595864"/>
                <a:ext cx="385041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901584" y="4450126"/>
                <a:ext cx="3850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i="1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584" y="4450126"/>
                <a:ext cx="385041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533634" y="2235002"/>
                <a:ext cx="3850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634" y="2235002"/>
                <a:ext cx="385042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243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 animBg="1"/>
      <p:bldP spid="32" grpId="0" animBg="1"/>
      <p:bldP spid="33" grpId="0" animBg="1"/>
      <p:bldP spid="31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2" descr="OPL20U25GSXzBJYl68kk8uQGfFKzs7yb1M4KJWUiLk6ZEvGF+qCIPSnY57AbBFCvTW15.2022.15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vong quay" descr="OPL20U25GSXzBJYl68kk8uQGfFKzs7yb1M4KJWUiLk6ZEvGF+qCIPSnY57AbBFCvTW15.2022.156+K4lPs7H94VUqPe2XwIsfPRnrXQE//QTEXxb8/8N4CNc6FpgZahzpTjFhMzSA7T/nHJa11DE8Ng2TP3iAmRczFlmslSuUNOgUeb6yRvs0="/>
          <p:cNvGrpSpPr>
            <a:grpSpLocks/>
          </p:cNvGrpSpPr>
          <p:nvPr/>
        </p:nvGrpSpPr>
        <p:grpSpPr bwMode="auto">
          <a:xfrm>
            <a:off x="4419600" y="912019"/>
            <a:ext cx="2837260" cy="2833688"/>
            <a:chOff x="5425622" y="292790"/>
            <a:chExt cx="5834378" cy="5828280"/>
          </a:xfrm>
        </p:grpSpPr>
        <p:pic>
          <p:nvPicPr>
            <p:cNvPr id="25642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622" y="292790"/>
              <a:ext cx="5834378" cy="5828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43" name="TextBox 8"/>
            <p:cNvSpPr txBox="1">
              <a:spLocks noChangeArrowheads="1"/>
            </p:cNvSpPr>
            <p:nvPr/>
          </p:nvSpPr>
          <p:spPr bwMode="auto">
            <a:xfrm rot="14949661">
              <a:off x="6674685" y="1227878"/>
              <a:ext cx="2025649" cy="759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Điểm 8</a:t>
              </a:r>
              <a:endParaRPr lang="vi-VN" alt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44" name="TextBox 9"/>
            <p:cNvSpPr txBox="1">
              <a:spLocks noChangeArrowheads="1"/>
            </p:cNvSpPr>
            <p:nvPr/>
          </p:nvSpPr>
          <p:spPr bwMode="auto">
            <a:xfrm rot="12232592">
              <a:off x="5742638" y="2080081"/>
              <a:ext cx="2025647" cy="886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 sz="11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Tràng pháo tay</a:t>
              </a:r>
              <a:endParaRPr lang="vi-VN" altLang="en-US" sz="11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45" name="TextBox 10"/>
            <p:cNvSpPr txBox="1">
              <a:spLocks noChangeArrowheads="1"/>
            </p:cNvSpPr>
            <p:nvPr/>
          </p:nvSpPr>
          <p:spPr bwMode="auto">
            <a:xfrm rot="17590276">
              <a:off x="8020995" y="1335706"/>
              <a:ext cx="2025649" cy="537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 sz="11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Phần thưởng</a:t>
              </a:r>
              <a:endParaRPr lang="vi-VN" altLang="en-US" sz="11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46" name="TextBox 11"/>
            <p:cNvSpPr txBox="1">
              <a:spLocks noChangeArrowheads="1"/>
            </p:cNvSpPr>
            <p:nvPr/>
          </p:nvSpPr>
          <p:spPr bwMode="auto">
            <a:xfrm rot="20155085">
              <a:off x="8917980" y="2258770"/>
              <a:ext cx="2025647" cy="53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 sz="11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Mất lượt</a:t>
              </a:r>
              <a:endParaRPr lang="vi-VN" altLang="en-US" sz="1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47" name="TextBox 16"/>
            <p:cNvSpPr txBox="1">
              <a:spLocks noChangeArrowheads="1"/>
            </p:cNvSpPr>
            <p:nvPr/>
          </p:nvSpPr>
          <p:spPr bwMode="auto">
            <a:xfrm rot="9501114">
              <a:off x="5697322" y="3198316"/>
              <a:ext cx="2025647" cy="132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Điểm 10</a:t>
              </a:r>
              <a:endParaRPr lang="vi-VN" alt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48" name="TextBox 18"/>
            <p:cNvSpPr txBox="1">
              <a:spLocks noChangeArrowheads="1"/>
            </p:cNvSpPr>
            <p:nvPr/>
          </p:nvSpPr>
          <p:spPr bwMode="auto">
            <a:xfrm rot="6703311">
              <a:off x="6660977" y="4562344"/>
              <a:ext cx="2025649" cy="537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 sz="11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Phần thưởng</a:t>
              </a:r>
              <a:endParaRPr lang="vi-VN" altLang="en-US" sz="11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49" name="TextBox 19"/>
            <p:cNvSpPr txBox="1">
              <a:spLocks noChangeArrowheads="1"/>
            </p:cNvSpPr>
            <p:nvPr/>
          </p:nvSpPr>
          <p:spPr bwMode="auto">
            <a:xfrm rot="3829829">
              <a:off x="8019635" y="4569585"/>
              <a:ext cx="2025649" cy="537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 sz="11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Thêm lượt</a:t>
              </a:r>
              <a:endParaRPr lang="vi-VN" altLang="en-US" sz="1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50" name="TextBox 20"/>
            <p:cNvSpPr txBox="1">
              <a:spLocks noChangeArrowheads="1"/>
            </p:cNvSpPr>
            <p:nvPr/>
          </p:nvSpPr>
          <p:spPr bwMode="auto">
            <a:xfrm rot="1321648">
              <a:off x="8940448" y="3514686"/>
              <a:ext cx="2025647" cy="759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Điểm 9</a:t>
              </a:r>
              <a:endParaRPr lang="vi-VN" altLang="en-US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Isosceles Triangle 22" descr="OPL20U25GSXzBJYl68kk8uQGfFKzs7yb1M4KJWUiLk6ZEvGF+qCIPSnY57AbBFCvTW15.2022.156+K4lPs7H94VUqPe2XwIsfPRnrXQE//QTEXxb8/8N4CNc6FpgZahzpTjFhMzSA7T/nHJa11DE8Ng2TP3iAmRczFlmslSuUNOgUeb6yRvs0="/>
          <p:cNvSpPr/>
          <p:nvPr/>
        </p:nvSpPr>
        <p:spPr>
          <a:xfrm rot="16200000">
            <a:off x="7240786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quay dung" descr="OPL20U25GSXzBJYl68kk8uQGfFKzs7yb1M4KJWUiLk6ZEvGF+qCIPSnY57AbBFCvTW15.2022.156+K4lPs7H94VUqPe2XwIsfPRnrXQE//QTEXxb8/8N4CNc6FpgZahzpTjFhMzSA7T/nHJa11DE8Ng2TP3iAmRczFlmslSuUNOgUeb6yRvs0="/>
          <p:cNvSpPr/>
          <p:nvPr/>
        </p:nvSpPr>
        <p:spPr>
          <a:xfrm>
            <a:off x="5584031" y="3948113"/>
            <a:ext cx="1521619" cy="477441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r>
              <a:rPr lang="en-GB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</a:t>
            </a:r>
            <a:endParaRPr lang="vi-VN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 descr="OPL20U25GSXzBJYl68kk8uQGfFKzs7yb1M4KJWUiLk6ZEvGF+qCIPSnY57AbBFCvTW15.2022.156+K4lPs7H94VUqPe2XwIsfPRnrXQE//QTEXxb8/8N4CNc6FpgZahzpTjFhMzSA7T/nHJa11DE8Ng2TP3iAmRczFlmslSuUNOgUeb6yRvs0=">
            <a:hlinkClick r:id="rId6" action="ppaction://hlinksldjump"/>
          </p:cNvPr>
          <p:cNvSpPr/>
          <p:nvPr/>
        </p:nvSpPr>
        <p:spPr>
          <a:xfrm>
            <a:off x="1602581" y="2162175"/>
            <a:ext cx="752475" cy="752475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r>
              <a:rPr lang="en-GB" sz="25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endParaRPr lang="vi-VN" sz="25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 descr="OPL20U25GSXzBJYl68kk8uQGfFKzs7yb1M4KJWUiLk6ZEvGF+qCIPSnY57AbBFCvTW15.2022.156+K4lPs7H94VUqPe2XwIsfPRnrXQE//QTEXxb8/8N4CNc6FpgZahzpTjFhMzSA7T/nHJa11DE8Ng2TP3iAmRczFlmslSuUNOgUeb6yRvs0=">
            <a:hlinkClick r:id="rId7" action="ppaction://hlinksldjump"/>
          </p:cNvPr>
          <p:cNvSpPr/>
          <p:nvPr/>
        </p:nvSpPr>
        <p:spPr>
          <a:xfrm>
            <a:off x="2445544" y="2162175"/>
            <a:ext cx="752475" cy="752475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r>
              <a:rPr lang="en-GB" sz="25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endParaRPr lang="vi-VN" sz="25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 descr="OPL20U25GSXzBJYl68kk8uQGfFKzs7yb1M4KJWUiLk6ZEvGF+qCIPSnY57AbBFCvTW15.2022.156+K4lPs7H94VUqPe2XwIsfPRnrXQE//QTEXxb8/8N4CNc6FpgZahzpTjFhMzSA7T/nHJa11DE8Ng2TP3iAmRczFlmslSuUNOgUeb6yRvs0=">
            <a:hlinkClick r:id="rId8" action="ppaction://hlinksldjump"/>
          </p:cNvPr>
          <p:cNvSpPr/>
          <p:nvPr/>
        </p:nvSpPr>
        <p:spPr>
          <a:xfrm>
            <a:off x="3287316" y="2162175"/>
            <a:ext cx="752475" cy="752475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r>
              <a:rPr lang="en-GB" sz="25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endParaRPr lang="vi-VN" sz="25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 descr="OPL20U25GSXzBJYl68kk8uQGfFKzs7yb1M4KJWUiLk6ZEvGF+qCIPSnY57AbBFCvTW15.2022.156+K4lPs7H94VUqPe2XwIsfPRnrXQE//QTEXxb8/8N4CNc6FpgZahzpTjFhMzSA7T/nHJa11DE8Ng2TP3iAmRczFlmslSuUNOgUeb6yRvs0=">
            <a:hlinkClick r:id="rId9" action="ppaction://hlinksldjump"/>
          </p:cNvPr>
          <p:cNvSpPr/>
          <p:nvPr/>
        </p:nvSpPr>
        <p:spPr>
          <a:xfrm>
            <a:off x="1603772" y="3128963"/>
            <a:ext cx="752475" cy="752475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r>
              <a:rPr lang="en-GB" sz="25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endParaRPr lang="vi-VN" sz="25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35" descr="OPL20U25GSXzBJYl68kk8uQGfFKzs7yb1M4KJWUiLk6ZEvGF+qCIPSnY57AbBFCvTW15.2022.156+K4lPs7H94VUqPe2XwIsfPRnrXQE//QTEXxb8/8N4CNc6FpgZahzpTjFhMzSA7T/nHJa11DE8Ng2TP3iAmRczFlmslSuUNOgUeb6yRvs0=">
            <a:hlinkClick r:id="rId10" action="ppaction://hlinksldjump"/>
          </p:cNvPr>
          <p:cNvSpPr/>
          <p:nvPr/>
        </p:nvSpPr>
        <p:spPr>
          <a:xfrm>
            <a:off x="2446735" y="3128963"/>
            <a:ext cx="751284" cy="752475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r>
              <a:rPr lang="en-GB" sz="25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  <a:endParaRPr lang="vi-VN" sz="25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 descr="OPL20U25GSXzBJYl68kk8uQGfFKzs7yb1M4KJWUiLk6ZEvGF+qCIPSnY57AbBFCvTW15.2022.156+K4lPs7H94VUqPe2XwIsfPRnrXQE//QTEXxb8/8N4CNc6FpgZahzpTjFhMzSA7T/nHJa11DE8Ng2TP3iAmRczFlmslSuUNOgUeb6yRvs0=">
            <a:hlinkClick r:id="rId11" action="ppaction://hlinksldjump"/>
          </p:cNvPr>
          <p:cNvSpPr/>
          <p:nvPr/>
        </p:nvSpPr>
        <p:spPr>
          <a:xfrm>
            <a:off x="3288506" y="3128963"/>
            <a:ext cx="752475" cy="752475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r>
              <a:rPr lang="en-GB" sz="25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  <a:endParaRPr lang="vi-VN" sz="25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40289" y="573528"/>
            <a:ext cx="3567563" cy="1436932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 defTabSz="514350">
              <a:defRPr/>
            </a:pPr>
            <a:r>
              <a:rPr lang="en-US" sz="4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CHIẾC NÓN </a:t>
            </a:r>
          </a:p>
          <a:p>
            <a:pPr algn="ctr" defTabSz="514350">
              <a:defRPr/>
            </a:pPr>
            <a:r>
              <a:rPr lang="en-US" sz="4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KÌ DIỆU</a:t>
            </a:r>
          </a:p>
        </p:txBody>
      </p:sp>
      <p:pic>
        <p:nvPicPr>
          <p:cNvPr id="25613" name="Picture 4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94" y="1117997"/>
            <a:ext cx="278606" cy="24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867" y="1321594"/>
            <a:ext cx="278606" cy="24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1025129"/>
            <a:ext cx="278606" cy="24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781" y="912019"/>
            <a:ext cx="401241" cy="67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1991917"/>
            <a:ext cx="762000" cy="64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9911135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779" y="-390525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Isosceles Triangle 30"/>
          <p:cNvSpPr/>
          <p:nvPr/>
        </p:nvSpPr>
        <p:spPr>
          <a:xfrm rot="16200000">
            <a:off x="7240786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7240786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7240786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7240786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7240786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7240786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7240786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7240786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7240786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7240786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7240786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7240786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7240786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7240786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7240786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7240786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7240786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7240786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7240786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7240786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Heart 23"/>
          <p:cNvSpPr/>
          <p:nvPr/>
        </p:nvSpPr>
        <p:spPr>
          <a:xfrm rot="5400000">
            <a:off x="7528323" y="2097882"/>
            <a:ext cx="440531" cy="44053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Hình chữ nhật: Góc Tròn 1">
            <a:hlinkClick r:id="rId16" action="ppaction://hlinksldjump"/>
          </p:cNvPr>
          <p:cNvSpPr/>
          <p:nvPr/>
        </p:nvSpPr>
        <p:spPr>
          <a:xfrm>
            <a:off x="4620816" y="3955256"/>
            <a:ext cx="822722" cy="471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>
            <a:hlinkClick r:id="rId17" action="ppaction://hlinksldjump"/>
          </p:cNvPr>
          <p:cNvSpPr/>
          <p:nvPr/>
        </p:nvSpPr>
        <p:spPr>
          <a:xfrm>
            <a:off x="7256860" y="3889772"/>
            <a:ext cx="744140" cy="5941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14990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 nodeType="clickPar">
                      <p:stCondLst>
                        <p:cond delay="0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 nodeType="clickPar">
                      <p:stCondLst>
                        <p:cond delay="0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OPL20U25GSXzBJYl68kk8uQGfFKzs7yb1M4KJWUiLk6ZEvGF+qCIPSnY57AbBFCvTW15.2022.15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 descr="OPL20U25GSXzBJYl68kk8uQGfFKzs7yb1M4KJWUiLk6ZEvGF+qCIPSnY57AbBFCvTW15.2022.156+K4lPs7H94VUqPe2XwIsfPRnrXQE//QTEXxb8/8N4CNc6FpgZahzpTjFhMzSA7T/nHJa11DE8Ng2TP3iAmRczFlmslSuUNOgUeb6yRvs0="/>
          <p:cNvSpPr>
            <a:spLocks noGrp="1"/>
          </p:cNvSpPr>
          <p:nvPr>
            <p:ph idx="1"/>
          </p:nvPr>
        </p:nvSpPr>
        <p:spPr>
          <a:xfrm>
            <a:off x="764381" y="384573"/>
            <a:ext cx="7777163" cy="3240881"/>
          </a:xfrm>
          <a:solidFill>
            <a:srgbClr val="C00000"/>
          </a:solidFill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70000"/>
              </a:lnSpc>
              <a:spcBef>
                <a:spcPts val="338"/>
              </a:spcBef>
              <a:buNone/>
              <a:defRPr/>
            </a:pPr>
            <a:r>
              <a:rPr lang="vi-VN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chơi: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sinh xung phong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vi-VN" sz="2100" b="1" spc="-26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vi-VN" sz="2100" b="1" spc="-26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sinh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thưởng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sai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nhường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 chơi: 30 giây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vi-VN" sz="21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loud 3" descr="OPL20U25GSXzBJYl68kk8uQGfFKzs7yb1M4KJWUiLk6ZEvGF+qCIPSnY57AbBFCvTW15.2022.156+K4lPs7H94VUqPe2XwIsfPRnrXQE//QTEXxb8/8N4CNc6FpgZahzpTjFhMzSA7T/nHJa11DE8Ng2TP3iAmRczFlmslSuUNOgUeb6yRvs0=">
            <a:hlinkClick r:id="rId3" action="ppaction://hlinksldjump"/>
          </p:cNvPr>
          <p:cNvSpPr/>
          <p:nvPr/>
        </p:nvSpPr>
        <p:spPr>
          <a:xfrm>
            <a:off x="3815953" y="4002882"/>
            <a:ext cx="1890713" cy="86439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86836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4" descr="OPL20U25GSXzBJYl68kk8uQGfFKzs7yb1M4KJWUiLk6ZEvGF+qCIPSnY57AbBFCvTW15.2022.15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1894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 descr="OPL20U25GSXzBJYl68kk8uQGfFKzs7yb1M4KJWUiLk6ZEvGF+qCIPSnY57AbBFCvTW15.2022.156+K4lPs7H94VUqPe2XwIsfPRnrXQE//QTEXxb8/8N4CNc6FpgZahzpTjFhMzSA7T/nHJa11DE8Ng2TP3iAmRczFlmslSuUNOgUeb6yRvs0="/>
          <p:cNvSpPr/>
          <p:nvPr/>
        </p:nvSpPr>
        <p:spPr>
          <a:xfrm>
            <a:off x="2291955" y="1652308"/>
            <a:ext cx="5470502" cy="43338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defTabSz="514350">
              <a:defRPr/>
            </a:pPr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cố “Nam rút được một bút bi đỏ”.</a:t>
            </a:r>
            <a:r>
              <a:rPr lang="vi-VN"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 descr="OPL20U25GSXzBJYl68kk8uQGfFKzs7yb1M4KJWUiLk6ZEvGF+qCIPSnY57AbBFCvTW15.2022.156+K4lPs7H94VUqPe2XwIsfPRnrXQE//QTEXxb8/8N4CNc6FpgZahzpTjFhMzSA7T/nHJa11DE8Ng2TP3iAmRczFlmslSuUNOgUeb6yRvs0="/>
          <p:cNvSpPr/>
          <p:nvPr/>
        </p:nvSpPr>
        <p:spPr>
          <a:xfrm>
            <a:off x="2321850" y="2165365"/>
            <a:ext cx="5450550" cy="43338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defTabSz="514350">
              <a:defRPr/>
            </a:pPr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“Nam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3" name="Rectangle 42" descr="OPL20U25GSXzBJYl68kk8uQGfFKzs7yb1M4KJWUiLk6ZEvGF+qCIPSnY57AbBFCvTW15.2022.156+K4lPs7H94VUqPe2XwIsfPRnrXQE//QTEXxb8/8N4CNc6FpgZahzpTjFhMzSA7T/nHJa11DE8Ng2TP3iAmRczFlmslSuUNOgUeb6yRvs0="/>
          <p:cNvSpPr/>
          <p:nvPr/>
        </p:nvSpPr>
        <p:spPr>
          <a:xfrm>
            <a:off x="2321850" y="2739720"/>
            <a:ext cx="5437093" cy="43338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defTabSz="514350">
              <a:defRPr/>
            </a:pPr>
            <a:r>
              <a:rPr lang="vi-VN"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cố “Nam rút được một bút bi đen”.</a:t>
            </a:r>
            <a:r>
              <a:rPr lang="vi-VN"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 descr="OPL20U25GSXzBJYl68kk8uQGfFKzs7yb1M4KJWUiLk6ZEvGF+qCIPSnY57AbBFCvTW15.2022.156+K4lPs7H94VUqPe2XwIsfPRnrXQE//QTEXxb8/8N4CNc6FpgZahzpTjFhMzSA7T/nHJa11DE8Ng2TP3iAmRczFlmslSuUNOgUeb6yRvs0="/>
          <p:cNvSpPr/>
          <p:nvPr/>
        </p:nvSpPr>
        <p:spPr>
          <a:xfrm>
            <a:off x="2321849" y="3281958"/>
            <a:ext cx="5450551" cy="43338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defTabSz="514350">
              <a:defRPr/>
            </a:pPr>
            <a:r>
              <a:rPr lang="vi-VN"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Biến cố “Nam rút được một bút chì”.</a:t>
            </a:r>
            <a:r>
              <a:rPr lang="vi-VN"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7" name="Picture 46" descr="OPL20U25GSXzBJYl68kk8uQGfFKzs7yb1M4KJWUiLk6ZEvGF+qCIPSnY57AbBFCvTW15.2022.15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29" y="1652309"/>
            <a:ext cx="453628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OPL20U25GSXzBJYl68kk8uQGfFKzs7yb1M4KJWUiLk6ZEvGF+qCIPSnY57AbBFCvTW15.2022.15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210" y="2775439"/>
            <a:ext cx="4524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OPL20U25GSXzBJYl68kk8uQGfFKzs7yb1M4KJWUiLk6ZEvGF+qCIPSnY57AbBFCvTW15.2022.15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576" y="3317677"/>
            <a:ext cx="452438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 descr="OPL20U25GSXzBJYl68kk8uQGfFKzs7yb1M4KJWUiLk6ZEvGF+qCIPSnY57AbBFCvTW15.2022.15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30" y="2164739"/>
            <a:ext cx="411956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loud 17" descr="OPL20U25GSXzBJYl68kk8uQGfFKzs7yb1M4KJWUiLk6ZEvGF+qCIPSnY57AbBFCvTW15.2022.156+K4lPs7H94VUqPe2XwIsfPRnrXQE//QTEXxb8/8N4CNc6FpgZahzpTjFhMzSA7T/nHJa11DE8Ng2TP3iAmRczFlmslSuUNOgUeb6yRvs0=">
            <a:hlinkClick r:id="rId13" action="ppaction://hlinksldjump"/>
          </p:cNvPr>
          <p:cNvSpPr/>
          <p:nvPr/>
        </p:nvSpPr>
        <p:spPr>
          <a:xfrm>
            <a:off x="3831432" y="3829051"/>
            <a:ext cx="1327547" cy="621506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CBC6145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5205413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67" name="Group 1"/>
          <p:cNvGrpSpPr>
            <a:grpSpLocks/>
          </p:cNvGrpSpPr>
          <p:nvPr/>
        </p:nvGrpSpPr>
        <p:grpSpPr bwMode="auto">
          <a:xfrm>
            <a:off x="1155921" y="133350"/>
            <a:ext cx="7911879" cy="1479043"/>
            <a:chOff x="565241" y="373179"/>
            <a:chExt cx="7895046" cy="1972041"/>
          </a:xfrm>
        </p:grpSpPr>
        <p:sp>
          <p:nvSpPr>
            <p:cNvPr id="4" name="Snip Diagonal Corner Rectangle 3"/>
            <p:cNvSpPr/>
            <p:nvPr/>
          </p:nvSpPr>
          <p:spPr>
            <a:xfrm>
              <a:off x="565241" y="373179"/>
              <a:ext cx="7895046" cy="1773222"/>
            </a:xfrm>
            <a:prstGeom prst="snip2Diag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514350">
                <a:defRPr/>
              </a:pPr>
              <a:endPara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669" name="Rectangle 2"/>
                <p:cNvSpPr>
                  <a:spLocks noChangeArrowheads="1"/>
                </p:cNvSpPr>
                <p:nvPr/>
              </p:nvSpPr>
              <p:spPr bwMode="auto">
                <a:xfrm>
                  <a:off x="958053" y="498575"/>
                  <a:ext cx="7404100" cy="18466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/>
                  <a:r>
                    <a:rPr lang="en-US" altLang="en-US" sz="2100" b="1" dirty="0" err="1"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Câu</a:t>
                  </a:r>
                  <a:r>
                    <a:rPr lang="en-US" altLang="en-US" sz="2100" b="1" dirty="0"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1: </a:t>
                  </a:r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Nam </a:t>
                  </a:r>
                  <a:r>
                    <a:rPr lang="en-US" altLang="en-US" sz="2100" dirty="0" err="1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rút</a:t>
                  </a:r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lang="en-US" altLang="en-US" sz="2100" dirty="0" err="1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một</a:t>
                  </a:r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lang="en-US" altLang="en-US" sz="2100" dirty="0" err="1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chiếc</a:t>
                  </a:r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lang="en-US" altLang="en-US" sz="2100" dirty="0" err="1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bút</a:t>
                  </a:r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lang="en-US" altLang="en-US" sz="2100" dirty="0" err="1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trong</a:t>
                  </a:r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lang="en-US" altLang="en-US" sz="2100" dirty="0" err="1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hộp</a:t>
                  </a:r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lang="en-US" altLang="en-US" sz="2100" dirty="0" err="1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có</a:t>
                  </a:r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2100" i="1">
                          <a:solidFill>
                            <a:srgbClr val="000000"/>
                          </a:solidFill>
                          <a:latin typeface="Cambria Math"/>
                          <a:ea typeface="Calibri" pitchFamily="34" charset="0"/>
                          <a:cs typeface="Times New Roman" pitchFamily="18" charset="0"/>
                        </a:rPr>
                        <m:t>3</m:t>
                      </m:r>
                    </m:oMath>
                  </a14:m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lang="en-US" altLang="en-US" sz="2100" dirty="0" err="1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bút</a:t>
                  </a:r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bi </a:t>
                  </a:r>
                  <a:r>
                    <a:rPr lang="en-US" altLang="en-US" sz="2100" dirty="0" err="1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đỏ</a:t>
                  </a:r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altLang="en-US" sz="2100" i="1">
                          <a:solidFill>
                            <a:srgbClr val="000000"/>
                          </a:solidFill>
                          <a:latin typeface="Cambria Math"/>
                          <a:ea typeface="Calibri" pitchFamily="34" charset="0"/>
                          <a:cs typeface="Times New Roman" pitchFamily="18" charset="0"/>
                        </a:rPr>
                        <m:t>2</m:t>
                      </m:r>
                    </m:oMath>
                  </a14:m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lang="en-US" altLang="en-US" sz="2100" dirty="0" err="1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bút</a:t>
                  </a:r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bi </a:t>
                  </a:r>
                  <a:r>
                    <a:rPr lang="en-US" altLang="en-US" sz="2100" dirty="0" err="1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xanh</a:t>
                  </a:r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altLang="en-US" sz="2100" i="1">
                          <a:solidFill>
                            <a:srgbClr val="000000"/>
                          </a:solidFill>
                          <a:latin typeface="Cambria Math"/>
                          <a:ea typeface="Calibri" pitchFamily="34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lang="en-US" altLang="en-US" sz="2100" dirty="0" err="1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bút</a:t>
                  </a:r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lang="en-US" altLang="en-US" sz="2100" dirty="0" err="1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chì</a:t>
                  </a:r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. </a:t>
                  </a:r>
                </a:p>
                <a:p>
                  <a:pPr algn="just"/>
                  <a:r>
                    <a:rPr lang="vi-VN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B</a:t>
                  </a:r>
                  <a:r>
                    <a:rPr lang="en-US" altLang="en-US" sz="2100" dirty="0" err="1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iến</a:t>
                  </a:r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lang="en-US" altLang="en-US" sz="2100" dirty="0" err="1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cố</a:t>
                  </a:r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lang="en-US" altLang="en-US" sz="2100" dirty="0" err="1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nào</a:t>
                  </a:r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lang="en-US" altLang="en-US" sz="2100" dirty="0" err="1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dưới</a:t>
                  </a:r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lang="en-US" altLang="en-US" sz="2100" dirty="0" err="1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đây</a:t>
                  </a:r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lang="en-US" altLang="en-US" sz="2100" dirty="0" err="1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là</a:t>
                  </a:r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lang="en-US" altLang="en-US" sz="2100" dirty="0" err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biến</a:t>
                  </a:r>
                  <a:r>
                    <a:rPr lang="en-US" altLang="en-US" sz="2100" dirty="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lang="en-US" altLang="en-US" sz="2100" dirty="0" err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cố</a:t>
                  </a:r>
                  <a:r>
                    <a:rPr lang="en-US" altLang="en-US" sz="2100" dirty="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lang="en-US" altLang="en-US" sz="2100" dirty="0" err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không</a:t>
                  </a:r>
                  <a:r>
                    <a:rPr lang="en-US" altLang="en-US" sz="2100" dirty="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lang="en-US" altLang="en-US" sz="2100" dirty="0" err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thể</a:t>
                  </a:r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?</a:t>
                  </a:r>
                  <a:endParaRPr lang="en-US" altLang="en-US" sz="2100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endParaRPr>
                </a:p>
                <a:p>
                  <a:pPr algn="just"/>
                  <a:r>
                    <a:rPr lang="en-US" altLang="en-US" sz="2100" b="1" dirty="0"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7669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58053" y="498575"/>
                  <a:ext cx="7404100" cy="184664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904" t="-2632" r="-106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3">
            <a:extLst>
              <a:ext uri="{FF2B5EF4-FFF2-40B4-BE49-F238E27FC236}">
                <a16:creationId xmlns:a16="http://schemas.microsoft.com/office/drawing/2014/main" id="{276D2E7F-81AD-41AC-A4DD-FBF87A32D5A1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638550"/>
            <a:ext cx="1371600" cy="1371600"/>
            <a:chOff x="4320" y="2928"/>
            <a:chExt cx="1104" cy="1104"/>
          </a:xfrm>
        </p:grpSpPr>
        <p:sp>
          <p:nvSpPr>
            <p:cNvPr id="39" name="AutoShape 34">
              <a:extLst>
                <a:ext uri="{FF2B5EF4-FFF2-40B4-BE49-F238E27FC236}">
                  <a16:creationId xmlns:a16="http://schemas.microsoft.com/office/drawing/2014/main" id="{7656CEAF-6870-4E15-814C-C062C019D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40" name="WordArt 35">
              <a:extLst>
                <a:ext uri="{FF2B5EF4-FFF2-40B4-BE49-F238E27FC236}">
                  <a16:creationId xmlns:a16="http://schemas.microsoft.com/office/drawing/2014/main" id="{11C5D4CB-21C6-48F0-8909-E4C934E8F86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41" name="WordArt 36">
            <a:extLst>
              <a:ext uri="{FF2B5EF4-FFF2-40B4-BE49-F238E27FC236}">
                <a16:creationId xmlns:a16="http://schemas.microsoft.com/office/drawing/2014/main" id="{595D6B8F-F9B7-4EBB-8309-1AD626B15FA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3943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45" name="WordArt 37">
            <a:extLst>
              <a:ext uri="{FF2B5EF4-FFF2-40B4-BE49-F238E27FC236}">
                <a16:creationId xmlns:a16="http://schemas.microsoft.com/office/drawing/2014/main" id="{94DD4067-9117-4ADE-AB7A-92BAF2DF935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8650" y="3943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46" name="WordArt 38">
            <a:extLst>
              <a:ext uri="{FF2B5EF4-FFF2-40B4-BE49-F238E27FC236}">
                <a16:creationId xmlns:a16="http://schemas.microsoft.com/office/drawing/2014/main" id="{1D78F636-8E1B-4373-9D03-A4E110B42A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8650" y="3962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48" name="WordArt 39">
            <a:extLst>
              <a:ext uri="{FF2B5EF4-FFF2-40B4-BE49-F238E27FC236}">
                <a16:creationId xmlns:a16="http://schemas.microsoft.com/office/drawing/2014/main" id="{DF5DA7C8-181B-4033-A406-9C1102B9DA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8650" y="3943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50" name="WordArt 40">
            <a:extLst>
              <a:ext uri="{FF2B5EF4-FFF2-40B4-BE49-F238E27FC236}">
                <a16:creationId xmlns:a16="http://schemas.microsoft.com/office/drawing/2014/main" id="{BB1A29A5-7FE8-41B2-B32C-4D03E3E596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8650" y="3943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52" name="WordArt 41">
            <a:extLst>
              <a:ext uri="{FF2B5EF4-FFF2-40B4-BE49-F238E27FC236}">
                <a16:creationId xmlns:a16="http://schemas.microsoft.com/office/drawing/2014/main" id="{D0E21DCF-B0F2-407F-929F-A2DF55ADE5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3943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54" name="WordArt 42">
            <a:extLst>
              <a:ext uri="{FF2B5EF4-FFF2-40B4-BE49-F238E27FC236}">
                <a16:creationId xmlns:a16="http://schemas.microsoft.com/office/drawing/2014/main" id="{13E051B8-A49E-4CB0-81CE-B32909109C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8650" y="3943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55" name="WordArt 43">
            <a:extLst>
              <a:ext uri="{FF2B5EF4-FFF2-40B4-BE49-F238E27FC236}">
                <a16:creationId xmlns:a16="http://schemas.microsoft.com/office/drawing/2014/main" id="{8D6B6B60-2E38-47BC-8512-A53A735E41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8650" y="3943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56" name="WordArt 44">
            <a:extLst>
              <a:ext uri="{FF2B5EF4-FFF2-40B4-BE49-F238E27FC236}">
                <a16:creationId xmlns:a16="http://schemas.microsoft.com/office/drawing/2014/main" id="{2BF37BD8-DAC3-4805-9280-5E57C680B6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3943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57" name="WordArt 45">
            <a:extLst>
              <a:ext uri="{FF2B5EF4-FFF2-40B4-BE49-F238E27FC236}">
                <a16:creationId xmlns:a16="http://schemas.microsoft.com/office/drawing/2014/main" id="{E3797E62-32A2-47EA-8557-C82609B1B1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4850" y="3962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58" name="WordArt 46">
            <a:extLst>
              <a:ext uri="{FF2B5EF4-FFF2-40B4-BE49-F238E27FC236}">
                <a16:creationId xmlns:a16="http://schemas.microsoft.com/office/drawing/2014/main" id="{5CB15498-BE28-4D1C-97CC-2D90625423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8650" y="3962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0284479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0"/>
                            </p:stCondLst>
                            <p:childTnLst>
                              <p:par>
                                <p:cTn id="10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1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000"/>
                            </p:stCondLst>
                            <p:childTnLst>
                              <p:par>
                                <p:cTn id="1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 nodeType="clickPar">
                      <p:stCondLst>
                        <p:cond delay="0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7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 nodeType="clickPar">
                      <p:stCondLst>
                        <p:cond delay="0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8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0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2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6" grpId="0" animBg="1"/>
      <p:bldP spid="42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4" descr="OPL20U25GSXzBJYl68kk8uQGfFKzs7yb1M4KJWUiLk6ZEvGF+qCIPSnY57AbBFCvTW15.2022.15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" y="-28267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Diagonal Corner Rectangle 3" descr="OPL20U25GSXzBJYl68kk8uQGfFKzs7yb1M4KJWUiLk6ZEvGF+qCIPSnY57AbBFCvTW15.2022.156+K4lPs7H94VUqPe2XwIsfPRnrXQE//QTEXxb8/8N4CNc6FpgZahzpTjFhMzSA7T/nHJa11DE8Ng2TP3iAmRczFlmslSuUNOgUeb6yRvs0="/>
          <p:cNvSpPr/>
          <p:nvPr/>
        </p:nvSpPr>
        <p:spPr>
          <a:xfrm>
            <a:off x="1411914" y="456011"/>
            <a:ext cx="5872956" cy="896540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just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2: </a:t>
            </a:r>
            <a:r>
              <a:rPr lang="vi-VN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Biến cố ngẫu nhiên là biến cố </a:t>
            </a:r>
            <a:endParaRPr lang="en-US" altLang="en-US" sz="2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 descr="OPL20U25GSXzBJYl68kk8uQGfFKzs7yb1M4KJWUiLk6ZEvGF+qCIPSnY57AbBFCvTW15.2022.156+K4lPs7H94VUqPe2XwIsfPRnrXQE//QTEXxb8/8N4CNc6FpgZahzpTjFhMzSA7T/nHJa11DE8Ng2TP3iAmRczFlmslSuUNOgUeb6yRvs0="/>
          <p:cNvSpPr/>
          <p:nvPr/>
        </p:nvSpPr>
        <p:spPr>
          <a:xfrm>
            <a:off x="1411914" y="1581150"/>
            <a:ext cx="5903286" cy="63222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defTabSz="514350">
              <a:defRPr/>
            </a:pPr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trước được có xảy ra hay không</a:t>
            </a:r>
          </a:p>
        </p:txBody>
      </p:sp>
      <p:sp>
        <p:nvSpPr>
          <p:cNvPr id="41" name="Cloud 40" descr="OPL20U25GSXzBJYl68kk8uQGfFKzs7yb1M4KJWUiLk6ZEvGF+qCIPSnY57AbBFCvTW15.2022.156+K4lPs7H94VUqPe2XwIsfPRnrXQE//QTEXxb8/8N4CNc6FpgZahzpTjFhMzSA7T/nHJa11DE8Ng2TP3iAmRczFlmslSuUNOgUeb6yRvs0="/>
          <p:cNvSpPr/>
          <p:nvPr/>
        </p:nvSpPr>
        <p:spPr>
          <a:xfrm>
            <a:off x="9829800" y="3946327"/>
            <a:ext cx="501253" cy="30837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 descr="OPL20U25GSXzBJYl68kk8uQGfFKzs7yb1M4KJWUiLk6ZEvGF+qCIPSnY57AbBFCvTW15.2022.156+K4lPs7H94VUqPe2XwIsfPRnrXQE//QTEXxb8/8N4CNc6FpgZahzpTjFhMzSA7T/nHJa11DE8Ng2TP3iAmRczFlmslSuUNOgUeb6yRvs0="/>
          <p:cNvSpPr/>
          <p:nvPr/>
        </p:nvSpPr>
        <p:spPr>
          <a:xfrm>
            <a:off x="1411914" y="2397919"/>
            <a:ext cx="5903286" cy="6310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defTabSz="514350">
              <a:defRPr/>
            </a:pPr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GB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GB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GB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GB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endParaRPr lang="vi-VN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 descr="OPL20U25GSXzBJYl68kk8uQGfFKzs7yb1M4KJWUiLk6ZEvGF+qCIPSnY57AbBFCvTW15.2022.156+K4lPs7H94VUqPe2XwIsfPRnrXQE//QTEXxb8/8N4CNc6FpgZahzpTjFhMzSA7T/nHJa11DE8Ng2TP3iAmRczFlmslSuUNOgUeb6yRvs0="/>
          <p:cNvSpPr/>
          <p:nvPr/>
        </p:nvSpPr>
        <p:spPr>
          <a:xfrm>
            <a:off x="1385242" y="3181350"/>
            <a:ext cx="5929958" cy="6310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defTabSz="514350">
              <a:defRPr/>
            </a:pPr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GB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GB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GB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GB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GB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endParaRPr lang="vi-VN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 descr="OPL20U25GSXzBJYl68kk8uQGfFKzs7yb1M4KJWUiLk6ZEvGF+qCIPSnY57AbBFCvTW15.2022.156+K4lPs7H94VUqPe2XwIsfPRnrXQE//QTEXxb8/8N4CNc6FpgZahzpTjFhMzSA7T/nHJa11DE8Ng2TP3iAmRczFlmslSuUNOgUeb6yRvs0=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 r="-5485"/>
          <a:stretch/>
        </p:blipFill>
        <p:spPr>
          <a:xfrm>
            <a:off x="6786980" y="1698119"/>
            <a:ext cx="497890" cy="398283"/>
          </a:xfrm>
          <a:prstGeom prst="rect">
            <a:avLst/>
          </a:prstGeom>
        </p:spPr>
      </p:pic>
      <p:pic>
        <p:nvPicPr>
          <p:cNvPr id="53" name="Picture 52" descr="OPL20U25GSXzBJYl68kk8uQGfFKzs7yb1M4KJWUiLk6ZEvGF+qCIPSnY57AbBFCvTW15.2022.15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19957"/>
            <a:ext cx="453629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Cloud 56" descr="OPL20U25GSXzBJYl68kk8uQGfFKzs7yb1M4KJWUiLk6ZEvGF+qCIPSnY57AbBFCvTW15.2022.156+K4lPs7H94VUqPe2XwIsfPRnrXQE//QTEXxb8/8N4CNc6FpgZahzpTjFhMzSA7T/nHJa11DE8Ng2TP3iAmRczFlmslSuUNOgUeb6yRvs0=">
            <a:hlinkClick r:id="rId12" action="ppaction://hlinksldjump"/>
          </p:cNvPr>
          <p:cNvSpPr/>
          <p:nvPr/>
        </p:nvSpPr>
        <p:spPr>
          <a:xfrm>
            <a:off x="4230292" y="4270773"/>
            <a:ext cx="1326356" cy="621506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5" name="Rectangle 2" descr="OPL20U25GSXzBJYl68kk8uQGfFKzs7yb1M4KJWUiLk6ZEvGF+qCIPSnY57AbBFCvTW15.2022.156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143000" y="478470"/>
            <a:ext cx="103939" cy="3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35" tIns="25718" rIns="51435" bIns="25718" anchor="ctr">
            <a:spAutoFit/>
          </a:bodyPr>
          <a:lstStyle/>
          <a:p>
            <a:endParaRPr lang="vi-V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Cloud 26"/>
          <p:cNvSpPr/>
          <p:nvPr/>
        </p:nvSpPr>
        <p:spPr>
          <a:xfrm>
            <a:off x="-533400" y="4892279"/>
            <a:ext cx="319088" cy="19645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CBC6150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5205413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606" y="3350417"/>
            <a:ext cx="453629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33">
            <a:extLst>
              <a:ext uri="{FF2B5EF4-FFF2-40B4-BE49-F238E27FC236}">
                <a16:creationId xmlns:a16="http://schemas.microsoft.com/office/drawing/2014/main" id="{A94ED084-6B1D-4516-9136-5E844C360DFC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638550"/>
            <a:ext cx="1371600" cy="1371600"/>
            <a:chOff x="4320" y="2928"/>
            <a:chExt cx="1104" cy="1104"/>
          </a:xfrm>
        </p:grpSpPr>
        <p:sp>
          <p:nvSpPr>
            <p:cNvPr id="19" name="AutoShape 34">
              <a:extLst>
                <a:ext uri="{FF2B5EF4-FFF2-40B4-BE49-F238E27FC236}">
                  <a16:creationId xmlns:a16="http://schemas.microsoft.com/office/drawing/2014/main" id="{B49B87E0-9DF6-4EF5-8348-CA41F7753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0" name="WordArt 35">
              <a:extLst>
                <a:ext uri="{FF2B5EF4-FFF2-40B4-BE49-F238E27FC236}">
                  <a16:creationId xmlns:a16="http://schemas.microsoft.com/office/drawing/2014/main" id="{B3D29A6A-549A-4175-A22F-E2D4282F472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22" name="WordArt 36">
            <a:extLst>
              <a:ext uri="{FF2B5EF4-FFF2-40B4-BE49-F238E27FC236}">
                <a16:creationId xmlns:a16="http://schemas.microsoft.com/office/drawing/2014/main" id="{0503046C-164D-4D3E-8F13-0EE352D49F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3943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23" name="WordArt 37">
            <a:extLst>
              <a:ext uri="{FF2B5EF4-FFF2-40B4-BE49-F238E27FC236}">
                <a16:creationId xmlns:a16="http://schemas.microsoft.com/office/drawing/2014/main" id="{3541A803-A2B2-4FB7-B3FE-F829DC4EC6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2450" y="3943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4" name="WordArt 38">
            <a:extLst>
              <a:ext uri="{FF2B5EF4-FFF2-40B4-BE49-F238E27FC236}">
                <a16:creationId xmlns:a16="http://schemas.microsoft.com/office/drawing/2014/main" id="{AE68D5E4-8021-4A04-8199-7B636FCC21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2450" y="3962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5" name="WordArt 39">
            <a:extLst>
              <a:ext uri="{FF2B5EF4-FFF2-40B4-BE49-F238E27FC236}">
                <a16:creationId xmlns:a16="http://schemas.microsoft.com/office/drawing/2014/main" id="{B747156F-B98F-486D-8CD6-2FBDD424A0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2450" y="3943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31" name="WordArt 40">
            <a:extLst>
              <a:ext uri="{FF2B5EF4-FFF2-40B4-BE49-F238E27FC236}">
                <a16:creationId xmlns:a16="http://schemas.microsoft.com/office/drawing/2014/main" id="{1682628C-34DF-4BF2-9CC9-A18BA39386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2450" y="3943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33" name="WordArt 41">
            <a:extLst>
              <a:ext uri="{FF2B5EF4-FFF2-40B4-BE49-F238E27FC236}">
                <a16:creationId xmlns:a16="http://schemas.microsoft.com/office/drawing/2014/main" id="{AA0AC895-8FA8-430B-A22F-15FFBAC66D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3943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34" name="WordArt 42">
            <a:extLst>
              <a:ext uri="{FF2B5EF4-FFF2-40B4-BE49-F238E27FC236}">
                <a16:creationId xmlns:a16="http://schemas.microsoft.com/office/drawing/2014/main" id="{DA63A44D-BCB5-4144-9E91-945D7029FA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2450" y="3943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35" name="WordArt 43">
            <a:extLst>
              <a:ext uri="{FF2B5EF4-FFF2-40B4-BE49-F238E27FC236}">
                <a16:creationId xmlns:a16="http://schemas.microsoft.com/office/drawing/2014/main" id="{0226B43E-E609-4E3A-B4C0-D1FC3BB2CD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2450" y="3943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36" name="WordArt 44">
            <a:extLst>
              <a:ext uri="{FF2B5EF4-FFF2-40B4-BE49-F238E27FC236}">
                <a16:creationId xmlns:a16="http://schemas.microsoft.com/office/drawing/2014/main" id="{AF9F5122-FBFA-4677-9F14-E3CFA1CDEF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3943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37" name="WordArt 45">
            <a:extLst>
              <a:ext uri="{FF2B5EF4-FFF2-40B4-BE49-F238E27FC236}">
                <a16:creationId xmlns:a16="http://schemas.microsoft.com/office/drawing/2014/main" id="{CF182A19-423A-466C-88EA-ABDF7982CB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8650" y="3962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38" name="WordArt 46">
            <a:extLst>
              <a:ext uri="{FF2B5EF4-FFF2-40B4-BE49-F238E27FC236}">
                <a16:creationId xmlns:a16="http://schemas.microsoft.com/office/drawing/2014/main" id="{8500DBF7-A7FC-4579-9663-5FB8DD86A8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2450" y="3962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4610622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96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7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 nodeType="clickPar">
                      <p:stCondLst>
                        <p:cond delay="0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7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 nodeType="clickPar">
                      <p:stCondLst>
                        <p:cond delay="0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9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2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0" descr="OPL20U25GSXzBJYl68kk8uQGfFKzs7yb1M4KJWUiLk6ZEvGF+qCIPSnY57AbBFCvTW15.2022.15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Diagonal Corner Rectangle 3" descr="OPL20U25GSXzBJYl68kk8uQGfFKzs7yb1M4KJWUiLk6ZEvGF+qCIPSnY57AbBFCvTW15.2022.156+K4lPs7H94VUqPe2XwIsfPRnrXQE//QTEXxb8/8N4CNc6FpgZahzpTjFhMzSA7T/nHJa11DE8Ng2TP3iAmRczFlmslSuUNOgUeb6yRvs0="/>
          <p:cNvSpPr/>
          <p:nvPr/>
        </p:nvSpPr>
        <p:spPr>
          <a:xfrm>
            <a:off x="1610916" y="406003"/>
            <a:ext cx="6177731" cy="124182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 descr="OPL20U25GSXzBJYl68kk8uQGfFKzs7yb1M4KJWUiLk6ZEvGF+qCIPSnY57AbBFCvTW15.2022.156+K4lPs7H94VUqPe2XwIsfPRnrXQE//QTEXxb8/8N4CNc6FpgZahzpTjFhMzSA7T/nHJa11DE8Ng2TP3iAmRczFlmslSuUNOgUeb6yRvs0="/>
          <p:cNvSpPr/>
          <p:nvPr/>
        </p:nvSpPr>
        <p:spPr>
          <a:xfrm>
            <a:off x="2845605" y="1923965"/>
            <a:ext cx="3252811" cy="4572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defTabSz="514376">
              <a:defRPr/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" name="Cloud 40" descr="OPL20U25GSXzBJYl68kk8uQGfFKzs7yb1M4KJWUiLk6ZEvGF+qCIPSnY57AbBFCvTW15.2022.156+K4lPs7H94VUqPe2XwIsfPRnrXQE//QTEXxb8/8N4CNc6FpgZahzpTjFhMzSA7T/nHJa11DE8Ng2TP3iAmRczFlmslSuUNOgUeb6yRvs0="/>
          <p:cNvSpPr/>
          <p:nvPr/>
        </p:nvSpPr>
        <p:spPr>
          <a:xfrm>
            <a:off x="8381659" y="3827689"/>
            <a:ext cx="501253" cy="30837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 descr="OPL20U25GSXzBJYl68kk8uQGfFKzs7yb1M4KJWUiLk6ZEvGF+qCIPSnY57AbBFCvTW15.2022.156+K4lPs7H94VUqPe2XwIsfPRnrXQE//QTEXxb8/8N4CNc6FpgZahzpTjFhMzSA7T/nHJa11DE8Ng2TP3iAmRczFlmslSuUNOgUeb6yRvs0="/>
          <p:cNvSpPr/>
          <p:nvPr/>
        </p:nvSpPr>
        <p:spPr>
          <a:xfrm>
            <a:off x="2845605" y="2618015"/>
            <a:ext cx="3346848" cy="4572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defTabSz="514376">
              <a:defRPr/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 descr="OPL20U25GSXzBJYl68kk8uQGfFKzs7yb1M4KJWUiLk6ZEvGF+qCIPSnY57AbBFCvTW15.2022.156+K4lPs7H94VUqPe2XwIsfPRnrXQE//QTEXxb8/8N4CNc6FpgZahzpTjFhMzSA7T/nHJa11DE8Ng2TP3iAmRczFlmslSuUNOgUeb6yRvs0="/>
          <p:cNvSpPr/>
          <p:nvPr/>
        </p:nvSpPr>
        <p:spPr>
          <a:xfrm>
            <a:off x="2845605" y="3330179"/>
            <a:ext cx="3252811" cy="4572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defTabSz="514376">
              <a:defRPr/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7" name="Picture 46" descr="OPL20U25GSXzBJYl68kk8uQGfFKzs7yb1M4KJWUiLk6ZEvGF+qCIPSnY57AbBFCvTW15.2022.15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800" y="1938254"/>
            <a:ext cx="473205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 descr="OPL20U25GSXzBJYl68kk8uQGfFKzs7yb1M4KJWUiLk6ZEvGF+qCIPSnY57AbBFCvTW15.2022.15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605" y="2665640"/>
            <a:ext cx="47196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loud 17" descr="OPL20U25GSXzBJYl68kk8uQGfFKzs7yb1M4KJWUiLk6ZEvGF+qCIPSnY57AbBFCvTW15.2022.156+K4lPs7H94VUqPe2XwIsfPRnrXQE//QTEXxb8/8N4CNc6FpgZahzpTjFhMzSA7T/nHJa11DE8Ng2TP3iAmRczFlmslSuUNOgUeb6yRvs0=">
            <a:hlinkClick r:id="rId13" action="ppaction://hlinksldjump"/>
          </p:cNvPr>
          <p:cNvSpPr/>
          <p:nvPr/>
        </p:nvSpPr>
        <p:spPr>
          <a:xfrm>
            <a:off x="6396720" y="4150689"/>
            <a:ext cx="1327547" cy="621506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15.2022.156+K4lPs7H94VUqPe2XwIsfPRnrXQE//QTEXxb8/8N4CNc6FpgZahzpTjFhMzSA7T/nHJa11DE8Ng2TP3iAmRczFlmslSuUNOgUeb6yRvs0="/>
              <p:cNvSpPr>
                <a:spLocks noChangeArrowheads="1"/>
              </p:cNvSpPr>
              <p:nvPr/>
            </p:nvSpPr>
            <p:spPr bwMode="auto">
              <a:xfrm>
                <a:off x="1995488" y="447543"/>
                <a:ext cx="5324474" cy="11599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51435" tIns="25718" rIns="51435" bIns="25718" anchor="ctr">
                <a:spAutoFit/>
              </a:bodyPr>
              <a:lstStyle/>
              <a:p>
                <a:pPr algn="just"/>
                <a:r>
                  <a:rPr lang="en-US" altLang="en-US" sz="2400" b="1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Câu</a:t>
                </a:r>
                <a:r>
                  <a:rPr lang="en-US" altLang="en-US" sz="2400" b="1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3: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Gieo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hai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con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xúc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xắc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cùng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lúc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,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biến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cố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“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Tổng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số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chấm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xuất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hiện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trên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hai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con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xúc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xắc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là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một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số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chia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hết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cho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rgbClr val="000000"/>
                        </a:solidFill>
                        <a:latin typeface="Cambria Math"/>
                        <a:ea typeface="Calibri" pitchFamily="34" charset="0"/>
                        <a:cs typeface="Times New Roman" pitchFamily="18" charset="0"/>
                      </a:rPr>
                      <m:t>3</m:t>
                    </m:r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”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là</a:t>
                </a:r>
                <a:endParaRPr lang="en-US" altLang="en-US" sz="2400" dirty="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15.2022.156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5488" y="447543"/>
                <a:ext cx="5324474" cy="1159934"/>
              </a:xfrm>
              <a:prstGeom prst="rect">
                <a:avLst/>
              </a:prstGeom>
              <a:blipFill>
                <a:blip r:embed="rId14"/>
                <a:stretch>
                  <a:fillRect l="-2517" t="-5236" r="-2517" b="-130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loud 21"/>
          <p:cNvSpPr/>
          <p:nvPr/>
        </p:nvSpPr>
        <p:spPr>
          <a:xfrm>
            <a:off x="762425" y="4654154"/>
            <a:ext cx="319088" cy="19645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CBC6153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5205413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301" y="3359941"/>
            <a:ext cx="473205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33">
            <a:extLst>
              <a:ext uri="{FF2B5EF4-FFF2-40B4-BE49-F238E27FC236}">
                <a16:creationId xmlns:a16="http://schemas.microsoft.com/office/drawing/2014/main" id="{7CB51CFF-9B12-46F4-8811-B2E1DDA58FF9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3790950"/>
            <a:ext cx="1371600" cy="1371600"/>
            <a:chOff x="4320" y="2928"/>
            <a:chExt cx="1104" cy="1104"/>
          </a:xfrm>
        </p:grpSpPr>
        <p:sp>
          <p:nvSpPr>
            <p:cNvPr id="20" name="AutoShape 34">
              <a:extLst>
                <a:ext uri="{FF2B5EF4-FFF2-40B4-BE49-F238E27FC236}">
                  <a16:creationId xmlns:a16="http://schemas.microsoft.com/office/drawing/2014/main" id="{35CD5B83-5D62-48B3-A776-DED83299B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3" name="WordArt 35">
              <a:extLst>
                <a:ext uri="{FF2B5EF4-FFF2-40B4-BE49-F238E27FC236}">
                  <a16:creationId xmlns:a16="http://schemas.microsoft.com/office/drawing/2014/main" id="{E35A340E-57F6-41C7-8ACB-187C69CB764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24" name="WordArt 36">
            <a:extLst>
              <a:ext uri="{FF2B5EF4-FFF2-40B4-BE49-F238E27FC236}">
                <a16:creationId xmlns:a16="http://schemas.microsoft.com/office/drawing/2014/main" id="{A2FF93FF-2FC7-423B-8635-1D73198FB1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4095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25" name="WordArt 37">
            <a:extLst>
              <a:ext uri="{FF2B5EF4-FFF2-40B4-BE49-F238E27FC236}">
                <a16:creationId xmlns:a16="http://schemas.microsoft.com/office/drawing/2014/main" id="{821DDEF9-9821-49F5-B3EB-A2062ED3D3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90650" y="4095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7" name="WordArt 38">
            <a:extLst>
              <a:ext uri="{FF2B5EF4-FFF2-40B4-BE49-F238E27FC236}">
                <a16:creationId xmlns:a16="http://schemas.microsoft.com/office/drawing/2014/main" id="{493EA2C5-BEAA-4906-BB20-1CD93B537C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90650" y="4114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31" name="WordArt 39">
            <a:extLst>
              <a:ext uri="{FF2B5EF4-FFF2-40B4-BE49-F238E27FC236}">
                <a16:creationId xmlns:a16="http://schemas.microsoft.com/office/drawing/2014/main" id="{C55A56A6-2282-4195-B521-99E42E77FD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90650" y="4095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33" name="WordArt 40">
            <a:extLst>
              <a:ext uri="{FF2B5EF4-FFF2-40B4-BE49-F238E27FC236}">
                <a16:creationId xmlns:a16="http://schemas.microsoft.com/office/drawing/2014/main" id="{7D58E088-77FF-4DD1-AACE-6E9412B07B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90650" y="4095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34" name="WordArt 41">
            <a:extLst>
              <a:ext uri="{FF2B5EF4-FFF2-40B4-BE49-F238E27FC236}">
                <a16:creationId xmlns:a16="http://schemas.microsoft.com/office/drawing/2014/main" id="{99B18ABF-DAB8-4D10-AEA8-D5A8D1F089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4095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35" name="WordArt 42">
            <a:extLst>
              <a:ext uri="{FF2B5EF4-FFF2-40B4-BE49-F238E27FC236}">
                <a16:creationId xmlns:a16="http://schemas.microsoft.com/office/drawing/2014/main" id="{A92267F5-C5BC-4B3A-86EE-8274079746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90650" y="4095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36" name="WordArt 43">
            <a:extLst>
              <a:ext uri="{FF2B5EF4-FFF2-40B4-BE49-F238E27FC236}">
                <a16:creationId xmlns:a16="http://schemas.microsoft.com/office/drawing/2014/main" id="{85120F53-9B92-4093-A4BA-81C244429D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90650" y="4095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37" name="WordArt 44">
            <a:extLst>
              <a:ext uri="{FF2B5EF4-FFF2-40B4-BE49-F238E27FC236}">
                <a16:creationId xmlns:a16="http://schemas.microsoft.com/office/drawing/2014/main" id="{23F128FD-C9E0-42B9-92B6-D11B355127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4095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38" name="WordArt 45">
            <a:extLst>
              <a:ext uri="{FF2B5EF4-FFF2-40B4-BE49-F238E27FC236}">
                <a16:creationId xmlns:a16="http://schemas.microsoft.com/office/drawing/2014/main" id="{EBD7434B-B85C-47E0-9F85-4BB8824A79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66850" y="4114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39" name="WordArt 46">
            <a:extLst>
              <a:ext uri="{FF2B5EF4-FFF2-40B4-BE49-F238E27FC236}">
                <a16:creationId xmlns:a16="http://schemas.microsoft.com/office/drawing/2014/main" id="{8DCF808B-3167-49D4-8E8D-55EAB1C994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90650" y="4114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2198246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96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1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00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500"/>
                            </p:stCondLst>
                            <p:childTnLst>
                              <p:par>
                                <p:cTn id="12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500"/>
                            </p:stCondLst>
                            <p:childTnLst>
                              <p:par>
                                <p:cTn id="13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 nodeType="clickPar">
                      <p:stCondLst>
                        <p:cond delay="0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6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8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 nodeType="clickPar">
                      <p:stCondLst>
                        <p:cond delay="0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9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2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6" grpId="0" animBg="1"/>
      <p:bldP spid="42" grpId="0" animBg="1"/>
      <p:bldP spid="43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4" descr="OPL20U25GSXzBJYl68kk8uQGfFKzs7yb1M4KJWUiLk6ZEvGF+qCIPSnY57AbBFCvTW15.2022.15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Diagonal Corner Rectangle 3" descr="OPL20U25GSXzBJYl68kk8uQGfFKzs7yb1M4KJWUiLk6ZEvGF+qCIPSnY57AbBFCvTW15.2022.156+K4lPs7H94VUqPe2XwIsfPRnrXQE//QTEXxb8/8N4CNc6FpgZahzpTjFhMzSA7T/nHJa11DE8Ng2TP3iAmRczFlmslSuUNOgUeb6yRvs0="/>
          <p:cNvSpPr/>
          <p:nvPr/>
        </p:nvSpPr>
        <p:spPr>
          <a:xfrm>
            <a:off x="224517" y="207169"/>
            <a:ext cx="8748972" cy="154424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 descr="OPL20U25GSXzBJYl68kk8uQGfFKzs7yb1M4KJWUiLk6ZEvGF+qCIPSnY57AbBFCvTW15.2022.156+K4lPs7H94VUqPe2XwIsfPRnrXQE//QTEXxb8/8N4CNc6FpgZahzpTjFhMzSA7T/nHJa11DE8Ng2TP3iAmRczFlmslSuUNOgUeb6yRvs0="/>
          <p:cNvSpPr/>
          <p:nvPr/>
        </p:nvSpPr>
        <p:spPr>
          <a:xfrm>
            <a:off x="914400" y="1885950"/>
            <a:ext cx="7175133" cy="43338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defTabSz="514376">
              <a:defRPr/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gói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kẹo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bốc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2" name="Rectangle 41" descr="OPL20U25GSXzBJYl68kk8uQGfFKzs7yb1M4KJWUiLk6ZEvGF+qCIPSnY57AbBFCvTW15.2022.156+K4lPs7H94VUqPe2XwIsfPRnrXQE//QTEXxb8/8N4CNc6FpgZahzpTjFhMzSA7T/nHJa11DE8Ng2TP3iAmRczFlmslSuUNOgUeb6yRvs0="/>
          <p:cNvSpPr/>
          <p:nvPr/>
        </p:nvSpPr>
        <p:spPr>
          <a:xfrm>
            <a:off x="899184" y="2413145"/>
            <a:ext cx="7184326" cy="43338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defTabSz="514376">
              <a:defRPr/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gói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kẹo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bốc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3" name="Rectangle 42" descr="OPL20U25GSXzBJYl68kk8uQGfFKzs7yb1M4KJWUiLk6ZEvGF+qCIPSnY57AbBFCvTW15.2022.156+K4lPs7H94VUqPe2XwIsfPRnrXQE//QTEXxb8/8N4CNc6FpgZahzpTjFhMzSA7T/nHJa11DE8Ng2TP3iAmRczFlmslSuUNOgUeb6yRvs0="/>
          <p:cNvSpPr/>
          <p:nvPr/>
        </p:nvSpPr>
        <p:spPr>
          <a:xfrm>
            <a:off x="888038" y="2932007"/>
            <a:ext cx="7197149" cy="43338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gói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kẹo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bốc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 descr="OPL20U25GSXzBJYl68kk8uQGfFKzs7yb1M4KJWUiLk6ZEvGF+qCIPSnY57AbBFCvTW15.2022.156+K4lPs7H94VUqPe2XwIsfPRnrXQE//QTEXxb8/8N4CNc6FpgZahzpTjFhMzSA7T/nHJa11DE8Ng2TP3iAmRczFlmslSuUNOgUeb6yRvs0="/>
          <p:cNvSpPr/>
          <p:nvPr/>
        </p:nvSpPr>
        <p:spPr>
          <a:xfrm>
            <a:off x="906278" y="3456133"/>
            <a:ext cx="7175134" cy="43338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defTabSz="514376">
              <a:defRPr/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gói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kẹo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bốc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 descr="OPL20U25GSXzBJYl68kk8uQGfFKzs7yb1M4KJWUiLk6ZEvGF+qCIPSnY57AbBFCvTW15.2022.15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238" y="1900238"/>
            <a:ext cx="62527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OPL20U25GSXzBJYl68kk8uQGfFKzs7yb1M4KJWUiLk6ZEvGF+qCIPSnY57AbBFCvTW15.2022.15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953" y="2961100"/>
            <a:ext cx="639306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OPL20U25GSXzBJYl68kk8uQGfFKzs7yb1M4KJWUiLk6ZEvGF+qCIPSnY57AbBFCvTW15.2022.15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218" y="3479946"/>
            <a:ext cx="530041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 descr="OPL20U25GSXzBJYl68kk8uQGfFKzs7yb1M4KJWUiLk6ZEvGF+qCIPSnY57AbBFCvTW15.2022.15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850" y="2448817"/>
            <a:ext cx="61761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3812382" y="4236244"/>
            <a:ext cx="1327547" cy="621506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56565" y="423270"/>
            <a:ext cx="8021223" cy="115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 anchor="ctr">
            <a:spAutoFit/>
          </a:bodyPr>
          <a:lstStyle/>
          <a:p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Câu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4: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túi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bốn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gói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kẹo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gồm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vi-VN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ác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vị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vị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cam,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vị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dâu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vị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nho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vị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xoài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An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lấy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gói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kẹo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túi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alt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Biến</a:t>
            </a:r>
            <a:r>
              <a:rPr lang="en-US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cố</a:t>
            </a:r>
            <a:r>
              <a:rPr lang="en-US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lang="en-US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lang="en-US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cố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nào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cố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en-US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-14674" y="4469926"/>
            <a:ext cx="478381" cy="19645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CBC6158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5205413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33">
            <a:extLst>
              <a:ext uri="{FF2B5EF4-FFF2-40B4-BE49-F238E27FC236}">
                <a16:creationId xmlns:a16="http://schemas.microsoft.com/office/drawing/2014/main" id="{9CB47516-62EF-442A-AA34-F28E4AB75F20}"/>
              </a:ext>
            </a:extLst>
          </p:cNvPr>
          <p:cNvGrpSpPr>
            <a:grpSpLocks/>
          </p:cNvGrpSpPr>
          <p:nvPr/>
        </p:nvGrpSpPr>
        <p:grpSpPr bwMode="auto">
          <a:xfrm>
            <a:off x="241008" y="3802857"/>
            <a:ext cx="1371600" cy="1371600"/>
            <a:chOff x="4320" y="2928"/>
            <a:chExt cx="1104" cy="1104"/>
          </a:xfrm>
        </p:grpSpPr>
        <p:sp>
          <p:nvSpPr>
            <p:cNvPr id="21" name="AutoShape 34">
              <a:extLst>
                <a:ext uri="{FF2B5EF4-FFF2-40B4-BE49-F238E27FC236}">
                  <a16:creationId xmlns:a16="http://schemas.microsoft.com/office/drawing/2014/main" id="{54B339E8-D4E1-4617-A034-035A6F4C1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2" name="WordArt 35">
              <a:extLst>
                <a:ext uri="{FF2B5EF4-FFF2-40B4-BE49-F238E27FC236}">
                  <a16:creationId xmlns:a16="http://schemas.microsoft.com/office/drawing/2014/main" id="{BAB4D5BC-BB5E-495B-935E-BA89728A8E6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23" name="WordArt 36">
            <a:extLst>
              <a:ext uri="{FF2B5EF4-FFF2-40B4-BE49-F238E27FC236}">
                <a16:creationId xmlns:a16="http://schemas.microsoft.com/office/drawing/2014/main" id="{9D6748B4-F34F-4A99-83FC-2615C98B26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5808" y="410765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24" name="WordArt 37">
            <a:extLst>
              <a:ext uri="{FF2B5EF4-FFF2-40B4-BE49-F238E27FC236}">
                <a16:creationId xmlns:a16="http://schemas.microsoft.com/office/drawing/2014/main" id="{AED9CCE7-9E07-4C6C-B5C4-232211E1D9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4858" y="410765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5" name="WordArt 38">
            <a:extLst>
              <a:ext uri="{FF2B5EF4-FFF2-40B4-BE49-F238E27FC236}">
                <a16:creationId xmlns:a16="http://schemas.microsoft.com/office/drawing/2014/main" id="{4C8FC540-B3EE-4F09-95EB-8EF4EB8EDE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4858" y="41267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30" name="WordArt 39">
            <a:extLst>
              <a:ext uri="{FF2B5EF4-FFF2-40B4-BE49-F238E27FC236}">
                <a16:creationId xmlns:a16="http://schemas.microsoft.com/office/drawing/2014/main" id="{A80211E5-4252-499B-BB6B-01BDF440E8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4858" y="410765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32" name="WordArt 40">
            <a:extLst>
              <a:ext uri="{FF2B5EF4-FFF2-40B4-BE49-F238E27FC236}">
                <a16:creationId xmlns:a16="http://schemas.microsoft.com/office/drawing/2014/main" id="{5B98C5B8-9004-4F31-96FC-81B6D268E6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4858" y="410765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33" name="WordArt 41">
            <a:extLst>
              <a:ext uri="{FF2B5EF4-FFF2-40B4-BE49-F238E27FC236}">
                <a16:creationId xmlns:a16="http://schemas.microsoft.com/office/drawing/2014/main" id="{E2C35869-619E-4007-8389-A98CDC765E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5808" y="410765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34" name="WordArt 42">
            <a:extLst>
              <a:ext uri="{FF2B5EF4-FFF2-40B4-BE49-F238E27FC236}">
                <a16:creationId xmlns:a16="http://schemas.microsoft.com/office/drawing/2014/main" id="{880FFA91-EAC4-4299-BA99-612E976900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4858" y="410765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35" name="WordArt 43">
            <a:extLst>
              <a:ext uri="{FF2B5EF4-FFF2-40B4-BE49-F238E27FC236}">
                <a16:creationId xmlns:a16="http://schemas.microsoft.com/office/drawing/2014/main" id="{950F9C1E-6B01-4B89-B5FF-AFF7DE252E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4858" y="410765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36" name="WordArt 44">
            <a:extLst>
              <a:ext uri="{FF2B5EF4-FFF2-40B4-BE49-F238E27FC236}">
                <a16:creationId xmlns:a16="http://schemas.microsoft.com/office/drawing/2014/main" id="{72E376CD-79FC-4313-BCBC-BF93CFB921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2008" y="410765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37" name="WordArt 45">
            <a:extLst>
              <a:ext uri="{FF2B5EF4-FFF2-40B4-BE49-F238E27FC236}">
                <a16:creationId xmlns:a16="http://schemas.microsoft.com/office/drawing/2014/main" id="{8ED3D1CA-9D13-419D-8D2B-7416566E07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41058" y="41267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38" name="WordArt 46">
            <a:extLst>
              <a:ext uri="{FF2B5EF4-FFF2-40B4-BE49-F238E27FC236}">
                <a16:creationId xmlns:a16="http://schemas.microsoft.com/office/drawing/2014/main" id="{83665C1F-69D0-4682-A5BA-8B3A7EA133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4858" y="41267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739289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96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6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 nodeType="clickPar">
                      <p:stCondLst>
                        <p:cond delay="0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8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 nodeType="clickPar">
                      <p:stCondLst>
                        <p:cond delay="0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9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 nodeType="clickPar">
                      <p:stCondLst>
                        <p:cond delay="0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1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2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2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6" grpId="0" animBg="1"/>
      <p:bldP spid="42" grpId="0" animBg="1"/>
      <p:bldP spid="43" grpId="0" animBg="1"/>
      <p:bldP spid="44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4" descr="OPL20U25GSXzBJYl68kk8uQGfFKzs7yb1M4KJWUiLk6ZEvGF+qCIPSnY57AbBFCvTW15.2022.15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4947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Diagonal Corner Rectangle 3" descr="OPL20U25GSXzBJYl68kk8uQGfFKzs7yb1M4KJWUiLk6ZEvGF+qCIPSnY57AbBFCvTW15.2022.156+K4lPs7H94VUqPe2XwIsfPRnrXQE//QTEXxb8/8N4CNc6FpgZahzpTjFhMzSA7T/nHJa11DE8Ng2TP3iAmRczFlmslSuUNOgUeb6yRvs0="/>
          <p:cNvSpPr/>
          <p:nvPr/>
        </p:nvSpPr>
        <p:spPr>
          <a:xfrm>
            <a:off x="1061611" y="361950"/>
            <a:ext cx="7257698" cy="1143000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 descr="OPL20U25GSXzBJYl68kk8uQGfFKzs7yb1M4KJWUiLk6ZEvGF+qCIPSnY57AbBFCvTW15.2022.156+K4lPs7H94VUqPe2XwIsfPRnrXQE//QTEXxb8/8N4CNc6FpgZahzpTjFhMzSA7T/nHJa11DE8Ng2TP3iAmRczFlmslSuUNOgUeb6yRvs0="/>
              <p:cNvSpPr/>
              <p:nvPr/>
            </p:nvSpPr>
            <p:spPr>
              <a:xfrm>
                <a:off x="305567" y="1600200"/>
                <a:ext cx="8228833" cy="472679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marL="342900" indent="-342900" defTabSz="514376">
                  <a:buFontTx/>
                  <a:buAutoNum type="alphaUcPeriod"/>
                  <a:defRPr/>
                </a:pP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 </a:t>
                </a:r>
                <a:r>
                  <a:rPr lang="en-US" sz="2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US" sz="2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 xúc xắc lớn </a:t>
                </a:r>
                <a:r>
                  <a:rPr lang="en-US" sz="2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13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”.</a:t>
                </a:r>
                <a:endParaRPr lang="vi-VN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 descr="OPL20U25GSXzBJYl68kk8uQGfFKzs7yb1M4KJWUiLk6ZEvGF+qCIPSnY57AbBFCvTW15.2022.156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67" y="1600200"/>
                <a:ext cx="8228833" cy="472679"/>
              </a:xfrm>
              <a:prstGeom prst="rect">
                <a:avLst/>
              </a:prstGeom>
              <a:blipFill>
                <a:blip r:embed="rId10"/>
                <a:stretch>
                  <a:fillRect l="-1037" t="-2597" b="-1948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loud 40" descr="OPL20U25GSXzBJYl68kk8uQGfFKzs7yb1M4KJWUiLk6ZEvGF+qCIPSnY57AbBFCvTW15.2022.156+K4lPs7H94VUqPe2XwIsfPRnrXQE//QTEXxb8/8N4CNc6FpgZahzpTjFhMzSA7T/nHJa11DE8Ng2TP3iAmRczFlmslSuUNOgUeb6yRvs0="/>
          <p:cNvSpPr/>
          <p:nvPr/>
        </p:nvSpPr>
        <p:spPr>
          <a:xfrm>
            <a:off x="9956689" y="4629065"/>
            <a:ext cx="501253" cy="30837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 descr="OPL20U25GSXzBJYl68kk8uQGfFKzs7yb1M4KJWUiLk6ZEvGF+qCIPSnY57AbBFCvTW15.2022.156+K4lPs7H94VUqPe2XwIsfPRnrXQE//QTEXxb8/8N4CNc6FpgZahzpTjFhMzSA7T/nHJa11DE8Ng2TP3iAmRczFlmslSuUNOgUeb6yRvs0="/>
          <p:cNvSpPr/>
          <p:nvPr/>
        </p:nvSpPr>
        <p:spPr>
          <a:xfrm>
            <a:off x="305566" y="2220516"/>
            <a:ext cx="8228834" cy="51792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defTabSz="514376">
              <a:defRPr/>
            </a:pPr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xúc xắc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43" name="Rectangle 42" descr="OPL20U25GSXzBJYl68kk8uQGfFKzs7yb1M4KJWUiLk6ZEvGF+qCIPSnY57AbBFCvTW15.2022.156+K4lPs7H94VUqPe2XwIsfPRnrXQE//QTEXxb8/8N4CNc6FpgZahzpTjFhMzSA7T/nHJa11DE8Ng2TP3iAmRczFlmslSuUNOgUeb6yRvs0="/>
          <p:cNvSpPr/>
          <p:nvPr/>
        </p:nvSpPr>
        <p:spPr>
          <a:xfrm>
            <a:off x="305566" y="2895600"/>
            <a:ext cx="8228835" cy="5012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defTabSz="514376">
              <a:defRPr/>
            </a:pPr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xúc xắc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 descr="OPL20U25GSXzBJYl68kk8uQGfFKzs7yb1M4KJWUiLk6ZEvGF+qCIPSnY57AbBFCvTW15.2022.156+K4lPs7H94VUqPe2XwIsfPRnrXQE//QTEXxb8/8N4CNc6FpgZahzpTjFhMzSA7T/nHJa11DE8Ng2TP3iAmRczFlmslSuUNOgUeb6yRvs0="/>
              <p:cNvSpPr/>
              <p:nvPr/>
            </p:nvSpPr>
            <p:spPr>
              <a:xfrm>
                <a:off x="304801" y="3543300"/>
                <a:ext cx="8229599" cy="55245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defTabSz="514376">
                  <a:defRPr/>
                </a:pPr>
                <a:r>
                  <a:rPr lang="vi-VN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Biến </a:t>
                </a:r>
                <a:r>
                  <a:rPr lang="en-US" sz="2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US" sz="2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 xúc xắc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13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”.</a:t>
                </a:r>
              </a:p>
            </p:txBody>
          </p:sp>
        </mc:Choice>
        <mc:Fallback xmlns="">
          <p:sp>
            <p:nvSpPr>
              <p:cNvPr id="44" name="Rectangle 43" descr="OPL20U25GSXzBJYl68kk8uQGfFKzs7yb1M4KJWUiLk6ZEvGF+qCIPSnY57AbBFCvTW15.2022.156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1" y="3543300"/>
                <a:ext cx="8229599" cy="552450"/>
              </a:xfrm>
              <a:prstGeom prst="rect">
                <a:avLst/>
              </a:prstGeom>
              <a:blipFill>
                <a:blip r:embed="rId11"/>
                <a:stretch>
                  <a:fillRect l="-1185" t="-23077" b="-3846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 descr="OPL20U25GSXzBJYl68kk8uQGfFKzs7yb1M4KJWUiLk6ZEvGF+qCIPSnY57AbBFCvTW15.2022.15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845" y="1652588"/>
            <a:ext cx="453628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OPL20U25GSXzBJYl68kk8uQGfFKzs7yb1M4KJWUiLk6ZEvGF+qCIPSnY57AbBFCvTW15.2022.15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845" y="2965252"/>
            <a:ext cx="4212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OPL20U25GSXzBJYl68kk8uQGfFKzs7yb1M4KJWUiLk6ZEvGF+qCIPSnY57AbBFCvTW15.2022.15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845" y="3638550"/>
            <a:ext cx="4524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845" y="2319338"/>
            <a:ext cx="411956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loud 17">
            <a:hlinkClick r:id="rId15" action="ppaction://hlinksldjump"/>
          </p:cNvPr>
          <p:cNvSpPr/>
          <p:nvPr/>
        </p:nvSpPr>
        <p:spPr>
          <a:xfrm>
            <a:off x="3898107" y="4395788"/>
            <a:ext cx="1326356" cy="621506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304637" y="388950"/>
            <a:ext cx="6787858" cy="13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 anchor="ctr">
            <a:spAutoFit/>
          </a:bodyPr>
          <a:lstStyle/>
          <a:p>
            <a:r>
              <a:rPr lang="en-US" altLang="en-US" sz="21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Câu</a:t>
            </a:r>
            <a:r>
              <a:rPr lang="en-US" altLang="en-US" sz="21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5: 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Tung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hai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xúc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xắc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cùng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lúc</a:t>
            </a:r>
            <a:r>
              <a:rPr lang="vi-VN" altLang="en-US" sz="21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sau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quan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sát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kết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quả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Biến</a:t>
            </a:r>
            <a:r>
              <a:rPr lang="en-US" altLang="en-US" sz="2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cố</a:t>
            </a:r>
            <a:r>
              <a:rPr lang="en-US" altLang="en-US" sz="2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chắc</a:t>
            </a:r>
            <a:r>
              <a:rPr lang="en-US" altLang="en-US" sz="2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chắn</a:t>
            </a:r>
            <a:r>
              <a:rPr lang="en-US" altLang="en-US" sz="2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biến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cố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nào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biến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cố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en-US" altLang="en-US" sz="21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endParaRPr lang="en-US" altLang="vi-VN" sz="21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-622698" y="4919067"/>
            <a:ext cx="319088" cy="19645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CBC6161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5205413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33">
            <a:extLst>
              <a:ext uri="{FF2B5EF4-FFF2-40B4-BE49-F238E27FC236}">
                <a16:creationId xmlns:a16="http://schemas.microsoft.com/office/drawing/2014/main" id="{0CE86738-6369-4151-9F77-3A8EDEC4AD10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3954065"/>
            <a:ext cx="1200150" cy="1298291"/>
            <a:chOff x="4320" y="2928"/>
            <a:chExt cx="1104" cy="1104"/>
          </a:xfrm>
        </p:grpSpPr>
        <p:sp>
          <p:nvSpPr>
            <p:cNvPr id="22" name="AutoShape 34">
              <a:extLst>
                <a:ext uri="{FF2B5EF4-FFF2-40B4-BE49-F238E27FC236}">
                  <a16:creationId xmlns:a16="http://schemas.microsoft.com/office/drawing/2014/main" id="{7D856E2D-B315-4216-9CC4-9F0E6E33A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3" name="WordArt 35">
              <a:extLst>
                <a:ext uri="{FF2B5EF4-FFF2-40B4-BE49-F238E27FC236}">
                  <a16:creationId xmlns:a16="http://schemas.microsoft.com/office/drawing/2014/main" id="{71ADA076-4936-4A1B-9E04-263E6AD7065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24" name="WordArt 36">
            <a:extLst>
              <a:ext uri="{FF2B5EF4-FFF2-40B4-BE49-F238E27FC236}">
                <a16:creationId xmlns:a16="http://schemas.microsoft.com/office/drawing/2014/main" id="{1A9213CD-4EA6-44AA-B4DA-8478B4F378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76450" y="4225265"/>
            <a:ext cx="583406" cy="7032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25" name="WordArt 37">
            <a:extLst>
              <a:ext uri="{FF2B5EF4-FFF2-40B4-BE49-F238E27FC236}">
                <a16:creationId xmlns:a16="http://schemas.microsoft.com/office/drawing/2014/main" id="{0C6423E3-275B-47B5-9921-CBDC67E3D8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5500" y="4225265"/>
            <a:ext cx="583406" cy="7032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30" name="WordArt 38">
            <a:extLst>
              <a:ext uri="{FF2B5EF4-FFF2-40B4-BE49-F238E27FC236}">
                <a16:creationId xmlns:a16="http://schemas.microsoft.com/office/drawing/2014/main" id="{D260E98F-262E-4D1D-9320-07B887A9B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5500" y="4244315"/>
            <a:ext cx="583406" cy="7032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32" name="WordArt 39">
            <a:extLst>
              <a:ext uri="{FF2B5EF4-FFF2-40B4-BE49-F238E27FC236}">
                <a16:creationId xmlns:a16="http://schemas.microsoft.com/office/drawing/2014/main" id="{68A8EC14-ECA4-4FE2-902B-6786FB57313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5500" y="4225265"/>
            <a:ext cx="583406" cy="7032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33" name="WordArt 40">
            <a:extLst>
              <a:ext uri="{FF2B5EF4-FFF2-40B4-BE49-F238E27FC236}">
                <a16:creationId xmlns:a16="http://schemas.microsoft.com/office/drawing/2014/main" id="{D58FE8EC-B940-49C2-887E-DA85D2D7C2A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5500" y="4225265"/>
            <a:ext cx="583406" cy="7032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34" name="WordArt 41">
            <a:extLst>
              <a:ext uri="{FF2B5EF4-FFF2-40B4-BE49-F238E27FC236}">
                <a16:creationId xmlns:a16="http://schemas.microsoft.com/office/drawing/2014/main" id="{344F09BE-4ADE-4AD1-A9A8-35E63BC973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76450" y="4225265"/>
            <a:ext cx="583406" cy="7032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35" name="WordArt 42">
            <a:extLst>
              <a:ext uri="{FF2B5EF4-FFF2-40B4-BE49-F238E27FC236}">
                <a16:creationId xmlns:a16="http://schemas.microsoft.com/office/drawing/2014/main" id="{614B73C2-3ECD-4F31-A014-4CFBC16AAE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5500" y="4225265"/>
            <a:ext cx="583406" cy="7032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36" name="WordArt 43">
            <a:extLst>
              <a:ext uri="{FF2B5EF4-FFF2-40B4-BE49-F238E27FC236}">
                <a16:creationId xmlns:a16="http://schemas.microsoft.com/office/drawing/2014/main" id="{6F1CCF9A-6DFF-4F95-9D0C-F446955581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5500" y="4225265"/>
            <a:ext cx="583406" cy="7032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37" name="WordArt 44">
            <a:extLst>
              <a:ext uri="{FF2B5EF4-FFF2-40B4-BE49-F238E27FC236}">
                <a16:creationId xmlns:a16="http://schemas.microsoft.com/office/drawing/2014/main" id="{BB29F6B7-B6E2-4EA1-BD9D-2E9AB8EAB5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2650" y="4225265"/>
            <a:ext cx="583406" cy="7032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38" name="WordArt 45">
            <a:extLst>
              <a:ext uri="{FF2B5EF4-FFF2-40B4-BE49-F238E27FC236}">
                <a16:creationId xmlns:a16="http://schemas.microsoft.com/office/drawing/2014/main" id="{87427C17-8CB1-406D-A694-A4C723864C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71700" y="4244315"/>
            <a:ext cx="583406" cy="7032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39" name="WordArt 46">
            <a:extLst>
              <a:ext uri="{FF2B5EF4-FFF2-40B4-BE49-F238E27FC236}">
                <a16:creationId xmlns:a16="http://schemas.microsoft.com/office/drawing/2014/main" id="{A90C1D78-A63D-4893-8E83-E949317FE4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5500" y="4244315"/>
            <a:ext cx="583406" cy="7032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5301463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85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9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 nodeType="clickPar">
                      <p:stCondLst>
                        <p:cond delay="0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7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 nodeType="clickPar">
                      <p:stCondLst>
                        <p:cond delay="0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8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 nodeType="clickPar">
                      <p:stCondLst>
                        <p:cond delay="0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0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 nodeType="clickPar">
                      <p:stCondLst>
                        <p:cond delay="0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1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2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6" grpId="0" animBg="1"/>
      <p:bldP spid="42" grpId="0" animBg="1"/>
      <p:bldP spid="43" grpId="0" animBg="1"/>
      <p:bldP spid="44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L20U25GSXzBJYl68kk8uQGfFKzs7yb1M4KJWUiLk6ZEvGF+qCIPSnY57AbBFCvTW15.2022.15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17189" cy="5124605"/>
          </a:xfrm>
          <a:prstGeom prst="rect">
            <a:avLst/>
          </a:prstGeom>
        </p:spPr>
      </p:pic>
      <p:sp>
        <p:nvSpPr>
          <p:cNvPr id="6" name="TextBox 5" descr="OPL20U25GSXzBJYl68kk8uQGfFKzs7yb1M4KJWUiLk6ZEvGF+qCIPSnY57AbBFCvTW15.2022.156+K4lPs7H94VUqPe2XwIsfPRnrXQE//QTEXxb8/8N4CNc6FpgZahzpTjFhMzSA7T/nHJa11DE8Ng2TP3iAmRczFlmslSuUNOgUeb6yRvs0="/>
          <p:cNvSpPr txBox="1"/>
          <p:nvPr/>
        </p:nvSpPr>
        <p:spPr>
          <a:xfrm>
            <a:off x="1447800" y="1529397"/>
            <a:ext cx="492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Bài 29. Làm quen với biến cố (2 tiết)</a:t>
            </a:r>
          </a:p>
        </p:txBody>
      </p:sp>
      <p:sp>
        <p:nvSpPr>
          <p:cNvPr id="12" name="TextBox 11" descr="OPL20U25GSXzBJYl68kk8uQGfFKzs7yb1M4KJWUiLk6ZEvGF+qCIPSnY57AbBFCvTW15.2022.156+K4lPs7H94VUqPe2XwIsfPRnrXQE//QTEXxb8/8N4CNc6FpgZahzpTjFhMzSA7T/nHJa11DE8Ng2TP3iAmRczFlmslSuUNOgUeb6yRvs0="/>
          <p:cNvSpPr txBox="1"/>
          <p:nvPr/>
        </p:nvSpPr>
        <p:spPr>
          <a:xfrm>
            <a:off x="1457325" y="2162132"/>
            <a:ext cx="6502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Bài 30. Làm quen với xác suất của biến cố (2 tiết)</a:t>
            </a:r>
          </a:p>
        </p:txBody>
      </p:sp>
      <p:sp>
        <p:nvSpPr>
          <p:cNvPr id="13" name="TextBox 12" descr="OPL20U25GSXzBJYl68kk8uQGfFKzs7yb1M4KJWUiLk6ZEvGF+qCIPSnY57AbBFCvTW15.2022.156+K4lPs7H94VUqPe2XwIsfPRnrXQE//QTEXxb8/8N4CNc6FpgZahzpTjFhMzSA7T/nHJa11DE8Ng2TP3iAmRczFlmslSuUNOgUeb6yRvs0="/>
          <p:cNvSpPr txBox="1"/>
          <p:nvPr/>
        </p:nvSpPr>
        <p:spPr>
          <a:xfrm>
            <a:off x="1457325" y="2876550"/>
            <a:ext cx="3334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Luyện tập chung (1 tiết)</a:t>
            </a:r>
          </a:p>
        </p:txBody>
      </p:sp>
      <p:sp>
        <p:nvSpPr>
          <p:cNvPr id="14" name="TextBox 13" descr="OPL20U25GSXzBJYl68kk8uQGfFKzs7yb1M4KJWUiLk6ZEvGF+qCIPSnY57AbBFCvTW15.2022.156+K4lPs7H94VUqPe2XwIsfPRnrXQE//QTEXxb8/8N4CNc6FpgZahzpTjFhMzSA7T/nHJa11DE8Ng2TP3iAmRczFlmslSuUNOgUeb6yRvs0="/>
          <p:cNvSpPr txBox="1"/>
          <p:nvPr/>
        </p:nvSpPr>
        <p:spPr>
          <a:xfrm>
            <a:off x="1466850" y="3638550"/>
            <a:ext cx="3757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0243" name="Picture 3" descr="OPL20U25GSXzBJYl68kk8uQGfFKzs7yb1M4KJWUiLk6ZEvGF+qCIPSnY57AbBFCvTW15.2022.15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1246657"/>
            <a:ext cx="8229601" cy="273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 descr="OPL20U25GSXzBJYl68kk8uQGfFKzs7yb1M4KJWUiLk6ZEvGF+qCIPSnY57AbBFCvTW15.2022.156+K4lPs7H94VUqPe2XwIsfPRnrXQE//QTEXxb8/8N4CNc6FpgZahzpTjFhMzSA7T/nHJa11DE8Ng2TP3iAmRczFlmslSuUNOgUeb6yRvs0="/>
          <p:cNvSpPr txBox="1"/>
          <p:nvPr/>
        </p:nvSpPr>
        <p:spPr>
          <a:xfrm>
            <a:off x="381001" y="361950"/>
            <a:ext cx="82296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CHƯƠNG VIII.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BIẾN CỐ </a:t>
            </a:r>
          </a:p>
          <a:p>
            <a:pPr algn="ctr"/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XÁC SUẤT CỦA BIẾN CỐ</a:t>
            </a:r>
          </a:p>
        </p:txBody>
      </p:sp>
    </p:spTree>
    <p:extLst>
      <p:ext uri="{BB962C8B-B14F-4D97-AF65-F5344CB8AC3E}">
        <p14:creationId xmlns:p14="http://schemas.microsoft.com/office/powerpoint/2010/main" val="302743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4" descr="OPL20U25GSXzBJYl68kk8uQGfFKzs7yb1M4KJWUiLk6ZEvGF+qCIPSnY57AbBFCvTW15.2022.15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074" y="16123"/>
            <a:ext cx="9144000" cy="633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 descr="OPL20U25GSXzBJYl68kk8uQGfFKzs7yb1M4KJWUiLk6ZEvGF+qCIPSnY57AbBFCvTW15.2022.156+K4lPs7H94VUqPe2XwIsfPRnrXQE//QTEXxb8/8N4CNc6FpgZahzpTjFhMzSA7T/nHJa11DE8Ng2TP3iAmRczFlmslSuUNOgUeb6yRvs0="/>
          <p:cNvSpPr/>
          <p:nvPr/>
        </p:nvSpPr>
        <p:spPr>
          <a:xfrm>
            <a:off x="2693537" y="1491853"/>
            <a:ext cx="3402462" cy="5334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defTabSz="514376">
              <a:defRPr/>
            </a:pPr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 chắn.</a:t>
            </a:r>
          </a:p>
        </p:txBody>
      </p:sp>
      <p:sp>
        <p:nvSpPr>
          <p:cNvPr id="41" name="Cloud 40" descr="OPL20U25GSXzBJYl68kk8uQGfFKzs7yb1M4KJWUiLk6ZEvGF+qCIPSnY57AbBFCvTW15.2022.156+K4lPs7H94VUqPe2XwIsfPRnrXQE//QTEXxb8/8N4CNc6FpgZahzpTjFhMzSA7T/nHJa11DE8Ng2TP3iAmRczFlmslSuUNOgUeb6yRvs0="/>
          <p:cNvSpPr/>
          <p:nvPr/>
        </p:nvSpPr>
        <p:spPr>
          <a:xfrm>
            <a:off x="9982200" y="3837385"/>
            <a:ext cx="501253" cy="30837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 descr="OPL20U25GSXzBJYl68kk8uQGfFKzs7yb1M4KJWUiLk6ZEvGF+qCIPSnY57AbBFCvTW15.2022.156+K4lPs7H94VUqPe2XwIsfPRnrXQE//QTEXxb8/8N4CNc6FpgZahzpTjFhMzSA7T/nHJa11DE8Ng2TP3iAmRczFlmslSuUNOgUeb6yRvs0="/>
          <p:cNvSpPr/>
          <p:nvPr/>
        </p:nvSpPr>
        <p:spPr>
          <a:xfrm>
            <a:off x="2693538" y="2190750"/>
            <a:ext cx="3402462" cy="5334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defTabSz="514376">
              <a:defRPr/>
            </a:pPr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thể.</a:t>
            </a:r>
          </a:p>
        </p:txBody>
      </p:sp>
      <p:sp>
        <p:nvSpPr>
          <p:cNvPr id="43" name="Rectangle 42" descr="OPL20U25GSXzBJYl68kk8uQGfFKzs7yb1M4KJWUiLk6ZEvGF+qCIPSnY57AbBFCvTW15.2022.156+K4lPs7H94VUqPe2XwIsfPRnrXQE//QTEXxb8/8N4CNc6FpgZahzpTjFhMzSA7T/nHJa11DE8Ng2TP3iAmRczFlmslSuUNOgUeb6yRvs0="/>
          <p:cNvSpPr/>
          <p:nvPr/>
        </p:nvSpPr>
        <p:spPr>
          <a:xfrm>
            <a:off x="2693537" y="2876550"/>
            <a:ext cx="3402462" cy="5334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defTabSz="514350">
              <a:defRPr/>
            </a:pPr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ngẫu nhiên.</a:t>
            </a:r>
          </a:p>
        </p:txBody>
      </p:sp>
      <p:pic>
        <p:nvPicPr>
          <p:cNvPr id="47" name="Picture 46" descr="OPL20U25GSXzBJYl68kk8uQGfFKzs7yb1M4KJWUiLk6ZEvGF+qCIPSnY57AbBFCvTW15.2022.15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538" y="1559285"/>
            <a:ext cx="509734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OPL20U25GSXzBJYl68kk8uQGfFKzs7yb1M4KJWUiLk6ZEvGF+qCIPSnY57AbBFCvTW15.2022.15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603" y="2962275"/>
            <a:ext cx="508396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 descr="OPL20U25GSXzBJYl68kk8uQGfFKzs7yb1M4KJWUiLk6ZEvGF+qCIPSnY57AbBFCvTW15.2022.15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803" y="2330026"/>
            <a:ext cx="48815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loud 17" descr="OPL20U25GSXzBJYl68kk8uQGfFKzs7yb1M4KJWUiLk6ZEvGF+qCIPSnY57AbBFCvTW15.2022.156+K4lPs7H94VUqPe2XwIsfPRnrXQE//QTEXxb8/8N4CNc6FpgZahzpTjFhMzSA7T/nHJa11DE8Ng2TP3iAmRczFlmslSuUNOgUeb6yRvs0=">
            <a:hlinkClick r:id="rId13" action="ppaction://hlinksldjump"/>
          </p:cNvPr>
          <p:cNvSpPr/>
          <p:nvPr/>
        </p:nvSpPr>
        <p:spPr>
          <a:xfrm>
            <a:off x="4572000" y="4164807"/>
            <a:ext cx="1327547" cy="621506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loud 19" descr="OPL20U25GSXzBJYl68kk8uQGfFKzs7yb1M4KJWUiLk6ZEvGF+qCIPSnY57AbBFCvTW15.2022.156+K4lPs7H94VUqPe2XwIsfPRnrXQE//QTEXxb8/8N4CNc6FpgZahzpTjFhMzSA7T/nHJa11DE8Ng2TP3iAmRczFlmslSuUNOgUeb6yRvs0="/>
          <p:cNvSpPr/>
          <p:nvPr/>
        </p:nvSpPr>
        <p:spPr>
          <a:xfrm>
            <a:off x="-382732" y="3830837"/>
            <a:ext cx="319088" cy="19645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CBC6164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5205413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87" name="Group 1"/>
          <p:cNvGrpSpPr>
            <a:grpSpLocks/>
          </p:cNvGrpSpPr>
          <p:nvPr/>
        </p:nvGrpSpPr>
        <p:grpSpPr bwMode="auto">
          <a:xfrm>
            <a:off x="683568" y="279798"/>
            <a:ext cx="7749861" cy="888206"/>
            <a:chOff x="-612519" y="373179"/>
            <a:chExt cx="10333448" cy="1774271"/>
          </a:xfrm>
        </p:grpSpPr>
        <p:sp>
          <p:nvSpPr>
            <p:cNvPr id="4" name="Snip Diagonal Corner Rectangle 3"/>
            <p:cNvSpPr/>
            <p:nvPr/>
          </p:nvSpPr>
          <p:spPr>
            <a:xfrm>
              <a:off x="-612519" y="373179"/>
              <a:ext cx="10333448" cy="1774271"/>
            </a:xfrm>
            <a:prstGeom prst="snip2Diag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50">
                <a:defRPr/>
              </a:pPr>
              <a:endPara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789" name="Rectangle 2"/>
            <p:cNvSpPr>
              <a:spLocks noChangeArrowheads="1"/>
            </p:cNvSpPr>
            <p:nvPr/>
          </p:nvSpPr>
          <p:spPr bwMode="auto">
            <a:xfrm>
              <a:off x="-612519" y="498576"/>
              <a:ext cx="10333448" cy="829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100" b="1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Câu</a:t>
              </a:r>
              <a:r>
                <a:rPr lang="en-US" altLang="en-US" sz="2100" b="1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6: </a:t>
              </a:r>
              <a:r>
                <a:rPr lang="vi-VN" altLang="en-US" sz="2100" b="1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Biến cố  </a:t>
              </a: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vi-VN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 mai có mưa rào và giông ở Đà Nẵng</a:t>
              </a: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”</a:t>
              </a:r>
              <a:r>
                <a:rPr lang="vi-VN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là</a:t>
              </a:r>
              <a:endParaRPr lang="en-US" altLang="en-US" sz="2100" b="1" dirty="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19" name="Group 33">
            <a:extLst>
              <a:ext uri="{FF2B5EF4-FFF2-40B4-BE49-F238E27FC236}">
                <a16:creationId xmlns:a16="http://schemas.microsoft.com/office/drawing/2014/main" id="{20CB1C9E-1A04-4840-B9F6-E0A946CF7C6C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3791156"/>
            <a:ext cx="1371600" cy="1371600"/>
            <a:chOff x="4320" y="2928"/>
            <a:chExt cx="1104" cy="1104"/>
          </a:xfrm>
        </p:grpSpPr>
        <p:sp>
          <p:nvSpPr>
            <p:cNvPr id="21" name="AutoShape 34">
              <a:extLst>
                <a:ext uri="{FF2B5EF4-FFF2-40B4-BE49-F238E27FC236}">
                  <a16:creationId xmlns:a16="http://schemas.microsoft.com/office/drawing/2014/main" id="{82D4F8FA-F4A6-4583-8E0C-468AE7145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2" name="WordArt 35">
              <a:extLst>
                <a:ext uri="{FF2B5EF4-FFF2-40B4-BE49-F238E27FC236}">
                  <a16:creationId xmlns:a16="http://schemas.microsoft.com/office/drawing/2014/main" id="{37B3A268-8D9F-43FC-A64E-1FD99A31E63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23" name="WordArt 36">
            <a:extLst>
              <a:ext uri="{FF2B5EF4-FFF2-40B4-BE49-F238E27FC236}">
                <a16:creationId xmlns:a16="http://schemas.microsoft.com/office/drawing/2014/main" id="{6B145027-4424-4130-9787-BA3F0488D3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7750" y="409595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24" name="WordArt 37">
            <a:extLst>
              <a:ext uri="{FF2B5EF4-FFF2-40B4-BE49-F238E27FC236}">
                <a16:creationId xmlns:a16="http://schemas.microsoft.com/office/drawing/2014/main" id="{C4C6DBFB-8AC4-40DA-90D7-772EDE8043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409595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5" name="WordArt 38">
            <a:extLst>
              <a:ext uri="{FF2B5EF4-FFF2-40B4-BE49-F238E27FC236}">
                <a16:creationId xmlns:a16="http://schemas.microsoft.com/office/drawing/2014/main" id="{9CE18B38-9B51-420A-BCF4-0545EA1226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411500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30" name="WordArt 39">
            <a:extLst>
              <a:ext uri="{FF2B5EF4-FFF2-40B4-BE49-F238E27FC236}">
                <a16:creationId xmlns:a16="http://schemas.microsoft.com/office/drawing/2014/main" id="{DA09FF46-85BA-418D-BB9A-5FD1BD9D1E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409595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32" name="WordArt 40">
            <a:extLst>
              <a:ext uri="{FF2B5EF4-FFF2-40B4-BE49-F238E27FC236}">
                <a16:creationId xmlns:a16="http://schemas.microsoft.com/office/drawing/2014/main" id="{4A27807C-1AA4-4747-A7DA-F23E21DA9E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409595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33" name="WordArt 41">
            <a:extLst>
              <a:ext uri="{FF2B5EF4-FFF2-40B4-BE49-F238E27FC236}">
                <a16:creationId xmlns:a16="http://schemas.microsoft.com/office/drawing/2014/main" id="{B0B351E9-326A-4AF2-A80F-EDF3D7DB22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7750" y="409595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34" name="WordArt 42">
            <a:extLst>
              <a:ext uri="{FF2B5EF4-FFF2-40B4-BE49-F238E27FC236}">
                <a16:creationId xmlns:a16="http://schemas.microsoft.com/office/drawing/2014/main" id="{90A54588-28DD-4150-A009-76BB744B8D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409595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35" name="WordArt 43">
            <a:extLst>
              <a:ext uri="{FF2B5EF4-FFF2-40B4-BE49-F238E27FC236}">
                <a16:creationId xmlns:a16="http://schemas.microsoft.com/office/drawing/2014/main" id="{F50F3722-2C80-42AE-A498-E3B7EB1443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409595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36" name="WordArt 44">
            <a:extLst>
              <a:ext uri="{FF2B5EF4-FFF2-40B4-BE49-F238E27FC236}">
                <a16:creationId xmlns:a16="http://schemas.microsoft.com/office/drawing/2014/main" id="{F43E210B-3BA1-4175-A89F-F41DE22AE0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23950" y="409595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37" name="WordArt 45">
            <a:extLst>
              <a:ext uri="{FF2B5EF4-FFF2-40B4-BE49-F238E27FC236}">
                <a16:creationId xmlns:a16="http://schemas.microsoft.com/office/drawing/2014/main" id="{16D51DB5-5B93-4676-B03A-A80B570B89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411500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38" name="WordArt 46">
            <a:extLst>
              <a:ext uri="{FF2B5EF4-FFF2-40B4-BE49-F238E27FC236}">
                <a16:creationId xmlns:a16="http://schemas.microsoft.com/office/drawing/2014/main" id="{F0B07124-BF53-477D-AF1E-06AA9316524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411500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329749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96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1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00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500"/>
                            </p:stCondLst>
                            <p:childTnLst>
                              <p:par>
                                <p:cTn id="12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 nodeType="clickPar">
                      <p:stCondLst>
                        <p:cond delay="0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 nodeType="clickPar">
                      <p:stCondLst>
                        <p:cond delay="0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 nodeType="clickPar">
                      <p:stCondLst>
                        <p:cond delay="0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1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6" grpId="0" animBg="1"/>
      <p:bldP spid="42" grpId="0" animBg="1"/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15.2022.15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08"/>
            <a:ext cx="9017189" cy="5124605"/>
          </a:xfrm>
          <a:prstGeom prst="rect">
            <a:avLst/>
          </a:prstGeom>
        </p:spPr>
      </p:pic>
      <p:sp>
        <p:nvSpPr>
          <p:cNvPr id="3" name="TextBox 7" descr="OPL20U25GSXzBJYl68kk8uQGfFKzs7yb1M4KJWUiLk6ZEvGF+qCIPSnY57AbBFCvTW15.2022.156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074759" y="2275876"/>
            <a:ext cx="7252963" cy="50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HOẠT </a:t>
            </a:r>
            <a:r>
              <a:rPr lang="en-US" altLang="en-US" sz="2700" b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ĐỘNG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 4: VẬN DỤNG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70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15.2022.15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4746" y="-171450"/>
            <a:ext cx="9017189" cy="5389653"/>
          </a:xfrm>
          <a:prstGeom prst="rect">
            <a:avLst/>
          </a:prstGeom>
        </p:spPr>
      </p:pic>
      <p:sp>
        <p:nvSpPr>
          <p:cNvPr id="9" name="Rounded Rectangle 8" descr="OPL20U25GSXzBJYl68kk8uQGfFKzs7yb1M4KJWUiLk6ZEvGF+qCIPSnY57AbBFCvTW15.2022.156+K4lPs7H94VUqPe2XwIsfPRnrXQE//QTEXxb8/8N4CNc6FpgZahzpTjFhMzSA7T/nHJa11DE8Ng2TP3iAmRczFlmslSuUNOgUeb6yRvs0="/>
          <p:cNvSpPr/>
          <p:nvPr/>
        </p:nvSpPr>
        <p:spPr>
          <a:xfrm>
            <a:off x="380999" y="285750"/>
            <a:ext cx="7465179" cy="13467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GB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8.1 (SGK - 50): 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ngẫu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vi-V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ngẫu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Picture 9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889764" y="594289"/>
            <a:ext cx="1072679" cy="13467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OPL20U25GSXzBJYl68kk8uQGfFKzs7yb1M4KJWUiLk6ZEvGF+qCIPSnY57AbBFCvTW15.2022.156+K4lPs7H94VUqPe2XwIsfPRnrXQE//QTEXxb8/8N4CNc6FpgZahzpTjFhMzSA7T/nHJa11DE8Ng2TP3iAmRczFlmslSuUNOgUeb6yRvs0="/>
              <p:cNvSpPr txBox="1"/>
              <p:nvPr/>
            </p:nvSpPr>
            <p:spPr>
              <a:xfrm>
                <a:off x="692912" y="1657350"/>
                <a:ext cx="4722340" cy="407804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200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vi-VN" sz="2200" dirty="0">
                    <a:latin typeface="Times New Roman" pitchFamily="18" charset="0"/>
                    <a:cs typeface="Times New Roman" pitchFamily="18" charset="0"/>
                  </a:rPr>
                  <a:t>“Minh </a:t>
                </a:r>
                <a:r>
                  <a:rPr lang="vi-VN" sz="2200" dirty="0" err="1">
                    <a:latin typeface="Times New Roman" pitchFamily="18" charset="0"/>
                    <a:cs typeface="Times New Roman" pitchFamily="18" charset="0"/>
                  </a:rPr>
                  <a:t>lấy</a:t>
                </a:r>
                <a:r>
                  <a:rPr lang="vi-VN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2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vi-VN" sz="2200" dirty="0">
                    <a:latin typeface="Times New Roman" pitchFamily="18" charset="0"/>
                    <a:cs typeface="Times New Roman" pitchFamily="18" charset="0"/>
                  </a:rPr>
                  <a:t> viên bi </a:t>
                </a:r>
                <a:r>
                  <a:rPr lang="vi-VN" sz="2200" dirty="0" err="1">
                    <a:latin typeface="Times New Roman" pitchFamily="18" charset="0"/>
                    <a:cs typeface="Times New Roman" pitchFamily="18" charset="0"/>
                  </a:rPr>
                  <a:t>màu</a:t>
                </a:r>
                <a:r>
                  <a:rPr lang="vi-VN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200" dirty="0" err="1">
                    <a:latin typeface="Times New Roman" pitchFamily="18" charset="0"/>
                    <a:cs typeface="Times New Roman" pitchFamily="18" charset="0"/>
                  </a:rPr>
                  <a:t>trắng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”. </a:t>
                </a:r>
                <a:r>
                  <a:rPr lang="nl-NL" sz="2200" dirty="0">
                    <a:latin typeface="Times New Roman" pitchFamily="18" charset="0"/>
                    <a:cs typeface="Times New Roman" pitchFamily="18" charset="0"/>
                  </a:rPr>
                  <a:t>       </a:t>
                </a:r>
              </a:p>
            </p:txBody>
          </p:sp>
        </mc:Choice>
        <mc:Fallback xmlns="">
          <p:sp>
            <p:nvSpPr>
              <p:cNvPr id="3" name="TextBox 2" descr="OPL20U25GSXzBJYl68kk8uQGfFKzs7yb1M4KJWUiLk6ZEvGF+qCIPSnY57AbBFCvTW15.2022.156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12" y="1657350"/>
                <a:ext cx="4722340" cy="407804"/>
              </a:xfrm>
              <a:prstGeom prst="rect">
                <a:avLst/>
              </a:prstGeom>
              <a:blipFill>
                <a:blip r:embed="rId6"/>
                <a:stretch>
                  <a:fillRect l="-646" t="-13433" b="-313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15.2022.156+K4lPs7H94VUqPe2XwIsfPRnrXQE//QTEXxb8/8N4CNc6FpgZahzpTjFhMzSA7T/nHJa11DE8Ng2TP3iAmRczFlmslSuUNOgUeb6yRvs0="/>
              <p:cNvSpPr txBox="1"/>
              <p:nvPr/>
            </p:nvSpPr>
            <p:spPr>
              <a:xfrm>
                <a:off x="686034" y="2084172"/>
                <a:ext cx="4408451" cy="407804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sz="22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GB" sz="2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vi-VN" sz="2200" dirty="0">
                    <a:latin typeface="Times New Roman" pitchFamily="18" charset="0"/>
                    <a:cs typeface="Times New Roman" pitchFamily="18" charset="0"/>
                  </a:rPr>
                  <a:t>“Minh </a:t>
                </a:r>
                <a:r>
                  <a:rPr lang="vi-VN" sz="2200" dirty="0" err="1">
                    <a:latin typeface="Times New Roman" pitchFamily="18" charset="0"/>
                    <a:cs typeface="Times New Roman" pitchFamily="18" charset="0"/>
                  </a:rPr>
                  <a:t>lấy</a:t>
                </a:r>
                <a:r>
                  <a:rPr lang="vi-VN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2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vi-VN" sz="2200" dirty="0">
                    <a:latin typeface="Times New Roman" pitchFamily="18" charset="0"/>
                    <a:cs typeface="Times New Roman" pitchFamily="18" charset="0"/>
                  </a:rPr>
                  <a:t> viên bi </a:t>
                </a:r>
                <a:r>
                  <a:rPr lang="vi-VN" sz="2200" dirty="0" err="1">
                    <a:latin typeface="Times New Roman" pitchFamily="18" charset="0"/>
                    <a:cs typeface="Times New Roman" pitchFamily="18" charset="0"/>
                  </a:rPr>
                  <a:t>màu</a:t>
                </a:r>
                <a:r>
                  <a:rPr lang="vi-VN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200" dirty="0" err="1">
                    <a:latin typeface="Times New Roman" pitchFamily="18" charset="0"/>
                    <a:cs typeface="Times New Roman" pitchFamily="18" charset="0"/>
                  </a:rPr>
                  <a:t>đen</a:t>
                </a:r>
                <a:r>
                  <a:rPr lang="en-GB" sz="2200" dirty="0">
                    <a:latin typeface="Times New Roman" pitchFamily="18" charset="0"/>
                    <a:cs typeface="Times New Roman" pitchFamily="18" charset="0"/>
                  </a:rPr>
                  <a:t>”.</a:t>
                </a:r>
                <a:endParaRPr 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 descr="OPL20U25GSXzBJYl68kk8uQGfFKzs7yb1M4KJWUiLk6ZEvGF+qCIPSnY57AbBFCvTW15.2022.156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34" y="2084172"/>
                <a:ext cx="4408451" cy="407804"/>
              </a:xfrm>
              <a:prstGeom prst="rect">
                <a:avLst/>
              </a:prstGeom>
              <a:blipFill>
                <a:blip r:embed="rId7"/>
                <a:stretch>
                  <a:fillRect l="-692" t="-13433" r="-1107" b="-328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 descr="OPL20U25GSXzBJYl68kk8uQGfFKzs7yb1M4KJWUiLk6ZEvGF+qCIPSnY57AbBFCvTW15.2022.156+K4lPs7H94VUqPe2XwIsfPRnrXQE//QTEXxb8/8N4CNc6FpgZahzpTjFhMzSA7T/nHJa11DE8Ng2TP3iAmRczFlmslSuUNOgUeb6yRvs0="/>
              <p:cNvSpPr/>
              <p:nvPr/>
            </p:nvSpPr>
            <p:spPr>
              <a:xfrm>
                <a:off x="692912" y="2542368"/>
                <a:ext cx="6610640" cy="407804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sz="2200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GB" sz="2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vi-VN" sz="2200" dirty="0">
                    <a:latin typeface="Times New Roman" pitchFamily="18" charset="0"/>
                    <a:cs typeface="Times New Roman" pitchFamily="18" charset="0"/>
                  </a:rPr>
                  <a:t>“Minh lấy được viên bi màu trắng </a:t>
                </a:r>
                <a:r>
                  <a:rPr lang="en-GB" sz="2200" dirty="0" err="1">
                    <a:latin typeface="Times New Roman" pitchFamily="18" charset="0"/>
                    <a:cs typeface="Times New Roman" pitchFamily="18" charset="0"/>
                  </a:rPr>
                  <a:t>hoặc</a:t>
                </a:r>
                <a:r>
                  <a:rPr lang="en-GB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200" dirty="0" err="1">
                    <a:latin typeface="Times New Roman" pitchFamily="18" charset="0"/>
                    <a:cs typeface="Times New Roman" pitchFamily="18" charset="0"/>
                  </a:rPr>
                  <a:t>màu</a:t>
                </a:r>
                <a:r>
                  <a:rPr lang="en-GB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200" dirty="0" err="1">
                    <a:latin typeface="Times New Roman" pitchFamily="18" charset="0"/>
                    <a:cs typeface="Times New Roman" pitchFamily="18" charset="0"/>
                  </a:rPr>
                  <a:t>đen</a:t>
                </a:r>
                <a:r>
                  <a:rPr lang="en-GB" sz="2200" dirty="0">
                    <a:latin typeface="Times New Roman" pitchFamily="18" charset="0"/>
                    <a:cs typeface="Times New Roman" pitchFamily="18" charset="0"/>
                  </a:rPr>
                  <a:t>”.</a:t>
                </a:r>
                <a:endParaRPr 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 descr="OPL20U25GSXzBJYl68kk8uQGfFKzs7yb1M4KJWUiLk6ZEvGF+qCIPSnY57AbBFCvTW15.2022.156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12" y="2542368"/>
                <a:ext cx="6610640" cy="407804"/>
              </a:xfrm>
              <a:prstGeom prst="rect">
                <a:avLst/>
              </a:prstGeom>
              <a:blipFill>
                <a:blip r:embed="rId8"/>
                <a:stretch>
                  <a:fillRect l="-461" t="-13433" b="-328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 descr="OPL20U25GSXzBJYl68kk8uQGfFKzs7yb1M4KJWUiLk6ZEvGF+qCIPSnY57AbBFCvTW15.2022.156+K4lPs7H94VUqPe2XwIsfPRnrXQE//QTEXxb8/8N4CNc6FpgZahzpTjFhMzSA7T/nHJa11DE8Ng2TP3iAmRczFlmslSuUNOgUeb6yRvs0="/>
              <p:cNvSpPr/>
              <p:nvPr/>
            </p:nvSpPr>
            <p:spPr>
              <a:xfrm>
                <a:off x="668708" y="2965791"/>
                <a:ext cx="4800600" cy="407804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cs typeface="Times New Roman" pitchFamily="18" charset="0"/>
                      </a:rPr>
                      <m:t>𝐷</m:t>
                    </m:r>
                    <m:r>
                      <a:rPr lang="en-US" sz="2200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GB" sz="2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vi-VN" sz="2200" dirty="0">
                    <a:latin typeface="Times New Roman" pitchFamily="18" charset="0"/>
                    <a:cs typeface="Times New Roman" pitchFamily="18" charset="0"/>
                  </a:rPr>
                  <a:t>“Minh </a:t>
                </a:r>
                <a:r>
                  <a:rPr lang="vi-VN" sz="2200" dirty="0" err="1">
                    <a:latin typeface="Times New Roman" pitchFamily="18" charset="0"/>
                    <a:cs typeface="Times New Roman" pitchFamily="18" charset="0"/>
                  </a:rPr>
                  <a:t>lấy</a:t>
                </a:r>
                <a:r>
                  <a:rPr lang="vi-VN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2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vi-VN" sz="2200" dirty="0">
                    <a:latin typeface="Times New Roman" pitchFamily="18" charset="0"/>
                    <a:cs typeface="Times New Roman" pitchFamily="18" charset="0"/>
                  </a:rPr>
                  <a:t> viên bi </a:t>
                </a:r>
                <a:r>
                  <a:rPr lang="vi-VN" sz="2200" dirty="0" err="1">
                    <a:latin typeface="Times New Roman" pitchFamily="18" charset="0"/>
                    <a:cs typeface="Times New Roman" pitchFamily="18" charset="0"/>
                  </a:rPr>
                  <a:t>màu</a:t>
                </a:r>
                <a:r>
                  <a:rPr lang="vi-VN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200" dirty="0" err="1">
                    <a:latin typeface="Times New Roman" pitchFamily="18" charset="0"/>
                    <a:cs typeface="Times New Roman" pitchFamily="18" charset="0"/>
                  </a:rPr>
                  <a:t>đỏ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”.</a:t>
                </a:r>
                <a:r>
                  <a:rPr lang="vi-VN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 descr="OPL20U25GSXzBJYl68kk8uQGfFKzs7yb1M4KJWUiLk6ZEvGF+qCIPSnY57AbBFCvTW15.2022.156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08" y="2965791"/>
                <a:ext cx="4800600" cy="407804"/>
              </a:xfrm>
              <a:prstGeom prst="rect">
                <a:avLst/>
              </a:prstGeom>
              <a:blipFill>
                <a:blip r:embed="rId9"/>
                <a:stretch>
                  <a:fillRect l="-635" t="-13636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 descr="OPL20U25GSXzBJYl68kk8uQGfFKzs7yb1M4KJWUiLk6ZEvGF+qCIPSnY57AbBFCvTW15.2022.156+K4lPs7H94VUqPe2XwIsfPRnrXQE//QTEXxb8/8N4CNc6FpgZahzpTjFhMzSA7T/nHJa11DE8Ng2TP3iAmRczFlmslSuUNOgUeb6yRvs0="/>
              <p:cNvSpPr txBox="1"/>
              <p:nvPr/>
            </p:nvSpPr>
            <p:spPr>
              <a:xfrm>
                <a:off x="685800" y="3638550"/>
                <a:ext cx="3962400" cy="377026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vi-VN" sz="2000" dirty="0">
                    <a:solidFill>
                      <a:srgbClr val="FF0000"/>
                    </a:solidFill>
                    <a:latin typeface="+mj-lt"/>
                  </a:rPr>
                  <a:t>Biến cố ngẫu nhiên là biến cố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vi-VN" sz="20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vi-VN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.</a:t>
                </a:r>
                <a:endParaRPr lang="nl-NL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 descr="OPL20U25GSXzBJYl68kk8uQGfFKzs7yb1M4KJWUiLk6ZEvGF+qCIPSnY57AbBFCvTW15.2022.156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638550"/>
                <a:ext cx="3962400" cy="377026"/>
              </a:xfrm>
              <a:prstGeom prst="rect">
                <a:avLst/>
              </a:prstGeom>
              <a:blipFill>
                <a:blip r:embed="rId10"/>
                <a:stretch>
                  <a:fillRect l="-2308" t="-11290" b="-306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 descr="OPL20U25GSXzBJYl68kk8uQGfFKzs7yb1M4KJWUiLk6ZEvGF+qCIPSnY57AbBFCvTW15.2022.156+K4lPs7H94VUqPe2XwIsfPRnrXQE//QTEXxb8/8N4CNc6FpgZahzpTjFhMzSA7T/nHJa11DE8Ng2TP3iAmRczFlmslSuUNOgUeb6yRvs0="/>
              <p:cNvSpPr txBox="1"/>
              <p:nvPr/>
            </p:nvSpPr>
            <p:spPr>
              <a:xfrm>
                <a:off x="707171" y="4132110"/>
                <a:ext cx="3886200" cy="377026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nl-NL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Biến cố chắc chắn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1" dirty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l</m:t>
                    </m:r>
                    <m:r>
                      <a:rPr lang="vi-VN" sz="2000" i="1" dirty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vi-VN" sz="2000" i="1" dirty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bi</m:t>
                    </m:r>
                    <m:r>
                      <a:rPr lang="vi-VN" sz="2000" i="1" dirty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ế</m:t>
                    </m:r>
                    <m:r>
                      <m:rPr>
                        <m:sty m:val="p"/>
                      </m:rPr>
                      <a:rPr lang="vi-VN" sz="2000" i="1" dirty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n</m:t>
                    </m:r>
                    <m:r>
                      <a:rPr lang="vi-VN" sz="2000" b="0" i="1" dirty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000" i="1" dirty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c</m:t>
                    </m:r>
                    <m:r>
                      <a:rPr lang="vi-VN" sz="2000" i="1" dirty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ố 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vi-VN" sz="20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nl-NL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 descr="OPL20U25GSXzBJYl68kk8uQGfFKzs7yb1M4KJWUiLk6ZEvGF+qCIPSnY57AbBFCvTW15.2022.156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71" y="4132110"/>
                <a:ext cx="3886200" cy="377026"/>
              </a:xfrm>
              <a:prstGeom prst="rect">
                <a:avLst/>
              </a:prstGeom>
              <a:blipFill>
                <a:blip r:embed="rId11"/>
                <a:stretch>
                  <a:fillRect l="-2194" t="-12903" b="-306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 descr="OPL20U25GSXzBJYl68kk8uQGfFKzs7yb1M4KJWUiLk6ZEvGF+qCIPSnY57AbBFCvTW15.2022.156+K4lPs7H94VUqPe2XwIsfPRnrXQE//QTEXxb8/8N4CNc6FpgZahzpTjFhMzSA7T/nHJa11DE8Ng2TP3iAmRczFlmslSuUNOgUeb6yRvs0="/>
              <p:cNvSpPr txBox="1"/>
              <p:nvPr/>
            </p:nvSpPr>
            <p:spPr>
              <a:xfrm>
                <a:off x="707171" y="4557294"/>
                <a:ext cx="3765451" cy="377026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nl-NL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Biến cố không thể</a:t>
                </a:r>
                <a:r>
                  <a:rPr lang="vi-VN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 b</a:t>
                </a:r>
                <a:r>
                  <a:rPr lang="nl-NL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iến cố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𝐷</m:t>
                    </m:r>
                  </m:oMath>
                </a14:m>
                <a:r>
                  <a:rPr lang="nl-NL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 descr="OPL20U25GSXzBJYl68kk8uQGfFKzs7yb1M4KJWUiLk6ZEvGF+qCIPSnY57AbBFCvTW15.2022.156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71" y="4557294"/>
                <a:ext cx="3765451" cy="377026"/>
              </a:xfrm>
              <a:prstGeom prst="rect">
                <a:avLst/>
              </a:prstGeom>
              <a:blipFill>
                <a:blip r:embed="rId12"/>
                <a:stretch>
                  <a:fillRect l="-2265" t="-13115" b="-327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124200" y="3257550"/>
            <a:ext cx="606576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0" descr="Digit 180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179" y="133350"/>
            <a:ext cx="84062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55099" y="3262496"/>
            <a:ext cx="30328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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953522" y="3638550"/>
                <a:ext cx="429155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𝐵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522" y="3638550"/>
                <a:ext cx="429155" cy="4154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505200" y="594289"/>
                <a:ext cx="40427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200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94289"/>
                <a:ext cx="404277" cy="4308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413616" y="594288"/>
                <a:ext cx="40427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200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616" y="594288"/>
                <a:ext cx="404277" cy="43088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88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2" grpId="0"/>
      <p:bldP spid="14" grpId="0"/>
      <p:bldP spid="16" grpId="0"/>
      <p:bldP spid="17" grpId="0"/>
      <p:bldP spid="8" grpId="0" animBg="1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L20U25GSXzBJYl68kk8uQGfFKzs7yb1M4KJWUiLk6ZEvGF+qCIPSnY57AbBFCvTW15.2022.15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08"/>
            <a:ext cx="9017189" cy="5124605"/>
          </a:xfrm>
          <a:prstGeom prst="rect">
            <a:avLst/>
          </a:prstGeom>
        </p:spPr>
      </p:pic>
      <p:sp>
        <p:nvSpPr>
          <p:cNvPr id="10" name="TextBox 7" descr="OPL20U25GSXzBJYl68kk8uQGfFKzs7yb1M4KJWUiLk6ZEvGF+qCIPSnY57AbBFCvTW15.2022.156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2651077" y="986158"/>
            <a:ext cx="4268339" cy="50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B0F0"/>
                </a:solidFill>
                <a:latin typeface="Times New Roman" pitchFamily="18" charset="0"/>
                <a:cs typeface="Calibri" pitchFamily="34" charset="0"/>
              </a:rPr>
              <a:t>HƯỚNG DẪN VỀ NHÀ</a:t>
            </a:r>
            <a:endParaRPr lang="en-US" altLang="en-US" sz="2800" dirty="0">
              <a:solidFill>
                <a:srgbClr val="00B0F0"/>
              </a:solidFill>
            </a:endParaRPr>
          </a:p>
        </p:txBody>
      </p:sp>
      <p:sp>
        <p:nvSpPr>
          <p:cNvPr id="11" name="Rectangle 5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508372-2371-46B8-A220-D6F26E2D6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346" y="1810715"/>
            <a:ext cx="7390263" cy="1860574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265510" indent="-26551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vi-VN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altLang="vi-VN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vi-VN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vi-VN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altLang="vi-VN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r>
              <a:rPr lang="en-US" altLang="vi-VN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altLang="vi-VN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vi-VN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SGK. </a:t>
            </a:r>
          </a:p>
          <a:p>
            <a:pPr marL="265510" indent="-26551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vi-VN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altLang="vi-VN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8.2 </a:t>
            </a:r>
            <a:r>
              <a:rPr lang="en-US" altLang="vi-VN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(SGK- Trang 50).</a:t>
            </a:r>
          </a:p>
          <a:p>
            <a:pPr marL="265510" indent="-26551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vi-VN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FF0000"/>
                </a:solidFill>
                <a:latin typeface="+mj-lt"/>
              </a:rPr>
              <a:t>ví dụ 2, luyện tập 2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,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(SGK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49,50)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87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5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L20U25GSXzBJYl68kk8uQGfFKzs7yb1M4KJWUiLk6ZEvGF+qCIPSnY57AbBFCvTW15.2022.15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30" y="41787"/>
            <a:ext cx="8876348" cy="5044563"/>
          </a:xfrm>
          <a:prstGeom prst="rect">
            <a:avLst/>
          </a:prstGeom>
        </p:spPr>
      </p:pic>
      <p:pic>
        <p:nvPicPr>
          <p:cNvPr id="3" name="Picture 10" descr="OPL20U25GSXzBJYl68kk8uQGfFKzs7yb1M4KJWUiLk6ZEvGF+qCIPSnY57AbBFCvTW15.2022.15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60" y="1823641"/>
            <a:ext cx="1006440" cy="182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 descr="OPL20U25GSXzBJYl68kk8uQGfFKzs7yb1M4KJWUiLk6ZEvGF+qCIPSnY57AbBFCvTW15.2022.156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914098" y="438150"/>
            <a:ext cx="5988311" cy="50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700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HOẠT ĐỘNG 1: KHỞI ĐỘNG</a:t>
            </a:r>
            <a:endParaRPr lang="en-US" altLang="en-US" sz="2700" dirty="0">
              <a:solidFill>
                <a:srgbClr val="000000"/>
              </a:solidFill>
            </a:endParaRPr>
          </a:p>
        </p:txBody>
      </p:sp>
      <p:sp>
        <p:nvSpPr>
          <p:cNvPr id="5" name="Rectangle 13" descr="OPL20U25GSXzBJYl68kk8uQGfFKzs7yb1M4KJWUiLk6ZEvGF+qCIPSnY57AbBFCvTW15.2022.156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143002" y="-173123"/>
            <a:ext cx="138548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8" name="Cloud Callout 7" descr="OPL20U25GSXzBJYl68kk8uQGfFKzs7yb1M4KJWUiLk6ZEvGF+qCIPSnY57AbBFCvTW15.2022.156+K4lPs7H94VUqPe2XwIsfPRnrXQE//QTEXxb8/8N4CNc6FpgZahzpTjFhMzSA7T/nHJa11DE8Ng2TP3iAmRczFlmslSuUNOgUeb6yRvs0="/>
          <p:cNvSpPr/>
          <p:nvPr/>
        </p:nvSpPr>
        <p:spPr bwMode="auto">
          <a:xfrm>
            <a:off x="1676400" y="1360076"/>
            <a:ext cx="3404551" cy="1074326"/>
          </a:xfrm>
          <a:prstGeom prst="cloudCallout">
            <a:avLst>
              <a:gd name="adj1" fmla="val -69229"/>
              <a:gd name="adj2" fmla="val -163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dirty="0"/>
          </a:p>
        </p:txBody>
      </p:sp>
      <p:sp>
        <p:nvSpPr>
          <p:cNvPr id="7" name="TextBox 6" descr="OPL20U25GSXzBJYl68kk8uQGfFKzs7yb1M4KJWUiLk6ZEvGF+qCIPSnY57AbBFCvTW15.2022.156+K4lPs7H94VUqPe2XwIsfPRnrXQE//QTEXxb8/8N4CNc6FpgZahzpTjFhMzSA7T/nHJa11DE8Ng2TP3iAmRczFlmslSuUNOgUeb6yRvs0="/>
          <p:cNvSpPr txBox="1"/>
          <p:nvPr/>
        </p:nvSpPr>
        <p:spPr>
          <a:xfrm>
            <a:off x="5486400" y="1007313"/>
            <a:ext cx="3048000" cy="33932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vi-VN" sz="2400">
                <a:latin typeface="Times New Roman" pitchFamily="18" charset="0"/>
                <a:cs typeface="Times New Roman" pitchFamily="18" charset="0"/>
              </a:rPr>
              <a:t>Phó chủ tịch UBND tỉnh Quảng Nam trả lời phỏng vấn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“Dự báo chính xác thời điểm xảy ra sạt lở đất do mưa lớn tại huyện Nam Trà My là không thể”.</a:t>
            </a:r>
          </a:p>
          <a:p>
            <a:pPr algn="r"/>
            <a:r>
              <a:rPr lang="en-US" sz="2400">
                <a:latin typeface="Times New Roman" pitchFamily="18" charset="0"/>
                <a:cs typeface="Times New Roman" pitchFamily="18" charset="0"/>
              </a:rPr>
              <a:t>(Theo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VnExpress,</a:t>
            </a:r>
          </a:p>
          <a:p>
            <a:pPr algn="r"/>
            <a:r>
              <a:rPr lang="en-US" sz="2400" i="1">
                <a:latin typeface="Times New Roman" pitchFamily="18" charset="0"/>
                <a:cs typeface="Times New Roman" pitchFamily="18" charset="0"/>
              </a:rPr>
              <a:t> ngày 10-11-2020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TextBox 10" descr="OPL20U25GSXzBJYl68kk8uQGfFKzs7yb1M4KJWUiLk6ZEvGF+qCIPSnY57AbBFCvTW15.2022.156+K4lPs7H94VUqPe2XwIsfPRnrXQE//QTEXxb8/8N4CNc6FpgZahzpTjFhMzSA7T/nHJa11DE8Ng2TP3iAmRczFlmslSuUNOgUeb6yRvs0="/>
          <p:cNvSpPr txBox="1"/>
          <p:nvPr/>
        </p:nvSpPr>
        <p:spPr>
          <a:xfrm>
            <a:off x="751004" y="2262159"/>
            <a:ext cx="4430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009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8" grpId="1" animBg="1"/>
      <p:bldP spid="7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15.2022.15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64" y="55606"/>
            <a:ext cx="8815095" cy="5009752"/>
          </a:xfrm>
          <a:prstGeom prst="rect">
            <a:avLst/>
          </a:prstGeom>
        </p:spPr>
      </p:pic>
      <p:sp>
        <p:nvSpPr>
          <p:cNvPr id="3" name="Rectangle 13" descr="OPL20U25GSXzBJYl68kk8uQGfFKzs7yb1M4KJWUiLk6ZEvGF+qCIPSnY57AbBFCvTW15.2022.156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143002" y="-219289"/>
            <a:ext cx="138564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/>
          <a:p>
            <a:pPr eaLnBrk="1" hangingPunct="1"/>
            <a:endParaRPr lang="en-US" altLang="en-US" sz="2400"/>
          </a:p>
        </p:txBody>
      </p:sp>
      <p:sp>
        <p:nvSpPr>
          <p:cNvPr id="2" name="TextBox 1" descr="OPL20U25GSXzBJYl68kk8uQGfFKzs7yb1M4KJWUiLk6ZEvGF+qCIPSnY57AbBFCvTW15.2022.156+K4lPs7H94VUqPe2XwIsfPRnrXQE//QTEXxb8/8N4CNc6FpgZahzpTjFhMzSA7T/nHJa11DE8Ng2TP3iAmRczFlmslSuUNOgUeb6yRvs0="/>
          <p:cNvSpPr txBox="1"/>
          <p:nvPr/>
        </p:nvSpPr>
        <p:spPr>
          <a:xfrm>
            <a:off x="766774" y="4019550"/>
            <a:ext cx="7482241" cy="80791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Trong bài học này chúng ta 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cùng đi tìm hiểu về các sự kiện,</a:t>
            </a:r>
          </a:p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 hiện tượng đó.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ular Callout 4" descr="OPL20U25GSXzBJYl68kk8uQGfFKzs7yb1M4KJWUiLk6ZEvGF+qCIPSnY57AbBFCvTW15.2022.156+K4lPs7H94VUqPe2XwIsfPRnrXQE//QTEXxb8/8N4CNc6FpgZahzpTjFhMzSA7T/nHJa11DE8Ng2TP3iAmRczFlmslSuUNOgUeb6yRvs0="/>
          <p:cNvSpPr/>
          <p:nvPr/>
        </p:nvSpPr>
        <p:spPr>
          <a:xfrm>
            <a:off x="1567154" y="438150"/>
            <a:ext cx="2924014" cy="2209800"/>
          </a:xfrm>
          <a:prstGeom prst="wedgeRectCallout">
            <a:avLst>
              <a:gd name="adj1" fmla="val -34128"/>
              <a:gd name="adj2" fmla="val 5588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ra hay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sạt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lở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sp>
        <p:nvSpPr>
          <p:cNvPr id="8" name="Rectangular Callout 7" descr="OPL20U25GSXzBJYl68kk8uQGfFKzs7yb1M4KJWUiLk6ZEvGF+qCIPSnY57AbBFCvTW15.2022.156+K4lPs7H94VUqPe2XwIsfPRnrXQE//QTEXxb8/8N4CNc6FpgZahzpTjFhMzSA7T/nHJa11DE8Ng2TP3iAmRczFlmslSuUNOgUeb6yRvs0="/>
          <p:cNvSpPr/>
          <p:nvPr/>
        </p:nvSpPr>
        <p:spPr>
          <a:xfrm>
            <a:off x="5203643" y="438150"/>
            <a:ext cx="2827026" cy="2209800"/>
          </a:xfrm>
          <a:prstGeom prst="wedgeRectCallout">
            <a:avLst>
              <a:gd name="adj1" fmla="val -3986"/>
              <a:gd name="adj2" fmla="val 6078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/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Nhưng cũng có các sự kiện, hiện tượng ta có thể biết trước được chắc chắn nó có xảy ra hay không xảy ra đấy!</a:t>
            </a:r>
          </a:p>
        </p:txBody>
      </p:sp>
      <p:pic>
        <p:nvPicPr>
          <p:cNvPr id="1026" name="Picture 2" descr="OPL20U25GSXzBJYl68kk8uQGfFKzs7yb1M4KJWUiLk6ZEvGF+qCIPSnY57AbBFCvTW15.2022.15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34" y="2797899"/>
            <a:ext cx="1259240" cy="122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OPL20U25GSXzBJYl68kk8uQGfFKzs7yb1M4KJWUiLk6ZEvGF+qCIPSnY57AbBFCvTW15.2022.15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411" y="2867075"/>
            <a:ext cx="985065" cy="10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97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15.2022.15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08"/>
            <a:ext cx="9017189" cy="5124605"/>
          </a:xfrm>
          <a:prstGeom prst="rect">
            <a:avLst/>
          </a:prstGeom>
        </p:spPr>
      </p:pic>
      <p:sp>
        <p:nvSpPr>
          <p:cNvPr id="3" name="Google Shape;1017;p37" descr="OPL20U25GSXzBJYl68kk8uQGfFKzs7yb1M4KJWUiLk6ZEvGF+qCIPSnY57AbBFCvTW15.2022.156+K4lPs7H94VUqPe2XwIsfPRnrXQE//QTEXxb8/8N4CNc6FpgZahzpTjFhMzSA7T/nHJa11DE8Ng2TP3iAmRczFlmslSuUNOgUeb6yRvs0="/>
          <p:cNvSpPr/>
          <p:nvPr/>
        </p:nvSpPr>
        <p:spPr>
          <a:xfrm rot="16200000">
            <a:off x="1084661" y="715567"/>
            <a:ext cx="701279" cy="141685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algn="ctr">
              <a:defRPr/>
            </a:pPr>
            <a:r>
              <a:rPr lang="en-GB" sz="110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NOTES</a:t>
            </a:r>
            <a:endParaRPr sz="110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5" name="Google Shape;1087;p40" descr="OPL20U25GSXzBJYl68kk8uQGfFKzs7yb1M4KJWUiLk6ZEvGF+qCIPSnY57AbBFCvTW15.2022.156+K4lPs7H94VUqPe2XwIsfPRnrXQE//QTEXxb8/8N4CNc6FpgZahzpTjFhMzSA7T/nHJa11DE8Ng2TP3iAmRczFlmslSuUNOgUeb6yRvs0="/>
          <p:cNvSpPr txBox="1"/>
          <p:nvPr/>
        </p:nvSpPr>
        <p:spPr>
          <a:xfrm>
            <a:off x="2113836" y="1440183"/>
            <a:ext cx="1194750" cy="108109"/>
          </a:xfrm>
          <a:prstGeom prst="rect">
            <a:avLst/>
          </a:prstGeom>
          <a:solidFill>
            <a:srgbClr val="3B3838"/>
          </a:solidFill>
        </p:spPr>
        <p:txBody>
          <a:bodyPr spcFirstLastPara="1" lIns="91425" tIns="91425" rIns="91425" bIns="91425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0"/>
              </a:lnSpc>
              <a:spcBef>
                <a:spcPts val="0"/>
              </a:spcBef>
              <a:defRPr/>
            </a:pPr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rgbClr val="3B3838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MATH</a:t>
            </a:r>
          </a:p>
        </p:txBody>
      </p:sp>
      <p:grpSp>
        <p:nvGrpSpPr>
          <p:cNvPr id="6" name="组合 2" descr="OPL20U25GSXzBJYl68kk8uQGfFKzs7yb1M4KJWUiLk6ZEvGF+qCIPSnY57AbBFCvTW15.2022.156+K4lPs7H94VUqPe2XwIsfPRnrXQE//QTEXxb8/8N4CNc6FpgZahzpTjFhMzSA7T/nHJa11DE8Ng2TP3iAmRczFlmslSuUNOgUeb6yRvs0="/>
          <p:cNvGrpSpPr>
            <a:grpSpLocks/>
          </p:cNvGrpSpPr>
          <p:nvPr/>
        </p:nvGrpSpPr>
        <p:grpSpPr bwMode="auto">
          <a:xfrm>
            <a:off x="548881" y="408386"/>
            <a:ext cx="7911703" cy="4162425"/>
            <a:chOff x="10595" y="1556"/>
            <a:chExt cx="6225" cy="7984"/>
          </a:xfrm>
        </p:grpSpPr>
        <p:sp>
          <p:nvSpPr>
            <p:cNvPr id="7" name="矩形 11"/>
            <p:cNvSpPr/>
            <p:nvPr/>
          </p:nvSpPr>
          <p:spPr>
            <a:xfrm>
              <a:off x="10595" y="1652"/>
              <a:ext cx="6201" cy="7854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图片 9" descr="58c26e956f50e日日日日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9" y="1787"/>
              <a:ext cx="5165" cy="7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12" descr="58c26e956f2d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44" y="1556"/>
              <a:ext cx="876" cy="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图片 1" descr="OPL20U25GSXzBJYl68kk8uQGfFKzs7yb1M4KJWUiLk6ZEvGF+qCIPSnY57AbBFCvTW15.2022.15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291" y="2526068"/>
            <a:ext cx="3448050" cy="193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1341;p46" descr="OPL20U25GSXzBJYl68kk8uQGfFKzs7yb1M4KJWUiLk6ZEvGF+qCIPSnY57AbBFCvTW15.2022.156+K4lPs7H94VUqPe2XwIsfPRnrXQE//QTEXxb8/8N4CNc6FpgZahzpTjFhMzSA7T/nHJa11DE8Ng2TP3iAmRczFlmslSuUNOgUeb6yRvs0="/>
          <p:cNvSpPr txBox="1">
            <a:spLocks noGrp="1"/>
          </p:cNvSpPr>
          <p:nvPr/>
        </p:nvSpPr>
        <p:spPr bwMode="auto">
          <a:xfrm>
            <a:off x="548881" y="1352160"/>
            <a:ext cx="7426231" cy="134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ts val="6000"/>
              <a:buFont typeface="Special Elite"/>
              <a:buNone/>
            </a:pPr>
            <a:r>
              <a:rPr lang="en-US" altLang="en-GB" sz="3300" b="1">
                <a:solidFill>
                  <a:srgbClr val="002060"/>
                </a:solidFill>
                <a:latin typeface="Times New Roman" pitchFamily="18" charset="0"/>
                <a:ea typeface="思源黑体 Medium"/>
                <a:cs typeface="Times New Roman" pitchFamily="18" charset="0"/>
                <a:sym typeface="Special Elite"/>
              </a:rPr>
              <a:t>Tiết….</a:t>
            </a:r>
            <a:endParaRPr lang="en-US" altLang="en-GB" sz="3300" b="1" dirty="0">
              <a:solidFill>
                <a:srgbClr val="002060"/>
              </a:solidFill>
              <a:latin typeface="Times New Roman" pitchFamily="18" charset="0"/>
              <a:ea typeface="思源黑体 Medium"/>
              <a:cs typeface="Times New Roman" pitchFamily="18" charset="0"/>
              <a:sym typeface="Special Elite"/>
            </a:endParaRPr>
          </a:p>
          <a:p>
            <a:pPr algn="ctr">
              <a:buClr>
                <a:srgbClr val="000000"/>
              </a:buClr>
              <a:buSzPts val="6000"/>
              <a:buFont typeface="Special Elite"/>
              <a:buNone/>
            </a:pPr>
            <a:r>
              <a:rPr lang="en-US" altLang="en-GB" sz="2700" b="1">
                <a:solidFill>
                  <a:srgbClr val="FF0000"/>
                </a:solidFill>
                <a:latin typeface="Times New Roman" pitchFamily="18" charset="0"/>
                <a:ea typeface="思源黑体 Medium"/>
                <a:cs typeface="Times New Roman" pitchFamily="18" charset="0"/>
                <a:sym typeface="Special Elite"/>
              </a:rPr>
              <a:t>BÀI 29. </a:t>
            </a:r>
            <a:r>
              <a:rPr lang="en-GB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QUEN VỚI BIẾN CỐ (tiết 1) </a:t>
            </a:r>
            <a:endParaRPr lang="en-US" altLang="en-GB" sz="2700" b="1" dirty="0">
              <a:solidFill>
                <a:srgbClr val="FF0000"/>
              </a:solidFill>
              <a:latin typeface="Times New Roman" pitchFamily="18" charset="0"/>
              <a:ea typeface="思源黑体 Medium"/>
              <a:cs typeface="Times New Roman" pitchFamily="18" charset="0"/>
              <a:sym typeface="Special Elite"/>
            </a:endParaRPr>
          </a:p>
        </p:txBody>
      </p:sp>
      <p:sp>
        <p:nvSpPr>
          <p:cNvPr id="13" name="Google Shape;1342;p46" descr="OPL20U25GSXzBJYl68kk8uQGfFKzs7yb1M4KJWUiLk6ZEvGF+qCIPSnY57AbBFCvTW15.2022.156+K4lPs7H94VUqPe2XwIsfPRnrXQE//QTEXxb8/8N4CNc6FpgZahzpTjFhMzSA7T/nHJa11DE8Ng2TP3iAmRczFlmslSuUNOgUeb6yRvs0="/>
          <p:cNvSpPr txBox="1">
            <a:spLocks noGrp="1"/>
          </p:cNvSpPr>
          <p:nvPr/>
        </p:nvSpPr>
        <p:spPr bwMode="auto">
          <a:xfrm flipH="1">
            <a:off x="15987714" y="6417471"/>
            <a:ext cx="5618560" cy="181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ts val="1800"/>
              <a:buFont typeface="Catamaran"/>
              <a:buNone/>
            </a:pPr>
            <a:r>
              <a:rPr lang="en-GB" altLang="en-US" sz="2800">
                <a:solidFill>
                  <a:srgbClr val="3B3838"/>
                </a:solidFill>
                <a:latin typeface="Times New Roman" pitchFamily="18" charset="0"/>
                <a:ea typeface="思源黑体 ExtraLight"/>
                <a:cs typeface="Times New Roman" pitchFamily="18" charset="0"/>
                <a:sym typeface="Catamaran"/>
              </a:rPr>
              <a:t>Giáo viên:…… </a:t>
            </a:r>
          </a:p>
          <a:p>
            <a:pPr algn="ctr">
              <a:buClr>
                <a:srgbClr val="000000"/>
              </a:buClr>
              <a:buSzPts val="1800"/>
              <a:buFont typeface="Catamaran"/>
              <a:buNone/>
            </a:pPr>
            <a:r>
              <a:rPr lang="en-GB" altLang="en-US" sz="2800">
                <a:solidFill>
                  <a:srgbClr val="3B3838"/>
                </a:solidFill>
                <a:latin typeface="Times New Roman" pitchFamily="18" charset="0"/>
                <a:ea typeface="思源黑体 ExtraLight"/>
                <a:cs typeface="Times New Roman" pitchFamily="18" charset="0"/>
                <a:sym typeface="Catamaran"/>
              </a:rPr>
              <a:t>Email:…….</a:t>
            </a:r>
          </a:p>
        </p:txBody>
      </p:sp>
    </p:spTree>
    <p:extLst>
      <p:ext uri="{BB962C8B-B14F-4D97-AF65-F5344CB8AC3E}">
        <p14:creationId xmlns:p14="http://schemas.microsoft.com/office/powerpoint/2010/main" val="102040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15.2022.15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08"/>
            <a:ext cx="9017189" cy="5124605"/>
          </a:xfrm>
          <a:prstGeom prst="rect">
            <a:avLst/>
          </a:prstGeom>
        </p:spPr>
      </p:pic>
      <p:sp>
        <p:nvSpPr>
          <p:cNvPr id="3" name="TextBox 7" descr="OPL20U25GSXzBJYl68kk8uQGfFKzs7yb1M4KJWUiLk6ZEvGF+qCIPSnY57AbBFCvTW15.2022.156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074759" y="2275876"/>
            <a:ext cx="7252963" cy="50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HOẠT </a:t>
            </a:r>
            <a:r>
              <a:rPr lang="en-US" altLang="en-US" sz="2700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ĐỘNG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 2: HÌNH THÀNH KIẾN THỨC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53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15.2022.15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95"/>
            <a:ext cx="9017189" cy="5124605"/>
          </a:xfrm>
          <a:prstGeom prst="rect">
            <a:avLst/>
          </a:prstGeom>
        </p:spPr>
      </p:pic>
      <p:sp>
        <p:nvSpPr>
          <p:cNvPr id="3" name="Cloud 2" descr="OPL20U25GSXzBJYl68kk8uQGfFKzs7yb1M4KJWUiLk6ZEvGF+qCIPSnY57AbBFCvTW15.2022.156+K4lPs7H94VUqPe2XwIsfPRnrXQE//QTEXxb8/8N4CNc6FpgZahzpTjFhMzSA7T/nHJa11DE8Ng2TP3iAmRczFlmslSuUNOgUeb6yRvs0="/>
          <p:cNvSpPr/>
          <p:nvPr/>
        </p:nvSpPr>
        <p:spPr>
          <a:xfrm>
            <a:off x="565181" y="791767"/>
            <a:ext cx="3024116" cy="2916481"/>
          </a:xfrm>
          <a:prstGeom prst="cloud">
            <a:avLst/>
          </a:prstGeom>
          <a:solidFill>
            <a:schemeClr val="bg1"/>
          </a:solidFill>
          <a:ln w="57150" cmpd="dbl">
            <a:solidFill>
              <a:srgbClr val="008000"/>
            </a:solidFill>
          </a:ln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HĐ1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Tìm các sự kiện, hiện tượng </a:t>
            </a:r>
            <a:r>
              <a:rPr lang="en-US" sz="2000" i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 thể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biết được chắc chắn </a:t>
            </a:r>
            <a:r>
              <a:rPr lang="en-GB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 xảy ra hay không xảy ra.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1341;p46" descr="OPL20U25GSXzBJYl68kk8uQGfFKzs7yb1M4KJWUiLk6ZEvGF+qCIPSnY57AbBFCvTW15.2022.156+K4lPs7H94VUqPe2XwIsfPRnrXQE//QTEXxb8/8N4CNc6FpgZahzpTjFhMzSA7T/nHJa11DE8Ng2TP3iAmRczFlmslSuUNOgUeb6yRvs0="/>
          <p:cNvSpPr txBox="1">
            <a:spLocks noGrp="1"/>
          </p:cNvSpPr>
          <p:nvPr/>
        </p:nvSpPr>
        <p:spPr bwMode="auto">
          <a:xfrm>
            <a:off x="1521497" y="322051"/>
            <a:ext cx="5836954" cy="46801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lIns="91425" tIns="91425" rIns="91425" bIns="91425" anchor="b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ts val="6000"/>
            </a:pPr>
            <a:r>
              <a:rPr lang="en-US" altLang="en-GB" sz="2100" b="1">
                <a:solidFill>
                  <a:schemeClr val="bg1"/>
                </a:solidFill>
                <a:latin typeface="Times New Roman" pitchFamily="18" charset="0"/>
                <a:ea typeface="思源黑体 Medium"/>
                <a:cs typeface="Times New Roman" pitchFamily="18" charset="0"/>
                <a:sym typeface="Special Elite"/>
              </a:rPr>
              <a:t>Bài 29: </a:t>
            </a:r>
            <a:r>
              <a:rPr lang="en-GB" altLang="en-GB" sz="2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pecial Elite"/>
              </a:rPr>
              <a:t>L</a:t>
            </a:r>
            <a:r>
              <a:rPr lang="en-GB" sz="2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àm quen với biến cố (tiết 1)</a:t>
            </a:r>
            <a:endParaRPr lang="en-US" altLang="en-GB" sz="2100" b="1">
              <a:solidFill>
                <a:schemeClr val="bg1"/>
              </a:solidFill>
              <a:latin typeface="Times New Roman" pitchFamily="18" charset="0"/>
              <a:ea typeface="思源黑体 Medium"/>
              <a:cs typeface="Times New Roman" pitchFamily="18" charset="0"/>
              <a:sym typeface="Special Elite"/>
            </a:endParaRPr>
          </a:p>
        </p:txBody>
      </p:sp>
      <p:sp>
        <p:nvSpPr>
          <p:cNvPr id="7" name="TextBox 6" descr="OPL20U25GSXzBJYl68kk8uQGfFKzs7yb1M4KJWUiLk6ZEvGF+qCIPSnY57AbBFCvTW15.2022.156+K4lPs7H94VUqPe2XwIsfPRnrXQE//QTEXxb8/8N4CNc6FpgZahzpTjFhMzSA7T/nHJa11DE8Ng2TP3iAmRczFlmslSuUNOgUeb6yRvs0="/>
          <p:cNvSpPr txBox="1"/>
          <p:nvPr/>
        </p:nvSpPr>
        <p:spPr>
          <a:xfrm>
            <a:off x="3810000" y="1249814"/>
            <a:ext cx="4743967" cy="3531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GB" sz="2000" dirty="0">
                <a:latin typeface="Times New Roman"/>
                <a:ea typeface="Times New Roman"/>
              </a:rPr>
              <a:t>1. </a:t>
            </a:r>
            <a:r>
              <a:rPr lang="en-GB" sz="2000" dirty="0" err="1">
                <a:latin typeface="Times New Roman"/>
                <a:ea typeface="Times New Roman"/>
              </a:rPr>
              <a:t>Mức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nước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lũ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trên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sông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Hồng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trong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tháng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Bảy</a:t>
            </a:r>
            <a:r>
              <a:rPr lang="en-GB" sz="2000" dirty="0">
                <a:latin typeface="Times New Roman"/>
                <a:ea typeface="Times New Roman"/>
              </a:rPr>
              <a:t> sang </a:t>
            </a:r>
            <a:r>
              <a:rPr lang="en-GB" sz="2000" dirty="0" err="1">
                <a:latin typeface="Times New Roman"/>
                <a:ea typeface="Times New Roman"/>
              </a:rPr>
              <a:t>năm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trên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mức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báo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động</a:t>
            </a:r>
            <a:r>
              <a:rPr lang="en-GB" sz="2000" dirty="0">
                <a:latin typeface="Times New Roman"/>
                <a:ea typeface="Times New Roman"/>
              </a:rPr>
              <a:t>     .</a:t>
            </a:r>
            <a:endParaRPr lang="en-US" sz="2000" dirty="0">
              <a:latin typeface="Times New Roman"/>
              <a:ea typeface="Batang"/>
            </a:endParaRPr>
          </a:p>
          <a:p>
            <a:pPr algn="just">
              <a:lnSpc>
                <a:spcPct val="125000"/>
              </a:lnSpc>
            </a:pPr>
            <a:r>
              <a:rPr lang="en-GB" sz="2000" dirty="0">
                <a:latin typeface="Times New Roman"/>
                <a:ea typeface="Times New Roman"/>
              </a:rPr>
              <a:t>2. </a:t>
            </a:r>
            <a:r>
              <a:rPr lang="en-GB" sz="2000" dirty="0" err="1">
                <a:latin typeface="Times New Roman"/>
                <a:ea typeface="Times New Roman"/>
              </a:rPr>
              <a:t>Ngày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mai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Mặt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trời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mọc</a:t>
            </a:r>
            <a:r>
              <a:rPr lang="en-GB" sz="2000" dirty="0">
                <a:latin typeface="Times New Roman"/>
                <a:ea typeface="Times New Roman"/>
              </a:rPr>
              <a:t> ở </a:t>
            </a:r>
            <a:r>
              <a:rPr lang="en-GB" sz="2000" dirty="0" err="1">
                <a:latin typeface="Times New Roman"/>
                <a:ea typeface="Times New Roman"/>
              </a:rPr>
              <a:t>phía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Tây</a:t>
            </a:r>
            <a:r>
              <a:rPr lang="en-GB" sz="2000" dirty="0">
                <a:latin typeface="Times New Roman"/>
                <a:ea typeface="Times New Roman"/>
              </a:rPr>
              <a:t>.</a:t>
            </a:r>
            <a:endParaRPr lang="en-US" sz="2000" dirty="0">
              <a:latin typeface="Times New Roman"/>
              <a:ea typeface="Batang"/>
            </a:endParaRPr>
          </a:p>
          <a:p>
            <a:pPr algn="just">
              <a:lnSpc>
                <a:spcPct val="125000"/>
              </a:lnSpc>
            </a:pPr>
            <a:r>
              <a:rPr lang="en-GB" sz="2000" dirty="0">
                <a:latin typeface="Times New Roman"/>
                <a:ea typeface="Times New Roman"/>
              </a:rPr>
              <a:t>3. </a:t>
            </a:r>
            <a:r>
              <a:rPr lang="en-GB" sz="2000" dirty="0" err="1">
                <a:latin typeface="Times New Roman"/>
                <a:ea typeface="Times New Roman"/>
              </a:rPr>
              <a:t>Có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sáu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cơn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bão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đổ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bộ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vào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nước</a:t>
            </a:r>
            <a:r>
              <a:rPr lang="en-GB" sz="2000" dirty="0">
                <a:latin typeface="Times New Roman"/>
                <a:ea typeface="Times New Roman"/>
              </a:rPr>
              <a:t> ta </a:t>
            </a:r>
            <a:r>
              <a:rPr lang="en-GB" sz="2000" dirty="0" err="1">
                <a:latin typeface="Times New Roman"/>
                <a:ea typeface="Times New Roman"/>
              </a:rPr>
              <a:t>trong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năm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tới</a:t>
            </a:r>
            <a:r>
              <a:rPr lang="en-GB" sz="2000" dirty="0">
                <a:latin typeface="Times New Roman"/>
                <a:ea typeface="Times New Roman"/>
              </a:rPr>
              <a:t>.</a:t>
            </a:r>
            <a:endParaRPr lang="en-US" sz="2000" dirty="0">
              <a:latin typeface="Times New Roman"/>
              <a:ea typeface="Batang"/>
            </a:endParaRPr>
          </a:p>
          <a:p>
            <a:pPr algn="just">
              <a:lnSpc>
                <a:spcPct val="125000"/>
              </a:lnSpc>
            </a:pPr>
            <a:r>
              <a:rPr lang="en-GB" sz="2000" dirty="0">
                <a:latin typeface="Times New Roman"/>
                <a:ea typeface="Times New Roman"/>
              </a:rPr>
              <a:t>4. </a:t>
            </a:r>
            <a:r>
              <a:rPr lang="en-GB" sz="2000" dirty="0" err="1">
                <a:latin typeface="Times New Roman"/>
                <a:ea typeface="Times New Roman"/>
              </a:rPr>
              <a:t>Khi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gieo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hai</a:t>
            </a:r>
            <a:r>
              <a:rPr lang="en-GB" sz="2000" dirty="0">
                <a:latin typeface="Times New Roman"/>
                <a:ea typeface="Times New Roman"/>
              </a:rPr>
              <a:t> con </a:t>
            </a:r>
            <a:r>
              <a:rPr lang="en-GB" sz="2000" dirty="0" err="1">
                <a:latin typeface="Times New Roman"/>
                <a:ea typeface="Times New Roman"/>
              </a:rPr>
              <a:t>xúc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xắc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thì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số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chấm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xuất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hiện</a:t>
            </a:r>
            <a:r>
              <a:rPr lang="en-GB" sz="2000" dirty="0">
                <a:latin typeface="Times New Roman"/>
                <a:ea typeface="Times New Roman"/>
              </a:rPr>
              <a:t>  </a:t>
            </a:r>
            <a:r>
              <a:rPr lang="en-GB" sz="2000" dirty="0" err="1">
                <a:latin typeface="Times New Roman"/>
                <a:ea typeface="Times New Roman"/>
              </a:rPr>
              <a:t>trên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cả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hai</a:t>
            </a:r>
            <a:r>
              <a:rPr lang="en-GB" sz="2000" dirty="0">
                <a:latin typeface="Times New Roman"/>
                <a:ea typeface="Times New Roman"/>
              </a:rPr>
              <a:t> con </a:t>
            </a:r>
            <a:r>
              <a:rPr lang="en-GB" sz="2000" dirty="0" err="1">
                <a:latin typeface="Times New Roman"/>
                <a:ea typeface="Times New Roman"/>
              </a:rPr>
              <a:t>xúc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xắc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đều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là</a:t>
            </a:r>
            <a:r>
              <a:rPr lang="en-GB" sz="2000" dirty="0">
                <a:latin typeface="Times New Roman"/>
                <a:ea typeface="Times New Roman"/>
              </a:rPr>
              <a:t>    .</a:t>
            </a:r>
            <a:endParaRPr lang="en-US" sz="2000" dirty="0">
              <a:latin typeface="Times New Roman"/>
              <a:ea typeface="Batang"/>
            </a:endParaRPr>
          </a:p>
          <a:p>
            <a:pPr algn="just">
              <a:lnSpc>
                <a:spcPct val="125000"/>
              </a:lnSpc>
            </a:pPr>
            <a:r>
              <a:rPr lang="en-GB" sz="2000" dirty="0">
                <a:latin typeface="Times New Roman"/>
                <a:ea typeface="Times New Roman"/>
              </a:rPr>
              <a:t>5. </a:t>
            </a:r>
            <a:r>
              <a:rPr lang="en-GB" sz="2000" dirty="0" err="1">
                <a:latin typeface="Times New Roman"/>
                <a:ea typeface="Times New Roman"/>
              </a:rPr>
              <a:t>Khi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gieo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một</a:t>
            </a:r>
            <a:r>
              <a:rPr lang="en-GB" sz="2000" dirty="0">
                <a:latin typeface="Times New Roman"/>
                <a:ea typeface="Times New Roman"/>
              </a:rPr>
              <a:t> con </a:t>
            </a:r>
            <a:r>
              <a:rPr lang="en-GB" sz="2000" dirty="0" err="1">
                <a:latin typeface="Times New Roman"/>
                <a:ea typeface="Times New Roman"/>
              </a:rPr>
              <a:t>xúc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xắc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thì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số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chấm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xuất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hiện</a:t>
            </a:r>
            <a:r>
              <a:rPr lang="en-GB" sz="2000" dirty="0">
                <a:latin typeface="Times New Roman"/>
                <a:ea typeface="Times New Roman"/>
              </a:rPr>
              <a:t>  </a:t>
            </a:r>
            <a:r>
              <a:rPr lang="en-GB" sz="2000" dirty="0" err="1">
                <a:latin typeface="Times New Roman"/>
                <a:ea typeface="Times New Roman"/>
              </a:rPr>
              <a:t>trên</a:t>
            </a:r>
            <a:r>
              <a:rPr lang="en-GB" sz="2000" dirty="0">
                <a:latin typeface="Times New Roman"/>
                <a:ea typeface="Times New Roman"/>
              </a:rPr>
              <a:t>  con </a:t>
            </a:r>
            <a:r>
              <a:rPr lang="en-GB" sz="2000" dirty="0" err="1">
                <a:latin typeface="Times New Roman"/>
                <a:ea typeface="Times New Roman"/>
              </a:rPr>
              <a:t>xúc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xắc</a:t>
            </a:r>
            <a:r>
              <a:rPr lang="en-GB" sz="2000" dirty="0">
                <a:latin typeface="Times New Roman"/>
                <a:ea typeface="Times New Roman"/>
              </a:rPr>
              <a:t>  </a:t>
            </a:r>
            <a:r>
              <a:rPr lang="en-GB" sz="2000" dirty="0" err="1">
                <a:latin typeface="Times New Roman"/>
                <a:ea typeface="Times New Roman"/>
              </a:rPr>
              <a:t>bé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hơn</a:t>
            </a:r>
            <a:r>
              <a:rPr lang="en-GB" sz="2000" dirty="0">
                <a:latin typeface="Times New Roman"/>
                <a:ea typeface="Times New Roman"/>
              </a:rPr>
              <a:t>     . </a:t>
            </a:r>
            <a:endParaRPr lang="en-US" sz="2000" dirty="0"/>
          </a:p>
        </p:txBody>
      </p:sp>
      <p:sp>
        <p:nvSpPr>
          <p:cNvPr id="10" name="Rectangle 9" descr="OPL20U25GSXzBJYl68kk8uQGfFKzs7yb1M4KJWUiLk6ZEvGF+qCIPSnY57AbBFCvTW15.2022.156+K4lPs7H94VUqPe2XwIsfPRnrXQE//QTEXxb8/8N4CNc6FpgZahzpTjFhMzSA7T/nHJa11DE8Ng2TP3iAmRczFlmslSuUNOgUeb6yRvs0="/>
          <p:cNvSpPr/>
          <p:nvPr/>
        </p:nvSpPr>
        <p:spPr>
          <a:xfrm>
            <a:off x="4420631" y="833118"/>
            <a:ext cx="4133337" cy="3770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" name="Object 1" descr="OPL20U25GSXzBJYl68kk8uQGfFKzs7yb1M4KJWUiLk6ZEvGF+qCIPSnY57AbBFCvTW15.2022.156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001863"/>
              </p:ext>
            </p:extLst>
          </p:nvPr>
        </p:nvGraphicFramePr>
        <p:xfrm>
          <a:off x="7391400" y="1781175"/>
          <a:ext cx="139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" imgH="228600" progId="Equation.DSMT4">
                  <p:embed/>
                </p:oleObj>
              </mc:Choice>
              <mc:Fallback>
                <p:oleObj name="Equation" r:id="rId4" imgW="139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91400" y="1781175"/>
                        <a:ext cx="1397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 descr="OPL20U25GSXzBJYl68kk8uQGfFKzs7yb1M4KJWUiLk6ZEvGF+qCIPSnY57AbBFCvTW15.2022.156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928333"/>
              </p:ext>
            </p:extLst>
          </p:nvPr>
        </p:nvGraphicFramePr>
        <p:xfrm>
          <a:off x="7543800" y="3673662"/>
          <a:ext cx="152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228600" progId="Equation.DSMT4">
                  <p:embed/>
                </p:oleObj>
              </mc:Choice>
              <mc:Fallback>
                <p:oleObj name="Equation" r:id="rId6" imgW="152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43800" y="3673662"/>
                        <a:ext cx="1524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 descr="OPL20U25GSXzBJYl68kk8uQGfFKzs7yb1M4KJWUiLk6ZEvGF+qCIPSnY57AbBFCvTW15.2022.156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978344"/>
              </p:ext>
            </p:extLst>
          </p:nvPr>
        </p:nvGraphicFramePr>
        <p:xfrm>
          <a:off x="7086600" y="4438934"/>
          <a:ext cx="152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228600" progId="Equation.DSMT4">
                  <p:embed/>
                </p:oleObj>
              </mc:Choice>
              <mc:Fallback>
                <p:oleObj name="Equation" r:id="rId8" imgW="152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86600" y="4438934"/>
                        <a:ext cx="1524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 descr="OPL20U25GSXzBJYl68kk8uQGfFKzs7yb1M4KJWUiLk6ZEvGF+qCIPSnY57AbBFCvTW15.2022.156+K4lPs7H94VUqPe2XwIsfPRnrXQE//QTEXxb8/8N4CNc6FpgZahzpTjFhMzSA7T/nHJa11DE8Ng2TP3iAmRczFlmslSuUNOgUeb6yRvs0="/>
          <p:cNvSpPr txBox="1"/>
          <p:nvPr/>
        </p:nvSpPr>
        <p:spPr>
          <a:xfrm>
            <a:off x="3809999" y="1249814"/>
            <a:ext cx="4743967" cy="3531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1.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Mức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nước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lũ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trên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sông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Hồng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trong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tháng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Bảy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sang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năm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trên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mức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báo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động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    .</a:t>
            </a:r>
            <a:endParaRPr lang="en-US" sz="2000" dirty="0">
              <a:solidFill>
                <a:srgbClr val="FF0000"/>
              </a:solidFill>
              <a:latin typeface="Times New Roman"/>
              <a:ea typeface="Batang"/>
            </a:endParaRPr>
          </a:p>
          <a:p>
            <a:pPr algn="just">
              <a:lnSpc>
                <a:spcPct val="125000"/>
              </a:lnSpc>
            </a:pPr>
            <a:r>
              <a:rPr lang="en-GB" sz="2000" dirty="0">
                <a:latin typeface="Times New Roman"/>
                <a:ea typeface="Times New Roman"/>
              </a:rPr>
              <a:t>2. </a:t>
            </a:r>
            <a:r>
              <a:rPr lang="en-GB" sz="2000" dirty="0" err="1">
                <a:latin typeface="Times New Roman"/>
                <a:ea typeface="Times New Roman"/>
              </a:rPr>
              <a:t>Ngày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mai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Mặt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trời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mọc</a:t>
            </a:r>
            <a:r>
              <a:rPr lang="en-GB" sz="2000" dirty="0">
                <a:latin typeface="Times New Roman"/>
                <a:ea typeface="Times New Roman"/>
              </a:rPr>
              <a:t> ở </a:t>
            </a:r>
            <a:r>
              <a:rPr lang="en-GB" sz="2000" dirty="0" err="1">
                <a:latin typeface="Times New Roman"/>
                <a:ea typeface="Times New Roman"/>
              </a:rPr>
              <a:t>phía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Tây</a:t>
            </a:r>
            <a:r>
              <a:rPr lang="en-GB" sz="2000" dirty="0">
                <a:latin typeface="Times New Roman"/>
                <a:ea typeface="Times New Roman"/>
              </a:rPr>
              <a:t>.</a:t>
            </a:r>
            <a:endParaRPr lang="en-US" sz="2000" dirty="0">
              <a:latin typeface="Times New Roman"/>
              <a:ea typeface="Batang"/>
            </a:endParaRPr>
          </a:p>
          <a:p>
            <a:pPr algn="just">
              <a:lnSpc>
                <a:spcPct val="125000"/>
              </a:lnSpc>
            </a:pP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3.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Có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sáu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cơn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bão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đổ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bộ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vào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nước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ta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trong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năm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tới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/>
              <a:ea typeface="Batang"/>
            </a:endParaRPr>
          </a:p>
          <a:p>
            <a:pPr algn="just">
              <a:lnSpc>
                <a:spcPct val="125000"/>
              </a:lnSpc>
            </a:pP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4.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Khi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gieo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hai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con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xúc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xắc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thì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số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chấm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xuất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hiện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trên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cả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hai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con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xúc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xắc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đều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là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   .</a:t>
            </a:r>
            <a:endParaRPr lang="en-US" sz="2000" dirty="0">
              <a:solidFill>
                <a:srgbClr val="FF0000"/>
              </a:solidFill>
              <a:latin typeface="Times New Roman"/>
              <a:ea typeface="Batang"/>
            </a:endParaRPr>
          </a:p>
          <a:p>
            <a:pPr algn="just">
              <a:lnSpc>
                <a:spcPct val="125000"/>
              </a:lnSpc>
            </a:pPr>
            <a:r>
              <a:rPr lang="en-GB" sz="2000" dirty="0">
                <a:latin typeface="Times New Roman"/>
                <a:ea typeface="Times New Roman"/>
              </a:rPr>
              <a:t>5. </a:t>
            </a:r>
            <a:r>
              <a:rPr lang="en-GB" sz="2000" dirty="0" err="1">
                <a:latin typeface="Times New Roman"/>
                <a:ea typeface="Times New Roman"/>
              </a:rPr>
              <a:t>Khi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gieo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một</a:t>
            </a:r>
            <a:r>
              <a:rPr lang="en-GB" sz="2000" dirty="0">
                <a:latin typeface="Times New Roman"/>
                <a:ea typeface="Times New Roman"/>
              </a:rPr>
              <a:t> con </a:t>
            </a:r>
            <a:r>
              <a:rPr lang="en-GB" sz="2000" dirty="0" err="1">
                <a:latin typeface="Times New Roman"/>
                <a:ea typeface="Times New Roman"/>
              </a:rPr>
              <a:t>xúc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xắc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thì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số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chấm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xuất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hiện</a:t>
            </a:r>
            <a:r>
              <a:rPr lang="en-GB" sz="2000" dirty="0">
                <a:latin typeface="Times New Roman"/>
                <a:ea typeface="Times New Roman"/>
              </a:rPr>
              <a:t>  </a:t>
            </a:r>
            <a:r>
              <a:rPr lang="en-GB" sz="2000" dirty="0" err="1">
                <a:latin typeface="Times New Roman"/>
                <a:ea typeface="Times New Roman"/>
              </a:rPr>
              <a:t>trên</a:t>
            </a:r>
            <a:r>
              <a:rPr lang="en-GB" sz="2000" dirty="0">
                <a:latin typeface="Times New Roman"/>
                <a:ea typeface="Times New Roman"/>
              </a:rPr>
              <a:t>  con </a:t>
            </a:r>
            <a:r>
              <a:rPr lang="en-GB" sz="2000" dirty="0" err="1">
                <a:latin typeface="Times New Roman"/>
                <a:ea typeface="Times New Roman"/>
              </a:rPr>
              <a:t>xúc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xắc</a:t>
            </a:r>
            <a:r>
              <a:rPr lang="en-GB" sz="2000" dirty="0">
                <a:latin typeface="Times New Roman"/>
                <a:ea typeface="Times New Roman"/>
              </a:rPr>
              <a:t>  </a:t>
            </a:r>
            <a:r>
              <a:rPr lang="en-GB" sz="2000" dirty="0" err="1">
                <a:latin typeface="Times New Roman"/>
                <a:ea typeface="Times New Roman"/>
              </a:rPr>
              <a:t>bé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hơn</a:t>
            </a:r>
            <a:r>
              <a:rPr lang="en-GB" sz="2000" dirty="0">
                <a:latin typeface="Times New Roman"/>
                <a:ea typeface="Times New Roman"/>
              </a:rPr>
              <a:t>     . </a:t>
            </a:r>
            <a:endParaRPr lang="en-US" sz="2000" dirty="0"/>
          </a:p>
        </p:txBody>
      </p:sp>
      <p:graphicFrame>
        <p:nvGraphicFramePr>
          <p:cNvPr id="12" name="Object 11" descr="OPL20U25GSXzBJYl68kk8uQGfFKzs7yb1M4KJWUiLk6ZEvGF+qCIPSnY57AbBFCvTW15.2022.156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111221"/>
              </p:ext>
            </p:extLst>
          </p:nvPr>
        </p:nvGraphicFramePr>
        <p:xfrm>
          <a:off x="7385050" y="1727200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280" imgH="241200" progId="Equation.DSMT4">
                  <p:embed/>
                </p:oleObj>
              </mc:Choice>
              <mc:Fallback>
                <p:oleObj name="Equation" r:id="rId10" imgW="152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85050" y="1727200"/>
                        <a:ext cx="152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405669"/>
              </p:ext>
            </p:extLst>
          </p:nvPr>
        </p:nvGraphicFramePr>
        <p:xfrm>
          <a:off x="7537450" y="3667125"/>
          <a:ext cx="165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4880" imgH="241200" progId="Equation.DSMT4">
                  <p:embed/>
                </p:oleObj>
              </mc:Choice>
              <mc:Fallback>
                <p:oleObj name="Equation" r:id="rId12" imgW="1648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537450" y="3667125"/>
                        <a:ext cx="1651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593182"/>
              </p:ext>
            </p:extLst>
          </p:nvPr>
        </p:nvGraphicFramePr>
        <p:xfrm>
          <a:off x="7156450" y="4413250"/>
          <a:ext cx="165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4880" imgH="241200" progId="Equation.DSMT4">
                  <p:embed/>
                </p:oleObj>
              </mc:Choice>
              <mc:Fallback>
                <p:oleObj name="Equation" r:id="rId14" imgW="1648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156450" y="4413250"/>
                        <a:ext cx="1651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ounded Rectangular Callout 15"/>
          <p:cNvSpPr/>
          <p:nvPr/>
        </p:nvSpPr>
        <p:spPr>
          <a:xfrm>
            <a:off x="743739" y="1280428"/>
            <a:ext cx="2532861" cy="2104557"/>
          </a:xfrm>
          <a:prstGeom prst="wedgeRoundRectCallout">
            <a:avLst>
              <a:gd name="adj1" fmla="val -34334"/>
              <a:gd name="adj2" fmla="val 60049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 sự kiện, hiện tượng </a:t>
            </a:r>
            <a:r>
              <a:rPr lang="en-US" sz="2000" i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 thể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biết được chắc chắn </a:t>
            </a:r>
            <a:r>
              <a:rPr lang="en-GB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 xảy ra hay không xảy ra là sự kiện, hiện tượng 1,3,4.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565181" y="833118"/>
            <a:ext cx="3139256" cy="2916481"/>
          </a:xfrm>
          <a:prstGeom prst="cloud">
            <a:avLst/>
          </a:prstGeom>
          <a:solidFill>
            <a:schemeClr val="bg1"/>
          </a:solidFill>
          <a:ln w="57150" cmpd="dbl">
            <a:solidFill>
              <a:srgbClr val="008000"/>
            </a:solidFill>
          </a:ln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nl-NL" sz="2000" b="1" dirty="0">
                <a:solidFill>
                  <a:srgbClr val="470CB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HĐ2</a:t>
            </a:r>
            <a:r>
              <a:rPr lang="nl-NL" sz="2000" dirty="0">
                <a:solidFill>
                  <a:srgbClr val="470CB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Tìm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i="1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i="1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i="1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000" i="1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ra.</a:t>
            </a:r>
            <a:endParaRPr lang="en-US" sz="2000" dirty="0">
              <a:solidFill>
                <a:srgbClr val="470CB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1" y="1249814"/>
            <a:ext cx="4743967" cy="3531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1.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Mức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nước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lũ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trên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sông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Hồng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trong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tháng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Bảy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sang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năm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trên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mức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báo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động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    .</a:t>
            </a:r>
            <a:endParaRPr lang="en-US" sz="2000" dirty="0">
              <a:solidFill>
                <a:srgbClr val="FF0000"/>
              </a:solidFill>
              <a:latin typeface="Times New Roman"/>
              <a:ea typeface="Batang"/>
            </a:endParaRPr>
          </a:p>
          <a:p>
            <a:pPr algn="just">
              <a:lnSpc>
                <a:spcPct val="125000"/>
              </a:lnSpc>
            </a:pP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2.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Ngày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mai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Mặt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trời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mọc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ở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phía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Tây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.</a:t>
            </a:r>
            <a:endParaRPr lang="en-US" sz="2000" dirty="0">
              <a:solidFill>
                <a:srgbClr val="470CBE"/>
              </a:solidFill>
              <a:latin typeface="Times New Roman"/>
              <a:ea typeface="Batang"/>
            </a:endParaRPr>
          </a:p>
          <a:p>
            <a:pPr algn="just">
              <a:lnSpc>
                <a:spcPct val="125000"/>
              </a:lnSpc>
            </a:pP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3.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Có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sáu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cơn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bão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đổ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bộ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vào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nước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ta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trong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năm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tới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/>
              <a:ea typeface="Batang"/>
            </a:endParaRPr>
          </a:p>
          <a:p>
            <a:pPr algn="just">
              <a:lnSpc>
                <a:spcPct val="125000"/>
              </a:lnSpc>
            </a:pP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4.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Khi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gieo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hai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con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xúc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xắc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thì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số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chấm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xuất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hiện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trên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cả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hai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con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xúc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xắc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đều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là</a:t>
            </a:r>
            <a:r>
              <a:rPr lang="vi-VN" sz="2000" dirty="0">
                <a:solidFill>
                  <a:srgbClr val="FF0000"/>
                </a:solidFill>
                <a:latin typeface="Times New Roman"/>
                <a:ea typeface="Times New Roman"/>
              </a:rPr>
              <a:t>  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 .</a:t>
            </a:r>
            <a:endParaRPr lang="en-US" sz="2000" dirty="0">
              <a:solidFill>
                <a:srgbClr val="FF0000"/>
              </a:solidFill>
              <a:latin typeface="Times New Roman"/>
              <a:ea typeface="Batang"/>
            </a:endParaRPr>
          </a:p>
          <a:p>
            <a:pPr algn="just">
              <a:lnSpc>
                <a:spcPct val="125000"/>
              </a:lnSpc>
            </a:pP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5.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Khi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gieo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một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con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xúc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xắc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thì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số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chấm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xuất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hiện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trên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 con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xúc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xắc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bé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hơn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  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. 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634716"/>
              </p:ext>
            </p:extLst>
          </p:nvPr>
        </p:nvGraphicFramePr>
        <p:xfrm>
          <a:off x="7391400" y="1733550"/>
          <a:ext cx="164432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280" imgH="241200" progId="Equation.DSMT4">
                  <p:embed/>
                </p:oleObj>
              </mc:Choice>
              <mc:Fallback>
                <p:oleObj name="Equation" r:id="rId16" imgW="152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391400" y="1733550"/>
                        <a:ext cx="164432" cy="26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910263"/>
              </p:ext>
            </p:extLst>
          </p:nvPr>
        </p:nvGraphicFramePr>
        <p:xfrm>
          <a:off x="7531100" y="3654425"/>
          <a:ext cx="165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5240" imgH="241200" progId="Equation.DSMT4">
                  <p:embed/>
                </p:oleObj>
              </mc:Choice>
              <mc:Fallback>
                <p:oleObj name="Equation" r:id="rId18" imgW="1652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531100" y="3654425"/>
                        <a:ext cx="1651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467184"/>
              </p:ext>
            </p:extLst>
          </p:nvPr>
        </p:nvGraphicFramePr>
        <p:xfrm>
          <a:off x="7073900" y="4400550"/>
          <a:ext cx="165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64880" imgH="241200" progId="Equation.DSMT4">
                  <p:embed/>
                </p:oleObj>
              </mc:Choice>
              <mc:Fallback>
                <p:oleObj name="Equation" r:id="rId20" imgW="1648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073900" y="4400550"/>
                        <a:ext cx="1651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ounded Rectangular Callout 22"/>
          <p:cNvSpPr/>
          <p:nvPr/>
        </p:nvSpPr>
        <p:spPr>
          <a:xfrm>
            <a:off x="634920" y="1068153"/>
            <a:ext cx="3139256" cy="2024665"/>
          </a:xfrm>
          <a:prstGeom prst="wedgeRoundRectCallout">
            <a:avLst>
              <a:gd name="adj1" fmla="val -32763"/>
              <a:gd name="adj2" fmla="val 7165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2, 5.</a:t>
            </a:r>
            <a:endParaRPr lang="en-US" sz="2000" dirty="0">
              <a:solidFill>
                <a:srgbClr val="470CBE"/>
              </a:solidFill>
            </a:endParaRPr>
          </a:p>
        </p:txBody>
      </p:sp>
      <p:pic>
        <p:nvPicPr>
          <p:cNvPr id="24" name="Picture 1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16256"/>
            <a:ext cx="965841" cy="139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42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10" grpId="0" animBg="1"/>
      <p:bldP spid="11" grpId="0" animBg="1"/>
      <p:bldP spid="16" grpId="0" animBg="1"/>
      <p:bldP spid="16" grpId="1" animBg="1"/>
      <p:bldP spid="18" grpId="0" animBg="1"/>
      <p:bldP spid="18" grpId="1" animBg="1"/>
      <p:bldP spid="19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15.2022.15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8" y="27240"/>
            <a:ext cx="9017189" cy="5124605"/>
          </a:xfrm>
          <a:prstGeom prst="rect">
            <a:avLst/>
          </a:prstGeom>
        </p:spPr>
      </p:pic>
      <p:pic>
        <p:nvPicPr>
          <p:cNvPr id="6" name="Picture 10" descr="OPL20U25GSXzBJYl68kk8uQGfFKzs7yb1M4KJWUiLk6ZEvGF+qCIPSnY57AbBFCvTW15.2022.156+K4lPs7H94VUqPe2XwIsfPRnrXQE//QTEXxb8/8N4CNc6FpgZahzpTjFhMzSA7T/nHJa11DE8Ng2TP3iAmRczFlmslSuUNOgUeb6yRvs0=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7" y="2114968"/>
            <a:ext cx="7154838" cy="262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 descr="OPL20U25GSXzBJYl68kk8uQGfFKzs7yb1M4KJWUiLk6ZEvGF+qCIPSnY57AbBFCvTW15.2022.156+K4lPs7H94VUqPe2XwIsfPRnrXQE//QTEXxb8/8N4CNc6FpgZahzpTjFhMzSA7T/nHJa11DE8Ng2TP3iAmRczFlmslSuUNOgUeb6yRvs0="/>
          <p:cNvSpPr/>
          <p:nvPr/>
        </p:nvSpPr>
        <p:spPr>
          <a:xfrm>
            <a:off x="2140809" y="2509803"/>
            <a:ext cx="4481764" cy="68480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 descr="OPL20U25GSXzBJYl68kk8uQGfFKzs7yb1M4KJWUiLk6ZEvGF+qCIPSnY57AbBFCvTW15.2022.156+K4lPs7H94VUqPe2XwIsfPRnrXQE//QTEXxb8/8N4CNc6FpgZahzpTjFhMzSA7T/nHJa11DE8Ng2TP3iAmRczFlmslSuUNOgUeb6yRvs0="/>
          <p:cNvSpPr/>
          <p:nvPr/>
        </p:nvSpPr>
        <p:spPr>
          <a:xfrm>
            <a:off x="2222594" y="3921062"/>
            <a:ext cx="4266910" cy="68480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ngẫu</a:t>
            </a:r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thể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7" descr="OPL20U25GSXzBJYl68kk8uQGfFKzs7yb1M4KJWUiLk6ZEvGF+qCIPSnY57AbBFCvTW15.2022.156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018408" y="1475170"/>
            <a:ext cx="6906392" cy="71558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1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1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GB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 descr="OPL20U25GSXzBJYl68kk8uQGfFKzs7yb1M4KJWUiLk6ZEvGF+qCIPSnY57AbBFCvTW15.2022.156+K4lPs7H94VUqPe2XwIsfPRnrXQE//QTEXxb8/8N4CNc6FpgZahzpTjFhMzSA7T/nHJa11DE8Ng2TP3iAmRczFlmslSuUNOgUeb6yRvs0="/>
          <p:cNvSpPr/>
          <p:nvPr/>
        </p:nvSpPr>
        <p:spPr>
          <a:xfrm>
            <a:off x="2222594" y="3168331"/>
            <a:ext cx="4572000" cy="68480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43" descr="OPL20U25GSXzBJYl68kk8uQGfFKzs7yb1M4KJWUiLk6ZEvGF+qCIPSnY57AbBFCvTW15.2022.156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470494" y="1054853"/>
            <a:ext cx="443673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</a:t>
            </a: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Biến cố.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2" name="Google Shape;1341;p46" descr="OPL20U25GSXzBJYl68kk8uQGfFKzs7yb1M4KJWUiLk6ZEvGF+qCIPSnY57AbBFCvTW15.2022.156+K4lPs7H94VUqPe2XwIsfPRnrXQE//QTEXxb8/8N4CNc6FpgZahzpTjFhMzSA7T/nHJa11DE8Ng2TP3iAmRczFlmslSuUNOgUeb6yRvs0="/>
          <p:cNvSpPr txBox="1">
            <a:spLocks noGrp="1"/>
          </p:cNvSpPr>
          <p:nvPr/>
        </p:nvSpPr>
        <p:spPr bwMode="auto">
          <a:xfrm>
            <a:off x="1595639" y="303515"/>
            <a:ext cx="5836954" cy="46801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lIns="91425" tIns="91425" rIns="91425" bIns="91425" anchor="b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ts val="6000"/>
            </a:pPr>
            <a:r>
              <a:rPr lang="en-US" altLang="en-GB" sz="2100" b="1">
                <a:solidFill>
                  <a:schemeClr val="bg1"/>
                </a:solidFill>
                <a:latin typeface="Times New Roman" pitchFamily="18" charset="0"/>
                <a:ea typeface="思源黑体 Medium"/>
                <a:cs typeface="Times New Roman" pitchFamily="18" charset="0"/>
                <a:sym typeface="Special Elite"/>
              </a:rPr>
              <a:t>Bài 29: </a:t>
            </a:r>
            <a:r>
              <a:rPr lang="en-GB" altLang="en-GB" sz="2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pecial Elite"/>
              </a:rPr>
              <a:t>L</a:t>
            </a:r>
            <a:r>
              <a:rPr lang="en-GB" sz="2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àm quen với biến cố (tiết 1)</a:t>
            </a:r>
            <a:endParaRPr lang="en-US" altLang="en-GB" sz="2100" b="1">
              <a:solidFill>
                <a:schemeClr val="bg1"/>
              </a:solidFill>
              <a:latin typeface="Times New Roman" pitchFamily="18" charset="0"/>
              <a:ea typeface="思源黑体 Medium"/>
              <a:cs typeface="Times New Roman" pitchFamily="18" charset="0"/>
              <a:sym typeface="Special Elite"/>
            </a:endParaRPr>
          </a:p>
        </p:txBody>
      </p:sp>
      <p:sp>
        <p:nvSpPr>
          <p:cNvPr id="3" name="Rectangle 2" descr="OPL20U25GSXzBJYl68kk8uQGfFKzs7yb1M4KJWUiLk6ZEvGF+qCIPSnY57AbBFCvTW15.2022.156+K4lPs7H94VUqPe2XwIsfPRnrXQE//QTEXxb8/8N4CNc6FpgZahzpTjFhMzSA7T/nHJa11DE8Ng2TP3iAmRczFlmslSuUNOgUeb6yRvs0="/>
          <p:cNvSpPr/>
          <p:nvPr/>
        </p:nvSpPr>
        <p:spPr>
          <a:xfrm>
            <a:off x="439821" y="1465856"/>
            <a:ext cx="511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>
                <a:solidFill>
                  <a:srgbClr val="F79646">
                    <a:lumMod val="75000"/>
                  </a:srgbClr>
                </a:solidFill>
                <a:sym typeface="Wingdings"/>
              </a:rPr>
              <a:t></a:t>
            </a:r>
            <a:endParaRPr lang="en-US" sz="280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4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  <p:bldP spid="14" grpId="0"/>
      <p:bldP spid="9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15.2022.15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08"/>
            <a:ext cx="9017189" cy="5124605"/>
          </a:xfrm>
          <a:prstGeom prst="rect">
            <a:avLst/>
          </a:prstGeom>
        </p:spPr>
      </p:pic>
      <p:sp>
        <p:nvSpPr>
          <p:cNvPr id="10" name="Google Shape;1341;p46" descr="OPL20U25GSXzBJYl68kk8uQGfFKzs7yb1M4KJWUiLk6ZEvGF+qCIPSnY57AbBFCvTW15.2022.156+K4lPs7H94VUqPe2XwIsfPRnrXQE//QTEXxb8/8N4CNc6FpgZahzpTjFhMzSA7T/nHJa11DE8Ng2TP3iAmRczFlmslSuUNOgUeb6yRvs0="/>
          <p:cNvSpPr txBox="1">
            <a:spLocks noGrp="1"/>
          </p:cNvSpPr>
          <p:nvPr/>
        </p:nvSpPr>
        <p:spPr bwMode="auto">
          <a:xfrm>
            <a:off x="1604907" y="312783"/>
            <a:ext cx="5836954" cy="46801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lIns="91425" tIns="91425" rIns="91425" bIns="91425" anchor="b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ts val="6000"/>
            </a:pPr>
            <a:r>
              <a:rPr lang="en-US" altLang="en-GB" sz="2100" b="1">
                <a:solidFill>
                  <a:schemeClr val="bg1"/>
                </a:solidFill>
                <a:latin typeface="Times New Roman" pitchFamily="18" charset="0"/>
                <a:ea typeface="思源黑体 Medium"/>
                <a:cs typeface="Times New Roman" pitchFamily="18" charset="0"/>
                <a:sym typeface="Special Elite"/>
              </a:rPr>
              <a:t>Bài 29: </a:t>
            </a:r>
            <a:r>
              <a:rPr lang="en-GB" altLang="en-GB" sz="2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pecial Elite"/>
              </a:rPr>
              <a:t>L</a:t>
            </a:r>
            <a:r>
              <a:rPr lang="en-GB" sz="2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àm quen với biến cố (tiết 1)</a:t>
            </a:r>
            <a:endParaRPr lang="en-US" altLang="en-GB" sz="2100" b="1">
              <a:solidFill>
                <a:schemeClr val="bg1"/>
              </a:solidFill>
              <a:latin typeface="Times New Roman" pitchFamily="18" charset="0"/>
              <a:ea typeface="思源黑体 Medium"/>
              <a:cs typeface="Times New Roman" pitchFamily="18" charset="0"/>
              <a:sym typeface="Special Elite"/>
            </a:endParaRPr>
          </a:p>
        </p:txBody>
      </p:sp>
      <p:graphicFrame>
        <p:nvGraphicFramePr>
          <p:cNvPr id="2" name="Object 1" descr="OPL20U25GSXzBJYl68kk8uQGfFKzs7yb1M4KJWUiLk6ZEvGF+qCIPSnY57AbBFCvTW15.2022.156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107942"/>
              </p:ext>
            </p:extLst>
          </p:nvPr>
        </p:nvGraphicFramePr>
        <p:xfrm>
          <a:off x="3295650" y="1771650"/>
          <a:ext cx="685800" cy="229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306720" progId="Equation.DSMT4">
                  <p:embed/>
                </p:oleObj>
              </mc:Choice>
              <mc:Fallback>
                <p:oleObj name="Equation" r:id="rId4" imgW="914400" imgH="30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95650" y="1771650"/>
                        <a:ext cx="685800" cy="229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descr="OPL20U25GSXzBJYl68kk8uQGfFKzs7yb1M4KJWUiLk6ZEvGF+qCIPSnY57AbBFCvTW15.2022.156+K4lPs7H94VUqPe2XwIsfPRnrXQE//QTEXxb8/8N4CNc6FpgZahzpTjFhMzSA7T/nHJa11DE8Ng2TP3iAmRczFlmslSuUNOgUeb6yRvs0="/>
          <p:cNvSpPr/>
          <p:nvPr/>
        </p:nvSpPr>
        <p:spPr>
          <a:xfrm>
            <a:off x="609600" y="833118"/>
            <a:ext cx="7944369" cy="3770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just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cố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cố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chắc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chắn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cố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cố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ngẫu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 descr="OPL20U25GSXzBJYl68kk8uQGfFKzs7yb1M4KJWUiLk6ZEvGF+qCIPSnY57AbBFCvTW15.2022.156+K4lPs7H94VUqPe2XwIsfPRnrXQE//QTEXxb8/8N4CNc6FpgZahzpTjFhMzSA7T/nHJa11DE8Ng2TP3iAmRczFlmslSuUNOgUeb6yRvs0="/>
          <p:cNvSpPr txBox="1"/>
          <p:nvPr/>
        </p:nvSpPr>
        <p:spPr>
          <a:xfrm>
            <a:off x="838200" y="1265456"/>
            <a:ext cx="4743967" cy="3531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GB" sz="2000" dirty="0">
                <a:latin typeface="Times New Roman"/>
                <a:ea typeface="Times New Roman"/>
              </a:rPr>
              <a:t>1. </a:t>
            </a:r>
            <a:r>
              <a:rPr lang="en-GB" sz="2000" dirty="0" err="1">
                <a:latin typeface="Times New Roman"/>
                <a:ea typeface="Times New Roman"/>
              </a:rPr>
              <a:t>Mức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nước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lũ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trên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sông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Hồng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trong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tháng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Bảy</a:t>
            </a:r>
            <a:r>
              <a:rPr lang="en-GB" sz="2000" dirty="0">
                <a:latin typeface="Times New Roman"/>
                <a:ea typeface="Times New Roman"/>
              </a:rPr>
              <a:t> sang </a:t>
            </a:r>
            <a:r>
              <a:rPr lang="en-GB" sz="2000" dirty="0" err="1">
                <a:latin typeface="Times New Roman"/>
                <a:ea typeface="Times New Roman"/>
              </a:rPr>
              <a:t>năm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trên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mức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báo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động</a:t>
            </a:r>
            <a:r>
              <a:rPr lang="en-GB" sz="2000" dirty="0">
                <a:latin typeface="Times New Roman"/>
                <a:ea typeface="Times New Roman"/>
              </a:rPr>
              <a:t>     .</a:t>
            </a:r>
            <a:endParaRPr lang="en-US" sz="2000" dirty="0">
              <a:latin typeface="Times New Roman"/>
              <a:ea typeface="Batang"/>
            </a:endParaRPr>
          </a:p>
          <a:p>
            <a:pPr algn="just">
              <a:lnSpc>
                <a:spcPct val="125000"/>
              </a:lnSpc>
            </a:pPr>
            <a:r>
              <a:rPr lang="en-GB" sz="2000" dirty="0">
                <a:latin typeface="Times New Roman"/>
                <a:ea typeface="Times New Roman"/>
              </a:rPr>
              <a:t>2. </a:t>
            </a:r>
            <a:r>
              <a:rPr lang="en-GB" sz="2000" dirty="0" err="1">
                <a:latin typeface="Times New Roman"/>
                <a:ea typeface="Times New Roman"/>
              </a:rPr>
              <a:t>Ngày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mai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Mặt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trời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mọc</a:t>
            </a:r>
            <a:r>
              <a:rPr lang="en-GB" sz="2000" dirty="0">
                <a:latin typeface="Times New Roman"/>
                <a:ea typeface="Times New Roman"/>
              </a:rPr>
              <a:t> ở </a:t>
            </a:r>
            <a:r>
              <a:rPr lang="en-GB" sz="2000" dirty="0" err="1">
                <a:latin typeface="Times New Roman"/>
                <a:ea typeface="Times New Roman"/>
              </a:rPr>
              <a:t>phía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Tây</a:t>
            </a:r>
            <a:r>
              <a:rPr lang="en-GB" sz="2000" dirty="0">
                <a:latin typeface="Times New Roman"/>
                <a:ea typeface="Times New Roman"/>
              </a:rPr>
              <a:t>.</a:t>
            </a:r>
            <a:endParaRPr lang="en-US" sz="2000" dirty="0">
              <a:latin typeface="Times New Roman"/>
              <a:ea typeface="Batang"/>
            </a:endParaRPr>
          </a:p>
          <a:p>
            <a:pPr algn="just">
              <a:lnSpc>
                <a:spcPct val="125000"/>
              </a:lnSpc>
            </a:pPr>
            <a:r>
              <a:rPr lang="en-GB" sz="2000" dirty="0">
                <a:latin typeface="Times New Roman"/>
                <a:ea typeface="Times New Roman"/>
              </a:rPr>
              <a:t>3. </a:t>
            </a:r>
            <a:r>
              <a:rPr lang="en-GB" sz="2000" dirty="0" err="1">
                <a:latin typeface="Times New Roman"/>
                <a:ea typeface="Times New Roman"/>
              </a:rPr>
              <a:t>Có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sáu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cơn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bão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đổ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bộ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vào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nước</a:t>
            </a:r>
            <a:r>
              <a:rPr lang="en-GB" sz="2000" dirty="0">
                <a:latin typeface="Times New Roman"/>
                <a:ea typeface="Times New Roman"/>
              </a:rPr>
              <a:t> ta </a:t>
            </a:r>
            <a:r>
              <a:rPr lang="en-GB" sz="2000" dirty="0" err="1">
                <a:latin typeface="Times New Roman"/>
                <a:ea typeface="Times New Roman"/>
              </a:rPr>
              <a:t>trong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năm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tới</a:t>
            </a:r>
            <a:r>
              <a:rPr lang="en-GB" sz="2000" dirty="0">
                <a:latin typeface="Times New Roman"/>
                <a:ea typeface="Times New Roman"/>
              </a:rPr>
              <a:t>.</a:t>
            </a:r>
            <a:endParaRPr lang="en-US" sz="2000" dirty="0">
              <a:latin typeface="Times New Roman"/>
              <a:ea typeface="Batang"/>
            </a:endParaRPr>
          </a:p>
          <a:p>
            <a:pPr algn="just">
              <a:lnSpc>
                <a:spcPct val="125000"/>
              </a:lnSpc>
            </a:pPr>
            <a:r>
              <a:rPr lang="en-GB" sz="2000" dirty="0">
                <a:latin typeface="Times New Roman"/>
                <a:ea typeface="Times New Roman"/>
              </a:rPr>
              <a:t>4. </a:t>
            </a:r>
            <a:r>
              <a:rPr lang="en-GB" sz="2000" dirty="0" err="1">
                <a:latin typeface="Times New Roman"/>
                <a:ea typeface="Times New Roman"/>
              </a:rPr>
              <a:t>Khi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gieo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hai</a:t>
            </a:r>
            <a:r>
              <a:rPr lang="en-GB" sz="2000" dirty="0">
                <a:latin typeface="Times New Roman"/>
                <a:ea typeface="Times New Roman"/>
              </a:rPr>
              <a:t> con </a:t>
            </a:r>
            <a:r>
              <a:rPr lang="en-GB" sz="2000" dirty="0" err="1">
                <a:latin typeface="Times New Roman"/>
                <a:ea typeface="Times New Roman"/>
              </a:rPr>
              <a:t>xúc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xắc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thì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số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chấm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xuất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hiện</a:t>
            </a:r>
            <a:r>
              <a:rPr lang="en-GB" sz="2000" dirty="0">
                <a:latin typeface="Times New Roman"/>
                <a:ea typeface="Times New Roman"/>
              </a:rPr>
              <a:t>  </a:t>
            </a:r>
            <a:r>
              <a:rPr lang="en-GB" sz="2000" dirty="0" err="1">
                <a:latin typeface="Times New Roman"/>
                <a:ea typeface="Times New Roman"/>
              </a:rPr>
              <a:t>trên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cả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hai</a:t>
            </a:r>
            <a:r>
              <a:rPr lang="en-GB" sz="2000" dirty="0">
                <a:latin typeface="Times New Roman"/>
                <a:ea typeface="Times New Roman"/>
              </a:rPr>
              <a:t> con </a:t>
            </a:r>
            <a:r>
              <a:rPr lang="en-GB" sz="2000" dirty="0" err="1">
                <a:latin typeface="Times New Roman"/>
                <a:ea typeface="Times New Roman"/>
              </a:rPr>
              <a:t>xúc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xắc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đều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là</a:t>
            </a:r>
            <a:r>
              <a:rPr lang="en-GB" sz="2000" dirty="0">
                <a:latin typeface="Times New Roman"/>
                <a:ea typeface="Times New Roman"/>
              </a:rPr>
              <a:t>    .</a:t>
            </a:r>
            <a:endParaRPr lang="en-US" sz="2000" dirty="0">
              <a:latin typeface="Times New Roman"/>
              <a:ea typeface="Batang"/>
            </a:endParaRPr>
          </a:p>
          <a:p>
            <a:pPr algn="just">
              <a:lnSpc>
                <a:spcPct val="125000"/>
              </a:lnSpc>
            </a:pPr>
            <a:r>
              <a:rPr lang="en-GB" sz="2000" dirty="0">
                <a:latin typeface="Times New Roman"/>
                <a:ea typeface="Times New Roman"/>
              </a:rPr>
              <a:t>5. </a:t>
            </a:r>
            <a:r>
              <a:rPr lang="en-GB" sz="2000" dirty="0" err="1">
                <a:latin typeface="Times New Roman"/>
                <a:ea typeface="Times New Roman"/>
              </a:rPr>
              <a:t>Khi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gieo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một</a:t>
            </a:r>
            <a:r>
              <a:rPr lang="en-GB" sz="2000" dirty="0">
                <a:latin typeface="Times New Roman"/>
                <a:ea typeface="Times New Roman"/>
              </a:rPr>
              <a:t> con </a:t>
            </a:r>
            <a:r>
              <a:rPr lang="en-GB" sz="2000" dirty="0" err="1">
                <a:latin typeface="Times New Roman"/>
                <a:ea typeface="Times New Roman"/>
              </a:rPr>
              <a:t>xúc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xắc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thì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số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chấm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xuất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hiện</a:t>
            </a:r>
            <a:r>
              <a:rPr lang="en-GB" sz="2000" dirty="0">
                <a:latin typeface="Times New Roman"/>
                <a:ea typeface="Times New Roman"/>
              </a:rPr>
              <a:t>  </a:t>
            </a:r>
            <a:r>
              <a:rPr lang="en-GB" sz="2000" dirty="0" err="1">
                <a:latin typeface="Times New Roman"/>
                <a:ea typeface="Times New Roman"/>
              </a:rPr>
              <a:t>trên</a:t>
            </a:r>
            <a:r>
              <a:rPr lang="en-GB" sz="2000" dirty="0">
                <a:latin typeface="Times New Roman"/>
                <a:ea typeface="Times New Roman"/>
              </a:rPr>
              <a:t>  con </a:t>
            </a:r>
            <a:r>
              <a:rPr lang="en-GB" sz="2000" dirty="0" err="1">
                <a:latin typeface="Times New Roman"/>
                <a:ea typeface="Times New Roman"/>
              </a:rPr>
              <a:t>xúc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xắc</a:t>
            </a:r>
            <a:r>
              <a:rPr lang="en-GB" sz="2000" dirty="0">
                <a:latin typeface="Times New Roman"/>
                <a:ea typeface="Times New Roman"/>
              </a:rPr>
              <a:t>  </a:t>
            </a:r>
            <a:r>
              <a:rPr lang="en-GB" sz="2000" dirty="0" err="1">
                <a:latin typeface="Times New Roman"/>
                <a:ea typeface="Times New Roman"/>
              </a:rPr>
              <a:t>bé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hơn</a:t>
            </a:r>
            <a:r>
              <a:rPr lang="en-GB" sz="2000" dirty="0">
                <a:latin typeface="Times New Roman"/>
                <a:ea typeface="Times New Roman"/>
              </a:rPr>
              <a:t>     . </a:t>
            </a:r>
            <a:endParaRPr lang="en-US" sz="2000" dirty="0"/>
          </a:p>
        </p:txBody>
      </p:sp>
      <p:graphicFrame>
        <p:nvGraphicFramePr>
          <p:cNvPr id="5" name="Object 4" descr="OPL20U25GSXzBJYl68kk8uQGfFKzs7yb1M4KJWUiLk6ZEvGF+qCIPSnY57AbBFCvTW15.2022.156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450139"/>
              </p:ext>
            </p:extLst>
          </p:nvPr>
        </p:nvGraphicFramePr>
        <p:xfrm>
          <a:off x="4416425" y="1758950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241200" progId="Equation.DSMT4">
                  <p:embed/>
                </p:oleObj>
              </mc:Choice>
              <mc:Fallback>
                <p:oleObj name="Equation" r:id="rId6" imgW="152280" imgH="241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6425" y="1758950"/>
                        <a:ext cx="1524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 descr="OPL20U25GSXzBJYl68kk8uQGfFKzs7yb1M4KJWUiLk6ZEvGF+qCIPSnY57AbBFCvTW15.2022.156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841160"/>
              </p:ext>
            </p:extLst>
          </p:nvPr>
        </p:nvGraphicFramePr>
        <p:xfrm>
          <a:off x="4492625" y="3663950"/>
          <a:ext cx="165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4880" imgH="241200" progId="Equation.DSMT4">
                  <p:embed/>
                </p:oleObj>
              </mc:Choice>
              <mc:Fallback>
                <p:oleObj name="Equation" r:id="rId8" imgW="164880" imgH="241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25" y="3663950"/>
                        <a:ext cx="1651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OPL20U25GSXzBJYl68kk8uQGfFKzs7yb1M4KJWUiLk6ZEvGF+qCIPSnY57AbBFCvTW15.2022.156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936042"/>
              </p:ext>
            </p:extLst>
          </p:nvPr>
        </p:nvGraphicFramePr>
        <p:xfrm>
          <a:off x="4179888" y="4425950"/>
          <a:ext cx="165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4880" imgH="241200" progId="Equation.DSMT4">
                  <p:embed/>
                </p:oleObj>
              </mc:Choice>
              <mc:Fallback>
                <p:oleObj name="Equation" r:id="rId10" imgW="164880" imgH="2412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888" y="4425950"/>
                        <a:ext cx="1651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 descr="OPL20U25GSXzBJYl68kk8uQGfFKzs7yb1M4KJWUiLk6ZEvGF+qCIPSnY57AbBFCvTW15.2022.156+K4lPs7H94VUqPe2XwIsfPRnrXQE//QTEXxb8/8N4CNc6FpgZahzpTjFhMzSA7T/nHJa11DE8Ng2TP3iAmRczFlmslSuUNOgUeb6yRvs0="/>
          <p:cNvSpPr txBox="1"/>
          <p:nvPr/>
        </p:nvSpPr>
        <p:spPr>
          <a:xfrm>
            <a:off x="6849499" y="1372949"/>
            <a:ext cx="625492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 descr="OPL20U25GSXzBJYl68kk8uQGfFKzs7yb1M4KJWUiLk6ZEvGF+qCIPSnY57AbBFCvTW15.2022.156+K4lPs7H94VUqPe2XwIsfPRnrXQE//QTEXxb8/8N4CNc6FpgZahzpTjFhMzSA7T/nHJa11DE8Ng2TP3iAmRczFlmslSuUNOgUeb6yRvs0="/>
          <p:cNvSpPr txBox="1"/>
          <p:nvPr/>
        </p:nvSpPr>
        <p:spPr>
          <a:xfrm>
            <a:off x="5909734" y="1809750"/>
            <a:ext cx="2548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 B</a:t>
            </a:r>
            <a:r>
              <a:rPr lang="en-US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iến</a:t>
            </a:r>
            <a:r>
              <a:rPr lang="en-US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09734" y="2647950"/>
            <a:ext cx="23198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79850" y="3486150"/>
            <a:ext cx="31117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ngẫu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                          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8200" y="1276350"/>
            <a:ext cx="4743967" cy="3531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1.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Mức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nước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lũ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trên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sông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Hồng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trong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tháng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Bảy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sang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năm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trên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mức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báo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động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   .</a:t>
            </a:r>
            <a:endParaRPr lang="en-US" sz="2000" dirty="0">
              <a:solidFill>
                <a:srgbClr val="FF0000"/>
              </a:solidFill>
              <a:latin typeface="Times New Roman"/>
              <a:ea typeface="Batang"/>
            </a:endParaRPr>
          </a:p>
          <a:p>
            <a:pPr algn="just">
              <a:lnSpc>
                <a:spcPct val="125000"/>
              </a:lnSpc>
            </a:pPr>
            <a:r>
              <a:rPr lang="en-GB" sz="2000" dirty="0">
                <a:latin typeface="Times New Roman"/>
                <a:ea typeface="Times New Roman"/>
              </a:rPr>
              <a:t>2. </a:t>
            </a:r>
            <a:r>
              <a:rPr lang="en-GB" sz="2000" dirty="0" err="1">
                <a:latin typeface="Times New Roman"/>
                <a:ea typeface="Times New Roman"/>
              </a:rPr>
              <a:t>Ngày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mai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Mặt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trời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mọc</a:t>
            </a:r>
            <a:r>
              <a:rPr lang="en-GB" sz="2000" dirty="0">
                <a:latin typeface="Times New Roman"/>
                <a:ea typeface="Times New Roman"/>
              </a:rPr>
              <a:t> ở </a:t>
            </a:r>
            <a:r>
              <a:rPr lang="en-GB" sz="2000" dirty="0" err="1">
                <a:latin typeface="Times New Roman"/>
                <a:ea typeface="Times New Roman"/>
              </a:rPr>
              <a:t>phía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Tây</a:t>
            </a:r>
            <a:r>
              <a:rPr lang="en-GB" sz="2000" dirty="0">
                <a:latin typeface="Times New Roman"/>
                <a:ea typeface="Times New Roman"/>
              </a:rPr>
              <a:t>.</a:t>
            </a:r>
            <a:endParaRPr lang="en-US" sz="2000" dirty="0">
              <a:latin typeface="Times New Roman"/>
              <a:ea typeface="Batang"/>
            </a:endParaRPr>
          </a:p>
          <a:p>
            <a:pPr algn="just">
              <a:lnSpc>
                <a:spcPct val="125000"/>
              </a:lnSpc>
            </a:pP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3.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Có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sáu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cơn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bão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đổ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bộ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vào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nước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ta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trong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năm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tới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/>
              <a:ea typeface="Batang"/>
            </a:endParaRPr>
          </a:p>
          <a:p>
            <a:pPr algn="just">
              <a:lnSpc>
                <a:spcPct val="125000"/>
              </a:lnSpc>
            </a:pP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4.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Khi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gieo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hai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con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xúc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xắc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thì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số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chấm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xuất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hiện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trên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cả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hai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con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xúc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xắc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đều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là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   .</a:t>
            </a:r>
            <a:endParaRPr lang="en-US" sz="2000" dirty="0">
              <a:solidFill>
                <a:srgbClr val="FF0000"/>
              </a:solidFill>
              <a:latin typeface="Times New Roman"/>
              <a:ea typeface="Batang"/>
            </a:endParaRPr>
          </a:p>
          <a:p>
            <a:pPr algn="just">
              <a:lnSpc>
                <a:spcPct val="125000"/>
              </a:lnSpc>
            </a:pP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5.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Khi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gieo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một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con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xúc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xắc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thì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số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chấm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xuất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hiện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trên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con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xúc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xắc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bé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err="1">
                <a:solidFill>
                  <a:srgbClr val="470CBE"/>
                </a:solidFill>
                <a:latin typeface="Times New Roman"/>
                <a:ea typeface="Times New Roman"/>
              </a:rPr>
              <a:t>hơn</a:t>
            </a:r>
            <a:r>
              <a:rPr lang="en-GB" sz="2000">
                <a:solidFill>
                  <a:srgbClr val="470CBE"/>
                </a:solidFill>
                <a:latin typeface="Times New Roman"/>
                <a:ea typeface="Times New Roman"/>
              </a:rPr>
              <a:t>     </a:t>
            </a:r>
            <a:r>
              <a:rPr lang="en-GB" sz="200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. 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346948"/>
              </p:ext>
            </p:extLst>
          </p:nvPr>
        </p:nvGraphicFramePr>
        <p:xfrm>
          <a:off x="4386890" y="1729386"/>
          <a:ext cx="185110" cy="293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280" imgH="241200" progId="Equation.DSMT4">
                  <p:embed/>
                </p:oleObj>
              </mc:Choice>
              <mc:Fallback>
                <p:oleObj name="Equation" r:id="rId12" imgW="152280" imgH="241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6890" y="1729386"/>
                        <a:ext cx="185110" cy="293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152372"/>
              </p:ext>
            </p:extLst>
          </p:nvPr>
        </p:nvGraphicFramePr>
        <p:xfrm>
          <a:off x="4522788" y="3686175"/>
          <a:ext cx="165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5240" imgH="241200" progId="Equation.DSMT4">
                  <p:embed/>
                </p:oleObj>
              </mc:Choice>
              <mc:Fallback>
                <p:oleObj name="Equation" r:id="rId14" imgW="165240" imgH="241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2788" y="3686175"/>
                        <a:ext cx="1651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530168"/>
              </p:ext>
            </p:extLst>
          </p:nvPr>
        </p:nvGraphicFramePr>
        <p:xfrm>
          <a:off x="3943074" y="4453688"/>
          <a:ext cx="165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4880" imgH="241200" progId="Equation.DSMT4">
                  <p:embed/>
                </p:oleObj>
              </mc:Choice>
              <mc:Fallback>
                <p:oleObj name="Equation" r:id="rId16" imgW="164880" imgH="2412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074" y="4453688"/>
                        <a:ext cx="1651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568490" y="1720572"/>
            <a:ext cx="511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 dirty="0">
                <a:solidFill>
                  <a:srgbClr val="F79646">
                    <a:lumMod val="75000"/>
                  </a:srgbClr>
                </a:solidFill>
                <a:sym typeface="Wingdings"/>
              </a:rPr>
              <a:t></a:t>
            </a:r>
            <a:endParaRPr lang="en-US" sz="2800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3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/>
      <p:bldP spid="16" grpId="0"/>
      <p:bldP spid="17" grpId="0"/>
      <p:bldP spid="18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2421</Words>
  <Application>Microsoft Office PowerPoint</Application>
  <PresentationFormat>On-screen Show (16:9)</PresentationFormat>
  <Paragraphs>282</Paragraphs>
  <Slides>23</Slides>
  <Notes>9</Notes>
  <HiddenSlides>0</HiddenSlides>
  <MMClips>7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.VnHelvetInsH</vt:lpstr>
      <vt:lpstr>Arial</vt:lpstr>
      <vt:lpstr>Calibri</vt:lpstr>
      <vt:lpstr>Cambria Math</vt:lpstr>
      <vt:lpstr>Catamaran</vt:lpstr>
      <vt:lpstr>Impact</vt:lpstr>
      <vt:lpstr>Special Elite</vt:lpstr>
      <vt:lpstr>Times New Roman</vt:lpstr>
      <vt:lpstr>Wingdings</vt:lpstr>
      <vt:lpstr>思源黑体 Heavy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Ta Thanh Huong</cp:lastModifiedBy>
  <cp:revision>131</cp:revision>
  <dcterms:created xsi:type="dcterms:W3CDTF">2006-08-16T00:00:00Z</dcterms:created>
  <dcterms:modified xsi:type="dcterms:W3CDTF">2023-05-15T05:44:14Z</dcterms:modified>
</cp:coreProperties>
</file>