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41"/>
  </p:notesMasterIdLst>
  <p:sldIdLst>
    <p:sldId id="328" r:id="rId2"/>
    <p:sldId id="256" r:id="rId3"/>
    <p:sldId id="360" r:id="rId4"/>
    <p:sldId id="257" r:id="rId5"/>
    <p:sldId id="353" r:id="rId6"/>
    <p:sldId id="260" r:id="rId7"/>
    <p:sldId id="329" r:id="rId8"/>
    <p:sldId id="338" r:id="rId9"/>
    <p:sldId id="352" r:id="rId10"/>
    <p:sldId id="351" r:id="rId11"/>
    <p:sldId id="333" r:id="rId12"/>
    <p:sldId id="335" r:id="rId13"/>
    <p:sldId id="336" r:id="rId14"/>
    <p:sldId id="330" r:id="rId15"/>
    <p:sldId id="356" r:id="rId16"/>
    <p:sldId id="294" r:id="rId17"/>
    <p:sldId id="302" r:id="rId18"/>
    <p:sldId id="361" r:id="rId19"/>
    <p:sldId id="359" r:id="rId20"/>
    <p:sldId id="293" r:id="rId21"/>
    <p:sldId id="355" r:id="rId22"/>
    <p:sldId id="357" r:id="rId23"/>
    <p:sldId id="341" r:id="rId24"/>
    <p:sldId id="363" r:id="rId25"/>
    <p:sldId id="340" r:id="rId26"/>
    <p:sldId id="342" r:id="rId27"/>
    <p:sldId id="358" r:id="rId28"/>
    <p:sldId id="362" r:id="rId29"/>
    <p:sldId id="269" r:id="rId30"/>
    <p:sldId id="307" r:id="rId31"/>
    <p:sldId id="308" r:id="rId32"/>
    <p:sldId id="349" r:id="rId33"/>
    <p:sldId id="350" r:id="rId34"/>
    <p:sldId id="310" r:id="rId35"/>
    <p:sldId id="311" r:id="rId36"/>
    <p:sldId id="313" r:id="rId37"/>
    <p:sldId id="278" r:id="rId38"/>
    <p:sldId id="298" r:id="rId39"/>
    <p:sldId id="31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33CC"/>
    <a:srgbClr val="0C0CFC"/>
    <a:srgbClr val="FFFFCC"/>
    <a:srgbClr val="CC0000"/>
    <a:srgbClr val="CC00CC"/>
    <a:srgbClr val="D6009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2" d="100"/>
          <a:sy n="82" d="100"/>
        </p:scale>
        <p:origin x="629"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DD4D0-F84A-4A76-94C3-BC92AE1B5B45}" type="datetimeFigureOut">
              <a:rPr lang="vi-VN" smtClean="0"/>
              <a:t>20/09/2023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B3B1C-34B6-4227-B4A9-F90B5AAA940A}" type="slidenum">
              <a:rPr lang="vi-VN" smtClean="0"/>
              <a:t>‹#›</a:t>
            </a:fld>
            <a:endParaRPr lang="vi-VN"/>
          </a:p>
        </p:txBody>
      </p:sp>
    </p:spTree>
    <p:extLst>
      <p:ext uri="{BB962C8B-B14F-4D97-AF65-F5344CB8AC3E}">
        <p14:creationId xmlns:p14="http://schemas.microsoft.com/office/powerpoint/2010/main" val="316338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E9C1C8D-4EE0-4E4C-8206-F55233D093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C111A963-0376-4A68-8C08-9C94F8411E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cs typeface="Arial" panose="020B0604020202020204" pitchFamily="34" charset="0"/>
            </a:endParaRPr>
          </a:p>
        </p:txBody>
      </p:sp>
      <p:sp>
        <p:nvSpPr>
          <p:cNvPr id="5124" name="Slide Number Placeholder 3">
            <a:extLst>
              <a:ext uri="{FF2B5EF4-FFF2-40B4-BE49-F238E27FC236}">
                <a16:creationId xmlns:a16="http://schemas.microsoft.com/office/drawing/2014/main" id="{FD9DC7FB-5FEB-4971-945F-13ED4FAD1B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684F5B8-A35A-4047-9FC8-3E88B5CFC381}" type="slidenum">
              <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920058-65A4-44D3-BB97-BC8A6A837ADE}" type="datetimeFigureOut">
              <a:rPr lang="vi-VN" smtClean="0"/>
              <a:t>20/09/2023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1817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12CD13-3645-46EF-B94D-BAFE572B7651}" type="slidenum">
              <a:rPr lang="zh-CN" altLang="en-US" smtClean="0"/>
              <a:pPr/>
              <a:t>‹#›</a:t>
            </a:fld>
            <a:endParaRPr lang="zh-CN" altLang="en-US"/>
          </a:p>
        </p:txBody>
      </p:sp>
    </p:spTree>
    <p:extLst>
      <p:ext uri="{BB962C8B-B14F-4D97-AF65-F5344CB8AC3E}">
        <p14:creationId xmlns:p14="http://schemas.microsoft.com/office/powerpoint/2010/main" val="7620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12CD13-3645-46EF-B94D-BAFE572B7651}" type="slidenum">
              <a:rPr lang="zh-CN" altLang="en-US" smtClean="0"/>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628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12CD13-3645-46EF-B94D-BAFE572B7651}" type="slidenum">
              <a:rPr lang="zh-CN" altLang="en-US" smtClean="0"/>
              <a:pPr/>
              <a:t>‹#›</a:t>
            </a:fld>
            <a:endParaRPr lang="zh-CN" altLang="en-US"/>
          </a:p>
        </p:txBody>
      </p:sp>
    </p:spTree>
    <p:extLst>
      <p:ext uri="{BB962C8B-B14F-4D97-AF65-F5344CB8AC3E}">
        <p14:creationId xmlns:p14="http://schemas.microsoft.com/office/powerpoint/2010/main" val="2700554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12CD13-3645-46EF-B94D-BAFE572B7651}" type="slidenum">
              <a:rPr lang="zh-CN" altLang="en-US" smtClean="0"/>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81301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12CD13-3645-46EF-B94D-BAFE572B7651}" type="slidenum">
              <a:rPr lang="zh-CN" altLang="en-US" smtClean="0"/>
              <a:pPr/>
              <a:t>‹#›</a:t>
            </a:fld>
            <a:endParaRPr lang="zh-CN" altLang="en-US"/>
          </a:p>
        </p:txBody>
      </p:sp>
    </p:spTree>
    <p:extLst>
      <p:ext uri="{BB962C8B-B14F-4D97-AF65-F5344CB8AC3E}">
        <p14:creationId xmlns:p14="http://schemas.microsoft.com/office/powerpoint/2010/main" val="3084807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20058-65A4-44D3-BB97-BC8A6A837ADE}" type="datetimeFigureOut">
              <a:rPr lang="vi-VN" smtClean="0"/>
              <a:t>20/09/2023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4055751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20058-65A4-44D3-BB97-BC8A6A837ADE}" type="datetimeFigureOut">
              <a:rPr lang="vi-VN" smtClean="0"/>
              <a:t>20/09/2023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52122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2E30D-EAB6-4D7F-9A5D-BC8367DCF5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213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20058-65A4-44D3-BB97-BC8A6A837ADE}" type="datetimeFigureOut">
              <a:rPr lang="vi-VN" smtClean="0"/>
              <a:t>20/09/2023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21101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20058-65A4-44D3-BB97-BC8A6A837ADE}" type="datetimeFigureOut">
              <a:rPr lang="vi-VN" smtClean="0"/>
              <a:t>20/09/2023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160068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20058-65A4-44D3-BB97-BC8A6A837ADE}" type="datetimeFigureOut">
              <a:rPr lang="vi-VN" smtClean="0"/>
              <a:t>20/09/2023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362257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920058-65A4-44D3-BB97-BC8A6A837ADE}" type="datetimeFigureOut">
              <a:rPr lang="vi-VN" smtClean="0"/>
              <a:t>20/09/2023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425698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920058-65A4-44D3-BB97-BC8A6A837ADE}" type="datetimeFigureOut">
              <a:rPr lang="vi-VN" smtClean="0"/>
              <a:t>20/09/2023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205332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20058-65A4-44D3-BB97-BC8A6A837ADE}" type="datetimeFigureOut">
              <a:rPr lang="vi-VN" smtClean="0"/>
              <a:t>20/09/2023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336959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20058-65A4-44D3-BB97-BC8A6A837ADE}" type="datetimeFigureOut">
              <a:rPr lang="vi-VN" smtClean="0"/>
              <a:t>20/09/2023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142512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20058-65A4-44D3-BB97-BC8A6A837ADE}" type="datetimeFigureOut">
              <a:rPr lang="vi-VN" smtClean="0"/>
              <a:t>20/09/2023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F4E27D1-4E93-4360-B515-82775173EC7D}" type="slidenum">
              <a:rPr lang="vi-VN" smtClean="0"/>
              <a:t>‹#›</a:t>
            </a:fld>
            <a:endParaRPr lang="vi-VN"/>
          </a:p>
        </p:txBody>
      </p:sp>
    </p:spTree>
    <p:extLst>
      <p:ext uri="{BB962C8B-B14F-4D97-AF65-F5344CB8AC3E}">
        <p14:creationId xmlns:p14="http://schemas.microsoft.com/office/powerpoint/2010/main" val="242780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41F36-B7C5-4D48-8F07-369DC76ED0E0}" type="datetimeFigureOut">
              <a:rPr lang="zh-CN" altLang="en-US" smtClean="0"/>
              <a:pPr/>
              <a:t>2023/9/20</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312CD13-3645-46EF-B94D-BAFE572B7651}" type="slidenum">
              <a:rPr lang="zh-CN" altLang="en-US" smtClean="0"/>
              <a:pPr/>
              <a:t>‹#›</a:t>
            </a:fld>
            <a:endParaRPr lang="zh-CN" altLang="en-US"/>
          </a:p>
        </p:txBody>
      </p:sp>
    </p:spTree>
    <p:extLst>
      <p:ext uri="{BB962C8B-B14F-4D97-AF65-F5344CB8AC3E}">
        <p14:creationId xmlns:p14="http://schemas.microsoft.com/office/powerpoint/2010/main" val="26432796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3.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image" Target="../media/image2.png"/><Relationship Id="rId2" Type="http://schemas.openxmlformats.org/officeDocument/2006/relationships/tags" Target="../tags/tag32.xml"/><Relationship Id="rId16"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png"/><Relationship Id="rId2" Type="http://schemas.openxmlformats.org/officeDocument/2006/relationships/tags" Target="../tags/tag2.xml"/><Relationship Id="rId16"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png"/><Relationship Id="rId3" Type="http://schemas.openxmlformats.org/officeDocument/2006/relationships/image" Target="../media/image31.gif"/><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18.png"/><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png"/><Relationship Id="rId14" Type="http://schemas.openxmlformats.org/officeDocument/2006/relationships/image" Target="../media/image42.gif"/></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image" Target="../media/image3.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image" Target="../media/image2.png"/><Relationship Id="rId2" Type="http://schemas.openxmlformats.org/officeDocument/2006/relationships/tags" Target="../tags/tag47.xml"/><Relationship Id="rId16"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1.bin"/><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2.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2.png"/><Relationship Id="rId2" Type="http://schemas.openxmlformats.org/officeDocument/2006/relationships/tags" Target="../tags/tag17.xml"/><Relationship Id="rId16"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7">
            <a:extLst>
              <a:ext uri="{FF2B5EF4-FFF2-40B4-BE49-F238E27FC236}">
                <a16:creationId xmlns:a16="http://schemas.microsoft.com/office/drawing/2014/main" id="{02342A69-FD85-482B-98A6-C242AF208000}"/>
              </a:ext>
            </a:extLst>
          </p:cNvPr>
          <p:cNvSpPr>
            <a:spLocks noChangeArrowheads="1" noChangeShapeType="1" noTextEdit="1"/>
          </p:cNvSpPr>
          <p:nvPr/>
        </p:nvSpPr>
        <p:spPr bwMode="auto">
          <a:xfrm>
            <a:off x="2756079" y="1571224"/>
            <a:ext cx="6692722" cy="1781578"/>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0" cap="none" spc="0" normalizeH="0" baseline="0" noProof="0" dirty="0">
                <a:ln w="9525">
                  <a:solidFill>
                    <a:srgbClr val="000000"/>
                  </a:solidFill>
                  <a:round/>
                  <a:headEnd/>
                  <a:tailEnd/>
                </a:ln>
                <a:solidFill>
                  <a:srgbClr val="CC00CC"/>
                </a:solidFill>
                <a:effectLst/>
                <a:uLnTx/>
                <a:uFillTx/>
                <a:latin typeface="Times New Roman" panose="02020603050405020304" pitchFamily="18" charset="0"/>
                <a:ea typeface="+mn-ea"/>
                <a:cs typeface="Times New Roman" panose="02020603050405020304" pitchFamily="18" charset="0"/>
              </a:rPr>
              <a:t>CHÀO MỪNG </a:t>
            </a:r>
          </a:p>
        </p:txBody>
      </p:sp>
      <p:sp>
        <p:nvSpPr>
          <p:cNvPr id="4099" name="WordArt 9">
            <a:extLst>
              <a:ext uri="{FF2B5EF4-FFF2-40B4-BE49-F238E27FC236}">
                <a16:creationId xmlns:a16="http://schemas.microsoft.com/office/drawing/2014/main" id="{304EF634-FA4F-496D-B334-948A535A4A3C}"/>
              </a:ext>
            </a:extLst>
          </p:cNvPr>
          <p:cNvSpPr>
            <a:spLocks noChangeArrowheads="1" noChangeShapeType="1" noTextEdit="1"/>
          </p:cNvSpPr>
          <p:nvPr/>
        </p:nvSpPr>
        <p:spPr bwMode="auto">
          <a:xfrm>
            <a:off x="1298222" y="3297238"/>
            <a:ext cx="10001955" cy="2112962"/>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0" cap="none" spc="0" normalizeH="0" baseline="0" noProof="0" dirty="0">
                <a:ln w="1270">
                  <a:solidFill>
                    <a:srgbClr val="000000"/>
                  </a:solidFill>
                  <a:round/>
                  <a:headEnd/>
                  <a:tailEnd/>
                </a:ln>
                <a:solidFill>
                  <a:schemeClr val="accent3">
                    <a:lumMod val="75000"/>
                  </a:scheme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CÁC EM HỌC SINH LỚP 6</a:t>
            </a:r>
            <a:r>
              <a:rPr kumimoji="0" lang="vi-VN" sz="3600" b="1" i="0" u="none" strike="noStrike" kern="10" cap="none" spc="0" normalizeH="0" baseline="0" noProof="0" dirty="0">
                <a:ln w="1270">
                  <a:solidFill>
                    <a:srgbClr val="000000"/>
                  </a:solidFill>
                  <a:round/>
                  <a:headEnd/>
                  <a:tailEnd/>
                </a:ln>
                <a:solidFill>
                  <a:schemeClr val="accent3">
                    <a:lumMod val="75000"/>
                  </a:scheme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ppt_w</p:attrName>
                                        </p:attrNameLst>
                                      </p:cBhvr>
                                      <p:tavLst>
                                        <p:tav tm="0" fmla="#ppt_w*sin(2.5*pi*$)">
                                          <p:val>
                                            <p:fltVal val="0"/>
                                          </p:val>
                                        </p:tav>
                                        <p:tav tm="100000">
                                          <p:val>
                                            <p:fltVal val="1"/>
                                          </p:val>
                                        </p:tav>
                                      </p:tavLst>
                                    </p:anim>
                                    <p:anim calcmode="lin" valueType="num">
                                      <p:cBhvr>
                                        <p:cTn id="9" dur="20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wipe(down)">
                                      <p:cBhvr>
                                        <p:cTn id="14" dur="580">
                                          <p:stCondLst>
                                            <p:cond delay="0"/>
                                          </p:stCondLst>
                                        </p:cTn>
                                        <p:tgtEl>
                                          <p:spTgt spid="4099"/>
                                        </p:tgtEl>
                                      </p:cBhvr>
                                    </p:animEffect>
                                    <p:anim calcmode="lin" valueType="num">
                                      <p:cBhvr>
                                        <p:cTn id="15"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20" dur="26">
                                          <p:stCondLst>
                                            <p:cond delay="650"/>
                                          </p:stCondLst>
                                        </p:cTn>
                                        <p:tgtEl>
                                          <p:spTgt spid="4099"/>
                                        </p:tgtEl>
                                      </p:cBhvr>
                                      <p:to x="100000" y="60000"/>
                                    </p:animScale>
                                    <p:animScale>
                                      <p:cBhvr>
                                        <p:cTn id="21" dur="166" decel="50000">
                                          <p:stCondLst>
                                            <p:cond delay="676"/>
                                          </p:stCondLst>
                                        </p:cTn>
                                        <p:tgtEl>
                                          <p:spTgt spid="4099"/>
                                        </p:tgtEl>
                                      </p:cBhvr>
                                      <p:to x="100000" y="100000"/>
                                    </p:animScale>
                                    <p:animScale>
                                      <p:cBhvr>
                                        <p:cTn id="22" dur="26">
                                          <p:stCondLst>
                                            <p:cond delay="1312"/>
                                          </p:stCondLst>
                                        </p:cTn>
                                        <p:tgtEl>
                                          <p:spTgt spid="4099"/>
                                        </p:tgtEl>
                                      </p:cBhvr>
                                      <p:to x="100000" y="80000"/>
                                    </p:animScale>
                                    <p:animScale>
                                      <p:cBhvr>
                                        <p:cTn id="23" dur="166" decel="50000">
                                          <p:stCondLst>
                                            <p:cond delay="1338"/>
                                          </p:stCondLst>
                                        </p:cTn>
                                        <p:tgtEl>
                                          <p:spTgt spid="4099"/>
                                        </p:tgtEl>
                                      </p:cBhvr>
                                      <p:to x="100000" y="100000"/>
                                    </p:animScale>
                                    <p:animScale>
                                      <p:cBhvr>
                                        <p:cTn id="24" dur="26">
                                          <p:stCondLst>
                                            <p:cond delay="1642"/>
                                          </p:stCondLst>
                                        </p:cTn>
                                        <p:tgtEl>
                                          <p:spTgt spid="4099"/>
                                        </p:tgtEl>
                                      </p:cBhvr>
                                      <p:to x="100000" y="90000"/>
                                    </p:animScale>
                                    <p:animScale>
                                      <p:cBhvr>
                                        <p:cTn id="25" dur="166" decel="50000">
                                          <p:stCondLst>
                                            <p:cond delay="1668"/>
                                          </p:stCondLst>
                                        </p:cTn>
                                        <p:tgtEl>
                                          <p:spTgt spid="4099"/>
                                        </p:tgtEl>
                                      </p:cBhvr>
                                      <p:to x="100000" y="100000"/>
                                    </p:animScale>
                                    <p:animScale>
                                      <p:cBhvr>
                                        <p:cTn id="26" dur="26">
                                          <p:stCondLst>
                                            <p:cond delay="1808"/>
                                          </p:stCondLst>
                                        </p:cTn>
                                        <p:tgtEl>
                                          <p:spTgt spid="4099"/>
                                        </p:tgtEl>
                                      </p:cBhvr>
                                      <p:to x="100000" y="95000"/>
                                    </p:animScale>
                                    <p:animScale>
                                      <p:cBhvr>
                                        <p:cTn id="27" dur="166" decel="50000">
                                          <p:stCondLst>
                                            <p:cond delay="1834"/>
                                          </p:stCondLst>
                                        </p:cTn>
                                        <p:tgtEl>
                                          <p:spTgt spid="40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áo án GDCD lớp 6 Cánh Diều">
            <a:extLst>
              <a:ext uri="{FF2B5EF4-FFF2-40B4-BE49-F238E27FC236}">
                <a16:creationId xmlns:a16="http://schemas.microsoft.com/office/drawing/2014/main" id="{6EF4239A-7A52-4039-9170-A575803114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0532" y="203200"/>
            <a:ext cx="10272889" cy="6028267"/>
          </a:xfrm>
          <a:prstGeom prst="rect">
            <a:avLst/>
          </a:prstGeom>
          <a:noFill/>
          <a:ln>
            <a:noFill/>
          </a:ln>
        </p:spPr>
      </p:pic>
    </p:spTree>
    <p:extLst>
      <p:ext uri="{BB962C8B-B14F-4D97-AF65-F5344CB8AC3E}">
        <p14:creationId xmlns:p14="http://schemas.microsoft.com/office/powerpoint/2010/main" val="245877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82E5D-217A-42EF-B488-982C6C7B19DF}"/>
              </a:ext>
            </a:extLst>
          </p:cNvPr>
          <p:cNvPicPr>
            <a:picLocks noChangeAspect="1"/>
          </p:cNvPicPr>
          <p:nvPr/>
        </p:nvPicPr>
        <p:blipFill>
          <a:blip r:embed="rId2"/>
          <a:stretch>
            <a:fillRect/>
          </a:stretch>
        </p:blipFill>
        <p:spPr>
          <a:xfrm>
            <a:off x="214490" y="925689"/>
            <a:ext cx="4154310" cy="5267815"/>
          </a:xfrm>
          <a:prstGeom prst="rect">
            <a:avLst/>
          </a:prstGeom>
        </p:spPr>
      </p:pic>
      <p:pic>
        <p:nvPicPr>
          <p:cNvPr id="6" name="Picture 5">
            <a:extLst>
              <a:ext uri="{FF2B5EF4-FFF2-40B4-BE49-F238E27FC236}">
                <a16:creationId xmlns:a16="http://schemas.microsoft.com/office/drawing/2014/main" id="{BD29CFAF-7707-40A1-88C6-50D76E1FADEE}"/>
              </a:ext>
            </a:extLst>
          </p:cNvPr>
          <p:cNvPicPr>
            <a:picLocks noChangeAspect="1"/>
          </p:cNvPicPr>
          <p:nvPr/>
        </p:nvPicPr>
        <p:blipFill>
          <a:blip r:embed="rId3"/>
          <a:stretch>
            <a:fillRect/>
          </a:stretch>
        </p:blipFill>
        <p:spPr>
          <a:xfrm>
            <a:off x="4482164" y="925689"/>
            <a:ext cx="7495346" cy="4730044"/>
          </a:xfrm>
          <a:prstGeom prst="rect">
            <a:avLst/>
          </a:prstGeom>
        </p:spPr>
      </p:pic>
    </p:spTree>
    <p:extLst>
      <p:ext uri="{BB962C8B-B14F-4D97-AF65-F5344CB8AC3E}">
        <p14:creationId xmlns:p14="http://schemas.microsoft.com/office/powerpoint/2010/main" val="255632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29BF3-D3A8-4296-8713-13576C10CCEC}"/>
              </a:ext>
            </a:extLst>
          </p:cNvPr>
          <p:cNvPicPr>
            <a:picLocks noChangeAspect="1"/>
          </p:cNvPicPr>
          <p:nvPr/>
        </p:nvPicPr>
        <p:blipFill>
          <a:blip r:embed="rId2"/>
          <a:stretch>
            <a:fillRect/>
          </a:stretch>
        </p:blipFill>
        <p:spPr>
          <a:xfrm>
            <a:off x="361245" y="327379"/>
            <a:ext cx="11187288" cy="6152444"/>
          </a:xfrm>
          <a:prstGeom prst="rect">
            <a:avLst/>
          </a:prstGeom>
        </p:spPr>
      </p:pic>
    </p:spTree>
    <p:extLst>
      <p:ext uri="{BB962C8B-B14F-4D97-AF65-F5344CB8AC3E}">
        <p14:creationId xmlns:p14="http://schemas.microsoft.com/office/powerpoint/2010/main" val="247607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032BD8-4C9A-470A-A6FA-B4896B01AF16}"/>
              </a:ext>
            </a:extLst>
          </p:cNvPr>
          <p:cNvPicPr>
            <a:picLocks noChangeAspect="1"/>
          </p:cNvPicPr>
          <p:nvPr/>
        </p:nvPicPr>
        <p:blipFill>
          <a:blip r:embed="rId2"/>
          <a:stretch>
            <a:fillRect/>
          </a:stretch>
        </p:blipFill>
        <p:spPr>
          <a:xfrm>
            <a:off x="395111" y="214489"/>
            <a:ext cx="11266311" cy="6502400"/>
          </a:xfrm>
          <a:prstGeom prst="rect">
            <a:avLst/>
          </a:prstGeom>
        </p:spPr>
      </p:pic>
    </p:spTree>
    <p:extLst>
      <p:ext uri="{BB962C8B-B14F-4D97-AF65-F5344CB8AC3E}">
        <p14:creationId xmlns:p14="http://schemas.microsoft.com/office/powerpoint/2010/main" val="424187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CD56C6-18CA-4EC3-B27B-BF1D5961692F}"/>
              </a:ext>
            </a:extLst>
          </p:cNvPr>
          <p:cNvSpPr txBox="1"/>
          <p:nvPr/>
        </p:nvSpPr>
        <p:spPr>
          <a:xfrm>
            <a:off x="218940" y="2085442"/>
            <a:ext cx="11973059" cy="2277034"/>
          </a:xfrm>
          <a:prstGeom prst="rect">
            <a:avLst/>
          </a:prstGeom>
          <a:solidFill>
            <a:schemeClr val="bg1"/>
          </a:solidFill>
        </p:spPr>
        <p:txBody>
          <a:bodyPr wrap="square">
            <a:spAutoFit/>
          </a:bodyPr>
          <a:lstStyle/>
          <a:p>
            <a:pPr algn="just">
              <a:lnSpc>
                <a:spcPct val="127000"/>
              </a:lnSpc>
              <a:spcAft>
                <a:spcPts val="20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Truyền thống gia đình, dòng họ là những giá trị tốt đẹp mà gia đình, dòng họ đã tạo ra và được giữ gìn, phát huy từ thế hệ này sang thế hệ khác.</a:t>
            </a:r>
            <a:endParaRPr lang="vi-VN" sz="2800" b="1"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200"/>
              </a:spcAft>
            </a:pPr>
            <a:r>
              <a:rPr lang="en-US"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8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Tự hào về truyền thống gia đình, dòng họ là thể hiện sự hài lòng, hãnh diện về các giá trị tốt đẹp mà gia đình, dòng họ đã tạo ra.</a:t>
            </a:r>
            <a:endParaRPr lang="vi-VN" sz="2800" b="1"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algn="just">
              <a:lnSpc>
                <a:spcPct val="120000"/>
              </a:lnSpc>
            </a:pPr>
            <a:r>
              <a:rPr lang="nl-NL"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I. Khám phá</a:t>
            </a:r>
            <a:endParaRPr lang="vi-VN" sz="2400" dirty="0">
              <a:solidFill>
                <a:srgbClr val="0C0CFC"/>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algn="just">
              <a:lnSpc>
                <a:spcPct val="120000"/>
              </a:lnSpc>
            </a:pPr>
            <a:r>
              <a:rPr lang="nl-NL"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solidFill>
                <a:srgbClr val="0C0CFC"/>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103031" y="1596980"/>
            <a:ext cx="2448256"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solidFill>
            <a:schemeClr val="bg1"/>
          </a:solid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BÀI 1:  TIẾT 1, 2: </a:t>
            </a:r>
            <a:r>
              <a:rPr lang="nl-NL" sz="2800" b="1" dirty="0">
                <a:solidFill>
                  <a:srgbClr val="FF0000"/>
                </a:solidFill>
                <a:effectLst/>
                <a:latin typeface="Times New Roman" panose="02020603050405020304" pitchFamily="18" charset="0"/>
                <a:ea typeface="Times New Roman" panose="02020603050405020304" pitchFamily="18" charset="0"/>
              </a:rPr>
              <a:t>TỰ HÀO VỀ TRUYỀN THỐNG GIA ĐÌNH, DÒNG HỌ</a:t>
            </a:r>
            <a:r>
              <a:rPr lang="nl-NL" sz="2800" dirty="0">
                <a:solidFill>
                  <a:srgbClr val="FF0000"/>
                </a:solidFill>
                <a:effectLst/>
                <a:latin typeface="Times New Roman" panose="02020603050405020304" pitchFamily="18" charset="0"/>
                <a:ea typeface="Calibri" panose="020F0502020204030204" pitchFamily="34" charset="0"/>
              </a:rPr>
              <a:t> </a:t>
            </a:r>
            <a:endParaRPr lang="vi-VN" sz="2800" dirty="0"/>
          </a:p>
        </p:txBody>
      </p:sp>
    </p:spTree>
    <p:extLst>
      <p:ext uri="{BB962C8B-B14F-4D97-AF65-F5344CB8AC3E}">
        <p14:creationId xmlns:p14="http://schemas.microsoft.com/office/powerpoint/2010/main" val="3854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126798"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1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6"/>
          <a:stretch/>
        </p:blipFill>
        <p:spPr>
          <a:xfrm>
            <a:off x="98266" y="3571875"/>
            <a:ext cx="2879884" cy="2709228"/>
          </a:xfrm>
          <a:prstGeom prst="rect">
            <a:avLst/>
          </a:prstGeom>
        </p:spPr>
      </p:pic>
      <p:pic>
        <p:nvPicPr>
          <p:cNvPr id="15" name="Shape 40"/>
          <p:cNvPicPr/>
          <p:nvPr/>
        </p:nvPicPr>
        <p:blipFill>
          <a:blip r:embed="rId7"/>
          <a:stretch/>
        </p:blipFill>
        <p:spPr>
          <a:xfrm>
            <a:off x="3182938" y="3554413"/>
            <a:ext cx="2835115" cy="2726690"/>
          </a:xfrm>
          <a:prstGeom prst="rect">
            <a:avLst/>
          </a:prstGeom>
        </p:spPr>
      </p:pic>
      <p:pic>
        <p:nvPicPr>
          <p:cNvPr id="16" name="Shape 42"/>
          <p:cNvPicPr/>
          <p:nvPr/>
        </p:nvPicPr>
        <p:blipFill>
          <a:blip r:embed="rId8"/>
          <a:stretch/>
        </p:blipFill>
        <p:spPr>
          <a:xfrm>
            <a:off x="6222841" y="3554413"/>
            <a:ext cx="2602865" cy="2726690"/>
          </a:xfrm>
          <a:prstGeom prst="rect">
            <a:avLst/>
          </a:prstGeom>
        </p:spPr>
      </p:pic>
      <p:pic>
        <p:nvPicPr>
          <p:cNvPr id="17" name="Shape 44"/>
          <p:cNvPicPr/>
          <p:nvPr/>
        </p:nvPicPr>
        <p:blipFill>
          <a:blip r:embed="rId9"/>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hiếu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học</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yêu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nước</a:t>
            </a:r>
            <a:endParaRPr lang="en-US" altLang="en-US" sz="2000" b="1" kern="0" dirty="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làm</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gốm</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dệt</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vải</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126798"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0109E59-D15B-4D9F-B946-826B20D95833}"/>
              </a:ext>
            </a:extLst>
          </p:cNvPr>
          <p:cNvSpPr txBox="1"/>
          <p:nvPr/>
        </p:nvSpPr>
        <p:spPr>
          <a:xfrm>
            <a:off x="579549" y="2932859"/>
            <a:ext cx="2468450" cy="769441"/>
          </a:xfrm>
          <a:prstGeom prst="rect">
            <a:avLst/>
          </a:prstGeom>
          <a:noFill/>
        </p:spPr>
        <p:txBody>
          <a:bodyPr wrap="square">
            <a:spAutoFit/>
          </a:bodyPr>
          <a:lstStyle/>
          <a:p>
            <a:r>
              <a:rPr lang="en-US" sz="4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4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rò</a:t>
            </a:r>
            <a:r>
              <a:rPr lang="en-US" sz="4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4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4400" dirty="0">
              <a:solidFill>
                <a:srgbClr val="00B050"/>
              </a:solidFill>
            </a:endParaRPr>
          </a:p>
        </p:txBody>
      </p:sp>
      <p:sp>
        <p:nvSpPr>
          <p:cNvPr id="14" name="TextBox 13">
            <a:extLst>
              <a:ext uri="{FF2B5EF4-FFF2-40B4-BE49-F238E27FC236}">
                <a16:creationId xmlns:a16="http://schemas.microsoft.com/office/drawing/2014/main" id="{EE476DDA-DDE4-46B0-9D02-63F5B5671F11}"/>
              </a:ext>
            </a:extLst>
          </p:cNvPr>
          <p:cNvSpPr txBox="1"/>
          <p:nvPr/>
        </p:nvSpPr>
        <p:spPr>
          <a:xfrm>
            <a:off x="3998277" y="3564605"/>
            <a:ext cx="526990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err="1">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4800" b="1" i="0" u="none" strike="noStrike" kern="1200" cap="none" spc="0" normalizeH="0" baseline="0" noProof="0" dirty="0">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800" b="1" i="0" u="none" strike="noStrike" kern="1200" cap="none" spc="0" normalizeH="0" baseline="0" noProof="0" dirty="0">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4800" b="1" i="0" u="none" strike="noStrike" kern="1200" cap="none" spc="0" normalizeH="0" baseline="0" noProof="0" dirty="0">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800" b="1" i="0" u="none" strike="noStrike" kern="1200" cap="none" spc="0" normalizeH="0" baseline="0" noProof="0" dirty="0">
                <a:ln>
                  <a:noFill/>
                </a:ln>
                <a:solidFill>
                  <a:srgbClr val="CC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4800" b="0" i="0" u="none" strike="noStrike" kern="1200" cap="none" spc="0" normalizeH="0" baseline="0" noProof="0" dirty="0">
              <a:ln>
                <a:noFill/>
              </a:ln>
              <a:solidFill>
                <a:srgbClr val="CC00C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A51B4B4-5AC2-489A-9529-D75B9E9CBBD3}"/>
              </a:ext>
            </a:extLst>
          </p:cNvPr>
          <p:cNvSpPr txBox="1"/>
          <p:nvPr/>
        </p:nvSpPr>
        <p:spPr>
          <a:xfrm>
            <a:off x="1039480" y="4709180"/>
            <a:ext cx="10718931" cy="1377108"/>
          </a:xfrm>
          <a:prstGeom prst="rect">
            <a:avLst/>
          </a:prstGeom>
          <a:noFill/>
        </p:spPr>
        <p:txBody>
          <a:bodyPr wrap="square">
            <a:spAutoFit/>
          </a:bodyPr>
          <a:lstStyle/>
          <a:p>
            <a:pPr algn="just">
              <a:lnSpc>
                <a:spcPct val="107000"/>
              </a:lnSpc>
              <a:spcAft>
                <a:spcPts val="800"/>
              </a:spcAft>
            </a:pP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tên những truyền thống khác của các gia đình, dòng họ ở địa phương em??</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526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126798"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55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772FF5-466E-4B90-A0BD-7E0F9FF93748}"/>
              </a:ext>
            </a:extLst>
          </p:cNvPr>
          <p:cNvSpPr txBox="1"/>
          <p:nvPr/>
        </p:nvSpPr>
        <p:spPr>
          <a:xfrm>
            <a:off x="154546" y="590675"/>
            <a:ext cx="11706896"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BÀI 1:  TIẾT 1, 2: </a:t>
            </a:r>
            <a:r>
              <a:rPr lang="nl-NL" sz="2800" b="1" dirty="0">
                <a:solidFill>
                  <a:srgbClr val="FF0000"/>
                </a:solidFill>
                <a:effectLst/>
                <a:latin typeface="Times New Roman" panose="02020603050405020304" pitchFamily="18" charset="0"/>
                <a:ea typeface="Times New Roman" panose="02020603050405020304" pitchFamily="18" charset="0"/>
              </a:rPr>
              <a:t>TỰ HÀO VỀ TRUYỀN THỐNG GIA ĐÌNH, DÒNG HỌ</a:t>
            </a:r>
            <a:r>
              <a:rPr lang="nl-NL" sz="2800" dirty="0">
                <a:solidFill>
                  <a:srgbClr val="FF0000"/>
                </a:solidFill>
                <a:effectLst/>
                <a:latin typeface="Times New Roman" panose="02020603050405020304" pitchFamily="18" charset="0"/>
                <a:ea typeface="Calibri" panose="020F0502020204030204" pitchFamily="34" charset="0"/>
              </a:rPr>
              <a:t> </a:t>
            </a:r>
            <a:endParaRPr lang="vi-VN" sz="2800" dirty="0"/>
          </a:p>
        </p:txBody>
      </p:sp>
      <p:pic>
        <p:nvPicPr>
          <p:cNvPr id="9" name="Picture 8">
            <a:extLst>
              <a:ext uri="{FF2B5EF4-FFF2-40B4-BE49-F238E27FC236}">
                <a16:creationId xmlns:a16="http://schemas.microsoft.com/office/drawing/2014/main" id="{68B3531F-8188-4813-B982-A41284027189}"/>
              </a:ext>
            </a:extLst>
          </p:cNvPr>
          <p:cNvPicPr>
            <a:picLocks noChangeAspect="1"/>
          </p:cNvPicPr>
          <p:nvPr/>
        </p:nvPicPr>
        <p:blipFill>
          <a:blip r:embed="rId2"/>
          <a:stretch>
            <a:fillRect/>
          </a:stretch>
        </p:blipFill>
        <p:spPr>
          <a:xfrm>
            <a:off x="568138" y="1656128"/>
            <a:ext cx="10242929" cy="4396943"/>
          </a:xfrm>
          <a:prstGeom prst="rect">
            <a:avLst/>
          </a:prstGeom>
        </p:spPr>
      </p:pic>
      <p:sp>
        <p:nvSpPr>
          <p:cNvPr id="2" name="TextBox 1">
            <a:extLst>
              <a:ext uri="{FF2B5EF4-FFF2-40B4-BE49-F238E27FC236}">
                <a16:creationId xmlns:a16="http://schemas.microsoft.com/office/drawing/2014/main" id="{374934BF-1C32-4106-98A0-7B67354813CA}"/>
              </a:ext>
            </a:extLst>
          </p:cNvPr>
          <p:cNvSpPr txBox="1"/>
          <p:nvPr/>
        </p:nvSpPr>
        <p:spPr>
          <a:xfrm>
            <a:off x="3420537" y="44590"/>
            <a:ext cx="4538133" cy="523220"/>
          </a:xfrm>
          <a:prstGeom prst="rect">
            <a:avLst/>
          </a:prstGeom>
          <a:noFill/>
        </p:spPr>
        <p:txBody>
          <a:bodyPr wrap="square" rtlCol="0">
            <a:spAutoFit/>
          </a:bodyPr>
          <a:lstStyle/>
          <a:p>
            <a:pPr algn="ctr"/>
            <a:r>
              <a:rPr lang="vi-VN" sz="2800" b="1" dirty="0">
                <a:solidFill>
                  <a:srgbClr val="CC00CC"/>
                </a:solidFill>
                <a:latin typeface="Times New Roman" panose="02020603050405020304" pitchFamily="18" charset="0"/>
                <a:cs typeface="Times New Roman" panose="02020603050405020304" pitchFamily="18" charset="0"/>
              </a:rPr>
              <a:t>GIÁO DỤC CÔNG DÂN</a:t>
            </a:r>
          </a:p>
        </p:txBody>
      </p:sp>
    </p:spTree>
    <p:extLst>
      <p:ext uri="{BB962C8B-B14F-4D97-AF65-F5344CB8AC3E}">
        <p14:creationId xmlns:p14="http://schemas.microsoft.com/office/powerpoint/2010/main" val="23418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TRUYỀN THỐNG</a:t>
            </a: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Đạo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đức</a:t>
            </a:r>
            <a:r>
              <a:rPr lang="en-US" sz="3200" b="1" dirty="0">
                <a:solidFill>
                  <a:prstClr val="white"/>
                </a:solidFill>
                <a:latin typeface="Times New Roman" pitchFamily="18" charset="0"/>
                <a:cs typeface="Times New Roman" pitchFamily="18" charset="0"/>
              </a:rPr>
              <a:t> </a:t>
            </a: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Cần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cù</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Yêu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Văn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prstClr val="white"/>
                </a:solidFill>
                <a:latin typeface="Times New Roman" pitchFamily="18" charset="0"/>
                <a:cs typeface="Times New Roman" pitchFamily="18" charset="0"/>
              </a:rPr>
              <a:t>Làng</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itchFamily="18" charset="0"/>
                <a:cs typeface="Times New Roman" pitchFamily="18" charset="0"/>
              </a:rPr>
              <a:t>.............</a:t>
            </a: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CD56C6-18CA-4EC3-B27B-BF1D5961692F}"/>
              </a:ext>
            </a:extLst>
          </p:cNvPr>
          <p:cNvSpPr txBox="1"/>
          <p:nvPr/>
        </p:nvSpPr>
        <p:spPr>
          <a:xfrm>
            <a:off x="218940" y="1827862"/>
            <a:ext cx="11973059" cy="2277034"/>
          </a:xfrm>
          <a:prstGeom prst="rect">
            <a:avLst/>
          </a:prstGeom>
          <a:solidFill>
            <a:schemeClr val="bg1"/>
          </a:solidFill>
        </p:spPr>
        <p:txBody>
          <a:bodyPr wrap="square">
            <a:spAutoFit/>
          </a:bodyPr>
          <a:lstStyle/>
          <a:p>
            <a:pPr marL="0" marR="0" lvl="0" indent="0" algn="just" defTabSz="914400" rtl="0" eaLnBrk="1" fontAlgn="auto" latinLnBrk="0" hangingPunct="1">
              <a:lnSpc>
                <a:spcPct val="127000"/>
              </a:lnSpc>
              <a:spcBef>
                <a:spcPts val="0"/>
              </a:spcBef>
              <a:spcAft>
                <a:spcPts val="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Truyền thống gia đình, dòng họ là những giá trị tốt đẹp mà gia đình, dòng họ đã tạo ra và được giữ gìn, phát huy từ thế hệ này sang thế hệ khác.</a:t>
            </a:r>
            <a:endParaRPr kumimoji="0" lang="vi-VN" sz="2800" b="1" i="0" u="none" strike="noStrike" kern="120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 hào về truyền thống gia đình, dòng họ là thể hiện sự hài lòng, hãnh diện về các giá trị tốt đẹp mà gia đình, dòng họ đã tạo ra.</a:t>
            </a:r>
            <a:endParaRPr kumimoji="0" lang="vi-VN" sz="2800" b="1" i="0" u="none" strike="noStrike" kern="120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342510-56B5-46DB-804F-60FA3A35FD4E}"/>
              </a:ext>
            </a:extLst>
          </p:cNvPr>
          <p:cNvSpPr txBox="1"/>
          <p:nvPr/>
        </p:nvSpPr>
        <p:spPr>
          <a:xfrm>
            <a:off x="-12879" y="618187"/>
            <a:ext cx="2507723"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115910" y="1159099"/>
            <a:ext cx="6160708"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7D5392F-7BE8-4701-82D0-8079FC16AB90}"/>
              </a:ext>
            </a:extLst>
          </p:cNvPr>
          <p:cNvSpPr txBox="1"/>
          <p:nvPr/>
        </p:nvSpPr>
        <p:spPr>
          <a:xfrm>
            <a:off x="164203" y="4288369"/>
            <a:ext cx="6201176" cy="468077"/>
          </a:xfrm>
          <a:prstGeom prst="rect">
            <a:avLst/>
          </a:prstGeom>
          <a:noFill/>
        </p:spPr>
        <p:txBody>
          <a:bodyPr wrap="square">
            <a:spAutoFit/>
          </a:bodyPr>
          <a:lstStyle/>
          <a:p>
            <a:pPr algn="just">
              <a:lnSpc>
                <a:spcPct val="107000"/>
              </a:lnSpc>
              <a:spcAft>
                <a:spcPts val="800"/>
              </a:spcAft>
            </a:pPr>
            <a:r>
              <a:rPr lang="vi-VN" sz="24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2. Ý </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nghĩa của truyền thống gia đình, dòng họ</a:t>
            </a:r>
            <a:endParaRPr lang="vi-VN"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9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7D5392F-7BE8-4701-82D0-8079FC16AB90}"/>
              </a:ext>
            </a:extLst>
          </p:cNvPr>
          <p:cNvSpPr txBox="1"/>
          <p:nvPr/>
        </p:nvSpPr>
        <p:spPr>
          <a:xfrm>
            <a:off x="206061" y="2524260"/>
            <a:ext cx="6159317" cy="468077"/>
          </a:xfrm>
          <a:prstGeom prst="rect">
            <a:avLst/>
          </a:prstGeom>
          <a:noFill/>
        </p:spPr>
        <p:txBody>
          <a:bodyPr wrap="square">
            <a:spAutoFit/>
          </a:bodyPr>
          <a:lstStyle/>
          <a:p>
            <a:pPr algn="just">
              <a:lnSpc>
                <a:spcPct val="107000"/>
              </a:lnSpc>
              <a:spcAft>
                <a:spcPts val="800"/>
              </a:spcAft>
            </a:pPr>
            <a:r>
              <a:rPr lang="vi-VN" sz="24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2. Ý </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nghĩa của truyền thống gia đình, dòng họ</a:t>
            </a:r>
            <a:endParaRPr lang="vi-VN"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88161"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75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E6408-EBA7-4930-88D0-2FEE814661DC}"/>
              </a:ext>
            </a:extLst>
          </p:cNvPr>
          <p:cNvPicPr>
            <a:picLocks noChangeAspect="1"/>
          </p:cNvPicPr>
          <p:nvPr/>
        </p:nvPicPr>
        <p:blipFill>
          <a:blip r:embed="rId2"/>
          <a:stretch>
            <a:fillRect/>
          </a:stretch>
        </p:blipFill>
        <p:spPr>
          <a:xfrm>
            <a:off x="1146221" y="231820"/>
            <a:ext cx="10071278" cy="5911403"/>
          </a:xfrm>
          <a:prstGeom prst="rect">
            <a:avLst/>
          </a:prstGeom>
        </p:spPr>
      </p:pic>
    </p:spTree>
    <p:extLst>
      <p:ext uri="{BB962C8B-B14F-4D97-AF65-F5344CB8AC3E}">
        <p14:creationId xmlns:p14="http://schemas.microsoft.com/office/powerpoint/2010/main" val="331904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7D5392F-7BE8-4701-82D0-8079FC16AB90}"/>
              </a:ext>
            </a:extLst>
          </p:cNvPr>
          <p:cNvSpPr txBox="1"/>
          <p:nvPr/>
        </p:nvSpPr>
        <p:spPr>
          <a:xfrm>
            <a:off x="206061" y="2524260"/>
            <a:ext cx="6159317" cy="468077"/>
          </a:xfrm>
          <a:prstGeom prst="rect">
            <a:avLst/>
          </a:prstGeom>
          <a:noFill/>
        </p:spPr>
        <p:txBody>
          <a:bodyPr wrap="square">
            <a:spAutoFit/>
          </a:bodyPr>
          <a:lstStyle/>
          <a:p>
            <a:pPr algn="just">
              <a:lnSpc>
                <a:spcPct val="107000"/>
              </a:lnSpc>
              <a:spcAft>
                <a:spcPts val="800"/>
              </a:spcAft>
            </a:pPr>
            <a:r>
              <a:rPr lang="vi-VN" sz="24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2. Ý </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nghĩa của truyền thống gia đình, dòng họ</a:t>
            </a:r>
            <a:endParaRPr lang="vi-VN"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88161"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8543085-14B9-4841-B41E-34ABBCEA0398}"/>
              </a:ext>
            </a:extLst>
          </p:cNvPr>
          <p:cNvSpPr txBox="1"/>
          <p:nvPr/>
        </p:nvSpPr>
        <p:spPr>
          <a:xfrm>
            <a:off x="425002" y="3078051"/>
            <a:ext cx="11578107" cy="954107"/>
          </a:xfrm>
          <a:prstGeom prst="rect">
            <a:avLst/>
          </a:prstGeom>
          <a:solidFill>
            <a:schemeClr val="bg1"/>
          </a:solidFill>
        </p:spPr>
        <p:txBody>
          <a:bodyPr wrap="square">
            <a:spAutoFit/>
          </a:bodyPr>
          <a:lstStyle/>
          <a:p>
            <a:pPr algn="just" fontAlgn="base">
              <a:spcBef>
                <a:spcPts val="1440"/>
              </a:spcBef>
            </a:pPr>
            <a:r>
              <a:rPr lang="en-US" sz="2800"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kern="1200" dirty="0">
                <a:solidFill>
                  <a:srgbClr val="002060"/>
                </a:solidFill>
                <a:effectLst/>
                <a:latin typeface="Times New Roman" panose="02020603050405020304" pitchFamily="18" charset="0"/>
                <a:ea typeface="+mn-ea"/>
                <a:cs typeface="Times New Roman" panose="02020603050405020304" pitchFamily="18" charset="0"/>
              </a:rPr>
              <a:t>Truyền thống của gia đình, dòng họ giúp chúng ta có thêm kinh nghiệm, động lực, vượt gua khó khăn, thử thách và nỗ lực vươn lên để thành công.</a:t>
            </a:r>
            <a:endParaRPr lang="vi-VN"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1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D7483-89A2-4946-AF83-0921E8DF4DD5}"/>
              </a:ext>
            </a:extLst>
          </p:cNvPr>
          <p:cNvPicPr>
            <a:picLocks noChangeAspect="1"/>
          </p:cNvPicPr>
          <p:nvPr/>
        </p:nvPicPr>
        <p:blipFill>
          <a:blip r:embed="rId2"/>
          <a:stretch>
            <a:fillRect/>
          </a:stretch>
        </p:blipFill>
        <p:spPr>
          <a:xfrm>
            <a:off x="759854" y="1171977"/>
            <a:ext cx="10625070" cy="4984124"/>
          </a:xfrm>
          <a:prstGeom prst="rect">
            <a:avLst/>
          </a:prstGeom>
        </p:spPr>
      </p:pic>
      <p:sp>
        <p:nvSpPr>
          <p:cNvPr id="4" name="TextBox 3">
            <a:extLst>
              <a:ext uri="{FF2B5EF4-FFF2-40B4-BE49-F238E27FC236}">
                <a16:creationId xmlns:a16="http://schemas.microsoft.com/office/drawing/2014/main" id="{6EC6F269-58D8-417C-8650-53F554DDFA53}"/>
              </a:ext>
            </a:extLst>
          </p:cNvPr>
          <p:cNvSpPr txBox="1"/>
          <p:nvPr/>
        </p:nvSpPr>
        <p:spPr>
          <a:xfrm>
            <a:off x="51515" y="90153"/>
            <a:ext cx="9440215" cy="530594"/>
          </a:xfrm>
          <a:prstGeom prst="rect">
            <a:avLst/>
          </a:prstGeom>
          <a:noFill/>
        </p:spPr>
        <p:txBody>
          <a:bodyPr wrap="square">
            <a:spAutoFit/>
          </a:bodyPr>
          <a:lstStyle/>
          <a:p>
            <a:pPr algn="just">
              <a:lnSpc>
                <a:spcPct val="107000"/>
              </a:lnSpc>
              <a:spcAft>
                <a:spcPts val="800"/>
              </a:spcAft>
            </a:pPr>
            <a:r>
              <a:rPr lang="vi-VN" sz="28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8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 Giữ gìn, phát huy truyền thống của gia đình, dòng họ</a:t>
            </a:r>
            <a:endParaRPr lang="vi-VN" sz="2000"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94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FCCF1-3D89-440A-A34C-80D8E765D7CD}"/>
              </a:ext>
            </a:extLst>
          </p:cNvPr>
          <p:cNvPicPr>
            <a:picLocks noChangeAspect="1"/>
          </p:cNvPicPr>
          <p:nvPr/>
        </p:nvPicPr>
        <p:blipFill>
          <a:blip r:embed="rId2"/>
          <a:stretch>
            <a:fillRect/>
          </a:stretch>
        </p:blipFill>
        <p:spPr>
          <a:xfrm>
            <a:off x="746975" y="193184"/>
            <a:ext cx="10650827" cy="5911402"/>
          </a:xfrm>
          <a:prstGeom prst="rect">
            <a:avLst/>
          </a:prstGeom>
        </p:spPr>
      </p:pic>
    </p:spTree>
    <p:extLst>
      <p:ext uri="{BB962C8B-B14F-4D97-AF65-F5344CB8AC3E}">
        <p14:creationId xmlns:p14="http://schemas.microsoft.com/office/powerpoint/2010/main" val="4644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244F38-67DC-482C-B07C-189516E0A3C4}"/>
              </a:ext>
            </a:extLst>
          </p:cNvPr>
          <p:cNvSpPr txBox="1"/>
          <p:nvPr/>
        </p:nvSpPr>
        <p:spPr>
          <a:xfrm>
            <a:off x="9813700" y="4324950"/>
            <a:ext cx="2378299" cy="1645643"/>
          </a:xfrm>
          <a:prstGeom prst="rect">
            <a:avLst/>
          </a:prstGeom>
          <a:solidFill>
            <a:schemeClr val="accent2">
              <a:lumMod val="20000"/>
              <a:lumOff val="80000"/>
            </a:schemeClr>
          </a:solidFill>
        </p:spPr>
        <p:txBody>
          <a:bodyPr wrap="square">
            <a:spAutoFit/>
          </a:bodyPr>
          <a:lstStyle/>
          <a:p>
            <a:pPr algn="just">
              <a:lnSpc>
                <a:spcPct val="107000"/>
              </a:lnSpc>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 3: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Em đồng tình với ý kiến của bạn nào? Vì sao?</a:t>
            </a:r>
            <a:endParaRPr lang="vi-VN"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9BE104-2039-4ED8-92DF-A78D9329118B}"/>
              </a:ext>
            </a:extLst>
          </p:cNvPr>
          <p:cNvSpPr txBox="1"/>
          <p:nvPr/>
        </p:nvSpPr>
        <p:spPr>
          <a:xfrm>
            <a:off x="-2" y="0"/>
            <a:ext cx="9465971" cy="1818639"/>
          </a:xfrm>
          <a:prstGeom prst="rect">
            <a:avLst/>
          </a:prstGeom>
          <a:solidFill>
            <a:schemeClr val="bg1"/>
          </a:solidFill>
        </p:spPr>
        <p:txBody>
          <a:bodyPr wrap="square">
            <a:spAutoFit/>
          </a:bodyPr>
          <a:lstStyle/>
          <a:p>
            <a:pPr algn="just">
              <a:lnSpc>
                <a:spcPct val="107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Tình huống 1:</a:t>
            </a:r>
            <a:endParaRPr lang="vi-VN" sz="2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vi-VN" sz="20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CFD0207-CCBF-4760-8C41-23FF238C5663}"/>
              </a:ext>
            </a:extLst>
          </p:cNvPr>
          <p:cNvSpPr txBox="1"/>
          <p:nvPr/>
        </p:nvSpPr>
        <p:spPr>
          <a:xfrm>
            <a:off x="9826580" y="47657"/>
            <a:ext cx="2305317" cy="1716047"/>
          </a:xfrm>
          <a:prstGeom prst="rect">
            <a:avLst/>
          </a:prstGeom>
          <a:solidFill>
            <a:schemeClr val="bg1"/>
          </a:solidFill>
        </p:spPr>
        <p:txBody>
          <a:bodyPr wrap="square">
            <a:spAutoFit/>
          </a:bodyPr>
          <a:lstStyle/>
          <a:p>
            <a:pPr algn="just">
              <a:lnSpc>
                <a:spcPct val="107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Nhóm 1: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Theo em, Bình cần làm gì để phát huy truyền thống hiếu học của dòng họ?</a:t>
            </a:r>
            <a:endParaRPr lang="vi-VN" sz="16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DFF6A63-FB45-4BCF-A01A-28629EB64E24}"/>
              </a:ext>
            </a:extLst>
          </p:cNvPr>
          <p:cNvSpPr txBox="1"/>
          <p:nvPr/>
        </p:nvSpPr>
        <p:spPr>
          <a:xfrm>
            <a:off x="9813700" y="1908649"/>
            <a:ext cx="2421229" cy="2049151"/>
          </a:xfrm>
          <a:prstGeom prst="rect">
            <a:avLst/>
          </a:prstGeom>
          <a:solidFill>
            <a:srgbClr val="FFFFCC"/>
          </a:solidFill>
        </p:spPr>
        <p:txBody>
          <a:bodyPr wrap="square">
            <a:spAutoFit/>
          </a:bodyPr>
          <a:lstStyle/>
          <a:p>
            <a:pPr algn="just">
              <a:lnSpc>
                <a:spcPct val="107000"/>
              </a:lnSpc>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 2: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Nếu là Hải, em sẽ nói với người khuyên em như thế nào?</a:t>
            </a:r>
          </a:p>
          <a:p>
            <a:pPr algn="just">
              <a:lnSpc>
                <a:spcPct val="107000"/>
              </a:lnSpc>
              <a:spcAft>
                <a:spcPts val="800"/>
              </a:spcAft>
            </a:pPr>
            <a:endParaRPr lang="vi-VN"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1D6F20A-01A3-4041-864A-18B852267F70}"/>
              </a:ext>
            </a:extLst>
          </p:cNvPr>
          <p:cNvSpPr txBox="1"/>
          <p:nvPr/>
        </p:nvSpPr>
        <p:spPr>
          <a:xfrm>
            <a:off x="0" y="1882665"/>
            <a:ext cx="9465972" cy="2147960"/>
          </a:xfrm>
          <a:prstGeom prst="rect">
            <a:avLst/>
          </a:prstGeom>
          <a:solidFill>
            <a:srgbClr val="FFFFCC"/>
          </a:solidFill>
        </p:spPr>
        <p:txBody>
          <a:bodyPr wrap="square">
            <a:spAutoFit/>
          </a:bodyPr>
          <a:lstStyle/>
          <a:p>
            <a:pPr algn="just">
              <a:lnSpc>
                <a:spcPct val="107000"/>
              </a:lnSpc>
              <a:spcAft>
                <a:spcPts val="80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Tình huống 2:</a:t>
            </a:r>
            <a:endParaRPr lang="vi-VN" sz="2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vi-VN" sz="20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A0E09F9-7A3F-4611-ACEB-439980270522}"/>
              </a:ext>
            </a:extLst>
          </p:cNvPr>
          <p:cNvSpPr txBox="1"/>
          <p:nvPr/>
        </p:nvSpPr>
        <p:spPr>
          <a:xfrm>
            <a:off x="38637" y="4142836"/>
            <a:ext cx="9465969" cy="1952586"/>
          </a:xfrm>
          <a:prstGeom prst="rect">
            <a:avLst/>
          </a:prstGeom>
          <a:solidFill>
            <a:schemeClr val="accent2">
              <a:lumMod val="20000"/>
              <a:lumOff val="80000"/>
            </a:schemeClr>
          </a:solidFill>
        </p:spPr>
        <p:txBody>
          <a:bodyPr wrap="square">
            <a:spAutoFit/>
          </a:bodyPr>
          <a:lstStyle/>
          <a:p>
            <a:pPr algn="just">
              <a:lnSpc>
                <a:spcPct val="107000"/>
              </a:lnSpc>
              <a:spcAft>
                <a:spcPts val="800"/>
              </a:spcAft>
            </a:pPr>
            <a:r>
              <a:rPr lang="vi-VN" b="1" dirty="0">
                <a:effectLst/>
                <a:latin typeface="Times New Roman" panose="02020603050405020304" pitchFamily="18" charset="0"/>
                <a:ea typeface="Times New Roman" panose="02020603050405020304" pitchFamily="18" charset="0"/>
                <a:cs typeface="Times New Roman" panose="02020603050405020304" pitchFamily="18" charset="0"/>
              </a:rPr>
              <a:t>Tình huống 3:</a:t>
            </a:r>
            <a:endParaRPr lang="vi-VN"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dirty="0">
                <a:effectLst/>
                <a:latin typeface="Times New Roman" panose="02020603050405020304" pitchFamily="18" charset="0"/>
                <a:ea typeface="Times New Roman" panose="02020603050405020304" pitchFamily="18" charset="0"/>
                <a:cs typeface="Times New Roman" panose="02020603050405020304" pitchFamily="18"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vi-VN"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50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42510-56B5-46DB-804F-60FA3A35FD4E}"/>
              </a:ext>
            </a:extLst>
          </p:cNvPr>
          <p:cNvSpPr txBox="1"/>
          <p:nvPr/>
        </p:nvSpPr>
        <p:spPr>
          <a:xfrm>
            <a:off x="0" y="642375"/>
            <a:ext cx="2494844"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Khám phá</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77D6A36-30AD-4A3B-B077-EB0010A68F4E}"/>
              </a:ext>
            </a:extLst>
          </p:cNvPr>
          <p:cNvSpPr txBox="1"/>
          <p:nvPr/>
        </p:nvSpPr>
        <p:spPr>
          <a:xfrm>
            <a:off x="90309" y="1115379"/>
            <a:ext cx="6186309"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Truyền thống gia đình, dòng họ</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64F0E2-B882-49CC-BFA3-1C29ADCAC5DB}"/>
              </a:ext>
            </a:extLst>
          </p:cNvPr>
          <p:cNvSpPr txBox="1"/>
          <p:nvPr/>
        </p:nvSpPr>
        <p:spPr>
          <a:xfrm>
            <a:off x="90309" y="1575502"/>
            <a:ext cx="2460977"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Khái niệm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5D68E3-F486-4549-8BCE-228C3E8E361C}"/>
              </a:ext>
            </a:extLst>
          </p:cNvPr>
          <p:cNvSpPr txBox="1"/>
          <p:nvPr/>
        </p:nvSpPr>
        <p:spPr>
          <a:xfrm>
            <a:off x="218941" y="36885"/>
            <a:ext cx="1170689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  TIẾT 1, 2: </a:t>
            </a: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TỰ HÀO VỀ TRUYỀN THỐNG GIA ĐÌNH, DÒNG HỌ</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97D5392F-7BE8-4701-82D0-8079FC16AB90}"/>
              </a:ext>
            </a:extLst>
          </p:cNvPr>
          <p:cNvSpPr txBox="1"/>
          <p:nvPr/>
        </p:nvSpPr>
        <p:spPr>
          <a:xfrm>
            <a:off x="154545" y="2485623"/>
            <a:ext cx="6159317" cy="468077"/>
          </a:xfrm>
          <a:prstGeom prst="rect">
            <a:avLst/>
          </a:prstGeom>
          <a:noFill/>
        </p:spPr>
        <p:txBody>
          <a:bodyPr wrap="square">
            <a:spAutoFit/>
          </a:bodyPr>
          <a:lstStyle/>
          <a:p>
            <a:pPr algn="just">
              <a:lnSpc>
                <a:spcPct val="107000"/>
              </a:lnSpc>
              <a:spcAft>
                <a:spcPts val="800"/>
              </a:spcAft>
            </a:pPr>
            <a:r>
              <a:rPr lang="vi-VN" sz="24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2. Ý </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nghĩa của truyền thống gia đình, dòng họ</a:t>
            </a:r>
            <a:endParaRPr lang="vi-VN"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0512366-EEE9-474C-95D4-C881FDC4392E}"/>
              </a:ext>
            </a:extLst>
          </p:cNvPr>
          <p:cNvSpPr txBox="1"/>
          <p:nvPr/>
        </p:nvSpPr>
        <p:spPr>
          <a:xfrm>
            <a:off x="88161" y="2024119"/>
            <a:ext cx="5836120" cy="4970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C0CF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truyền thống tốt đẹp: </a:t>
            </a:r>
            <a:endParaRPr kumimoji="0" lang="vi-VN" sz="2400" b="0" i="0" u="none" strike="noStrike" kern="1200" cap="none" spc="0" normalizeH="0" baseline="0" noProof="0" dirty="0">
              <a:ln>
                <a:noFill/>
              </a:ln>
              <a:solidFill>
                <a:srgbClr val="0C0CFC"/>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EB1A78-72C9-47C2-8DE6-67B660F1EC67}"/>
              </a:ext>
            </a:extLst>
          </p:cNvPr>
          <p:cNvSpPr txBox="1"/>
          <p:nvPr/>
        </p:nvSpPr>
        <p:spPr>
          <a:xfrm>
            <a:off x="128789" y="2936382"/>
            <a:ext cx="9440215" cy="468077"/>
          </a:xfrm>
          <a:prstGeom prst="rect">
            <a:avLst/>
          </a:prstGeom>
          <a:noFill/>
        </p:spPr>
        <p:txBody>
          <a:bodyPr wrap="square">
            <a:spAutoFit/>
          </a:bodyPr>
          <a:lstStyle/>
          <a:p>
            <a:pPr algn="just">
              <a:lnSpc>
                <a:spcPct val="107000"/>
              </a:lnSpc>
              <a:spcAft>
                <a:spcPts val="800"/>
              </a:spcAft>
            </a:pPr>
            <a:r>
              <a:rPr lang="vi-VN" sz="2400" b="1" dirty="0">
                <a:solidFill>
                  <a:srgbClr val="0C0CFC"/>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rgbClr val="0C0CFC"/>
                </a:solidFill>
                <a:effectLst/>
                <a:latin typeface="Times New Roman" panose="02020603050405020304" pitchFamily="18" charset="0"/>
                <a:ea typeface="Times New Roman" panose="02020603050405020304" pitchFamily="18" charset="0"/>
                <a:cs typeface="Times New Roman" panose="02020603050405020304" pitchFamily="18" charset="0"/>
              </a:rPr>
              <a:t> Giữ gìn, phát huy truyền thống của gia đình, dòng họ</a:t>
            </a:r>
            <a:endParaRPr lang="vi-VN" dirty="0">
              <a:solidFill>
                <a:srgbClr val="0C0CF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C8D1CDB-CF5E-4E57-9C30-1B9E76A4F8A2}"/>
              </a:ext>
            </a:extLst>
          </p:cNvPr>
          <p:cNvPicPr>
            <a:picLocks noChangeAspect="1"/>
          </p:cNvPicPr>
          <p:nvPr/>
        </p:nvPicPr>
        <p:blipFill>
          <a:blip r:embed="rId2"/>
          <a:stretch>
            <a:fillRect/>
          </a:stretch>
        </p:blipFill>
        <p:spPr>
          <a:xfrm>
            <a:off x="437882" y="3490173"/>
            <a:ext cx="11140226" cy="2097378"/>
          </a:xfrm>
          <a:prstGeom prst="rect">
            <a:avLst/>
          </a:prstGeom>
        </p:spPr>
      </p:pic>
    </p:spTree>
    <p:extLst>
      <p:ext uri="{BB962C8B-B14F-4D97-AF65-F5344CB8AC3E}">
        <p14:creationId xmlns:p14="http://schemas.microsoft.com/office/powerpoint/2010/main" val="10599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29</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rgbClr val="0C0CFC"/>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rgbClr val="0C0CFC"/>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b="1" dirty="0">
                <a:solidFill>
                  <a:srgbClr val="0C0CFC"/>
                </a:solidFill>
                <a:effectLst>
                  <a:glow rad="101600">
                    <a:srgbClr val="E6B91E">
                      <a:satMod val="175000"/>
                      <a:alpha val="40000"/>
                    </a:srgbClr>
                  </a:glow>
                  <a:outerShdw blurRad="38100" dist="38100" dir="2700000" algn="tl">
                    <a:srgbClr val="000000">
                      <a:alpha val="43137"/>
                    </a:srgbClr>
                  </a:outerShdw>
                </a:effectLst>
                <a:latin typeface="Times New Roman" pitchFamily="18" charset="0"/>
                <a:ea typeface="微软雅黑" panose="020B0503020204020204" charset="-122"/>
                <a:cs typeface="Times New Roman" pitchFamily="18" charset="0"/>
              </a:rPr>
              <a:t>LUYỆN TẬP</a:t>
            </a:r>
            <a:endParaRPr lang="zh-CN" altLang="en-US" sz="6600" b="1" dirty="0">
              <a:solidFill>
                <a:srgbClr val="0C0CFC"/>
              </a:solidFill>
              <a:effectLst>
                <a:glow rad="101600">
                  <a:srgbClr val="E6B91E">
                    <a:satMod val="175000"/>
                    <a:alpha val="40000"/>
                  </a:srgbClr>
                </a:glow>
                <a:outerShdw blurRad="38100" dist="38100" dir="2700000" algn="tl">
                  <a:srgbClr val="000000">
                    <a:alpha val="43137"/>
                  </a:srgbClr>
                </a:outerShd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619003" y="2129417"/>
            <a:ext cx="2261974" cy="1446550"/>
          </a:xfrm>
          <a:prstGeom prst="rect">
            <a:avLst/>
          </a:prstGeom>
          <a:noFill/>
        </p:spPr>
        <p:txBody>
          <a:bodyPr wrap="square" rtlCol="0">
            <a:spAutoFit/>
          </a:bodyPr>
          <a:lstStyle/>
          <a:p>
            <a:pPr algn="ctr"/>
            <a:r>
              <a:rPr lang="en-US" altLang="zh-CN" sz="8800" b="1" dirty="0">
                <a:solidFill>
                  <a:srgbClr val="0C0CFC"/>
                </a:solidFill>
                <a:latin typeface="Times New Roman" pitchFamily="18" charset="0"/>
                <a:cs typeface="Times New Roman" pitchFamily="18" charset="0"/>
              </a:rPr>
              <a:t>III.</a:t>
            </a:r>
            <a:endParaRPr lang="zh-CN" altLang="en-US" sz="8800" b="1" dirty="0">
              <a:solidFill>
                <a:srgbClr val="0C0CFC"/>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674311" y="2646647"/>
            <a:ext cx="1442024" cy="585175"/>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ln>
              <a:solidFill>
                <a:srgbClr val="0C0CFC"/>
              </a:solidFill>
            </a:ln>
          </p:spPr>
          <p:style>
            <a:lnRef idx="3">
              <a:schemeClr val="accent6"/>
            </a:lnRef>
            <a:fillRef idx="0">
              <a:schemeClr val="accent6"/>
            </a:fillRef>
            <a:effectRef idx="2">
              <a:schemeClr val="accent6"/>
            </a:effectRef>
            <a:fontRef idx="minor">
              <a:schemeClr val="tx1"/>
            </a:fontRef>
          </p:style>
        </p:cxnSp>
        <p:cxnSp>
          <p:nvCxnSpPr>
            <p:cNvPr id="9" name="PA_直接连接符 30"/>
            <p:cNvCxnSpPr/>
            <p:nvPr>
              <p:custDataLst>
                <p:tags r:id="rId15"/>
              </p:custDataLst>
            </p:nvPr>
          </p:nvCxnSpPr>
          <p:spPr>
            <a:xfrm rot="5400000" flipH="1">
              <a:off x="2467504" y="4400362"/>
              <a:ext cx="718630" cy="718631"/>
            </a:xfrm>
            <a:prstGeom prst="line">
              <a:avLst/>
            </a:prstGeom>
            <a:ln>
              <a:solidFill>
                <a:srgbClr val="0C0CFC"/>
              </a:solidFill>
            </a:ln>
          </p:spPr>
          <p:style>
            <a:lnRef idx="3">
              <a:schemeClr val="accent6"/>
            </a:lnRef>
            <a:fillRef idx="0">
              <a:schemeClr val="accent6"/>
            </a:fillRef>
            <a:effectRef idx="2">
              <a:schemeClr val="accent6"/>
            </a:effectRef>
            <a:fontRef idx="minor">
              <a:schemeClr val="tx1"/>
            </a:fontRef>
          </p:style>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a:ln>
            <a:noFill/>
          </a:ln>
        </p:spPr>
        <p:txBody>
          <a:bodyPr wrap="square" rtlCol="0">
            <a:spAutoFit/>
          </a:bodyPr>
          <a:lstStyle/>
          <a:p>
            <a:pPr algn="ctr"/>
            <a:r>
              <a:rPr lang="en-US" altLang="zh-CN" sz="66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85667" y="1365161"/>
            <a:ext cx="390206" cy="386489"/>
          </a:xfrm>
          <a:prstGeom prst="diamond">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180121" y="2090780"/>
            <a:ext cx="1342469" cy="1446550"/>
          </a:xfrm>
          <a:prstGeom prst="rect">
            <a:avLst/>
          </a:prstGeom>
          <a:noFill/>
        </p:spPr>
        <p:txBody>
          <a:bodyPr wrap="square" rtlCol="0">
            <a:spAutoFit/>
          </a:bodyPr>
          <a:lstStyle/>
          <a:p>
            <a:pPr algn="ctr"/>
            <a:r>
              <a:rPr lang="en-US" altLang="zh-CN" sz="8800" b="1" dirty="0">
                <a:solidFill>
                  <a:srgbClr val="0C0CFC"/>
                </a:solidFill>
                <a:latin typeface="Times New Roman" pitchFamily="18" charset="0"/>
                <a:cs typeface="Times New Roman" pitchFamily="18" charset="0"/>
              </a:rPr>
              <a:t>I.</a:t>
            </a:r>
            <a:endParaRPr lang="zh-CN" altLang="en-US" sz="8800" b="1" dirty="0">
              <a:solidFill>
                <a:srgbClr val="0C0CFC"/>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522462"/>
            <a:ext cx="9144000" cy="1646239"/>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915139" y="2252265"/>
            <a:ext cx="7832690" cy="1077218"/>
          </a:xfrm>
          <a:prstGeom prst="rect">
            <a:avLst/>
          </a:prstGeom>
          <a:solidFill>
            <a:schemeClr val="accent1"/>
          </a:solidFill>
          <a:ln w="952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dirty="0" err="1">
                <a:solidFill>
                  <a:srgbClr val="0C0CFC"/>
                </a:solidFill>
                <a:latin typeface="Times New Roman" panose="02020603050405020304" pitchFamily="18" charset="0"/>
                <a:cs typeface="Times New Roman" panose="02020603050405020304" pitchFamily="18" charset="0"/>
              </a:rPr>
              <a:t>Tìm</a:t>
            </a:r>
            <a:r>
              <a:rPr lang="en-US" altLang="en-US" b="1" dirty="0">
                <a:solidFill>
                  <a:srgbClr val="0C0CFC"/>
                </a:solidFill>
                <a:latin typeface="Times New Roman" panose="02020603050405020304" pitchFamily="18" charset="0"/>
                <a:cs typeface="Times New Roman" panose="02020603050405020304" pitchFamily="18" charset="0"/>
              </a:rPr>
              <a:t> ca </a:t>
            </a:r>
            <a:r>
              <a:rPr lang="en-US" altLang="en-US" b="1" dirty="0" err="1">
                <a:solidFill>
                  <a:srgbClr val="0C0CFC"/>
                </a:solidFill>
                <a:latin typeface="Times New Roman" panose="02020603050405020304" pitchFamily="18" charset="0"/>
                <a:cs typeface="Times New Roman" panose="02020603050405020304" pitchFamily="18" charset="0"/>
              </a:rPr>
              <a:t>dao</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tục</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ngữ</a:t>
            </a:r>
            <a:r>
              <a:rPr lang="vi-VN" altLang="en-US" b="1" dirty="0">
                <a:solidFill>
                  <a:srgbClr val="0C0CFC"/>
                </a:solidFill>
                <a:latin typeface="Times New Roman" panose="02020603050405020304" pitchFamily="18" charset="0"/>
                <a:cs typeface="Times New Roman" panose="02020603050405020304" pitchFamily="18" charset="0"/>
              </a:rPr>
              <a:t>, châm ngôn</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về</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truyền</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thống</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tốt</a:t>
            </a:r>
            <a:r>
              <a:rPr lang="en-US" altLang="en-US" b="1" dirty="0">
                <a:solidFill>
                  <a:srgbClr val="0C0CFC"/>
                </a:solidFill>
                <a:latin typeface="Times New Roman" panose="02020603050405020304" pitchFamily="18" charset="0"/>
                <a:cs typeface="Times New Roman" panose="02020603050405020304" pitchFamily="18" charset="0"/>
              </a:rPr>
              <a:t> </a:t>
            </a:r>
            <a:r>
              <a:rPr lang="en-US" altLang="en-US" b="1" dirty="0" err="1">
                <a:solidFill>
                  <a:srgbClr val="0C0CFC"/>
                </a:solidFill>
                <a:latin typeface="Times New Roman" panose="02020603050405020304" pitchFamily="18" charset="0"/>
                <a:cs typeface="Times New Roman" panose="02020603050405020304" pitchFamily="18" charset="0"/>
              </a:rPr>
              <a:t>đẹp</a:t>
            </a:r>
            <a:endParaRPr lang="en-US" altLang="en-US" b="1" dirty="0">
              <a:solidFill>
                <a:srgbClr val="0C0CFC"/>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4046" y="4552231"/>
            <a:ext cx="6939056" cy="2308324"/>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6632" y="4568047"/>
            <a:ext cx="6939056"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br>
              <a:rPr lang="en-US" altLang="en-US" sz="4000"/>
            </a:br>
            <a:br>
              <a:rPr lang="en-US" altLang="en-US" sz="4000"/>
            </a:br>
            <a:br>
              <a:rPr lang="en-US" altLang="en-US" sz="4000"/>
            </a:b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rách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phải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giữ</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lề</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hơn</a:t>
            </a:r>
            <a:r>
              <a:rPr lang="en-US" altLang="en-US" sz="2800" dirty="0">
                <a:solidFill>
                  <a:srgbClr val="FF0066"/>
                </a:solidFill>
                <a:latin typeface="Times New Roman" panose="02020603050405020304" pitchFamily="18" charset="0"/>
              </a:rPr>
              <a:t> cha </a:t>
            </a:r>
            <a:r>
              <a:rPr lang="en-US" altLang="en-US" sz="2800" dirty="0" err="1">
                <a:solidFill>
                  <a:srgbClr val="FF0066"/>
                </a:solidFill>
                <a:latin typeface="Times New Roman" panose="02020603050405020304" pitchFamily="18" charset="0"/>
              </a:rPr>
              <a:t>là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phúc</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a:solidFill>
                  <a:srgbClr val="2B05CB"/>
                </a:solidFill>
              </a:rPr>
              <a:t>Các</a:t>
            </a:r>
            <a:r>
              <a:rPr lang="en-US" altLang="en-US" sz="3200" b="1" i="1" u="sng" dirty="0">
                <a:solidFill>
                  <a:srgbClr val="2B05CB"/>
                </a:solidFill>
              </a:rPr>
              <a:t> </a:t>
            </a:r>
            <a:r>
              <a:rPr lang="en-US" altLang="en-US" sz="3200" b="1" i="1" u="sng" dirty="0" err="1">
                <a:solidFill>
                  <a:srgbClr val="2B05CB"/>
                </a:solidFill>
              </a:rPr>
              <a:t>câu</a:t>
            </a:r>
            <a:r>
              <a:rPr lang="en-US" altLang="en-US" sz="3200" b="1" i="1" u="sng" dirty="0">
                <a:solidFill>
                  <a:srgbClr val="2B05CB"/>
                </a:solidFill>
              </a:rPr>
              <a:t> ca </a:t>
            </a:r>
            <a:r>
              <a:rPr lang="en-US" altLang="en-US" sz="3200" b="1" i="1" u="sng" dirty="0" err="1">
                <a:solidFill>
                  <a:srgbClr val="2B05CB"/>
                </a:solidFill>
              </a:rPr>
              <a:t>dao</a:t>
            </a:r>
            <a:r>
              <a:rPr lang="en-US" altLang="en-US" sz="3200" b="1" i="1" u="sng" dirty="0">
                <a:solidFill>
                  <a:srgbClr val="2B05CB"/>
                </a:solidFill>
              </a:rPr>
              <a:t>, </a:t>
            </a:r>
            <a:r>
              <a:rPr lang="en-US" altLang="en-US" sz="3200" b="1" i="1" u="sng" dirty="0" err="1">
                <a:solidFill>
                  <a:srgbClr val="2B05CB"/>
                </a:solidFill>
              </a:rPr>
              <a:t>tục</a:t>
            </a:r>
            <a:r>
              <a:rPr lang="en-US" altLang="en-US" sz="3200" b="1" i="1" u="sng" dirty="0">
                <a:solidFill>
                  <a:srgbClr val="2B05CB"/>
                </a:solidFill>
              </a:rPr>
              <a:t> </a:t>
            </a:r>
            <a:r>
              <a:rPr lang="en-US" altLang="en-US" sz="3200" b="1" i="1" u="sng" dirty="0" err="1">
                <a:solidFill>
                  <a:srgbClr val="2B05CB"/>
                </a:solidFill>
              </a:rPr>
              <a:t>ngữ</a:t>
            </a:r>
            <a:r>
              <a:rPr lang="en-US" altLang="en-US" sz="3200" b="1" i="1" u="sng" dirty="0">
                <a:solidFill>
                  <a:srgbClr val="2B05CB"/>
                </a:solidFill>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869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người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tổ</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tông</a:t>
            </a:r>
            <a:r>
              <a:rPr lang="en-US" altLang="en-US" sz="2800" dirty="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cây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cội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sông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nguồn</a:t>
            </a:r>
            <a:r>
              <a:rPr lang="en-US" altLang="en-US" sz="2800" dirty="0">
                <a:solidFill>
                  <a:srgbClr val="FF0066"/>
                </a:solidFill>
                <a:latin typeface="Times New Roman" panose="02020603050405020304" pitchFamily="18" charset="0"/>
              </a:rPr>
              <a:t>.</a:t>
            </a:r>
          </a:p>
          <a:p>
            <a:pPr marL="457200" indent="-457200" algn="l" eaLnBrk="0" fontAlgn="base" hangingPunct="0">
              <a:lnSpc>
                <a:spcPct val="140000"/>
              </a:lnSpc>
              <a:spcAft>
                <a:spcPct val="0"/>
              </a:spcAft>
              <a:buFontTx/>
              <a:buChar char="-"/>
            </a:pPr>
            <a:r>
              <a:rPr lang="en-US" altLang="en-US" sz="2800" dirty="0" err="1">
                <a:solidFill>
                  <a:schemeClr val="accent1">
                    <a:lumMod val="75000"/>
                  </a:schemeClr>
                </a:solidFill>
                <a:latin typeface="Times New Roman" panose="02020603050405020304" pitchFamily="18" charset="0"/>
              </a:rPr>
              <a:t>Kính</a:t>
            </a:r>
            <a:r>
              <a:rPr lang="en-US" altLang="en-US" sz="2800" dirty="0">
                <a:solidFill>
                  <a:schemeClr val="accent1">
                    <a:lumMod val="75000"/>
                  </a:schemeClr>
                </a:solidFill>
                <a:latin typeface="Times New Roman" panose="02020603050405020304" pitchFamily="18" charset="0"/>
              </a:rPr>
              <a:t> </a:t>
            </a:r>
            <a:r>
              <a:rPr lang="en-US" altLang="en-US" sz="2800" dirty="0" err="1">
                <a:solidFill>
                  <a:schemeClr val="accent1">
                    <a:lumMod val="75000"/>
                  </a:schemeClr>
                </a:solidFill>
                <a:latin typeface="Times New Roman" panose="02020603050405020304" pitchFamily="18" charset="0"/>
              </a:rPr>
              <a:t>trên</a:t>
            </a:r>
            <a:r>
              <a:rPr lang="en-US" altLang="en-US" sz="2800" dirty="0">
                <a:solidFill>
                  <a:schemeClr val="accent1">
                    <a:lumMod val="75000"/>
                  </a:schemeClr>
                </a:solidFill>
                <a:latin typeface="Times New Roman" panose="02020603050405020304" pitchFamily="18" charset="0"/>
              </a:rPr>
              <a:t> </a:t>
            </a:r>
            <a:r>
              <a:rPr lang="en-US" altLang="en-US" sz="2800" dirty="0" err="1">
                <a:solidFill>
                  <a:schemeClr val="accent1">
                    <a:lumMod val="75000"/>
                  </a:schemeClr>
                </a:solidFill>
                <a:latin typeface="Times New Roman" panose="02020603050405020304" pitchFamily="18" charset="0"/>
              </a:rPr>
              <a:t>nhường</a:t>
            </a:r>
            <a:r>
              <a:rPr lang="en-US" altLang="en-US" sz="2800" dirty="0">
                <a:solidFill>
                  <a:schemeClr val="accent1">
                    <a:lumMod val="75000"/>
                  </a:schemeClr>
                </a:solidFill>
                <a:latin typeface="Times New Roman" panose="02020603050405020304" pitchFamily="18" charset="0"/>
              </a:rPr>
              <a:t> </a:t>
            </a:r>
            <a:r>
              <a:rPr lang="en-US" altLang="en-US" sz="2800" dirty="0" err="1">
                <a:solidFill>
                  <a:schemeClr val="accent1">
                    <a:lumMod val="75000"/>
                  </a:schemeClr>
                </a:solidFill>
                <a:latin typeface="Times New Roman" panose="02020603050405020304" pitchFamily="18" charset="0"/>
              </a:rPr>
              <a:t>dưới</a:t>
            </a:r>
            <a:endParaRPr lang="en-US" altLang="en-US" sz="2800" dirty="0">
              <a:solidFill>
                <a:schemeClr val="accent1">
                  <a:lumMod val="75000"/>
                </a:schemeClr>
              </a:solidFill>
              <a:latin typeface="Times New Roman" panose="02020603050405020304" pitchFamily="18" charset="0"/>
            </a:endParaRPr>
          </a:p>
          <a:p>
            <a:pPr marL="457200" indent="-457200" algn="l" eaLnBrk="0" fontAlgn="base" hangingPunct="0">
              <a:lnSpc>
                <a:spcPct val="140000"/>
              </a:lnSpc>
              <a:spcAft>
                <a:spcPct val="0"/>
              </a:spcAft>
              <a:buFontTx/>
              <a:buChar char="-"/>
            </a:pPr>
            <a:endParaRPr lang="en-US" altLang="en-US" sz="2800" dirty="0">
              <a:solidFill>
                <a:schemeClr val="accent1">
                  <a:lumMod val="75000"/>
                </a:schemeClr>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B36CDF-7226-4676-8837-890BB624CAA6}"/>
              </a:ext>
            </a:extLst>
          </p:cNvPr>
          <p:cNvSpPr txBox="1"/>
          <p:nvPr/>
        </p:nvSpPr>
        <p:spPr>
          <a:xfrm>
            <a:off x="734097" y="4614609"/>
            <a:ext cx="10962040" cy="1250471"/>
          </a:xfrm>
          <a:prstGeom prst="rect">
            <a:avLst/>
          </a:prstGeom>
          <a:noFill/>
        </p:spPr>
        <p:txBody>
          <a:bodyPr wrap="square">
            <a:spAutoFit/>
          </a:bodyPr>
          <a:lstStyle/>
          <a:p>
            <a:pPr algn="just">
              <a:lnSpc>
                <a:spcPct val="107000"/>
              </a:lnSpc>
              <a:spcAft>
                <a:spcPts val="800"/>
              </a:spcAft>
            </a:pPr>
            <a:r>
              <a:rPr lang="vi-VN"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NHÓM 1:Em hãy viết thư cho ông bà, bố mẹ trong gia đình đề nói lên niềm tự hào của em về truyền thống gia đình, dòng họ và chia sẻ những việc em sẽ làm để phát huy những truyền thống tốt đẹp đó.</a:t>
            </a:r>
            <a:endParaRPr lang="vi-VN" dirty="0">
              <a:solidFill>
                <a:srgbClr val="00B05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AF84BA8-5752-465C-AB74-8DB34498446B}"/>
              </a:ext>
            </a:extLst>
          </p:cNvPr>
          <p:cNvPicPr>
            <a:picLocks noChangeAspect="1"/>
          </p:cNvPicPr>
          <p:nvPr/>
        </p:nvPicPr>
        <p:blipFill>
          <a:blip r:embed="rId2"/>
          <a:stretch>
            <a:fillRect/>
          </a:stretch>
        </p:blipFill>
        <p:spPr>
          <a:xfrm>
            <a:off x="734097" y="0"/>
            <a:ext cx="10962040" cy="4278291"/>
          </a:xfrm>
          <a:prstGeom prst="rect">
            <a:avLst/>
          </a:prstGeom>
        </p:spPr>
      </p:pic>
    </p:spTree>
    <p:extLst>
      <p:ext uri="{BB962C8B-B14F-4D97-AF65-F5344CB8AC3E}">
        <p14:creationId xmlns:p14="http://schemas.microsoft.com/office/powerpoint/2010/main" val="30788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05733-0216-493A-BC3B-7438C5A8D666}"/>
              </a:ext>
            </a:extLst>
          </p:cNvPr>
          <p:cNvPicPr>
            <a:picLocks noChangeAspect="1"/>
          </p:cNvPicPr>
          <p:nvPr/>
        </p:nvPicPr>
        <p:blipFill>
          <a:blip r:embed="rId2"/>
          <a:stretch>
            <a:fillRect/>
          </a:stretch>
        </p:blipFill>
        <p:spPr>
          <a:xfrm>
            <a:off x="502276" y="154546"/>
            <a:ext cx="11075831" cy="3941331"/>
          </a:xfrm>
          <a:prstGeom prst="rect">
            <a:avLst/>
          </a:prstGeom>
        </p:spPr>
      </p:pic>
      <p:sp>
        <p:nvSpPr>
          <p:cNvPr id="5" name="TextBox 4">
            <a:extLst>
              <a:ext uri="{FF2B5EF4-FFF2-40B4-BE49-F238E27FC236}">
                <a16:creationId xmlns:a16="http://schemas.microsoft.com/office/drawing/2014/main" id="{CA5E5E9D-7DB4-4AB1-B669-8861D47C464F}"/>
              </a:ext>
            </a:extLst>
          </p:cNvPr>
          <p:cNvSpPr txBox="1"/>
          <p:nvPr/>
        </p:nvSpPr>
        <p:spPr>
          <a:xfrm>
            <a:off x="502276" y="4191544"/>
            <a:ext cx="11075831" cy="1569660"/>
          </a:xfrm>
          <a:prstGeom prst="rect">
            <a:avLst/>
          </a:prstGeom>
          <a:solidFill>
            <a:schemeClr val="accent3">
              <a:lumMod val="20000"/>
              <a:lumOff val="80000"/>
            </a:schemeClr>
          </a:solidFill>
        </p:spPr>
        <p:txBody>
          <a:bodyPr wrap="square">
            <a:spAutoFit/>
          </a:bodyPr>
          <a:lstStyle/>
          <a:p>
            <a:pPr marL="342900" lvl="0" indent="-342900" algn="just">
              <a:buFont typeface="Wingdings" panose="05000000000000000000" pitchFamily="2" charset="2"/>
              <a:buChar char=""/>
              <a:tabLst>
                <a:tab pos="457200" algn="l"/>
              </a:tabLst>
            </a:pP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B050"/>
              </a:solidFill>
              <a:effectLst/>
              <a:latin typeface=".VnTime" panose="020B7200000000000000" pitchFamily="34" charset="0"/>
              <a:ea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
              <a:tabLst>
                <a:tab pos="457200" algn="l"/>
              </a:tabLst>
            </a:pPr>
            <a:r>
              <a:rPr lang="en-US" sz="2400" b="1" i="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400" dirty="0">
                <a:solidFill>
                  <a:srgbClr val="00B05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b="1" i="1" dirty="0">
                <a:solidFill>
                  <a:srgbClr val="00B050"/>
                </a:solidFill>
                <a:effectLst/>
                <a:latin typeface="Times New Roman" panose="02020603050405020304" pitchFamily="18" charset="0"/>
                <a:ea typeface="Courier New" panose="02070309020205020404" pitchFamily="49" charset="0"/>
                <a:cs typeface="Times New Roman" panose="02020603050405020304" pitchFamily="18" charset="0"/>
              </a:rPr>
              <a:t>Em hãy lập kế hoạch và thực hiện việc giữ gìn, phát huy truyền thống gia đình, dòng họ của em theo bảng mẫu</a:t>
            </a:r>
            <a:endParaRPr lang="vi-VN" sz="2400" dirty="0">
              <a:solidFill>
                <a:srgbClr val="00B05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11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34</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29065" y="16395"/>
            <a:ext cx="1751514" cy="6858000"/>
          </a:xfrm>
          <a:prstGeom prst="rect">
            <a:avLst/>
          </a:prstGeom>
          <a:solidFill>
            <a:srgbClr val="00B0F0"/>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11420" y="2529211"/>
            <a:ext cx="1522354" cy="739721"/>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ln>
              <a:solidFill>
                <a:srgbClr val="0C0CFC"/>
              </a:solidFill>
            </a:ln>
          </p:spPr>
          <p:style>
            <a:lnRef idx="3">
              <a:schemeClr val="dk1"/>
            </a:lnRef>
            <a:fillRef idx="0">
              <a:schemeClr val="dk1"/>
            </a:fillRef>
            <a:effectRef idx="2">
              <a:schemeClr val="dk1"/>
            </a:effectRef>
            <a:fontRef idx="minor">
              <a:schemeClr val="tx1"/>
            </a:fontRef>
          </p:style>
        </p:cxnSp>
        <p:cxnSp>
          <p:nvCxnSpPr>
            <p:cNvPr id="9" name="PA_直接连接符 30"/>
            <p:cNvCxnSpPr/>
            <p:nvPr>
              <p:custDataLst>
                <p:tags r:id="rId15"/>
              </p:custDataLst>
            </p:nvPr>
          </p:nvCxnSpPr>
          <p:spPr>
            <a:xfrm rot="5400000" flipH="1">
              <a:off x="2467504" y="4400362"/>
              <a:ext cx="718630" cy="718631"/>
            </a:xfrm>
            <a:prstGeom prst="line">
              <a:avLst/>
            </a:prstGeom>
            <a:ln>
              <a:solidFill>
                <a:srgbClr val="0C0CFC"/>
              </a:solidFill>
            </a:ln>
          </p:spPr>
          <p:style>
            <a:lnRef idx="3">
              <a:schemeClr val="dk1"/>
            </a:lnRef>
            <a:fillRef idx="0">
              <a:schemeClr val="dk1"/>
            </a:fillRef>
            <a:effectRef idx="2">
              <a:schemeClr val="dk1"/>
            </a:effectRef>
            <a:fontRef idx="minor">
              <a:schemeClr val="tx1"/>
            </a:fontRef>
          </p:style>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200329"/>
          </a:xfrm>
          <a:prstGeom prst="rect">
            <a:avLst/>
          </a:prstGeom>
          <a:noFill/>
        </p:spPr>
        <p:txBody>
          <a:bodyPr wrap="square" rtlCol="0">
            <a:spAutoFit/>
          </a:bodyPr>
          <a:lstStyle/>
          <a:p>
            <a:pPr algn="ctr"/>
            <a:r>
              <a:rPr lang="en-US" altLang="zh-CN" sz="72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72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154363" y="2219570"/>
            <a:ext cx="1342469" cy="1446550"/>
          </a:xfrm>
          <a:prstGeom prst="rect">
            <a:avLst/>
          </a:prstGeom>
          <a:noFill/>
        </p:spPr>
        <p:txBody>
          <a:bodyPr wrap="square" rtlCol="0">
            <a:spAutoFit/>
          </a:bodyPr>
          <a:lstStyle/>
          <a:p>
            <a:pPr algn="ctr"/>
            <a:r>
              <a:rPr lang="en-US" altLang="zh-CN" sz="8800" b="1" dirty="0">
                <a:solidFill>
                  <a:srgbClr val="0C0CFC"/>
                </a:solidFill>
                <a:latin typeface="Times New Roman" pitchFamily="18" charset="0"/>
                <a:cs typeface="Times New Roman" pitchFamily="18" charset="0"/>
              </a:rPr>
              <a:t>IV.</a:t>
            </a:r>
            <a:endParaRPr lang="zh-CN" altLang="en-US" sz="8800" b="1" dirty="0">
              <a:solidFill>
                <a:srgbClr val="0C0CFC"/>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8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rot="15939895">
            <a:off x="3786373" y="-1232306"/>
            <a:ext cx="4393727" cy="8570909"/>
            <a:chOff x="1100490" y="0"/>
            <a:chExt cx="7448764" cy="6858000"/>
          </a:xfrm>
        </p:grpSpPr>
        <p:pic>
          <p:nvPicPr>
            <p:cNvPr id="5"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76" y="279401"/>
              <a:ext cx="6450782" cy="6299199"/>
            </a:xfrm>
            <a:prstGeom prst="rect">
              <a:avLst/>
            </a:prstGeom>
            <a:effectLst>
              <a:innerShdw blurRad="114300">
                <a:prstClr val="black"/>
              </a:innerShdw>
            </a:effectLst>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9336" y="1163047"/>
            <a:ext cx="1063853" cy="1355319"/>
          </a:xfrm>
          <a:prstGeom prst="rect">
            <a:avLst/>
          </a:prstGeom>
        </p:spPr>
      </p:pic>
      <p:pic>
        <p:nvPicPr>
          <p:cNvPr id="9" name="Picture 8"/>
          <p:cNvPicPr>
            <a:picLocks noChangeAspect="1"/>
          </p:cNvPicPr>
          <p:nvPr/>
        </p:nvPicPr>
        <p:blipFill>
          <a:blip r:embed="rId6"/>
          <a:stretch>
            <a:fillRect/>
          </a:stretch>
        </p:blipFill>
        <p:spPr>
          <a:xfrm>
            <a:off x="8442283" y="2392597"/>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3509" y="14962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09863" y="4368562"/>
            <a:ext cx="2687293" cy="2703088"/>
          </a:xfrm>
          <a:prstGeom prst="rect">
            <a:avLst/>
          </a:prstGeom>
        </p:spPr>
      </p:pic>
      <p:sp>
        <p:nvSpPr>
          <p:cNvPr id="2" name="Rectangle 1"/>
          <p:cNvSpPr/>
          <p:nvPr/>
        </p:nvSpPr>
        <p:spPr>
          <a:xfrm>
            <a:off x="1956045" y="1609913"/>
            <a:ext cx="6888660" cy="2554545"/>
          </a:xfrm>
          <a:prstGeom prst="rect">
            <a:avLst/>
          </a:prstGeom>
        </p:spPr>
        <p:txBody>
          <a:bodyPr wrap="square">
            <a:spAutoFit/>
          </a:bodyPr>
          <a:lstStyle/>
          <a:p>
            <a:pPr algn="ctr" defTabSz="457200">
              <a:defRPr/>
            </a:pPr>
            <a:r>
              <a:rPr lang="en-US" sz="4000" b="1" u="sng" dirty="0">
                <a:solidFill>
                  <a:srgbClr val="0000FF"/>
                </a:solidFill>
                <a:effectLst>
                  <a:outerShdw blurRad="38100" dist="38100" dir="2700000" algn="tl">
                    <a:srgbClr val="000000"/>
                  </a:outerShdw>
                </a:effectLst>
                <a:latin typeface="Arial" charset="0"/>
              </a:rPr>
              <a:t>TRÒ CHƠI</a:t>
            </a:r>
          </a:p>
          <a:p>
            <a:pPr algn="ctr" defTabSz="457200">
              <a:defRPr/>
            </a:pPr>
            <a:endParaRPr lang="en-US" sz="4000" b="1" u="sng" dirty="0">
              <a:solidFill>
                <a:srgbClr val="0000FF"/>
              </a:solidFill>
              <a:effectLst>
                <a:outerShdw blurRad="38100" dist="38100" dir="2700000" algn="tl">
                  <a:srgbClr val="000000"/>
                </a:outerShdw>
              </a:effectLst>
              <a:latin typeface="Arial" charset="0"/>
            </a:endParaRPr>
          </a:p>
          <a:p>
            <a:pPr algn="ctr" defTabSz="457200">
              <a:defRPr/>
            </a:pPr>
            <a:r>
              <a:rPr lang="en-US" sz="8000" b="1" dirty="0">
                <a:solidFill>
                  <a:srgbClr val="FF00FF"/>
                </a:solidFill>
                <a:latin typeface="Times New Roman" pitchFamily="18" charset="0"/>
              </a:rPr>
              <a:t>“</a:t>
            </a:r>
            <a:r>
              <a:rPr lang="en-US" sz="8000" b="1" dirty="0">
                <a:solidFill>
                  <a:srgbClr val="FF00FF"/>
                </a:solidFill>
                <a:latin typeface="SVN-Very Berry" panose="00000500000000000000" pitchFamily="2" charset="0"/>
              </a:rPr>
              <a:t>ĐOÁN Ô CHỮ”</a:t>
            </a:r>
            <a:endParaRPr lang="en-US" sz="8000" b="1" dirty="0">
              <a:solidFill>
                <a:srgbClr val="5F5F5F"/>
              </a:solidFill>
              <a:latin typeface="SVN-Very Berry" panose="00000500000000000000" pitchFamily="2" charset="0"/>
            </a:endParaRPr>
          </a:p>
        </p:txBody>
      </p:sp>
      <p:pic>
        <p:nvPicPr>
          <p:cNvPr id="14" name="Picture 13">
            <a:extLst>
              <a:ext uri="{FF2B5EF4-FFF2-40B4-BE49-F238E27FC236}">
                <a16:creationId xmlns:a16="http://schemas.microsoft.com/office/drawing/2014/main" id="{BD962193-21B2-4DA2-846C-3AFDAD5C38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3785836" y="5356183"/>
            <a:ext cx="890879" cy="1352319"/>
          </a:xfrm>
          <a:prstGeom prst="rect">
            <a:avLst/>
          </a:prstGeom>
        </p:spPr>
      </p:pic>
      <p:pic>
        <p:nvPicPr>
          <p:cNvPr id="15" name="Picture 14">
            <a:extLst>
              <a:ext uri="{FF2B5EF4-FFF2-40B4-BE49-F238E27FC236}">
                <a16:creationId xmlns:a16="http://schemas.microsoft.com/office/drawing/2014/main" id="{FCB43015-413F-4C5B-94E5-955ED94AF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994" t="19605" r="802" b="26873"/>
          <a:stretch/>
        </p:blipFill>
        <p:spPr>
          <a:xfrm>
            <a:off x="6148048" y="5184742"/>
            <a:ext cx="924982" cy="169519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44650" y="-66346"/>
            <a:ext cx="1273358" cy="2275192"/>
          </a:xfrm>
          <a:prstGeom prst="rect">
            <a:avLst/>
          </a:prstGeom>
        </p:spPr>
      </p:pic>
    </p:spTree>
    <p:extLst>
      <p:ext uri="{BB962C8B-B14F-4D97-AF65-F5344CB8AC3E}">
        <p14:creationId xmlns:p14="http://schemas.microsoft.com/office/powerpoint/2010/main" val="2269054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8"/>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4" presetID="64" presetClass="path" presetSubtype="0" accel="50000" decel="50000" fill="hold" nodeType="withEffect">
                                  <p:stCondLst>
                                    <p:cond delay="0"/>
                                  </p:stCondLst>
                                  <p:childTnLst>
                                    <p:animMotion origin="layout" path="M 4.79167E-6 3.7037E-7 L 0.0069 -0.27176 " pathEditMode="relative" rAng="0" ptsTypes="AA">
                                      <p:cBhvr>
                                        <p:cTn id="25" dur="2000" fill="hold"/>
                                        <p:tgtEl>
                                          <p:spTgt spid="14"/>
                                        </p:tgtEl>
                                        <p:attrNameLst>
                                          <p:attrName>ppt_x</p:attrName>
                                          <p:attrName>ppt_y</p:attrName>
                                        </p:attrNameLst>
                                      </p:cBhvr>
                                      <p:rCtr x="339" y="-13588"/>
                                    </p:animMotion>
                                  </p:childTnLst>
                                </p:cTn>
                              </p:par>
                              <p:par>
                                <p:cTn id="26" presetID="64" presetClass="path" presetSubtype="0" accel="50000" decel="50000" fill="hold" nodeType="withEffect">
                                  <p:stCondLst>
                                    <p:cond delay="0"/>
                                  </p:stCondLst>
                                  <p:childTnLst>
                                    <p:animMotion origin="layout" path="M 2.5E-6 3.7037E-7 L 0.01836 -0.21944 " pathEditMode="relative" rAng="0" ptsTypes="AA">
                                      <p:cBhvr>
                                        <p:cTn id="27" dur="2000" fill="hold"/>
                                        <p:tgtEl>
                                          <p:spTgt spid="15"/>
                                        </p:tgtEl>
                                        <p:attrNameLst>
                                          <p:attrName>ppt_x</p:attrName>
                                          <p:attrName>ppt_y</p:attrName>
                                        </p:attrNameLst>
                                      </p:cBhvr>
                                      <p:rCtr x="911" y="-10972"/>
                                    </p:animMotion>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par>
                                <p:cTn id="31" presetID="42" presetClass="path" presetSubtype="0" decel="46667" fill="hold" nodeType="withEffect">
                                  <p:stCondLst>
                                    <p:cond delay="0"/>
                                  </p:stCondLst>
                                  <p:childTnLst>
                                    <p:animMotion origin="layout" path="M -0.14062 -0.00741 L -6.25E-7 1.48148E-6 " pathEditMode="relative" rAng="0" ptsTypes="AA">
                                      <p:cBhvr>
                                        <p:cTn id="32" dur="750" fill="hold"/>
                                        <p:tgtEl>
                                          <p:spTgt spid="16"/>
                                        </p:tgtEl>
                                        <p:attrNameLst>
                                          <p:attrName>ppt_x</p:attrName>
                                          <p:attrName>ppt_y</p:attrName>
                                        </p:attrNameLst>
                                      </p:cBhvr>
                                      <p:rCtr x="7031"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2514600" y="1219200"/>
            <a:ext cx="7086600" cy="4324350"/>
            <a:chOff x="624" y="816"/>
            <a:chExt cx="4464" cy="2724"/>
          </a:xfrm>
        </p:grpSpPr>
        <p:graphicFrame>
          <p:nvGraphicFramePr>
            <p:cNvPr id="6147"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2" imgW="1209524" imgH="1047619" progId="Paint.Picture">
                    <p:embed/>
                  </p:oleObj>
                </mc:Choice>
                <mc:Fallback>
                  <p:oleObj name="Bitmap Image" r:id="rId2" imgW="1209524" imgH="1047619" progId="Paint.Picture">
                    <p:embed/>
                    <p:pic>
                      <p:nvPicPr>
                        <p:cNvPr id="614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solidFill>
                    <a:srgbClr val="3333CC"/>
                  </a:solidFill>
                  <a:latin typeface="Times New Roman" panose="02020603050405020304" pitchFamily="18" charset="0"/>
                  <a:cs typeface="Times New Roman" panose="02020603050405020304" pitchFamily="18" charset="0"/>
                </a:rPr>
                <a:t>Ô </a:t>
              </a:r>
              <a:r>
                <a:rPr lang="en-US" altLang="en-US" sz="2800" b="1" dirty="0" err="1">
                  <a:solidFill>
                    <a:srgbClr val="3333CC"/>
                  </a:solidFill>
                  <a:latin typeface="Times New Roman" panose="02020603050405020304" pitchFamily="18" charset="0"/>
                  <a:cs typeface="Times New Roman" panose="02020603050405020304" pitchFamily="18" charset="0"/>
                </a:rPr>
                <a:t>chữ</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thứ</a:t>
              </a:r>
              <a:r>
                <a:rPr lang="en-US" altLang="en-US" sz="2800" b="1" dirty="0">
                  <a:solidFill>
                    <a:srgbClr val="3333CC"/>
                  </a:solidFill>
                  <a:latin typeface="Times New Roman" panose="02020603050405020304" pitchFamily="18" charset="0"/>
                  <a:cs typeface="Times New Roman" panose="02020603050405020304" pitchFamily="18" charset="0"/>
                </a:rPr>
                <a:t> </a:t>
              </a:r>
              <a:r>
                <a:rPr lang="en-US" altLang="en-US" sz="2800" b="1" dirty="0" err="1">
                  <a:solidFill>
                    <a:srgbClr val="3333CC"/>
                  </a:solidFill>
                  <a:latin typeface="Times New Roman" panose="02020603050405020304" pitchFamily="18" charset="0"/>
                  <a:cs typeface="Times New Roman" panose="02020603050405020304" pitchFamily="18" charset="0"/>
                </a:rPr>
                <a:t>nhất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7 </a:t>
              </a:r>
              <a:r>
                <a:rPr lang="en-US" altLang="en-US" sz="3200" b="1" dirty="0" err="1">
                  <a:solidFill>
                    <a:srgbClr val="0000FF"/>
                  </a:solidFill>
                  <a:latin typeface="Times New Roman" panose="02020603050405020304" pitchFamily="18" charset="0"/>
                  <a:cs typeface="Times New Roman" panose="02020603050405020304" pitchFamily="18" charset="0"/>
                </a:rPr>
                <a:t>chữ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về</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hội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cha </a:t>
              </a:r>
              <a:r>
                <a:rPr lang="en-US" altLang="en-US" sz="3200" b="1" dirty="0" err="1">
                  <a:solidFill>
                    <a:srgbClr val="0000FF"/>
                  </a:solidFill>
                  <a:latin typeface="Times New Roman" panose="02020603050405020304" pitchFamily="18" charset="0"/>
                  <a:cs typeface="Times New Roman" panose="02020603050405020304" pitchFamily="18" charset="0"/>
                </a:rPr>
                <a:t>mẹ</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4"/>
          <a:stretch>
            <a:fillRect/>
          </a:stretch>
        </p:blipFill>
        <p:spPr>
          <a:xfrm>
            <a:off x="8737474" y="1966003"/>
            <a:ext cx="3437900" cy="4359018"/>
          </a:xfrm>
          <a:prstGeom prst="rect">
            <a:avLst/>
          </a:prstGeom>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0" y="0"/>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2888CFAC-8519-8817-CD28-1DED5197031B}"/>
              </a:ext>
            </a:extLst>
          </p:cNvPr>
          <p:cNvGrpSpPr/>
          <p:nvPr/>
        </p:nvGrpSpPr>
        <p:grpSpPr>
          <a:xfrm>
            <a:off x="3247288" y="5848407"/>
            <a:ext cx="5469765" cy="611575"/>
            <a:chOff x="3702227" y="5657462"/>
            <a:chExt cx="5469765" cy="611575"/>
          </a:xfrm>
        </p:grpSpPr>
        <p:sp>
          <p:nvSpPr>
            <p:cNvPr id="21" name="Rectangle 14">
              <a:extLst>
                <a:ext uri="{FF2B5EF4-FFF2-40B4-BE49-F238E27FC236}">
                  <a16:creationId xmlns:a16="http://schemas.microsoft.com/office/drawing/2014/main" id="{29769A98-0060-6B56-5CB3-07B5DEF58CC1}"/>
                </a:ext>
              </a:extLst>
            </p:cNvPr>
            <p:cNvSpPr>
              <a:spLocks noChangeArrowheads="1"/>
            </p:cNvSpPr>
            <p:nvPr/>
          </p:nvSpPr>
          <p:spPr bwMode="auto">
            <a:xfrm>
              <a:off x="68097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4800" b="1" dirty="0">
                <a:solidFill>
                  <a:srgbClr val="0C0CFC"/>
                </a:solidFill>
                <a:latin typeface="Times New Roman" panose="02020603050405020304" pitchFamily="18" charset="0"/>
                <a:cs typeface="Times New Roman" panose="02020603050405020304" pitchFamily="18" charset="0"/>
              </a:endParaRPr>
            </a:p>
          </p:txBody>
        </p:sp>
        <p:sp>
          <p:nvSpPr>
            <p:cNvPr id="22" name="Rectangle 16">
              <a:extLst>
                <a:ext uri="{FF2B5EF4-FFF2-40B4-BE49-F238E27FC236}">
                  <a16:creationId xmlns:a16="http://schemas.microsoft.com/office/drawing/2014/main" id="{FABDA76F-A9BD-9B4B-125B-7DCC745DF4FF}"/>
                </a:ext>
              </a:extLst>
            </p:cNvPr>
            <p:cNvSpPr>
              <a:spLocks noChangeArrowheads="1"/>
            </p:cNvSpPr>
            <p:nvPr/>
          </p:nvSpPr>
          <p:spPr bwMode="auto">
            <a:xfrm>
              <a:off x="84861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5400" b="1" dirty="0">
                <a:solidFill>
                  <a:srgbClr val="0C0CFC"/>
                </a:solidFill>
                <a:latin typeface="Times New Roman" panose="02020603050405020304" pitchFamily="18" charset="0"/>
                <a:cs typeface="Times New Roman" panose="02020603050405020304" pitchFamily="18" charset="0"/>
              </a:endParaRPr>
            </a:p>
          </p:txBody>
        </p:sp>
        <p:sp>
          <p:nvSpPr>
            <p:cNvPr id="23" name="Rectangle 17">
              <a:extLst>
                <a:ext uri="{FF2B5EF4-FFF2-40B4-BE49-F238E27FC236}">
                  <a16:creationId xmlns:a16="http://schemas.microsoft.com/office/drawing/2014/main" id="{ACD36476-9A3C-000F-F46A-41CD978E7E1A}"/>
                </a:ext>
              </a:extLst>
            </p:cNvPr>
            <p:cNvSpPr>
              <a:spLocks noChangeArrowheads="1"/>
            </p:cNvSpPr>
            <p:nvPr/>
          </p:nvSpPr>
          <p:spPr bwMode="auto">
            <a:xfrm>
              <a:off x="76479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5400" b="1" dirty="0">
                <a:solidFill>
                  <a:srgbClr val="0C0CFC"/>
                </a:solidFill>
                <a:latin typeface="Times New Roman" panose="02020603050405020304" pitchFamily="18" charset="0"/>
                <a:cs typeface="Times New Roman" panose="02020603050405020304" pitchFamily="18" charset="0"/>
              </a:endParaRPr>
            </a:p>
          </p:txBody>
        </p:sp>
        <p:sp>
          <p:nvSpPr>
            <p:cNvPr id="24" name="Rectangle 18">
              <a:extLst>
                <a:ext uri="{FF2B5EF4-FFF2-40B4-BE49-F238E27FC236}">
                  <a16:creationId xmlns:a16="http://schemas.microsoft.com/office/drawing/2014/main" id="{8AC91470-0A2C-2E2A-8EC9-C70E5255EF44}"/>
                </a:ext>
              </a:extLst>
            </p:cNvPr>
            <p:cNvSpPr>
              <a:spLocks noChangeArrowheads="1"/>
            </p:cNvSpPr>
            <p:nvPr/>
          </p:nvSpPr>
          <p:spPr bwMode="auto">
            <a:xfrm>
              <a:off x="3702227" y="5657462"/>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6000" b="1" dirty="0">
                <a:solidFill>
                  <a:srgbClr val="0C0CFC"/>
                </a:solidFill>
                <a:latin typeface="Times New Roman" panose="02020603050405020304" pitchFamily="18" charset="0"/>
                <a:cs typeface="Times New Roman" panose="02020603050405020304" pitchFamily="18" charset="0"/>
              </a:endParaRPr>
            </a:p>
          </p:txBody>
        </p:sp>
        <p:sp>
          <p:nvSpPr>
            <p:cNvPr id="25" name="Rectangle 19">
              <a:extLst>
                <a:ext uri="{FF2B5EF4-FFF2-40B4-BE49-F238E27FC236}">
                  <a16:creationId xmlns:a16="http://schemas.microsoft.com/office/drawing/2014/main" id="{8BF390EC-E9DB-5A09-E52C-B7A2031F7D38}"/>
                </a:ext>
              </a:extLst>
            </p:cNvPr>
            <p:cNvSpPr>
              <a:spLocks noChangeArrowheads="1"/>
            </p:cNvSpPr>
            <p:nvPr/>
          </p:nvSpPr>
          <p:spPr bwMode="auto">
            <a:xfrm>
              <a:off x="4447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5400" b="1" dirty="0">
                <a:solidFill>
                  <a:srgbClr val="0C0CFC"/>
                </a:solidFill>
                <a:latin typeface="Times New Roman" panose="02020603050405020304" pitchFamily="18" charset="0"/>
                <a:cs typeface="Times New Roman" panose="02020603050405020304" pitchFamily="18" charset="0"/>
              </a:endParaRPr>
            </a:p>
          </p:txBody>
        </p:sp>
        <p:sp>
          <p:nvSpPr>
            <p:cNvPr id="26" name="Rectangle 20">
              <a:extLst>
                <a:ext uri="{FF2B5EF4-FFF2-40B4-BE49-F238E27FC236}">
                  <a16:creationId xmlns:a16="http://schemas.microsoft.com/office/drawing/2014/main" id="{C426C97F-CC5B-C59D-4119-945CA729D3E8}"/>
                </a:ext>
              </a:extLst>
            </p:cNvPr>
            <p:cNvSpPr>
              <a:spLocks noChangeArrowheads="1"/>
            </p:cNvSpPr>
            <p:nvPr/>
          </p:nvSpPr>
          <p:spPr bwMode="auto">
            <a:xfrm>
              <a:off x="5209592" y="5679583"/>
              <a:ext cx="609600" cy="5894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5400" b="1" dirty="0">
                <a:solidFill>
                  <a:srgbClr val="0C0CFC"/>
                </a:solidFill>
                <a:latin typeface="Times New Roman" panose="02020603050405020304" pitchFamily="18" charset="0"/>
                <a:cs typeface="Times New Roman" panose="02020603050405020304" pitchFamily="18" charset="0"/>
              </a:endParaRPr>
            </a:p>
          </p:txBody>
        </p:sp>
        <p:sp>
          <p:nvSpPr>
            <p:cNvPr id="27" name="Rectangle 21">
              <a:extLst>
                <a:ext uri="{FF2B5EF4-FFF2-40B4-BE49-F238E27FC236}">
                  <a16:creationId xmlns:a16="http://schemas.microsoft.com/office/drawing/2014/main" id="{B1D2C78A-214B-B8F4-0545-75C18235FED9}"/>
                </a:ext>
              </a:extLst>
            </p:cNvPr>
            <p:cNvSpPr>
              <a:spLocks noChangeArrowheads="1"/>
            </p:cNvSpPr>
            <p:nvPr/>
          </p:nvSpPr>
          <p:spPr bwMode="auto">
            <a:xfrm>
              <a:off x="59715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5400" b="1" dirty="0">
                <a:solidFill>
                  <a:srgbClr val="0C0CFC"/>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16A780E-45DC-3717-8062-F38F793AD558}"/>
              </a:ext>
            </a:extLst>
          </p:cNvPr>
          <p:cNvGrpSpPr/>
          <p:nvPr/>
        </p:nvGrpSpPr>
        <p:grpSpPr>
          <a:xfrm>
            <a:off x="3251239" y="5850136"/>
            <a:ext cx="5469765" cy="611575"/>
            <a:chOff x="3702227" y="5657462"/>
            <a:chExt cx="5469765" cy="611575"/>
          </a:xfrm>
        </p:grpSpPr>
        <p:sp>
          <p:nvSpPr>
            <p:cNvPr id="5" name="Rectangle 14"/>
            <p:cNvSpPr>
              <a:spLocks noChangeArrowheads="1"/>
            </p:cNvSpPr>
            <p:nvPr/>
          </p:nvSpPr>
          <p:spPr bwMode="auto">
            <a:xfrm>
              <a:off x="68097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800" b="1" dirty="0">
                  <a:solidFill>
                    <a:srgbClr val="0C0CFC"/>
                  </a:solidFill>
                  <a:latin typeface="Times New Roman" panose="02020603050405020304" pitchFamily="18" charset="0"/>
                  <a:cs typeface="Times New Roman" panose="02020603050405020304" pitchFamily="18" charset="0"/>
                </a:rPr>
                <a:t>Ì</a:t>
              </a:r>
            </a:p>
          </p:txBody>
        </p:sp>
        <p:sp>
          <p:nvSpPr>
            <p:cNvPr id="6" name="Rectangle 16"/>
            <p:cNvSpPr>
              <a:spLocks noChangeArrowheads="1"/>
            </p:cNvSpPr>
            <p:nvPr/>
          </p:nvSpPr>
          <p:spPr bwMode="auto">
            <a:xfrm>
              <a:off x="84861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0C0CFC"/>
                  </a:solidFill>
                  <a:latin typeface="Times New Roman" panose="02020603050405020304" pitchFamily="18" charset="0"/>
                  <a:cs typeface="Times New Roman" panose="02020603050405020304" pitchFamily="18" charset="0"/>
                </a:rPr>
                <a:t>H</a:t>
              </a:r>
            </a:p>
          </p:txBody>
        </p:sp>
        <p:sp>
          <p:nvSpPr>
            <p:cNvPr id="7" name="Rectangle 17"/>
            <p:cNvSpPr>
              <a:spLocks noChangeArrowheads="1"/>
            </p:cNvSpPr>
            <p:nvPr/>
          </p:nvSpPr>
          <p:spPr bwMode="auto">
            <a:xfrm>
              <a:off x="76479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0C0CFC"/>
                  </a:solidFill>
                  <a:latin typeface="Times New Roman" panose="02020603050405020304" pitchFamily="18" charset="0"/>
                  <a:cs typeface="Times New Roman" panose="02020603050405020304" pitchFamily="18" charset="0"/>
                </a:rPr>
                <a:t>N</a:t>
              </a:r>
            </a:p>
          </p:txBody>
        </p:sp>
        <p:sp>
          <p:nvSpPr>
            <p:cNvPr id="8" name="Rectangle 18"/>
            <p:cNvSpPr>
              <a:spLocks noChangeArrowheads="1"/>
            </p:cNvSpPr>
            <p:nvPr/>
          </p:nvSpPr>
          <p:spPr bwMode="auto">
            <a:xfrm>
              <a:off x="3702227" y="5657462"/>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6000" b="1" dirty="0">
                  <a:solidFill>
                    <a:srgbClr val="0C0CFC"/>
                  </a:solidFill>
                  <a:latin typeface="Times New Roman" panose="02020603050405020304" pitchFamily="18" charset="0"/>
                  <a:cs typeface="Times New Roman" panose="02020603050405020304" pitchFamily="18" charset="0"/>
                </a:rPr>
                <a:t>G</a:t>
              </a:r>
            </a:p>
          </p:txBody>
        </p:sp>
        <p:sp>
          <p:nvSpPr>
            <p:cNvPr id="9" name="Rectangle 19"/>
            <p:cNvSpPr>
              <a:spLocks noChangeArrowheads="1"/>
            </p:cNvSpPr>
            <p:nvPr/>
          </p:nvSpPr>
          <p:spPr bwMode="auto">
            <a:xfrm>
              <a:off x="4447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0C0CFC"/>
                  </a:solidFill>
                  <a:latin typeface="Times New Roman" panose="02020603050405020304" pitchFamily="18" charset="0"/>
                  <a:cs typeface="Times New Roman" panose="02020603050405020304" pitchFamily="18" charset="0"/>
                </a:rPr>
                <a:t>I</a:t>
              </a:r>
            </a:p>
          </p:txBody>
        </p:sp>
        <p:sp>
          <p:nvSpPr>
            <p:cNvPr id="10" name="Rectangle 20"/>
            <p:cNvSpPr>
              <a:spLocks noChangeArrowheads="1"/>
            </p:cNvSpPr>
            <p:nvPr/>
          </p:nvSpPr>
          <p:spPr bwMode="auto">
            <a:xfrm>
              <a:off x="5209592" y="5679583"/>
              <a:ext cx="609600" cy="5894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0C0CFC"/>
                  </a:solidFill>
                  <a:latin typeface="Times New Roman" panose="02020603050405020304" pitchFamily="18" charset="0"/>
                  <a:cs typeface="Times New Roman" panose="02020603050405020304" pitchFamily="18" charset="0"/>
                </a:rPr>
                <a:t>A</a:t>
              </a:r>
            </a:p>
          </p:txBody>
        </p:sp>
        <p:sp>
          <p:nvSpPr>
            <p:cNvPr id="11" name="Rectangle 21"/>
            <p:cNvSpPr>
              <a:spLocks noChangeArrowheads="1"/>
            </p:cNvSpPr>
            <p:nvPr/>
          </p:nvSpPr>
          <p:spPr bwMode="auto">
            <a:xfrm>
              <a:off x="59715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dirty="0">
                  <a:solidFill>
                    <a:srgbClr val="0C0CFC"/>
                  </a:solidFill>
                  <a:latin typeface="Times New Roman" panose="02020603050405020304" pitchFamily="18" charset="0"/>
                  <a:cs typeface="Times New Roman" panose="02020603050405020304" pitchFamily="18" charset="0"/>
                </a:rPr>
                <a:t>Đ</a:t>
              </a:r>
            </a:p>
          </p:txBody>
        </p:sp>
      </p:grpSp>
    </p:spTree>
    <p:extLst>
      <p:ext uri="{BB962C8B-B14F-4D97-AF65-F5344CB8AC3E}">
        <p14:creationId xmlns:p14="http://schemas.microsoft.com/office/powerpoint/2010/main" val="3473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slide(fromBottom)">
                                      <p:cBhvr>
                                        <p:cTn id="7" dur="500"/>
                                        <p:tgtEl>
                                          <p:spTgt spid="24985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90841" y="355415"/>
            <a:ext cx="7086600" cy="4953000"/>
            <a:chOff x="672" y="720"/>
            <a:chExt cx="4464" cy="3120"/>
          </a:xfrm>
        </p:grpSpPr>
        <p:graphicFrame>
          <p:nvGraphicFramePr>
            <p:cNvPr id="1089539"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3" imgW="1000000" imgH="1428949" progId="PBrush">
                    <p:embed/>
                  </p:oleObj>
                </mc:Choice>
                <mc:Fallback>
                  <p:oleObj name="Bitmap Image" r:id="rId3" imgW="1000000" imgH="1428949" progId="PBrush">
                    <p:embed/>
                    <p:pic>
                      <p:nvPicPr>
                        <p:cNvPr id="108953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9540"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000" dirty="0">
                  <a:solidFill>
                    <a:srgbClr val="0000FF"/>
                  </a:solidFill>
                  <a:latin typeface="Times New Roman" panose="02020603050405020304" pitchFamily="18" charset="0"/>
                  <a:cs typeface="Times New Roman" panose="02020603050405020304" pitchFamily="18" charset="0"/>
                </a:rPr>
                <a:t>Ô </a:t>
              </a:r>
              <a:r>
                <a:rPr lang="en-US" altLang="en-US" sz="3000" dirty="0" err="1">
                  <a:solidFill>
                    <a:srgbClr val="0000FF"/>
                  </a:solidFill>
                  <a:latin typeface="Times New Roman" panose="02020603050405020304" pitchFamily="18" charset="0"/>
                  <a:cs typeface="Times New Roman" panose="02020603050405020304" pitchFamily="18" charset="0"/>
                </a:rPr>
                <a:t>thứ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hai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gồm</a:t>
              </a:r>
              <a:r>
                <a:rPr lang="en-US" altLang="en-US" sz="3000" dirty="0">
                  <a:solidFill>
                    <a:srgbClr val="0000FF"/>
                  </a:solidFill>
                  <a:latin typeface="Times New Roman" panose="02020603050405020304" pitchFamily="18" charset="0"/>
                  <a:cs typeface="Times New Roman" panose="02020603050405020304" pitchFamily="18" charset="0"/>
                </a:rPr>
                <a:t> 6 </a:t>
              </a:r>
              <a:r>
                <a:rPr lang="en-US" altLang="en-US" sz="3000" dirty="0" err="1">
                  <a:solidFill>
                    <a:srgbClr val="0000FF"/>
                  </a:solidFill>
                  <a:latin typeface="Times New Roman" panose="02020603050405020304" pitchFamily="18" charset="0"/>
                  <a:cs typeface="Times New Roman" panose="02020603050405020304" pitchFamily="18" charset="0"/>
                </a:rPr>
                <a:t>chữ</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có</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nội</a:t>
              </a:r>
              <a:r>
                <a:rPr lang="en-US" altLang="en-US" sz="3000" dirty="0">
                  <a:solidFill>
                    <a:srgbClr val="0000FF"/>
                  </a:solidFill>
                  <a:latin typeface="Times New Roman" panose="02020603050405020304" pitchFamily="18" charset="0"/>
                  <a:cs typeface="Times New Roman" panose="02020603050405020304" pitchFamily="18" charset="0"/>
                </a:rPr>
                <a:t> dung: Chỉ </a:t>
              </a:r>
              <a:r>
                <a:rPr lang="en-US" altLang="en-US" sz="3000" dirty="0" err="1">
                  <a:solidFill>
                    <a:srgbClr val="0000FF"/>
                  </a:solidFill>
                  <a:latin typeface="Times New Roman" panose="02020603050405020304" pitchFamily="18" charset="0"/>
                  <a:cs typeface="Times New Roman" panose="02020603050405020304" pitchFamily="18" charset="0"/>
                </a:rPr>
                <a:t>toàn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thể</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nói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chung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những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người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cùng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huyết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thống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làm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thành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thế</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hệ</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nối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tiếp</a:t>
              </a:r>
              <a:endParaRPr lang="en-US" altLang="en-US" sz="3000" dirty="0">
                <a:solidFill>
                  <a:srgbClr val="0000FF"/>
                </a:solidFill>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a:blip r:embed="rId5"/>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97" y="0"/>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6">
            <a:extLst>
              <a:ext uri="{FF2B5EF4-FFF2-40B4-BE49-F238E27FC236}">
                <a16:creationId xmlns:a16="http://schemas.microsoft.com/office/drawing/2014/main" id="{3B8F0482-F5A5-DA23-5B23-B489782BFF90}"/>
              </a:ext>
            </a:extLst>
          </p:cNvPr>
          <p:cNvSpPr>
            <a:spLocks noChangeArrowheads="1"/>
          </p:cNvSpPr>
          <p:nvPr/>
        </p:nvSpPr>
        <p:spPr bwMode="auto">
          <a:xfrm>
            <a:off x="6268616" y="580333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VnTimeH" panose="020B7200000000000000" pitchFamily="34" charset="0"/>
            </a:endParaRPr>
          </a:p>
        </p:txBody>
      </p:sp>
      <p:sp>
        <p:nvSpPr>
          <p:cNvPr id="30" name="Rectangle 7">
            <a:extLst>
              <a:ext uri="{FF2B5EF4-FFF2-40B4-BE49-F238E27FC236}">
                <a16:creationId xmlns:a16="http://schemas.microsoft.com/office/drawing/2014/main" id="{A0B7A050-374F-28F1-D622-7B98D4A21276}"/>
              </a:ext>
            </a:extLst>
          </p:cNvPr>
          <p:cNvSpPr>
            <a:spLocks noChangeArrowheads="1"/>
          </p:cNvSpPr>
          <p:nvPr/>
        </p:nvSpPr>
        <p:spPr bwMode="auto">
          <a:xfrm>
            <a:off x="7051162" y="5844757"/>
            <a:ext cx="618186" cy="568182"/>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Times New Roman" panose="02020603050405020304" pitchFamily="18" charset="0"/>
              <a:cs typeface="Times New Roman" panose="02020603050405020304" pitchFamily="18" charset="0"/>
            </a:endParaRPr>
          </a:p>
        </p:txBody>
      </p:sp>
      <p:sp>
        <p:nvSpPr>
          <p:cNvPr id="31" name="Rectangle 8">
            <a:extLst>
              <a:ext uri="{FF2B5EF4-FFF2-40B4-BE49-F238E27FC236}">
                <a16:creationId xmlns:a16="http://schemas.microsoft.com/office/drawing/2014/main" id="{19D033D9-3A19-470B-2CF7-211E54B85336}"/>
              </a:ext>
            </a:extLst>
          </p:cNvPr>
          <p:cNvSpPr>
            <a:spLocks noChangeArrowheads="1"/>
          </p:cNvSpPr>
          <p:nvPr/>
        </p:nvSpPr>
        <p:spPr bwMode="auto">
          <a:xfrm>
            <a:off x="30682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VnTimeH" panose="020B7200000000000000" pitchFamily="34" charset="0"/>
            </a:endParaRPr>
          </a:p>
        </p:txBody>
      </p:sp>
      <p:sp>
        <p:nvSpPr>
          <p:cNvPr id="32" name="Rectangle 10">
            <a:extLst>
              <a:ext uri="{FF2B5EF4-FFF2-40B4-BE49-F238E27FC236}">
                <a16:creationId xmlns:a16="http://schemas.microsoft.com/office/drawing/2014/main" id="{5DEADB3C-55C0-29B5-770A-E003AE93E0A3}"/>
              </a:ext>
            </a:extLst>
          </p:cNvPr>
          <p:cNvSpPr>
            <a:spLocks noChangeArrowheads="1"/>
          </p:cNvSpPr>
          <p:nvPr/>
        </p:nvSpPr>
        <p:spPr bwMode="auto">
          <a:xfrm>
            <a:off x="46684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VnTimeH" panose="020B7200000000000000" pitchFamily="34" charset="0"/>
            </a:endParaRPr>
          </a:p>
        </p:txBody>
      </p:sp>
      <p:sp>
        <p:nvSpPr>
          <p:cNvPr id="33" name="Rectangle 11">
            <a:extLst>
              <a:ext uri="{FF2B5EF4-FFF2-40B4-BE49-F238E27FC236}">
                <a16:creationId xmlns:a16="http://schemas.microsoft.com/office/drawing/2014/main" id="{A42D0C5C-8C61-5E65-32AC-E8371723CF27}"/>
              </a:ext>
            </a:extLst>
          </p:cNvPr>
          <p:cNvSpPr>
            <a:spLocks noChangeArrowheads="1"/>
          </p:cNvSpPr>
          <p:nvPr/>
        </p:nvSpPr>
        <p:spPr bwMode="auto">
          <a:xfrm>
            <a:off x="5430416" y="580333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VnTimeH" panose="020B7200000000000000" pitchFamily="34" charset="0"/>
            </a:endParaRPr>
          </a:p>
        </p:txBody>
      </p:sp>
      <p:sp>
        <p:nvSpPr>
          <p:cNvPr id="34" name="Rectangle 12">
            <a:extLst>
              <a:ext uri="{FF2B5EF4-FFF2-40B4-BE49-F238E27FC236}">
                <a16:creationId xmlns:a16="http://schemas.microsoft.com/office/drawing/2014/main" id="{24F3B3AE-9F00-6E65-BE3B-8B28762E5B00}"/>
              </a:ext>
            </a:extLst>
          </p:cNvPr>
          <p:cNvSpPr>
            <a:spLocks noChangeArrowheads="1"/>
          </p:cNvSpPr>
          <p:nvPr/>
        </p:nvSpPr>
        <p:spPr bwMode="auto">
          <a:xfrm>
            <a:off x="38302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endParaRPr lang="en-US" altLang="en-US" sz="5400" b="1" dirty="0">
              <a:solidFill>
                <a:srgbClr val="000099"/>
              </a:solidFill>
              <a:latin typeface="Times New Roman" panose="02020603050405020304" pitchFamily="18" charset="0"/>
              <a:cs typeface="Times New Roman" panose="02020603050405020304" pitchFamily="18" charset="0"/>
            </a:endParaRPr>
          </a:p>
        </p:txBody>
      </p:sp>
      <p:sp>
        <p:nvSpPr>
          <p:cNvPr id="14" name="Rectangle 6"/>
          <p:cNvSpPr>
            <a:spLocks noChangeArrowheads="1"/>
          </p:cNvSpPr>
          <p:nvPr/>
        </p:nvSpPr>
        <p:spPr bwMode="auto">
          <a:xfrm>
            <a:off x="6268616" y="580333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VnTimeH" panose="020B7200000000000000" pitchFamily="34" charset="0"/>
              </a:rPr>
              <a:t>H</a:t>
            </a:r>
          </a:p>
        </p:txBody>
      </p:sp>
      <p:sp>
        <p:nvSpPr>
          <p:cNvPr id="15" name="Rectangle 7"/>
          <p:cNvSpPr>
            <a:spLocks noChangeArrowheads="1"/>
          </p:cNvSpPr>
          <p:nvPr/>
        </p:nvSpPr>
        <p:spPr bwMode="auto">
          <a:xfrm>
            <a:off x="7051162" y="5844757"/>
            <a:ext cx="618186" cy="568182"/>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Times New Roman" panose="02020603050405020304" pitchFamily="18" charset="0"/>
                <a:cs typeface="Times New Roman" panose="02020603050405020304" pitchFamily="18" charset="0"/>
              </a:rPr>
              <a:t>Ọ</a:t>
            </a:r>
          </a:p>
        </p:txBody>
      </p:sp>
      <p:sp>
        <p:nvSpPr>
          <p:cNvPr id="16" name="Rectangle 8"/>
          <p:cNvSpPr>
            <a:spLocks noChangeArrowheads="1"/>
          </p:cNvSpPr>
          <p:nvPr/>
        </p:nvSpPr>
        <p:spPr bwMode="auto">
          <a:xfrm>
            <a:off x="30682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VnTimeH" panose="020B7200000000000000" pitchFamily="34" charset="0"/>
              </a:rPr>
              <a:t>D</a:t>
            </a:r>
          </a:p>
        </p:txBody>
      </p:sp>
      <p:sp>
        <p:nvSpPr>
          <p:cNvPr id="17" name="Rectangle 10"/>
          <p:cNvSpPr>
            <a:spLocks noChangeArrowheads="1"/>
          </p:cNvSpPr>
          <p:nvPr/>
        </p:nvSpPr>
        <p:spPr bwMode="auto">
          <a:xfrm>
            <a:off x="46684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VnTimeH" panose="020B7200000000000000" pitchFamily="34" charset="0"/>
              </a:rPr>
              <a:t>N</a:t>
            </a:r>
          </a:p>
        </p:txBody>
      </p:sp>
      <p:sp>
        <p:nvSpPr>
          <p:cNvPr id="18" name="Rectangle 11"/>
          <p:cNvSpPr>
            <a:spLocks noChangeArrowheads="1"/>
          </p:cNvSpPr>
          <p:nvPr/>
        </p:nvSpPr>
        <p:spPr bwMode="auto">
          <a:xfrm>
            <a:off x="5430416" y="580333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VnTimeH" panose="020B7200000000000000" pitchFamily="34" charset="0"/>
              </a:rPr>
              <a:t>G</a:t>
            </a:r>
          </a:p>
        </p:txBody>
      </p:sp>
      <p:sp>
        <p:nvSpPr>
          <p:cNvPr id="19" name="Rectangle 12"/>
          <p:cNvSpPr>
            <a:spLocks noChangeArrowheads="1"/>
          </p:cNvSpPr>
          <p:nvPr/>
        </p:nvSpPr>
        <p:spPr bwMode="auto">
          <a:xfrm>
            <a:off x="3830216" y="580333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b="1" dirty="0">
                <a:solidFill>
                  <a:srgbClr val="000099"/>
                </a:solidFill>
                <a:latin typeface="Times New Roman" panose="02020603050405020304" pitchFamily="18" charset="0"/>
                <a:cs typeface="Times New Roman" panose="02020603050405020304" pitchFamily="18" charset="0"/>
              </a:rPr>
              <a:t>O</a:t>
            </a:r>
          </a:p>
        </p:txBody>
      </p:sp>
    </p:spTree>
    <p:custDataLst>
      <p:tags r:id="rId1"/>
    </p:custDataLst>
    <p:extLst>
      <p:ext uri="{BB962C8B-B14F-4D97-AF65-F5344CB8AC3E}">
        <p14:creationId xmlns:p14="http://schemas.microsoft.com/office/powerpoint/2010/main" val="27896006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58PIC58PIC58PIC58PICHsaGKG559akDq_PIC2018.png"/>
          <p:cNvPicPr>
            <a:picLocks noChangeAspect="1"/>
          </p:cNvPicPr>
          <p:nvPr/>
        </p:nvPicPr>
        <p:blipFill>
          <a:blip r:embed="rId20"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476132" y="-1664276"/>
            <a:ext cx="4786107" cy="8678991"/>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2173423" y="2541552"/>
            <a:ext cx="6718305" cy="1446550"/>
          </a:xfrm>
          <a:prstGeom prst="rect">
            <a:avLst/>
          </a:prstGeom>
          <a:noFill/>
        </p:spPr>
        <p:txBody>
          <a:bodyPr wrap="square" rtlCol="0">
            <a:spAutoFit/>
          </a:bodyPr>
          <a:lstStyle/>
          <a:p>
            <a:pPr algn="ctr" defTabSz="457200"/>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Xin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chào</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và</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hẹn</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gặp</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lại</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các</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 </a:t>
            </a:r>
            <a:r>
              <a:rPr lang="en-US" altLang="zh-CN" sz="4400" b="1" dirty="0" err="1">
                <a:solidFill>
                  <a:srgbClr val="FF0000"/>
                </a:solidFill>
                <a:latin typeface="Modern Love" panose="04090805081005020601" pitchFamily="82" charset="0"/>
                <a:ea typeface="华康海报体W12" panose="040B0C09000000000000" pitchFamily="81" charset="-122"/>
                <a:cs typeface="Times New Roman" pitchFamily="18" charset="0"/>
              </a:rPr>
              <a:t>em</a:t>
            </a:r>
            <a:r>
              <a:rPr lang="en-US" altLang="zh-CN" sz="4400" b="1" dirty="0">
                <a:solidFill>
                  <a:srgbClr val="FF0000"/>
                </a:solidFill>
                <a:latin typeface="Modern Love" panose="04090805081005020601" pitchFamily="82" charset="0"/>
                <a:ea typeface="华康海报体W12" panose="040B0C09000000000000" pitchFamily="81" charset="-122"/>
                <a:cs typeface="Times New Roman" pitchFamily="18" charset="0"/>
              </a:rPr>
              <a:t>!</a:t>
            </a:r>
            <a:endParaRPr lang="zh-CN" altLang="en-US" sz="4400" b="1" dirty="0">
              <a:solidFill>
                <a:srgbClr val="FF0000"/>
              </a:solidFill>
              <a:latin typeface="Modern Love" panose="04090805081005020601" pitchFamily="8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31091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575C2-713E-4F0F-801A-558373FDCCC9}"/>
              </a:ext>
            </a:extLst>
          </p:cNvPr>
          <p:cNvPicPr>
            <a:picLocks noChangeAspect="1"/>
          </p:cNvPicPr>
          <p:nvPr/>
        </p:nvPicPr>
        <p:blipFill>
          <a:blip r:embed="rId2"/>
          <a:stretch>
            <a:fillRect/>
          </a:stretch>
        </p:blipFill>
        <p:spPr>
          <a:xfrm>
            <a:off x="824248" y="1452846"/>
            <a:ext cx="10470523" cy="4606959"/>
          </a:xfrm>
          <a:prstGeom prst="rect">
            <a:avLst/>
          </a:prstGeom>
        </p:spPr>
      </p:pic>
      <p:sp>
        <p:nvSpPr>
          <p:cNvPr id="6" name="TextBox 5">
            <a:extLst>
              <a:ext uri="{FF2B5EF4-FFF2-40B4-BE49-F238E27FC236}">
                <a16:creationId xmlns:a16="http://schemas.microsoft.com/office/drawing/2014/main" id="{9C3D2B69-3449-4009-B737-956F225BF1AA}"/>
              </a:ext>
            </a:extLst>
          </p:cNvPr>
          <p:cNvSpPr txBox="1"/>
          <p:nvPr/>
        </p:nvSpPr>
        <p:spPr>
          <a:xfrm>
            <a:off x="154546" y="88398"/>
            <a:ext cx="11706896" cy="523220"/>
          </a:xfrm>
          <a:prstGeom prst="rect">
            <a:avLst/>
          </a:prstGeom>
          <a:solidFill>
            <a:schemeClr val="bg1"/>
          </a:solid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TIẾT 1, 2 BÀI 1: </a:t>
            </a:r>
            <a:r>
              <a:rPr lang="nl-NL" sz="2800" b="1" dirty="0">
                <a:solidFill>
                  <a:srgbClr val="FF0000"/>
                </a:solidFill>
                <a:effectLst/>
                <a:latin typeface="Times New Roman" panose="02020603050405020304" pitchFamily="18" charset="0"/>
                <a:ea typeface="Times New Roman" panose="02020603050405020304" pitchFamily="18" charset="0"/>
              </a:rPr>
              <a:t>TỰ HÀO VỀ TRUYỀN THỐNG GIA ĐÌNH, DÒNG HỌ</a:t>
            </a:r>
            <a:r>
              <a:rPr lang="nl-NL" sz="2800" dirty="0">
                <a:solidFill>
                  <a:srgbClr val="FF0000"/>
                </a:solidFill>
                <a:effectLst/>
                <a:latin typeface="Times New Roman" panose="02020603050405020304" pitchFamily="18" charset="0"/>
                <a:ea typeface="Calibri" panose="020F0502020204030204" pitchFamily="34" charset="0"/>
              </a:rPr>
              <a:t> </a:t>
            </a:r>
            <a:endParaRPr lang="vi-VN" sz="2800" dirty="0"/>
          </a:p>
        </p:txBody>
      </p:sp>
    </p:spTree>
    <p:extLst>
      <p:ext uri="{BB962C8B-B14F-4D97-AF65-F5344CB8AC3E}">
        <p14:creationId xmlns:p14="http://schemas.microsoft.com/office/powerpoint/2010/main" val="10338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AA143F35-3BFA-5729-4677-F5D71DBA1C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8432" y="802681"/>
            <a:ext cx="7916073" cy="5937054"/>
          </a:xfrm>
          <a:prstGeom prst="rect">
            <a:avLst/>
          </a:prstGeom>
        </p:spPr>
      </p:pic>
    </p:spTree>
    <p:extLst>
      <p:ext uri="{BB962C8B-B14F-4D97-AF65-F5344CB8AC3E}">
        <p14:creationId xmlns:p14="http://schemas.microsoft.com/office/powerpoint/2010/main" val="32269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6</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dirty="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rgbClr val="0C0CFC"/>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rgbClr val="0C0CFC"/>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b="1" dirty="0">
              <a:solidFill>
                <a:srgbClr val="0C0CFC"/>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116538"/>
            <a:ext cx="1342469" cy="1446550"/>
          </a:xfrm>
          <a:prstGeom prst="rect">
            <a:avLst/>
          </a:prstGeom>
          <a:noFill/>
        </p:spPr>
        <p:txBody>
          <a:bodyPr wrap="square" rtlCol="0">
            <a:spAutoFit/>
          </a:bodyPr>
          <a:lstStyle/>
          <a:p>
            <a:pPr algn="ctr"/>
            <a:r>
              <a:rPr lang="en-US" altLang="zh-CN" sz="8800" b="1" dirty="0">
                <a:solidFill>
                  <a:srgbClr val="0C0CFC"/>
                </a:solidFill>
                <a:latin typeface="Times New Roman" pitchFamily="18" charset="0"/>
                <a:cs typeface="Times New Roman" pitchFamily="18" charset="0"/>
              </a:rPr>
              <a:t>II.</a:t>
            </a:r>
            <a:endParaRPr lang="zh-CN" altLang="en-US" sz="8800" b="1" dirty="0">
              <a:solidFill>
                <a:srgbClr val="0C0CFC"/>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21B96-8017-4CBB-BA14-4643C97A8DBB}"/>
              </a:ext>
            </a:extLst>
          </p:cNvPr>
          <p:cNvPicPr>
            <a:picLocks noChangeAspect="1"/>
          </p:cNvPicPr>
          <p:nvPr/>
        </p:nvPicPr>
        <p:blipFill>
          <a:blip r:embed="rId2"/>
          <a:stretch>
            <a:fillRect/>
          </a:stretch>
        </p:blipFill>
        <p:spPr>
          <a:xfrm>
            <a:off x="431282" y="1275007"/>
            <a:ext cx="11153424" cy="5507471"/>
          </a:xfrm>
          <a:prstGeom prst="rect">
            <a:avLst/>
          </a:prstGeom>
        </p:spPr>
      </p:pic>
      <p:sp>
        <p:nvSpPr>
          <p:cNvPr id="5" name="TextBox 4">
            <a:extLst>
              <a:ext uri="{FF2B5EF4-FFF2-40B4-BE49-F238E27FC236}">
                <a16:creationId xmlns:a16="http://schemas.microsoft.com/office/drawing/2014/main" id="{CC335A78-0F33-45C6-B32B-F34A0CBEB8F3}"/>
              </a:ext>
            </a:extLst>
          </p:cNvPr>
          <p:cNvSpPr txBox="1"/>
          <p:nvPr/>
        </p:nvSpPr>
        <p:spPr>
          <a:xfrm>
            <a:off x="154546" y="75521"/>
            <a:ext cx="11706896" cy="523220"/>
          </a:xfrm>
          <a:prstGeom prst="rect">
            <a:avLst/>
          </a:prstGeom>
          <a:noFill/>
        </p:spPr>
        <p:txBody>
          <a:bodyPr wrap="square">
            <a:spAutoFit/>
          </a:bodyPr>
          <a:lstStyle/>
          <a:p>
            <a:r>
              <a:rPr lang="vi-VN" sz="2800" b="1" dirty="0">
                <a:solidFill>
                  <a:srgbClr val="FF0000"/>
                </a:solidFill>
                <a:effectLst/>
                <a:latin typeface="Times New Roman" panose="02020603050405020304" pitchFamily="18" charset="0"/>
                <a:ea typeface="Times New Roman" panose="02020603050405020304" pitchFamily="18" charset="0"/>
              </a:rPr>
              <a:t>BÀI 1:  </a:t>
            </a:r>
            <a:r>
              <a:rPr lang="nl-NL" sz="2800" b="1" dirty="0">
                <a:solidFill>
                  <a:srgbClr val="FF0000"/>
                </a:solidFill>
                <a:effectLst/>
                <a:latin typeface="Times New Roman" panose="02020603050405020304" pitchFamily="18" charset="0"/>
                <a:ea typeface="Times New Roman" panose="02020603050405020304" pitchFamily="18" charset="0"/>
              </a:rPr>
              <a:t>TỰ HÀO VỀ TRUYỀN THỐNG GIA ĐÌNH, DÒNG HỌ</a:t>
            </a:r>
            <a:r>
              <a:rPr lang="nl-NL" sz="2800" dirty="0">
                <a:solidFill>
                  <a:srgbClr val="FF0000"/>
                </a:solidFill>
                <a:effectLst/>
                <a:latin typeface="Times New Roman" panose="02020603050405020304" pitchFamily="18" charset="0"/>
                <a:ea typeface="Calibri" panose="020F0502020204030204" pitchFamily="34" charset="0"/>
              </a:rPr>
              <a:t> </a:t>
            </a:r>
            <a:endParaRPr lang="vi-VN" sz="2800" dirty="0"/>
          </a:p>
        </p:txBody>
      </p:sp>
      <p:sp>
        <p:nvSpPr>
          <p:cNvPr id="7" name="TextBox 7">
            <a:extLst>
              <a:ext uri="{FF2B5EF4-FFF2-40B4-BE49-F238E27FC236}">
                <a16:creationId xmlns:a16="http://schemas.microsoft.com/office/drawing/2014/main" id="{74FEB32D-D3AD-4566-938E-8693EC1070FD}"/>
              </a:ext>
            </a:extLst>
          </p:cNvPr>
          <p:cNvSpPr txBox="1">
            <a:spLocks noChangeArrowheads="1"/>
          </p:cNvSpPr>
          <p:nvPr/>
        </p:nvSpPr>
        <p:spPr bwMode="auto">
          <a:xfrm>
            <a:off x="149533" y="516149"/>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C0CFC"/>
                </a:solidFill>
                <a:latin typeface="Times New Roman" panose="02020603050405020304" pitchFamily="18" charset="0"/>
                <a:cs typeface="Times New Roman" panose="02020603050405020304" pitchFamily="18" charset="0"/>
              </a:rPr>
              <a:t>ĐỌC THÔNG TIN</a:t>
            </a:r>
            <a:endParaRPr lang="en-US" altLang="en-US" sz="2000" dirty="0">
              <a:solidFill>
                <a:srgbClr val="0C0C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CDFDA-2F4C-43CA-8D08-5086C6F534EC}"/>
              </a:ext>
            </a:extLst>
          </p:cNvPr>
          <p:cNvPicPr>
            <a:picLocks noChangeAspect="1"/>
          </p:cNvPicPr>
          <p:nvPr/>
        </p:nvPicPr>
        <p:blipFill>
          <a:blip r:embed="rId2"/>
          <a:stretch>
            <a:fillRect/>
          </a:stretch>
        </p:blipFill>
        <p:spPr>
          <a:xfrm>
            <a:off x="1027289" y="141667"/>
            <a:ext cx="10137422" cy="5949245"/>
          </a:xfrm>
          <a:prstGeom prst="rect">
            <a:avLst/>
          </a:prstGeom>
        </p:spPr>
      </p:pic>
    </p:spTree>
    <p:extLst>
      <p:ext uri="{BB962C8B-B14F-4D97-AF65-F5344CB8AC3E}">
        <p14:creationId xmlns:p14="http://schemas.microsoft.com/office/powerpoint/2010/main" val="160298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4D0DF-25B2-4533-9C2C-9D73792A46CE}"/>
              </a:ext>
            </a:extLst>
          </p:cNvPr>
          <p:cNvSpPr txBox="1"/>
          <p:nvPr/>
        </p:nvSpPr>
        <p:spPr>
          <a:xfrm>
            <a:off x="334851" y="282783"/>
            <a:ext cx="11732653" cy="4204934"/>
          </a:xfrm>
          <a:prstGeom prst="rect">
            <a:avLst/>
          </a:prstGeom>
          <a:solidFill>
            <a:schemeClr val="bg1"/>
          </a:solidFill>
        </p:spPr>
        <p:txBody>
          <a:bodyPr wrap="square">
            <a:spAutoFit/>
          </a:bodyPr>
          <a:lstStyle/>
          <a:p>
            <a:pPr algn="just">
              <a:lnSpc>
                <a:spcPct val="107000"/>
              </a:lnSpc>
              <a:spcAft>
                <a:spcPts val="800"/>
              </a:spcAft>
            </a:pPr>
            <a:r>
              <a:rPr lang="vi-VN" sz="40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Truyền thống gia đình của Giáo sư Tôn Thất Tùng được thể hiện như thế nào qua thông tin trên?</a:t>
            </a:r>
            <a:endParaRPr lang="vi-VN" sz="40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4000" b="1"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Em có biết những truyền thống nào khác của các gia đình, dòng họ?</a:t>
            </a:r>
          </a:p>
          <a:p>
            <a:pPr algn="just">
              <a:lnSpc>
                <a:spcPct val="107000"/>
              </a:lnSpc>
              <a:spcAft>
                <a:spcPts val="800"/>
              </a:spcAft>
            </a:pPr>
            <a:r>
              <a:rPr lang="vi-VN" sz="4000" b="1"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Giới thiệu về gia đình, dòng họ của quê hương có truyền thống tốt đẹp đó?</a:t>
            </a:r>
          </a:p>
        </p:txBody>
      </p:sp>
    </p:spTree>
    <p:extLst>
      <p:ext uri="{BB962C8B-B14F-4D97-AF65-F5344CB8AC3E}">
        <p14:creationId xmlns:p14="http://schemas.microsoft.com/office/powerpoint/2010/main" val="1602385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2903</TotalTime>
  <Words>1587</Words>
  <Application>Microsoft Office PowerPoint</Application>
  <PresentationFormat>Widescreen</PresentationFormat>
  <Paragraphs>158</Paragraphs>
  <Slides>39</Slides>
  <Notes>1</Notes>
  <HiddenSlides>0</HiddenSlides>
  <MMClips>1</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8" baseType="lpstr">
      <vt:lpstr>.VnSouthern</vt:lpstr>
      <vt:lpstr>.VnTime</vt:lpstr>
      <vt:lpstr>.VnTimeH</vt:lpstr>
      <vt:lpstr>SVN-Vanilla Daisy Pro</vt:lpstr>
      <vt:lpstr>SVN-Very Berry</vt:lpstr>
      <vt:lpstr>Arial</vt:lpstr>
      <vt:lpstr>Calibri</vt:lpstr>
      <vt:lpstr>Century Gothic</vt:lpstr>
      <vt:lpstr>Georgia</vt:lpstr>
      <vt:lpstr>Lato Light</vt:lpstr>
      <vt:lpstr>Modern Love</vt:lpstr>
      <vt:lpstr>Tahoma</vt:lpstr>
      <vt:lpstr>Times New Roman</vt:lpstr>
      <vt:lpstr>Trebuchet MS</vt:lpstr>
      <vt:lpstr>Verdana</vt:lpstr>
      <vt:lpstr>Wingdings</vt:lpstr>
      <vt:lpstr>Wingdings 3</vt:lpstr>
      <vt:lpstr>Facet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Vân Lê</cp:lastModifiedBy>
  <cp:revision>15</cp:revision>
  <dcterms:created xsi:type="dcterms:W3CDTF">2021-08-12T13:46:28Z</dcterms:created>
  <dcterms:modified xsi:type="dcterms:W3CDTF">2023-09-20T01:17:58Z</dcterms:modified>
</cp:coreProperties>
</file>