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16" r:id="rId3"/>
    <p:sldId id="312" r:id="rId4"/>
    <p:sldId id="322" r:id="rId5"/>
    <p:sldId id="323" r:id="rId6"/>
    <p:sldId id="324" r:id="rId7"/>
    <p:sldId id="356" r:id="rId8"/>
    <p:sldId id="337" r:id="rId9"/>
    <p:sldId id="331" r:id="rId10"/>
    <p:sldId id="332" r:id="rId11"/>
    <p:sldId id="338" r:id="rId12"/>
    <p:sldId id="339" r:id="rId13"/>
    <p:sldId id="353" r:id="rId14"/>
    <p:sldId id="351" r:id="rId15"/>
    <p:sldId id="355" r:id="rId16"/>
    <p:sldId id="352" r:id="rId17"/>
    <p:sldId id="343" r:id="rId18"/>
    <p:sldId id="344" r:id="rId19"/>
    <p:sldId id="320" r:id="rId20"/>
    <p:sldId id="283" r:id="rId21"/>
    <p:sldId id="284" r:id="rId22"/>
    <p:sldId id="285" r:id="rId23"/>
    <p:sldId id="286" r:id="rId24"/>
    <p:sldId id="287" r:id="rId25"/>
    <p:sldId id="288" r:id="rId26"/>
    <p:sldId id="268" r:id="rId27"/>
    <p:sldId id="333" r:id="rId28"/>
    <p:sldId id="26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E0E96"/>
    <a:srgbClr val="4603EF"/>
    <a:srgbClr val="FFFF66"/>
    <a:srgbClr val="2E6C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4434" autoAdjust="0"/>
  </p:normalViewPr>
  <p:slideViewPr>
    <p:cSldViewPr>
      <p:cViewPr varScale="1">
        <p:scale>
          <a:sx n="67" d="100"/>
          <a:sy n="67" d="100"/>
        </p:scale>
        <p:origin x="168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A11CAE-2CEA-458A-8467-A6204827117C}" type="datetimeFigureOut">
              <a:rPr lang="en-US" smtClean="0"/>
              <a:t>10/16/2017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FA2234-43B7-4E32-8210-1510F66618AD}" type="slidenum">
              <a:rPr lang="en-US" smtClean="0"/>
              <a:t>‹#›</a:t>
            </a:fld>
            <a:endParaRPr lang="en-US"/>
          </a:p>
        </p:txBody>
      </p:sp>
    </p:spTree>
    <p:extLst>
      <p:ext uri="{BB962C8B-B14F-4D97-AF65-F5344CB8AC3E}">
        <p14:creationId xmlns:p14="http://schemas.microsoft.com/office/powerpoint/2010/main" val="41953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FA2234-43B7-4E32-8210-1510F66618AD}" type="slidenum">
              <a:rPr lang="en-US" smtClean="0"/>
              <a:t>3</a:t>
            </a:fld>
            <a:endParaRPr lang="en-US"/>
          </a:p>
        </p:txBody>
      </p:sp>
    </p:spTree>
    <p:extLst>
      <p:ext uri="{BB962C8B-B14F-4D97-AF65-F5344CB8AC3E}">
        <p14:creationId xmlns:p14="http://schemas.microsoft.com/office/powerpoint/2010/main" val="66373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FA2234-43B7-4E32-8210-1510F66618AD}" type="slidenum">
              <a:rPr lang="en-US" smtClean="0"/>
              <a:t>4</a:t>
            </a:fld>
            <a:endParaRPr lang="en-US"/>
          </a:p>
        </p:txBody>
      </p:sp>
    </p:spTree>
    <p:extLst>
      <p:ext uri="{BB962C8B-B14F-4D97-AF65-F5344CB8AC3E}">
        <p14:creationId xmlns:p14="http://schemas.microsoft.com/office/powerpoint/2010/main" val="408470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D7DE54A5-0333-404D-AF90-A1FAAA226895}" type="slidenum">
              <a:rPr lang="en-US" smtClean="0">
                <a:latin typeface="Arial" pitchFamily="34" charset="0"/>
              </a:rPr>
              <a:pPr eaLnBrk="1" hangingPunct="1"/>
              <a:t>8</a:t>
            </a:fld>
            <a:endParaRPr lang="en-US" smtClean="0">
              <a:latin typeface="Arial" pitchFamily="34" charset="0"/>
            </a:endParaRPr>
          </a:p>
        </p:txBody>
      </p:sp>
    </p:spTree>
    <p:extLst>
      <p:ext uri="{BB962C8B-B14F-4D97-AF65-F5344CB8AC3E}">
        <p14:creationId xmlns:p14="http://schemas.microsoft.com/office/powerpoint/2010/main" val="273594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A2234-43B7-4E32-8210-1510F66618AD}" type="slidenum">
              <a:rPr lang="en-US" smtClean="0"/>
              <a:t>22</a:t>
            </a:fld>
            <a:endParaRPr lang="en-US"/>
          </a:p>
        </p:txBody>
      </p:sp>
    </p:spTree>
    <p:extLst>
      <p:ext uri="{BB962C8B-B14F-4D97-AF65-F5344CB8AC3E}">
        <p14:creationId xmlns:p14="http://schemas.microsoft.com/office/powerpoint/2010/main" val="366306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94DF934B-E084-418E-9924-F68AA6AD5DC6}" type="slidenum">
              <a:rPr lang="en-US" smtClean="0">
                <a:latin typeface="Arial" pitchFamily="34" charset="0"/>
              </a:rPr>
              <a:pPr>
                <a:defRPr/>
              </a:pPr>
              <a:t>24</a:t>
            </a:fld>
            <a:endParaRPr lang="en-US" smtClean="0">
              <a:latin typeface="Arial"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itchFamily="34" charset="0"/>
            </a:endParaRPr>
          </a:p>
        </p:txBody>
      </p:sp>
    </p:spTree>
    <p:extLst>
      <p:ext uri="{BB962C8B-B14F-4D97-AF65-F5344CB8AC3E}">
        <p14:creationId xmlns:p14="http://schemas.microsoft.com/office/powerpoint/2010/main" val="234817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5BC429F-ADEB-4B5F-A170-6137654D53E3}" type="slidenum">
              <a:rPr lang="en-US" smtClean="0">
                <a:latin typeface="Arial" charset="0"/>
              </a:rPr>
              <a:pPr eaLnBrk="1" hangingPunct="1"/>
              <a:t>26</a:t>
            </a:fld>
            <a:endParaRPr lang="en-US" smtClean="0">
              <a:latin typeface="Arial" charset="0"/>
            </a:endParaRPr>
          </a:p>
        </p:txBody>
      </p:sp>
    </p:spTree>
    <p:extLst>
      <p:ext uri="{BB962C8B-B14F-4D97-AF65-F5344CB8AC3E}">
        <p14:creationId xmlns:p14="http://schemas.microsoft.com/office/powerpoint/2010/main" val="3796762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5554B6-0EFD-4A7F-A81F-E734C09C70DF}" type="slidenum">
              <a:rPr lang="en-US"/>
              <a:pPr>
                <a:defRPr/>
              </a:pPr>
              <a:t>‹#›</a:t>
            </a:fld>
            <a:endParaRPr lang="en-US"/>
          </a:p>
        </p:txBody>
      </p:sp>
    </p:spTree>
    <p:extLst>
      <p:ext uri="{BB962C8B-B14F-4D97-AF65-F5344CB8AC3E}">
        <p14:creationId xmlns:p14="http://schemas.microsoft.com/office/powerpoint/2010/main" val="2703861269"/>
      </p:ext>
    </p:extLst>
  </p:cSld>
  <p:clrMapOvr>
    <a:masterClrMapping/>
  </p:clrMapOvr>
  <p:transition spd="med">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audio" Target="Album%20Nhac%20Khong%20Loi%20Nuoc%20Ngoai%20-%20nvhai72%20-%20Nghe%20-%20t&#7843;i%20-%20chia%20s&#7867;%20nh&#7841;c%20-%20Zing%20Mp3.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8.wmf"/><Relationship Id="rId3" Type="http://schemas.openxmlformats.org/officeDocument/2006/relationships/image" Target="../media/image11.gif"/><Relationship Id="rId7" Type="http://schemas.openxmlformats.org/officeDocument/2006/relationships/image" Target="../media/image15.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wmf"/><Relationship Id="rId5" Type="http://schemas.openxmlformats.org/officeDocument/2006/relationships/image" Target="../media/image1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slide" Target="slide20.xml"/><Relationship Id="rId4"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slide" Target="slide22.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6.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audio" Target="file:///E:\th&#244;ng%20GVG\Thong%20thi%20thanh%20pho\DuongDenNgayVinhQuang-BucTuong_3cubg.mp3" TargetMode="Externa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1.bp.blogspot.com/-7bDfTCE_vI0/T7MQzaNhM2I/AAAAAAAABGA/swxgP3-2w4M/s1600/hinh-nen-dep-45.jpg"/>
          <p:cNvPicPr>
            <a:picLocks noChangeAspect="1" noChangeArrowheads="1"/>
          </p:cNvPicPr>
          <p:nvPr/>
        </p:nvPicPr>
        <p:blipFill>
          <a:blip r:embed="rId3" cstate="print">
            <a:duotone>
              <a:schemeClr val="accent5">
                <a:shade val="45000"/>
                <a:satMod val="135000"/>
              </a:schemeClr>
              <a:prstClr val="white"/>
            </a:duotone>
            <a:lum contrast="40000"/>
          </a:blip>
          <a:srcRect l="54255" t="50430"/>
          <a:stretch>
            <a:fillRect/>
          </a:stretch>
        </p:blipFill>
        <p:spPr bwMode="auto">
          <a:xfrm rot="16200000">
            <a:off x="1282700" y="-1282699"/>
            <a:ext cx="6578600" cy="9144000"/>
          </a:xfrm>
          <a:prstGeom prst="rect">
            <a:avLst/>
          </a:prstGeom>
          <a:noFill/>
        </p:spPr>
      </p:pic>
      <p:pic>
        <p:nvPicPr>
          <p:cNvPr id="11" name="Picture 2" descr="E:\khung dep\hinh-dong-hoa-hong-taihinhnendep.com-6 - Copy.gif"/>
          <p:cNvPicPr>
            <a:picLocks noChangeAspect="1" noChangeArrowheads="1" noCrop="1"/>
          </p:cNvPicPr>
          <p:nvPr/>
        </p:nvPicPr>
        <p:blipFill>
          <a:blip r:embed="rId4" cstate="print"/>
          <a:srcRect/>
          <a:stretch>
            <a:fillRect/>
          </a:stretch>
        </p:blipFill>
        <p:spPr bwMode="auto">
          <a:xfrm>
            <a:off x="12" y="2514600"/>
            <a:ext cx="1752601" cy="1600200"/>
          </a:xfrm>
          <a:prstGeom prst="ellipse">
            <a:avLst/>
          </a:prstGeom>
          <a:noFill/>
          <a:effectLst>
            <a:softEdge rad="635000"/>
          </a:effectLst>
        </p:spPr>
      </p:pic>
      <p:pic>
        <p:nvPicPr>
          <p:cNvPr id="19" name="Picture 4" descr="In_Gods_Country"/>
          <p:cNvPicPr>
            <a:picLocks noChangeAspect="1" noChangeArrowheads="1"/>
          </p:cNvPicPr>
          <p:nvPr/>
        </p:nvPicPr>
        <p:blipFill>
          <a:blip r:embed="rId5" cstate="print"/>
          <a:srcRect t="82292"/>
          <a:stretch>
            <a:fillRect/>
          </a:stretch>
        </p:blipFill>
        <p:spPr bwMode="auto">
          <a:xfrm>
            <a:off x="0" y="6477000"/>
            <a:ext cx="9144000" cy="381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3" name="Picture 6"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685800"/>
            <a:ext cx="29718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WordArt 10"/>
          <p:cNvSpPr>
            <a:spLocks noChangeArrowheads="1" noChangeShapeType="1" noTextEdit="1"/>
          </p:cNvSpPr>
          <p:nvPr/>
        </p:nvSpPr>
        <p:spPr bwMode="auto">
          <a:xfrm>
            <a:off x="762000" y="2514600"/>
            <a:ext cx="7924800" cy="1905000"/>
          </a:xfrm>
          <a:prstGeom prst="rect">
            <a:avLst/>
          </a:prstGeom>
        </p:spPr>
        <p:txBody>
          <a:bodyPr spcFirstLastPara="1" wrap="none" fromWordArt="1">
            <a:prstTxWarp prst="textArchUp">
              <a:avLst>
                <a:gd name="adj" fmla="val 10701860"/>
              </a:avLst>
            </a:prstTxWarp>
          </a:bodyPr>
          <a:lstStyle/>
          <a:p>
            <a:pPr algn="ctr"/>
            <a:endParaRPr lang="en-US" sz="2400" kern="10">
              <a:ln w="9525">
                <a:solidFill>
                  <a:srgbClr val="FFFF00"/>
                </a:solidFill>
                <a:round/>
                <a:headEnd/>
                <a:tailEnd/>
              </a:ln>
              <a:solidFill>
                <a:srgbClr val="000000"/>
              </a:solidFill>
              <a:latin typeface=".VnAristote"/>
            </a:endParaRPr>
          </a:p>
        </p:txBody>
      </p:sp>
      <p:pic>
        <p:nvPicPr>
          <p:cNvPr id="7175" name="Picture 26" descr="http://mycenes.m.y.pic.centerblog.net/go0pi2c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884316">
            <a:off x="-854869" y="4634707"/>
            <a:ext cx="2287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6" descr="http://mycenes.m.y.pic.centerblog.net/go0pi2c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46442">
            <a:off x="-546100" y="4287838"/>
            <a:ext cx="33369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6" descr="http://mycenes.m.y.pic.centerblog.net/go0pi2c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19796">
            <a:off x="527050" y="4514850"/>
            <a:ext cx="281781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8"/>
          <p:cNvSpPr txBox="1">
            <a:spLocks noChangeArrowheads="1"/>
          </p:cNvSpPr>
          <p:nvPr/>
        </p:nvSpPr>
        <p:spPr bwMode="auto">
          <a:xfrm>
            <a:off x="1122362" y="233362"/>
            <a:ext cx="7848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3" tIns="45712" rIns="91423" bIns="45712">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2400" b="1" dirty="0">
                <a:solidFill>
                  <a:srgbClr val="0000CC"/>
                </a:solidFill>
                <a:cs typeface="Times New Roman" pitchFamily="18" charset="0"/>
              </a:rPr>
              <a:t>LỚP </a:t>
            </a:r>
            <a:r>
              <a:rPr lang="en-US" sz="2400" b="1" dirty="0" smtClean="0">
                <a:solidFill>
                  <a:srgbClr val="0000CC"/>
                </a:solidFill>
                <a:cs typeface="Times New Roman" pitchFamily="18" charset="0"/>
              </a:rPr>
              <a:t>8A </a:t>
            </a:r>
            <a:r>
              <a:rPr lang="en-US" sz="2400" b="1" dirty="0">
                <a:solidFill>
                  <a:srgbClr val="0000CC"/>
                </a:solidFill>
                <a:cs typeface="Times New Roman" pitchFamily="18" charset="0"/>
              </a:rPr>
              <a:t>- TRƯỜNG THCS </a:t>
            </a:r>
            <a:r>
              <a:rPr lang="en-US" sz="2400" b="1" dirty="0" smtClean="0">
                <a:solidFill>
                  <a:srgbClr val="0000CC"/>
                </a:solidFill>
                <a:cs typeface="Times New Roman" pitchFamily="18" charset="0"/>
              </a:rPr>
              <a:t>NGỌC HỒI</a:t>
            </a:r>
            <a:endParaRPr lang="en-US" sz="2400" b="1" dirty="0">
              <a:solidFill>
                <a:srgbClr val="0000CC"/>
              </a:solidFill>
              <a:cs typeface="Times New Roman" pitchFamily="18" charset="0"/>
            </a:endParaRPr>
          </a:p>
          <a:p>
            <a:pPr algn="ctr">
              <a:spcBef>
                <a:spcPct val="20000"/>
              </a:spcBef>
            </a:pPr>
            <a:endParaRPr lang="en-US" sz="2800" b="1" dirty="0">
              <a:solidFill>
                <a:srgbClr val="0000CC"/>
              </a:solidFill>
              <a:cs typeface="Times New Roman" pitchFamily="18" charset="0"/>
            </a:endParaRPr>
          </a:p>
        </p:txBody>
      </p:sp>
      <p:sp>
        <p:nvSpPr>
          <p:cNvPr id="55" name="WordArt 16"/>
          <p:cNvSpPr>
            <a:spLocks noChangeArrowheads="1" noChangeShapeType="1" noTextEdit="1"/>
          </p:cNvSpPr>
          <p:nvPr/>
        </p:nvSpPr>
        <p:spPr bwMode="auto">
          <a:xfrm>
            <a:off x="1295400" y="1658262"/>
            <a:ext cx="7391400" cy="2286000"/>
          </a:xfrm>
          <a:prstGeom prst="rect">
            <a:avLst/>
          </a:prstGeom>
          <a:effectLst>
            <a:glow rad="139700">
              <a:schemeClr val="accent2">
                <a:satMod val="175000"/>
                <a:alpha val="40000"/>
              </a:schemeClr>
            </a:glow>
          </a:effectLst>
        </p:spPr>
        <p:txBody>
          <a:bodyPr spcFirstLastPara="1" wrap="none" fromWordArt="1">
            <a:prstTxWarp prst="textArch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4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NHIỆT LIỆT CHÀO MỪNG</a:t>
            </a:r>
          </a:p>
        </p:txBody>
      </p:sp>
      <p:sp>
        <p:nvSpPr>
          <p:cNvPr id="56" name="Rectangle 55"/>
          <p:cNvSpPr/>
          <p:nvPr/>
        </p:nvSpPr>
        <p:spPr>
          <a:xfrm>
            <a:off x="1891145" y="2262633"/>
            <a:ext cx="6127523" cy="1301309"/>
          </a:xfrm>
          <a:prstGeom prst="rect">
            <a:avLst/>
          </a:prstGeom>
          <a:noFill/>
        </p:spPr>
        <p:txBody>
          <a:bodyPr wrap="none">
            <a:prstTxWarp prst="textDeflate">
              <a:avLst>
                <a:gd name="adj" fmla="val 31660"/>
              </a:avLst>
            </a:prstTxWarp>
            <a:spAutoFit/>
          </a:bodyPr>
          <a:lstStyle/>
          <a:p>
            <a:pPr algn="ctr" fontAlgn="auto">
              <a:spcBef>
                <a:spcPts val="0"/>
              </a:spcBef>
              <a:spcAft>
                <a:spcPts val="0"/>
              </a:spcAft>
              <a:defRPr/>
            </a:pPr>
            <a:r>
              <a:rPr lang="en-U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Times New Roman" pitchFamily="18" charset="0"/>
              </a:rPr>
              <a:t>CÁC THẦY CÔ GIÁO</a:t>
            </a:r>
          </a:p>
        </p:txBody>
      </p:sp>
      <p:sp>
        <p:nvSpPr>
          <p:cNvPr id="57" name="WordArt 16"/>
          <p:cNvSpPr>
            <a:spLocks noChangeArrowheads="1" noChangeShapeType="1" noTextEdit="1"/>
          </p:cNvSpPr>
          <p:nvPr/>
        </p:nvSpPr>
        <p:spPr bwMode="auto">
          <a:xfrm>
            <a:off x="1905000" y="3743354"/>
            <a:ext cx="6324600" cy="1285846"/>
          </a:xfrm>
          <a:prstGeom prst="rect">
            <a:avLst/>
          </a:prstGeom>
          <a:effectLst>
            <a:glow rad="139700">
              <a:schemeClr val="accent2">
                <a:satMod val="175000"/>
                <a:alpha val="40000"/>
              </a:schemeClr>
            </a:glow>
          </a:effectLst>
        </p:spPr>
        <p:txBody>
          <a:bodyPr wrap="none" fromWordArt="1">
            <a:prstTxWarp prst="textPlain">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algn="l" rotWithShape="0">
                    <a:prstClr val="black">
                      <a:alpha val="40000"/>
                    </a:prstClr>
                  </a:outerShdw>
                </a:effectLst>
                <a:latin typeface="Times New Roman"/>
                <a:cs typeface="Times New Roman"/>
              </a:rPr>
              <a:t>VỀ DỰ GIỜ THĂM LỚP</a:t>
            </a:r>
          </a:p>
          <a:p>
            <a:pPr algn="ctr" fontAlgn="auto">
              <a:spcBef>
                <a:spcPts val="0"/>
              </a:spcBef>
              <a:spcAft>
                <a:spcPts val="0"/>
              </a:spcAft>
              <a:defRPr/>
            </a:pP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algn="l" rotWithShape="0">
                    <a:prstClr val="black">
                      <a:alpha val="40000"/>
                    </a:prstClr>
                  </a:outerShdw>
                </a:effectLst>
                <a:latin typeface="Times New Roman"/>
                <a:cs typeface="Times New Roman"/>
              </a:rPr>
              <a:t>MÔN: VẬT LÍ 8</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algn="l" rotWithShape="0">
                  <a:prstClr val="black">
                    <a:alpha val="40000"/>
                  </a:prstClr>
                </a:outerShdw>
              </a:effectLst>
              <a:latin typeface="Times New Roman"/>
              <a:cs typeface="Times New Roman"/>
            </a:endParaRPr>
          </a:p>
        </p:txBody>
      </p:sp>
      <p:pic>
        <p:nvPicPr>
          <p:cNvPr id="7182" name="Picture 46" descr="http://i1328.photobucket.com/albums/w539/forumgazel_resim/png_sus_forumgazel4_zps529c443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897563"/>
            <a:ext cx="34448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48" descr="http://i1073.photobucket.com/albums/w388/thanhhaiautumn/0_65e59_b39c4b5d_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6096000"/>
            <a:ext cx="525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46" descr="http://i1328.photobucket.com/albums/w539/forumgazel_resim/png_sus_forumgazel4_zps529c443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5791200"/>
            <a:ext cx="3444875"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E:\khung dep\hinh-dong-hoa-hong-taihinhnendep.com-6 - Copy.gif"/>
          <p:cNvPicPr>
            <a:picLocks noChangeAspect="1" noChangeArrowheads="1" noCrop="1"/>
          </p:cNvPicPr>
          <p:nvPr/>
        </p:nvPicPr>
        <p:blipFill>
          <a:blip r:embed="rId4" cstate="print"/>
          <a:srcRect/>
          <a:stretch>
            <a:fillRect/>
          </a:stretch>
        </p:blipFill>
        <p:spPr bwMode="auto">
          <a:xfrm>
            <a:off x="4114800" y="4648200"/>
            <a:ext cx="1752601" cy="1600200"/>
          </a:xfrm>
          <a:prstGeom prst="ellipse">
            <a:avLst/>
          </a:prstGeom>
          <a:noFill/>
          <a:effectLst>
            <a:softEdge rad="635000"/>
          </a:effectLst>
        </p:spPr>
      </p:pic>
      <p:pic>
        <p:nvPicPr>
          <p:cNvPr id="35" name="Picture 2" descr="E:\khung dep\hinh-dong-hoa-hong-taihinhnendep.com-6 - Copy.gif"/>
          <p:cNvPicPr>
            <a:picLocks noChangeAspect="1" noChangeArrowheads="1" noCrop="1"/>
          </p:cNvPicPr>
          <p:nvPr/>
        </p:nvPicPr>
        <p:blipFill>
          <a:blip r:embed="rId4" cstate="print"/>
          <a:srcRect/>
          <a:stretch>
            <a:fillRect/>
          </a:stretch>
        </p:blipFill>
        <p:spPr bwMode="auto">
          <a:xfrm>
            <a:off x="7391421" y="4800600"/>
            <a:ext cx="1752601" cy="1600200"/>
          </a:xfrm>
          <a:prstGeom prst="ellipse">
            <a:avLst/>
          </a:prstGeom>
          <a:noFill/>
          <a:effectLst>
            <a:softEdge rad="635000"/>
          </a:effectLst>
        </p:spPr>
      </p:pic>
      <p:pic>
        <p:nvPicPr>
          <p:cNvPr id="21" name="Album Nhac Khong Loi Nuoc Ngoai - nvhai72 - Nghe - tải - chia sẻ nhạc - Zing Mp3.mp3">
            <a:hlinkClick r:id="" action="ppaction://media"/>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70104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 name="TextBox 21"/>
          <p:cNvSpPr txBox="1">
            <a:spLocks noChangeArrowheads="1"/>
          </p:cNvSpPr>
          <p:nvPr/>
        </p:nvSpPr>
        <p:spPr bwMode="auto">
          <a:xfrm>
            <a:off x="2857500" y="5163934"/>
            <a:ext cx="6172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i="1" dirty="0" err="1">
                <a:solidFill>
                  <a:srgbClr val="0070C0"/>
                </a:solidFill>
                <a:cs typeface="Times New Roman" pitchFamily="18" charset="0"/>
              </a:rPr>
              <a:t>Giáo</a:t>
            </a:r>
            <a:r>
              <a:rPr lang="en-US" sz="3200" b="1" i="1" dirty="0">
                <a:solidFill>
                  <a:srgbClr val="0070C0"/>
                </a:solidFill>
                <a:cs typeface="Times New Roman" pitchFamily="18" charset="0"/>
              </a:rPr>
              <a:t> </a:t>
            </a:r>
            <a:r>
              <a:rPr lang="en-US" sz="3200" b="1" i="1" dirty="0" err="1">
                <a:solidFill>
                  <a:srgbClr val="0070C0"/>
                </a:solidFill>
                <a:cs typeface="Times New Roman" pitchFamily="18" charset="0"/>
              </a:rPr>
              <a:t>viên</a:t>
            </a:r>
            <a:r>
              <a:rPr lang="en-US" sz="3200" b="1" i="1" dirty="0">
                <a:solidFill>
                  <a:srgbClr val="0070C0"/>
                </a:solidFill>
                <a:cs typeface="Times New Roman" pitchFamily="18" charset="0"/>
              </a:rPr>
              <a:t> : </a:t>
            </a:r>
            <a:r>
              <a:rPr lang="en-US" sz="3200" b="1" i="1" dirty="0" err="1" smtClean="0">
                <a:solidFill>
                  <a:srgbClr val="0070C0"/>
                </a:solidFill>
                <a:cs typeface="Times New Roman" pitchFamily="18" charset="0"/>
              </a:rPr>
              <a:t>Nguyễn</a:t>
            </a:r>
            <a:r>
              <a:rPr lang="en-US" sz="3200" b="1" i="1" dirty="0" smtClean="0">
                <a:solidFill>
                  <a:srgbClr val="0070C0"/>
                </a:solidFill>
                <a:cs typeface="Times New Roman" pitchFamily="18" charset="0"/>
              </a:rPr>
              <a:t> </a:t>
            </a:r>
            <a:r>
              <a:rPr lang="en-US" sz="3200" b="1" i="1" dirty="0" err="1" smtClean="0">
                <a:solidFill>
                  <a:srgbClr val="0070C0"/>
                </a:solidFill>
                <a:cs typeface="Times New Roman" pitchFamily="18" charset="0"/>
              </a:rPr>
              <a:t>Thị</a:t>
            </a:r>
            <a:r>
              <a:rPr lang="en-US" sz="3200" b="1" i="1" dirty="0" smtClean="0">
                <a:solidFill>
                  <a:srgbClr val="0070C0"/>
                </a:solidFill>
                <a:cs typeface="Times New Roman" pitchFamily="18" charset="0"/>
              </a:rPr>
              <a:t> </a:t>
            </a:r>
            <a:r>
              <a:rPr lang="en-US" sz="3200" b="1" i="1" dirty="0" err="1" smtClean="0">
                <a:solidFill>
                  <a:srgbClr val="0070C0"/>
                </a:solidFill>
                <a:cs typeface="Times New Roman" pitchFamily="18" charset="0"/>
              </a:rPr>
              <a:t>Diệu</a:t>
            </a:r>
            <a:r>
              <a:rPr lang="en-US" sz="3200" b="1" i="1" dirty="0" smtClean="0">
                <a:solidFill>
                  <a:srgbClr val="0070C0"/>
                </a:solidFill>
                <a:cs typeface="Times New Roman" pitchFamily="18" charset="0"/>
              </a:rPr>
              <a:t> </a:t>
            </a:r>
            <a:r>
              <a:rPr lang="en-US" sz="3200" b="1" i="1" dirty="0" err="1" smtClean="0">
                <a:solidFill>
                  <a:srgbClr val="0070C0"/>
                </a:solidFill>
                <a:cs typeface="Times New Roman" pitchFamily="18" charset="0"/>
              </a:rPr>
              <a:t>Hoa</a:t>
            </a:r>
            <a:endParaRPr lang="en-US" sz="3200" b="1" i="1" dirty="0">
              <a:solidFill>
                <a:srgbClr val="0070C0"/>
              </a:solidFill>
              <a:cs typeface="Times New Roman" pitchFamily="18" charset="0"/>
            </a:endParaRPr>
          </a:p>
          <a:p>
            <a:pPr algn="just" eaLnBrk="1" hangingPunct="1"/>
            <a:r>
              <a:rPr lang="en-US" sz="3200" b="1" i="1" dirty="0">
                <a:solidFill>
                  <a:srgbClr val="0070C0"/>
                </a:solidFill>
                <a:cs typeface="Times New Roman" pitchFamily="18" charset="0"/>
              </a:rPr>
              <a:t>   </a:t>
            </a:r>
            <a:r>
              <a:rPr lang="en-US" sz="3200" b="1" i="1" dirty="0" err="1" smtClean="0">
                <a:solidFill>
                  <a:srgbClr val="0070C0"/>
                </a:solidFill>
                <a:cs typeface="Times New Roman" pitchFamily="18" charset="0"/>
              </a:rPr>
              <a:t>Trường</a:t>
            </a:r>
            <a:r>
              <a:rPr lang="en-US" sz="3200" b="1" i="1" dirty="0" smtClean="0">
                <a:solidFill>
                  <a:srgbClr val="0070C0"/>
                </a:solidFill>
                <a:cs typeface="Times New Roman" pitchFamily="18" charset="0"/>
              </a:rPr>
              <a:t> : </a:t>
            </a:r>
            <a:r>
              <a:rPr lang="en-US" sz="3200" b="1" i="1" dirty="0">
                <a:solidFill>
                  <a:srgbClr val="0070C0"/>
                </a:solidFill>
                <a:cs typeface="Times New Roman" pitchFamily="18" charset="0"/>
              </a:rPr>
              <a:t>THCS </a:t>
            </a:r>
            <a:r>
              <a:rPr lang="en-US" sz="3200" b="1" i="1" dirty="0" err="1" smtClean="0">
                <a:solidFill>
                  <a:srgbClr val="0070C0"/>
                </a:solidFill>
                <a:cs typeface="Times New Roman" pitchFamily="18" charset="0"/>
              </a:rPr>
              <a:t>Ngọc</a:t>
            </a:r>
            <a:r>
              <a:rPr lang="en-US" sz="3200" b="1" i="1" dirty="0" smtClean="0">
                <a:solidFill>
                  <a:srgbClr val="0070C0"/>
                </a:solidFill>
                <a:cs typeface="Times New Roman" pitchFamily="18" charset="0"/>
              </a:rPr>
              <a:t> </a:t>
            </a:r>
            <a:r>
              <a:rPr lang="en-US" sz="3200" b="1" i="1" dirty="0" err="1" smtClean="0">
                <a:solidFill>
                  <a:srgbClr val="0070C0"/>
                </a:solidFill>
                <a:cs typeface="Times New Roman" pitchFamily="18" charset="0"/>
              </a:rPr>
              <a:t>Hồi</a:t>
            </a:r>
            <a:endParaRPr lang="en-US" sz="3200" b="1" i="1" dirty="0">
              <a:solidFill>
                <a:srgbClr val="0070C0"/>
              </a:solidFill>
              <a:cs typeface="Times New Roman" pitchFamily="18" charset="0"/>
            </a:endParaRPr>
          </a:p>
        </p:txBody>
      </p:sp>
      <p:grpSp>
        <p:nvGrpSpPr>
          <p:cNvPr id="7189" name="Group 203"/>
          <p:cNvGrpSpPr>
            <a:grpSpLocks/>
          </p:cNvGrpSpPr>
          <p:nvPr/>
        </p:nvGrpSpPr>
        <p:grpSpPr bwMode="auto">
          <a:xfrm>
            <a:off x="0" y="0"/>
            <a:ext cx="2133600" cy="1808163"/>
            <a:chOff x="1632" y="2880"/>
            <a:chExt cx="1288" cy="1219"/>
          </a:xfrm>
        </p:grpSpPr>
        <p:sp>
          <p:nvSpPr>
            <p:cNvPr id="7192" name="AutoShape 204"/>
            <p:cNvSpPr>
              <a:spLocks noChangeArrowheads="1"/>
            </p:cNvSpPr>
            <p:nvPr/>
          </p:nvSpPr>
          <p:spPr bwMode="auto">
            <a:xfrm>
              <a:off x="1736" y="3656"/>
              <a:ext cx="1120" cy="305"/>
            </a:xfrm>
            <a:prstGeom prst="cube">
              <a:avLst>
                <a:gd name="adj" fmla="val 84120"/>
              </a:avLst>
            </a:prstGeom>
            <a:gradFill rotWithShape="1">
              <a:gsLst>
                <a:gs pos="0">
                  <a:srgbClr val="008000"/>
                </a:gs>
                <a:gs pos="100000">
                  <a:srgbClr val="003B00"/>
                </a:gs>
              </a:gsLst>
              <a:path path="rect">
                <a:fillToRect r="100000" b="100000"/>
              </a:path>
            </a:gradFill>
            <a:ln w="28575">
              <a:solidFill>
                <a:srgbClr val="FFFFFF"/>
              </a:solidFill>
              <a:miter lim="800000"/>
              <a:headEnd/>
              <a:tailEnd/>
            </a:ln>
            <a:effectLst>
              <a:prstShdw prst="shdw17" dist="17961" dir="2700000">
                <a:srgbClr val="999999"/>
              </a:prstShdw>
            </a:effectLst>
          </p:spPr>
          <p:txBody>
            <a:bodyPr/>
            <a:lstStyle/>
            <a:p>
              <a:endParaRPr lang="en-US"/>
            </a:p>
          </p:txBody>
        </p:sp>
        <p:sp>
          <p:nvSpPr>
            <p:cNvPr id="7193" name="AutoShape 205"/>
            <p:cNvSpPr>
              <a:spLocks noChangeArrowheads="1"/>
            </p:cNvSpPr>
            <p:nvPr/>
          </p:nvSpPr>
          <p:spPr bwMode="auto">
            <a:xfrm>
              <a:off x="2072" y="3656"/>
              <a:ext cx="392" cy="305"/>
            </a:xfrm>
            <a:prstGeom prst="star16">
              <a:avLst>
                <a:gd name="adj" fmla="val 20917"/>
              </a:avLst>
            </a:prstGeom>
            <a:solidFill>
              <a:srgbClr val="FFFFFF"/>
            </a:solidFill>
            <a:ln w="9525">
              <a:solidFill>
                <a:srgbClr val="000000"/>
              </a:solidFill>
              <a:miter lim="800000"/>
              <a:headEnd/>
              <a:tailEnd/>
            </a:ln>
          </p:spPr>
          <p:txBody>
            <a:bodyPr/>
            <a:lstStyle/>
            <a:p>
              <a:endParaRPr lang="en-US"/>
            </a:p>
          </p:txBody>
        </p:sp>
        <p:sp>
          <p:nvSpPr>
            <p:cNvPr id="7194" name="AutoShape 206"/>
            <p:cNvSpPr>
              <a:spLocks noChangeArrowheads="1"/>
            </p:cNvSpPr>
            <p:nvPr/>
          </p:nvSpPr>
          <p:spPr bwMode="auto">
            <a:xfrm>
              <a:off x="1848" y="3199"/>
              <a:ext cx="392" cy="610"/>
            </a:xfrm>
            <a:prstGeom prst="flowChartPunchedTape">
              <a:avLst/>
            </a:prstGeom>
            <a:solidFill>
              <a:srgbClr val="FFFFFF"/>
            </a:solidFill>
            <a:ln w="9525">
              <a:solidFill>
                <a:srgbClr val="FFFFFF"/>
              </a:solidFill>
              <a:miter lim="800000"/>
              <a:headEnd/>
              <a:tailEnd/>
            </a:ln>
            <a:effectLst>
              <a:outerShdw dist="107763" dir="13500000" algn="ctr" rotWithShape="0">
                <a:srgbClr val="808080">
                  <a:alpha val="50000"/>
                </a:srgbClr>
              </a:outerShdw>
            </a:effectLst>
          </p:spPr>
          <p:txBody>
            <a:bodyPr/>
            <a:lstStyle/>
            <a:p>
              <a:endParaRPr lang="en-US"/>
            </a:p>
          </p:txBody>
        </p:sp>
        <p:sp>
          <p:nvSpPr>
            <p:cNvPr id="7195" name="AutoShape 207"/>
            <p:cNvSpPr>
              <a:spLocks noChangeArrowheads="1"/>
            </p:cNvSpPr>
            <p:nvPr/>
          </p:nvSpPr>
          <p:spPr bwMode="auto">
            <a:xfrm>
              <a:off x="2240" y="3199"/>
              <a:ext cx="392" cy="610"/>
            </a:xfrm>
            <a:prstGeom prst="wave">
              <a:avLst>
                <a:gd name="adj1" fmla="val 13005"/>
                <a:gd name="adj2" fmla="val 0"/>
              </a:avLst>
            </a:prstGeom>
            <a:solidFill>
              <a:srgbClr val="FFFFFF"/>
            </a:solidFill>
            <a:ln w="9525">
              <a:solidFill>
                <a:srgbClr val="0000FF"/>
              </a:solidFill>
              <a:round/>
              <a:headEnd/>
              <a:tailEnd/>
            </a:ln>
            <a:effectLst>
              <a:outerShdw dist="107763" dir="13500000" algn="ctr" rotWithShape="0">
                <a:srgbClr val="808080">
                  <a:alpha val="50000"/>
                </a:srgbClr>
              </a:outerShdw>
            </a:effectLst>
          </p:spPr>
          <p:txBody>
            <a:bodyPr/>
            <a:lstStyle/>
            <a:p>
              <a:endParaRPr lang="en-US"/>
            </a:p>
          </p:txBody>
        </p:sp>
        <p:sp>
          <p:nvSpPr>
            <p:cNvPr id="7196" name="AutoShape 208"/>
            <p:cNvSpPr>
              <a:spLocks noChangeArrowheads="1"/>
            </p:cNvSpPr>
            <p:nvPr/>
          </p:nvSpPr>
          <p:spPr bwMode="auto">
            <a:xfrm>
              <a:off x="1904" y="3199"/>
              <a:ext cx="392" cy="610"/>
            </a:xfrm>
            <a:prstGeom prst="flowChartPunchedTape">
              <a:avLst/>
            </a:prstGeom>
            <a:solidFill>
              <a:srgbClr val="FFFFFF"/>
            </a:solidFill>
            <a:ln w="9525">
              <a:solidFill>
                <a:srgbClr val="0000FF"/>
              </a:solidFill>
              <a:miter lim="800000"/>
              <a:headEnd/>
              <a:tailEnd/>
            </a:ln>
            <a:effectLst>
              <a:outerShdw dist="107763" dir="13500000" algn="ctr" rotWithShape="0">
                <a:srgbClr val="808080">
                  <a:alpha val="50000"/>
                </a:srgbClr>
              </a:outerShdw>
            </a:effectLst>
          </p:spPr>
          <p:txBody>
            <a:bodyPr/>
            <a:lstStyle/>
            <a:p>
              <a:r>
                <a:rPr lang="en-US" sz="3000" b="1">
                  <a:solidFill>
                    <a:srgbClr val="FF0000"/>
                  </a:solidFill>
                </a:rPr>
                <a:t>10</a:t>
              </a:r>
            </a:p>
          </p:txBody>
        </p:sp>
        <p:sp>
          <p:nvSpPr>
            <p:cNvPr id="7197" name="AutoShape 209"/>
            <p:cNvSpPr>
              <a:spLocks noChangeArrowheads="1"/>
            </p:cNvSpPr>
            <p:nvPr/>
          </p:nvSpPr>
          <p:spPr bwMode="auto">
            <a:xfrm>
              <a:off x="2296" y="3179"/>
              <a:ext cx="392" cy="610"/>
            </a:xfrm>
            <a:prstGeom prst="wave">
              <a:avLst>
                <a:gd name="adj1" fmla="val 13005"/>
                <a:gd name="adj2" fmla="val 0"/>
              </a:avLst>
            </a:prstGeom>
            <a:solidFill>
              <a:srgbClr val="FFFFFF"/>
            </a:solidFill>
            <a:ln w="9525">
              <a:solidFill>
                <a:srgbClr val="0000FF"/>
              </a:solidFill>
              <a:round/>
              <a:headEnd/>
              <a:tailEnd/>
            </a:ln>
            <a:effectLst>
              <a:outerShdw dist="107763" dir="13500000" algn="ctr" rotWithShape="0">
                <a:srgbClr val="808080">
                  <a:alpha val="50000"/>
                </a:srgbClr>
              </a:outerShdw>
            </a:effectLst>
          </p:spPr>
          <p:txBody>
            <a:bodyPr/>
            <a:lstStyle/>
            <a:p>
              <a:endParaRPr lang="en-US" sz="3000" b="1">
                <a:solidFill>
                  <a:srgbClr val="FF0000"/>
                </a:solidFill>
              </a:endParaRPr>
            </a:p>
          </p:txBody>
        </p:sp>
        <p:sp>
          <p:nvSpPr>
            <p:cNvPr id="3101" name="AutoShape 210"/>
            <p:cNvSpPr>
              <a:spLocks noChangeArrowheads="1"/>
            </p:cNvSpPr>
            <p:nvPr/>
          </p:nvSpPr>
          <p:spPr bwMode="auto">
            <a:xfrm>
              <a:off x="1736" y="3808"/>
              <a:ext cx="1001" cy="153"/>
            </a:xfrm>
            <a:prstGeom prst="ribbon">
              <a:avLst>
                <a:gd name="adj1" fmla="val 33333"/>
                <a:gd name="adj2" fmla="val 45241"/>
              </a:avLst>
            </a:prstGeom>
            <a:gradFill flip="none" rotWithShape="1">
              <a:gsLst>
                <a:gs pos="0">
                  <a:schemeClr val="accent2">
                    <a:lumMod val="60000"/>
                    <a:lumOff val="40000"/>
                  </a:schemeClr>
                </a:gs>
                <a:gs pos="64999">
                  <a:srgbClr val="F0EBD5"/>
                </a:gs>
                <a:gs pos="100000">
                  <a:srgbClr val="D1C39F"/>
                </a:gs>
              </a:gsLst>
              <a:lin ang="16200000" scaled="1"/>
              <a:tileRect/>
            </a:gradFill>
            <a:ln w="9525">
              <a:solidFill>
                <a:srgbClr val="000000"/>
              </a:solidFill>
              <a:round/>
              <a:headEnd/>
              <a:tailEnd/>
            </a:ln>
          </p:spPr>
          <p:txBody>
            <a:bodyPr/>
            <a:lstStyle/>
            <a:p>
              <a:pPr fontAlgn="auto">
                <a:spcBef>
                  <a:spcPts val="0"/>
                </a:spcBef>
                <a:spcAft>
                  <a:spcPts val="0"/>
                </a:spcAft>
                <a:defRPr/>
              </a:pPr>
              <a:endParaRPr lang="en-US"/>
            </a:p>
          </p:txBody>
        </p:sp>
        <p:sp>
          <p:nvSpPr>
            <p:cNvPr id="7199" name="Line 212"/>
            <p:cNvSpPr>
              <a:spLocks noChangeShapeType="1"/>
            </p:cNvSpPr>
            <p:nvPr/>
          </p:nvSpPr>
          <p:spPr bwMode="auto">
            <a:xfrm>
              <a:off x="2128" y="3808"/>
              <a:ext cx="3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0" name="Line 213"/>
            <p:cNvSpPr>
              <a:spLocks noChangeShapeType="1"/>
            </p:cNvSpPr>
            <p:nvPr/>
          </p:nvSpPr>
          <p:spPr bwMode="auto">
            <a:xfrm>
              <a:off x="2128" y="3808"/>
              <a:ext cx="22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5" name="WordArt 214"/>
            <p:cNvSpPr>
              <a:spLocks noChangeArrowheads="1" noChangeShapeType="1" noTextEdit="1"/>
            </p:cNvSpPr>
            <p:nvPr/>
          </p:nvSpPr>
          <p:spPr bwMode="auto">
            <a:xfrm>
              <a:off x="1632" y="2880"/>
              <a:ext cx="1288" cy="1219"/>
            </a:xfrm>
            <a:prstGeom prst="rect">
              <a:avLst/>
            </a:prstGeom>
          </p:spPr>
          <p:txBody>
            <a:bodyPr wrap="none" fromWordArt="1">
              <a:prstTxWarp prst="textButtonPour">
                <a:avLst>
                  <a:gd name="adj1" fmla="val 10651788"/>
                  <a:gd name="adj2" fmla="val 86417"/>
                </a:avLst>
              </a:prstTxWarp>
            </a:bodyPr>
            <a:lstStyle/>
            <a:p>
              <a:pPr algn="ctr" fontAlgn="auto">
                <a:spcBef>
                  <a:spcPts val="0"/>
                </a:spcBef>
                <a:spcAft>
                  <a:spcPts val="0"/>
                </a:spcAft>
                <a:defRPr/>
              </a:pPr>
              <a:r>
                <a:rPr lang="en-US" sz="800" b="1" kern="10" dirty="0">
                  <a:ln w="9525">
                    <a:solidFill>
                      <a:srgbClr val="00FF00"/>
                    </a:solidFill>
                    <a:round/>
                    <a:headEnd/>
                    <a:tailEnd/>
                  </a:ln>
                  <a:solidFill>
                    <a:srgbClr val="FF3300"/>
                  </a:solidFill>
                  <a:latin typeface="Times New Roman"/>
                  <a:cs typeface="Times New Roman"/>
                </a:rPr>
                <a:t>THI </a:t>
              </a:r>
              <a:r>
                <a:rPr lang="en-US" sz="800" b="1" kern="10" dirty="0">
                  <a:ln w="9525">
                    <a:solidFill>
                      <a:srgbClr val="00FF00"/>
                    </a:solidFill>
                    <a:round/>
                    <a:headEnd/>
                    <a:tailEnd/>
                  </a:ln>
                  <a:solidFill>
                    <a:srgbClr val="0070C0"/>
                  </a:solidFill>
                  <a:latin typeface="Times New Roman"/>
                  <a:cs typeface="Times New Roman"/>
                </a:rPr>
                <a:t>ĐUA</a:t>
              </a:r>
              <a:r>
                <a:rPr lang="en-US" sz="800" b="1" kern="10" dirty="0">
                  <a:ln w="9525">
                    <a:solidFill>
                      <a:srgbClr val="00FF00"/>
                    </a:solidFill>
                    <a:round/>
                    <a:headEnd/>
                    <a:tailEnd/>
                  </a:ln>
                  <a:solidFill>
                    <a:srgbClr val="FF3300"/>
                  </a:solidFill>
                  <a:latin typeface="Times New Roman"/>
                  <a:cs typeface="Times New Roman"/>
                </a:rPr>
                <a:t> DẠY TỐT - HỌC TỐT</a:t>
              </a:r>
            </a:p>
          </p:txBody>
        </p:sp>
      </p:grpSp>
      <p:pic>
        <p:nvPicPr>
          <p:cNvPr id="7190" name="Picture 32" descr="http://i774.photobucket.com/albums/yy22/pro_ductrong1/nen%20tuyet%20la%20hoa/729491lsjh7uvcrq.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97935" y="1163851"/>
            <a:ext cx="7113942" cy="270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TextBox 35"/>
          <p:cNvSpPr txBox="1">
            <a:spLocks noChangeArrowheads="1"/>
          </p:cNvSpPr>
          <p:nvPr/>
        </p:nvSpPr>
        <p:spPr bwMode="auto">
          <a:xfrm>
            <a:off x="1219200" y="627063"/>
            <a:ext cx="304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b="1">
                <a:solidFill>
                  <a:srgbClr val="FF0000"/>
                </a:solidFill>
              </a:rPr>
              <a:t>9</a:t>
            </a:r>
          </a:p>
        </p:txBody>
      </p:sp>
    </p:spTree>
    <p:extLst>
      <p:ext uri="{BB962C8B-B14F-4D97-AF65-F5344CB8AC3E}">
        <p14:creationId xmlns:p14="http://schemas.microsoft.com/office/powerpoint/2010/main" val="2422157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55"/>
                                        </p:tgtEl>
                                        <p:attrNameLst>
                                          <p:attrName>style.color</p:attrName>
                                        </p:attrNameLst>
                                      </p:cBhvr>
                                      <p:by>
                                        <p:hsl h="-7200000" s="0" l="0"/>
                                      </p:by>
                                    </p:animClr>
                                    <p:animClr clrSpc="hsl" dir="cw">
                                      <p:cBhvr>
                                        <p:cTn id="7" dur="500" fill="hold"/>
                                        <p:tgtEl>
                                          <p:spTgt spid="55"/>
                                        </p:tgtEl>
                                        <p:attrNameLst>
                                          <p:attrName>fillcolor</p:attrName>
                                        </p:attrNameLst>
                                      </p:cBhvr>
                                      <p:by>
                                        <p:hsl h="-7200000" s="0" l="0"/>
                                      </p:by>
                                    </p:animClr>
                                    <p:animClr clrSpc="hsl" dir="cw">
                                      <p:cBhvr>
                                        <p:cTn id="8" dur="500" fill="hold"/>
                                        <p:tgtEl>
                                          <p:spTgt spid="55"/>
                                        </p:tgtEl>
                                        <p:attrNameLst>
                                          <p:attrName>stroke.color</p:attrName>
                                        </p:attrNameLst>
                                      </p:cBhvr>
                                      <p:by>
                                        <p:hsl h="-7200000" s="0" l="0"/>
                                      </p:by>
                                    </p:animClr>
                                    <p:set>
                                      <p:cBhvr>
                                        <p:cTn id="9" dur="500" fill="hold"/>
                                        <p:tgtEl>
                                          <p:spTgt spid="55"/>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500" fill="hold"/>
                                        <p:tgtEl>
                                          <p:spTgt spid="57"/>
                                        </p:tgtEl>
                                        <p:attrNameLst>
                                          <p:attrName>style.color</p:attrName>
                                        </p:attrNameLst>
                                      </p:cBhvr>
                                      <p:by>
                                        <p:hsl h="-7200000" s="0" l="0"/>
                                      </p:by>
                                    </p:animClr>
                                    <p:animClr clrSpc="hsl" dir="cw">
                                      <p:cBhvr>
                                        <p:cTn id="12" dur="500" fill="hold"/>
                                        <p:tgtEl>
                                          <p:spTgt spid="57"/>
                                        </p:tgtEl>
                                        <p:attrNameLst>
                                          <p:attrName>fillcolor</p:attrName>
                                        </p:attrNameLst>
                                      </p:cBhvr>
                                      <p:by>
                                        <p:hsl h="-7200000" s="0" l="0"/>
                                      </p:by>
                                    </p:animClr>
                                    <p:animClr clrSpc="hsl" dir="cw">
                                      <p:cBhvr>
                                        <p:cTn id="13" dur="500" fill="hold"/>
                                        <p:tgtEl>
                                          <p:spTgt spid="57"/>
                                        </p:tgtEl>
                                        <p:attrNameLst>
                                          <p:attrName>stroke.color</p:attrName>
                                        </p:attrNameLst>
                                      </p:cBhvr>
                                      <p:by>
                                        <p:hsl h="-7200000" s="0" l="0"/>
                                      </p:by>
                                    </p:animClr>
                                    <p:set>
                                      <p:cBhvr>
                                        <p:cTn id="14" dur="5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bldLst>
      <p:bldP spid="55"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228208" y="1296486"/>
            <a:ext cx="4171200" cy="827276"/>
          </a:xfrm>
          <a:prstGeom prst="rect">
            <a:avLst/>
          </a:prstGeom>
          <a:solidFill>
            <a:srgbClr val="FFFF66"/>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21"/>
          <p:cNvGrpSpPr>
            <a:grpSpLocks/>
          </p:cNvGrpSpPr>
          <p:nvPr/>
        </p:nvGrpSpPr>
        <p:grpSpPr bwMode="auto">
          <a:xfrm>
            <a:off x="5791200" y="2895600"/>
            <a:ext cx="3657600" cy="3230563"/>
            <a:chOff x="1405" y="1200"/>
            <a:chExt cx="3067" cy="2682"/>
          </a:xfrm>
        </p:grpSpPr>
        <p:grpSp>
          <p:nvGrpSpPr>
            <p:cNvPr id="5" name="Group 50"/>
            <p:cNvGrpSpPr>
              <a:grpSpLocks/>
            </p:cNvGrpSpPr>
            <p:nvPr/>
          </p:nvGrpSpPr>
          <p:grpSpPr bwMode="auto">
            <a:xfrm>
              <a:off x="2150" y="1200"/>
              <a:ext cx="1586" cy="2246"/>
              <a:chOff x="4800" y="345"/>
              <a:chExt cx="672" cy="978"/>
            </a:xfrm>
          </p:grpSpPr>
          <p:grpSp>
            <p:nvGrpSpPr>
              <p:cNvPr id="12" name="Group 48"/>
              <p:cNvGrpSpPr>
                <a:grpSpLocks/>
              </p:cNvGrpSpPr>
              <p:nvPr/>
            </p:nvGrpSpPr>
            <p:grpSpPr bwMode="auto">
              <a:xfrm>
                <a:off x="4800" y="345"/>
                <a:ext cx="672" cy="969"/>
                <a:chOff x="4800" y="345"/>
                <a:chExt cx="672" cy="969"/>
              </a:xfrm>
            </p:grpSpPr>
            <p:sp>
              <p:nvSpPr>
                <p:cNvPr id="14" name="AutoShape 46"/>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15" name="AutoShape 47"/>
                <p:cNvSpPr>
                  <a:spLocks noChangeArrowheads="1"/>
                </p:cNvSpPr>
                <p:nvPr/>
              </p:nvSpPr>
              <p:spPr bwMode="auto">
                <a:xfrm>
                  <a:off x="4800" y="711"/>
                  <a:ext cx="672" cy="603"/>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13" name="Oval 49"/>
              <p:cNvSpPr>
                <a:spLocks noChangeArrowheads="1"/>
              </p:cNvSpPr>
              <p:nvPr/>
            </p:nvSpPr>
            <p:spPr bwMode="auto">
              <a:xfrm>
                <a:off x="4800" y="1131"/>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6" name="Group 27"/>
            <p:cNvGrpSpPr>
              <a:grpSpLocks/>
            </p:cNvGrpSpPr>
            <p:nvPr/>
          </p:nvGrpSpPr>
          <p:grpSpPr bwMode="auto">
            <a:xfrm>
              <a:off x="1405" y="2304"/>
              <a:ext cx="1020" cy="990"/>
              <a:chOff x="1405" y="2304"/>
              <a:chExt cx="1020" cy="990"/>
            </a:xfrm>
          </p:grpSpPr>
          <p:sp>
            <p:nvSpPr>
              <p:cNvPr id="10" name="Line 54"/>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11" name="Text Box 55"/>
              <p:cNvSpPr txBox="1">
                <a:spLocks noChangeArrowheads="1"/>
              </p:cNvSpPr>
              <p:nvPr/>
            </p:nvSpPr>
            <p:spPr bwMode="auto">
              <a:xfrm>
                <a:off x="1405" y="2544"/>
                <a:ext cx="1020" cy="38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h</a:t>
                </a:r>
              </a:p>
            </p:txBody>
          </p:sp>
        </p:grpSp>
        <p:grpSp>
          <p:nvGrpSpPr>
            <p:cNvPr id="7" name="Group 30"/>
            <p:cNvGrpSpPr>
              <a:grpSpLocks/>
            </p:cNvGrpSpPr>
            <p:nvPr/>
          </p:nvGrpSpPr>
          <p:grpSpPr bwMode="auto">
            <a:xfrm>
              <a:off x="3216" y="3264"/>
              <a:ext cx="1256" cy="618"/>
              <a:chOff x="4504" y="2448"/>
              <a:chExt cx="1256" cy="618"/>
            </a:xfrm>
          </p:grpSpPr>
          <p:sp>
            <p:nvSpPr>
              <p:cNvPr id="8" name="Text Box 51"/>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p>
            </p:txBody>
          </p:sp>
          <p:sp>
            <p:nvSpPr>
              <p:cNvPr id="9" name="Line 53"/>
              <p:cNvSpPr>
                <a:spLocks noChangeShapeType="1"/>
              </p:cNvSpPr>
              <p:nvPr/>
            </p:nvSpPr>
            <p:spPr bwMode="auto">
              <a:xfrm>
                <a:off x="4504" y="2448"/>
                <a:ext cx="453" cy="255"/>
              </a:xfrm>
              <a:prstGeom prst="line">
                <a:avLst/>
              </a:prstGeom>
              <a:noFill/>
              <a:ln w="12700">
                <a:solidFill>
                  <a:srgbClr val="333399"/>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grpSp>
      </p:grpSp>
      <p:sp>
        <p:nvSpPr>
          <p:cNvPr id="16" name="Text Box 16"/>
          <p:cNvSpPr txBox="1">
            <a:spLocks noChangeArrowheads="1"/>
          </p:cNvSpPr>
          <p:nvPr/>
        </p:nvSpPr>
        <p:spPr bwMode="auto">
          <a:xfrm>
            <a:off x="3251171" y="1296486"/>
            <a:ext cx="27584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vi-VN" sz="4800" b="1" i="1" dirty="0">
                <a:solidFill>
                  <a:srgbClr val="1E0E96"/>
                </a:solidFill>
                <a:latin typeface="+mn-lt"/>
              </a:rPr>
              <a:t>p</a:t>
            </a:r>
            <a:r>
              <a:rPr lang="vi-VN" altLang="vi-VN" sz="4800" b="1" dirty="0">
                <a:solidFill>
                  <a:srgbClr val="1E0E96"/>
                </a:solidFill>
                <a:latin typeface="+mn-lt"/>
              </a:rPr>
              <a:t> = d.h</a:t>
            </a:r>
            <a:r>
              <a:rPr lang="vi-VN" altLang="vi-VN" sz="4800" dirty="0">
                <a:solidFill>
                  <a:srgbClr val="1E0E96"/>
                </a:solidFill>
                <a:latin typeface="+mn-lt"/>
              </a:rPr>
              <a:t>   </a:t>
            </a:r>
            <a:endParaRPr lang="en-US" altLang="vi-VN" sz="4800" dirty="0">
              <a:solidFill>
                <a:srgbClr val="1E0E96"/>
              </a:solidFill>
              <a:latin typeface="+mn-lt"/>
            </a:endParaRPr>
          </a:p>
        </p:txBody>
      </p:sp>
      <p:sp>
        <p:nvSpPr>
          <p:cNvPr id="17" name="TextBox 16"/>
          <p:cNvSpPr txBox="1"/>
          <p:nvPr/>
        </p:nvSpPr>
        <p:spPr>
          <a:xfrm>
            <a:off x="1311199" y="339479"/>
            <a:ext cx="7529392" cy="830997"/>
          </a:xfrm>
          <a:prstGeom prst="rect">
            <a:avLst/>
          </a:prstGeom>
          <a:noFill/>
        </p:spPr>
        <p:txBody>
          <a:bodyPr wrap="square" rtlCol="0">
            <a:spAutoFit/>
          </a:bodyPr>
          <a:lstStyle/>
          <a:p>
            <a:r>
              <a:rPr lang="en-GB" sz="4800" b="1" dirty="0" err="1" smtClean="0">
                <a:solidFill>
                  <a:srgbClr val="FF0000"/>
                </a:solidFill>
                <a:latin typeface="Arial" panose="020B0604020202020204" pitchFamily="34" charset="0"/>
                <a:cs typeface="Arial" panose="020B0604020202020204" pitchFamily="34" charset="0"/>
              </a:rPr>
              <a:t>Chứng</a:t>
            </a:r>
            <a:r>
              <a:rPr lang="en-GB" sz="4800" b="1" dirty="0" smtClean="0">
                <a:solidFill>
                  <a:srgbClr val="FF0000"/>
                </a:solidFill>
                <a:latin typeface="Arial" panose="020B0604020202020204" pitchFamily="34" charset="0"/>
                <a:cs typeface="Arial" panose="020B0604020202020204" pitchFamily="34" charset="0"/>
              </a:rPr>
              <a:t> minh </a:t>
            </a:r>
            <a:r>
              <a:rPr lang="en-GB" sz="4800" b="1" dirty="0" err="1" smtClean="0">
                <a:solidFill>
                  <a:srgbClr val="FF0000"/>
                </a:solidFill>
                <a:latin typeface="Arial" panose="020B0604020202020204" pitchFamily="34" charset="0"/>
                <a:cs typeface="Arial" panose="020B0604020202020204" pitchFamily="34" charset="0"/>
              </a:rPr>
              <a:t>công</a:t>
            </a:r>
            <a:r>
              <a:rPr lang="en-GB" sz="4800" b="1" dirty="0" smtClean="0">
                <a:solidFill>
                  <a:srgbClr val="FF0000"/>
                </a:solidFill>
                <a:latin typeface="Arial" panose="020B0604020202020204" pitchFamily="34" charset="0"/>
                <a:cs typeface="Arial" panose="020B0604020202020204" pitchFamily="34" charset="0"/>
              </a:rPr>
              <a:t> </a:t>
            </a:r>
            <a:r>
              <a:rPr lang="en-GB" sz="4800" b="1" dirty="0" err="1" smtClean="0">
                <a:solidFill>
                  <a:srgbClr val="FF0000"/>
                </a:solidFill>
                <a:latin typeface="Arial" panose="020B0604020202020204" pitchFamily="34" charset="0"/>
                <a:cs typeface="Arial" panose="020B0604020202020204" pitchFamily="34" charset="0"/>
              </a:rPr>
              <a:t>thức</a:t>
            </a:r>
            <a:r>
              <a:rPr lang="en-GB" sz="4800" b="1" dirty="0" smtClean="0">
                <a:solidFill>
                  <a:srgbClr val="FF0000"/>
                </a:solidFill>
                <a:latin typeface="Arial" panose="020B0604020202020204" pitchFamily="34" charset="0"/>
                <a:cs typeface="Arial" panose="020B0604020202020204" pitchFamily="34" charset="0"/>
              </a:rPr>
              <a:t>:</a:t>
            </a:r>
            <a:endParaRPr lang="en-GB" sz="4800" b="1" dirty="0">
              <a:solidFill>
                <a:srgbClr val="FF0000"/>
              </a:solidFill>
              <a:latin typeface="Arial" panose="020B0604020202020204" pitchFamily="34" charset="0"/>
              <a:cs typeface="Arial" panose="020B0604020202020204" pitchFamily="34" charset="0"/>
            </a:endParaRPr>
          </a:p>
        </p:txBody>
      </p:sp>
      <p:pic>
        <p:nvPicPr>
          <p:cNvPr id="18"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3616"/>
            <a:ext cx="1356178" cy="122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19393" y="2894505"/>
            <a:ext cx="2521844" cy="523220"/>
          </a:xfrm>
          <a:prstGeom prst="rect">
            <a:avLst/>
          </a:prstGeom>
        </p:spPr>
        <p:txBody>
          <a:bodyPr wrap="none">
            <a:spAutoFit/>
          </a:bodyPr>
          <a:lstStyle/>
          <a:p>
            <a:r>
              <a:rPr lang="en-US" sz="2800" b="1" dirty="0" err="1">
                <a:solidFill>
                  <a:srgbClr val="36130C"/>
                </a:solidFill>
                <a:latin typeface="Arial" panose="020B0604020202020204" pitchFamily="34" charset="0"/>
                <a:cs typeface="Arial" panose="020B0604020202020204" pitchFamily="34" charset="0"/>
              </a:rPr>
              <a:t>Từ</a:t>
            </a:r>
            <a:r>
              <a:rPr lang="en-US" sz="2800" b="1" dirty="0">
                <a:solidFill>
                  <a:srgbClr val="36130C"/>
                </a:solidFill>
                <a:latin typeface="Arial" panose="020B0604020202020204" pitchFamily="34" charset="0"/>
                <a:cs typeface="Arial" panose="020B0604020202020204" pitchFamily="34" charset="0"/>
              </a:rPr>
              <a:t> </a:t>
            </a:r>
            <a:r>
              <a:rPr lang="en-US" sz="2800" b="1" dirty="0" err="1">
                <a:solidFill>
                  <a:srgbClr val="36130C"/>
                </a:solidFill>
                <a:latin typeface="Arial" panose="020B0604020202020204" pitchFamily="34" charset="0"/>
                <a:cs typeface="Arial" panose="020B0604020202020204" pitchFamily="34" charset="0"/>
              </a:rPr>
              <a:t>công</a:t>
            </a:r>
            <a:r>
              <a:rPr lang="en-US" sz="2800" b="1" dirty="0">
                <a:solidFill>
                  <a:srgbClr val="36130C"/>
                </a:solidFill>
                <a:latin typeface="Arial" panose="020B0604020202020204" pitchFamily="34" charset="0"/>
                <a:cs typeface="Arial" panose="020B0604020202020204" pitchFamily="34" charset="0"/>
              </a:rPr>
              <a:t> </a:t>
            </a:r>
            <a:r>
              <a:rPr lang="en-US" sz="2800" b="1" dirty="0" err="1">
                <a:solidFill>
                  <a:srgbClr val="36130C"/>
                </a:solidFill>
                <a:latin typeface="Arial" panose="020B0604020202020204" pitchFamily="34" charset="0"/>
                <a:cs typeface="Arial" panose="020B0604020202020204" pitchFamily="34" charset="0"/>
              </a:rPr>
              <a:t>thức</a:t>
            </a:r>
            <a:endParaRPr lang="en-US" sz="2800" b="1" baseline="30000" dirty="0">
              <a:solidFill>
                <a:srgbClr val="36130C"/>
              </a:solidFill>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400006447"/>
              </p:ext>
            </p:extLst>
          </p:nvPr>
        </p:nvGraphicFramePr>
        <p:xfrm>
          <a:off x="3044596" y="2588782"/>
          <a:ext cx="1152525" cy="1084263"/>
        </p:xfrm>
        <a:graphic>
          <a:graphicData uri="http://schemas.openxmlformats.org/presentationml/2006/ole">
            <mc:AlternateContent xmlns:mc="http://schemas.openxmlformats.org/markup-compatibility/2006">
              <mc:Choice xmlns:v="urn:schemas-microsoft-com:vml" Requires="v">
                <p:oleObj spid="_x0000_s3394" name="Equation" r:id="rId4" imgW="444240" imgH="393480" progId="Equation.3">
                  <p:embed/>
                </p:oleObj>
              </mc:Choice>
              <mc:Fallback>
                <p:oleObj name="Equation" r:id="rId4" imgW="444240" imgH="393480" progId="Equation.3">
                  <p:embed/>
                  <p:pic>
                    <p:nvPicPr>
                      <p:cNvPr id="0" name=""/>
                      <p:cNvPicPr>
                        <a:picLocks noChangeAspect="1" noChangeArrowheads="1"/>
                      </p:cNvPicPr>
                      <p:nvPr/>
                    </p:nvPicPr>
                    <p:blipFill>
                      <a:blip r:embed="rId5"/>
                      <a:srcRect/>
                      <a:stretch>
                        <a:fillRect/>
                      </a:stretch>
                    </p:blipFill>
                    <p:spPr bwMode="auto">
                      <a:xfrm>
                        <a:off x="3044596" y="2588782"/>
                        <a:ext cx="1152525" cy="1084263"/>
                      </a:xfrm>
                      <a:prstGeom prst="rect">
                        <a:avLst/>
                      </a:prstGeom>
                      <a:noFill/>
                      <a:ln w="38100">
                        <a:noFill/>
                        <a:miter lim="800000"/>
                        <a:headEnd/>
                        <a:tailEnd/>
                      </a:ln>
                      <a:extLst/>
                    </p:spPr>
                  </p:pic>
                </p:oleObj>
              </mc:Fallback>
            </mc:AlternateContent>
          </a:graphicData>
        </a:graphic>
      </p:graphicFrame>
      <p:sp>
        <p:nvSpPr>
          <p:cNvPr id="21" name="Rectangle 20"/>
          <p:cNvSpPr/>
          <p:nvPr/>
        </p:nvSpPr>
        <p:spPr>
          <a:xfrm>
            <a:off x="38916" y="4362942"/>
            <a:ext cx="918314" cy="461665"/>
          </a:xfrm>
          <a:prstGeom prst="rect">
            <a:avLst/>
          </a:prstGeom>
        </p:spPr>
        <p:txBody>
          <a:bodyPr wrap="square">
            <a:spAutoFit/>
          </a:bodyPr>
          <a:lstStyle/>
          <a:p>
            <a:r>
              <a:rPr lang="en-US" sz="2400" b="1" dirty="0">
                <a:solidFill>
                  <a:srgbClr val="36130C"/>
                </a:solidFill>
                <a:latin typeface="Arial" panose="020B0604020202020204" pitchFamily="34" charset="0"/>
                <a:cs typeface="Arial" panose="020B0604020202020204" pitchFamily="34" charset="0"/>
              </a:rPr>
              <a:t>&lt;=&gt;</a:t>
            </a:r>
            <a:endParaRPr lang="en-US" sz="2400" dirty="0">
              <a:solidFill>
                <a:srgbClr val="36130C"/>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224067926"/>
              </p:ext>
            </p:extLst>
          </p:nvPr>
        </p:nvGraphicFramePr>
        <p:xfrm>
          <a:off x="680305" y="4034618"/>
          <a:ext cx="1117600" cy="1084263"/>
        </p:xfrm>
        <a:graphic>
          <a:graphicData uri="http://schemas.openxmlformats.org/presentationml/2006/ole">
            <mc:AlternateContent xmlns:mc="http://schemas.openxmlformats.org/markup-compatibility/2006">
              <mc:Choice xmlns:v="urn:schemas-microsoft-com:vml" Requires="v">
                <p:oleObj spid="_x0000_s3395" name="Equation" r:id="rId6" imgW="431640" imgH="393480" progId="Equation.3">
                  <p:embed/>
                </p:oleObj>
              </mc:Choice>
              <mc:Fallback>
                <p:oleObj name="Equation" r:id="rId6" imgW="431640" imgH="393480" progId="Equation.3">
                  <p:embed/>
                  <p:pic>
                    <p:nvPicPr>
                      <p:cNvPr id="0" name=""/>
                      <p:cNvPicPr>
                        <a:picLocks noChangeAspect="1" noChangeArrowheads="1"/>
                      </p:cNvPicPr>
                      <p:nvPr/>
                    </p:nvPicPr>
                    <p:blipFill>
                      <a:blip r:embed="rId7"/>
                      <a:srcRect/>
                      <a:stretch>
                        <a:fillRect/>
                      </a:stretch>
                    </p:blipFill>
                    <p:spPr bwMode="auto">
                      <a:xfrm>
                        <a:off x="680305" y="4034618"/>
                        <a:ext cx="1117600" cy="1084263"/>
                      </a:xfrm>
                      <a:prstGeom prst="rect">
                        <a:avLst/>
                      </a:prstGeom>
                      <a:noFill/>
                      <a:ln w="38100">
                        <a:noFill/>
                        <a:miter lim="800000"/>
                        <a:headEnd/>
                        <a:tailEnd/>
                      </a:ln>
                      <a:extLst/>
                    </p:spPr>
                  </p:pic>
                </p:oleObj>
              </mc:Fallback>
            </mc:AlternateContent>
          </a:graphicData>
        </a:graphic>
      </p:graphicFrame>
      <p:sp>
        <p:nvSpPr>
          <p:cNvPr id="23" name="Rectangle 22"/>
          <p:cNvSpPr/>
          <p:nvPr/>
        </p:nvSpPr>
        <p:spPr>
          <a:xfrm>
            <a:off x="1763034" y="4362942"/>
            <a:ext cx="618798" cy="461665"/>
          </a:xfrm>
          <a:prstGeom prst="rect">
            <a:avLst/>
          </a:prstGeom>
        </p:spPr>
        <p:txBody>
          <a:bodyPr wrap="square">
            <a:spAutoFit/>
          </a:bodyPr>
          <a:lstStyle/>
          <a:p>
            <a:r>
              <a:rPr lang="en-US" sz="2400" b="1" dirty="0">
                <a:solidFill>
                  <a:srgbClr val="36130C"/>
                </a:solidFill>
                <a:latin typeface="Arial" panose="020B0604020202020204" pitchFamily="34" charset="0"/>
                <a:cs typeface="Arial" panose="020B0604020202020204" pitchFamily="34" charset="0"/>
              </a:rPr>
              <a:t>=</a:t>
            </a:r>
            <a:endParaRPr lang="en-US" sz="2400" dirty="0">
              <a:solidFill>
                <a:srgbClr val="36130C"/>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976272760"/>
              </p:ext>
            </p:extLst>
          </p:nvPr>
        </p:nvGraphicFramePr>
        <p:xfrm>
          <a:off x="2057272" y="3975364"/>
          <a:ext cx="755650" cy="1084262"/>
        </p:xfrm>
        <a:graphic>
          <a:graphicData uri="http://schemas.openxmlformats.org/presentationml/2006/ole">
            <mc:AlternateContent xmlns:mc="http://schemas.openxmlformats.org/markup-compatibility/2006">
              <mc:Choice xmlns:v="urn:schemas-microsoft-com:vml" Requires="v">
                <p:oleObj spid="_x0000_s3396" name="Equation" r:id="rId8" imgW="291960" imgH="393480" progId="Equation.3">
                  <p:embed/>
                </p:oleObj>
              </mc:Choice>
              <mc:Fallback>
                <p:oleObj name="Equation" r:id="rId8" imgW="291960" imgH="393480" progId="Equation.3">
                  <p:embed/>
                  <p:pic>
                    <p:nvPicPr>
                      <p:cNvPr id="0" name=""/>
                      <p:cNvPicPr>
                        <a:picLocks noChangeAspect="1" noChangeArrowheads="1"/>
                      </p:cNvPicPr>
                      <p:nvPr/>
                    </p:nvPicPr>
                    <p:blipFill>
                      <a:blip r:embed="rId9"/>
                      <a:srcRect/>
                      <a:stretch>
                        <a:fillRect/>
                      </a:stretch>
                    </p:blipFill>
                    <p:spPr bwMode="auto">
                      <a:xfrm>
                        <a:off x="2057272" y="3975364"/>
                        <a:ext cx="755650" cy="1084262"/>
                      </a:xfrm>
                      <a:prstGeom prst="rect">
                        <a:avLst/>
                      </a:prstGeom>
                      <a:noFill/>
                      <a:ln w="38100">
                        <a:noFill/>
                        <a:miter lim="800000"/>
                        <a:headEnd/>
                        <a:tailEnd/>
                      </a:ln>
                      <a:extLst/>
                    </p:spPr>
                  </p:pic>
                </p:oleObj>
              </mc:Fallback>
            </mc:AlternateContent>
          </a:graphicData>
        </a:graphic>
      </p:graphicFrame>
      <p:sp>
        <p:nvSpPr>
          <p:cNvPr id="25" name="Rectangle 24"/>
          <p:cNvSpPr/>
          <p:nvPr/>
        </p:nvSpPr>
        <p:spPr>
          <a:xfrm>
            <a:off x="2829839" y="4351566"/>
            <a:ext cx="618798" cy="461665"/>
          </a:xfrm>
          <a:prstGeom prst="rect">
            <a:avLst/>
          </a:prstGeom>
        </p:spPr>
        <p:txBody>
          <a:bodyPr wrap="square">
            <a:spAutoFit/>
          </a:bodyPr>
          <a:lstStyle/>
          <a:p>
            <a:r>
              <a:rPr lang="en-US" sz="2400" b="1" dirty="0">
                <a:solidFill>
                  <a:srgbClr val="36130C"/>
                </a:solidFill>
                <a:latin typeface="Arial" panose="020B0604020202020204" pitchFamily="34" charset="0"/>
                <a:cs typeface="Arial" panose="020B0604020202020204" pitchFamily="34" charset="0"/>
              </a:rPr>
              <a:t>=</a:t>
            </a:r>
            <a:endParaRPr lang="en-US" sz="2400" dirty="0">
              <a:solidFill>
                <a:srgbClr val="36130C"/>
              </a:solidFill>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3150215574"/>
              </p:ext>
            </p:extLst>
          </p:nvPr>
        </p:nvGraphicFramePr>
        <p:xfrm>
          <a:off x="3041522" y="3999176"/>
          <a:ext cx="1017587" cy="1084263"/>
        </p:xfrm>
        <a:graphic>
          <a:graphicData uri="http://schemas.openxmlformats.org/presentationml/2006/ole">
            <mc:AlternateContent xmlns:mc="http://schemas.openxmlformats.org/markup-compatibility/2006">
              <mc:Choice xmlns:v="urn:schemas-microsoft-com:vml" Requires="v">
                <p:oleObj spid="_x0000_s3397" name="Equation" r:id="rId10" imgW="393480" imgH="393480" progId="Equation.3">
                  <p:embed/>
                </p:oleObj>
              </mc:Choice>
              <mc:Fallback>
                <p:oleObj name="Equation" r:id="rId10" imgW="393480" imgH="393480" progId="Equation.3">
                  <p:embed/>
                  <p:pic>
                    <p:nvPicPr>
                      <p:cNvPr id="0" name=""/>
                      <p:cNvPicPr>
                        <a:picLocks noChangeAspect="1" noChangeArrowheads="1"/>
                      </p:cNvPicPr>
                      <p:nvPr/>
                    </p:nvPicPr>
                    <p:blipFill>
                      <a:blip r:embed="rId11"/>
                      <a:srcRect/>
                      <a:stretch>
                        <a:fillRect/>
                      </a:stretch>
                    </p:blipFill>
                    <p:spPr bwMode="auto">
                      <a:xfrm>
                        <a:off x="3041522" y="3999176"/>
                        <a:ext cx="1017587" cy="1084263"/>
                      </a:xfrm>
                      <a:prstGeom prst="rect">
                        <a:avLst/>
                      </a:prstGeom>
                      <a:noFill/>
                      <a:ln w="38100">
                        <a:noFill/>
                        <a:miter lim="800000"/>
                        <a:headEnd/>
                        <a:tailEnd/>
                      </a:ln>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735097674"/>
              </p:ext>
            </p:extLst>
          </p:nvPr>
        </p:nvGraphicFramePr>
        <p:xfrm>
          <a:off x="4317683" y="4281668"/>
          <a:ext cx="625475" cy="488950"/>
        </p:xfrm>
        <a:graphic>
          <a:graphicData uri="http://schemas.openxmlformats.org/presentationml/2006/ole">
            <mc:AlternateContent xmlns:mc="http://schemas.openxmlformats.org/markup-compatibility/2006">
              <mc:Choice xmlns:v="urn:schemas-microsoft-com:vml" Requires="v">
                <p:oleObj spid="_x0000_s3398" name="Equation" r:id="rId12" imgW="241200" imgH="177480" progId="Equation.3">
                  <p:embed/>
                </p:oleObj>
              </mc:Choice>
              <mc:Fallback>
                <p:oleObj name="Equation" r:id="rId12" imgW="241200" imgH="177480" progId="Equation.3">
                  <p:embed/>
                  <p:pic>
                    <p:nvPicPr>
                      <p:cNvPr id="0" name=""/>
                      <p:cNvPicPr>
                        <a:picLocks noChangeAspect="1" noChangeArrowheads="1"/>
                      </p:cNvPicPr>
                      <p:nvPr/>
                    </p:nvPicPr>
                    <p:blipFill>
                      <a:blip r:embed="rId13"/>
                      <a:srcRect/>
                      <a:stretch>
                        <a:fillRect/>
                      </a:stretch>
                    </p:blipFill>
                    <p:spPr bwMode="auto">
                      <a:xfrm>
                        <a:off x="4317683" y="4281668"/>
                        <a:ext cx="625475" cy="488950"/>
                      </a:xfrm>
                      <a:prstGeom prst="rect">
                        <a:avLst/>
                      </a:prstGeom>
                      <a:noFill/>
                      <a:ln w="38100">
                        <a:noFill/>
                        <a:miter lim="800000"/>
                        <a:headEnd/>
                        <a:tailEnd/>
                      </a:ln>
                      <a:extLst/>
                    </p:spPr>
                  </p:pic>
                </p:oleObj>
              </mc:Fallback>
            </mc:AlternateContent>
          </a:graphicData>
        </a:graphic>
      </p:graphicFrame>
      <p:sp>
        <p:nvSpPr>
          <p:cNvPr id="28" name="Rectangle 27"/>
          <p:cNvSpPr/>
          <p:nvPr/>
        </p:nvSpPr>
        <p:spPr>
          <a:xfrm>
            <a:off x="3880401" y="4366054"/>
            <a:ext cx="437282" cy="460956"/>
          </a:xfrm>
          <a:prstGeom prst="rect">
            <a:avLst/>
          </a:prstGeom>
        </p:spPr>
        <p:txBody>
          <a:bodyPr wrap="square">
            <a:spAutoFit/>
          </a:bodyPr>
          <a:lstStyle/>
          <a:p>
            <a:r>
              <a:rPr lang="en-US" sz="2400" b="1" dirty="0">
                <a:solidFill>
                  <a:srgbClr val="36130C"/>
                </a:solidFill>
                <a:latin typeface="Arial" panose="020B0604020202020204" pitchFamily="34" charset="0"/>
                <a:cs typeface="Arial" panose="020B0604020202020204" pitchFamily="34" charset="0"/>
              </a:rPr>
              <a:t>=</a:t>
            </a:r>
            <a:endParaRPr lang="en-US" sz="2400" dirty="0">
              <a:solidFill>
                <a:srgbClr val="36130C"/>
              </a:solidFill>
            </a:endParaRPr>
          </a:p>
        </p:txBody>
      </p:sp>
      <p:sp>
        <p:nvSpPr>
          <p:cNvPr id="34" name="Text Box 16"/>
          <p:cNvSpPr txBox="1">
            <a:spLocks noChangeArrowheads="1"/>
          </p:cNvSpPr>
          <p:nvPr/>
        </p:nvSpPr>
        <p:spPr bwMode="auto">
          <a:xfrm>
            <a:off x="602987" y="5261020"/>
            <a:ext cx="45681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vi-VN" sz="3200" b="1" dirty="0" err="1" smtClean="0"/>
              <a:t>Vậy</a:t>
            </a:r>
            <a:r>
              <a:rPr lang="en-GB" altLang="vi-VN" sz="3200" b="1" dirty="0" smtClean="0"/>
              <a:t>:        </a:t>
            </a:r>
            <a:r>
              <a:rPr lang="vi-VN" altLang="vi-VN" sz="4800" b="1" i="1" dirty="0" smtClean="0">
                <a:solidFill>
                  <a:srgbClr val="1E0E96"/>
                </a:solidFill>
                <a:latin typeface="+mn-lt"/>
              </a:rPr>
              <a:t>p</a:t>
            </a:r>
            <a:r>
              <a:rPr lang="vi-VN" altLang="vi-VN" sz="4800" b="1" dirty="0" smtClean="0">
                <a:solidFill>
                  <a:srgbClr val="1E0E96"/>
                </a:solidFill>
                <a:latin typeface="+mn-lt"/>
              </a:rPr>
              <a:t> </a:t>
            </a:r>
            <a:r>
              <a:rPr lang="vi-VN" altLang="vi-VN" sz="4800" b="1" dirty="0">
                <a:solidFill>
                  <a:srgbClr val="1E0E96"/>
                </a:solidFill>
                <a:latin typeface="+mn-lt"/>
              </a:rPr>
              <a:t>= d.h</a:t>
            </a:r>
            <a:r>
              <a:rPr lang="vi-VN" altLang="vi-VN" sz="4800" dirty="0">
                <a:solidFill>
                  <a:srgbClr val="1E0E96"/>
                </a:solidFill>
                <a:latin typeface="+mn-lt"/>
              </a:rPr>
              <a:t>   </a:t>
            </a:r>
            <a:endParaRPr lang="en-US" altLang="vi-VN" sz="4800" dirty="0">
              <a:solidFill>
                <a:srgbClr val="1E0E96"/>
              </a:solidFill>
              <a:latin typeface="+mn-lt"/>
            </a:endParaRPr>
          </a:p>
        </p:txBody>
      </p:sp>
    </p:spTree>
    <p:extLst>
      <p:ext uri="{BB962C8B-B14F-4D97-AF65-F5344CB8AC3E}">
        <p14:creationId xmlns:p14="http://schemas.microsoft.com/office/powerpoint/2010/main" val="25868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1"/>
                                          </p:val>
                                        </p:tav>
                                        <p:tav tm="100000">
                                          <p:val>
                                            <p:strVal val="#ppt_x"/>
                                          </p:val>
                                        </p:tav>
                                      </p:tavLst>
                                    </p:anim>
                                    <p:anim calcmode="lin" valueType="num">
                                      <p:cBhvr>
                                        <p:cTn id="16" dur="1000" fill="hold"/>
                                        <p:tgtEl>
                                          <p:spTgt spid="16"/>
                                        </p:tgtEl>
                                        <p:attrNameLst>
                                          <p:attrName>ppt_y</p:attrName>
                                        </p:attrNameLst>
                                      </p:cBhvr>
                                      <p:tavLst>
                                        <p:tav tm="0">
                                          <p:val>
                                            <p:strVal val="#ppt_y"/>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1100"/>
                                        <p:tgtEl>
                                          <p:spTgt spid="17"/>
                                        </p:tgtEl>
                                      </p:cBhvr>
                                    </p:animEffect>
                                  </p:childTnLst>
                                </p:cTn>
                              </p:par>
                              <p:par>
                                <p:cTn id="20" presetID="8" presetClass="entr" presetSubtype="3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out)">
                                      <p:cBhvr>
                                        <p:cTn id="22" dur="750"/>
                                        <p:tgtEl>
                                          <p:spTgt spid="1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outVertical)">
                                      <p:cBhvr>
                                        <p:cTn id="29" dur="500"/>
                                        <p:tgtEl>
                                          <p:spTgt spid="19"/>
                                        </p:tgtEl>
                                      </p:cBhvr>
                                    </p:animEffect>
                                  </p:childTnLst>
                                </p:cTn>
                              </p:par>
                              <p:par>
                                <p:cTn id="30" presetID="16" presetClass="entr" presetSubtype="37"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outVertical)">
                                      <p:cBhvr>
                                        <p:cTn id="41" dur="500"/>
                                        <p:tgtEl>
                                          <p:spTgt spid="23"/>
                                        </p:tgtEl>
                                      </p:cBhvr>
                                    </p:animEffect>
                                  </p:childTnLst>
                                </p:cTn>
                              </p:par>
                              <p:par>
                                <p:cTn id="42" presetID="16" presetClass="entr" presetSubtype="37"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outVertical)">
                                      <p:cBhvr>
                                        <p:cTn id="53" dur="500"/>
                                        <p:tgtEl>
                                          <p:spTgt spid="28"/>
                                        </p:tgtEl>
                                      </p:cBhvr>
                                    </p:animEffect>
                                  </p:childTnLst>
                                </p:cTn>
                              </p:par>
                              <p:par>
                                <p:cTn id="54" presetID="16" presetClass="entr" presetSubtype="37"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outVertical)">
                                      <p:cBhvr>
                                        <p:cTn id="56" dur="500"/>
                                        <p:tgtEl>
                                          <p:spTgt spid="27"/>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8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P spid="17" grpId="0"/>
      <p:bldP spid="19" grpId="0"/>
      <p:bldP spid="21" grpId="0"/>
      <p:bldP spid="23" grpId="0"/>
      <p:bldP spid="25" grpId="0"/>
      <p:bldP spid="28"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95600" y="0"/>
            <a:ext cx="3886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Text Box 44"/>
          <p:cNvSpPr txBox="1">
            <a:spLocks noChangeArrowheads="1"/>
          </p:cNvSpPr>
          <p:nvPr/>
        </p:nvSpPr>
        <p:spPr bwMode="auto">
          <a:xfrm>
            <a:off x="304800" y="1143000"/>
            <a:ext cx="8382000" cy="195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0" hangingPunct="0">
              <a:lnSpc>
                <a:spcPct val="150000"/>
              </a:lnSpc>
            </a:pPr>
            <a:r>
              <a:rPr lang="en-US" altLang="en-US" sz="2800" dirty="0">
                <a:solidFill>
                  <a:srgbClr val="000099"/>
                </a:solidFill>
                <a:cs typeface="Arial" panose="020B0604020202020204" pitchFamily="34" charset="0"/>
                <a:sym typeface="Wingdings" panose="05000000000000000000" pitchFamily="2" charset="2"/>
              </a:rPr>
              <a:t> </a:t>
            </a:r>
            <a:r>
              <a:rPr lang="en-US" altLang="en-US" sz="2800" dirty="0" err="1">
                <a:solidFill>
                  <a:srgbClr val="000099"/>
                </a:solidFill>
                <a:cs typeface="Arial" panose="020B0604020202020204" pitchFamily="34" charset="0"/>
              </a:rPr>
              <a:t>Công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thức</a:t>
            </a:r>
            <a:r>
              <a:rPr lang="en-US" altLang="en-US" sz="2800" dirty="0">
                <a:solidFill>
                  <a:srgbClr val="000099"/>
                </a:solidFill>
                <a:cs typeface="Arial" panose="020B0604020202020204" pitchFamily="34" charset="0"/>
              </a:rPr>
              <a:t> p = </a:t>
            </a:r>
            <a:r>
              <a:rPr lang="en-US" altLang="en-US" sz="2800" dirty="0" err="1">
                <a:solidFill>
                  <a:srgbClr val="000099"/>
                </a:solidFill>
                <a:cs typeface="Arial" panose="020B0604020202020204" pitchFamily="34" charset="0"/>
              </a:rPr>
              <a:t>d.h</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cũng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áp</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dụng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cho</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một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điểm</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bất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ki</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trong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lòng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chất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lỏng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chiều</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cao</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của</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cột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chất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lỏng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cũng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là</a:t>
            </a:r>
            <a:r>
              <a:rPr lang="en-US" altLang="en-US" sz="2800" dirty="0">
                <a:solidFill>
                  <a:srgbClr val="000099"/>
                </a:solidFill>
                <a:cs typeface="Arial" panose="020B0604020202020204" pitchFamily="34" charset="0"/>
              </a:rPr>
              <a:t> </a:t>
            </a:r>
            <a:r>
              <a:rPr lang="en-US" altLang="en-US" sz="2800" dirty="0" err="1">
                <a:solidFill>
                  <a:srgbClr val="CC0000"/>
                </a:solidFill>
                <a:cs typeface="Arial" panose="020B0604020202020204" pitchFamily="34" charset="0"/>
              </a:rPr>
              <a:t>độ</a:t>
            </a:r>
            <a:r>
              <a:rPr lang="en-US" altLang="en-US" sz="2800" dirty="0">
                <a:solidFill>
                  <a:srgbClr val="CC0000"/>
                </a:solidFill>
                <a:cs typeface="Arial" panose="020B0604020202020204" pitchFamily="34" charset="0"/>
              </a:rPr>
              <a:t> </a:t>
            </a:r>
            <a:r>
              <a:rPr lang="en-US" altLang="en-US" sz="2800" dirty="0" err="1">
                <a:solidFill>
                  <a:srgbClr val="CC0000"/>
                </a:solidFill>
                <a:cs typeface="Arial" panose="020B0604020202020204" pitchFamily="34" charset="0"/>
              </a:rPr>
              <a:t>sâu</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của</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điểm</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đó</a:t>
            </a:r>
            <a:r>
              <a:rPr lang="en-US" altLang="en-US" sz="2800" dirty="0">
                <a:solidFill>
                  <a:srgbClr val="000099"/>
                </a:solidFill>
                <a:cs typeface="Arial" panose="020B0604020202020204" pitchFamily="34" charset="0"/>
              </a:rPr>
              <a:t> </a:t>
            </a:r>
            <a:r>
              <a:rPr lang="en-US" altLang="en-US" sz="2800" dirty="0">
                <a:solidFill>
                  <a:srgbClr val="FF0000"/>
                </a:solidFill>
                <a:cs typeface="Arial" panose="020B0604020202020204" pitchFamily="34" charset="0"/>
              </a:rPr>
              <a:t>so </a:t>
            </a:r>
            <a:r>
              <a:rPr lang="en-US" altLang="en-US" sz="2800" dirty="0" err="1">
                <a:solidFill>
                  <a:srgbClr val="FF0000"/>
                </a:solidFill>
                <a:cs typeface="Arial" panose="020B0604020202020204" pitchFamily="34" charset="0"/>
              </a:rPr>
              <a:t>với</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mặt</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thoáng</a:t>
            </a:r>
            <a:r>
              <a:rPr lang="en-US" altLang="en-US" sz="2800" dirty="0">
                <a:solidFill>
                  <a:srgbClr val="FF0000"/>
                </a:solidFill>
                <a:cs typeface="Arial" panose="020B0604020202020204" pitchFamily="34" charset="0"/>
              </a:rPr>
              <a:t>.</a:t>
            </a:r>
          </a:p>
        </p:txBody>
      </p:sp>
      <p:sp>
        <p:nvSpPr>
          <p:cNvPr id="4" name="TextBox 3"/>
          <p:cNvSpPr txBox="1">
            <a:spLocks noChangeArrowheads="1"/>
          </p:cNvSpPr>
          <p:nvPr/>
        </p:nvSpPr>
        <p:spPr bwMode="auto">
          <a:xfrm>
            <a:off x="457200" y="468640"/>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Chú</a:t>
            </a:r>
            <a:r>
              <a:rPr lang="en-US" altLang="en-US" sz="2800" b="1" dirty="0">
                <a:solidFill>
                  <a:srgbClr val="FF0000"/>
                </a:solidFill>
                <a:cs typeface="Arial" panose="020B0604020202020204" pitchFamily="34" charset="0"/>
              </a:rPr>
              <a:t> ý:</a:t>
            </a:r>
          </a:p>
        </p:txBody>
      </p:sp>
      <p:grpSp>
        <p:nvGrpSpPr>
          <p:cNvPr id="374819" name="Group 35"/>
          <p:cNvGrpSpPr>
            <a:grpSpLocks/>
          </p:cNvGrpSpPr>
          <p:nvPr/>
        </p:nvGrpSpPr>
        <p:grpSpPr bwMode="auto">
          <a:xfrm>
            <a:off x="3352800" y="3581400"/>
            <a:ext cx="3911600" cy="2971800"/>
            <a:chOff x="2016" y="1728"/>
            <a:chExt cx="2464" cy="1872"/>
          </a:xfrm>
        </p:grpSpPr>
        <p:sp>
          <p:nvSpPr>
            <p:cNvPr id="374797" name="Line 78"/>
            <p:cNvSpPr>
              <a:spLocks noChangeShapeType="1"/>
            </p:cNvSpPr>
            <p:nvPr/>
          </p:nvSpPr>
          <p:spPr bwMode="auto">
            <a:xfrm>
              <a:off x="2496" y="2640"/>
              <a:ext cx="0" cy="386"/>
            </a:xfrm>
            <a:prstGeom prst="line">
              <a:avLst/>
            </a:prstGeom>
            <a:noFill/>
            <a:ln w="12700">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grpSp>
          <p:nvGrpSpPr>
            <p:cNvPr id="374818" name="Group 34"/>
            <p:cNvGrpSpPr>
              <a:grpSpLocks/>
            </p:cNvGrpSpPr>
            <p:nvPr/>
          </p:nvGrpSpPr>
          <p:grpSpPr bwMode="auto">
            <a:xfrm>
              <a:off x="2016" y="1728"/>
              <a:ext cx="2464" cy="1872"/>
              <a:chOff x="272" y="2147"/>
              <a:chExt cx="2464" cy="1872"/>
            </a:xfrm>
          </p:grpSpPr>
          <p:grpSp>
            <p:nvGrpSpPr>
              <p:cNvPr id="374790" name="Group 61"/>
              <p:cNvGrpSpPr>
                <a:grpSpLocks/>
              </p:cNvGrpSpPr>
              <p:nvPr/>
            </p:nvGrpSpPr>
            <p:grpSpPr bwMode="auto">
              <a:xfrm>
                <a:off x="848" y="2147"/>
                <a:ext cx="1200" cy="1872"/>
                <a:chOff x="4800" y="345"/>
                <a:chExt cx="672" cy="960"/>
              </a:xfrm>
            </p:grpSpPr>
            <p:grpSp>
              <p:nvGrpSpPr>
                <p:cNvPr id="374791" name="Group 62"/>
                <p:cNvGrpSpPr>
                  <a:grpSpLocks/>
                </p:cNvGrpSpPr>
                <p:nvPr/>
              </p:nvGrpSpPr>
              <p:grpSpPr bwMode="auto">
                <a:xfrm>
                  <a:off x="4800" y="345"/>
                  <a:ext cx="672" cy="960"/>
                  <a:chOff x="4800" y="345"/>
                  <a:chExt cx="672" cy="960"/>
                </a:xfrm>
              </p:grpSpPr>
              <p:sp>
                <p:nvSpPr>
                  <p:cNvPr id="374792" name="AutoShape 63"/>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4793" name="AutoShape 64"/>
                  <p:cNvSpPr>
                    <a:spLocks noChangeArrowheads="1"/>
                  </p:cNvSpPr>
                  <p:nvPr/>
                </p:nvSpPr>
                <p:spPr bwMode="auto">
                  <a:xfrm>
                    <a:off x="4800" y="707"/>
                    <a:ext cx="672" cy="598"/>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374794" name="Oval 65"/>
                <p:cNvSpPr>
                  <a:spLocks noChangeArrowheads="1"/>
                </p:cNvSpPr>
                <p:nvPr/>
              </p:nvSpPr>
              <p:spPr bwMode="auto">
                <a:xfrm>
                  <a:off x="4800" y="1110"/>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374795" name="AutoShape 76"/>
              <p:cNvSpPr>
                <a:spLocks noChangeArrowheads="1"/>
              </p:cNvSpPr>
              <p:nvPr/>
            </p:nvSpPr>
            <p:spPr bwMode="auto">
              <a:xfrm>
                <a:off x="886" y="3347"/>
                <a:ext cx="85" cy="109"/>
              </a:xfrm>
              <a:prstGeom prst="flowChartConnector">
                <a:avLst/>
              </a:prstGeom>
              <a:solidFill>
                <a:schemeClr val="bg1"/>
              </a:solidFill>
              <a:ln w="12700" algn="ctr">
                <a:solidFill>
                  <a:schemeClr val="bg1"/>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4796" name="AutoShape 77"/>
              <p:cNvSpPr>
                <a:spLocks noChangeArrowheads="1"/>
              </p:cNvSpPr>
              <p:nvPr/>
            </p:nvSpPr>
            <p:spPr bwMode="auto">
              <a:xfrm>
                <a:off x="1920" y="3552"/>
                <a:ext cx="86" cy="110"/>
              </a:xfrm>
              <a:prstGeom prst="flowChartConnector">
                <a:avLst/>
              </a:prstGeom>
              <a:solidFill>
                <a:schemeClr val="bg1"/>
              </a:solidFill>
              <a:ln w="12700" algn="ctr">
                <a:solidFill>
                  <a:schemeClr val="bg1"/>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4798" name="Line 80"/>
              <p:cNvSpPr>
                <a:spLocks noChangeShapeType="1"/>
              </p:cNvSpPr>
              <p:nvPr/>
            </p:nvSpPr>
            <p:spPr bwMode="auto">
              <a:xfrm>
                <a:off x="2112" y="3072"/>
                <a:ext cx="1" cy="573"/>
              </a:xfrm>
              <a:prstGeom prst="line">
                <a:avLst/>
              </a:prstGeom>
              <a:noFill/>
              <a:ln w="12700">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74799" name="Text Box 81"/>
              <p:cNvSpPr txBox="1">
                <a:spLocks noChangeArrowheads="1"/>
              </p:cNvSpPr>
              <p:nvPr/>
            </p:nvSpPr>
            <p:spPr bwMode="auto">
              <a:xfrm>
                <a:off x="992" y="3211"/>
                <a:ext cx="343" cy="232"/>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chemeClr val="bg1"/>
                    </a:solidFill>
                    <a:cs typeface="Arial" panose="020B0604020202020204" pitchFamily="34" charset="0"/>
                  </a:rPr>
                  <a:t>A</a:t>
                </a:r>
              </a:p>
            </p:txBody>
          </p:sp>
          <p:sp>
            <p:nvSpPr>
              <p:cNvPr id="374800" name="Text Box 82"/>
              <p:cNvSpPr txBox="1">
                <a:spLocks noChangeArrowheads="1"/>
              </p:cNvSpPr>
              <p:nvPr/>
            </p:nvSpPr>
            <p:spPr bwMode="auto">
              <a:xfrm>
                <a:off x="1658" y="3600"/>
                <a:ext cx="343" cy="2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chemeClr val="bg1"/>
                    </a:solidFill>
                    <a:cs typeface="Arial" panose="020B0604020202020204" pitchFamily="34" charset="0"/>
                  </a:rPr>
                  <a:t>B</a:t>
                </a:r>
              </a:p>
            </p:txBody>
          </p:sp>
          <p:sp>
            <p:nvSpPr>
              <p:cNvPr id="374816" name="Text Box 32"/>
              <p:cNvSpPr txBox="1">
                <a:spLocks noChangeArrowheads="1"/>
              </p:cNvSpPr>
              <p:nvPr/>
            </p:nvSpPr>
            <p:spPr bwMode="auto">
              <a:xfrm>
                <a:off x="272" y="3059"/>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h</a:t>
                </a:r>
                <a:r>
                  <a:rPr lang="en-US" altLang="en-US" sz="2400" baseline="-25000"/>
                  <a:t>A</a:t>
                </a:r>
                <a:endParaRPr lang="vi-VN" altLang="en-US" sz="2400"/>
              </a:p>
            </p:txBody>
          </p:sp>
          <p:sp>
            <p:nvSpPr>
              <p:cNvPr id="374817" name="Text Box 33"/>
              <p:cNvSpPr txBox="1">
                <a:spLocks noChangeArrowheads="1"/>
              </p:cNvSpPr>
              <p:nvPr/>
            </p:nvSpPr>
            <p:spPr bwMode="auto">
              <a:xfrm>
                <a:off x="2256" y="3312"/>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h</a:t>
                </a:r>
                <a:r>
                  <a:rPr lang="en-US" altLang="en-US" sz="2400" baseline="-25000"/>
                  <a:t>B</a:t>
                </a:r>
                <a:endParaRPr lang="vi-VN" altLang="en-US" sz="2400"/>
              </a:p>
            </p:txBody>
          </p:sp>
        </p:grpSp>
      </p:grpSp>
    </p:spTree>
    <p:extLst>
      <p:ext uri="{BB962C8B-B14F-4D97-AF65-F5344CB8AC3E}">
        <p14:creationId xmlns:p14="http://schemas.microsoft.com/office/powerpoint/2010/main" val="142476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heckerboard(across)">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Box 45"/>
          <p:cNvSpPr txBox="1">
            <a:spLocks noChangeArrowheads="1"/>
          </p:cNvSpPr>
          <p:nvPr/>
        </p:nvSpPr>
        <p:spPr bwMode="auto">
          <a:xfrm>
            <a:off x="120161" y="3820130"/>
            <a:ext cx="7086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0" hangingPunct="0">
              <a:lnSpc>
                <a:spcPct val="150000"/>
              </a:lnSpc>
            </a:pPr>
            <a:r>
              <a:rPr lang="en-US" altLang="en-US" sz="2800" dirty="0">
                <a:solidFill>
                  <a:srgbClr val="000099"/>
                </a:solidFill>
                <a:cs typeface="Arial" panose="020B0604020202020204" pitchFamily="34" charset="0"/>
                <a:sym typeface="Wingdings" panose="05000000000000000000" pitchFamily="2" charset="2"/>
              </a:rPr>
              <a:t> </a:t>
            </a:r>
            <a:r>
              <a:rPr lang="en-US" altLang="en-US" sz="2800" dirty="0" err="1">
                <a:solidFill>
                  <a:srgbClr val="000099"/>
                </a:solidFill>
                <a:cs typeface="Arial" panose="020B0604020202020204" pitchFamily="34" charset="0"/>
              </a:rPr>
              <a:t>Trong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một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chất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lỏng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đứng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yên</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áp</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suất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tại</a:t>
            </a:r>
            <a:r>
              <a:rPr lang="en-US" altLang="en-US" sz="2800" dirty="0">
                <a:solidFill>
                  <a:srgbClr val="000099"/>
                </a:solidFill>
                <a:cs typeface="Arial" panose="020B0604020202020204" pitchFamily="34" charset="0"/>
              </a:rPr>
              <a:t> </a:t>
            </a:r>
            <a:r>
              <a:rPr lang="en-US" altLang="en-US" sz="2800" dirty="0" err="1">
                <a:solidFill>
                  <a:srgbClr val="FF0000"/>
                </a:solidFill>
                <a:cs typeface="Arial" panose="020B0604020202020204" pitchFamily="34" charset="0"/>
              </a:rPr>
              <a:t>những</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điểm</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trên</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cùng</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một</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mặt</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phẳng</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nằm</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ngang</a:t>
            </a:r>
            <a:r>
              <a:rPr lang="en-US" altLang="en-US" sz="2800" dirty="0">
                <a:solidFill>
                  <a:srgbClr val="FF0000"/>
                </a:solidFill>
                <a:cs typeface="Arial" panose="020B0604020202020204" pitchFamily="34" charset="0"/>
              </a:rPr>
              <a:t> (có </a:t>
            </a:r>
            <a:r>
              <a:rPr lang="en-US" altLang="en-US" sz="2800" dirty="0" err="1">
                <a:solidFill>
                  <a:srgbClr val="FF0000"/>
                </a:solidFill>
                <a:cs typeface="Arial" panose="020B0604020202020204" pitchFamily="34" charset="0"/>
              </a:rPr>
              <a:t>cùng</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đô</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sâu</a:t>
            </a:r>
            <a:r>
              <a:rPr lang="en-US" altLang="en-US" sz="2800" dirty="0">
                <a:solidFill>
                  <a:srgbClr val="FF0000"/>
                </a:solidFill>
                <a:cs typeface="Arial" panose="020B0604020202020204" pitchFamily="34" charset="0"/>
              </a:rPr>
              <a:t> h) </a:t>
            </a:r>
            <a:r>
              <a:rPr lang="en-US" altLang="en-US" sz="2800" dirty="0">
                <a:solidFill>
                  <a:srgbClr val="000099"/>
                </a:solidFill>
                <a:cs typeface="Arial" panose="020B0604020202020204" pitchFamily="34" charset="0"/>
              </a:rPr>
              <a:t>có </a:t>
            </a:r>
            <a:r>
              <a:rPr lang="en-US" altLang="en-US" sz="2800" dirty="0" err="1">
                <a:solidFill>
                  <a:srgbClr val="000099"/>
                </a:solidFill>
                <a:cs typeface="Arial" panose="020B0604020202020204" pitchFamily="34" charset="0"/>
              </a:rPr>
              <a:t>đô</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lớn</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như</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nhau</a:t>
            </a:r>
            <a:r>
              <a:rPr lang="en-US" altLang="en-US" sz="2800" dirty="0">
                <a:solidFill>
                  <a:srgbClr val="000099"/>
                </a:solidFill>
                <a:cs typeface="Arial" panose="020B0604020202020204" pitchFamily="34" charset="0"/>
              </a:rPr>
              <a:t>.</a:t>
            </a:r>
          </a:p>
        </p:txBody>
      </p:sp>
      <p:sp>
        <p:nvSpPr>
          <p:cNvPr id="6" name="Rectangle 5"/>
          <p:cNvSpPr/>
          <p:nvPr/>
        </p:nvSpPr>
        <p:spPr>
          <a:xfrm>
            <a:off x="2895600" y="0"/>
            <a:ext cx="3886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Text Box 44"/>
          <p:cNvSpPr txBox="1">
            <a:spLocks noChangeArrowheads="1"/>
          </p:cNvSpPr>
          <p:nvPr/>
        </p:nvSpPr>
        <p:spPr bwMode="auto">
          <a:xfrm>
            <a:off x="131242" y="934033"/>
            <a:ext cx="7239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0" hangingPunct="0">
              <a:lnSpc>
                <a:spcPct val="150000"/>
              </a:lnSpc>
            </a:pPr>
            <a:r>
              <a:rPr lang="en-US" altLang="en-US" sz="2800" dirty="0">
                <a:solidFill>
                  <a:srgbClr val="000099"/>
                </a:solidFill>
                <a:cs typeface="Arial" panose="020B0604020202020204" pitchFamily="34" charset="0"/>
                <a:sym typeface="Wingdings" panose="05000000000000000000" pitchFamily="2" charset="2"/>
              </a:rPr>
              <a:t> </a:t>
            </a:r>
            <a:r>
              <a:rPr lang="en-US" altLang="en-US" sz="2800" dirty="0" err="1">
                <a:solidFill>
                  <a:srgbClr val="000099"/>
                </a:solidFill>
                <a:cs typeface="Arial" panose="020B0604020202020204" pitchFamily="34" charset="0"/>
              </a:rPr>
              <a:t>Công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thức</a:t>
            </a:r>
            <a:r>
              <a:rPr lang="en-US" altLang="en-US" sz="2800" dirty="0">
                <a:solidFill>
                  <a:srgbClr val="000099"/>
                </a:solidFill>
                <a:cs typeface="Arial" panose="020B0604020202020204" pitchFamily="34" charset="0"/>
              </a:rPr>
              <a:t> p = </a:t>
            </a:r>
            <a:r>
              <a:rPr lang="en-US" altLang="en-US" sz="2800" dirty="0" err="1">
                <a:solidFill>
                  <a:srgbClr val="000099"/>
                </a:solidFill>
                <a:cs typeface="Arial" panose="020B0604020202020204" pitchFamily="34" charset="0"/>
              </a:rPr>
              <a:t>d.h</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cũng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áp</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dụng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cho</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một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điểm</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bất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ki</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trong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lòng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chất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lỏng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chiều</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cao</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của</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cột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chất</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lỏng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cũng</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là</a:t>
            </a:r>
            <a:r>
              <a:rPr lang="en-US" altLang="en-US" sz="2800" dirty="0">
                <a:solidFill>
                  <a:srgbClr val="000099"/>
                </a:solidFill>
                <a:cs typeface="Arial" panose="020B0604020202020204" pitchFamily="34" charset="0"/>
              </a:rPr>
              <a:t> </a:t>
            </a:r>
            <a:r>
              <a:rPr lang="en-US" altLang="en-US" sz="2800" dirty="0" err="1">
                <a:solidFill>
                  <a:srgbClr val="FF0000"/>
                </a:solidFill>
                <a:cs typeface="Arial" panose="020B0604020202020204" pitchFamily="34" charset="0"/>
              </a:rPr>
              <a:t>độ</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sâu</a:t>
            </a:r>
            <a:r>
              <a:rPr lang="en-US" altLang="en-US" sz="2800" dirty="0">
                <a:solidFill>
                  <a:srgbClr val="FF0000"/>
                </a:solidFill>
                <a:cs typeface="Arial" panose="020B0604020202020204" pitchFamily="34" charset="0"/>
              </a:rPr>
              <a:t> </a:t>
            </a:r>
            <a:r>
              <a:rPr lang="en-US" altLang="en-US" sz="2800" dirty="0" err="1">
                <a:solidFill>
                  <a:srgbClr val="000099"/>
                </a:solidFill>
                <a:cs typeface="Arial" panose="020B0604020202020204" pitchFamily="34" charset="0"/>
              </a:rPr>
              <a:t>của</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điểm</a:t>
            </a:r>
            <a:r>
              <a:rPr lang="en-US" altLang="en-US" sz="2800" dirty="0">
                <a:solidFill>
                  <a:srgbClr val="000099"/>
                </a:solidFill>
                <a:cs typeface="Arial" panose="020B0604020202020204" pitchFamily="34" charset="0"/>
              </a:rPr>
              <a:t> </a:t>
            </a:r>
            <a:r>
              <a:rPr lang="en-US" altLang="en-US" sz="2800" dirty="0" err="1">
                <a:solidFill>
                  <a:srgbClr val="000099"/>
                </a:solidFill>
                <a:cs typeface="Arial" panose="020B0604020202020204" pitchFamily="34" charset="0"/>
              </a:rPr>
              <a:t>đó</a:t>
            </a:r>
            <a:r>
              <a:rPr lang="en-US" altLang="en-US" sz="2800" dirty="0">
                <a:solidFill>
                  <a:srgbClr val="000099"/>
                </a:solidFill>
                <a:cs typeface="Arial" panose="020B0604020202020204" pitchFamily="34" charset="0"/>
              </a:rPr>
              <a:t> </a:t>
            </a:r>
            <a:r>
              <a:rPr lang="en-US" altLang="en-US" sz="2800" dirty="0">
                <a:solidFill>
                  <a:srgbClr val="FF0000"/>
                </a:solidFill>
                <a:cs typeface="Arial" panose="020B0604020202020204" pitchFamily="34" charset="0"/>
              </a:rPr>
              <a:t>so </a:t>
            </a:r>
            <a:r>
              <a:rPr lang="en-US" altLang="en-US" sz="2800" dirty="0" err="1">
                <a:solidFill>
                  <a:srgbClr val="FF0000"/>
                </a:solidFill>
                <a:cs typeface="Arial" panose="020B0604020202020204" pitchFamily="34" charset="0"/>
              </a:rPr>
              <a:t>với</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mặt</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thoáng</a:t>
            </a:r>
            <a:r>
              <a:rPr lang="en-US" altLang="en-US" sz="2800" dirty="0">
                <a:solidFill>
                  <a:srgbClr val="FF0000"/>
                </a:solidFill>
                <a:cs typeface="Arial" panose="020B0604020202020204" pitchFamily="34" charset="0"/>
              </a:rPr>
              <a:t>.</a:t>
            </a:r>
          </a:p>
        </p:txBody>
      </p:sp>
      <p:grpSp>
        <p:nvGrpSpPr>
          <p:cNvPr id="66" name="Group 100"/>
          <p:cNvGrpSpPr>
            <a:grpSpLocks/>
          </p:cNvGrpSpPr>
          <p:nvPr/>
        </p:nvGrpSpPr>
        <p:grpSpPr bwMode="auto">
          <a:xfrm>
            <a:off x="7710488" y="1066800"/>
            <a:ext cx="1433512" cy="1817688"/>
            <a:chOff x="4944" y="2304"/>
            <a:chExt cx="672" cy="823"/>
          </a:xfrm>
        </p:grpSpPr>
        <p:grpSp>
          <p:nvGrpSpPr>
            <p:cNvPr id="378886" name="Group 61"/>
            <p:cNvGrpSpPr>
              <a:grpSpLocks/>
            </p:cNvGrpSpPr>
            <p:nvPr/>
          </p:nvGrpSpPr>
          <p:grpSpPr bwMode="auto">
            <a:xfrm>
              <a:off x="4944" y="2304"/>
              <a:ext cx="672" cy="823"/>
              <a:chOff x="4800" y="345"/>
              <a:chExt cx="672" cy="960"/>
            </a:xfrm>
          </p:grpSpPr>
          <p:grpSp>
            <p:nvGrpSpPr>
              <p:cNvPr id="378887" name="Group 62"/>
              <p:cNvGrpSpPr>
                <a:grpSpLocks/>
              </p:cNvGrpSpPr>
              <p:nvPr/>
            </p:nvGrpSpPr>
            <p:grpSpPr bwMode="auto">
              <a:xfrm>
                <a:off x="4800" y="345"/>
                <a:ext cx="672" cy="960"/>
                <a:chOff x="4800" y="345"/>
                <a:chExt cx="672" cy="960"/>
              </a:xfrm>
            </p:grpSpPr>
            <p:sp>
              <p:nvSpPr>
                <p:cNvPr id="378888" name="AutoShape 63"/>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8889" name="AutoShape 64"/>
                <p:cNvSpPr>
                  <a:spLocks noChangeArrowheads="1"/>
                </p:cNvSpPr>
                <p:nvPr/>
              </p:nvSpPr>
              <p:spPr bwMode="auto">
                <a:xfrm>
                  <a:off x="4800" y="707"/>
                  <a:ext cx="672" cy="598"/>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378890" name="Oval 65"/>
              <p:cNvSpPr>
                <a:spLocks noChangeArrowheads="1"/>
              </p:cNvSpPr>
              <p:nvPr/>
            </p:nvSpPr>
            <p:spPr bwMode="auto">
              <a:xfrm>
                <a:off x="4800" y="1110"/>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378891" name="AutoShape 76"/>
            <p:cNvSpPr>
              <a:spLocks noChangeArrowheads="1"/>
            </p:cNvSpPr>
            <p:nvPr/>
          </p:nvSpPr>
          <p:spPr bwMode="auto">
            <a:xfrm>
              <a:off x="4965" y="2832"/>
              <a:ext cx="48" cy="48"/>
            </a:xfrm>
            <a:prstGeom prst="flowChartConnector">
              <a:avLst/>
            </a:prstGeom>
            <a:solidFill>
              <a:schemeClr val="bg1"/>
            </a:solidFill>
            <a:ln w="12700" algn="ctr">
              <a:solidFill>
                <a:schemeClr val="bg1"/>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8892" name="AutoShape 77"/>
            <p:cNvSpPr>
              <a:spLocks noChangeArrowheads="1"/>
            </p:cNvSpPr>
            <p:nvPr/>
          </p:nvSpPr>
          <p:spPr bwMode="auto">
            <a:xfrm>
              <a:off x="5550" y="2928"/>
              <a:ext cx="48" cy="48"/>
            </a:xfrm>
            <a:prstGeom prst="flowChartConnector">
              <a:avLst/>
            </a:prstGeom>
            <a:solidFill>
              <a:schemeClr val="bg1"/>
            </a:solidFill>
            <a:ln w="12700" algn="ctr">
              <a:solidFill>
                <a:schemeClr val="bg1"/>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8893" name="Line 78"/>
            <p:cNvSpPr>
              <a:spLocks noChangeShapeType="1"/>
            </p:cNvSpPr>
            <p:nvPr/>
          </p:nvSpPr>
          <p:spPr bwMode="auto">
            <a:xfrm>
              <a:off x="4983" y="2718"/>
              <a:ext cx="0" cy="170"/>
            </a:xfrm>
            <a:prstGeom prst="line">
              <a:avLst/>
            </a:prstGeom>
            <a:noFill/>
            <a:ln w="12700">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78894" name="Line 80"/>
            <p:cNvSpPr>
              <a:spLocks noChangeShapeType="1"/>
            </p:cNvSpPr>
            <p:nvPr/>
          </p:nvSpPr>
          <p:spPr bwMode="auto">
            <a:xfrm>
              <a:off x="5567" y="2751"/>
              <a:ext cx="1" cy="252"/>
            </a:xfrm>
            <a:prstGeom prst="line">
              <a:avLst/>
            </a:prstGeom>
            <a:noFill/>
            <a:ln w="12700">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78895" name="Text Box 81"/>
            <p:cNvSpPr txBox="1">
              <a:spLocks noChangeArrowheads="1"/>
            </p:cNvSpPr>
            <p:nvPr/>
          </p:nvSpPr>
          <p:spPr bwMode="auto">
            <a:xfrm>
              <a:off x="5014" y="2730"/>
              <a:ext cx="192" cy="166"/>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bg1"/>
                  </a:solidFill>
                  <a:cs typeface="Arial" panose="020B0604020202020204" pitchFamily="34" charset="0"/>
                </a:rPr>
                <a:t>A</a:t>
              </a:r>
            </a:p>
          </p:txBody>
        </p:sp>
        <p:sp>
          <p:nvSpPr>
            <p:cNvPr id="378896" name="Text Box 82"/>
            <p:cNvSpPr txBox="1">
              <a:spLocks noChangeArrowheads="1"/>
            </p:cNvSpPr>
            <p:nvPr/>
          </p:nvSpPr>
          <p:spPr bwMode="auto">
            <a:xfrm>
              <a:off x="5403" y="2943"/>
              <a:ext cx="192" cy="166"/>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chemeClr val="bg1"/>
                  </a:solidFill>
                  <a:cs typeface="Arial" panose="020B0604020202020204" pitchFamily="34" charset="0"/>
                </a:rPr>
                <a:t>B</a:t>
              </a:r>
            </a:p>
          </p:txBody>
        </p:sp>
      </p:grpSp>
      <p:grpSp>
        <p:nvGrpSpPr>
          <p:cNvPr id="78" name="Group 97"/>
          <p:cNvGrpSpPr>
            <a:grpSpLocks/>
          </p:cNvGrpSpPr>
          <p:nvPr/>
        </p:nvGrpSpPr>
        <p:grpSpPr bwMode="auto">
          <a:xfrm>
            <a:off x="7539038" y="3733800"/>
            <a:ext cx="1604962" cy="2154238"/>
            <a:chOff x="4920" y="3252"/>
            <a:chExt cx="768" cy="885"/>
          </a:xfrm>
        </p:grpSpPr>
        <p:grpSp>
          <p:nvGrpSpPr>
            <p:cNvPr id="378898" name="Group 70"/>
            <p:cNvGrpSpPr>
              <a:grpSpLocks/>
            </p:cNvGrpSpPr>
            <p:nvPr/>
          </p:nvGrpSpPr>
          <p:grpSpPr bwMode="auto">
            <a:xfrm>
              <a:off x="4962" y="3252"/>
              <a:ext cx="672" cy="823"/>
              <a:chOff x="4800" y="345"/>
              <a:chExt cx="672" cy="960"/>
            </a:xfrm>
          </p:grpSpPr>
          <p:grpSp>
            <p:nvGrpSpPr>
              <p:cNvPr id="378899" name="Group 71"/>
              <p:cNvGrpSpPr>
                <a:grpSpLocks/>
              </p:cNvGrpSpPr>
              <p:nvPr/>
            </p:nvGrpSpPr>
            <p:grpSpPr bwMode="auto">
              <a:xfrm>
                <a:off x="4800" y="345"/>
                <a:ext cx="672" cy="960"/>
                <a:chOff x="4800" y="345"/>
                <a:chExt cx="672" cy="960"/>
              </a:xfrm>
            </p:grpSpPr>
            <p:sp>
              <p:nvSpPr>
                <p:cNvPr id="378900" name="AutoShape 72"/>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8901" name="AutoShape 73"/>
                <p:cNvSpPr>
                  <a:spLocks noChangeArrowheads="1"/>
                </p:cNvSpPr>
                <p:nvPr/>
              </p:nvSpPr>
              <p:spPr bwMode="auto">
                <a:xfrm>
                  <a:off x="4800" y="755"/>
                  <a:ext cx="672" cy="544"/>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378902" name="Oval 74"/>
              <p:cNvSpPr>
                <a:spLocks noChangeArrowheads="1"/>
              </p:cNvSpPr>
              <p:nvPr/>
            </p:nvSpPr>
            <p:spPr bwMode="auto">
              <a:xfrm>
                <a:off x="4800" y="1112"/>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378903" name="AutoShape 89"/>
            <p:cNvSpPr>
              <a:spLocks noChangeArrowheads="1"/>
            </p:cNvSpPr>
            <p:nvPr/>
          </p:nvSpPr>
          <p:spPr bwMode="auto">
            <a:xfrm>
              <a:off x="5484" y="3888"/>
              <a:ext cx="48" cy="48"/>
            </a:xfrm>
            <a:prstGeom prst="flowChartConnector">
              <a:avLst/>
            </a:prstGeom>
            <a:solidFill>
              <a:schemeClr val="bg1"/>
            </a:solidFill>
            <a:ln w="12700" algn="ctr">
              <a:solidFill>
                <a:schemeClr val="bg1"/>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8904" name="Line 90"/>
            <p:cNvSpPr>
              <a:spLocks noChangeShapeType="1"/>
            </p:cNvSpPr>
            <p:nvPr/>
          </p:nvSpPr>
          <p:spPr bwMode="auto">
            <a:xfrm>
              <a:off x="5499" y="3745"/>
              <a:ext cx="3" cy="179"/>
            </a:xfrm>
            <a:prstGeom prst="line">
              <a:avLst/>
            </a:prstGeom>
            <a:noFill/>
            <a:ln w="12700">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78905" name="Text Box 91"/>
            <p:cNvSpPr txBox="1">
              <a:spLocks noChangeArrowheads="1"/>
            </p:cNvSpPr>
            <p:nvPr/>
          </p:nvSpPr>
          <p:spPr bwMode="auto">
            <a:xfrm>
              <a:off x="5359" y="3906"/>
              <a:ext cx="192" cy="231"/>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chemeClr val="bg1"/>
                  </a:solidFill>
                  <a:cs typeface="Arial" panose="020B0604020202020204" pitchFamily="34" charset="0"/>
                </a:rPr>
                <a:t>B</a:t>
              </a:r>
            </a:p>
          </p:txBody>
        </p:sp>
        <p:sp>
          <p:nvSpPr>
            <p:cNvPr id="378906" name="AutoShape 92"/>
            <p:cNvSpPr>
              <a:spLocks noChangeArrowheads="1"/>
            </p:cNvSpPr>
            <p:nvPr/>
          </p:nvSpPr>
          <p:spPr bwMode="auto">
            <a:xfrm>
              <a:off x="5058" y="3888"/>
              <a:ext cx="48" cy="48"/>
            </a:xfrm>
            <a:prstGeom prst="flowChartConnector">
              <a:avLst/>
            </a:prstGeom>
            <a:solidFill>
              <a:schemeClr val="bg1"/>
            </a:solidFill>
            <a:ln w="12700" algn="ctr">
              <a:solidFill>
                <a:schemeClr val="bg1"/>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378907" name="Line 93"/>
            <p:cNvSpPr>
              <a:spLocks noChangeShapeType="1"/>
            </p:cNvSpPr>
            <p:nvPr/>
          </p:nvSpPr>
          <p:spPr bwMode="auto">
            <a:xfrm flipH="1">
              <a:off x="5076" y="3745"/>
              <a:ext cx="0" cy="179"/>
            </a:xfrm>
            <a:prstGeom prst="line">
              <a:avLst/>
            </a:prstGeom>
            <a:noFill/>
            <a:ln w="12700">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78908" name="Text Box 94"/>
            <p:cNvSpPr txBox="1">
              <a:spLocks noChangeArrowheads="1"/>
            </p:cNvSpPr>
            <p:nvPr/>
          </p:nvSpPr>
          <p:spPr bwMode="auto">
            <a:xfrm>
              <a:off x="5076" y="3883"/>
              <a:ext cx="201" cy="152"/>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smtClean="0">
                  <a:solidFill>
                    <a:schemeClr val="bg1"/>
                  </a:solidFill>
                  <a:cs typeface="Arial" panose="020B0604020202020204" pitchFamily="34" charset="0"/>
                </a:rPr>
                <a:t>C</a:t>
              </a:r>
              <a:endParaRPr lang="en-US" altLang="en-US" b="1" dirty="0">
                <a:solidFill>
                  <a:schemeClr val="bg1"/>
                </a:solidFill>
                <a:cs typeface="Arial" panose="020B0604020202020204" pitchFamily="34" charset="0"/>
              </a:endParaRPr>
            </a:p>
          </p:txBody>
        </p:sp>
        <p:sp>
          <p:nvSpPr>
            <p:cNvPr id="378909" name="Line 95"/>
            <p:cNvSpPr>
              <a:spLocks noChangeShapeType="1"/>
            </p:cNvSpPr>
            <p:nvPr/>
          </p:nvSpPr>
          <p:spPr bwMode="auto">
            <a:xfrm>
              <a:off x="4920" y="3918"/>
              <a:ext cx="768" cy="0"/>
            </a:xfrm>
            <a:prstGeom prst="line">
              <a:avLst/>
            </a:prstGeom>
            <a:noFill/>
            <a:ln w="28575">
              <a:solidFill>
                <a:srgbClr val="FFFFFF"/>
              </a:solidFill>
              <a:prstDash val="dash"/>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GB"/>
            </a:p>
          </p:txBody>
        </p:sp>
      </p:grpSp>
      <p:sp>
        <p:nvSpPr>
          <p:cNvPr id="4" name="TextBox 3"/>
          <p:cNvSpPr txBox="1">
            <a:spLocks noChangeArrowheads="1"/>
          </p:cNvSpPr>
          <p:nvPr/>
        </p:nvSpPr>
        <p:spPr bwMode="auto">
          <a:xfrm>
            <a:off x="228600" y="248597"/>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Chú</a:t>
            </a:r>
            <a:r>
              <a:rPr lang="en-US" altLang="en-US" sz="2800" b="1" dirty="0">
                <a:solidFill>
                  <a:srgbClr val="FF0000"/>
                </a:solidFill>
                <a:cs typeface="Arial" panose="020B0604020202020204" pitchFamily="34" charset="0"/>
              </a:rPr>
              <a:t> ý:</a:t>
            </a:r>
          </a:p>
        </p:txBody>
      </p:sp>
    </p:spTree>
    <p:extLst>
      <p:ext uri="{BB962C8B-B14F-4D97-AF65-F5344CB8AC3E}">
        <p14:creationId xmlns:p14="http://schemas.microsoft.com/office/powerpoint/2010/main" val="18954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circle(in)">
                                      <p:cBhvr>
                                        <p:cTn id="7" dur="11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circle(in)">
                                      <p:cBhvr>
                                        <p:cTn id="12" dur="11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8"/>
          <p:cNvSpPr txBox="1">
            <a:spLocks noChangeArrowheads="1"/>
          </p:cNvSpPr>
          <p:nvPr/>
        </p:nvSpPr>
        <p:spPr bwMode="auto">
          <a:xfrm>
            <a:off x="137547" y="-98254"/>
            <a:ext cx="8686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800" b="1" dirty="0">
                <a:solidFill>
                  <a:srgbClr val="FF0000"/>
                </a:solidFill>
                <a:cs typeface="Times New Roman" panose="02020603050405020304" pitchFamily="18" charset="0"/>
              </a:rPr>
              <a:t>C7. </a:t>
            </a:r>
            <a:r>
              <a:rPr lang="en-US" altLang="en-US" sz="2800" b="1" dirty="0" err="1">
                <a:solidFill>
                  <a:srgbClr val="FF0000"/>
                </a:solidFill>
                <a:cs typeface="Times New Roman" panose="02020603050405020304" pitchFamily="18" charset="0"/>
              </a:rPr>
              <a:t>Một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thùng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cao</a:t>
            </a:r>
            <a:r>
              <a:rPr lang="en-US" altLang="en-US" sz="2800" b="1" dirty="0">
                <a:solidFill>
                  <a:srgbClr val="FF0000"/>
                </a:solidFill>
                <a:cs typeface="Times New Roman" panose="02020603050405020304" pitchFamily="18" charset="0"/>
              </a:rPr>
              <a:t> 1,2m </a:t>
            </a:r>
            <a:r>
              <a:rPr lang="en-US" altLang="en-US" sz="2800" b="1" dirty="0" err="1">
                <a:solidFill>
                  <a:srgbClr val="FF0000"/>
                </a:solidFill>
                <a:cs typeface="Times New Roman" panose="02020603050405020304" pitchFamily="18" charset="0"/>
              </a:rPr>
              <a:t>đựng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đầy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nước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Tính</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áp</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suất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của</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nước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lên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đáy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thùng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và</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lên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một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điểm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cách</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đáy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thùng</a:t>
            </a:r>
            <a:r>
              <a:rPr lang="en-US" altLang="en-US" sz="2800" b="1" dirty="0">
                <a:solidFill>
                  <a:srgbClr val="FF0000"/>
                </a:solidFill>
                <a:cs typeface="Times New Roman" panose="02020603050405020304" pitchFamily="18" charset="0"/>
              </a:rPr>
              <a:t> 0,4m</a:t>
            </a:r>
            <a:r>
              <a:rPr lang="vi-VN" altLang="en-US" sz="2800" b="1" dirty="0">
                <a:solidFill>
                  <a:srgbClr val="FF0000"/>
                </a:solidFill>
                <a:cs typeface="Times New Roman" panose="02020603050405020304" pitchFamily="18" charset="0"/>
              </a:rPr>
              <a:t>. Bi</a:t>
            </a:r>
            <a:r>
              <a:rPr lang="en-US" altLang="en-US" sz="2800" b="1" dirty="0" err="1">
                <a:solidFill>
                  <a:srgbClr val="FF0000"/>
                </a:solidFill>
                <a:cs typeface="Times New Roman" panose="02020603050405020304" pitchFamily="18" charset="0"/>
              </a:rPr>
              <a:t>ết</a:t>
            </a:r>
            <a:r>
              <a:rPr lang="vi-VN" altLang="en-US" sz="2800" b="1" dirty="0">
                <a:solidFill>
                  <a:srgbClr val="FF0000"/>
                </a:solidFill>
                <a:cs typeface="Times New Roman" panose="02020603050405020304" pitchFamily="18" charset="0"/>
              </a:rPr>
              <a:t> tr</a:t>
            </a:r>
            <a:r>
              <a:rPr lang="en-US" altLang="en-US" sz="2800" b="1" dirty="0" err="1">
                <a:solidFill>
                  <a:srgbClr val="FF0000"/>
                </a:solidFill>
                <a:cs typeface="Times New Roman" panose="02020603050405020304" pitchFamily="18" charset="0"/>
              </a:rPr>
              <a:t>ọng</a:t>
            </a:r>
            <a:r>
              <a:rPr lang="vi-VN" altLang="en-US" sz="2800" b="1" dirty="0">
                <a:solidFill>
                  <a:srgbClr val="FF0000"/>
                </a:solidFill>
                <a:cs typeface="Times New Roman" panose="02020603050405020304" pitchFamily="18" charset="0"/>
              </a:rPr>
              <a:t> l</a:t>
            </a:r>
            <a:r>
              <a:rPr lang="en-US" altLang="en-US" sz="2800" b="1" dirty="0" err="1">
                <a:solidFill>
                  <a:srgbClr val="FF0000"/>
                </a:solidFill>
                <a:cs typeface="Times New Roman" panose="02020603050405020304" pitchFamily="18" charset="0"/>
              </a:rPr>
              <a:t>ượng</a:t>
            </a:r>
            <a:r>
              <a:rPr lang="vi-VN" altLang="en-US" sz="2800" b="1" dirty="0">
                <a:solidFill>
                  <a:srgbClr val="FF0000"/>
                </a:solidFill>
                <a:cs typeface="Times New Roman" panose="02020603050405020304" pitchFamily="18" charset="0"/>
              </a:rPr>
              <a:t> ri</a:t>
            </a:r>
            <a:r>
              <a:rPr lang="en-US" altLang="en-US" sz="2800" b="1" dirty="0">
                <a:solidFill>
                  <a:srgbClr val="FF0000"/>
                </a:solidFill>
                <a:cs typeface="Times New Roman" panose="02020603050405020304" pitchFamily="18" charset="0"/>
              </a:rPr>
              <a:t>ê</a:t>
            </a:r>
            <a:r>
              <a:rPr lang="vi-VN" altLang="en-US" sz="2800" b="1" dirty="0">
                <a:solidFill>
                  <a:srgbClr val="FF0000"/>
                </a:solidFill>
                <a:cs typeface="Times New Roman" panose="02020603050405020304" pitchFamily="18" charset="0"/>
              </a:rPr>
              <a:t>ng c</a:t>
            </a:r>
            <a:r>
              <a:rPr lang="en-US" altLang="en-US" sz="2800" b="1" dirty="0" err="1">
                <a:solidFill>
                  <a:srgbClr val="FF0000"/>
                </a:solidFill>
                <a:cs typeface="Times New Roman" panose="02020603050405020304" pitchFamily="18" charset="0"/>
              </a:rPr>
              <a:t>ủa</a:t>
            </a:r>
            <a:r>
              <a:rPr lang="vi-VN" altLang="en-US" sz="2800" b="1" dirty="0">
                <a:solidFill>
                  <a:srgbClr val="FF0000"/>
                </a:solidFill>
                <a:cs typeface="Times New Roman" panose="02020603050405020304" pitchFamily="18" charset="0"/>
              </a:rPr>
              <a:t> n</a:t>
            </a:r>
            <a:r>
              <a:rPr lang="en-US" altLang="en-US" sz="2800" b="1" dirty="0" err="1">
                <a:solidFill>
                  <a:srgbClr val="FF0000"/>
                </a:solidFill>
                <a:cs typeface="Times New Roman" panose="02020603050405020304" pitchFamily="18" charset="0"/>
              </a:rPr>
              <a:t>ước</a:t>
            </a:r>
            <a:r>
              <a:rPr lang="vi-VN" altLang="en-US" sz="2800" b="1" dirty="0">
                <a:solidFill>
                  <a:srgbClr val="FF0000"/>
                </a:solidFill>
                <a:cs typeface="Times New Roman" panose="02020603050405020304" pitchFamily="18" charset="0"/>
              </a:rPr>
              <a:t> l</a:t>
            </a:r>
            <a:r>
              <a:rPr lang="en-US" altLang="en-US" sz="2800" b="1" dirty="0">
                <a:solidFill>
                  <a:srgbClr val="FF0000"/>
                </a:solidFill>
                <a:cs typeface="Times New Roman" panose="02020603050405020304" pitchFamily="18" charset="0"/>
              </a:rPr>
              <a:t>à</a:t>
            </a:r>
            <a:r>
              <a:rPr lang="vi-VN" altLang="en-US" sz="2800" b="1" dirty="0">
                <a:solidFill>
                  <a:srgbClr val="FF0000"/>
                </a:solidFill>
                <a:cs typeface="Times New Roman" panose="02020603050405020304" pitchFamily="18" charset="0"/>
              </a:rPr>
              <a:t> 10 000 N/m</a:t>
            </a:r>
            <a:r>
              <a:rPr lang="vi-VN" altLang="en-US" sz="2800" b="1" baseline="30000" dirty="0">
                <a:solidFill>
                  <a:srgbClr val="FF0000"/>
                </a:solidFill>
                <a:cs typeface="Times New Roman" panose="02020603050405020304" pitchFamily="18" charset="0"/>
              </a:rPr>
              <a:t>3</a:t>
            </a:r>
            <a:r>
              <a:rPr lang="vi-VN" altLang="en-US" sz="2800" b="1" dirty="0">
                <a:solidFill>
                  <a:srgbClr val="FF0000"/>
                </a:solidFill>
                <a:cs typeface="Times New Roman" panose="02020603050405020304" pitchFamily="18" charset="0"/>
              </a:rPr>
              <a:t>. </a:t>
            </a:r>
            <a:endParaRPr lang="en-US" altLang="en-US" sz="2800" b="1" dirty="0">
              <a:solidFill>
                <a:srgbClr val="FF0000"/>
              </a:solidFill>
              <a:cs typeface="Times New Roman" panose="02020603050405020304" pitchFamily="18" charset="0"/>
            </a:endParaRPr>
          </a:p>
        </p:txBody>
      </p:sp>
      <p:sp>
        <p:nvSpPr>
          <p:cNvPr id="17" name="TextBox 16"/>
          <p:cNvSpPr txBox="1">
            <a:spLocks noChangeArrowheads="1"/>
          </p:cNvSpPr>
          <p:nvPr/>
        </p:nvSpPr>
        <p:spPr bwMode="auto">
          <a:xfrm>
            <a:off x="564289" y="202179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sng" dirty="0">
                <a:solidFill>
                  <a:srgbClr val="1E0E96"/>
                </a:solidFill>
                <a:cs typeface="Times New Roman" panose="02020603050405020304" pitchFamily="18" charset="0"/>
              </a:rPr>
              <a:t>Cho </a:t>
            </a:r>
            <a:r>
              <a:rPr lang="en-US" altLang="en-US" sz="2400" b="1" u="sng" dirty="0" err="1">
                <a:solidFill>
                  <a:srgbClr val="1E0E96"/>
                </a:solidFill>
                <a:cs typeface="Times New Roman" panose="02020603050405020304" pitchFamily="18" charset="0"/>
              </a:rPr>
              <a:t>biết</a:t>
            </a:r>
            <a:r>
              <a:rPr lang="en-US" altLang="en-US" sz="2400" b="1" u="sng" dirty="0">
                <a:solidFill>
                  <a:srgbClr val="1E0E96"/>
                </a:solidFill>
                <a:cs typeface="Times New Roman" panose="02020603050405020304" pitchFamily="18" charset="0"/>
              </a:rPr>
              <a:t>:</a:t>
            </a:r>
          </a:p>
        </p:txBody>
      </p:sp>
      <p:grpSp>
        <p:nvGrpSpPr>
          <p:cNvPr id="28677" name="Group 42"/>
          <p:cNvGrpSpPr>
            <a:grpSpLocks/>
          </p:cNvGrpSpPr>
          <p:nvPr/>
        </p:nvGrpSpPr>
        <p:grpSpPr bwMode="auto">
          <a:xfrm>
            <a:off x="5387939" y="1825436"/>
            <a:ext cx="2731895" cy="3400928"/>
            <a:chOff x="5147445" y="2397671"/>
            <a:chExt cx="2690305" cy="3400928"/>
          </a:xfrm>
        </p:grpSpPr>
        <p:sp>
          <p:nvSpPr>
            <p:cNvPr id="19" name="Right Brace 18"/>
            <p:cNvSpPr/>
            <p:nvPr/>
          </p:nvSpPr>
          <p:spPr>
            <a:xfrm>
              <a:off x="7766690" y="3034429"/>
              <a:ext cx="71060" cy="2209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Left Brace 22"/>
            <p:cNvSpPr/>
            <p:nvPr/>
          </p:nvSpPr>
          <p:spPr>
            <a:xfrm>
              <a:off x="5168937" y="4625256"/>
              <a:ext cx="155040" cy="60131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Left Brace 24"/>
            <p:cNvSpPr/>
            <p:nvPr/>
          </p:nvSpPr>
          <p:spPr>
            <a:xfrm>
              <a:off x="5147445" y="3048814"/>
              <a:ext cx="176531" cy="157330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8" name="Group 24"/>
            <p:cNvGrpSpPr>
              <a:grpSpLocks/>
            </p:cNvGrpSpPr>
            <p:nvPr/>
          </p:nvGrpSpPr>
          <p:grpSpPr bwMode="auto">
            <a:xfrm>
              <a:off x="5253457" y="2397671"/>
              <a:ext cx="2477740" cy="3400928"/>
              <a:chOff x="6163096" y="2778824"/>
              <a:chExt cx="2477740" cy="2056375"/>
            </a:xfrm>
            <a:solidFill>
              <a:schemeClr val="accent1">
                <a:lumMod val="50000"/>
              </a:schemeClr>
            </a:solidFill>
          </p:grpSpPr>
          <p:grpSp>
            <p:nvGrpSpPr>
              <p:cNvPr id="9" name="Group 7"/>
              <p:cNvGrpSpPr>
                <a:grpSpLocks/>
              </p:cNvGrpSpPr>
              <p:nvPr/>
            </p:nvGrpSpPr>
            <p:grpSpPr bwMode="auto">
              <a:xfrm>
                <a:off x="6269109" y="2778824"/>
                <a:ext cx="2371727" cy="2056375"/>
                <a:chOff x="6197669" y="2012333"/>
                <a:chExt cx="2371725" cy="2135467"/>
              </a:xfrm>
              <a:grpFill/>
            </p:grpSpPr>
            <p:sp>
              <p:nvSpPr>
                <p:cNvPr id="36" name="AutoShape 39"/>
                <p:cNvSpPr>
                  <a:spLocks noChangeArrowheads="1"/>
                </p:cNvSpPr>
                <p:nvPr/>
              </p:nvSpPr>
              <p:spPr bwMode="auto">
                <a:xfrm>
                  <a:off x="6197669" y="2012333"/>
                  <a:ext cx="2371725" cy="2057400"/>
                </a:xfrm>
                <a:prstGeom prst="flowChartMagneticDisk">
                  <a:avLst/>
                </a:prstGeom>
                <a:solidFill>
                  <a:schemeClr val="accent1"/>
                </a:solidFill>
                <a:ln w="9525">
                  <a:solidFill>
                    <a:schemeClr val="tx1"/>
                  </a:solidFill>
                  <a:round/>
                  <a:headEnd/>
                  <a:tailEnd/>
                </a:ln>
              </p:spPr>
              <p:txBody>
                <a:bodyPr wrap="none" anchor="ctr"/>
                <a:lstStyle/>
                <a:p>
                  <a:pPr algn="ctr">
                    <a:defRPr/>
                  </a:pPr>
                  <a:endParaRPr lang="en-US" sz="1400">
                    <a:cs typeface="Arial" charset="0"/>
                  </a:endParaRPr>
                </a:p>
              </p:txBody>
            </p:sp>
            <p:sp>
              <p:nvSpPr>
                <p:cNvPr id="35" name="Oval 53"/>
                <p:cNvSpPr>
                  <a:spLocks noChangeArrowheads="1"/>
                </p:cNvSpPr>
                <p:nvPr/>
              </p:nvSpPr>
              <p:spPr bwMode="auto">
                <a:xfrm>
                  <a:off x="6197669" y="3425455"/>
                  <a:ext cx="2371725" cy="722345"/>
                </a:xfrm>
                <a:prstGeom prst="ellipse">
                  <a:avLst/>
                </a:prstGeom>
                <a:grpFill/>
                <a:ln w="9525">
                  <a:solidFill>
                    <a:schemeClr val="tx1"/>
                  </a:solidFill>
                  <a:round/>
                  <a:headEnd/>
                  <a:tailEnd/>
                </a:ln>
              </p:spPr>
              <p:txBody>
                <a:bodyPr wrap="none" anchor="ctr"/>
                <a:lstStyle/>
                <a:p>
                  <a:pPr algn="ctr">
                    <a:defRPr/>
                  </a:pPr>
                  <a:r>
                    <a:rPr lang="en-US" sz="3200" dirty="0">
                      <a:cs typeface="Times New Roman" pitchFamily="18" charset="0"/>
                    </a:rPr>
                    <a:t>s</a:t>
                  </a:r>
                </a:p>
              </p:txBody>
            </p:sp>
          </p:grpSp>
          <p:sp>
            <p:nvSpPr>
              <p:cNvPr id="34" name="TextBox 23"/>
              <p:cNvSpPr txBox="1">
                <a:spLocks noChangeArrowheads="1"/>
              </p:cNvSpPr>
              <p:nvPr/>
            </p:nvSpPr>
            <p:spPr bwMode="auto">
              <a:xfrm>
                <a:off x="6163096" y="3923988"/>
                <a:ext cx="914400" cy="279146"/>
              </a:xfrm>
              <a:prstGeom prst="rect">
                <a:avLst/>
              </a:prstGeom>
              <a:noFill/>
              <a:ln w="9525">
                <a:noFill/>
                <a:miter lim="800000"/>
                <a:headEnd/>
                <a:tailEnd/>
              </a:ln>
            </p:spPr>
            <p:txBody>
              <a:bodyPr>
                <a:spAutoFit/>
              </a:bodyPr>
              <a:lstStyle/>
              <a:p>
                <a:pPr algn="ctr">
                  <a:defRPr/>
                </a:pPr>
                <a:r>
                  <a:rPr lang="en-US" sz="2400" b="1" dirty="0">
                    <a:cs typeface="Times New Roman" pitchFamily="18" charset="0"/>
                  </a:rPr>
                  <a:t>. A</a:t>
                </a:r>
              </a:p>
            </p:txBody>
          </p:sp>
        </p:grpSp>
        <p:sp>
          <p:nvSpPr>
            <p:cNvPr id="28694" name="Rectangle 4"/>
            <p:cNvSpPr>
              <a:spLocks noChangeArrowheads="1"/>
            </p:cNvSpPr>
            <p:nvPr/>
          </p:nvSpPr>
          <p:spPr bwMode="auto">
            <a:xfrm>
              <a:off x="5370237" y="3644871"/>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200" b="1" dirty="0">
                  <a:cs typeface="Times New Roman" panose="02020603050405020304" pitchFamily="18" charset="0"/>
                </a:rPr>
                <a:t>?</a:t>
              </a:r>
            </a:p>
          </p:txBody>
        </p:sp>
      </p:grpSp>
      <p:sp>
        <p:nvSpPr>
          <p:cNvPr id="21530" name="Rectangle 26"/>
          <p:cNvSpPr>
            <a:spLocks noChangeArrowheads="1"/>
          </p:cNvSpPr>
          <p:nvPr/>
        </p:nvSpPr>
        <p:spPr bwMode="auto">
          <a:xfrm>
            <a:off x="609600" y="3755859"/>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err="1"/>
              <a:t>Tính</a:t>
            </a:r>
            <a:r>
              <a:rPr lang="en-US" altLang="en-US" sz="2400" b="1" dirty="0"/>
              <a:t> p , </a:t>
            </a:r>
            <a:r>
              <a:rPr lang="en-US" altLang="en-US" sz="2400" b="1" dirty="0" err="1"/>
              <a:t>p</a:t>
            </a:r>
            <a:r>
              <a:rPr lang="en-US" altLang="en-US" sz="2400" b="1" baseline="-25000" dirty="0" err="1"/>
              <a:t>A</a:t>
            </a:r>
            <a:r>
              <a:rPr lang="en-US" altLang="en-US" sz="2400" b="1" dirty="0"/>
              <a:t>?</a:t>
            </a:r>
          </a:p>
        </p:txBody>
      </p:sp>
      <p:sp>
        <p:nvSpPr>
          <p:cNvPr id="21531" name="Rectangle 27"/>
          <p:cNvSpPr>
            <a:spLocks noChangeArrowheads="1"/>
          </p:cNvSpPr>
          <p:nvPr/>
        </p:nvSpPr>
        <p:spPr bwMode="auto">
          <a:xfrm>
            <a:off x="633157" y="2449686"/>
            <a:ext cx="1326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smtClean="0"/>
              <a:t>h= </a:t>
            </a:r>
            <a:r>
              <a:rPr lang="en-US" altLang="en-US" sz="2400" b="1" dirty="0"/>
              <a:t>1,2</a:t>
            </a:r>
            <a:r>
              <a:rPr lang="vi-VN" altLang="en-US" sz="2400" b="1" dirty="0"/>
              <a:t> </a:t>
            </a:r>
            <a:r>
              <a:rPr lang="en-US" altLang="en-US" sz="2400" b="1" dirty="0"/>
              <a:t>m</a:t>
            </a:r>
          </a:p>
        </p:txBody>
      </p:sp>
      <p:sp>
        <p:nvSpPr>
          <p:cNvPr id="21532" name="Rectangle 28"/>
          <p:cNvSpPr>
            <a:spLocks noChangeArrowheads="1"/>
          </p:cNvSpPr>
          <p:nvPr/>
        </p:nvSpPr>
        <p:spPr bwMode="auto">
          <a:xfrm>
            <a:off x="635538" y="2855064"/>
            <a:ext cx="1482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smtClean="0"/>
              <a:t>h</a:t>
            </a:r>
            <a:r>
              <a:rPr lang="en-US" altLang="en-US" sz="2400" b="1" i="1" dirty="0" smtClean="0"/>
              <a:t>’ </a:t>
            </a:r>
            <a:r>
              <a:rPr lang="en-US" altLang="en-US" sz="2400" b="1" dirty="0"/>
              <a:t>= </a:t>
            </a:r>
            <a:r>
              <a:rPr lang="en-US" altLang="en-US" sz="2400" b="1" dirty="0" smtClean="0"/>
              <a:t>0,4 m</a:t>
            </a:r>
            <a:endParaRPr lang="en-US" altLang="en-US" sz="2400" b="1" dirty="0"/>
          </a:p>
        </p:txBody>
      </p:sp>
      <p:sp>
        <p:nvSpPr>
          <p:cNvPr id="21533" name="Rectangle 29"/>
          <p:cNvSpPr>
            <a:spLocks noChangeArrowheads="1"/>
          </p:cNvSpPr>
          <p:nvPr/>
        </p:nvSpPr>
        <p:spPr bwMode="auto">
          <a:xfrm>
            <a:off x="640866" y="3355576"/>
            <a:ext cx="2254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a:t>d = 10 000 N/m</a:t>
            </a:r>
            <a:r>
              <a:rPr lang="en-US" altLang="en-US" sz="2400" b="1" baseline="30000" dirty="0"/>
              <a:t>3</a:t>
            </a:r>
            <a:endParaRPr lang="en-US" altLang="en-US" sz="2400" b="1" dirty="0"/>
          </a:p>
        </p:txBody>
      </p:sp>
      <p:sp>
        <p:nvSpPr>
          <p:cNvPr id="2" name="TextBox 16"/>
          <p:cNvSpPr txBox="1">
            <a:spLocks noChangeArrowheads="1"/>
          </p:cNvSpPr>
          <p:nvPr/>
        </p:nvSpPr>
        <p:spPr bwMode="auto">
          <a:xfrm>
            <a:off x="457200" y="4267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sng">
                <a:solidFill>
                  <a:srgbClr val="1E0E96"/>
                </a:solidFill>
                <a:cs typeface="Times New Roman" panose="02020603050405020304" pitchFamily="18" charset="0"/>
              </a:rPr>
              <a:t>Giải:</a:t>
            </a:r>
          </a:p>
        </p:txBody>
      </p:sp>
      <p:sp>
        <p:nvSpPr>
          <p:cNvPr id="4" name="TextBox 16"/>
          <p:cNvSpPr txBox="1">
            <a:spLocks noChangeArrowheads="1"/>
          </p:cNvSpPr>
          <p:nvPr/>
        </p:nvSpPr>
        <p:spPr bwMode="auto">
          <a:xfrm>
            <a:off x="497022" y="4699966"/>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err="1">
                <a:cs typeface="Times New Roman" panose="02020603050405020304" pitchFamily="18" charset="0"/>
              </a:rPr>
              <a:t>Áp</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suất</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tại</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đáy</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thùng</a:t>
            </a:r>
            <a:r>
              <a:rPr lang="en-US" altLang="en-US" sz="2400" b="1" dirty="0">
                <a:cs typeface="Times New Roman" panose="02020603050405020304" pitchFamily="18" charset="0"/>
              </a:rPr>
              <a:t>:</a:t>
            </a:r>
          </a:p>
        </p:txBody>
      </p:sp>
      <p:sp>
        <p:nvSpPr>
          <p:cNvPr id="5" name="TextBox 16"/>
          <p:cNvSpPr txBox="1">
            <a:spLocks noChangeArrowheads="1"/>
          </p:cNvSpPr>
          <p:nvPr/>
        </p:nvSpPr>
        <p:spPr bwMode="auto">
          <a:xfrm>
            <a:off x="521077" y="5140095"/>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a:cs typeface="Times New Roman" panose="02020603050405020304" pitchFamily="18" charset="0"/>
              </a:rPr>
              <a:t>p = </a:t>
            </a:r>
            <a:r>
              <a:rPr lang="en-US" altLang="en-US" sz="2400" b="1" dirty="0" err="1">
                <a:cs typeface="Times New Roman" panose="02020603050405020304" pitchFamily="18" charset="0"/>
              </a:rPr>
              <a:t>d.h</a:t>
            </a:r>
            <a:r>
              <a:rPr lang="en-US" altLang="en-US" sz="2400" b="1" dirty="0">
                <a:cs typeface="Times New Roman" panose="02020603050405020304" pitchFamily="18" charset="0"/>
              </a:rPr>
              <a:t> = 10 000 . 1,2 = 12 000 (pa)</a:t>
            </a:r>
          </a:p>
        </p:txBody>
      </p:sp>
      <p:sp>
        <p:nvSpPr>
          <p:cNvPr id="6" name="TextBox 16"/>
          <p:cNvSpPr txBox="1">
            <a:spLocks noChangeArrowheads="1"/>
          </p:cNvSpPr>
          <p:nvPr/>
        </p:nvSpPr>
        <p:spPr bwMode="auto">
          <a:xfrm>
            <a:off x="442778" y="5621959"/>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err="1">
                <a:cs typeface="Times New Roman" panose="02020603050405020304" pitchFamily="18" charset="0"/>
              </a:rPr>
              <a:t>Áp</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suất</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tại</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điểm</a:t>
            </a:r>
            <a:r>
              <a:rPr lang="en-US" altLang="en-US" sz="2400" b="1" dirty="0">
                <a:cs typeface="Times New Roman" panose="02020603050405020304" pitchFamily="18" charset="0"/>
              </a:rPr>
              <a:t> A:</a:t>
            </a:r>
          </a:p>
        </p:txBody>
      </p:sp>
      <p:sp>
        <p:nvSpPr>
          <p:cNvPr id="7" name="TextBox 16"/>
          <p:cNvSpPr txBox="1">
            <a:spLocks noChangeArrowheads="1"/>
          </p:cNvSpPr>
          <p:nvPr/>
        </p:nvSpPr>
        <p:spPr bwMode="auto">
          <a:xfrm>
            <a:off x="457200" y="60706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dirty="0" err="1">
                <a:cs typeface="Times New Roman" panose="02020603050405020304" pitchFamily="18" charset="0"/>
              </a:rPr>
              <a:t>p</a:t>
            </a:r>
            <a:r>
              <a:rPr lang="en-US" altLang="en-US" sz="2400" b="1" baseline="-25000" dirty="0" err="1">
                <a:cs typeface="Times New Roman" panose="02020603050405020304" pitchFamily="18" charset="0"/>
              </a:rPr>
              <a:t>A</a:t>
            </a:r>
            <a:r>
              <a:rPr lang="en-US" altLang="en-US" sz="2400" b="1" dirty="0">
                <a:cs typeface="Times New Roman" panose="02020603050405020304" pitchFamily="18" charset="0"/>
              </a:rPr>
              <a:t> = </a:t>
            </a:r>
            <a:r>
              <a:rPr lang="en-US" altLang="en-US" sz="2400" b="1" dirty="0" err="1">
                <a:cs typeface="Times New Roman" panose="02020603050405020304" pitchFamily="18" charset="0"/>
              </a:rPr>
              <a:t>d.h</a:t>
            </a:r>
            <a:r>
              <a:rPr lang="en-US" altLang="en-US" sz="2400" b="1" baseline="-25000" dirty="0" err="1">
                <a:cs typeface="Times New Roman" panose="02020603050405020304" pitchFamily="18" charset="0"/>
              </a:rPr>
              <a:t>A</a:t>
            </a:r>
            <a:r>
              <a:rPr lang="en-US" altLang="en-US" sz="2400" b="1" dirty="0">
                <a:cs typeface="Times New Roman" panose="02020603050405020304" pitchFamily="18" charset="0"/>
              </a:rPr>
              <a:t> = 10 000 . </a:t>
            </a:r>
            <a:r>
              <a:rPr lang="en-US" altLang="en-US" sz="2400" b="1" dirty="0" smtClean="0">
                <a:cs typeface="Times New Roman" panose="02020603050405020304" pitchFamily="18" charset="0"/>
              </a:rPr>
              <a:t>(1,2 – 0,4 ) </a:t>
            </a:r>
            <a:r>
              <a:rPr lang="en-US" altLang="en-US" sz="2400" b="1" dirty="0">
                <a:cs typeface="Times New Roman" panose="02020603050405020304" pitchFamily="18" charset="0"/>
              </a:rPr>
              <a:t>= 8 000 (pa)</a:t>
            </a:r>
          </a:p>
        </p:txBody>
      </p:sp>
      <p:sp>
        <p:nvSpPr>
          <p:cNvPr id="3" name="TextBox 2"/>
          <p:cNvSpPr txBox="1"/>
          <p:nvPr/>
        </p:nvSpPr>
        <p:spPr>
          <a:xfrm>
            <a:off x="8106330" y="3355749"/>
            <a:ext cx="1081653" cy="400110"/>
          </a:xfrm>
          <a:prstGeom prst="rect">
            <a:avLst/>
          </a:prstGeom>
          <a:noFill/>
        </p:spPr>
        <p:txBody>
          <a:bodyPr wrap="square" rtlCol="0">
            <a:spAutoFit/>
          </a:bodyPr>
          <a:lstStyle/>
          <a:p>
            <a:r>
              <a:rPr lang="en-GB" sz="2000" b="1" dirty="0">
                <a:solidFill>
                  <a:srgbClr val="FF3399"/>
                </a:solidFill>
                <a:latin typeface="Arial" panose="020B0604020202020204" pitchFamily="34" charset="0"/>
                <a:cs typeface="Arial" panose="020B0604020202020204" pitchFamily="34" charset="0"/>
              </a:rPr>
              <a:t>h</a:t>
            </a:r>
            <a:r>
              <a:rPr lang="en-GB" sz="2000" b="1" dirty="0" smtClean="0">
                <a:solidFill>
                  <a:srgbClr val="FF3399"/>
                </a:solidFill>
                <a:latin typeface="Arial" panose="020B0604020202020204" pitchFamily="34" charset="0"/>
                <a:cs typeface="Arial" panose="020B0604020202020204" pitchFamily="34" charset="0"/>
              </a:rPr>
              <a:t>=1,2m</a:t>
            </a:r>
            <a:endParaRPr lang="en-GB" sz="2000" b="1" dirty="0">
              <a:solidFill>
                <a:srgbClr val="FF3399"/>
              </a:solidFill>
              <a:latin typeface="Arial" panose="020B0604020202020204" pitchFamily="34" charset="0"/>
              <a:cs typeface="Arial" panose="020B0604020202020204" pitchFamily="34" charset="0"/>
            </a:endParaRPr>
          </a:p>
        </p:txBody>
      </p:sp>
      <p:sp>
        <p:nvSpPr>
          <p:cNvPr id="10" name="TextBox 9"/>
          <p:cNvSpPr txBox="1"/>
          <p:nvPr/>
        </p:nvSpPr>
        <p:spPr>
          <a:xfrm>
            <a:off x="4321385" y="4183490"/>
            <a:ext cx="1574564" cy="400110"/>
          </a:xfrm>
          <a:prstGeom prst="rect">
            <a:avLst/>
          </a:prstGeom>
          <a:noFill/>
        </p:spPr>
        <p:txBody>
          <a:bodyPr wrap="square" rtlCol="0">
            <a:spAutoFit/>
          </a:bodyPr>
          <a:lstStyle/>
          <a:p>
            <a:r>
              <a:rPr lang="en-GB" sz="2000" b="1" dirty="0">
                <a:solidFill>
                  <a:srgbClr val="FF3399"/>
                </a:solidFill>
                <a:latin typeface="Arial" panose="020B0604020202020204" pitchFamily="34" charset="0"/>
                <a:cs typeface="Arial" panose="020B0604020202020204" pitchFamily="34" charset="0"/>
              </a:rPr>
              <a:t>h</a:t>
            </a:r>
            <a:r>
              <a:rPr lang="en-GB" sz="2000" b="1" dirty="0" smtClean="0">
                <a:solidFill>
                  <a:srgbClr val="FF3399"/>
                </a:solidFill>
                <a:latin typeface="Arial" panose="020B0604020202020204" pitchFamily="34" charset="0"/>
                <a:cs typeface="Arial" panose="020B0604020202020204" pitchFamily="34" charset="0"/>
              </a:rPr>
              <a:t>’=0,4m</a:t>
            </a:r>
            <a:endParaRPr lang="en-GB" sz="2000" b="1" dirty="0">
              <a:solidFill>
                <a:srgbClr val="FF3399"/>
              </a:solidFill>
              <a:latin typeface="Arial" panose="020B0604020202020204" pitchFamily="34" charset="0"/>
              <a:cs typeface="Arial" panose="020B0604020202020204" pitchFamily="34" charset="0"/>
            </a:endParaRPr>
          </a:p>
        </p:txBody>
      </p:sp>
      <p:sp>
        <p:nvSpPr>
          <p:cNvPr id="12" name="TextBox 11"/>
          <p:cNvSpPr txBox="1"/>
          <p:nvPr/>
        </p:nvSpPr>
        <p:spPr>
          <a:xfrm>
            <a:off x="4251630" y="3082599"/>
            <a:ext cx="1295400" cy="400110"/>
          </a:xfrm>
          <a:prstGeom prst="rect">
            <a:avLst/>
          </a:prstGeom>
          <a:noFill/>
        </p:spPr>
        <p:txBody>
          <a:bodyPr wrap="square" rtlCol="0">
            <a:spAutoFit/>
          </a:bodyPr>
          <a:lstStyle/>
          <a:p>
            <a:r>
              <a:rPr lang="en-US" altLang="en-US" sz="2000" b="1" dirty="0" err="1">
                <a:solidFill>
                  <a:srgbClr val="FF3399"/>
                </a:solidFill>
                <a:latin typeface="Arial" panose="020B0604020202020204" pitchFamily="34" charset="0"/>
                <a:cs typeface="Arial" panose="020B0604020202020204" pitchFamily="34" charset="0"/>
              </a:rPr>
              <a:t>h</a:t>
            </a:r>
            <a:r>
              <a:rPr lang="en-US" altLang="en-US" sz="2000" b="1" baseline="-25000" dirty="0" err="1">
                <a:solidFill>
                  <a:srgbClr val="FF3399"/>
                </a:solidFill>
                <a:latin typeface="Arial" panose="020B0604020202020204" pitchFamily="34" charset="0"/>
                <a:cs typeface="Arial" panose="020B0604020202020204" pitchFamily="34" charset="0"/>
              </a:rPr>
              <a:t>A</a:t>
            </a:r>
            <a:r>
              <a:rPr lang="en-GB" sz="2000" b="1" dirty="0" smtClean="0">
                <a:solidFill>
                  <a:srgbClr val="FF3399"/>
                </a:solidFill>
                <a:latin typeface="Arial" panose="020B0604020202020204" pitchFamily="34" charset="0"/>
                <a:cs typeface="Arial" panose="020B0604020202020204" pitchFamily="34" charset="0"/>
              </a:rPr>
              <a:t>=0,8m</a:t>
            </a:r>
            <a:endParaRPr lang="en-GB" sz="2000" b="1" dirty="0">
              <a:solidFill>
                <a:srgbClr val="FF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8473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31"/>
                                        </p:tgtEl>
                                        <p:attrNameLst>
                                          <p:attrName>style.visibility</p:attrName>
                                        </p:attrNameLst>
                                      </p:cBhvr>
                                      <p:to>
                                        <p:strVal val="visible"/>
                                      </p:to>
                                    </p:set>
                                    <p:animEffect transition="in" filter="blinds(horizontal)">
                                      <p:cBhvr>
                                        <p:cTn id="10" dur="500"/>
                                        <p:tgtEl>
                                          <p:spTgt spid="2153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532"/>
                                        </p:tgtEl>
                                        <p:attrNameLst>
                                          <p:attrName>style.visibility</p:attrName>
                                        </p:attrNameLst>
                                      </p:cBhvr>
                                      <p:to>
                                        <p:strVal val="visible"/>
                                      </p:to>
                                    </p:set>
                                    <p:animEffect transition="in" filter="blinds(horizontal)">
                                      <p:cBhvr>
                                        <p:cTn id="20" dur="500"/>
                                        <p:tgtEl>
                                          <p:spTgt spid="2153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533"/>
                                        </p:tgtEl>
                                        <p:attrNameLst>
                                          <p:attrName>style.visibility</p:attrName>
                                        </p:attrNameLst>
                                      </p:cBhvr>
                                      <p:to>
                                        <p:strVal val="visible"/>
                                      </p:to>
                                    </p:set>
                                    <p:animEffect transition="in" filter="blinds(horizontal)">
                                      <p:cBhvr>
                                        <p:cTn id="30" dur="500"/>
                                        <p:tgtEl>
                                          <p:spTgt spid="2153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1530"/>
                                        </p:tgtEl>
                                        <p:attrNameLst>
                                          <p:attrName>style.visibility</p:attrName>
                                        </p:attrNameLst>
                                      </p:cBhvr>
                                      <p:to>
                                        <p:strVal val="visible"/>
                                      </p:to>
                                    </p:set>
                                    <p:animEffect transition="in" filter="box(in)">
                                      <p:cBhvr>
                                        <p:cTn id="35" dur="500"/>
                                        <p:tgtEl>
                                          <p:spTgt spid="2153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linds(horizontal)">
                                      <p:cBhvr>
                                        <p:cTn id="50" dur="500"/>
                                        <p:tgtEl>
                                          <p:spTgt spid="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linds(horizontal)">
                                      <p:cBhvr>
                                        <p:cTn id="56" dur="500"/>
                                        <p:tgtEl>
                                          <p:spTgt spid="6"/>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linds(horizontal)">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530" grpId="0"/>
      <p:bldP spid="21531" grpId="0"/>
      <p:bldP spid="21532" grpId="0"/>
      <p:bldP spid="21533" grpId="0"/>
      <p:bldP spid="2" grpId="0"/>
      <p:bldP spid="4" grpId="0"/>
      <p:bldP spid="5" grpId="0"/>
      <p:bldP spid="6" grpId="0"/>
      <p:bldP spid="7" grpId="0"/>
      <p:bldP spid="3"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422776"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9244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2000"/>
            <a:ext cx="7730435"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545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3" descr="tt_songclas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1"/>
            <a:ext cx="457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Rectangle 4"/>
          <p:cNvSpPr>
            <a:spLocks noChangeArrowheads="1"/>
          </p:cNvSpPr>
          <p:nvPr/>
        </p:nvSpPr>
        <p:spPr bwMode="auto">
          <a:xfrm>
            <a:off x="-190500" y="5934868"/>
            <a:ext cx="4953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err="1" smtClean="0">
                <a:solidFill>
                  <a:schemeClr val="folHlink"/>
                </a:solidFill>
                <a:latin typeface="Arial" panose="020B0604020202020204" pitchFamily="34" charset="0"/>
              </a:rPr>
              <a:t>Tàu</a:t>
            </a:r>
            <a:r>
              <a:rPr lang="en-US" altLang="en-US" sz="2000" dirty="0" smtClean="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ngầm</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đang</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nổi</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trên</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mặt</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nước</a:t>
            </a:r>
            <a:r>
              <a:rPr lang="en-US" altLang="en-US" dirty="0">
                <a:solidFill>
                  <a:schemeClr val="folHlink"/>
                </a:solidFill>
                <a:latin typeface="Arial" panose="020B0604020202020204" pitchFamily="34" charset="0"/>
              </a:rPr>
              <a:t>.</a:t>
            </a:r>
            <a:endParaRPr lang="vi-VN" altLang="en-US" dirty="0">
              <a:solidFill>
                <a:schemeClr val="folHlink"/>
              </a:solidFill>
              <a:latin typeface="Arial" panose="020B0604020202020204" pitchFamily="34" charset="0"/>
            </a:endParaRPr>
          </a:p>
        </p:txBody>
      </p:sp>
      <p:sp>
        <p:nvSpPr>
          <p:cNvPr id="27653" name="Text Box 5"/>
          <p:cNvSpPr txBox="1">
            <a:spLocks noChangeArrowheads="1"/>
          </p:cNvSpPr>
          <p:nvPr/>
        </p:nvSpPr>
        <p:spPr bwMode="auto">
          <a:xfrm>
            <a:off x="609600"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000" b="1">
                <a:solidFill>
                  <a:schemeClr val="bg1"/>
                </a:solidFill>
              </a:rPr>
              <a:t>- Tàu ngầm là loại tàu có thể chạy ngầm dưới mặt nước, vỏ của tàu được làm bằng thép dày vững chắc chịu được áp suất lớn.</a:t>
            </a:r>
          </a:p>
        </p:txBody>
      </p:sp>
      <p:pic>
        <p:nvPicPr>
          <p:cNvPr id="186374" name="Picture 6" descr="800px-Ohio-class_submarine_launches_Trident_ICBMs_%28artist_concept%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066800"/>
            <a:ext cx="403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7" descr="tau ng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114800"/>
            <a:ext cx="41910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6" name="Rectangle 8"/>
          <p:cNvSpPr>
            <a:spLocks noChangeArrowheads="1"/>
          </p:cNvSpPr>
          <p:nvPr/>
        </p:nvSpPr>
        <p:spPr bwMode="auto">
          <a:xfrm>
            <a:off x="5105400" y="3505200"/>
            <a:ext cx="4038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err="1" smtClean="0">
                <a:solidFill>
                  <a:schemeClr val="folHlink"/>
                </a:solidFill>
                <a:latin typeface="Arial" panose="020B0604020202020204" pitchFamily="34" charset="0"/>
              </a:rPr>
              <a:t>Tàu</a:t>
            </a:r>
            <a:r>
              <a:rPr lang="en-US" altLang="en-US" sz="2000" dirty="0" smtClean="0">
                <a:solidFill>
                  <a:schemeClr val="folHlink"/>
                </a:solidFill>
                <a:latin typeface="Arial" panose="020B0604020202020204" pitchFamily="34" charset="0"/>
              </a:rPr>
              <a:t> </a:t>
            </a:r>
            <a:r>
              <a:rPr lang="en-US" altLang="en-US" sz="2000" dirty="0" err="1" smtClean="0">
                <a:solidFill>
                  <a:schemeClr val="folHlink"/>
                </a:solidFill>
                <a:latin typeface="Arial" panose="020B0604020202020204" pitchFamily="34" charset="0"/>
              </a:rPr>
              <a:t>ngầm</a:t>
            </a:r>
            <a:r>
              <a:rPr lang="en-US" altLang="en-US" sz="2000" dirty="0" smtClean="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dưới</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mặt</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nước</a:t>
            </a:r>
            <a:r>
              <a:rPr lang="en-US" altLang="en-US" sz="2000" dirty="0">
                <a:solidFill>
                  <a:schemeClr val="folHlink"/>
                </a:solidFill>
                <a:latin typeface="Arial" panose="020B0604020202020204" pitchFamily="34" charset="0"/>
              </a:rPr>
              <a:t>.</a:t>
            </a:r>
            <a:endParaRPr lang="vi-VN" altLang="en-US" sz="2000" dirty="0">
              <a:solidFill>
                <a:schemeClr val="folHlink"/>
              </a:solidFill>
              <a:latin typeface="Arial" panose="020B0604020202020204" pitchFamily="34" charset="0"/>
            </a:endParaRPr>
          </a:p>
        </p:txBody>
      </p:sp>
      <p:sp>
        <p:nvSpPr>
          <p:cNvPr id="186377" name="Text Box 9"/>
          <p:cNvSpPr txBox="1">
            <a:spLocks noChangeArrowheads="1"/>
          </p:cNvSpPr>
          <p:nvPr/>
        </p:nvSpPr>
        <p:spPr bwMode="auto">
          <a:xfrm>
            <a:off x="5638800" y="6367919"/>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000" dirty="0" err="1">
                <a:solidFill>
                  <a:schemeClr val="folHlink"/>
                </a:solidFill>
                <a:latin typeface="Arial" panose="020B0604020202020204" pitchFamily="34" charset="0"/>
              </a:rPr>
              <a:t>Cấu</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tạo</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của</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tàu</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ngầm</a:t>
            </a:r>
            <a:endParaRPr lang="en-US" altLang="en-US" sz="2000" dirty="0">
              <a:solidFill>
                <a:schemeClr val="folHlink"/>
              </a:solidFill>
              <a:latin typeface="Arial" panose="020B0604020202020204" pitchFamily="34" charset="0"/>
            </a:endParaRPr>
          </a:p>
        </p:txBody>
      </p:sp>
    </p:spTree>
    <p:extLst>
      <p:ext uri="{BB962C8B-B14F-4D97-AF65-F5344CB8AC3E}">
        <p14:creationId xmlns:p14="http://schemas.microsoft.com/office/powerpoint/2010/main" val="3863205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86371"/>
                                        </p:tgtEl>
                                        <p:attrNameLst>
                                          <p:attrName>style.visibility</p:attrName>
                                        </p:attrNameLst>
                                      </p:cBhvr>
                                      <p:to>
                                        <p:strVal val="visible"/>
                                      </p:to>
                                    </p:set>
                                    <p:anim calcmode="lin" valueType="num">
                                      <p:cBhvr>
                                        <p:cTn id="7" dur="500" fill="hold"/>
                                        <p:tgtEl>
                                          <p:spTgt spid="186371"/>
                                        </p:tgtEl>
                                        <p:attrNameLst>
                                          <p:attrName>ppt_w</p:attrName>
                                        </p:attrNameLst>
                                      </p:cBhvr>
                                      <p:tavLst>
                                        <p:tav tm="0">
                                          <p:val>
                                            <p:fltVal val="0"/>
                                          </p:val>
                                        </p:tav>
                                        <p:tav tm="100000">
                                          <p:val>
                                            <p:strVal val="#ppt_w"/>
                                          </p:val>
                                        </p:tav>
                                      </p:tavLst>
                                    </p:anim>
                                    <p:anim calcmode="lin" valueType="num">
                                      <p:cBhvr>
                                        <p:cTn id="8" dur="500" fill="hold"/>
                                        <p:tgtEl>
                                          <p:spTgt spid="186371"/>
                                        </p:tgtEl>
                                        <p:attrNameLst>
                                          <p:attrName>ppt_h</p:attrName>
                                        </p:attrNameLst>
                                      </p:cBhvr>
                                      <p:tavLst>
                                        <p:tav tm="0">
                                          <p:val>
                                            <p:fltVal val="0"/>
                                          </p:val>
                                        </p:tav>
                                        <p:tav tm="100000">
                                          <p:val>
                                            <p:strVal val="#ppt_h"/>
                                          </p:val>
                                        </p:tav>
                                      </p:tavLst>
                                    </p:anim>
                                    <p:animEffect transition="in" filter="fade">
                                      <p:cBhvr>
                                        <p:cTn id="9" dur="500"/>
                                        <p:tgtEl>
                                          <p:spTgt spid="18637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86372"/>
                                        </p:tgtEl>
                                        <p:attrNameLst>
                                          <p:attrName>style.visibility</p:attrName>
                                        </p:attrNameLst>
                                      </p:cBhvr>
                                      <p:to>
                                        <p:strVal val="visible"/>
                                      </p:to>
                                    </p:set>
                                    <p:anim calcmode="lin" valueType="num">
                                      <p:cBhvr>
                                        <p:cTn id="13" dur="500" fill="hold"/>
                                        <p:tgtEl>
                                          <p:spTgt spid="186372"/>
                                        </p:tgtEl>
                                        <p:attrNameLst>
                                          <p:attrName>ppt_w</p:attrName>
                                        </p:attrNameLst>
                                      </p:cBhvr>
                                      <p:tavLst>
                                        <p:tav tm="0">
                                          <p:val>
                                            <p:fltVal val="0"/>
                                          </p:val>
                                        </p:tav>
                                        <p:tav tm="100000">
                                          <p:val>
                                            <p:strVal val="#ppt_w"/>
                                          </p:val>
                                        </p:tav>
                                      </p:tavLst>
                                    </p:anim>
                                    <p:anim calcmode="lin" valueType="num">
                                      <p:cBhvr>
                                        <p:cTn id="14" dur="500" fill="hold"/>
                                        <p:tgtEl>
                                          <p:spTgt spid="186372"/>
                                        </p:tgtEl>
                                        <p:attrNameLst>
                                          <p:attrName>ppt_h</p:attrName>
                                        </p:attrNameLst>
                                      </p:cBhvr>
                                      <p:tavLst>
                                        <p:tav tm="0">
                                          <p:val>
                                            <p:fltVal val="0"/>
                                          </p:val>
                                        </p:tav>
                                        <p:tav tm="100000">
                                          <p:val>
                                            <p:strVal val="#ppt_h"/>
                                          </p:val>
                                        </p:tav>
                                      </p:tavLst>
                                    </p:anim>
                                    <p:animEffect transition="in" filter="fade">
                                      <p:cBhvr>
                                        <p:cTn id="15" dur="500"/>
                                        <p:tgtEl>
                                          <p:spTgt spid="186372"/>
                                        </p:tgtEl>
                                      </p:cBhvr>
                                    </p:animEffect>
                                  </p:childTnLst>
                                </p:cTn>
                              </p:par>
                              <p:par>
                                <p:cTn id="16" presetID="8" presetClass="entr" presetSubtype="16" fill="hold" nodeType="withEffect">
                                  <p:stCondLst>
                                    <p:cond delay="0"/>
                                  </p:stCondLst>
                                  <p:childTnLst>
                                    <p:set>
                                      <p:cBhvr>
                                        <p:cTn id="17" dur="1" fill="hold">
                                          <p:stCondLst>
                                            <p:cond delay="0"/>
                                          </p:stCondLst>
                                        </p:cTn>
                                        <p:tgtEl>
                                          <p:spTgt spid="186374"/>
                                        </p:tgtEl>
                                        <p:attrNameLst>
                                          <p:attrName>style.visibility</p:attrName>
                                        </p:attrNameLst>
                                      </p:cBhvr>
                                      <p:to>
                                        <p:strVal val="visible"/>
                                      </p:to>
                                    </p:set>
                                    <p:animEffect transition="in" filter="diamond(in)">
                                      <p:cBhvr>
                                        <p:cTn id="18" dur="2000"/>
                                        <p:tgtEl>
                                          <p:spTgt spid="186374"/>
                                        </p:tgtEl>
                                      </p:cBhvr>
                                    </p:animEffect>
                                  </p:childTnLst>
                                </p:cTn>
                              </p:par>
                              <p:par>
                                <p:cTn id="19" presetID="4" presetClass="entr" presetSubtype="16" fill="hold" nodeType="withEffect">
                                  <p:stCondLst>
                                    <p:cond delay="0"/>
                                  </p:stCondLst>
                                  <p:childTnLst>
                                    <p:set>
                                      <p:cBhvr>
                                        <p:cTn id="20" dur="1" fill="hold">
                                          <p:stCondLst>
                                            <p:cond delay="0"/>
                                          </p:stCondLst>
                                        </p:cTn>
                                        <p:tgtEl>
                                          <p:spTgt spid="186375"/>
                                        </p:tgtEl>
                                        <p:attrNameLst>
                                          <p:attrName>style.visibility</p:attrName>
                                        </p:attrNameLst>
                                      </p:cBhvr>
                                      <p:to>
                                        <p:strVal val="visible"/>
                                      </p:to>
                                    </p:set>
                                    <p:animEffect transition="in" filter="box(in)">
                                      <p:cBhvr>
                                        <p:cTn id="21" dur="500"/>
                                        <p:tgtEl>
                                          <p:spTgt spid="18637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86376"/>
                                        </p:tgtEl>
                                        <p:attrNameLst>
                                          <p:attrName>style.visibility</p:attrName>
                                        </p:attrNameLst>
                                      </p:cBhvr>
                                      <p:to>
                                        <p:strVal val="visible"/>
                                      </p:to>
                                    </p:set>
                                    <p:anim calcmode="lin" valueType="num">
                                      <p:cBhvr>
                                        <p:cTn id="24" dur="500" fill="hold"/>
                                        <p:tgtEl>
                                          <p:spTgt spid="186376"/>
                                        </p:tgtEl>
                                        <p:attrNameLst>
                                          <p:attrName>ppt_w</p:attrName>
                                        </p:attrNameLst>
                                      </p:cBhvr>
                                      <p:tavLst>
                                        <p:tav tm="0">
                                          <p:val>
                                            <p:fltVal val="0"/>
                                          </p:val>
                                        </p:tav>
                                        <p:tav tm="100000">
                                          <p:val>
                                            <p:strVal val="#ppt_w"/>
                                          </p:val>
                                        </p:tav>
                                      </p:tavLst>
                                    </p:anim>
                                    <p:anim calcmode="lin" valueType="num">
                                      <p:cBhvr>
                                        <p:cTn id="25" dur="500" fill="hold"/>
                                        <p:tgtEl>
                                          <p:spTgt spid="186376"/>
                                        </p:tgtEl>
                                        <p:attrNameLst>
                                          <p:attrName>ppt_h</p:attrName>
                                        </p:attrNameLst>
                                      </p:cBhvr>
                                      <p:tavLst>
                                        <p:tav tm="0">
                                          <p:val>
                                            <p:fltVal val="0"/>
                                          </p:val>
                                        </p:tav>
                                        <p:tav tm="100000">
                                          <p:val>
                                            <p:strVal val="#ppt_h"/>
                                          </p:val>
                                        </p:tav>
                                      </p:tavLst>
                                    </p:anim>
                                    <p:animEffect transition="in" filter="fade">
                                      <p:cBhvr>
                                        <p:cTn id="26" dur="500"/>
                                        <p:tgtEl>
                                          <p:spTgt spid="186376"/>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186377"/>
                                        </p:tgtEl>
                                        <p:attrNameLst>
                                          <p:attrName>style.visibility</p:attrName>
                                        </p:attrNameLst>
                                      </p:cBhvr>
                                      <p:to>
                                        <p:strVal val="visible"/>
                                      </p:to>
                                    </p:set>
                                    <p:animEffect transition="in" filter="diamond(in)">
                                      <p:cBhvr>
                                        <p:cTn id="29" dur="2000"/>
                                        <p:tgtEl>
                                          <p:spTgt spid="186377"/>
                                        </p:tgtEl>
                                      </p:cBhvr>
                                    </p:animEffect>
                                  </p:childTnLst>
                                </p:cTn>
                              </p:par>
                              <p:par>
                                <p:cTn id="30" presetID="3" presetClass="entr" presetSubtype="10" fill="hold" nodeType="withEffect">
                                  <p:stCondLst>
                                    <p:cond delay="0"/>
                                  </p:stCondLst>
                                  <p:childTnLst>
                                    <p:set>
                                      <p:cBhvr>
                                        <p:cTn id="31" dur="1" fill="hold">
                                          <p:stCondLst>
                                            <p:cond delay="0"/>
                                          </p:stCondLst>
                                        </p:cTn>
                                        <p:tgtEl>
                                          <p:spTgt spid="186374"/>
                                        </p:tgtEl>
                                        <p:attrNameLst>
                                          <p:attrName>style.visibility</p:attrName>
                                        </p:attrNameLst>
                                      </p:cBhvr>
                                      <p:to>
                                        <p:strVal val="visible"/>
                                      </p:to>
                                    </p:set>
                                    <p:animEffect transition="in" filter="blinds(horizontal)">
                                      <p:cBhvr>
                                        <p:cTn id="32" dur="500"/>
                                        <p:tgtEl>
                                          <p:spTgt spid="18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P spid="186376" grpId="0"/>
      <p:bldP spid="1863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ội dùng chất nổ để đánh bắt cá?"/>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304800" y="1820413"/>
            <a:ext cx="4343400" cy="4707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4914900" y="1635071"/>
            <a:ext cx="3924300" cy="5078313"/>
          </a:xfrm>
          <a:prstGeom prst="rect">
            <a:avLst/>
          </a:prstGeom>
        </p:spPr>
        <p:txBody>
          <a:bodyPr wrap="square">
            <a:spAutoFit/>
          </a:bodyPr>
          <a:lstStyle/>
          <a:p>
            <a:pPr algn="just">
              <a:lnSpc>
                <a:spcPct val="150000"/>
              </a:lnSpc>
              <a:spcAft>
                <a:spcPts val="800"/>
              </a:spcAft>
            </a:pPr>
            <a:r>
              <a:rPr lang="en-GB" sz="2400" b="1" dirty="0" err="1" smtClean="0">
                <a:latin typeface="Arial" panose="020B0604020202020204" pitchFamily="34" charset="0"/>
                <a:ea typeface="Calibri" panose="020F0502020204030204" pitchFamily="34" charset="0"/>
                <a:cs typeface="Arial" panose="020B0604020202020204" pitchFamily="34" charset="0"/>
              </a:rPr>
              <a:t>Ngư</a:t>
            </a:r>
            <a:r>
              <a:rPr lang="en-GB" sz="2400" b="1" dirty="0" smtClean="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dân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cho</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nổ</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mìn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dưới</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biển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gây</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ra</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áp</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suất</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lớn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nên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áp</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suất</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này</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truyền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theo</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mọi</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phương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gây</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tác</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động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mạnh</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trong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một</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vùng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rộng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lớn</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dưới</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tác</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dụng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của</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áp</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suất</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này</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hầu</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hết</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các</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sinh</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vật</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trong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vùng</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đều</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bị</a:t>
            </a:r>
            <a:r>
              <a:rPr lang="en-GB" sz="2400" b="1" dirty="0">
                <a:latin typeface="Arial" panose="020B0604020202020204" pitchFamily="34" charset="0"/>
                <a:ea typeface="Calibri" panose="020F0502020204030204" pitchFamily="34" charset="0"/>
                <a:cs typeface="Arial" panose="020B0604020202020204" pitchFamily="34" charset="0"/>
              </a:rPr>
              <a:t> </a:t>
            </a:r>
            <a:r>
              <a:rPr lang="en-GB" sz="2400" b="1" dirty="0" err="1">
                <a:latin typeface="Arial" panose="020B0604020202020204" pitchFamily="34" charset="0"/>
                <a:ea typeface="Calibri" panose="020F0502020204030204" pitchFamily="34" charset="0"/>
                <a:cs typeface="Arial" panose="020B0604020202020204" pitchFamily="34" charset="0"/>
              </a:rPr>
              <a:t>chết</a:t>
            </a:r>
            <a:r>
              <a:rPr lang="en-GB" sz="2400" b="1" dirty="0">
                <a:latin typeface="Arial" panose="020B0604020202020204" pitchFamily="34" charset="0"/>
                <a:ea typeface="Calibri" panose="020F0502020204030204" pitchFamily="34" charset="0"/>
                <a:cs typeface="Arial" panose="020B0604020202020204" pitchFamily="34" charset="0"/>
              </a:rPr>
              <a:t>.</a:t>
            </a:r>
            <a:endParaRPr lang="en-GB" sz="24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1371600" y="533400"/>
            <a:ext cx="7086600" cy="646331"/>
          </a:xfrm>
          <a:prstGeom prst="rect">
            <a:avLst/>
          </a:prstGeom>
          <a:noFill/>
        </p:spPr>
        <p:txBody>
          <a:bodyPr wrap="square" rtlCol="0">
            <a:spAutoFit/>
          </a:bodyPr>
          <a:lstStyle/>
          <a:p>
            <a:pPr algn="ctr"/>
            <a:r>
              <a:rPr lang="en-GB" sz="3600" b="1" dirty="0" smtClean="0">
                <a:solidFill>
                  <a:srgbClr val="FF0000"/>
                </a:solidFill>
                <a:latin typeface="Arial" panose="020B0604020202020204" pitchFamily="34" charset="0"/>
                <a:cs typeface="Arial" panose="020B0604020202020204" pitchFamily="34" charset="0"/>
              </a:rPr>
              <a:t>ĐÁNH BẮT CÁ BẰNG CHẤT NỔ</a:t>
            </a:r>
            <a:endParaRPr lang="en-GB"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419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1099" y="124632"/>
            <a:ext cx="7086600" cy="646331"/>
          </a:xfrm>
          <a:prstGeom prst="rect">
            <a:avLst/>
          </a:prstGeom>
          <a:noFill/>
        </p:spPr>
        <p:txBody>
          <a:bodyPr wrap="square" rtlCol="0">
            <a:spAutoFit/>
          </a:bodyPr>
          <a:lstStyle/>
          <a:p>
            <a:pPr algn="ctr"/>
            <a:r>
              <a:rPr lang="en-GB" sz="3600" b="1" dirty="0" smtClean="0">
                <a:solidFill>
                  <a:srgbClr val="FF0000"/>
                </a:solidFill>
                <a:latin typeface="Arial" panose="020B0604020202020204" pitchFamily="34" charset="0"/>
                <a:cs typeface="Arial" panose="020B0604020202020204" pitchFamily="34" charset="0"/>
              </a:rPr>
              <a:t>ĐÁNH BẮT CÁ BẰNG CHẤT NỔ</a:t>
            </a:r>
            <a:endParaRPr lang="en-GB" sz="36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89044"/>
            <a:ext cx="4191000" cy="288131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732" y="3962399"/>
            <a:ext cx="4208947" cy="282088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32" y="3962400"/>
            <a:ext cx="4229268" cy="2820889"/>
          </a:xfrm>
          <a:prstGeom prst="rect">
            <a:avLst/>
          </a:prstGeom>
        </p:spPr>
      </p:pic>
      <p:pic>
        <p:nvPicPr>
          <p:cNvPr id="15" name="Picture 9" descr="http://www.viet.rfi.fr/sites/viet.filesrfi/dynimagecache/30/0/412/308/344/257/sites/images.rfi.fr/files/aef_image/fish-dead-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732" y="789043"/>
            <a:ext cx="420894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7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25" y="4030663"/>
            <a:ext cx="34353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25" y="3878263"/>
            <a:ext cx="30305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150" y="3417888"/>
            <a:ext cx="31924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050" y="3733800"/>
            <a:ext cx="16954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13" y="2705100"/>
            <a:ext cx="3706812"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946150"/>
            <a:ext cx="46529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2838" y="1470025"/>
            <a:ext cx="42481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3788" y="874713"/>
            <a:ext cx="41211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13" y="1362075"/>
            <a:ext cx="30114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mage009.png"/>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rot="1340813">
            <a:off x="1294719" y="3748920"/>
            <a:ext cx="2949047" cy="17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a:spLocks noChangeArrowheads="1"/>
          </p:cNvSpPr>
          <p:nvPr/>
        </p:nvSpPr>
        <p:spPr bwMode="auto">
          <a:xfrm>
            <a:off x="3626854" y="5071261"/>
            <a:ext cx="5123441" cy="1266785"/>
          </a:xfrm>
          <a:prstGeom prst="rect">
            <a:avLst/>
          </a:prstGeom>
          <a:solidFill>
            <a:srgbClr val="FFFF00"/>
          </a:solidFill>
          <a:ln w="34925">
            <a:solidFill>
              <a:srgbClr val="FF3399"/>
            </a:solidFill>
          </a:ln>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endParaRPr lang="en-US" altLang="en-US" b="1" dirty="0">
              <a:solidFill>
                <a:srgbClr val="000066"/>
              </a:solidFill>
              <a:latin typeface="Arial" panose="020B0604020202020204" pitchFamily="34" charset="0"/>
            </a:endParaRPr>
          </a:p>
        </p:txBody>
      </p:sp>
      <p:sp>
        <p:nvSpPr>
          <p:cNvPr id="2" name="Rectangle 1"/>
          <p:cNvSpPr/>
          <p:nvPr/>
        </p:nvSpPr>
        <p:spPr>
          <a:xfrm>
            <a:off x="3881941" y="5132388"/>
            <a:ext cx="4572001" cy="1200329"/>
          </a:xfrm>
          <a:prstGeom prst="rect">
            <a:avLst/>
          </a:prstGeom>
        </p:spPr>
        <p:txBody>
          <a:bodyPr>
            <a:spAutoFit/>
          </a:bodyPr>
          <a:lstStyle/>
          <a:p>
            <a:pPr algn="just"/>
            <a:r>
              <a:rPr lang="en-US" altLang="en-US" b="1" dirty="0" err="1">
                <a:solidFill>
                  <a:srgbClr val="000066"/>
                </a:solidFill>
                <a:latin typeface="Arial" panose="020B0604020202020204" pitchFamily="34" charset="0"/>
              </a:rPr>
              <a:t>Trong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một</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chất</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lỏng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đứng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yên</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áp</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suất</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tại</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những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điểm</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trên</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cùng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một</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mặt</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phẳng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nằm</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ngang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có</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cùng</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độ</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cao</a:t>
            </a:r>
            <a:r>
              <a:rPr lang="en-US" altLang="en-US" b="1" dirty="0">
                <a:solidFill>
                  <a:srgbClr val="000066"/>
                </a:solidFill>
                <a:latin typeface="Arial" panose="020B0604020202020204" pitchFamily="34" charset="0"/>
              </a:rPr>
              <a:t> h) </a:t>
            </a:r>
            <a:r>
              <a:rPr lang="en-US" altLang="en-US" b="1" dirty="0" err="1">
                <a:solidFill>
                  <a:srgbClr val="000066"/>
                </a:solidFill>
                <a:latin typeface="Arial" panose="020B0604020202020204" pitchFamily="34" charset="0"/>
              </a:rPr>
              <a:t>có</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độ</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lớn</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như</a:t>
            </a:r>
            <a:r>
              <a:rPr lang="en-US" altLang="en-US" b="1" dirty="0">
                <a:solidFill>
                  <a:srgbClr val="000066"/>
                </a:solidFill>
                <a:latin typeface="Arial" panose="020B0604020202020204" pitchFamily="34" charset="0"/>
              </a:rPr>
              <a:t> </a:t>
            </a:r>
            <a:r>
              <a:rPr lang="en-US" altLang="en-US" b="1" dirty="0" err="1">
                <a:solidFill>
                  <a:srgbClr val="000066"/>
                </a:solidFill>
                <a:latin typeface="Arial" panose="020B0604020202020204" pitchFamily="34" charset="0"/>
              </a:rPr>
              <a:t>nhau</a:t>
            </a:r>
            <a:r>
              <a:rPr lang="en-US" altLang="en-US" b="1" dirty="0">
                <a:solidFill>
                  <a:srgbClr val="000066"/>
                </a:solidFill>
                <a:latin typeface="Arial" panose="020B0604020202020204" pitchFamily="34" charset="0"/>
              </a:rPr>
              <a:t>. </a:t>
            </a: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2214657"/>
            <a:ext cx="2325955" cy="1813457"/>
          </a:xfrm>
          <a:prstGeom prst="ellipse">
            <a:avLst/>
          </a:prstGeom>
          <a:ln>
            <a:noFill/>
          </a:ln>
          <a:effectLst>
            <a:softEdge rad="112500"/>
          </a:effectLst>
        </p:spPr>
      </p:pic>
      <p:sp>
        <p:nvSpPr>
          <p:cNvPr id="4" name="TextBox 3"/>
          <p:cNvSpPr txBox="1"/>
          <p:nvPr/>
        </p:nvSpPr>
        <p:spPr>
          <a:xfrm>
            <a:off x="275178" y="2801431"/>
            <a:ext cx="1710725" cy="707886"/>
          </a:xfrm>
          <a:prstGeom prst="rect">
            <a:avLst/>
          </a:prstGeom>
          <a:noFill/>
        </p:spPr>
        <p:txBody>
          <a:bodyPr wrap="none" rtlCol="0">
            <a:spAutoFit/>
          </a:bodyPr>
          <a:lstStyle/>
          <a:p>
            <a:pPr algn="ctr"/>
            <a:r>
              <a:rPr lang="en-GB" sz="2000" b="1" dirty="0" smtClean="0">
                <a:solidFill>
                  <a:srgbClr val="FF0000"/>
                </a:solidFill>
                <a:latin typeface="Arial" panose="020B0604020202020204" pitchFamily="34" charset="0"/>
                <a:cs typeface="Arial" panose="020B0604020202020204" pitchFamily="34" charset="0"/>
              </a:rPr>
              <a:t>ÁP SUẤT</a:t>
            </a:r>
          </a:p>
          <a:p>
            <a:pPr algn="ctr"/>
            <a:r>
              <a:rPr lang="en-GB" sz="2000" b="1" dirty="0" smtClean="0">
                <a:solidFill>
                  <a:srgbClr val="FF0000"/>
                </a:solidFill>
                <a:latin typeface="Arial" panose="020B0604020202020204" pitchFamily="34" charset="0"/>
                <a:cs typeface="Arial" panose="020B0604020202020204" pitchFamily="34" charset="0"/>
              </a:rPr>
              <a:t>CHẤT LỎNG</a:t>
            </a:r>
            <a:endParaRPr lang="en-GB"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55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left)">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lef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left)">
                                      <p:cBhvr>
                                        <p:cTn id="32" dur="500"/>
                                        <p:tgtEl>
                                          <p:spTgt spid="215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wipe(left)">
                                      <p:cBhvr>
                                        <p:cTn id="37" dur="500"/>
                                        <p:tgtEl>
                                          <p:spTgt spid="21515"/>
                                        </p:tgtEl>
                                      </p:cBhvr>
                                    </p:animEffect>
                                  </p:childTnLst>
                                </p:cTn>
                              </p:par>
                              <p:par>
                                <p:cTn id="38" presetID="22" presetClass="entr" presetSubtype="8" fill="hold" nodeType="withEffect">
                                  <p:stCondLst>
                                    <p:cond delay="0"/>
                                  </p:stCondLst>
                                  <p:childTnLst>
                                    <p:set>
                                      <p:cBhvr>
                                        <p:cTn id="39" dur="1" fill="hold">
                                          <p:stCondLst>
                                            <p:cond delay="0"/>
                                          </p:stCondLst>
                                        </p:cTn>
                                        <p:tgtEl>
                                          <p:spTgt spid="21516"/>
                                        </p:tgtEl>
                                        <p:attrNameLst>
                                          <p:attrName>style.visibility</p:attrName>
                                        </p:attrNameLst>
                                      </p:cBhvr>
                                      <p:to>
                                        <p:strVal val="visible"/>
                                      </p:to>
                                    </p:set>
                                    <p:animEffect transition="in" filter="wipe(left)">
                                      <p:cBhvr>
                                        <p:cTn id="40" dur="500"/>
                                        <p:tgtEl>
                                          <p:spTgt spid="21516"/>
                                        </p:tgtEl>
                                      </p:cBhvr>
                                    </p:animEffect>
                                  </p:childTnLst>
                                </p:cTn>
                              </p:par>
                              <p:par>
                                <p:cTn id="41" presetID="22" presetClass="entr" presetSubtype="8" fill="hold" nodeType="withEffect">
                                  <p:stCondLst>
                                    <p:cond delay="0"/>
                                  </p:stCondLst>
                                  <p:childTnLst>
                                    <p:set>
                                      <p:cBhvr>
                                        <p:cTn id="42" dur="1" fill="hold">
                                          <p:stCondLst>
                                            <p:cond delay="0"/>
                                          </p:stCondLst>
                                        </p:cTn>
                                        <p:tgtEl>
                                          <p:spTgt spid="21517"/>
                                        </p:tgtEl>
                                        <p:attrNameLst>
                                          <p:attrName>style.visibility</p:attrName>
                                        </p:attrNameLst>
                                      </p:cBhvr>
                                      <p:to>
                                        <p:strVal val="visible"/>
                                      </p:to>
                                    </p:set>
                                    <p:animEffect transition="in" filter="wipe(left)">
                                      <p:cBhvr>
                                        <p:cTn id="43" dur="500"/>
                                        <p:tgtEl>
                                          <p:spTgt spid="215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circle(in)">
                                      <p:cBhvr>
                                        <p:cTn id="5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55" name="Picture 23" descr="1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1247" name="Text Box 15"/>
          <p:cNvSpPr txBox="1">
            <a:spLocks noChangeArrowheads="1"/>
          </p:cNvSpPr>
          <p:nvPr/>
        </p:nvSpPr>
        <p:spPr bwMode="auto">
          <a:xfrm>
            <a:off x="381000" y="1143000"/>
            <a:ext cx="838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b="1" dirty="0" smtClean="0">
                <a:solidFill>
                  <a:srgbClr val="FF0000"/>
                </a:solidFill>
                <a:latin typeface="Arial" panose="020B0604020202020204" pitchFamily="34" charset="0"/>
                <a:cs typeface="Arial" panose="020B0604020202020204" pitchFamily="34" charset="0"/>
              </a:rPr>
              <a:t>KIỂM TRA BÀI CŨ</a:t>
            </a:r>
            <a:endParaRPr lang="en-US" altLang="en-US" sz="5400" b="1" dirty="0">
              <a:solidFill>
                <a:srgbClr val="FF0000"/>
              </a:solidFill>
              <a:latin typeface="Arial" panose="020B0604020202020204" pitchFamily="34" charset="0"/>
              <a:cs typeface="Arial" panose="020B0604020202020204" pitchFamily="34" charset="0"/>
            </a:endParaRPr>
          </a:p>
        </p:txBody>
      </p:sp>
      <p:sp>
        <p:nvSpPr>
          <p:cNvPr id="351248" name="Text Box 16"/>
          <p:cNvSpPr txBox="1">
            <a:spLocks noChangeArrowheads="1"/>
          </p:cNvSpPr>
          <p:nvPr/>
        </p:nvSpPr>
        <p:spPr bwMode="auto">
          <a:xfrm>
            <a:off x="1752600" y="2514600"/>
            <a:ext cx="674682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en-US" sz="3200" b="1" dirty="0" err="1" smtClean="0">
                <a:solidFill>
                  <a:srgbClr val="1E0E96"/>
                </a:solidFill>
                <a:latin typeface="Arial" panose="020B0604020202020204" pitchFamily="34" charset="0"/>
                <a:cs typeface="Arial" panose="020B0604020202020204" pitchFamily="34" charset="0"/>
              </a:rPr>
              <a:t>Áp</a:t>
            </a:r>
            <a:r>
              <a:rPr lang="en-US" sz="3200" b="1" dirty="0" smtClean="0">
                <a:solidFill>
                  <a:srgbClr val="1E0E96"/>
                </a:solidFill>
                <a:latin typeface="Arial" panose="020B0604020202020204" pitchFamily="34" charset="0"/>
                <a:cs typeface="Arial" panose="020B0604020202020204" pitchFamily="34" charset="0"/>
              </a:rPr>
              <a:t> </a:t>
            </a:r>
            <a:r>
              <a:rPr lang="en-US" sz="3200" b="1" dirty="0" err="1">
                <a:solidFill>
                  <a:srgbClr val="1E0E96"/>
                </a:solidFill>
                <a:latin typeface="Arial" panose="020B0604020202020204" pitchFamily="34" charset="0"/>
                <a:cs typeface="Arial" panose="020B0604020202020204" pitchFamily="34" charset="0"/>
              </a:rPr>
              <a:t>suất</a:t>
            </a:r>
            <a:r>
              <a:rPr lang="en-US" sz="3200" b="1" dirty="0">
                <a:solidFill>
                  <a:srgbClr val="1E0E96"/>
                </a:solidFill>
                <a:latin typeface="Arial" panose="020B0604020202020204" pitchFamily="34" charset="0"/>
                <a:cs typeface="Arial" panose="020B0604020202020204" pitchFamily="34" charset="0"/>
              </a:rPr>
              <a:t> </a:t>
            </a:r>
            <a:r>
              <a:rPr lang="en-US" sz="3200" b="1" dirty="0" err="1">
                <a:solidFill>
                  <a:srgbClr val="1E0E96"/>
                </a:solidFill>
                <a:latin typeface="Arial" panose="020B0604020202020204" pitchFamily="34" charset="0"/>
                <a:cs typeface="Arial" panose="020B0604020202020204" pitchFamily="34" charset="0"/>
              </a:rPr>
              <a:t>là</a:t>
            </a:r>
            <a:r>
              <a:rPr lang="en-US" sz="3200" b="1" dirty="0">
                <a:solidFill>
                  <a:srgbClr val="1E0E96"/>
                </a:solidFill>
                <a:latin typeface="Arial" panose="020B0604020202020204" pitchFamily="34" charset="0"/>
                <a:cs typeface="Arial" panose="020B0604020202020204" pitchFamily="34" charset="0"/>
              </a:rPr>
              <a:t> </a:t>
            </a:r>
            <a:r>
              <a:rPr lang="en-US" sz="3200" b="1" dirty="0" err="1">
                <a:solidFill>
                  <a:srgbClr val="1E0E96"/>
                </a:solidFill>
                <a:latin typeface="Arial" panose="020B0604020202020204" pitchFamily="34" charset="0"/>
                <a:cs typeface="Arial" panose="020B0604020202020204" pitchFamily="34" charset="0"/>
              </a:rPr>
              <a:t>gì</a:t>
            </a:r>
            <a:r>
              <a:rPr lang="en-US" sz="3200" b="1" dirty="0">
                <a:solidFill>
                  <a:srgbClr val="1E0E96"/>
                </a:solidFill>
                <a:latin typeface="Arial" panose="020B0604020202020204" pitchFamily="34" charset="0"/>
                <a:cs typeface="Arial" panose="020B0604020202020204" pitchFamily="34" charset="0"/>
              </a:rPr>
              <a:t>? </a:t>
            </a:r>
            <a:endParaRPr lang="en-US" sz="3200" b="1" dirty="0" smtClean="0">
              <a:solidFill>
                <a:srgbClr val="1E0E96"/>
              </a:solidFill>
              <a:latin typeface="Arial" panose="020B0604020202020204" pitchFamily="34" charset="0"/>
              <a:cs typeface="Arial" panose="020B0604020202020204" pitchFamily="34" charset="0"/>
            </a:endParaRPr>
          </a:p>
          <a:p>
            <a:pPr>
              <a:lnSpc>
                <a:spcPct val="150000"/>
              </a:lnSpc>
            </a:pPr>
            <a:r>
              <a:rPr lang="en-GB" sz="3200" b="1" dirty="0" err="1" smtClean="0">
                <a:solidFill>
                  <a:srgbClr val="1E0E96"/>
                </a:solidFill>
                <a:latin typeface="Arial" panose="020B0604020202020204" pitchFamily="34" charset="0"/>
                <a:cs typeface="Arial" panose="020B0604020202020204" pitchFamily="34" charset="0"/>
              </a:rPr>
              <a:t>Áp</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suất</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phụ</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thuộc</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vào</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những</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yếu</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tố</a:t>
            </a:r>
            <a:r>
              <a:rPr lang="en-GB" sz="3200" b="1" dirty="0" smtClean="0">
                <a:solidFill>
                  <a:srgbClr val="1E0E96"/>
                </a:solidFill>
                <a:latin typeface="Arial" panose="020B0604020202020204" pitchFamily="34" charset="0"/>
                <a:cs typeface="Arial" panose="020B0604020202020204" pitchFamily="34" charset="0"/>
              </a:rPr>
              <a:t> </a:t>
            </a:r>
            <a:r>
              <a:rPr lang="en-GB" sz="3200" b="1" dirty="0" err="1" smtClean="0">
                <a:solidFill>
                  <a:srgbClr val="1E0E96"/>
                </a:solidFill>
                <a:latin typeface="Arial" panose="020B0604020202020204" pitchFamily="34" charset="0"/>
                <a:cs typeface="Arial" panose="020B0604020202020204" pitchFamily="34" charset="0"/>
              </a:rPr>
              <a:t>nào</a:t>
            </a:r>
            <a:r>
              <a:rPr lang="en-GB" sz="3200" b="1" dirty="0" smtClean="0">
                <a:solidFill>
                  <a:srgbClr val="1E0E96"/>
                </a:solidFill>
                <a:latin typeface="Arial" panose="020B0604020202020204" pitchFamily="34" charset="0"/>
                <a:cs typeface="Arial" panose="020B0604020202020204" pitchFamily="34" charset="0"/>
              </a:rPr>
              <a:t>? </a:t>
            </a:r>
          </a:p>
        </p:txBody>
      </p:sp>
      <p:pic>
        <p:nvPicPr>
          <p:cNvPr id="17"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475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out)">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076" y="0"/>
            <a:ext cx="93630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62000" y="228600"/>
            <a:ext cx="7620000" cy="646113"/>
          </a:xfrm>
          <a:prstGeom prst="rect">
            <a:avLst/>
          </a:prstGeom>
          <a:noFill/>
        </p:spPr>
        <p:txBody>
          <a:bodyPr>
            <a:spAutoFit/>
          </a:bodyPr>
          <a:lstStyle/>
          <a:p>
            <a:pPr fontAlgn="auto">
              <a:spcBef>
                <a:spcPts val="0"/>
              </a:spcBef>
              <a:spcAft>
                <a:spcPts val="0"/>
              </a:spcAft>
              <a:defRPr/>
            </a:pPr>
            <a:r>
              <a:rPr lang="vi-VN" sz="3600" b="1" dirty="0">
                <a:solidFill>
                  <a:srgbClr val="FFFF00"/>
                </a:solidFill>
                <a:latin typeface="+mj-lt"/>
                <a:cs typeface="+mn-cs"/>
              </a:rPr>
              <a:t>TRÒ CHƠI:   </a:t>
            </a:r>
            <a:r>
              <a:rPr lang="en-US" sz="3600" b="1" i="1" dirty="0">
                <a:solidFill>
                  <a:srgbClr val="FF0000"/>
                </a:solidFill>
                <a:latin typeface="+mj-lt"/>
                <a:cs typeface="+mn-cs"/>
              </a:rPr>
              <a:t>ĐI TÌM HÌNH ẢNH</a:t>
            </a:r>
            <a:endParaRPr lang="vi-VN" sz="3600" b="1" i="1" dirty="0">
              <a:solidFill>
                <a:srgbClr val="FF0000"/>
              </a:solidFill>
              <a:latin typeface="+mj-lt"/>
              <a:cs typeface="+mn-cs"/>
            </a:endParaRPr>
          </a:p>
        </p:txBody>
      </p:sp>
      <p:sp>
        <p:nvSpPr>
          <p:cNvPr id="7172" name="Text Box 16"/>
          <p:cNvSpPr txBox="1">
            <a:spLocks noChangeArrowheads="1"/>
          </p:cNvSpPr>
          <p:nvPr/>
        </p:nvSpPr>
        <p:spPr bwMode="auto">
          <a:xfrm>
            <a:off x="228600" y="4337050"/>
            <a:ext cx="87630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vi-VN" sz="2400" b="1" dirty="0">
                <a:solidFill>
                  <a:srgbClr val="1E0E96"/>
                </a:solidFill>
                <a:latin typeface="Times New Roman" pitchFamily="18" charset="0"/>
                <a:cs typeface="Times New Roman" pitchFamily="18" charset="0"/>
              </a:rPr>
              <a:t>Luật chơi: Có bốn miếng ghép được đánh số 1, 2, 3, 4. Ứng với  mỗi miếng ghép là một câu hỏi. Trả lời đúng câu hỏi miếng ghép sẽ được mở ra, một phần hình ảnh sẽ được bật mí. Các em có thể đoán hình ảnh bất cứ lúc nào. </a:t>
            </a:r>
            <a:r>
              <a:rPr lang="vi-VN" sz="2400" b="1" dirty="0" smtClean="0">
                <a:solidFill>
                  <a:srgbClr val="1E0E96"/>
                </a:solidFill>
                <a:latin typeface="Times New Roman" pitchFamily="18" charset="0"/>
                <a:cs typeface="Times New Roman" pitchFamily="18" charset="0"/>
              </a:rPr>
              <a:t>Trả </a:t>
            </a:r>
            <a:r>
              <a:rPr lang="vi-VN" sz="2400" b="1" dirty="0">
                <a:solidFill>
                  <a:srgbClr val="1E0E96"/>
                </a:solidFill>
                <a:latin typeface="Times New Roman" pitchFamily="18" charset="0"/>
                <a:cs typeface="Times New Roman" pitchFamily="18" charset="0"/>
              </a:rPr>
              <a:t>lời được hình ảnh sẽ nhận được một phần quà đặc biệt.</a:t>
            </a:r>
          </a:p>
        </p:txBody>
      </p:sp>
      <p:grpSp>
        <p:nvGrpSpPr>
          <p:cNvPr id="7173" name="Group 14"/>
          <p:cNvGrpSpPr>
            <a:grpSpLocks/>
          </p:cNvGrpSpPr>
          <p:nvPr/>
        </p:nvGrpSpPr>
        <p:grpSpPr bwMode="auto">
          <a:xfrm>
            <a:off x="1752600" y="1219200"/>
            <a:ext cx="5562600" cy="2895600"/>
            <a:chOff x="-914400" y="-228600"/>
            <a:chExt cx="11734800" cy="7253748"/>
          </a:xfrm>
        </p:grpSpPr>
        <p:sp>
          <p:nvSpPr>
            <p:cNvPr id="9" name="AutoShape 20">
              <a:hlinkClick r:id="rId3" action="ppaction://hlinksldjump"/>
            </p:cNvPr>
            <p:cNvSpPr>
              <a:spLocks noChangeArrowheads="1"/>
            </p:cNvSpPr>
            <p:nvPr/>
          </p:nvSpPr>
          <p:spPr bwMode="auto">
            <a:xfrm>
              <a:off x="-914400" y="-228600"/>
              <a:ext cx="6550591" cy="3527454"/>
            </a:xfrm>
            <a:prstGeom prst="homePlate">
              <a:avLst>
                <a:gd name="adj" fmla="val 35417"/>
              </a:avLst>
            </a:prstGeom>
            <a:gradFill rotWithShape="1">
              <a:gsLst>
                <a:gs pos="0">
                  <a:srgbClr val="FF3300"/>
                </a:gs>
                <a:gs pos="50000">
                  <a:schemeClr val="bg1"/>
                </a:gs>
                <a:gs pos="100000">
                  <a:srgbClr val="FF3300"/>
                </a:gs>
              </a:gsLst>
              <a:lin ang="5400000" scaled="1"/>
            </a:gradFill>
            <a:ln w="9525">
              <a:solidFill>
                <a:schemeClr val="tx1"/>
              </a:solidFill>
              <a:miter lim="800000"/>
              <a:headEnd/>
              <a:tailEnd/>
            </a:ln>
            <a:effectLst/>
            <a:extLst/>
          </p:spPr>
          <p:txBody>
            <a:bodyPr wrap="none" anchor="ctr"/>
            <a:lstStyle/>
            <a:p>
              <a:pPr>
                <a:defRPr/>
              </a:pPr>
              <a:endParaRPr lang="en-US">
                <a:latin typeface="Arial" charset="0"/>
                <a:cs typeface="+mn-cs"/>
              </a:endParaRPr>
            </a:p>
          </p:txBody>
        </p:sp>
        <p:grpSp>
          <p:nvGrpSpPr>
            <p:cNvPr id="7175" name="Group 13"/>
            <p:cNvGrpSpPr>
              <a:grpSpLocks/>
            </p:cNvGrpSpPr>
            <p:nvPr/>
          </p:nvGrpSpPr>
          <p:grpSpPr bwMode="auto">
            <a:xfrm>
              <a:off x="-914400" y="-228600"/>
              <a:ext cx="11734800" cy="7253748"/>
              <a:chOff x="-914400" y="-228600"/>
              <a:chExt cx="11734800" cy="7253748"/>
            </a:xfrm>
          </p:grpSpPr>
          <p:sp>
            <p:nvSpPr>
              <p:cNvPr id="5" name="AutoShape 26">
                <a:hlinkClick r:id="rId4" action="ppaction://hlinksldjump"/>
              </p:cNvPr>
              <p:cNvSpPr>
                <a:spLocks noChangeArrowheads="1"/>
              </p:cNvSpPr>
              <p:nvPr/>
            </p:nvSpPr>
            <p:spPr bwMode="auto">
              <a:xfrm>
                <a:off x="-914400" y="3274993"/>
                <a:ext cx="5485617" cy="3734247"/>
              </a:xfrm>
              <a:prstGeom prst="flowChartOnlineStorage">
                <a:avLst/>
              </a:prstGeom>
              <a:gradFill rotWithShape="1">
                <a:gsLst>
                  <a:gs pos="0">
                    <a:srgbClr val="00FF00"/>
                  </a:gs>
                  <a:gs pos="50000">
                    <a:schemeClr val="bg1"/>
                  </a:gs>
                  <a:gs pos="100000">
                    <a:srgbClr val="00FF00"/>
                  </a:gs>
                </a:gsLst>
                <a:lin ang="5400000" scaled="1"/>
              </a:gradFill>
              <a:ln w="9525">
                <a:solidFill>
                  <a:schemeClr val="tx1"/>
                </a:solidFill>
                <a:miter lim="800000"/>
                <a:headEnd/>
                <a:tailEnd/>
              </a:ln>
              <a:effectLst/>
              <a:extLst/>
            </p:spPr>
            <p:txBody>
              <a:bodyPr wrap="none" anchor="ctr"/>
              <a:lstStyle/>
              <a:p>
                <a:pPr>
                  <a:defRPr/>
                </a:pPr>
                <a:endParaRPr lang="en-US">
                  <a:latin typeface="Arial" charset="0"/>
                  <a:cs typeface="+mn-cs"/>
                </a:endParaRPr>
              </a:p>
            </p:txBody>
          </p:sp>
          <p:sp>
            <p:nvSpPr>
              <p:cNvPr id="7177" name="Rectangle 36"/>
              <p:cNvSpPr>
                <a:spLocks noChangeArrowheads="1"/>
              </p:cNvSpPr>
              <p:nvPr/>
            </p:nvSpPr>
            <p:spPr bwMode="auto">
              <a:xfrm>
                <a:off x="762000" y="43434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chemeClr val="tx2"/>
                    </a:solidFill>
                  </a:rPr>
                  <a:t>3</a:t>
                </a:r>
              </a:p>
            </p:txBody>
          </p:sp>
          <p:sp>
            <p:nvSpPr>
              <p:cNvPr id="7" name="AutoShape 21">
                <a:hlinkClick r:id="rId4" action="ppaction://hlinksldjump"/>
              </p:cNvPr>
              <p:cNvSpPr>
                <a:spLocks noChangeArrowheads="1"/>
              </p:cNvSpPr>
              <p:nvPr/>
            </p:nvSpPr>
            <p:spPr bwMode="auto">
              <a:xfrm>
                <a:off x="4420514" y="-228600"/>
                <a:ext cx="6245833" cy="3503593"/>
              </a:xfrm>
              <a:prstGeom prst="chevron">
                <a:avLst>
                  <a:gd name="adj" fmla="val 35417"/>
                </a:avLst>
              </a:prstGeom>
              <a:gradFill rotWithShape="1">
                <a:gsLst>
                  <a:gs pos="0">
                    <a:srgbClr val="FFCC66"/>
                  </a:gs>
                  <a:gs pos="50000">
                    <a:schemeClr val="bg1"/>
                  </a:gs>
                  <a:gs pos="100000">
                    <a:srgbClr val="FFCC66"/>
                  </a:gs>
                </a:gsLst>
                <a:lin ang="5400000" scaled="1"/>
              </a:gradFill>
              <a:ln w="9525">
                <a:solidFill>
                  <a:schemeClr val="tx1"/>
                </a:solidFill>
                <a:miter lim="800000"/>
                <a:headEnd/>
                <a:tailEnd/>
              </a:ln>
              <a:effectLst/>
              <a:extLst/>
            </p:spPr>
            <p:txBody>
              <a:bodyPr wrap="none" anchor="ctr"/>
              <a:lstStyle/>
              <a:p>
                <a:pPr>
                  <a:defRPr/>
                </a:pPr>
                <a:endParaRPr lang="en-US">
                  <a:latin typeface="Arial" charset="0"/>
                  <a:cs typeface="+mn-cs"/>
                </a:endParaRPr>
              </a:p>
            </p:txBody>
          </p:sp>
          <p:sp>
            <p:nvSpPr>
              <p:cNvPr id="7179" name="Rectangle 37"/>
              <p:cNvSpPr>
                <a:spLocks noChangeArrowheads="1"/>
              </p:cNvSpPr>
              <p:nvPr/>
            </p:nvSpPr>
            <p:spPr bwMode="auto">
              <a:xfrm>
                <a:off x="6096000" y="7620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2</a:t>
                </a:r>
              </a:p>
            </p:txBody>
          </p:sp>
          <p:sp>
            <p:nvSpPr>
              <p:cNvPr id="10" name="AutoShape 23">
                <a:hlinkClick r:id="rId5" action="ppaction://hlinksldjump"/>
              </p:cNvPr>
              <p:cNvSpPr>
                <a:spLocks noChangeArrowheads="1"/>
              </p:cNvSpPr>
              <p:nvPr/>
            </p:nvSpPr>
            <p:spPr bwMode="auto">
              <a:xfrm>
                <a:off x="3200400" y="3291348"/>
                <a:ext cx="7620000" cy="3733800"/>
              </a:xfrm>
              <a:prstGeom prst="flowChartOnlineStorage">
                <a:avLst/>
              </a:prstGeom>
              <a:solidFill>
                <a:srgbClr val="FF66FF"/>
              </a:solidFill>
              <a:ln w="9525">
                <a:solidFill>
                  <a:srgbClr val="7030A0"/>
                </a:solidFill>
                <a:miter lim="800000"/>
                <a:headEnd/>
                <a:tailEnd/>
              </a:ln>
              <a:effectLst/>
              <a:scene3d>
                <a:camera prst="orthographicFront"/>
                <a:lightRig rig="threePt" dir="t"/>
              </a:scene3d>
              <a:sp3d extrusionH="76200" contourW="12700">
                <a:bevelB/>
                <a:extrusionClr>
                  <a:srgbClr val="FF66FF"/>
                </a:extrusionClr>
                <a:contourClr>
                  <a:schemeClr val="bg1"/>
                </a:contourClr>
              </a:sp3d>
              <a:extLst/>
            </p:spPr>
            <p:txBody>
              <a:bodyPr wrap="none" anchor="ctr"/>
              <a:lstStyle/>
              <a:p>
                <a:pPr>
                  <a:defRPr/>
                </a:pPr>
                <a:endParaRPr lang="en-US">
                  <a:latin typeface="Arial" charset="0"/>
                  <a:cs typeface="+mn-cs"/>
                </a:endParaRPr>
              </a:p>
            </p:txBody>
          </p:sp>
          <p:sp>
            <p:nvSpPr>
              <p:cNvPr id="7183" name="Rectangle 34"/>
              <p:cNvSpPr>
                <a:spLocks noChangeArrowheads="1"/>
              </p:cNvSpPr>
              <p:nvPr/>
            </p:nvSpPr>
            <p:spPr bwMode="auto">
              <a:xfrm>
                <a:off x="5029200" y="43434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4</a:t>
                </a:r>
              </a:p>
            </p:txBody>
          </p:sp>
          <p:sp>
            <p:nvSpPr>
              <p:cNvPr id="7184" name="Rectangle 34">
                <a:hlinkClick r:id="rId3" action="ppaction://hlinksldjump"/>
              </p:cNvPr>
              <p:cNvSpPr>
                <a:spLocks noChangeArrowheads="1"/>
              </p:cNvSpPr>
              <p:nvPr/>
            </p:nvSpPr>
            <p:spPr bwMode="auto">
              <a:xfrm>
                <a:off x="914400" y="8382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chemeClr val="tx2"/>
                    </a:solidFill>
                  </a:rPr>
                  <a:t>1</a:t>
                </a:r>
              </a:p>
            </p:txBody>
          </p:sp>
        </p:grpSp>
      </p:grpSp>
    </p:spTree>
    <p:extLst>
      <p:ext uri="{BB962C8B-B14F-4D97-AF65-F5344CB8AC3E}">
        <p14:creationId xmlns:p14="http://schemas.microsoft.com/office/powerpoint/2010/main" val="423371230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 y="-27889"/>
            <a:ext cx="9238981" cy="6936477"/>
          </a:xfrm>
          <a:prstGeom prst="rect">
            <a:avLst/>
          </a:prstGeom>
        </p:spPr>
      </p:pic>
      <p:sp>
        <p:nvSpPr>
          <p:cNvPr id="86042" name="AutoShape 26">
            <a:hlinkClick r:id="rId3" action="ppaction://hlinksldjump"/>
          </p:cNvPr>
          <p:cNvSpPr>
            <a:spLocks noChangeArrowheads="1"/>
          </p:cNvSpPr>
          <p:nvPr/>
        </p:nvSpPr>
        <p:spPr bwMode="auto">
          <a:xfrm>
            <a:off x="-997556" y="3366280"/>
            <a:ext cx="5943600" cy="3733800"/>
          </a:xfrm>
          <a:prstGeom prst="flowChartOnlineStorage">
            <a:avLst/>
          </a:prstGeom>
          <a:gradFill rotWithShape="1">
            <a:gsLst>
              <a:gs pos="0">
                <a:srgbClr val="00FF00"/>
              </a:gs>
              <a:gs pos="50000">
                <a:schemeClr val="bg1"/>
              </a:gs>
              <a:gs pos="100000">
                <a:srgbClr val="00FF00"/>
              </a:gs>
            </a:gsLst>
            <a:lin ang="5400000" scaled="1"/>
          </a:gradFill>
          <a:ln w="9525">
            <a:solidFill>
              <a:schemeClr val="tx1"/>
            </a:solidFill>
            <a:miter lim="800000"/>
            <a:headEnd/>
            <a:tailEnd/>
          </a:ln>
          <a:effectLst/>
          <a:extLst/>
        </p:spPr>
        <p:txBody>
          <a:bodyPr wrap="none" anchor="ctr"/>
          <a:lstStyle/>
          <a:p>
            <a:pPr>
              <a:defRPr/>
            </a:pPr>
            <a:endParaRPr lang="en-US">
              <a:latin typeface="Arial" charset="0"/>
              <a:cs typeface="+mn-cs"/>
            </a:endParaRPr>
          </a:p>
        </p:txBody>
      </p:sp>
      <p:sp>
        <p:nvSpPr>
          <p:cNvPr id="86052" name="Rectangle 36"/>
          <p:cNvSpPr>
            <a:spLocks noChangeArrowheads="1"/>
          </p:cNvSpPr>
          <p:nvPr/>
        </p:nvSpPr>
        <p:spPr bwMode="auto">
          <a:xfrm>
            <a:off x="1371600" y="44196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7200" b="1" dirty="0">
                <a:solidFill>
                  <a:srgbClr val="1E0E96"/>
                </a:solidFill>
              </a:rPr>
              <a:t>3</a:t>
            </a:r>
          </a:p>
        </p:txBody>
      </p:sp>
      <p:sp>
        <p:nvSpPr>
          <p:cNvPr id="86037" name="AutoShape 21">
            <a:hlinkClick r:id="rId4" action="ppaction://hlinksldjump"/>
          </p:cNvPr>
          <p:cNvSpPr>
            <a:spLocks noChangeArrowheads="1"/>
          </p:cNvSpPr>
          <p:nvPr/>
        </p:nvSpPr>
        <p:spPr bwMode="auto">
          <a:xfrm>
            <a:off x="4036809" y="-27889"/>
            <a:ext cx="6272645" cy="3390818"/>
          </a:xfrm>
          <a:prstGeom prst="chevron">
            <a:avLst>
              <a:gd name="adj" fmla="val 35417"/>
            </a:avLst>
          </a:prstGeom>
          <a:gradFill rotWithShape="1">
            <a:gsLst>
              <a:gs pos="0">
                <a:srgbClr val="FFCC66"/>
              </a:gs>
              <a:gs pos="50000">
                <a:schemeClr val="bg1"/>
              </a:gs>
              <a:gs pos="100000">
                <a:srgbClr val="FFCC66"/>
              </a:gs>
            </a:gsLst>
            <a:lin ang="5400000" scaled="1"/>
          </a:gradFill>
          <a:ln w="9525">
            <a:solidFill>
              <a:schemeClr val="tx1"/>
            </a:solidFill>
            <a:miter lim="800000"/>
            <a:headEnd/>
            <a:tailEnd/>
          </a:ln>
          <a:effectLst/>
          <a:extLst/>
        </p:spPr>
        <p:txBody>
          <a:bodyPr wrap="none" anchor="ctr"/>
          <a:lstStyle/>
          <a:p>
            <a:pPr>
              <a:defRPr/>
            </a:pPr>
            <a:endParaRPr lang="en-US">
              <a:latin typeface="Arial" charset="0"/>
              <a:cs typeface="+mn-cs"/>
            </a:endParaRPr>
          </a:p>
        </p:txBody>
      </p:sp>
      <p:sp>
        <p:nvSpPr>
          <p:cNvPr id="86053" name="Rectangle 37"/>
          <p:cNvSpPr>
            <a:spLocks noChangeArrowheads="1"/>
          </p:cNvSpPr>
          <p:nvPr/>
        </p:nvSpPr>
        <p:spPr bwMode="auto">
          <a:xfrm>
            <a:off x="5943600" y="308428"/>
            <a:ext cx="2895600" cy="22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7200" b="1" dirty="0">
                <a:solidFill>
                  <a:srgbClr val="1E0E96"/>
                </a:solidFill>
              </a:rPr>
              <a:t>2</a:t>
            </a:r>
          </a:p>
        </p:txBody>
      </p:sp>
      <p:sp>
        <p:nvSpPr>
          <p:cNvPr id="30" name="Oval 29">
            <a:hlinkClick r:id="rId5" action="ppaction://hlinksldjump"/>
          </p:cNvPr>
          <p:cNvSpPr/>
          <p:nvPr/>
        </p:nvSpPr>
        <p:spPr>
          <a:xfrm>
            <a:off x="8686800" y="6400800"/>
            <a:ext cx="457200" cy="4572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39" name="AutoShape 23">
            <a:hlinkClick r:id="rId6" action="ppaction://hlinksldjump"/>
          </p:cNvPr>
          <p:cNvSpPr>
            <a:spLocks noChangeArrowheads="1"/>
          </p:cNvSpPr>
          <p:nvPr/>
        </p:nvSpPr>
        <p:spPr bwMode="auto">
          <a:xfrm>
            <a:off x="3794750" y="3352800"/>
            <a:ext cx="6577444" cy="3774169"/>
          </a:xfrm>
          <a:prstGeom prst="flowChartOnlineStorage">
            <a:avLst/>
          </a:prstGeom>
          <a:solidFill>
            <a:srgbClr val="FF66FF"/>
          </a:solidFill>
          <a:ln w="9525">
            <a:solidFill>
              <a:srgbClr val="7030A0"/>
            </a:solidFill>
            <a:miter lim="800000"/>
            <a:headEnd/>
            <a:tailEnd/>
          </a:ln>
          <a:effectLst/>
          <a:scene3d>
            <a:camera prst="orthographicFront"/>
            <a:lightRig rig="threePt" dir="t"/>
          </a:scene3d>
          <a:sp3d extrusionH="76200" contourW="12700">
            <a:bevelB/>
            <a:extrusionClr>
              <a:srgbClr val="FF66FF"/>
            </a:extrusionClr>
            <a:contourClr>
              <a:schemeClr val="bg1"/>
            </a:contourClr>
          </a:sp3d>
          <a:extLst/>
        </p:spPr>
        <p:txBody>
          <a:bodyPr wrap="none" anchor="ctr"/>
          <a:lstStyle/>
          <a:p>
            <a:pPr>
              <a:defRPr/>
            </a:pPr>
            <a:endParaRPr lang="en-US">
              <a:latin typeface="Arial" charset="0"/>
              <a:cs typeface="+mn-cs"/>
            </a:endParaRPr>
          </a:p>
        </p:txBody>
      </p:sp>
      <p:sp>
        <p:nvSpPr>
          <p:cNvPr id="86050" name="Rectangle 34"/>
          <p:cNvSpPr>
            <a:spLocks noChangeArrowheads="1"/>
          </p:cNvSpPr>
          <p:nvPr/>
        </p:nvSpPr>
        <p:spPr bwMode="auto">
          <a:xfrm>
            <a:off x="6400800" y="44958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7200" b="1" dirty="0">
                <a:solidFill>
                  <a:srgbClr val="1E0E96"/>
                </a:solidFill>
              </a:rPr>
              <a:t>4</a:t>
            </a:r>
          </a:p>
        </p:txBody>
      </p:sp>
      <p:sp>
        <p:nvSpPr>
          <p:cNvPr id="4" name="Rectangle 3"/>
          <p:cNvSpPr/>
          <p:nvPr/>
        </p:nvSpPr>
        <p:spPr>
          <a:xfrm>
            <a:off x="42077" y="23965"/>
            <a:ext cx="2871354" cy="38874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86036" name="AutoShape 20">
            <a:hlinkClick r:id="rId7" action="ppaction://hlinksldjump"/>
          </p:cNvPr>
          <p:cNvSpPr>
            <a:spLocks noChangeArrowheads="1"/>
          </p:cNvSpPr>
          <p:nvPr/>
        </p:nvSpPr>
        <p:spPr bwMode="auto">
          <a:xfrm>
            <a:off x="-208262" y="-45741"/>
            <a:ext cx="6096000" cy="3416393"/>
          </a:xfrm>
          <a:prstGeom prst="homePlate">
            <a:avLst>
              <a:gd name="adj" fmla="val 35417"/>
            </a:avLst>
          </a:prstGeom>
          <a:gradFill rotWithShape="1">
            <a:gsLst>
              <a:gs pos="0">
                <a:srgbClr val="FF3300"/>
              </a:gs>
              <a:gs pos="50000">
                <a:schemeClr val="bg1"/>
              </a:gs>
              <a:gs pos="100000">
                <a:srgbClr val="FF3300"/>
              </a:gs>
            </a:gsLst>
            <a:lin ang="5400000" scaled="1"/>
          </a:gradFill>
          <a:ln w="9525">
            <a:solidFill>
              <a:schemeClr val="tx1"/>
            </a:solidFill>
            <a:miter lim="800000"/>
            <a:headEnd/>
            <a:tailEnd/>
          </a:ln>
          <a:effectLst/>
          <a:extLst/>
        </p:spPr>
        <p:txBody>
          <a:bodyPr wrap="none" anchor="ctr"/>
          <a:lstStyle/>
          <a:p>
            <a:pPr>
              <a:defRPr/>
            </a:pPr>
            <a:endParaRPr lang="en-US">
              <a:latin typeface="Arial" charset="0"/>
              <a:cs typeface="+mn-cs"/>
            </a:endParaRPr>
          </a:p>
        </p:txBody>
      </p:sp>
      <p:sp>
        <p:nvSpPr>
          <p:cNvPr id="24" name="Rectangle 34"/>
          <p:cNvSpPr>
            <a:spLocks noChangeArrowheads="1"/>
          </p:cNvSpPr>
          <p:nvPr/>
        </p:nvSpPr>
        <p:spPr bwMode="auto">
          <a:xfrm>
            <a:off x="1380314" y="878114"/>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7200" b="1" dirty="0">
                <a:solidFill>
                  <a:srgbClr val="1E0E96"/>
                </a:solidFill>
              </a:rPr>
              <a:t>1</a:t>
            </a:r>
          </a:p>
        </p:txBody>
      </p:sp>
    </p:spTree>
    <p:extLst>
      <p:ext uri="{BB962C8B-B14F-4D97-AF65-F5344CB8AC3E}">
        <p14:creationId xmlns:p14="http://schemas.microsoft.com/office/powerpoint/2010/main" val="42430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6036"/>
                                        </p:tgtEl>
                                      </p:cBhvr>
                                    </p:animEffect>
                                    <p:set>
                                      <p:cBhvr>
                                        <p:cTn id="10" dur="1" fill="hold">
                                          <p:stCondLst>
                                            <p:cond delay="1999"/>
                                          </p:stCondLst>
                                        </p:cTn>
                                        <p:tgtEl>
                                          <p:spTgt spid="86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6053"/>
                    </p:tgtEl>
                  </p:cond>
                </p:stCondLst>
                <p:endSync evt="end" delay="0">
                  <p:rtn val="all"/>
                </p:endSync>
                <p:childTnLst>
                  <p:par>
                    <p:cTn id="12" fill="hold">
                      <p:stCondLst>
                        <p:cond delay="0"/>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86037"/>
                                        </p:tgtEl>
                                      </p:cBhvr>
                                    </p:animEffect>
                                    <p:set>
                                      <p:cBhvr>
                                        <p:cTn id="16" dur="1" fill="hold">
                                          <p:stCondLst>
                                            <p:cond delay="1999"/>
                                          </p:stCondLst>
                                        </p:cTn>
                                        <p:tgtEl>
                                          <p:spTgt spid="86037"/>
                                        </p:tgtEl>
                                        <p:attrNameLst>
                                          <p:attrName>style.visibility</p:attrName>
                                        </p:attrNameLst>
                                      </p:cBhvr>
                                      <p:to>
                                        <p:strVal val="hidden"/>
                                      </p:to>
                                    </p:set>
                                  </p:childTnLst>
                                </p:cTn>
                              </p:par>
                              <p:par>
                                <p:cTn id="17" presetID="6" presetClass="exit" presetSubtype="32" fill="hold" grpId="0" nodeType="withEffect">
                                  <p:stCondLst>
                                    <p:cond delay="0"/>
                                  </p:stCondLst>
                                  <p:childTnLst>
                                    <p:animEffect transition="out" filter="circle(out)">
                                      <p:cBhvr>
                                        <p:cTn id="18" dur="2000"/>
                                        <p:tgtEl>
                                          <p:spTgt spid="86053"/>
                                        </p:tgtEl>
                                      </p:cBhvr>
                                    </p:animEffect>
                                    <p:set>
                                      <p:cBhvr>
                                        <p:cTn id="19" dur="1" fill="hold">
                                          <p:stCondLst>
                                            <p:cond delay="1999"/>
                                          </p:stCondLst>
                                        </p:cTn>
                                        <p:tgtEl>
                                          <p:spTgt spid="86053"/>
                                        </p:tgtEl>
                                        <p:attrNameLst>
                                          <p:attrName>style.visibility</p:attrName>
                                        </p:attrNameLst>
                                      </p:cBhvr>
                                      <p:to>
                                        <p:strVal val="hidden"/>
                                      </p:to>
                                    </p:set>
                                  </p:childTnLst>
                                </p:cTn>
                              </p:par>
                            </p:childTnLst>
                          </p:cTn>
                        </p:par>
                      </p:childTnLst>
                    </p:cTn>
                  </p:par>
                </p:childTnLst>
              </p:cTn>
              <p:nextCondLst>
                <p:cond evt="onClick" delay="0">
                  <p:tgtEl>
                    <p:spTgt spid="86053"/>
                  </p:tgtEl>
                </p:cond>
              </p:nextCondLst>
            </p:seq>
            <p:seq concurrent="1" nextAc="seek">
              <p:cTn id="20" restart="whenNotActive" fill="hold" evtFilter="cancelBubble" nodeType="interactiveSeq">
                <p:stCondLst>
                  <p:cond evt="onClick" delay="0">
                    <p:tgtEl>
                      <p:spTgt spid="86052"/>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86042"/>
                                        </p:tgtEl>
                                      </p:cBhvr>
                                    </p:animEffect>
                                    <p:set>
                                      <p:cBhvr>
                                        <p:cTn id="25" dur="1" fill="hold">
                                          <p:stCondLst>
                                            <p:cond delay="1999"/>
                                          </p:stCondLst>
                                        </p:cTn>
                                        <p:tgtEl>
                                          <p:spTgt spid="86042"/>
                                        </p:tgtEl>
                                        <p:attrNameLst>
                                          <p:attrName>style.visibility</p:attrName>
                                        </p:attrNameLst>
                                      </p:cBhvr>
                                      <p:to>
                                        <p:strVal val="hidden"/>
                                      </p:to>
                                    </p:set>
                                  </p:childTnLst>
                                </p:cTn>
                              </p:par>
                              <p:par>
                                <p:cTn id="26" presetID="6" presetClass="exit" presetSubtype="32" fill="hold" grpId="0" nodeType="withEffect">
                                  <p:stCondLst>
                                    <p:cond delay="0"/>
                                  </p:stCondLst>
                                  <p:childTnLst>
                                    <p:animEffect transition="out" filter="circle(out)">
                                      <p:cBhvr>
                                        <p:cTn id="27" dur="2000"/>
                                        <p:tgtEl>
                                          <p:spTgt spid="86052"/>
                                        </p:tgtEl>
                                      </p:cBhvr>
                                    </p:animEffect>
                                    <p:set>
                                      <p:cBhvr>
                                        <p:cTn id="28" dur="1" fill="hold">
                                          <p:stCondLst>
                                            <p:cond delay="1999"/>
                                          </p:stCondLst>
                                        </p:cTn>
                                        <p:tgtEl>
                                          <p:spTgt spid="86052"/>
                                        </p:tgtEl>
                                        <p:attrNameLst>
                                          <p:attrName>style.visibility</p:attrName>
                                        </p:attrNameLst>
                                      </p:cBhvr>
                                      <p:to>
                                        <p:strVal val="hidden"/>
                                      </p:to>
                                    </p:set>
                                  </p:childTnLst>
                                </p:cTn>
                              </p:par>
                            </p:childTnLst>
                          </p:cTn>
                        </p:par>
                      </p:childTnLst>
                    </p:cTn>
                  </p:par>
                </p:childTnLst>
              </p:cTn>
              <p:nextCondLst>
                <p:cond evt="onClick" delay="0">
                  <p:tgtEl>
                    <p:spTgt spid="86052"/>
                  </p:tgtEl>
                </p:cond>
              </p:nextCondLst>
            </p:seq>
            <p:seq concurrent="1" nextAc="seek">
              <p:cTn id="29" restart="whenNotActive" fill="hold" evtFilter="cancelBubble" nodeType="interactiveSeq">
                <p:stCondLst>
                  <p:cond evt="onClick" delay="0">
                    <p:tgtEl>
                      <p:spTgt spid="86050"/>
                    </p:tgtEl>
                  </p:cond>
                </p:stCondLst>
                <p:endSync evt="end" delay="0">
                  <p:rtn val="all"/>
                </p:endSync>
                <p:childTnLst>
                  <p:par>
                    <p:cTn id="30" fill="hold">
                      <p:stCondLst>
                        <p:cond delay="0"/>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86039"/>
                                        </p:tgtEl>
                                      </p:cBhvr>
                                    </p:animEffect>
                                    <p:set>
                                      <p:cBhvr>
                                        <p:cTn id="34" dur="1" fill="hold">
                                          <p:stCondLst>
                                            <p:cond delay="1999"/>
                                          </p:stCondLst>
                                        </p:cTn>
                                        <p:tgtEl>
                                          <p:spTgt spid="86039"/>
                                        </p:tgtEl>
                                        <p:attrNameLst>
                                          <p:attrName>style.visibility</p:attrName>
                                        </p:attrNameLst>
                                      </p:cBhvr>
                                      <p:to>
                                        <p:strVal val="hidden"/>
                                      </p:to>
                                    </p:set>
                                  </p:childTnLst>
                                </p:cTn>
                              </p:par>
                              <p:par>
                                <p:cTn id="35" presetID="6" presetClass="exit" presetSubtype="32" fill="hold" grpId="0" nodeType="withEffect">
                                  <p:stCondLst>
                                    <p:cond delay="0"/>
                                  </p:stCondLst>
                                  <p:childTnLst>
                                    <p:animEffect transition="out" filter="circle(out)">
                                      <p:cBhvr>
                                        <p:cTn id="36" dur="2000"/>
                                        <p:tgtEl>
                                          <p:spTgt spid="86050"/>
                                        </p:tgtEl>
                                      </p:cBhvr>
                                    </p:animEffect>
                                    <p:set>
                                      <p:cBhvr>
                                        <p:cTn id="37" dur="1" fill="hold">
                                          <p:stCondLst>
                                            <p:cond delay="1999"/>
                                          </p:stCondLst>
                                        </p:cTn>
                                        <p:tgtEl>
                                          <p:spTgt spid="86050"/>
                                        </p:tgtEl>
                                        <p:attrNameLst>
                                          <p:attrName>style.visibility</p:attrName>
                                        </p:attrNameLst>
                                      </p:cBhvr>
                                      <p:to>
                                        <p:strVal val="hidden"/>
                                      </p:to>
                                    </p:set>
                                  </p:childTnLst>
                                </p:cTn>
                              </p:par>
                            </p:childTnLst>
                          </p:cTn>
                        </p:par>
                      </p:childTnLst>
                    </p:cTn>
                  </p:par>
                </p:childTnLst>
              </p:cTn>
              <p:nextCondLst>
                <p:cond evt="onClick" delay="0">
                  <p:tgtEl>
                    <p:spTgt spid="86050"/>
                  </p:tgtEl>
                </p:cond>
              </p:nextCondLst>
            </p:seq>
          </p:childTnLst>
        </p:cTn>
      </p:par>
    </p:tnLst>
    <p:bldLst>
      <p:bldP spid="86042" grpId="0" animBg="1"/>
      <p:bldP spid="86052" grpId="0"/>
      <p:bldP spid="86037" grpId="0" animBg="1"/>
      <p:bldP spid="86053" grpId="0"/>
      <p:bldP spid="86039" grpId="0" animBg="1"/>
      <p:bldP spid="86050" grpId="0"/>
      <p:bldP spid="86036"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23149" y="3801389"/>
            <a:ext cx="685800" cy="64930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ext Box 2">
            <a:hlinkClick r:id="rId3" action="ppaction://hlinksldjump"/>
          </p:cNvPr>
          <p:cNvSpPr txBox="1">
            <a:spLocks noChangeArrowheads="1"/>
          </p:cNvSpPr>
          <p:nvPr/>
        </p:nvSpPr>
        <p:spPr bwMode="auto">
          <a:xfrm>
            <a:off x="0" y="0"/>
            <a:ext cx="784225" cy="701675"/>
          </a:xfrm>
          <a:prstGeom prst="rect">
            <a:avLst/>
          </a:prstGeom>
          <a:gradFill rotWithShape="1">
            <a:gsLst>
              <a:gs pos="0">
                <a:schemeClr val="bg1"/>
              </a:gs>
              <a:gs pos="100000">
                <a:srgbClr val="0066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000" b="1">
                <a:solidFill>
                  <a:srgbClr val="FF6600"/>
                </a:solidFill>
                <a:latin typeface=".VnArabiaH" pitchFamily="34" charset="0"/>
              </a:rPr>
              <a:t>1</a:t>
            </a:r>
          </a:p>
        </p:txBody>
      </p:sp>
      <p:sp>
        <p:nvSpPr>
          <p:cNvPr id="9" name="TextBox 1"/>
          <p:cNvSpPr txBox="1">
            <a:spLocks noChangeArrowheads="1"/>
          </p:cNvSpPr>
          <p:nvPr/>
        </p:nvSpPr>
        <p:spPr bwMode="auto">
          <a:xfrm>
            <a:off x="1066934" y="299222"/>
            <a:ext cx="77722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vi-VN" sz="2800" b="1" dirty="0" err="1" smtClean="0">
                <a:solidFill>
                  <a:srgbClr val="FF0000"/>
                </a:solidFill>
              </a:rPr>
              <a:t>Câu</a:t>
            </a:r>
            <a:r>
              <a:rPr lang="en-US" altLang="vi-VN" sz="2800" b="1" dirty="0" smtClean="0">
                <a:solidFill>
                  <a:srgbClr val="FF0000"/>
                </a:solidFill>
              </a:rPr>
              <a:t> </a:t>
            </a:r>
            <a:r>
              <a:rPr lang="en-US" altLang="vi-VN" sz="2800" b="1" dirty="0" err="1">
                <a:solidFill>
                  <a:srgbClr val="FF0000"/>
                </a:solidFill>
              </a:rPr>
              <a:t>nào</a:t>
            </a:r>
            <a:r>
              <a:rPr lang="en-US" altLang="vi-VN" sz="2800" b="1" dirty="0">
                <a:solidFill>
                  <a:srgbClr val="FF0000"/>
                </a:solidFill>
              </a:rPr>
              <a:t> </a:t>
            </a:r>
            <a:r>
              <a:rPr lang="en-US" altLang="vi-VN" sz="2800" b="1" dirty="0" err="1">
                <a:solidFill>
                  <a:srgbClr val="FF0000"/>
                </a:solidFill>
              </a:rPr>
              <a:t>sao</a:t>
            </a:r>
            <a:r>
              <a:rPr lang="en-US" altLang="vi-VN" sz="2800" b="1" dirty="0">
                <a:solidFill>
                  <a:srgbClr val="FF0000"/>
                </a:solidFill>
              </a:rPr>
              <a:t> </a:t>
            </a:r>
            <a:r>
              <a:rPr lang="en-US" altLang="vi-VN" sz="2800" b="1" dirty="0" err="1">
                <a:solidFill>
                  <a:srgbClr val="FF0000"/>
                </a:solidFill>
              </a:rPr>
              <a:t>đây</a:t>
            </a:r>
            <a:r>
              <a:rPr lang="en-US" altLang="vi-VN" sz="2800" b="1" dirty="0">
                <a:solidFill>
                  <a:srgbClr val="FF0000"/>
                </a:solidFill>
              </a:rPr>
              <a:t> </a:t>
            </a:r>
            <a:r>
              <a:rPr lang="en-US" altLang="vi-VN" sz="2800" b="1" dirty="0" err="1">
                <a:solidFill>
                  <a:srgbClr val="FF0000"/>
                </a:solidFill>
              </a:rPr>
              <a:t>nói</a:t>
            </a:r>
            <a:r>
              <a:rPr lang="en-US" altLang="vi-VN" sz="2800" b="1" dirty="0">
                <a:solidFill>
                  <a:srgbClr val="FF0000"/>
                </a:solidFill>
              </a:rPr>
              <a:t> </a:t>
            </a:r>
            <a:r>
              <a:rPr lang="en-US" altLang="vi-VN" sz="2800" b="1" dirty="0" err="1">
                <a:solidFill>
                  <a:srgbClr val="FF0000"/>
                </a:solidFill>
              </a:rPr>
              <a:t>về</a:t>
            </a:r>
            <a:r>
              <a:rPr lang="en-US" altLang="vi-VN" sz="2800" b="1" dirty="0">
                <a:solidFill>
                  <a:srgbClr val="FF0000"/>
                </a:solidFill>
              </a:rPr>
              <a:t> </a:t>
            </a:r>
            <a:r>
              <a:rPr lang="en-US" altLang="vi-VN" sz="2800" b="1" dirty="0" err="1">
                <a:solidFill>
                  <a:srgbClr val="FF0000"/>
                </a:solidFill>
              </a:rPr>
              <a:t>áp</a:t>
            </a:r>
            <a:r>
              <a:rPr lang="en-US" altLang="vi-VN" sz="2800" b="1" dirty="0">
                <a:solidFill>
                  <a:srgbClr val="FF0000"/>
                </a:solidFill>
              </a:rPr>
              <a:t> </a:t>
            </a:r>
            <a:r>
              <a:rPr lang="en-US" altLang="vi-VN" sz="2800" b="1" dirty="0" err="1">
                <a:solidFill>
                  <a:srgbClr val="FF0000"/>
                </a:solidFill>
              </a:rPr>
              <a:t>suất</a:t>
            </a:r>
            <a:r>
              <a:rPr lang="en-US" altLang="vi-VN" sz="2800" b="1" dirty="0">
                <a:solidFill>
                  <a:srgbClr val="FF0000"/>
                </a:solidFill>
              </a:rPr>
              <a:t> </a:t>
            </a:r>
            <a:r>
              <a:rPr lang="en-US" altLang="vi-VN" sz="2800" b="1" dirty="0" err="1">
                <a:solidFill>
                  <a:srgbClr val="FF0000"/>
                </a:solidFill>
              </a:rPr>
              <a:t>chất</a:t>
            </a:r>
            <a:r>
              <a:rPr lang="en-US" altLang="vi-VN" sz="2800" b="1" dirty="0">
                <a:solidFill>
                  <a:srgbClr val="FF0000"/>
                </a:solidFill>
              </a:rPr>
              <a:t> </a:t>
            </a:r>
            <a:r>
              <a:rPr lang="en-US" altLang="vi-VN" sz="2800" b="1" dirty="0" err="1">
                <a:solidFill>
                  <a:srgbClr val="FF0000"/>
                </a:solidFill>
              </a:rPr>
              <a:t>lỏng</a:t>
            </a:r>
            <a:r>
              <a:rPr lang="en-US" altLang="vi-VN" sz="2800" b="1" dirty="0">
                <a:solidFill>
                  <a:srgbClr val="FF0000"/>
                </a:solidFill>
              </a:rPr>
              <a:t> </a:t>
            </a:r>
            <a:r>
              <a:rPr lang="en-US" altLang="vi-VN" sz="2800" b="1" dirty="0" err="1">
                <a:solidFill>
                  <a:srgbClr val="FF0000"/>
                </a:solidFill>
              </a:rPr>
              <a:t>là</a:t>
            </a:r>
            <a:r>
              <a:rPr lang="en-US" altLang="vi-VN" sz="2800" b="1" dirty="0">
                <a:solidFill>
                  <a:srgbClr val="FF0000"/>
                </a:solidFill>
              </a:rPr>
              <a:t> </a:t>
            </a:r>
            <a:endParaRPr lang="en-US" altLang="vi-VN" sz="2800" b="1" dirty="0" smtClean="0">
              <a:solidFill>
                <a:srgbClr val="FF0000"/>
              </a:solidFill>
            </a:endParaRPr>
          </a:p>
          <a:p>
            <a:pPr eaLnBrk="1" hangingPunct="1">
              <a:lnSpc>
                <a:spcPct val="150000"/>
              </a:lnSpc>
            </a:pPr>
            <a:r>
              <a:rPr lang="en-US" altLang="vi-VN" sz="2800" b="1" dirty="0" err="1" smtClean="0">
                <a:solidFill>
                  <a:srgbClr val="FF0000"/>
                </a:solidFill>
              </a:rPr>
              <a:t>đúng</a:t>
            </a:r>
            <a:r>
              <a:rPr lang="en-US" altLang="vi-VN" sz="2800" b="1" dirty="0" smtClean="0">
                <a:solidFill>
                  <a:srgbClr val="FF0000"/>
                </a:solidFill>
              </a:rPr>
              <a:t> </a:t>
            </a:r>
            <a:r>
              <a:rPr lang="en-US" altLang="vi-VN" sz="2800" b="1" dirty="0" err="1" smtClean="0">
                <a:solidFill>
                  <a:srgbClr val="FF0000"/>
                </a:solidFill>
              </a:rPr>
              <a:t>nhất</a:t>
            </a:r>
            <a:r>
              <a:rPr lang="en-US" altLang="vi-VN" sz="2800" b="1" dirty="0" smtClean="0">
                <a:solidFill>
                  <a:srgbClr val="FF0000"/>
                </a:solidFill>
              </a:rPr>
              <a:t>?</a:t>
            </a:r>
            <a:endParaRPr lang="en-US" altLang="vi-VN" sz="2800" b="1" dirty="0">
              <a:solidFill>
                <a:srgbClr val="FF0000"/>
              </a:solidFill>
            </a:endParaRPr>
          </a:p>
        </p:txBody>
      </p:sp>
      <p:sp>
        <p:nvSpPr>
          <p:cNvPr id="3" name="Rectangle 2"/>
          <p:cNvSpPr/>
          <p:nvPr/>
        </p:nvSpPr>
        <p:spPr>
          <a:xfrm>
            <a:off x="470895" y="1825132"/>
            <a:ext cx="7987305" cy="1131848"/>
          </a:xfrm>
          <a:prstGeom prst="rect">
            <a:avLst/>
          </a:prstGeom>
        </p:spPr>
        <p:txBody>
          <a:bodyPr wrap="square">
            <a:spAutoFit/>
          </a:bodyPr>
          <a:lstStyle/>
          <a:p>
            <a:pPr algn="just">
              <a:lnSpc>
                <a:spcPct val="150000"/>
              </a:lnSpc>
              <a:defRPr/>
            </a:pPr>
            <a:r>
              <a:rPr lang="en-US" sz="2400" dirty="0" smtClean="0">
                <a:solidFill>
                  <a:srgbClr val="1E0E96"/>
                </a:solidFill>
                <a:latin typeface="Arial" panose="020B0604020202020204" pitchFamily="34" charset="0"/>
                <a:cs typeface="Arial" panose="020B0604020202020204" pitchFamily="34" charset="0"/>
              </a:rPr>
              <a:t>A. </a:t>
            </a:r>
            <a:r>
              <a:rPr lang="en-US" sz="2400" dirty="0" err="1" smtClean="0">
                <a:solidFill>
                  <a:srgbClr val="1E0E96"/>
                </a:solidFill>
                <a:latin typeface="Arial" panose="020B0604020202020204" pitchFamily="34" charset="0"/>
                <a:cs typeface="Arial" panose="020B0604020202020204" pitchFamily="34" charset="0"/>
              </a:rPr>
              <a:t>Chất</a:t>
            </a:r>
            <a:r>
              <a:rPr lang="en-US" sz="2400" dirty="0" smtClean="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lỏng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chỉ</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gây</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ra</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áp</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suất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theo</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phương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thẳng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đứng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từ</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trên</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xuống</a:t>
            </a:r>
            <a:endParaRPr lang="en-US" sz="2400" dirty="0">
              <a:solidFill>
                <a:srgbClr val="1E0E96"/>
              </a:solidFill>
              <a:latin typeface="Arial" panose="020B0604020202020204" pitchFamily="34" charset="0"/>
              <a:cs typeface="Arial" panose="020B0604020202020204" pitchFamily="34" charset="0"/>
            </a:endParaRPr>
          </a:p>
        </p:txBody>
      </p:sp>
      <p:sp>
        <p:nvSpPr>
          <p:cNvPr id="5" name="Rectangle 4"/>
          <p:cNvSpPr/>
          <p:nvPr/>
        </p:nvSpPr>
        <p:spPr>
          <a:xfrm>
            <a:off x="392112" y="3011269"/>
            <a:ext cx="8599488" cy="646331"/>
          </a:xfrm>
          <a:prstGeom prst="rect">
            <a:avLst/>
          </a:prstGeom>
        </p:spPr>
        <p:txBody>
          <a:bodyPr wrap="square">
            <a:spAutoFit/>
          </a:bodyPr>
          <a:lstStyle/>
          <a:p>
            <a:pPr algn="just">
              <a:lnSpc>
                <a:spcPct val="150000"/>
              </a:lnSpc>
              <a:defRPr/>
            </a:pPr>
            <a:r>
              <a:rPr lang="en-US" sz="2400" dirty="0" smtClean="0">
                <a:solidFill>
                  <a:srgbClr val="1E0E96"/>
                </a:solidFill>
                <a:latin typeface="Arial" panose="020B0604020202020204" pitchFamily="34" charset="0"/>
                <a:cs typeface="Arial" panose="020B0604020202020204" pitchFamily="34" charset="0"/>
              </a:rPr>
              <a:t>B. </a:t>
            </a:r>
            <a:r>
              <a:rPr lang="en-US" sz="2400" dirty="0" err="1" smtClean="0">
                <a:solidFill>
                  <a:srgbClr val="1E0E96"/>
                </a:solidFill>
                <a:latin typeface="Arial" panose="020B0604020202020204" pitchFamily="34" charset="0"/>
                <a:cs typeface="Arial" panose="020B0604020202020204" pitchFamily="34" charset="0"/>
              </a:rPr>
              <a:t>Áp</a:t>
            </a:r>
            <a:r>
              <a:rPr lang="en-US" sz="2400" dirty="0" smtClean="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suất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lỏng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chỉ</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phụ</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thuộc</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vào</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bản</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của</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lỏng</a:t>
            </a:r>
            <a:endParaRPr lang="en-US" sz="2400" dirty="0">
              <a:solidFill>
                <a:srgbClr val="1E0E96"/>
              </a:solidFill>
              <a:latin typeface="Arial" panose="020B0604020202020204" pitchFamily="34" charset="0"/>
              <a:cs typeface="Arial" panose="020B0604020202020204" pitchFamily="34" charset="0"/>
            </a:endParaRPr>
          </a:p>
        </p:txBody>
      </p:sp>
      <p:sp>
        <p:nvSpPr>
          <p:cNvPr id="22" name="Rectangle 21"/>
          <p:cNvSpPr/>
          <p:nvPr/>
        </p:nvSpPr>
        <p:spPr>
          <a:xfrm>
            <a:off x="392112" y="3883703"/>
            <a:ext cx="6678563" cy="461665"/>
          </a:xfrm>
          <a:prstGeom prst="rect">
            <a:avLst/>
          </a:prstGeom>
        </p:spPr>
        <p:txBody>
          <a:bodyPr wrap="square">
            <a:spAutoFit/>
          </a:bodyPr>
          <a:lstStyle/>
          <a:p>
            <a:pPr marL="342900" indent="-342900" algn="just">
              <a:defRPr/>
            </a:pPr>
            <a:r>
              <a:rPr lang="en-US" sz="2400" dirty="0" smtClean="0">
                <a:solidFill>
                  <a:srgbClr val="1E0E96"/>
                </a:solidFill>
                <a:latin typeface="Arial" panose="020B0604020202020204" pitchFamily="34" charset="0"/>
                <a:cs typeface="Arial" panose="020B0604020202020204" pitchFamily="34" charset="0"/>
              </a:rPr>
              <a:t>C. </a:t>
            </a:r>
            <a:r>
              <a:rPr lang="en-US" sz="2400" dirty="0" err="1" smtClean="0">
                <a:solidFill>
                  <a:srgbClr val="1E0E96"/>
                </a:solidFill>
                <a:latin typeface="Arial" panose="020B0604020202020204" pitchFamily="34" charset="0"/>
                <a:cs typeface="Arial" panose="020B0604020202020204" pitchFamily="34" charset="0"/>
              </a:rPr>
              <a:t>Chất</a:t>
            </a:r>
            <a:r>
              <a:rPr lang="en-US" sz="2400" dirty="0" smtClean="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lỏng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gây</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ra</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áp</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suất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theo</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mọi</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phương</a:t>
            </a:r>
            <a:endParaRPr lang="en-US" sz="2400" dirty="0">
              <a:solidFill>
                <a:srgbClr val="1E0E96"/>
              </a:solidFill>
              <a:latin typeface="Arial" panose="020B0604020202020204" pitchFamily="34" charset="0"/>
              <a:cs typeface="Arial" panose="020B0604020202020204" pitchFamily="34" charset="0"/>
            </a:endParaRPr>
          </a:p>
        </p:txBody>
      </p:sp>
      <p:sp>
        <p:nvSpPr>
          <p:cNvPr id="23" name="Rectangle 22"/>
          <p:cNvSpPr/>
          <p:nvPr/>
        </p:nvSpPr>
        <p:spPr>
          <a:xfrm>
            <a:off x="470895" y="4556025"/>
            <a:ext cx="7987305" cy="1131848"/>
          </a:xfrm>
          <a:prstGeom prst="rect">
            <a:avLst/>
          </a:prstGeom>
        </p:spPr>
        <p:txBody>
          <a:bodyPr wrap="square">
            <a:spAutoFit/>
          </a:bodyPr>
          <a:lstStyle/>
          <a:p>
            <a:pPr marL="342900" indent="-342900" algn="just">
              <a:lnSpc>
                <a:spcPct val="150000"/>
              </a:lnSpc>
              <a:defRPr/>
            </a:pPr>
            <a:r>
              <a:rPr lang="en-US" sz="2400" dirty="0" smtClean="0">
                <a:solidFill>
                  <a:srgbClr val="1E0E96"/>
                </a:solidFill>
                <a:latin typeface="Arial" panose="020B0604020202020204" pitchFamily="34" charset="0"/>
                <a:cs typeface="Arial" panose="020B0604020202020204" pitchFamily="34" charset="0"/>
              </a:rPr>
              <a:t>D. </a:t>
            </a:r>
            <a:r>
              <a:rPr lang="en-US" sz="2400" dirty="0" err="1" smtClean="0">
                <a:solidFill>
                  <a:srgbClr val="1E0E96"/>
                </a:solidFill>
                <a:latin typeface="Arial" panose="020B0604020202020204" pitchFamily="34" charset="0"/>
                <a:cs typeface="Arial" panose="020B0604020202020204" pitchFamily="34" charset="0"/>
              </a:rPr>
              <a:t>Áp</a:t>
            </a:r>
            <a:r>
              <a:rPr lang="en-US" sz="2400" dirty="0" smtClean="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suất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lỏng</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chỉ</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phụ</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thuộc</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vào</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chiều</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cao</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của</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chất</a:t>
            </a:r>
            <a:r>
              <a:rPr lang="en-US" sz="2400" dirty="0">
                <a:solidFill>
                  <a:srgbClr val="1E0E96"/>
                </a:solidFill>
                <a:latin typeface="Arial" panose="020B0604020202020204" pitchFamily="34" charset="0"/>
                <a:cs typeface="Arial" panose="020B0604020202020204" pitchFamily="34" charset="0"/>
              </a:rPr>
              <a:t> </a:t>
            </a:r>
            <a:r>
              <a:rPr lang="en-US" sz="2400" dirty="0" err="1">
                <a:solidFill>
                  <a:srgbClr val="1E0E96"/>
                </a:solidFill>
                <a:latin typeface="Arial" panose="020B0604020202020204" pitchFamily="34" charset="0"/>
                <a:cs typeface="Arial" panose="020B0604020202020204" pitchFamily="34" charset="0"/>
              </a:rPr>
              <a:t>lỏng</a:t>
            </a:r>
            <a:endParaRPr lang="en-US" sz="2400" dirty="0">
              <a:solidFill>
                <a:srgbClr val="1E0E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487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hlinkClick r:id="rId2" action="ppaction://hlinksldjump"/>
          </p:cNvPr>
          <p:cNvSpPr txBox="1">
            <a:spLocks noChangeArrowheads="1"/>
          </p:cNvSpPr>
          <p:nvPr/>
        </p:nvSpPr>
        <p:spPr bwMode="auto">
          <a:xfrm>
            <a:off x="0" y="0"/>
            <a:ext cx="585788" cy="592138"/>
          </a:xfrm>
          <a:prstGeom prst="rect">
            <a:avLst/>
          </a:prstGeom>
          <a:gradFill rotWithShape="1">
            <a:gsLst>
              <a:gs pos="0">
                <a:schemeClr val="bg1"/>
              </a:gs>
              <a:gs pos="100000">
                <a:srgbClr val="FF6600"/>
              </a:gs>
            </a:gsLst>
            <a:path path="shape">
              <a:fillToRect l="50000" t="50000" r="50000" b="50000"/>
            </a:path>
          </a:gradFill>
          <a:ln w="12700" cap="sq" algn="ctr">
            <a:solidFill>
              <a:srgbClr val="0066FF"/>
            </a:solidFill>
            <a:miter lim="800000"/>
            <a:headEnd type="none" w="sm" len="sm"/>
            <a:tailEnd type="none" w="sm" len="sm"/>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sz="3200" b="1" dirty="0" smtClean="0">
                <a:solidFill>
                  <a:srgbClr val="0066FF"/>
                </a:solidFill>
                <a:latin typeface="VNI-Times" pitchFamily="2" charset="0"/>
              </a:rPr>
              <a:t>2</a:t>
            </a:r>
            <a:endParaRPr lang="en-US" sz="3200" b="1" dirty="0">
              <a:solidFill>
                <a:srgbClr val="0066FF"/>
              </a:solidFill>
              <a:latin typeface="VNI-Times" pitchFamily="2" charset="0"/>
            </a:endParaRPr>
          </a:p>
        </p:txBody>
      </p:sp>
      <p:sp>
        <p:nvSpPr>
          <p:cNvPr id="10" name="Text Box 25"/>
          <p:cNvSpPr txBox="1">
            <a:spLocks noChangeArrowheads="1"/>
          </p:cNvSpPr>
          <p:nvPr/>
        </p:nvSpPr>
        <p:spPr bwMode="auto">
          <a:xfrm>
            <a:off x="585788" y="76484"/>
            <a:ext cx="8763000" cy="130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en-US" altLang="en-US" sz="2800" b="1" dirty="0" smtClean="0">
                <a:solidFill>
                  <a:srgbClr val="FF0000"/>
                </a:solidFill>
                <a:latin typeface="Arial" panose="020B0604020202020204" pitchFamily="34" charset="0"/>
                <a:cs typeface="Arial" panose="020B0604020202020204" pitchFamily="34" charset="0"/>
              </a:rPr>
              <a:t>Ba </a:t>
            </a:r>
            <a:r>
              <a:rPr lang="en-US" altLang="en-US" sz="2800" b="1" dirty="0" err="1" smtClean="0">
                <a:solidFill>
                  <a:srgbClr val="FF0000"/>
                </a:solidFill>
                <a:latin typeface="Arial" panose="020B0604020202020204" pitchFamily="34" charset="0"/>
                <a:cs typeface="Arial" panose="020B0604020202020204" pitchFamily="34" charset="0"/>
              </a:rPr>
              <a:t>bình</a:t>
            </a:r>
            <a:r>
              <a:rPr lang="en-US" altLang="en-US" sz="2800" b="1" dirty="0" smtClean="0">
                <a:solidFill>
                  <a:srgbClr val="FF000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 B, C</a:t>
            </a:r>
            <a:r>
              <a:rPr lang="vi-VN" altLang="en-US" sz="2800" b="1" dirty="0">
                <a:solidFill>
                  <a:srgbClr val="FF0000"/>
                </a:solidFill>
                <a:latin typeface="Arial" panose="020B0604020202020204" pitchFamily="34" charset="0"/>
                <a:cs typeface="Arial" panose="020B0604020202020204" pitchFamily="34" charset="0"/>
              </a:rPr>
              <a:t> cùng</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đựng</a:t>
            </a:r>
            <a:r>
              <a:rPr lang="vi-VN" altLang="en-US" sz="2800" b="1" dirty="0">
                <a:solidFill>
                  <a:srgbClr val="FF0000"/>
                </a:solidFill>
                <a:latin typeface="Arial" panose="020B0604020202020204" pitchFamily="34" charset="0"/>
                <a:cs typeface="Arial" panose="020B0604020202020204" pitchFamily="34" charset="0"/>
              </a:rPr>
              <a:t> nước. Áp suất nước lên đáy bình nào là nhỏ nhất? Vì sao?</a:t>
            </a:r>
          </a:p>
        </p:txBody>
      </p:sp>
      <p:sp>
        <p:nvSpPr>
          <p:cNvPr id="8" name="Rectangle 7"/>
          <p:cNvSpPr/>
          <p:nvPr/>
        </p:nvSpPr>
        <p:spPr>
          <a:xfrm>
            <a:off x="585788" y="4572000"/>
            <a:ext cx="8253412" cy="2031325"/>
          </a:xfrm>
          <a:prstGeom prst="rect">
            <a:avLst/>
          </a:prstGeom>
        </p:spPr>
        <p:txBody>
          <a:bodyPr wrap="square">
            <a:spAutoFit/>
          </a:bodyPr>
          <a:lstStyle/>
          <a:p>
            <a:pPr>
              <a:lnSpc>
                <a:spcPct val="150000"/>
              </a:lnSpc>
            </a:pPr>
            <a:r>
              <a:rPr lang="en-US" altLang="en-US" sz="2800" b="1" u="sng" dirty="0" err="1">
                <a:solidFill>
                  <a:srgbClr val="1E0E96"/>
                </a:solidFill>
                <a:latin typeface="Arial" panose="020B0604020202020204" pitchFamily="34" charset="0"/>
                <a:cs typeface="Arial" panose="020B0604020202020204" pitchFamily="34" charset="0"/>
              </a:rPr>
              <a:t>Trả</a:t>
            </a:r>
            <a:r>
              <a:rPr lang="en-US" altLang="en-US" sz="2800" b="1" u="sng" dirty="0">
                <a:solidFill>
                  <a:srgbClr val="1E0E96"/>
                </a:solidFill>
                <a:latin typeface="Arial" panose="020B0604020202020204" pitchFamily="34" charset="0"/>
                <a:cs typeface="Arial" panose="020B0604020202020204" pitchFamily="34" charset="0"/>
              </a:rPr>
              <a:t> </a:t>
            </a:r>
            <a:r>
              <a:rPr lang="en-US" altLang="en-US" sz="2800" b="1" u="sng" dirty="0" err="1">
                <a:solidFill>
                  <a:srgbClr val="1E0E96"/>
                </a:solidFill>
                <a:latin typeface="Arial" panose="020B0604020202020204" pitchFamily="34" charset="0"/>
                <a:cs typeface="Arial" panose="020B0604020202020204" pitchFamily="34" charset="0"/>
              </a:rPr>
              <a:t>lời</a:t>
            </a:r>
            <a:r>
              <a:rPr lang="en-US" altLang="en-US" sz="2800" b="1" u="sng" dirty="0">
                <a:solidFill>
                  <a:srgbClr val="1E0E96"/>
                </a:solidFill>
                <a:latin typeface="Arial" panose="020B0604020202020204" pitchFamily="34" charset="0"/>
                <a:cs typeface="Arial" panose="020B0604020202020204" pitchFamily="34" charset="0"/>
              </a:rPr>
              <a:t>:</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smtClean="0">
                <a:solidFill>
                  <a:srgbClr val="1E0E96"/>
                </a:solidFill>
                <a:latin typeface="Arial" panose="020B0604020202020204" pitchFamily="34" charset="0"/>
                <a:cs typeface="Arial" panose="020B0604020202020204" pitchFamily="34" charset="0"/>
              </a:rPr>
              <a:t> </a:t>
            </a:r>
            <a:r>
              <a:rPr lang="en-US" altLang="en-US" sz="2800" dirty="0" err="1" smtClean="0">
                <a:solidFill>
                  <a:srgbClr val="1E0E96"/>
                </a:solidFill>
                <a:latin typeface="Arial" panose="020B0604020202020204" pitchFamily="34" charset="0"/>
                <a:cs typeface="Arial" panose="020B0604020202020204" pitchFamily="34" charset="0"/>
              </a:rPr>
              <a:t>Áp</a:t>
            </a:r>
            <a:r>
              <a:rPr lang="en-US" altLang="en-US" sz="2800" dirty="0" smtClean="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suất</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nước</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lên</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đáy</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bình</a:t>
            </a:r>
            <a:r>
              <a:rPr lang="en-US" altLang="en-US" sz="2800" dirty="0">
                <a:solidFill>
                  <a:srgbClr val="1E0E96"/>
                </a:solidFill>
                <a:latin typeface="Arial" panose="020B0604020202020204" pitchFamily="34" charset="0"/>
                <a:cs typeface="Arial" panose="020B0604020202020204" pitchFamily="34" charset="0"/>
              </a:rPr>
              <a:t> C </a:t>
            </a:r>
            <a:r>
              <a:rPr lang="en-US" altLang="en-US" sz="2800" dirty="0" err="1">
                <a:solidFill>
                  <a:srgbClr val="1E0E96"/>
                </a:solidFill>
                <a:latin typeface="Arial" panose="020B0604020202020204" pitchFamily="34" charset="0"/>
                <a:cs typeface="Arial" panose="020B0604020202020204" pitchFamily="34" charset="0"/>
              </a:rPr>
              <a:t>là</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nhỏ</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nhất</a:t>
            </a:r>
            <a:r>
              <a:rPr lang="en-US" altLang="en-US" sz="2800" dirty="0">
                <a:solidFill>
                  <a:srgbClr val="1E0E96"/>
                </a:solidFill>
                <a:latin typeface="Arial" panose="020B0604020202020204" pitchFamily="34" charset="0"/>
                <a:cs typeface="Arial" panose="020B0604020202020204" pitchFamily="34" charset="0"/>
              </a:rPr>
              <a:t>. </a:t>
            </a:r>
            <a:endParaRPr lang="en-US" altLang="en-US" sz="2800" dirty="0" smtClean="0">
              <a:solidFill>
                <a:srgbClr val="1E0E96"/>
              </a:solidFill>
              <a:latin typeface="Arial" panose="020B0604020202020204" pitchFamily="34" charset="0"/>
              <a:cs typeface="Arial" panose="020B0604020202020204" pitchFamily="34" charset="0"/>
            </a:endParaRPr>
          </a:p>
          <a:p>
            <a:pPr>
              <a:lnSpc>
                <a:spcPct val="150000"/>
              </a:lnSpc>
            </a:pPr>
            <a:r>
              <a:rPr lang="en-US" altLang="en-US" sz="2800" dirty="0" err="1" smtClean="0">
                <a:solidFill>
                  <a:srgbClr val="1E0E96"/>
                </a:solidFill>
                <a:latin typeface="Arial" panose="020B0604020202020204" pitchFamily="34" charset="0"/>
                <a:cs typeface="Arial" panose="020B0604020202020204" pitchFamily="34" charset="0"/>
              </a:rPr>
              <a:t>Vì</a:t>
            </a:r>
            <a:r>
              <a:rPr lang="en-US" altLang="en-US" sz="2800" dirty="0" smtClean="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cùng</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trọng</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lượng</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riêng</a:t>
            </a:r>
            <a:r>
              <a:rPr lang="en-US" altLang="en-US" sz="2800" dirty="0">
                <a:solidFill>
                  <a:srgbClr val="1E0E96"/>
                </a:solidFill>
                <a:latin typeface="Arial" panose="020B0604020202020204" pitchFamily="34" charset="0"/>
                <a:cs typeface="Arial" panose="020B0604020202020204" pitchFamily="34" charset="0"/>
              </a:rPr>
              <a:t> d, </a:t>
            </a:r>
            <a:r>
              <a:rPr lang="en-US" altLang="en-US" sz="2800" dirty="0" err="1">
                <a:solidFill>
                  <a:srgbClr val="1E0E96"/>
                </a:solidFill>
                <a:latin typeface="Arial" panose="020B0604020202020204" pitchFamily="34" charset="0"/>
                <a:cs typeface="Arial" panose="020B0604020202020204" pitchFamily="34" charset="0"/>
              </a:rPr>
              <a:t>chiều</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cao</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cột</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nước</a:t>
            </a:r>
            <a:r>
              <a:rPr lang="en-US" altLang="en-US" sz="2800" dirty="0">
                <a:solidFill>
                  <a:srgbClr val="1E0E96"/>
                </a:solidFill>
                <a:latin typeface="Arial" panose="020B0604020202020204" pitchFamily="34" charset="0"/>
                <a:cs typeface="Arial" panose="020B0604020202020204" pitchFamily="34" charset="0"/>
              </a:rPr>
              <a:t> ở </a:t>
            </a:r>
            <a:r>
              <a:rPr lang="en-US" altLang="en-US" sz="2800" dirty="0" err="1">
                <a:solidFill>
                  <a:srgbClr val="1E0E96"/>
                </a:solidFill>
                <a:latin typeface="Arial" panose="020B0604020202020204" pitchFamily="34" charset="0"/>
                <a:cs typeface="Arial" panose="020B0604020202020204" pitchFamily="34" charset="0"/>
              </a:rPr>
              <a:t>bình</a:t>
            </a:r>
            <a:r>
              <a:rPr lang="en-US" altLang="en-US" sz="2800" dirty="0">
                <a:solidFill>
                  <a:srgbClr val="1E0E96"/>
                </a:solidFill>
                <a:latin typeface="Arial" panose="020B0604020202020204" pitchFamily="34" charset="0"/>
                <a:cs typeface="Arial" panose="020B0604020202020204" pitchFamily="34" charset="0"/>
              </a:rPr>
              <a:t> C </a:t>
            </a:r>
            <a:r>
              <a:rPr lang="en-US" altLang="en-US" sz="2800" dirty="0" err="1">
                <a:solidFill>
                  <a:srgbClr val="1E0E96"/>
                </a:solidFill>
                <a:latin typeface="Arial" panose="020B0604020202020204" pitchFamily="34" charset="0"/>
                <a:cs typeface="Arial" panose="020B0604020202020204" pitchFamily="34" charset="0"/>
              </a:rPr>
              <a:t>là</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a:solidFill>
                  <a:srgbClr val="1E0E96"/>
                </a:solidFill>
                <a:latin typeface="Arial" panose="020B0604020202020204" pitchFamily="34" charset="0"/>
                <a:cs typeface="Arial" panose="020B0604020202020204" pitchFamily="34" charset="0"/>
              </a:rPr>
              <a:t>nhỏ</a:t>
            </a:r>
            <a:r>
              <a:rPr lang="en-US" altLang="en-US" sz="2800" dirty="0">
                <a:solidFill>
                  <a:srgbClr val="1E0E96"/>
                </a:solidFill>
                <a:latin typeface="Arial" panose="020B0604020202020204" pitchFamily="34" charset="0"/>
                <a:cs typeface="Arial" panose="020B0604020202020204" pitchFamily="34" charset="0"/>
              </a:rPr>
              <a:t> </a:t>
            </a:r>
            <a:r>
              <a:rPr lang="en-US" altLang="en-US" sz="2800" dirty="0" err="1" smtClean="0">
                <a:solidFill>
                  <a:srgbClr val="1E0E96"/>
                </a:solidFill>
                <a:latin typeface="Arial" panose="020B0604020202020204" pitchFamily="34" charset="0"/>
                <a:cs typeface="Arial" panose="020B0604020202020204" pitchFamily="34" charset="0"/>
              </a:rPr>
              <a:t>nhất</a:t>
            </a:r>
            <a:r>
              <a:rPr lang="en-US" altLang="en-US" sz="2800" dirty="0" smtClean="0">
                <a:solidFill>
                  <a:srgbClr val="1E0E96"/>
                </a:solidFill>
                <a:latin typeface="Arial" panose="020B0604020202020204" pitchFamily="34" charset="0"/>
                <a:cs typeface="Arial" panose="020B0604020202020204" pitchFamily="34" charset="0"/>
              </a:rPr>
              <a:t>.</a:t>
            </a:r>
            <a:endParaRPr lang="en-GB" sz="2800" dirty="0">
              <a:solidFill>
                <a:srgbClr val="1E0E96"/>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077" y="2057400"/>
            <a:ext cx="4875045" cy="2276570"/>
          </a:xfrm>
          <a:prstGeom prst="rect">
            <a:avLst/>
          </a:prstGeom>
        </p:spPr>
      </p:pic>
    </p:spTree>
    <p:extLst>
      <p:ext uri="{BB962C8B-B14F-4D97-AF65-F5344CB8AC3E}">
        <p14:creationId xmlns:p14="http://schemas.microsoft.com/office/powerpoint/2010/main" val="2891612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a:hlinkClick r:id="rId3" action="ppaction://hlinksldjump"/>
          </p:cNvPr>
          <p:cNvSpPr txBox="1">
            <a:spLocks noChangeArrowheads="1"/>
          </p:cNvSpPr>
          <p:nvPr/>
        </p:nvSpPr>
        <p:spPr bwMode="auto">
          <a:xfrm>
            <a:off x="0" y="0"/>
            <a:ext cx="585788" cy="592138"/>
          </a:xfrm>
          <a:prstGeom prst="rect">
            <a:avLst/>
          </a:prstGeom>
          <a:gradFill rotWithShape="1">
            <a:gsLst>
              <a:gs pos="0">
                <a:schemeClr val="bg1"/>
              </a:gs>
              <a:gs pos="100000">
                <a:srgbClr val="FF6600"/>
              </a:gs>
            </a:gsLst>
            <a:path path="shape">
              <a:fillToRect l="50000" t="50000" r="50000" b="50000"/>
            </a:path>
          </a:gradFill>
          <a:ln w="12700" cap="sq" algn="ctr">
            <a:solidFill>
              <a:srgbClr val="0066FF"/>
            </a:solidFill>
            <a:miter lim="800000"/>
            <a:headEnd type="none" w="sm" len="sm"/>
            <a:tailEnd type="none" w="sm" len="sm"/>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sz="3200" b="1">
                <a:solidFill>
                  <a:srgbClr val="0066FF"/>
                </a:solidFill>
                <a:latin typeface="VNI-Times" pitchFamily="2" charset="0"/>
              </a:rPr>
              <a:t>3</a:t>
            </a: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329057" y="1798483"/>
            <a:ext cx="3815448" cy="4392478"/>
          </a:xfrm>
          <a:prstGeom prst="rect">
            <a:avLst/>
          </a:prstGeom>
        </p:spPr>
      </p:pic>
      <p:sp>
        <p:nvSpPr>
          <p:cNvPr id="2" name="Rectangle 1"/>
          <p:cNvSpPr/>
          <p:nvPr/>
        </p:nvSpPr>
        <p:spPr>
          <a:xfrm>
            <a:off x="914400" y="0"/>
            <a:ext cx="7620000" cy="1384995"/>
          </a:xfrm>
          <a:prstGeom prst="rect">
            <a:avLst/>
          </a:prstGeom>
        </p:spPr>
        <p:txBody>
          <a:bodyPr wrap="square">
            <a:spAutoFit/>
          </a:bodyPr>
          <a:lstStyle/>
          <a:p>
            <a:pPr algn="just">
              <a:lnSpc>
                <a:spcPct val="150000"/>
              </a:lnSpc>
              <a:spcAft>
                <a:spcPts val="800"/>
              </a:spcAft>
            </a:pP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thích</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tại</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sao</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khi</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ta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thổi</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ống</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hút</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ngắn</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thì</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nước</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lại</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chảy</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ra</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từ</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ống</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hút</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dài</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GB"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4495800" y="1798483"/>
            <a:ext cx="4343400" cy="4552015"/>
          </a:xfrm>
          <a:prstGeom prst="rect">
            <a:avLst/>
          </a:prstGeom>
        </p:spPr>
        <p:txBody>
          <a:bodyPr wrap="square">
            <a:spAutoFit/>
          </a:bodyPr>
          <a:lstStyle/>
          <a:p>
            <a:pPr algn="just">
              <a:lnSpc>
                <a:spcPct val="115000"/>
              </a:lnSpc>
              <a:spcAft>
                <a:spcPts val="800"/>
              </a:spcAft>
            </a:pPr>
            <a:r>
              <a:rPr lang="en-GB" sz="2800" dirty="0" err="1" smtClean="0">
                <a:solidFill>
                  <a:srgbClr val="1E0E96"/>
                </a:solidFill>
                <a:latin typeface="Arial" panose="020B0604020202020204" pitchFamily="34" charset="0"/>
                <a:ea typeface="Calibri" panose="020F0502020204030204" pitchFamily="34" charset="0"/>
                <a:cs typeface="Arial" panose="020B0604020202020204" pitchFamily="34" charset="0"/>
              </a:rPr>
              <a:t>Khi</a:t>
            </a:r>
            <a:r>
              <a:rPr lang="en-GB" sz="2800" dirty="0" smtClean="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thổi</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ống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ngắn</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không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khí</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bị</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nén</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gây</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ra</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smtClean="0">
                <a:solidFill>
                  <a:srgbClr val="1E0E96"/>
                </a:solidFill>
                <a:latin typeface="Arial" panose="020B0604020202020204" pitchFamily="34" charset="0"/>
                <a:ea typeface="Calibri" panose="020F0502020204030204" pitchFamily="34" charset="0"/>
                <a:cs typeface="Arial" panose="020B0604020202020204" pitchFamily="34" charset="0"/>
              </a:rPr>
              <a:t>một</a:t>
            </a:r>
            <a:r>
              <a:rPr lang="en-GB" sz="2800" dirty="0" smtClean="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áp</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lực</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lên</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mặt</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nước</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Áp</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suất</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của</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nước</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tăng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lên</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Chỉ</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có</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smtClean="0">
                <a:solidFill>
                  <a:srgbClr val="1E0E96"/>
                </a:solidFill>
                <a:latin typeface="Arial" panose="020B0604020202020204" pitchFamily="34" charset="0"/>
                <a:ea typeface="Calibri" panose="020F0502020204030204" pitchFamily="34" charset="0"/>
                <a:cs typeface="Arial" panose="020B0604020202020204" pitchFamily="34" charset="0"/>
              </a:rPr>
              <a:t>một</a:t>
            </a:r>
            <a:r>
              <a:rPr lang="en-GB" sz="2800" dirty="0" smtClean="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smtClean="0">
                <a:solidFill>
                  <a:srgbClr val="1E0E96"/>
                </a:solidFill>
                <a:latin typeface="Arial" panose="020B0604020202020204" pitchFamily="34" charset="0"/>
                <a:ea typeface="Calibri" panose="020F0502020204030204" pitchFamily="34" charset="0"/>
                <a:cs typeface="Arial" panose="020B0604020202020204" pitchFamily="34" charset="0"/>
              </a:rPr>
              <a:t>đường</a:t>
            </a:r>
            <a:r>
              <a:rPr lang="en-GB" sz="2800" dirty="0" smtClean="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thoát</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duy</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nhất</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là</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ống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hút</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dài</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ngập</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trong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nước</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nên</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nước</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qua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ống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đó</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chảy</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ra</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ngoài</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để</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cân</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bằng</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áp</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1E0E96"/>
                </a:solidFill>
                <a:latin typeface="Arial" panose="020B0604020202020204" pitchFamily="34" charset="0"/>
                <a:ea typeface="Calibri" panose="020F0502020204030204" pitchFamily="34" charset="0"/>
                <a:cs typeface="Arial" panose="020B0604020202020204" pitchFamily="34" charset="0"/>
              </a:rPr>
              <a:t>suất</a:t>
            </a:r>
            <a:r>
              <a:rPr lang="en-GB" sz="2800" dirty="0">
                <a:solidFill>
                  <a:srgbClr val="1E0E96"/>
                </a:solidFill>
                <a:latin typeface="Arial" panose="020B0604020202020204" pitchFamily="34" charset="0"/>
                <a:ea typeface="Calibri" panose="020F0502020204030204" pitchFamily="34" charset="0"/>
                <a:cs typeface="Arial" panose="020B0604020202020204" pitchFamily="34" charset="0"/>
              </a:rPr>
              <a:t>.</a:t>
            </a:r>
            <a:endParaRPr lang="en-GB" sz="2800" dirty="0">
              <a:solidFill>
                <a:srgbClr val="1E0E96"/>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15810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hlinkClick r:id="rId2" action="ppaction://hlinksldjump"/>
          </p:cNvPr>
          <p:cNvSpPr txBox="1">
            <a:spLocks noChangeArrowheads="1"/>
          </p:cNvSpPr>
          <p:nvPr/>
        </p:nvSpPr>
        <p:spPr bwMode="auto">
          <a:xfrm>
            <a:off x="0" y="27709"/>
            <a:ext cx="738187" cy="646331"/>
          </a:xfrm>
          <a:prstGeom prst="rect">
            <a:avLst/>
          </a:prstGeom>
          <a:gradFill rotWithShape="1">
            <a:gsLst>
              <a:gs pos="0">
                <a:schemeClr val="bg1"/>
              </a:gs>
              <a:gs pos="100000">
                <a:srgbClr val="FF6600"/>
              </a:gs>
            </a:gsLst>
            <a:path path="shape">
              <a:fillToRect l="50000" t="50000" r="50000" b="50000"/>
            </a:path>
          </a:gradFill>
          <a:ln w="12700" cap="sq" algn="ctr">
            <a:solidFill>
              <a:srgbClr val="0066FF"/>
            </a:solidFill>
            <a:miter lim="800000"/>
            <a:headEnd type="none" w="sm" len="sm"/>
            <a:tailEnd type="none" w="sm" len="sm"/>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sz="3600" b="1" dirty="0">
                <a:solidFill>
                  <a:srgbClr val="0066FF"/>
                </a:solidFill>
                <a:latin typeface="VNI-Times" pitchFamily="2" charset="0"/>
              </a:rPr>
              <a:t>4</a:t>
            </a:r>
          </a:p>
        </p:txBody>
      </p:sp>
      <p:sp>
        <p:nvSpPr>
          <p:cNvPr id="4" name="Rectangle 3"/>
          <p:cNvSpPr/>
          <p:nvPr/>
        </p:nvSpPr>
        <p:spPr>
          <a:xfrm>
            <a:off x="1066800" y="37620"/>
            <a:ext cx="7010400" cy="1305165"/>
          </a:xfrm>
          <a:prstGeom prst="rect">
            <a:avLst/>
          </a:prstGeom>
        </p:spPr>
        <p:txBody>
          <a:bodyPr wrap="square">
            <a:spAutoFit/>
          </a:bodyPr>
          <a:lstStyle/>
          <a:p>
            <a:pPr algn="just">
              <a:lnSpc>
                <a:spcPct val="150000"/>
              </a:lnSpc>
              <a:spcAft>
                <a:spcPts val="800"/>
              </a:spcAft>
            </a:pP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So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sánh</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áp</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suất</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tại</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điểm</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A,B,C,D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GB"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8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sau</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GB"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1828800"/>
            <a:ext cx="3733800" cy="2700548"/>
          </a:xfrm>
          <a:prstGeom prst="rect">
            <a:avLst/>
          </a:prstGeom>
        </p:spPr>
      </p:pic>
      <p:sp>
        <p:nvSpPr>
          <p:cNvPr id="6" name="Rectangle 5"/>
          <p:cNvSpPr/>
          <p:nvPr/>
        </p:nvSpPr>
        <p:spPr>
          <a:xfrm>
            <a:off x="1524000" y="5040272"/>
            <a:ext cx="5257800" cy="954107"/>
          </a:xfrm>
          <a:prstGeom prst="rect">
            <a:avLst/>
          </a:prstGeom>
        </p:spPr>
        <p:txBody>
          <a:bodyPr wrap="square">
            <a:spAutoFit/>
          </a:bodyPr>
          <a:lstStyle/>
          <a:p>
            <a:pPr eaLnBrk="0" fontAlgn="base" hangingPunct="0">
              <a:spcAft>
                <a:spcPts val="0"/>
              </a:spcAft>
            </a:pPr>
            <a:r>
              <a:rPr lang="en-US" sz="2800" b="1" u="sng" dirty="0" err="1" smtClean="0">
                <a:solidFill>
                  <a:srgbClr val="1E0E96"/>
                </a:solidFill>
                <a:latin typeface="Arial" panose="020B0604020202020204" pitchFamily="34" charset="0"/>
                <a:cs typeface="Arial" panose="020B0604020202020204" pitchFamily="34" charset="0"/>
              </a:rPr>
              <a:t>Trả</a:t>
            </a:r>
            <a:r>
              <a:rPr lang="en-US" sz="2800" b="1" u="sng" dirty="0" smtClean="0">
                <a:solidFill>
                  <a:srgbClr val="1E0E96"/>
                </a:solidFill>
                <a:latin typeface="Arial" panose="020B0604020202020204" pitchFamily="34" charset="0"/>
                <a:cs typeface="Arial" panose="020B0604020202020204" pitchFamily="34" charset="0"/>
              </a:rPr>
              <a:t> </a:t>
            </a:r>
            <a:r>
              <a:rPr lang="en-US" sz="2800" b="1" u="sng" dirty="0" err="1" smtClean="0">
                <a:solidFill>
                  <a:srgbClr val="1E0E96"/>
                </a:solidFill>
                <a:latin typeface="Arial" panose="020B0604020202020204" pitchFamily="34" charset="0"/>
                <a:cs typeface="Arial" panose="020B0604020202020204" pitchFamily="34" charset="0"/>
              </a:rPr>
              <a:t>lời</a:t>
            </a:r>
            <a:r>
              <a:rPr lang="en-US" sz="2800" b="1" u="sng" dirty="0" smtClean="0">
                <a:solidFill>
                  <a:srgbClr val="1E0E96"/>
                </a:solidFill>
                <a:latin typeface="Arial" panose="020B0604020202020204" pitchFamily="34" charset="0"/>
                <a:cs typeface="Arial" panose="020B0604020202020204" pitchFamily="34" charset="0"/>
              </a:rPr>
              <a:t>: </a:t>
            </a:r>
          </a:p>
          <a:p>
            <a:pPr eaLnBrk="0" fontAlgn="base" hangingPunct="0">
              <a:spcAft>
                <a:spcPts val="0"/>
              </a:spcAft>
            </a:pPr>
            <a:r>
              <a:rPr lang="en-US" sz="2800" b="1" dirty="0">
                <a:solidFill>
                  <a:srgbClr val="1E0E96"/>
                </a:solidFill>
                <a:latin typeface="Arial" panose="020B0604020202020204" pitchFamily="34" charset="0"/>
                <a:cs typeface="Arial" panose="020B0604020202020204" pitchFamily="34" charset="0"/>
              </a:rPr>
              <a:t> </a:t>
            </a:r>
            <a:r>
              <a:rPr lang="en-US" sz="2800" b="1" dirty="0" smtClean="0">
                <a:solidFill>
                  <a:srgbClr val="1E0E96"/>
                </a:solidFill>
                <a:latin typeface="Arial" panose="020B0604020202020204" pitchFamily="34" charset="0"/>
                <a:cs typeface="Arial" panose="020B0604020202020204" pitchFamily="34" charset="0"/>
              </a:rPr>
              <a:t>                P­</a:t>
            </a:r>
            <a:r>
              <a:rPr lang="en-US" sz="2800" b="1" baseline="-25000" dirty="0" smtClean="0">
                <a:solidFill>
                  <a:srgbClr val="1E0E96"/>
                </a:solidFill>
                <a:latin typeface="Arial" panose="020B0604020202020204" pitchFamily="34" charset="0"/>
                <a:cs typeface="Arial" panose="020B0604020202020204" pitchFamily="34" charset="0"/>
              </a:rPr>
              <a:t>B</a:t>
            </a:r>
            <a:r>
              <a:rPr lang="en-US" sz="2800" b="1" dirty="0" smtClean="0">
                <a:solidFill>
                  <a:srgbClr val="1E0E96"/>
                </a:solidFill>
                <a:latin typeface="Arial" panose="020B0604020202020204" pitchFamily="34" charset="0"/>
                <a:cs typeface="Arial" panose="020B0604020202020204" pitchFamily="34" charset="0"/>
              </a:rPr>
              <a:t> </a:t>
            </a:r>
            <a:r>
              <a:rPr lang="en-US" sz="2800" b="1" dirty="0">
                <a:solidFill>
                  <a:srgbClr val="1E0E96"/>
                </a:solidFill>
                <a:latin typeface="Arial" panose="020B0604020202020204" pitchFamily="34" charset="0"/>
                <a:cs typeface="Arial" panose="020B0604020202020204" pitchFamily="34" charset="0"/>
              </a:rPr>
              <a:t>&lt; P</a:t>
            </a:r>
            <a:r>
              <a:rPr lang="en-US" sz="2800" b="1" baseline="-25000" dirty="0">
                <a:solidFill>
                  <a:srgbClr val="1E0E96"/>
                </a:solidFill>
                <a:latin typeface="Arial" panose="020B0604020202020204" pitchFamily="34" charset="0"/>
                <a:cs typeface="Arial" panose="020B0604020202020204" pitchFamily="34" charset="0"/>
              </a:rPr>
              <a:t>A</a:t>
            </a:r>
            <a:r>
              <a:rPr lang="en-US" sz="2800" b="1" dirty="0">
                <a:solidFill>
                  <a:srgbClr val="1E0E96"/>
                </a:solidFill>
                <a:latin typeface="Arial" panose="020B0604020202020204" pitchFamily="34" charset="0"/>
                <a:cs typeface="Arial" panose="020B0604020202020204" pitchFamily="34" charset="0"/>
              </a:rPr>
              <a:t> = P</a:t>
            </a:r>
            <a:r>
              <a:rPr lang="en-US" sz="2800" b="1" baseline="-25000" dirty="0">
                <a:solidFill>
                  <a:srgbClr val="1E0E96"/>
                </a:solidFill>
                <a:latin typeface="Arial" panose="020B0604020202020204" pitchFamily="34" charset="0"/>
                <a:cs typeface="Arial" panose="020B0604020202020204" pitchFamily="34" charset="0"/>
              </a:rPr>
              <a:t>C</a:t>
            </a:r>
            <a:r>
              <a:rPr lang="en-US" sz="2800" b="1" dirty="0">
                <a:solidFill>
                  <a:srgbClr val="1E0E96"/>
                </a:solidFill>
                <a:latin typeface="Arial" panose="020B0604020202020204" pitchFamily="34" charset="0"/>
                <a:cs typeface="Arial" panose="020B0604020202020204" pitchFamily="34" charset="0"/>
              </a:rPr>
              <a:t> &lt; P</a:t>
            </a:r>
            <a:r>
              <a:rPr lang="en-US" sz="2800" b="1" baseline="-25000" dirty="0">
                <a:solidFill>
                  <a:srgbClr val="1E0E96"/>
                </a:solidFill>
                <a:latin typeface="Arial" panose="020B0604020202020204" pitchFamily="34" charset="0"/>
                <a:cs typeface="Arial" panose="020B0604020202020204" pitchFamily="34" charset="0"/>
              </a:rPr>
              <a:t>D</a:t>
            </a:r>
            <a:endParaRPr lang="en-GB" sz="2800" b="1" dirty="0">
              <a:solidFill>
                <a:srgbClr val="1E0E96"/>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63123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khunganh\khunganh\khung-hinh-dep (16).png"/>
          <p:cNvPicPr>
            <a:picLocks noChangeAspect="1" noChangeArrowheads="1"/>
          </p:cNvPicPr>
          <p:nvPr/>
        </p:nvPicPr>
        <p:blipFill>
          <a:blip r:embed="rId3" cstate="print"/>
          <a:srcRect l="3976" t="5556" r="6556" b="5274"/>
          <a:stretch>
            <a:fillRect/>
          </a:stretch>
        </p:blipFill>
        <p:spPr bwMode="auto">
          <a:xfrm>
            <a:off x="0" y="-19964"/>
            <a:ext cx="9372600" cy="6877967"/>
          </a:xfrm>
          <a:prstGeom prst="rect">
            <a:avLst/>
          </a:prstGeom>
          <a:ln>
            <a:noFill/>
          </a:ln>
          <a:effectLst>
            <a:softEdge rad="112500"/>
          </a:effectLst>
        </p:spPr>
      </p:pic>
      <p:sp>
        <p:nvSpPr>
          <p:cNvPr id="25603" name="Text Box 7"/>
          <p:cNvSpPr txBox="1">
            <a:spLocks noChangeArrowheads="1"/>
          </p:cNvSpPr>
          <p:nvPr/>
        </p:nvSpPr>
        <p:spPr bwMode="auto">
          <a:xfrm>
            <a:off x="1676400" y="1258888"/>
            <a:ext cx="5562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000" b="1" dirty="0">
                <a:solidFill>
                  <a:srgbClr val="CC0000"/>
                </a:solidFill>
              </a:rPr>
              <a:t>HƯỚNG DẪN VỀ NHÀ</a:t>
            </a:r>
          </a:p>
        </p:txBody>
      </p:sp>
      <p:sp>
        <p:nvSpPr>
          <p:cNvPr id="25604" name="Text Box 11"/>
          <p:cNvSpPr txBox="1">
            <a:spLocks noChangeArrowheads="1"/>
          </p:cNvSpPr>
          <p:nvPr/>
        </p:nvSpPr>
        <p:spPr bwMode="auto">
          <a:xfrm>
            <a:off x="1343025" y="2143125"/>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800" b="1" dirty="0">
                <a:solidFill>
                  <a:srgbClr val="1E0E96"/>
                </a:solidFill>
              </a:rPr>
              <a:t>- </a:t>
            </a:r>
            <a:r>
              <a:rPr lang="en-US" sz="2800" b="1" dirty="0" err="1">
                <a:solidFill>
                  <a:srgbClr val="1E0E96"/>
                </a:solidFill>
              </a:rPr>
              <a:t>Làm</a:t>
            </a:r>
            <a:r>
              <a:rPr lang="en-US" sz="2800" b="1" dirty="0">
                <a:solidFill>
                  <a:srgbClr val="1E0E96"/>
                </a:solidFill>
              </a:rPr>
              <a:t> </a:t>
            </a:r>
            <a:r>
              <a:rPr lang="en-US" sz="2800" b="1" dirty="0" err="1">
                <a:solidFill>
                  <a:srgbClr val="1E0E96"/>
                </a:solidFill>
              </a:rPr>
              <a:t>các</a:t>
            </a:r>
            <a:r>
              <a:rPr lang="en-US" sz="2800" b="1" dirty="0">
                <a:solidFill>
                  <a:srgbClr val="1E0E96"/>
                </a:solidFill>
              </a:rPr>
              <a:t> </a:t>
            </a:r>
            <a:r>
              <a:rPr lang="en-US" sz="2800" b="1" dirty="0" err="1">
                <a:solidFill>
                  <a:srgbClr val="1E0E96"/>
                </a:solidFill>
              </a:rPr>
              <a:t>bài</a:t>
            </a:r>
            <a:r>
              <a:rPr lang="en-US" sz="2800" b="1" dirty="0">
                <a:solidFill>
                  <a:srgbClr val="1E0E96"/>
                </a:solidFill>
              </a:rPr>
              <a:t> </a:t>
            </a:r>
            <a:r>
              <a:rPr lang="en-US" sz="2800" b="1" dirty="0" err="1">
                <a:solidFill>
                  <a:srgbClr val="1E0E96"/>
                </a:solidFill>
              </a:rPr>
              <a:t>tập</a:t>
            </a:r>
            <a:r>
              <a:rPr lang="en-US" sz="2800" b="1" dirty="0">
                <a:solidFill>
                  <a:srgbClr val="1E0E96"/>
                </a:solidFill>
              </a:rPr>
              <a:t> 8</a:t>
            </a:r>
            <a:r>
              <a:rPr lang="en-US" sz="2800" b="1" dirty="0" smtClean="0">
                <a:solidFill>
                  <a:srgbClr val="1E0E96"/>
                </a:solidFill>
                <a:ea typeface="Times New Roman" pitchFamily="18" charset="0"/>
                <a:cs typeface=".VnTime" pitchFamily="34" charset="0"/>
              </a:rPr>
              <a:t>.1 </a:t>
            </a:r>
            <a:r>
              <a:rPr lang="en-US" sz="2800" b="1" dirty="0">
                <a:solidFill>
                  <a:srgbClr val="1E0E96"/>
                </a:solidFill>
                <a:latin typeface=".VnTime" pitchFamily="34" charset="0"/>
                <a:ea typeface="Times New Roman" pitchFamily="18" charset="0"/>
                <a:cs typeface=".VnTime" pitchFamily="34" charset="0"/>
                <a:sym typeface="Symbol" pitchFamily="18" charset="2"/>
              </a:rPr>
              <a:t></a:t>
            </a:r>
            <a:r>
              <a:rPr lang="en-US" sz="2800" b="1" dirty="0">
                <a:solidFill>
                  <a:srgbClr val="1E0E96"/>
                </a:solidFill>
                <a:ea typeface="Times New Roman" pitchFamily="18" charset="0"/>
                <a:cs typeface=".VnTime" pitchFamily="34" charset="0"/>
              </a:rPr>
              <a:t> 8</a:t>
            </a:r>
            <a:r>
              <a:rPr lang="en-US" sz="2800" b="1" dirty="0" smtClean="0">
                <a:solidFill>
                  <a:srgbClr val="1E0E96"/>
                </a:solidFill>
                <a:ea typeface="Times New Roman" pitchFamily="18" charset="0"/>
                <a:cs typeface=".VnTime" pitchFamily="34" charset="0"/>
              </a:rPr>
              <a:t>.5</a:t>
            </a:r>
            <a:r>
              <a:rPr lang="en-US" sz="2800" b="1" dirty="0" smtClean="0">
                <a:solidFill>
                  <a:srgbClr val="1E0E96"/>
                </a:solidFill>
              </a:rPr>
              <a:t> </a:t>
            </a:r>
            <a:r>
              <a:rPr lang="en-US" sz="2800" b="1" dirty="0">
                <a:solidFill>
                  <a:srgbClr val="1E0E96"/>
                </a:solidFill>
              </a:rPr>
              <a:t>(SBT).</a:t>
            </a:r>
          </a:p>
        </p:txBody>
      </p:sp>
      <p:sp>
        <p:nvSpPr>
          <p:cNvPr id="25605" name="Text Box 12"/>
          <p:cNvSpPr txBox="1">
            <a:spLocks noChangeArrowheads="1"/>
          </p:cNvSpPr>
          <p:nvPr/>
        </p:nvSpPr>
        <p:spPr bwMode="auto">
          <a:xfrm>
            <a:off x="1447800" y="3972580"/>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buFontTx/>
              <a:buChar char="-"/>
            </a:pPr>
            <a:r>
              <a:rPr lang="en-US" sz="2800" b="1" dirty="0">
                <a:solidFill>
                  <a:srgbClr val="1E0E96"/>
                </a:solidFill>
              </a:rPr>
              <a:t> </a:t>
            </a:r>
            <a:r>
              <a:rPr lang="en-US" sz="2800" b="1" dirty="0" err="1" smtClean="0">
                <a:solidFill>
                  <a:srgbClr val="1E0E96"/>
                </a:solidFill>
              </a:rPr>
              <a:t>Chuẩn</a:t>
            </a:r>
            <a:r>
              <a:rPr lang="en-US" sz="2800" b="1" dirty="0" smtClean="0">
                <a:solidFill>
                  <a:srgbClr val="1E0E96"/>
                </a:solidFill>
              </a:rPr>
              <a:t> </a:t>
            </a:r>
            <a:r>
              <a:rPr lang="en-US" sz="2800" b="1" dirty="0" err="1" smtClean="0">
                <a:solidFill>
                  <a:srgbClr val="1E0E96"/>
                </a:solidFill>
              </a:rPr>
              <a:t>bị</a:t>
            </a:r>
            <a:r>
              <a:rPr lang="en-US" sz="2800" b="1" dirty="0" smtClean="0">
                <a:solidFill>
                  <a:srgbClr val="1E0E96"/>
                </a:solidFill>
              </a:rPr>
              <a:t> </a:t>
            </a:r>
            <a:r>
              <a:rPr lang="en-US" sz="2800" b="1" dirty="0" err="1" smtClean="0">
                <a:solidFill>
                  <a:srgbClr val="1E0E96"/>
                </a:solidFill>
              </a:rPr>
              <a:t>phần</a:t>
            </a:r>
            <a:r>
              <a:rPr lang="en-US" sz="2800" b="1" dirty="0" smtClean="0">
                <a:solidFill>
                  <a:srgbClr val="1E0E96"/>
                </a:solidFill>
              </a:rPr>
              <a:t> III, IV </a:t>
            </a:r>
            <a:r>
              <a:rPr lang="en-US" sz="2800" b="1" dirty="0" err="1" smtClean="0">
                <a:solidFill>
                  <a:srgbClr val="1E0E96"/>
                </a:solidFill>
              </a:rPr>
              <a:t>bài</a:t>
            </a:r>
            <a:r>
              <a:rPr lang="en-US" sz="2800" b="1" dirty="0" smtClean="0">
                <a:solidFill>
                  <a:srgbClr val="1E0E96"/>
                </a:solidFill>
              </a:rPr>
              <a:t> 8.</a:t>
            </a:r>
          </a:p>
        </p:txBody>
      </p:sp>
      <p:sp>
        <p:nvSpPr>
          <p:cNvPr id="6" name="Text Box 12"/>
          <p:cNvSpPr txBox="1">
            <a:spLocks noChangeArrowheads="1"/>
          </p:cNvSpPr>
          <p:nvPr/>
        </p:nvSpPr>
        <p:spPr bwMode="auto">
          <a:xfrm>
            <a:off x="1447800" y="3058180"/>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buFontTx/>
              <a:buChar char="-"/>
            </a:pPr>
            <a:r>
              <a:rPr lang="en-US" sz="2800" b="1" dirty="0">
                <a:solidFill>
                  <a:srgbClr val="1E0E96"/>
                </a:solidFill>
              </a:rPr>
              <a:t> </a:t>
            </a:r>
            <a:r>
              <a:rPr lang="en-US" sz="2800" b="1" dirty="0" err="1" smtClean="0">
                <a:solidFill>
                  <a:srgbClr val="1E0E96"/>
                </a:solidFill>
              </a:rPr>
              <a:t>Học</a:t>
            </a:r>
            <a:r>
              <a:rPr lang="en-US" sz="2800" b="1" dirty="0" smtClean="0">
                <a:solidFill>
                  <a:srgbClr val="1E0E96"/>
                </a:solidFill>
              </a:rPr>
              <a:t> </a:t>
            </a:r>
            <a:r>
              <a:rPr lang="en-US" sz="2800" b="1" dirty="0" err="1" smtClean="0">
                <a:solidFill>
                  <a:srgbClr val="1E0E96"/>
                </a:solidFill>
              </a:rPr>
              <a:t>thuộc</a:t>
            </a:r>
            <a:r>
              <a:rPr lang="en-US" sz="2800" b="1" dirty="0" smtClean="0">
                <a:solidFill>
                  <a:srgbClr val="1E0E96"/>
                </a:solidFill>
              </a:rPr>
              <a:t> </a:t>
            </a:r>
            <a:r>
              <a:rPr lang="en-US" sz="2800" b="1" dirty="0" err="1" smtClean="0">
                <a:solidFill>
                  <a:srgbClr val="1E0E96"/>
                </a:solidFill>
              </a:rPr>
              <a:t>ghi</a:t>
            </a:r>
            <a:r>
              <a:rPr lang="en-US" sz="2800" b="1" dirty="0" smtClean="0">
                <a:solidFill>
                  <a:srgbClr val="1E0E96"/>
                </a:solidFill>
              </a:rPr>
              <a:t> </a:t>
            </a:r>
            <a:r>
              <a:rPr lang="en-US" sz="2800" b="1" dirty="0" err="1" smtClean="0">
                <a:solidFill>
                  <a:srgbClr val="1E0E96"/>
                </a:solidFill>
              </a:rPr>
              <a:t>nhớ</a:t>
            </a:r>
            <a:r>
              <a:rPr lang="en-US" sz="2800" b="1" dirty="0" smtClean="0">
                <a:solidFill>
                  <a:srgbClr val="1E0E96"/>
                </a:solidFill>
              </a:rPr>
              <a:t> 1 </a:t>
            </a:r>
            <a:r>
              <a:rPr lang="en-US" sz="2800" b="1" dirty="0" err="1" smtClean="0">
                <a:solidFill>
                  <a:srgbClr val="1E0E96"/>
                </a:solidFill>
              </a:rPr>
              <a:t>và</a:t>
            </a:r>
            <a:r>
              <a:rPr lang="en-US" sz="2800" b="1" dirty="0" smtClean="0">
                <a:solidFill>
                  <a:srgbClr val="1E0E96"/>
                </a:solidFill>
              </a:rPr>
              <a:t> 2 </a:t>
            </a:r>
            <a:r>
              <a:rPr lang="en-US" sz="2800" b="1" dirty="0" err="1" smtClean="0">
                <a:solidFill>
                  <a:srgbClr val="1E0E96"/>
                </a:solidFill>
              </a:rPr>
              <a:t>sgk</a:t>
            </a:r>
            <a:r>
              <a:rPr lang="en-US" sz="2800" b="1" dirty="0" smtClean="0">
                <a:solidFill>
                  <a:srgbClr val="1E0E96"/>
                </a:solidFill>
              </a:rPr>
              <a:t> / T31</a:t>
            </a:r>
          </a:p>
        </p:txBody>
      </p:sp>
    </p:spTree>
    <p:extLst>
      <p:ext uri="{BB962C8B-B14F-4D97-AF65-F5344CB8AC3E}">
        <p14:creationId xmlns:p14="http://schemas.microsoft.com/office/powerpoint/2010/main" val="571911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 suat va co th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00750"/>
          </a:xfrm>
          <a:prstGeom prst="rect">
            <a:avLst/>
          </a:prstGeom>
        </p:spPr>
      </p:pic>
    </p:spTree>
    <p:extLst>
      <p:ext uri="{BB962C8B-B14F-4D97-AF65-F5344CB8AC3E}">
        <p14:creationId xmlns:p14="http://schemas.microsoft.com/office/powerpoint/2010/main" val="897270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2.bp.blogspot.com/-Qn6SEBqS0Po/UVKj-0j_biI/AAAAAAABTt8/npaLfXkqejQ/s1600/Khung+hinh+dep+photoshop+(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16"/>
          <p:cNvSpPr>
            <a:spLocks noChangeArrowheads="1" noChangeShapeType="1" noTextEdit="1"/>
          </p:cNvSpPr>
          <p:nvPr/>
        </p:nvSpPr>
        <p:spPr bwMode="auto">
          <a:xfrm>
            <a:off x="762005" y="787400"/>
            <a:ext cx="7924799" cy="2667000"/>
          </a:xfrm>
          <a:prstGeom prst="rect">
            <a:avLst/>
          </a:prstGeom>
          <a:effectLst>
            <a:glow rad="139700">
              <a:schemeClr val="accent2">
                <a:satMod val="175000"/>
                <a:alpha val="40000"/>
              </a:schemeClr>
            </a:glow>
          </a:effectLst>
        </p:spPr>
        <p:txBody>
          <a:bodyPr wrap="none" fromWordArt="1">
            <a:prstTxWarp prst="textDeflateBottom">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itchFamily="18" charset="0"/>
              </a:rPr>
              <a:t>Xin chân thành cảm ơn</a:t>
            </a: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abia" pitchFamily="34" charset="0"/>
                <a:cs typeface="Times New Roman"/>
              </a:rPr>
              <a:t> </a:t>
            </a:r>
          </a:p>
        </p:txBody>
      </p:sp>
      <p:sp>
        <p:nvSpPr>
          <p:cNvPr id="5" name="WordArt 16"/>
          <p:cNvSpPr>
            <a:spLocks noChangeArrowheads="1" noChangeShapeType="1" noTextEdit="1"/>
          </p:cNvSpPr>
          <p:nvPr/>
        </p:nvSpPr>
        <p:spPr bwMode="auto">
          <a:xfrm>
            <a:off x="762000" y="3225800"/>
            <a:ext cx="7772400" cy="1803400"/>
          </a:xfrm>
          <a:prstGeom prst="rect">
            <a:avLst/>
          </a:prstGeom>
          <a:effectLst>
            <a:glow rad="139700">
              <a:schemeClr val="accent2">
                <a:satMod val="175000"/>
                <a:alpha val="40000"/>
              </a:schemeClr>
            </a:glow>
          </a:effectLst>
        </p:spPr>
        <p:txBody>
          <a:bodyPr wrap="none" fromWordArt="1">
            <a:prstTxWarp prst="textDeflate">
              <a:avLst>
                <a:gd name="adj" fmla="val 9280"/>
              </a:avLst>
            </a:prstTxWarp>
            <a:scene3d>
              <a:camera prst="orthographicFront"/>
              <a:lightRig rig="flat" dir="tl">
                <a:rot lat="0" lon="0" rev="6600000"/>
              </a:lightRig>
            </a:scene3d>
            <a:sp3d extrusionH="25400" contourW="8890">
              <a:bevelT w="38100" h="31750" prst="cross"/>
              <a:contourClr>
                <a:schemeClr val="accent2">
                  <a:shade val="75000"/>
                </a:schemeClr>
              </a:contourClr>
            </a:sp3d>
          </a:bodyPr>
          <a:lstStyle/>
          <a:p>
            <a:pPr algn="ctr" fontAlgn="auto">
              <a:spcBef>
                <a:spcPts val="0"/>
              </a:spcBef>
              <a:spcAft>
                <a:spcPts val="0"/>
              </a:spcAft>
              <a:defRPr/>
            </a:pPr>
            <a:r>
              <a:rPr lang="en-US" sz="3600" b="1" kern="10" dirty="0">
                <a:ln w="11430">
                  <a:solidFill>
                    <a:srgbClr val="9900CC"/>
                  </a:solidFill>
                </a:ln>
                <a:solidFill>
                  <a:srgbClr val="990099"/>
                </a:solidFill>
                <a:effectLst>
                  <a:glow rad="101600">
                    <a:schemeClr val="accent3">
                      <a:satMod val="175000"/>
                      <a:alpha val="40000"/>
                    </a:schemeClr>
                  </a:glow>
                </a:effectLst>
                <a:latin typeface="+mn-lt"/>
                <a:cs typeface="Times New Roman" pitchFamily="18" charset="0"/>
              </a:rPr>
              <a:t>Các thầy cô giáo và các em học sinh</a:t>
            </a:r>
          </a:p>
        </p:txBody>
      </p:sp>
      <p:pic>
        <p:nvPicPr>
          <p:cNvPr id="26629" name="Picture 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9812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57400"/>
            <a:ext cx="190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uongDenNgayVinhQuang-BucTuong_3cubg.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0" descr="http://api.ning.com/files/bB-xl7mj*T7cilNQA53TZwqI1GrWxx9n6imc8SdrffNZX1yrJyA-H89h9ajnZ39JTQOKrqK42F6BDEKybwO-yugRvN3nc*bX/0080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0"/>
            <a:ext cx="3352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737983"/>
      </p:ext>
    </p:extLst>
  </p:cSld>
  <p:clrMapOvr>
    <a:masterClrMapping/>
  </p:clrMapOvr>
  <p:transition spd="med"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55" name="Picture 23" descr="1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651"/>
            <a:ext cx="9144000" cy="7010400"/>
          </a:xfrm>
          <a:prstGeom prst="rect">
            <a:avLst/>
          </a:prstGeom>
          <a:noFill/>
          <a:extLst>
            <a:ext uri="{909E8E84-426E-40DD-AFC4-6F175D3DCCD1}">
              <a14:hiddenFill xmlns:a14="http://schemas.microsoft.com/office/drawing/2010/main">
                <a:solidFill>
                  <a:srgbClr val="FFFFFF"/>
                </a:solidFill>
              </a14:hiddenFill>
            </a:ext>
          </a:extLst>
        </p:spPr>
      </p:pic>
      <p:grpSp>
        <p:nvGrpSpPr>
          <p:cNvPr id="351236" name="Group 4"/>
          <p:cNvGrpSpPr>
            <a:grpSpLocks/>
          </p:cNvGrpSpPr>
          <p:nvPr/>
        </p:nvGrpSpPr>
        <p:grpSpPr bwMode="auto">
          <a:xfrm>
            <a:off x="2590800" y="2819400"/>
            <a:ext cx="3962400" cy="2286000"/>
            <a:chOff x="384" y="2208"/>
            <a:chExt cx="2064" cy="960"/>
          </a:xfrm>
        </p:grpSpPr>
        <p:grpSp>
          <p:nvGrpSpPr>
            <p:cNvPr id="351237" name="Group 5"/>
            <p:cNvGrpSpPr>
              <a:grpSpLocks/>
            </p:cNvGrpSpPr>
            <p:nvPr/>
          </p:nvGrpSpPr>
          <p:grpSpPr bwMode="auto">
            <a:xfrm>
              <a:off x="384" y="2208"/>
              <a:ext cx="2064" cy="960"/>
              <a:chOff x="528" y="2208"/>
              <a:chExt cx="2064" cy="960"/>
            </a:xfrm>
          </p:grpSpPr>
          <p:sp>
            <p:nvSpPr>
              <p:cNvPr id="351238" name="Rectangle 6"/>
              <p:cNvSpPr>
                <a:spLocks noChangeArrowheads="1"/>
              </p:cNvSpPr>
              <p:nvPr/>
            </p:nvSpPr>
            <p:spPr bwMode="auto">
              <a:xfrm>
                <a:off x="528" y="2208"/>
                <a:ext cx="2064" cy="192"/>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1239" name="Rectangle 7"/>
              <p:cNvSpPr>
                <a:spLocks noChangeArrowheads="1"/>
              </p:cNvSpPr>
              <p:nvPr/>
            </p:nvSpPr>
            <p:spPr bwMode="auto">
              <a:xfrm>
                <a:off x="2496" y="2400"/>
                <a:ext cx="96" cy="768"/>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1240" name="Rectangle 8"/>
              <p:cNvSpPr>
                <a:spLocks noChangeArrowheads="1"/>
              </p:cNvSpPr>
              <p:nvPr/>
            </p:nvSpPr>
            <p:spPr bwMode="auto">
              <a:xfrm>
                <a:off x="528" y="2400"/>
                <a:ext cx="96" cy="768"/>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51241" name="Line 9"/>
            <p:cNvSpPr>
              <a:spLocks noChangeShapeType="1"/>
            </p:cNvSpPr>
            <p:nvPr/>
          </p:nvSpPr>
          <p:spPr bwMode="auto">
            <a:xfrm>
              <a:off x="395" y="2256"/>
              <a:ext cx="2016" cy="0"/>
            </a:xfrm>
            <a:prstGeom prst="line">
              <a:avLst/>
            </a:prstGeom>
            <a:noFill/>
            <a:ln w="9525">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51242" name="Rectangle 10" descr="Brown marble"/>
          <p:cNvSpPr>
            <a:spLocks noChangeArrowheads="1"/>
          </p:cNvSpPr>
          <p:nvPr/>
        </p:nvSpPr>
        <p:spPr bwMode="auto">
          <a:xfrm>
            <a:off x="3810000" y="1480740"/>
            <a:ext cx="1295400" cy="1338659"/>
          </a:xfrm>
          <a:prstGeom prst="rect">
            <a:avLst/>
          </a:prstGeom>
          <a:blipFill dpi="0" rotWithShape="1">
            <a:blip r:embed="rId4"/>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51243" name="Group 11"/>
          <p:cNvGrpSpPr>
            <a:grpSpLocks/>
          </p:cNvGrpSpPr>
          <p:nvPr/>
        </p:nvGrpSpPr>
        <p:grpSpPr bwMode="auto">
          <a:xfrm>
            <a:off x="3886200" y="2209800"/>
            <a:ext cx="609600" cy="2057400"/>
            <a:chOff x="3072" y="2928"/>
            <a:chExt cx="336" cy="912"/>
          </a:xfrm>
        </p:grpSpPr>
        <p:sp>
          <p:nvSpPr>
            <p:cNvPr id="351244" name="Line 12"/>
            <p:cNvSpPr>
              <a:spLocks noChangeShapeType="1"/>
            </p:cNvSpPr>
            <p:nvPr/>
          </p:nvSpPr>
          <p:spPr bwMode="auto">
            <a:xfrm>
              <a:off x="3408" y="2928"/>
              <a:ext cx="0" cy="768"/>
            </a:xfrm>
            <a:prstGeom prst="line">
              <a:avLst/>
            </a:prstGeom>
            <a:noFill/>
            <a:ln w="57150">
              <a:solidFill>
                <a:srgbClr val="FF33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1245" name="Text Box 13"/>
            <p:cNvSpPr txBox="1">
              <a:spLocks noChangeArrowheads="1"/>
            </p:cNvSpPr>
            <p:nvPr/>
          </p:nvSpPr>
          <p:spPr bwMode="auto">
            <a:xfrm>
              <a:off x="3072" y="3552"/>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b="1">
                  <a:solidFill>
                    <a:srgbClr val="FF33CC"/>
                  </a:solidFill>
                  <a:latin typeface="Arial" panose="020B0604020202020204" pitchFamily="34" charset="0"/>
                </a:rPr>
                <a:t>P</a:t>
              </a:r>
            </a:p>
          </p:txBody>
        </p:sp>
        <p:sp>
          <p:nvSpPr>
            <p:cNvPr id="351246" name="Line 14"/>
            <p:cNvSpPr>
              <a:spLocks noChangeShapeType="1"/>
            </p:cNvSpPr>
            <p:nvPr/>
          </p:nvSpPr>
          <p:spPr bwMode="auto">
            <a:xfrm>
              <a:off x="3082" y="3575"/>
              <a:ext cx="240" cy="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237523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51242"/>
                                        </p:tgtEl>
                                        <p:attrNameLst>
                                          <p:attrName>style.visibility</p:attrName>
                                        </p:attrNameLst>
                                      </p:cBhvr>
                                      <p:to>
                                        <p:strVal val="visible"/>
                                      </p:to>
                                    </p:set>
                                    <p:animEffect transition="in" filter="fade">
                                      <p:cBhvr>
                                        <p:cTn id="7" dur="500"/>
                                        <p:tgtEl>
                                          <p:spTgt spid="351242"/>
                                        </p:tgtEl>
                                      </p:cBhvr>
                                    </p:animEffect>
                                    <p:anim calcmode="lin" valueType="num">
                                      <p:cBhvr>
                                        <p:cTn id="8" dur="500" fill="hold"/>
                                        <p:tgtEl>
                                          <p:spTgt spid="351242"/>
                                        </p:tgtEl>
                                        <p:attrNameLst>
                                          <p:attrName>ppt_x</p:attrName>
                                        </p:attrNameLst>
                                      </p:cBhvr>
                                      <p:tavLst>
                                        <p:tav tm="0">
                                          <p:val>
                                            <p:strVal val="#ppt_x"/>
                                          </p:val>
                                        </p:tav>
                                        <p:tav tm="100000">
                                          <p:val>
                                            <p:strVal val="#ppt_x"/>
                                          </p:val>
                                        </p:tav>
                                      </p:tavLst>
                                    </p:anim>
                                    <p:anim calcmode="lin" valueType="num">
                                      <p:cBhvr>
                                        <p:cTn id="9" dur="500" fill="hold"/>
                                        <p:tgtEl>
                                          <p:spTgt spid="351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nodeType="after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351243"/>
                                        </p:tgtEl>
                                        <p:attrNameLst>
                                          <p:attrName>style.visibility</p:attrName>
                                        </p:attrNameLst>
                                      </p:cBhvr>
                                      <p:to>
                                        <p:strVal val="visible"/>
                                      </p:to>
                                    </p:set>
                                    <p:animEffect transition="in" filter="wipe(up)">
                                      <p:cBhvr>
                                        <p:cTn id="14" dur="500"/>
                                        <p:tgtEl>
                                          <p:spTgt spid="35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55" name="Picture 23" descr="1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extLst>
            <a:ext uri="{909E8E84-426E-40DD-AFC4-6F175D3DCCD1}">
              <a14:hiddenFill xmlns:a14="http://schemas.microsoft.com/office/drawing/2010/main">
                <a:solidFill>
                  <a:srgbClr val="FFFFFF"/>
                </a:solidFill>
              </a14:hiddenFill>
            </a:ext>
          </a:extLst>
        </p:spPr>
      </p:pic>
      <p:grpSp>
        <p:nvGrpSpPr>
          <p:cNvPr id="351236" name="Group 4"/>
          <p:cNvGrpSpPr>
            <a:grpSpLocks/>
          </p:cNvGrpSpPr>
          <p:nvPr/>
        </p:nvGrpSpPr>
        <p:grpSpPr bwMode="auto">
          <a:xfrm>
            <a:off x="918271" y="3096833"/>
            <a:ext cx="3733800" cy="1828800"/>
            <a:chOff x="384" y="2208"/>
            <a:chExt cx="2064" cy="960"/>
          </a:xfrm>
        </p:grpSpPr>
        <p:grpSp>
          <p:nvGrpSpPr>
            <p:cNvPr id="351237" name="Group 5"/>
            <p:cNvGrpSpPr>
              <a:grpSpLocks/>
            </p:cNvGrpSpPr>
            <p:nvPr/>
          </p:nvGrpSpPr>
          <p:grpSpPr bwMode="auto">
            <a:xfrm>
              <a:off x="384" y="2208"/>
              <a:ext cx="2064" cy="960"/>
              <a:chOff x="528" y="2208"/>
              <a:chExt cx="2064" cy="960"/>
            </a:xfrm>
          </p:grpSpPr>
          <p:sp>
            <p:nvSpPr>
              <p:cNvPr id="351238" name="Rectangle 6"/>
              <p:cNvSpPr>
                <a:spLocks noChangeArrowheads="1"/>
              </p:cNvSpPr>
              <p:nvPr/>
            </p:nvSpPr>
            <p:spPr bwMode="auto">
              <a:xfrm>
                <a:off x="528" y="2208"/>
                <a:ext cx="2064" cy="192"/>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1239" name="Rectangle 7"/>
              <p:cNvSpPr>
                <a:spLocks noChangeArrowheads="1"/>
              </p:cNvSpPr>
              <p:nvPr/>
            </p:nvSpPr>
            <p:spPr bwMode="auto">
              <a:xfrm>
                <a:off x="2496" y="2400"/>
                <a:ext cx="96" cy="768"/>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1240" name="Rectangle 8"/>
              <p:cNvSpPr>
                <a:spLocks noChangeArrowheads="1"/>
              </p:cNvSpPr>
              <p:nvPr/>
            </p:nvSpPr>
            <p:spPr bwMode="auto">
              <a:xfrm>
                <a:off x="528" y="2400"/>
                <a:ext cx="96" cy="768"/>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51241" name="Line 9"/>
            <p:cNvSpPr>
              <a:spLocks noChangeShapeType="1"/>
            </p:cNvSpPr>
            <p:nvPr/>
          </p:nvSpPr>
          <p:spPr bwMode="auto">
            <a:xfrm>
              <a:off x="395" y="2256"/>
              <a:ext cx="2016" cy="0"/>
            </a:xfrm>
            <a:prstGeom prst="line">
              <a:avLst/>
            </a:prstGeom>
            <a:noFill/>
            <a:ln w="9525">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51242" name="Rectangle 10" descr="Brown marble"/>
          <p:cNvSpPr>
            <a:spLocks noChangeArrowheads="1"/>
          </p:cNvSpPr>
          <p:nvPr/>
        </p:nvSpPr>
        <p:spPr bwMode="auto">
          <a:xfrm>
            <a:off x="2057400" y="1981200"/>
            <a:ext cx="1219200" cy="1179954"/>
          </a:xfrm>
          <a:prstGeom prst="rect">
            <a:avLst/>
          </a:prstGeom>
          <a:blipFill dpi="0" rotWithShape="1">
            <a:blip r:embed="rId4"/>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51243" name="Group 11"/>
          <p:cNvGrpSpPr>
            <a:grpSpLocks/>
          </p:cNvGrpSpPr>
          <p:nvPr/>
        </p:nvGrpSpPr>
        <p:grpSpPr bwMode="auto">
          <a:xfrm>
            <a:off x="2057400" y="2698771"/>
            <a:ext cx="609600" cy="1794756"/>
            <a:chOff x="3072" y="2928"/>
            <a:chExt cx="336" cy="912"/>
          </a:xfrm>
        </p:grpSpPr>
        <p:sp>
          <p:nvSpPr>
            <p:cNvPr id="351244" name="Line 12"/>
            <p:cNvSpPr>
              <a:spLocks noChangeShapeType="1"/>
            </p:cNvSpPr>
            <p:nvPr/>
          </p:nvSpPr>
          <p:spPr bwMode="auto">
            <a:xfrm>
              <a:off x="3408" y="2928"/>
              <a:ext cx="0" cy="768"/>
            </a:xfrm>
            <a:prstGeom prst="line">
              <a:avLst/>
            </a:prstGeom>
            <a:noFill/>
            <a:ln w="57150">
              <a:solidFill>
                <a:srgbClr val="FF33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1245" name="Text Box 13"/>
            <p:cNvSpPr txBox="1">
              <a:spLocks noChangeArrowheads="1"/>
            </p:cNvSpPr>
            <p:nvPr/>
          </p:nvSpPr>
          <p:spPr bwMode="auto">
            <a:xfrm>
              <a:off x="3072" y="3552"/>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b="1">
                  <a:solidFill>
                    <a:srgbClr val="FF33CC"/>
                  </a:solidFill>
                  <a:latin typeface="Arial" panose="020B0604020202020204" pitchFamily="34" charset="0"/>
                </a:rPr>
                <a:t>P</a:t>
              </a:r>
            </a:p>
          </p:txBody>
        </p:sp>
        <p:sp>
          <p:nvSpPr>
            <p:cNvPr id="351246" name="Line 14"/>
            <p:cNvSpPr>
              <a:spLocks noChangeShapeType="1"/>
            </p:cNvSpPr>
            <p:nvPr/>
          </p:nvSpPr>
          <p:spPr bwMode="auto">
            <a:xfrm>
              <a:off x="3082" y="3575"/>
              <a:ext cx="240" cy="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 name="Group 32"/>
          <p:cNvGrpSpPr>
            <a:grpSpLocks/>
          </p:cNvGrpSpPr>
          <p:nvPr/>
        </p:nvGrpSpPr>
        <p:grpSpPr bwMode="auto">
          <a:xfrm>
            <a:off x="5649913" y="2395141"/>
            <a:ext cx="2054224" cy="2838633"/>
            <a:chOff x="3168" y="816"/>
            <a:chExt cx="1008" cy="1392"/>
          </a:xfrm>
        </p:grpSpPr>
        <p:sp>
          <p:nvSpPr>
            <p:cNvPr id="16" name="AutoShape 33"/>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7" name="Oval 34"/>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18" name="Oval 35"/>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19" name="Group 36"/>
          <p:cNvGrpSpPr>
            <a:grpSpLocks/>
          </p:cNvGrpSpPr>
          <p:nvPr/>
        </p:nvGrpSpPr>
        <p:grpSpPr bwMode="auto">
          <a:xfrm>
            <a:off x="5642415" y="3478130"/>
            <a:ext cx="2035884" cy="1703470"/>
            <a:chOff x="3552" y="1440"/>
            <a:chExt cx="1002" cy="816"/>
          </a:xfrm>
        </p:grpSpPr>
        <p:sp>
          <p:nvSpPr>
            <p:cNvPr id="20" name="AutoShape 37" descr="Dashed horizontal"/>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21" name="Oval 38" descr="Dashed horizontal"/>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22" name="Oval 39" descr="Dashed horizontal"/>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23" name="Picture 18" descr="Cau ho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98936" y="3891303"/>
            <a:ext cx="1356178" cy="122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162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ntr" presetSubtype="3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out)">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8" name="Group 2"/>
          <p:cNvGrpSpPr>
            <a:grpSpLocks/>
          </p:cNvGrpSpPr>
          <p:nvPr/>
        </p:nvGrpSpPr>
        <p:grpSpPr bwMode="auto">
          <a:xfrm>
            <a:off x="5219700" y="3352800"/>
            <a:ext cx="1638300" cy="1828800"/>
            <a:chOff x="3810" y="258"/>
            <a:chExt cx="744" cy="984"/>
          </a:xfrm>
        </p:grpSpPr>
        <p:sp>
          <p:nvSpPr>
            <p:cNvPr id="13328" name="Freeform 3"/>
            <p:cNvSpPr>
              <a:spLocks/>
            </p:cNvSpPr>
            <p:nvPr/>
          </p:nvSpPr>
          <p:spPr bwMode="auto">
            <a:xfrm>
              <a:off x="3810" y="258"/>
              <a:ext cx="744" cy="98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Lst>
              <a:ahLst/>
              <a:cxnLst>
                <a:cxn ang="T8">
                  <a:pos x="T0" y="T1"/>
                </a:cxn>
                <a:cxn ang="T9">
                  <a:pos x="T2" y="T3"/>
                </a:cxn>
                <a:cxn ang="T10">
                  <a:pos x="T4" y="T5"/>
                </a:cxn>
                <a:cxn ang="T11">
                  <a:pos x="T6" y="T7"/>
                </a:cxn>
              </a:cxnLst>
              <a:rect l="T12" t="T13" r="T14" b="T15"/>
              <a:pathLst>
                <a:path w="744" h="984">
                  <a:moveTo>
                    <a:pt x="0" y="12"/>
                  </a:moveTo>
                  <a:lnTo>
                    <a:pt x="144" y="984"/>
                  </a:lnTo>
                  <a:lnTo>
                    <a:pt x="624" y="984"/>
                  </a:lnTo>
                  <a:lnTo>
                    <a:pt x="744"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329" name="Freeform 4"/>
            <p:cNvSpPr>
              <a:spLocks/>
            </p:cNvSpPr>
            <p:nvPr/>
          </p:nvSpPr>
          <p:spPr bwMode="auto">
            <a:xfrm>
              <a:off x="3840" y="402"/>
              <a:ext cx="690" cy="84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Lst>
              <a:ahLst/>
              <a:cxnLst>
                <a:cxn ang="T10">
                  <a:pos x="T0" y="T1"/>
                </a:cxn>
                <a:cxn ang="T11">
                  <a:pos x="T2" y="T3"/>
                </a:cxn>
                <a:cxn ang="T12">
                  <a:pos x="T4" y="T5"/>
                </a:cxn>
                <a:cxn ang="T13">
                  <a:pos x="T6" y="T7"/>
                </a:cxn>
                <a:cxn ang="T14">
                  <a:pos x="T8" y="T9"/>
                </a:cxn>
              </a:cxnLst>
              <a:rect l="T15" t="T16" r="T17" b="T18"/>
              <a:pathLst>
                <a:path w="690" h="840">
                  <a:moveTo>
                    <a:pt x="0" y="0"/>
                  </a:moveTo>
                  <a:lnTo>
                    <a:pt x="690" y="6"/>
                  </a:lnTo>
                  <a:lnTo>
                    <a:pt x="588" y="834"/>
                  </a:lnTo>
                  <a:lnTo>
                    <a:pt x="120" y="840"/>
                  </a:lnTo>
                  <a:lnTo>
                    <a:pt x="0" y="0"/>
                  </a:ln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sp>
        <p:nvSpPr>
          <p:cNvPr id="9" name="Rectangle 7"/>
          <p:cNvSpPr>
            <a:spLocks noChangeArrowheads="1"/>
          </p:cNvSpPr>
          <p:nvPr/>
        </p:nvSpPr>
        <p:spPr bwMode="auto">
          <a:xfrm rot="5400000">
            <a:off x="1496219" y="2618582"/>
            <a:ext cx="4075112" cy="127635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fontAlgn="auto">
              <a:spcBef>
                <a:spcPts val="0"/>
              </a:spcBef>
              <a:spcAft>
                <a:spcPts val="0"/>
              </a:spcAft>
              <a:defRPr/>
            </a:pPr>
            <a:endParaRPr lang="en-US">
              <a:latin typeface="+mn-lt"/>
              <a:cs typeface="+mn-cs"/>
            </a:endParaRPr>
          </a:p>
        </p:txBody>
      </p:sp>
      <p:sp>
        <p:nvSpPr>
          <p:cNvPr id="13320" name="Freeform 9"/>
          <p:cNvSpPr>
            <a:spLocks/>
          </p:cNvSpPr>
          <p:nvPr/>
        </p:nvSpPr>
        <p:spPr bwMode="auto">
          <a:xfrm>
            <a:off x="2832920" y="1217615"/>
            <a:ext cx="1397768" cy="3986212"/>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321" name="Rectangle 10"/>
          <p:cNvSpPr>
            <a:spLocks noChangeArrowheads="1"/>
          </p:cNvSpPr>
          <p:nvPr/>
        </p:nvSpPr>
        <p:spPr bwMode="auto">
          <a:xfrm>
            <a:off x="4038600" y="4267200"/>
            <a:ext cx="176981" cy="762000"/>
          </a:xfrm>
          <a:prstGeom prst="rect">
            <a:avLst/>
          </a:prstGeom>
          <a:solidFill>
            <a:srgbClr val="FFC000"/>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3322" name="Rectangle 11"/>
          <p:cNvSpPr>
            <a:spLocks noChangeArrowheads="1"/>
          </p:cNvSpPr>
          <p:nvPr/>
        </p:nvSpPr>
        <p:spPr bwMode="auto">
          <a:xfrm>
            <a:off x="2859087" y="4267200"/>
            <a:ext cx="112711" cy="762000"/>
          </a:xfrm>
          <a:prstGeom prst="rect">
            <a:avLst/>
          </a:prstGeom>
          <a:solidFill>
            <a:srgbClr val="FFC000"/>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3323" name="Rectangle 12"/>
          <p:cNvSpPr>
            <a:spLocks noChangeArrowheads="1"/>
          </p:cNvSpPr>
          <p:nvPr/>
        </p:nvSpPr>
        <p:spPr bwMode="auto">
          <a:xfrm rot="5400000">
            <a:off x="3443932" y="4557070"/>
            <a:ext cx="155104" cy="1099369"/>
          </a:xfrm>
          <a:prstGeom prst="rect">
            <a:avLst/>
          </a:prstGeom>
          <a:solidFill>
            <a:srgbClr val="FFC000"/>
          </a:solidFill>
          <a:ln>
            <a:noFill/>
          </a:ln>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3324" name="Text Box 16"/>
          <p:cNvSpPr txBox="1">
            <a:spLocks noChangeArrowheads="1"/>
          </p:cNvSpPr>
          <p:nvPr/>
        </p:nvSpPr>
        <p:spPr bwMode="auto">
          <a:xfrm>
            <a:off x="3722304" y="5779029"/>
            <a:ext cx="1916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dirty="0" err="1">
                <a:latin typeface="Arial" panose="020B0604020202020204" pitchFamily="34" charset="0"/>
              </a:rPr>
              <a:t>Hình</a:t>
            </a:r>
            <a:r>
              <a:rPr lang="en-US" altLang="en-US" sz="2800" b="1" dirty="0">
                <a:latin typeface="Arial" panose="020B0604020202020204" pitchFamily="34" charset="0"/>
              </a:rPr>
              <a:t> 8.3</a:t>
            </a:r>
          </a:p>
        </p:txBody>
      </p:sp>
      <p:sp>
        <p:nvSpPr>
          <p:cNvPr id="13325" name="Text Box 18"/>
          <p:cNvSpPr txBox="1">
            <a:spLocks noChangeArrowheads="1"/>
          </p:cNvSpPr>
          <p:nvPr/>
        </p:nvSpPr>
        <p:spPr bwMode="auto">
          <a:xfrm>
            <a:off x="2438400" y="4419600"/>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dirty="0">
                <a:latin typeface="Arial" panose="020B0604020202020204" pitchFamily="34" charset="0"/>
              </a:rPr>
              <a:t>A</a:t>
            </a:r>
            <a:endParaRPr lang="en-US" altLang="en-US" sz="3200" b="1" dirty="0">
              <a:latin typeface="Arial" panose="020B0604020202020204" pitchFamily="34" charset="0"/>
            </a:endParaRPr>
          </a:p>
        </p:txBody>
      </p:sp>
      <p:sp>
        <p:nvSpPr>
          <p:cNvPr id="13326" name="Text Box 19"/>
          <p:cNvSpPr txBox="1">
            <a:spLocks noChangeArrowheads="1"/>
          </p:cNvSpPr>
          <p:nvPr/>
        </p:nvSpPr>
        <p:spPr bwMode="auto">
          <a:xfrm>
            <a:off x="4293368" y="4419600"/>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dirty="0">
                <a:latin typeface="Arial" panose="020B0604020202020204" pitchFamily="34" charset="0"/>
              </a:rPr>
              <a:t>B</a:t>
            </a:r>
          </a:p>
        </p:txBody>
      </p:sp>
      <p:sp>
        <p:nvSpPr>
          <p:cNvPr id="13327" name="Text Box 20"/>
          <p:cNvSpPr txBox="1">
            <a:spLocks noChangeArrowheads="1"/>
          </p:cNvSpPr>
          <p:nvPr/>
        </p:nvSpPr>
        <p:spPr bwMode="auto">
          <a:xfrm>
            <a:off x="3341304" y="5181600"/>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dirty="0">
                <a:latin typeface="Arial" panose="020B0604020202020204" pitchFamily="34" charset="0"/>
              </a:rPr>
              <a:t>C</a:t>
            </a:r>
          </a:p>
        </p:txBody>
      </p:sp>
    </p:spTree>
    <p:extLst>
      <p:ext uri="{BB962C8B-B14F-4D97-AF65-F5344CB8AC3E}">
        <p14:creationId xmlns:p14="http://schemas.microsoft.com/office/powerpoint/2010/main" val="1201826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924300" y="457200"/>
            <a:ext cx="1181100" cy="1562100"/>
            <a:chOff x="3810" y="258"/>
            <a:chExt cx="744" cy="984"/>
          </a:xfrm>
        </p:grpSpPr>
        <p:sp>
          <p:nvSpPr>
            <p:cNvPr id="14354" name="Freeform 3"/>
            <p:cNvSpPr>
              <a:spLocks/>
            </p:cNvSpPr>
            <p:nvPr/>
          </p:nvSpPr>
          <p:spPr bwMode="auto">
            <a:xfrm>
              <a:off x="3810" y="258"/>
              <a:ext cx="744" cy="98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Lst>
              <a:ahLst/>
              <a:cxnLst>
                <a:cxn ang="T8">
                  <a:pos x="T0" y="T1"/>
                </a:cxn>
                <a:cxn ang="T9">
                  <a:pos x="T2" y="T3"/>
                </a:cxn>
                <a:cxn ang="T10">
                  <a:pos x="T4" y="T5"/>
                </a:cxn>
                <a:cxn ang="T11">
                  <a:pos x="T6" y="T7"/>
                </a:cxn>
              </a:cxnLst>
              <a:rect l="T12" t="T13" r="T14" b="T15"/>
              <a:pathLst>
                <a:path w="744" h="984">
                  <a:moveTo>
                    <a:pt x="0" y="12"/>
                  </a:moveTo>
                  <a:lnTo>
                    <a:pt x="144" y="984"/>
                  </a:lnTo>
                  <a:lnTo>
                    <a:pt x="624" y="984"/>
                  </a:lnTo>
                  <a:lnTo>
                    <a:pt x="744"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355" name="Freeform 4"/>
            <p:cNvSpPr>
              <a:spLocks/>
            </p:cNvSpPr>
            <p:nvPr/>
          </p:nvSpPr>
          <p:spPr bwMode="auto">
            <a:xfrm>
              <a:off x="3840" y="402"/>
              <a:ext cx="690" cy="84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Lst>
              <a:ahLst/>
              <a:cxnLst>
                <a:cxn ang="T10">
                  <a:pos x="T0" y="T1"/>
                </a:cxn>
                <a:cxn ang="T11">
                  <a:pos x="T2" y="T3"/>
                </a:cxn>
                <a:cxn ang="T12">
                  <a:pos x="T4" y="T5"/>
                </a:cxn>
                <a:cxn ang="T13">
                  <a:pos x="T6" y="T7"/>
                </a:cxn>
                <a:cxn ang="T14">
                  <a:pos x="T8" y="T9"/>
                </a:cxn>
              </a:cxnLst>
              <a:rect l="T15" t="T16" r="T17" b="T18"/>
              <a:pathLst>
                <a:path w="690" h="840">
                  <a:moveTo>
                    <a:pt x="0" y="0"/>
                  </a:moveTo>
                  <a:lnTo>
                    <a:pt x="690" y="6"/>
                  </a:lnTo>
                  <a:lnTo>
                    <a:pt x="588" y="834"/>
                  </a:lnTo>
                  <a:lnTo>
                    <a:pt x="120" y="840"/>
                  </a:lnTo>
                  <a:lnTo>
                    <a:pt x="0" y="0"/>
                  </a:ln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sp>
        <p:nvSpPr>
          <p:cNvPr id="7" name="Freeform 5"/>
          <p:cNvSpPr>
            <a:spLocks/>
          </p:cNvSpPr>
          <p:nvPr/>
        </p:nvSpPr>
        <p:spPr bwMode="auto">
          <a:xfrm>
            <a:off x="3657600" y="838200"/>
            <a:ext cx="1712913" cy="4310063"/>
          </a:xfrm>
          <a:custGeom>
            <a:avLst/>
            <a:gdLst>
              <a:gd name="T0" fmla="*/ 0 w 1079"/>
              <a:gd name="T1" fmla="*/ 2147483647 h 2715"/>
              <a:gd name="T2" fmla="*/ 2147483647 w 1079"/>
              <a:gd name="T3" fmla="*/ 0 h 2715"/>
              <a:gd name="T4" fmla="*/ 2147483647 w 1079"/>
              <a:gd name="T5" fmla="*/ 2147483647 h 2715"/>
              <a:gd name="T6" fmla="*/ 2147483647 w 1079"/>
              <a:gd name="T7" fmla="*/ 2147483647 h 2715"/>
              <a:gd name="T8" fmla="*/ 2147483647 w 1079"/>
              <a:gd name="T9" fmla="*/ 2147483647 h 2715"/>
              <a:gd name="T10" fmla="*/ 2147483647 w 1079"/>
              <a:gd name="T11" fmla="*/ 2147483647 h 2715"/>
              <a:gd name="T12" fmla="*/ 2147483647 w 1079"/>
              <a:gd name="T13" fmla="*/ 2147483647 h 2715"/>
              <a:gd name="T14" fmla="*/ 2147483647 w 1079"/>
              <a:gd name="T15" fmla="*/ 2147483647 h 2715"/>
              <a:gd name="T16" fmla="*/ 0 w 1079"/>
              <a:gd name="T17" fmla="*/ 2147483647 h 27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9"/>
              <a:gd name="T28" fmla="*/ 0 h 2715"/>
              <a:gd name="T29" fmla="*/ 1079 w 1079"/>
              <a:gd name="T30" fmla="*/ 2715 h 27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9" h="2715">
                <a:moveTo>
                  <a:pt x="0" y="667"/>
                </a:moveTo>
                <a:lnTo>
                  <a:pt x="466" y="0"/>
                </a:lnTo>
                <a:lnTo>
                  <a:pt x="1073" y="71"/>
                </a:lnTo>
                <a:lnTo>
                  <a:pt x="1079" y="539"/>
                </a:lnTo>
                <a:lnTo>
                  <a:pt x="119" y="677"/>
                </a:lnTo>
                <a:lnTo>
                  <a:pt x="73" y="1115"/>
                </a:lnTo>
                <a:lnTo>
                  <a:pt x="18" y="2715"/>
                </a:lnTo>
                <a:lnTo>
                  <a:pt x="9" y="1015"/>
                </a:lnTo>
                <a:lnTo>
                  <a:pt x="0" y="667"/>
                </a:ln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 name="Freeform 6"/>
          <p:cNvSpPr>
            <a:spLocks/>
          </p:cNvSpPr>
          <p:nvPr/>
        </p:nvSpPr>
        <p:spPr bwMode="auto">
          <a:xfrm>
            <a:off x="3276600" y="2362200"/>
            <a:ext cx="838200" cy="3200400"/>
          </a:xfrm>
          <a:custGeom>
            <a:avLst/>
            <a:gdLst>
              <a:gd name="T0" fmla="*/ 2147483647 w 528"/>
              <a:gd name="T1" fmla="*/ 0 h 2016"/>
              <a:gd name="T2" fmla="*/ 2147483647 w 528"/>
              <a:gd name="T3" fmla="*/ 0 h 2016"/>
              <a:gd name="T4" fmla="*/ 2147483647 w 528"/>
              <a:gd name="T5" fmla="*/ 2147483647 h 2016"/>
              <a:gd name="T6" fmla="*/ 2147483647 w 528"/>
              <a:gd name="T7" fmla="*/ 2147483647 h 2016"/>
              <a:gd name="T8" fmla="*/ 2147483647 w 528"/>
              <a:gd name="T9" fmla="*/ 2147483647 h 2016"/>
              <a:gd name="T10" fmla="*/ 2147483647 w 528"/>
              <a:gd name="T11" fmla="*/ 2147483647 h 2016"/>
              <a:gd name="T12" fmla="*/ 2147483647 w 528"/>
              <a:gd name="T13" fmla="*/ 2147483647 h 2016"/>
              <a:gd name="T14" fmla="*/ 2147483647 w 528"/>
              <a:gd name="T15" fmla="*/ 2147483647 h 2016"/>
              <a:gd name="T16" fmla="*/ 2147483647 w 528"/>
              <a:gd name="T17" fmla="*/ 2147483647 h 2016"/>
              <a:gd name="T18" fmla="*/ 0 w 528"/>
              <a:gd name="T19" fmla="*/ 2147483647 h 2016"/>
              <a:gd name="T20" fmla="*/ 0 w 528"/>
              <a:gd name="T21" fmla="*/ 2147483647 h 2016"/>
              <a:gd name="T22" fmla="*/ 2147483647 w 528"/>
              <a:gd name="T23" fmla="*/ 2147483647 h 2016"/>
              <a:gd name="T24" fmla="*/ 2147483647 w 528"/>
              <a:gd name="T25" fmla="*/ 0 h 20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
              <a:gd name="T40" fmla="*/ 0 h 2016"/>
              <a:gd name="T41" fmla="*/ 528 w 528"/>
              <a:gd name="T42" fmla="*/ 2016 h 20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 h="2016">
                <a:moveTo>
                  <a:pt x="48" y="0"/>
                </a:moveTo>
                <a:lnTo>
                  <a:pt x="480" y="0"/>
                </a:lnTo>
                <a:lnTo>
                  <a:pt x="480" y="1440"/>
                </a:lnTo>
                <a:lnTo>
                  <a:pt x="528" y="1440"/>
                </a:lnTo>
                <a:lnTo>
                  <a:pt x="528" y="1920"/>
                </a:lnTo>
                <a:lnTo>
                  <a:pt x="480" y="1920"/>
                </a:lnTo>
                <a:lnTo>
                  <a:pt x="480" y="2016"/>
                </a:lnTo>
                <a:lnTo>
                  <a:pt x="48" y="2016"/>
                </a:lnTo>
                <a:lnTo>
                  <a:pt x="48" y="1920"/>
                </a:lnTo>
                <a:lnTo>
                  <a:pt x="0" y="1920"/>
                </a:lnTo>
                <a:lnTo>
                  <a:pt x="0" y="1440"/>
                </a:lnTo>
                <a:lnTo>
                  <a:pt x="48" y="1440"/>
                </a:lnTo>
                <a:lnTo>
                  <a:pt x="48" y="0"/>
                </a:lnTo>
                <a:close/>
              </a:path>
            </a:pathLst>
          </a:custGeom>
          <a:gradFill rotWithShape="1">
            <a:gsLst>
              <a:gs pos="0">
                <a:srgbClr val="0099FF"/>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 name="Rectangle 8"/>
          <p:cNvSpPr>
            <a:spLocks noChangeArrowheads="1"/>
          </p:cNvSpPr>
          <p:nvPr/>
        </p:nvSpPr>
        <p:spPr bwMode="auto">
          <a:xfrm>
            <a:off x="3352800" y="1905000"/>
            <a:ext cx="685800" cy="3633788"/>
          </a:xfrm>
          <a:prstGeom prst="rect">
            <a:avLst/>
          </a:prstGeom>
          <a:gradFill rotWithShape="1">
            <a:gsLst>
              <a:gs pos="0">
                <a:schemeClr val="bg2">
                  <a:alpha val="49001"/>
                </a:schemeClr>
              </a:gs>
              <a:gs pos="50000">
                <a:schemeClr val="bg1"/>
              </a:gs>
              <a:gs pos="100000">
                <a:schemeClr val="bg2">
                  <a:alpha val="49001"/>
                </a:schemeClr>
              </a:gs>
            </a:gsLst>
            <a:lin ang="0" scaled="1"/>
          </a:gradFill>
          <a:ln>
            <a:noFill/>
          </a:ln>
          <a:effectLst/>
          <a:extLst/>
        </p:spPr>
        <p:txBody>
          <a:bodyPr wrap="none" anchor="ctr"/>
          <a:lstStyle/>
          <a:p>
            <a:pPr fontAlgn="auto">
              <a:spcBef>
                <a:spcPts val="0"/>
              </a:spcBef>
              <a:spcAft>
                <a:spcPts val="0"/>
              </a:spcAft>
              <a:defRPr/>
            </a:pPr>
            <a:endParaRPr lang="en-US">
              <a:latin typeface="+mn-lt"/>
              <a:cs typeface="+mn-cs"/>
            </a:endParaRPr>
          </a:p>
        </p:txBody>
      </p:sp>
      <p:sp>
        <p:nvSpPr>
          <p:cNvPr id="14342" name="Freeform 9"/>
          <p:cNvSpPr>
            <a:spLocks/>
          </p:cNvSpPr>
          <p:nvPr/>
        </p:nvSpPr>
        <p:spPr bwMode="auto">
          <a:xfrm>
            <a:off x="3276600" y="1905000"/>
            <a:ext cx="838200" cy="3657600"/>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343" name="Rectangle 10"/>
          <p:cNvSpPr>
            <a:spLocks noChangeArrowheads="1"/>
          </p:cNvSpPr>
          <p:nvPr/>
        </p:nvSpPr>
        <p:spPr bwMode="auto">
          <a:xfrm>
            <a:off x="4038600" y="4648200"/>
            <a:ext cx="85725" cy="838200"/>
          </a:xfrm>
          <a:prstGeom prst="rect">
            <a:avLst/>
          </a:prstGeom>
          <a:solidFill>
            <a:srgbClr val="FFC000"/>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4344" name="Rectangle 11"/>
          <p:cNvSpPr>
            <a:spLocks noChangeArrowheads="1"/>
          </p:cNvSpPr>
          <p:nvPr/>
        </p:nvSpPr>
        <p:spPr bwMode="auto">
          <a:xfrm>
            <a:off x="3276600" y="4648200"/>
            <a:ext cx="85725" cy="838200"/>
          </a:xfrm>
          <a:prstGeom prst="rect">
            <a:avLst/>
          </a:prstGeom>
          <a:solidFill>
            <a:srgbClr val="FFC000"/>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4345" name="Rectangle 12"/>
          <p:cNvSpPr>
            <a:spLocks noChangeArrowheads="1"/>
          </p:cNvSpPr>
          <p:nvPr/>
        </p:nvSpPr>
        <p:spPr bwMode="auto">
          <a:xfrm rot="5400000">
            <a:off x="3660775" y="5229225"/>
            <a:ext cx="95250" cy="762000"/>
          </a:xfrm>
          <a:prstGeom prst="rect">
            <a:avLst/>
          </a:prstGeom>
          <a:solidFill>
            <a:srgbClr val="FFC000"/>
          </a:solidFill>
          <a:ln>
            <a:noFill/>
          </a:ln>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5" name="Freeform 13"/>
          <p:cNvSpPr>
            <a:spLocks/>
          </p:cNvSpPr>
          <p:nvPr/>
        </p:nvSpPr>
        <p:spPr bwMode="auto">
          <a:xfrm>
            <a:off x="4114800" y="4648200"/>
            <a:ext cx="152400" cy="828675"/>
          </a:xfrm>
          <a:custGeom>
            <a:avLst/>
            <a:gdLst>
              <a:gd name="T0" fmla="*/ 0 w 96"/>
              <a:gd name="T1" fmla="*/ 0 h 522"/>
              <a:gd name="T2" fmla="*/ 0 w 96"/>
              <a:gd name="T3" fmla="*/ 2147483647 h 522"/>
              <a:gd name="T4" fmla="*/ 2147483647 w 96"/>
              <a:gd name="T5" fmla="*/ 2147483647 h 522"/>
              <a:gd name="T6" fmla="*/ 2147483647 w 96"/>
              <a:gd name="T7" fmla="*/ 2147483647 h 522"/>
              <a:gd name="T8" fmla="*/ 2147483647 w 96"/>
              <a:gd name="T9" fmla="*/ 2147483647 h 522"/>
              <a:gd name="T10" fmla="*/ 2147483647 w 96"/>
              <a:gd name="T11" fmla="*/ 2147483647 h 522"/>
              <a:gd name="T12" fmla="*/ 2147483647 w 96"/>
              <a:gd name="T13" fmla="*/ 2147483647 h 522"/>
              <a:gd name="T14" fmla="*/ 2147483647 w 96"/>
              <a:gd name="T15" fmla="*/ 2147483647 h 522"/>
              <a:gd name="T16" fmla="*/ 2147483647 w 96"/>
              <a:gd name="T17" fmla="*/ 2147483647 h 522"/>
              <a:gd name="T18" fmla="*/ 2147483647 w 96"/>
              <a:gd name="T19" fmla="*/ 2147483647 h 522"/>
              <a:gd name="T20" fmla="*/ 0 w 96"/>
              <a:gd name="T21" fmla="*/ 0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22"/>
              <a:gd name="T35" fmla="*/ 96 w 96"/>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22">
                <a:moveTo>
                  <a:pt x="0" y="0"/>
                </a:moveTo>
                <a:lnTo>
                  <a:pt x="0" y="522"/>
                </a:lnTo>
                <a:lnTo>
                  <a:pt x="36" y="471"/>
                </a:lnTo>
                <a:lnTo>
                  <a:pt x="63" y="429"/>
                </a:lnTo>
                <a:lnTo>
                  <a:pt x="81" y="381"/>
                </a:lnTo>
                <a:lnTo>
                  <a:pt x="93" y="321"/>
                </a:lnTo>
                <a:lnTo>
                  <a:pt x="96" y="246"/>
                </a:lnTo>
                <a:lnTo>
                  <a:pt x="84" y="165"/>
                </a:lnTo>
                <a:lnTo>
                  <a:pt x="66" y="102"/>
                </a:lnTo>
                <a:lnTo>
                  <a:pt x="48" y="72"/>
                </a:lnTo>
                <a:lnTo>
                  <a:pt x="0" y="0"/>
                </a:lnTo>
                <a:close/>
              </a:path>
            </a:pathLst>
          </a:custGeom>
          <a:solidFill>
            <a:srgbClr val="FFC000"/>
          </a:solidFill>
          <a:ln>
            <a:noFill/>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 name="Freeform 14"/>
          <p:cNvSpPr>
            <a:spLocks/>
          </p:cNvSpPr>
          <p:nvPr/>
        </p:nvSpPr>
        <p:spPr bwMode="auto">
          <a:xfrm>
            <a:off x="3140075" y="4648200"/>
            <a:ext cx="155575" cy="833438"/>
          </a:xfrm>
          <a:custGeom>
            <a:avLst/>
            <a:gdLst>
              <a:gd name="T0" fmla="*/ 2147483647 w 98"/>
              <a:gd name="T1" fmla="*/ 0 h 525"/>
              <a:gd name="T2" fmla="*/ 2147483647 w 98"/>
              <a:gd name="T3" fmla="*/ 2147483647 h 525"/>
              <a:gd name="T4" fmla="*/ 2147483647 w 98"/>
              <a:gd name="T5" fmla="*/ 2147483647 h 525"/>
              <a:gd name="T6" fmla="*/ 2147483647 w 98"/>
              <a:gd name="T7" fmla="*/ 2147483647 h 525"/>
              <a:gd name="T8" fmla="*/ 2147483647 w 98"/>
              <a:gd name="T9" fmla="*/ 2147483647 h 525"/>
              <a:gd name="T10" fmla="*/ 2147483647 w 98"/>
              <a:gd name="T11" fmla="*/ 2147483647 h 525"/>
              <a:gd name="T12" fmla="*/ 0 w 98"/>
              <a:gd name="T13" fmla="*/ 2147483647 h 525"/>
              <a:gd name="T14" fmla="*/ 2147483647 w 98"/>
              <a:gd name="T15" fmla="*/ 2147483647 h 525"/>
              <a:gd name="T16" fmla="*/ 2147483647 w 98"/>
              <a:gd name="T17" fmla="*/ 2147483647 h 525"/>
              <a:gd name="T18" fmla="*/ 2147483647 w 98"/>
              <a:gd name="T19" fmla="*/ 2147483647 h 525"/>
              <a:gd name="T20" fmla="*/ 2147483647 w 98"/>
              <a:gd name="T21" fmla="*/ 0 h 5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
              <a:gd name="T34" fmla="*/ 0 h 525"/>
              <a:gd name="T35" fmla="*/ 98 w 98"/>
              <a:gd name="T36" fmla="*/ 525 h 5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 h="525">
                <a:moveTo>
                  <a:pt x="96" y="0"/>
                </a:moveTo>
                <a:lnTo>
                  <a:pt x="98" y="525"/>
                </a:lnTo>
                <a:lnTo>
                  <a:pt x="60" y="471"/>
                </a:lnTo>
                <a:lnTo>
                  <a:pt x="33" y="429"/>
                </a:lnTo>
                <a:lnTo>
                  <a:pt x="15" y="381"/>
                </a:lnTo>
                <a:lnTo>
                  <a:pt x="3" y="321"/>
                </a:lnTo>
                <a:lnTo>
                  <a:pt x="0" y="246"/>
                </a:lnTo>
                <a:lnTo>
                  <a:pt x="12" y="165"/>
                </a:lnTo>
                <a:lnTo>
                  <a:pt x="30" y="102"/>
                </a:lnTo>
                <a:lnTo>
                  <a:pt x="48" y="72"/>
                </a:lnTo>
                <a:lnTo>
                  <a:pt x="96" y="0"/>
                </a:lnTo>
                <a:close/>
              </a:path>
            </a:pathLst>
          </a:custGeom>
          <a:solidFill>
            <a:srgbClr val="FFC000"/>
          </a:solidFill>
          <a:ln>
            <a:noFill/>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 name="Freeform 15"/>
          <p:cNvSpPr>
            <a:spLocks/>
          </p:cNvSpPr>
          <p:nvPr/>
        </p:nvSpPr>
        <p:spPr bwMode="auto">
          <a:xfrm>
            <a:off x="3324225" y="5638800"/>
            <a:ext cx="762000" cy="209550"/>
          </a:xfrm>
          <a:custGeom>
            <a:avLst/>
            <a:gdLst>
              <a:gd name="T0" fmla="*/ 0 w 480"/>
              <a:gd name="T1" fmla="*/ 2147483647 h 132"/>
              <a:gd name="T2" fmla="*/ 2147483647 w 480"/>
              <a:gd name="T3" fmla="*/ 0 h 132"/>
              <a:gd name="T4" fmla="*/ 2147483647 w 480"/>
              <a:gd name="T5" fmla="*/ 2147483647 h 132"/>
              <a:gd name="T6" fmla="*/ 2147483647 w 480"/>
              <a:gd name="T7" fmla="*/ 2147483647 h 132"/>
              <a:gd name="T8" fmla="*/ 2147483647 w 480"/>
              <a:gd name="T9" fmla="*/ 2147483647 h 132"/>
              <a:gd name="T10" fmla="*/ 2147483647 w 480"/>
              <a:gd name="T11" fmla="*/ 2147483647 h 132"/>
              <a:gd name="T12" fmla="*/ 2147483647 w 480"/>
              <a:gd name="T13" fmla="*/ 2147483647 h 132"/>
              <a:gd name="T14" fmla="*/ 2147483647 w 480"/>
              <a:gd name="T15" fmla="*/ 2147483647 h 132"/>
              <a:gd name="T16" fmla="*/ 2147483647 w 480"/>
              <a:gd name="T17" fmla="*/ 2147483647 h 132"/>
              <a:gd name="T18" fmla="*/ 2147483647 w 480"/>
              <a:gd name="T19" fmla="*/ 2147483647 h 132"/>
              <a:gd name="T20" fmla="*/ 2147483647 w 480"/>
              <a:gd name="T21" fmla="*/ 2147483647 h 132"/>
              <a:gd name="T22" fmla="*/ 0 w 480"/>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132"/>
              <a:gd name="T38" fmla="*/ 480 w 480"/>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132">
                <a:moveTo>
                  <a:pt x="0" y="3"/>
                </a:moveTo>
                <a:lnTo>
                  <a:pt x="480" y="0"/>
                </a:lnTo>
                <a:lnTo>
                  <a:pt x="444" y="57"/>
                </a:lnTo>
                <a:lnTo>
                  <a:pt x="402" y="84"/>
                </a:lnTo>
                <a:lnTo>
                  <a:pt x="357" y="108"/>
                </a:lnTo>
                <a:lnTo>
                  <a:pt x="306" y="120"/>
                </a:lnTo>
                <a:lnTo>
                  <a:pt x="228" y="132"/>
                </a:lnTo>
                <a:lnTo>
                  <a:pt x="150" y="120"/>
                </a:lnTo>
                <a:lnTo>
                  <a:pt x="102" y="105"/>
                </a:lnTo>
                <a:lnTo>
                  <a:pt x="75" y="81"/>
                </a:lnTo>
                <a:lnTo>
                  <a:pt x="33" y="42"/>
                </a:lnTo>
                <a:lnTo>
                  <a:pt x="0" y="3"/>
                </a:lnTo>
                <a:close/>
              </a:path>
            </a:pathLst>
          </a:custGeom>
          <a:solidFill>
            <a:srgbClr val="FFC000"/>
          </a:solidFill>
          <a:ln>
            <a:noFill/>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9" name="Freeform 17"/>
          <p:cNvSpPr>
            <a:spLocks/>
          </p:cNvSpPr>
          <p:nvPr/>
        </p:nvSpPr>
        <p:spPr bwMode="auto">
          <a:xfrm rot="-5400000">
            <a:off x="3962400" y="558800"/>
            <a:ext cx="1181100" cy="1562100"/>
          </a:xfrm>
          <a:custGeom>
            <a:avLst/>
            <a:gdLst>
              <a:gd name="T0" fmla="*/ 0 w 744"/>
              <a:gd name="T1" fmla="*/ 2147483647 h 984"/>
              <a:gd name="T2" fmla="*/ 2147483647 w 744"/>
              <a:gd name="T3" fmla="*/ 2147483647 h 984"/>
              <a:gd name="T4" fmla="*/ 2147483647 w 744"/>
              <a:gd name="T5" fmla="*/ 2147483647 h 984"/>
              <a:gd name="T6" fmla="*/ 2147483647 w 744"/>
              <a:gd name="T7" fmla="*/ 0 h 984"/>
              <a:gd name="T8" fmla="*/ 0 60000 65536"/>
              <a:gd name="T9" fmla="*/ 0 60000 65536"/>
              <a:gd name="T10" fmla="*/ 0 60000 65536"/>
              <a:gd name="T11" fmla="*/ 0 60000 65536"/>
              <a:gd name="T12" fmla="*/ 0 w 744"/>
              <a:gd name="T13" fmla="*/ 0 h 984"/>
              <a:gd name="T14" fmla="*/ 744 w 744"/>
              <a:gd name="T15" fmla="*/ 984 h 984"/>
            </a:gdLst>
            <a:ahLst/>
            <a:cxnLst>
              <a:cxn ang="T8">
                <a:pos x="T0" y="T1"/>
              </a:cxn>
              <a:cxn ang="T9">
                <a:pos x="T2" y="T3"/>
              </a:cxn>
              <a:cxn ang="T10">
                <a:pos x="T4" y="T5"/>
              </a:cxn>
              <a:cxn ang="T11">
                <a:pos x="T6" y="T7"/>
              </a:cxn>
            </a:cxnLst>
            <a:rect l="T12" t="T13" r="T14" b="T15"/>
            <a:pathLst>
              <a:path w="744" h="984">
                <a:moveTo>
                  <a:pt x="0" y="12"/>
                </a:moveTo>
                <a:lnTo>
                  <a:pt x="144" y="984"/>
                </a:lnTo>
                <a:lnTo>
                  <a:pt x="624" y="984"/>
                </a:lnTo>
                <a:lnTo>
                  <a:pt x="744"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350" name="Text Box 18"/>
          <p:cNvSpPr txBox="1">
            <a:spLocks noChangeArrowheads="1"/>
          </p:cNvSpPr>
          <p:nvPr/>
        </p:nvSpPr>
        <p:spPr bwMode="auto">
          <a:xfrm>
            <a:off x="2667000" y="4876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b="1">
                <a:latin typeface="Arial" panose="020B0604020202020204" pitchFamily="34" charset="0"/>
              </a:rPr>
              <a:t>A</a:t>
            </a:r>
          </a:p>
        </p:txBody>
      </p:sp>
      <p:sp>
        <p:nvSpPr>
          <p:cNvPr id="14351" name="Text Box 19"/>
          <p:cNvSpPr txBox="1">
            <a:spLocks noChangeArrowheads="1"/>
          </p:cNvSpPr>
          <p:nvPr/>
        </p:nvSpPr>
        <p:spPr bwMode="auto">
          <a:xfrm>
            <a:off x="4419600" y="4891088"/>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b="1">
                <a:latin typeface="Arial" panose="020B0604020202020204" pitchFamily="34" charset="0"/>
              </a:rPr>
              <a:t>B</a:t>
            </a:r>
          </a:p>
        </p:txBody>
      </p:sp>
      <p:sp>
        <p:nvSpPr>
          <p:cNvPr id="14352" name="Text Box 20"/>
          <p:cNvSpPr txBox="1">
            <a:spLocks noChangeArrowheads="1"/>
          </p:cNvSpPr>
          <p:nvPr/>
        </p:nvSpPr>
        <p:spPr bwMode="auto">
          <a:xfrm>
            <a:off x="3505200" y="5881688"/>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b="1">
                <a:latin typeface="Arial" panose="020B0604020202020204" pitchFamily="34" charset="0"/>
              </a:rPr>
              <a:t>C</a:t>
            </a:r>
          </a:p>
        </p:txBody>
      </p:sp>
      <p:sp>
        <p:nvSpPr>
          <p:cNvPr id="14353" name="Text Box 22"/>
          <p:cNvSpPr txBox="1">
            <a:spLocks noChangeArrowheads="1"/>
          </p:cNvSpPr>
          <p:nvPr/>
        </p:nvSpPr>
        <p:spPr bwMode="auto">
          <a:xfrm>
            <a:off x="6024832" y="4191000"/>
            <a:ext cx="2133600" cy="954107"/>
          </a:xfrm>
          <a:prstGeom prst="rect">
            <a:avLst/>
          </a:prstGeom>
          <a:noFill/>
          <a:ln>
            <a:noFill/>
          </a:ln>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b="1" dirty="0" err="1">
                <a:solidFill>
                  <a:srgbClr val="1E0E96"/>
                </a:solidFill>
                <a:latin typeface="Arial" panose="020B0604020202020204" pitchFamily="34" charset="0"/>
              </a:rPr>
              <a:t>Rót</a:t>
            </a:r>
            <a:r>
              <a:rPr lang="en-US" altLang="en-US" sz="2800" b="1" dirty="0">
                <a:solidFill>
                  <a:srgbClr val="1E0E96"/>
                </a:solidFill>
                <a:latin typeface="Arial" panose="020B0604020202020204" pitchFamily="34" charset="0"/>
              </a:rPr>
              <a:t> </a:t>
            </a:r>
            <a:r>
              <a:rPr lang="en-US" altLang="en-US" sz="2800" b="1" dirty="0" err="1">
                <a:solidFill>
                  <a:srgbClr val="1E0E96"/>
                </a:solidFill>
                <a:latin typeface="Arial" panose="020B0604020202020204" pitchFamily="34" charset="0"/>
              </a:rPr>
              <a:t>nước</a:t>
            </a:r>
            <a:r>
              <a:rPr lang="en-US" altLang="en-US" sz="2800" b="1" dirty="0">
                <a:solidFill>
                  <a:srgbClr val="1E0E96"/>
                </a:solidFill>
                <a:latin typeface="Arial" panose="020B0604020202020204" pitchFamily="34" charset="0"/>
              </a:rPr>
              <a:t> </a:t>
            </a:r>
            <a:r>
              <a:rPr lang="en-US" altLang="en-US" sz="2800" b="1" dirty="0" err="1">
                <a:solidFill>
                  <a:srgbClr val="1E0E96"/>
                </a:solidFill>
                <a:latin typeface="Arial" panose="020B0604020202020204" pitchFamily="34" charset="0"/>
              </a:rPr>
              <a:t>vào</a:t>
            </a:r>
            <a:r>
              <a:rPr lang="en-US" altLang="en-US" sz="2800" b="1" dirty="0">
                <a:solidFill>
                  <a:srgbClr val="1E0E96"/>
                </a:solidFill>
                <a:latin typeface="Arial" panose="020B0604020202020204" pitchFamily="34" charset="0"/>
              </a:rPr>
              <a:t> </a:t>
            </a:r>
            <a:r>
              <a:rPr lang="en-US" altLang="en-US" sz="2800" b="1" dirty="0" err="1">
                <a:solidFill>
                  <a:srgbClr val="1E0E96"/>
                </a:solidFill>
                <a:latin typeface="Arial" panose="020B0604020202020204" pitchFamily="34" charset="0"/>
              </a:rPr>
              <a:t>bình</a:t>
            </a:r>
            <a:endParaRPr lang="en-US" altLang="en-US" sz="2800" b="1" dirty="0">
              <a:solidFill>
                <a:srgbClr val="1E0E96"/>
              </a:solidFill>
              <a:latin typeface="Arial" panose="020B0604020202020204" pitchFamily="34" charset="0"/>
            </a:endParaRPr>
          </a:p>
        </p:txBody>
      </p:sp>
    </p:spTree>
    <p:extLst>
      <p:ext uri="{BB962C8B-B14F-4D97-AF65-F5344CB8AC3E}">
        <p14:creationId xmlns:p14="http://schemas.microsoft.com/office/powerpoint/2010/main" val="465884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5400000">
                                      <p:cBhvr>
                                        <p:cTn id="6" dur="2000" fill="hold"/>
                                        <p:tgtEl>
                                          <p:spTgt spid="2"/>
                                        </p:tgtEl>
                                        <p:attrNameLst>
                                          <p:attrName>r</p:attrName>
                                        </p:attrNameLst>
                                      </p:cBhvr>
                                    </p:animRot>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
                                        <p:tgtEl>
                                          <p:spTgt spid="19"/>
                                        </p:tgtEl>
                                      </p:cBhvr>
                                    </p:animEffect>
                                  </p:childTnLst>
                                </p:cTn>
                              </p:par>
                              <p:par>
                                <p:cTn id="14" presetID="22" presetClass="exit" presetSubtype="1" fill="hold" grpId="1" nodeType="withEffect">
                                  <p:stCondLst>
                                    <p:cond delay="0"/>
                                  </p:stCondLst>
                                  <p:childTnLst>
                                    <p:animEffect transition="out" filter="wipe(up)">
                                      <p:cBhvr>
                                        <p:cTn id="15" dur="3000"/>
                                        <p:tgtEl>
                                          <p:spTgt spid="7"/>
                                        </p:tgtEl>
                                      </p:cBhvr>
                                    </p:animEffect>
                                    <p:set>
                                      <p:cBhvr>
                                        <p:cTn id="16" dur="1" fill="hold">
                                          <p:stCondLst>
                                            <p:cond delay="2999"/>
                                          </p:stCondLst>
                                        </p:cTn>
                                        <p:tgtEl>
                                          <p:spTgt spid="7"/>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30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2000"/>
                                        <p:tgtEl>
                                          <p:spTgt spid="1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2000"/>
                                        <p:tgtEl>
                                          <p:spTgt spid="17"/>
                                        </p:tgtEl>
                                      </p:cBhvr>
                                    </p:animEffect>
                                  </p:childTnLst>
                                </p:cTn>
                              </p:par>
                            </p:childTnLst>
                          </p:cTn>
                        </p:par>
                        <p:par>
                          <p:cTn id="29" fill="hold" nodeType="afterGroup">
                            <p:stCondLst>
                              <p:cond delay="5000"/>
                            </p:stCondLst>
                            <p:childTnLst>
                              <p:par>
                                <p:cTn id="30" presetID="2" presetClass="exit" presetSubtype="3" fill="hold" grpId="1" nodeType="afterEffect">
                                  <p:stCondLst>
                                    <p:cond delay="0"/>
                                  </p:stCondLst>
                                  <p:childTnLst>
                                    <p:anim calcmode="lin" valueType="num">
                                      <p:cBhvr additive="base">
                                        <p:cTn id="31" dur="2000"/>
                                        <p:tgtEl>
                                          <p:spTgt spid="19"/>
                                        </p:tgtEl>
                                        <p:attrNameLst>
                                          <p:attrName>ppt_x</p:attrName>
                                        </p:attrNameLst>
                                      </p:cBhvr>
                                      <p:tavLst>
                                        <p:tav tm="0">
                                          <p:val>
                                            <p:strVal val="ppt_x"/>
                                          </p:val>
                                        </p:tav>
                                        <p:tav tm="100000">
                                          <p:val>
                                            <p:strVal val="1+ppt_w/2"/>
                                          </p:val>
                                        </p:tav>
                                      </p:tavLst>
                                    </p:anim>
                                    <p:anim calcmode="lin" valueType="num">
                                      <p:cBhvr additive="base">
                                        <p:cTn id="32" dur="2000"/>
                                        <p:tgtEl>
                                          <p:spTgt spid="19"/>
                                        </p:tgtEl>
                                        <p:attrNameLst>
                                          <p:attrName>ppt_y</p:attrName>
                                        </p:attrNameLst>
                                      </p:cBhvr>
                                      <p:tavLst>
                                        <p:tav tm="0">
                                          <p:val>
                                            <p:strVal val="ppt_y"/>
                                          </p:val>
                                        </p:tav>
                                        <p:tav tm="100000">
                                          <p:val>
                                            <p:strVal val="0-ppt_h/2"/>
                                          </p:val>
                                        </p:tav>
                                      </p:tavLst>
                                    </p:anim>
                                    <p:set>
                                      <p:cBhvr>
                                        <p:cTn id="3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5" grpId="0" animBg="1"/>
      <p:bldP spid="16" grpId="0" animBg="1"/>
      <p:bldP spid="17" grpId="0" animBg="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120" y="2963715"/>
            <a:ext cx="8077200" cy="369332"/>
          </a:xfrm>
          <a:prstGeom prst="rect">
            <a:avLst/>
          </a:prstGeom>
          <a:noFill/>
        </p:spPr>
        <p:txBody>
          <a:bodyPr wrap="square" rtlCol="0">
            <a:spAutoFit/>
          </a:bodyPr>
          <a:lstStyle/>
          <a:p>
            <a:endParaRPr lang="en-US" dirty="0"/>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430" y="369592"/>
            <a:ext cx="6729645" cy="5644055"/>
          </a:xfrm>
          <a:prstGeom prst="rect">
            <a:avLst/>
          </a:prstGeom>
        </p:spPr>
      </p:pic>
      <p:sp>
        <p:nvSpPr>
          <p:cNvPr id="4" name="Rectangle 3"/>
          <p:cNvSpPr/>
          <p:nvPr/>
        </p:nvSpPr>
        <p:spPr>
          <a:xfrm>
            <a:off x="4191000" y="5551982"/>
            <a:ext cx="1380506" cy="461665"/>
          </a:xfrm>
          <a:prstGeom prst="rect">
            <a:avLst/>
          </a:prstGeom>
        </p:spPr>
        <p:txBody>
          <a:bodyPr wrap="none">
            <a:spAutoFit/>
          </a:bodyPr>
          <a:lstStyle/>
          <a:p>
            <a:pPr>
              <a:spcBef>
                <a:spcPct val="50000"/>
              </a:spcBef>
            </a:pPr>
            <a:r>
              <a:rPr lang="en-US" altLang="en-US" sz="2400" b="1" dirty="0" err="1">
                <a:latin typeface="Arial" panose="020B0604020202020204" pitchFamily="34" charset="0"/>
              </a:rPr>
              <a:t>Hình</a:t>
            </a:r>
            <a:r>
              <a:rPr lang="en-US" altLang="en-US" sz="2400" b="1" dirty="0">
                <a:latin typeface="Arial" panose="020B0604020202020204" pitchFamily="34" charset="0"/>
              </a:rPr>
              <a:t> </a:t>
            </a:r>
            <a:r>
              <a:rPr lang="en-US" altLang="en-US" sz="2400" b="1" dirty="0" smtClean="0">
                <a:latin typeface="Arial" panose="020B0604020202020204" pitchFamily="34" charset="0"/>
              </a:rPr>
              <a:t>8.4</a:t>
            </a:r>
            <a:endParaRPr lang="en-US" altLang="en-US" sz="2400" b="1" dirty="0">
              <a:latin typeface="Arial" panose="020B0604020202020204" pitchFamily="34" charset="0"/>
            </a:endParaRPr>
          </a:p>
        </p:txBody>
      </p:sp>
    </p:spTree>
    <p:extLst>
      <p:ext uri="{BB962C8B-B14F-4D97-AF65-F5344CB8AC3E}">
        <p14:creationId xmlns:p14="http://schemas.microsoft.com/office/powerpoint/2010/main" val="1328833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3" descr="1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25" y="-152400"/>
            <a:ext cx="9429906"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912654776"/>
              </p:ext>
            </p:extLst>
          </p:nvPr>
        </p:nvGraphicFramePr>
        <p:xfrm>
          <a:off x="381000" y="1371600"/>
          <a:ext cx="8153400" cy="4788460"/>
        </p:xfrm>
        <a:graphic>
          <a:graphicData uri="http://schemas.openxmlformats.org/drawingml/2006/table">
            <a:tbl>
              <a:tblPr firstRow="1" bandRow="1">
                <a:tableStyleId>{16D9F66E-5EB9-4882-86FB-DCBF35E3C3E4}</a:tableStyleId>
              </a:tblPr>
              <a:tblGrid>
                <a:gridCol w="1752600"/>
                <a:gridCol w="6400800"/>
              </a:tblGrid>
              <a:tr h="1074522">
                <a:tc>
                  <a:txBody>
                    <a:bodyPr/>
                    <a:lstStyle/>
                    <a:p>
                      <a:pPr algn="ctr">
                        <a:lnSpc>
                          <a:spcPct val="100000"/>
                        </a:lnSpc>
                      </a:pPr>
                      <a:r>
                        <a:rPr lang="en-US" sz="2400" b="1" dirty="0" err="1" smtClean="0">
                          <a:solidFill>
                            <a:srgbClr val="1E0E96"/>
                          </a:solidFill>
                          <a:latin typeface="Arial" pitchFamily="34" charset="0"/>
                          <a:cs typeface="Arial" pitchFamily="34" charset="0"/>
                        </a:rPr>
                        <a:t>Mục</a:t>
                      </a:r>
                      <a:r>
                        <a:rPr lang="en-US" sz="2400" b="1" baseline="0" dirty="0" smtClean="0">
                          <a:solidFill>
                            <a:srgbClr val="1E0E96"/>
                          </a:solidFill>
                          <a:latin typeface="Arial" pitchFamily="34" charset="0"/>
                          <a:cs typeface="Arial" pitchFamily="34" charset="0"/>
                        </a:rPr>
                        <a:t> </a:t>
                      </a:r>
                      <a:r>
                        <a:rPr lang="en-US" sz="2400" b="1" baseline="0" dirty="0" err="1" smtClean="0">
                          <a:solidFill>
                            <a:srgbClr val="1E0E96"/>
                          </a:solidFill>
                          <a:latin typeface="Arial" pitchFamily="34" charset="0"/>
                          <a:cs typeface="Arial" pitchFamily="34" charset="0"/>
                        </a:rPr>
                        <a:t>đích</a:t>
                      </a:r>
                      <a:endParaRPr lang="en-US" sz="2400" b="1" dirty="0">
                        <a:solidFill>
                          <a:srgbClr val="1E0E96"/>
                        </a:solidFill>
                        <a:latin typeface="Arial" pitchFamily="34" charset="0"/>
                        <a:cs typeface="Arial" pitchFamily="34" charset="0"/>
                      </a:endParaRPr>
                    </a:p>
                  </a:txBody>
                  <a:tcPr/>
                </a:tc>
                <a:tc>
                  <a:txBody>
                    <a:bodyPr/>
                    <a:lstStyle/>
                    <a:p>
                      <a:pPr>
                        <a:lnSpc>
                          <a:spcPct val="150000"/>
                        </a:lnSpc>
                      </a:pP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Kiểm</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tra</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chất</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lỏng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có</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gây</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ra</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áp</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suất</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tại</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tất</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cả</a:t>
                      </a:r>
                      <a:r>
                        <a:rPr lang="en-GB" sz="2400" b="0" kern="1200" baseline="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các</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điểm</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trong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lòng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nó</a:t>
                      </a:r>
                      <a:r>
                        <a:rPr lang="en-GB" sz="2400" b="0" kern="1200" dirty="0" smtClean="0">
                          <a:solidFill>
                            <a:srgbClr val="1E0E96"/>
                          </a:solidFill>
                          <a:effectLst/>
                          <a:latin typeface="Arial" panose="020B0604020202020204" pitchFamily="34" charset="0"/>
                          <a:ea typeface="+mn-ea"/>
                          <a:cs typeface="Arial" panose="020B0604020202020204" pitchFamily="34" charset="0"/>
                        </a:rPr>
                        <a:t> hay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không</a:t>
                      </a:r>
                      <a:r>
                        <a:rPr lang="en-GB" sz="2400" b="0" kern="1200" dirty="0" smtClean="0">
                          <a:solidFill>
                            <a:srgbClr val="1E0E96"/>
                          </a:solidFill>
                          <a:effectLst/>
                          <a:latin typeface="Arial" panose="020B0604020202020204" pitchFamily="34" charset="0"/>
                          <a:ea typeface="+mn-ea"/>
                          <a:cs typeface="Arial" panose="020B0604020202020204" pitchFamily="34" charset="0"/>
                        </a:rPr>
                        <a:t>?</a:t>
                      </a:r>
                      <a:endParaRPr lang="en-US" sz="2400" b="0" dirty="0">
                        <a:solidFill>
                          <a:srgbClr val="1E0E96"/>
                        </a:solidFill>
                        <a:latin typeface="Arial" pitchFamily="34" charset="0"/>
                        <a:cs typeface="Arial" pitchFamily="34" charset="0"/>
                      </a:endParaRPr>
                    </a:p>
                  </a:txBody>
                  <a:tcPr/>
                </a:tc>
              </a:tr>
              <a:tr h="1698498">
                <a:tc>
                  <a:txBody>
                    <a:bodyPr/>
                    <a:lstStyle/>
                    <a:p>
                      <a:pPr algn="ctr">
                        <a:lnSpc>
                          <a:spcPct val="100000"/>
                        </a:lnSpc>
                      </a:pPr>
                      <a:r>
                        <a:rPr lang="en-US" sz="2400" b="1" dirty="0" err="1" smtClean="0">
                          <a:solidFill>
                            <a:srgbClr val="1E0E96"/>
                          </a:solidFill>
                          <a:latin typeface="Arial" pitchFamily="34" charset="0"/>
                          <a:cs typeface="Arial" pitchFamily="34" charset="0"/>
                        </a:rPr>
                        <a:t>Dụng</a:t>
                      </a:r>
                      <a:r>
                        <a:rPr lang="en-US" sz="2400" b="1" baseline="0" dirty="0" smtClean="0">
                          <a:solidFill>
                            <a:srgbClr val="1E0E96"/>
                          </a:solidFill>
                          <a:latin typeface="Arial" pitchFamily="34" charset="0"/>
                          <a:cs typeface="Arial" pitchFamily="34" charset="0"/>
                        </a:rPr>
                        <a:t> </a:t>
                      </a:r>
                      <a:r>
                        <a:rPr lang="en-US" sz="2400" b="1" baseline="0" dirty="0" err="1" smtClean="0">
                          <a:solidFill>
                            <a:srgbClr val="1E0E96"/>
                          </a:solidFill>
                          <a:latin typeface="Arial" pitchFamily="34" charset="0"/>
                          <a:cs typeface="Arial" pitchFamily="34" charset="0"/>
                        </a:rPr>
                        <a:t>cụ</a:t>
                      </a:r>
                      <a:endParaRPr lang="en-US" sz="2400" b="1" dirty="0">
                        <a:solidFill>
                          <a:srgbClr val="1E0E96"/>
                        </a:solidFill>
                        <a:latin typeface="Arial" pitchFamily="34" charset="0"/>
                        <a:cs typeface="Arial" pitchFamily="34" charset="0"/>
                      </a:endParaRPr>
                    </a:p>
                  </a:txBody>
                  <a:tcPr/>
                </a:tc>
                <a:tc>
                  <a:txBody>
                    <a:bodyPr/>
                    <a:lstStyle/>
                    <a:p>
                      <a:pPr marL="342900" indent="-342900">
                        <a:lnSpc>
                          <a:spcPct val="150000"/>
                        </a:lnSpc>
                        <a:buFont typeface="Arial" panose="020B0604020202020204" pitchFamily="34" charset="0"/>
                        <a:buChar char="•"/>
                      </a:pPr>
                      <a:r>
                        <a:rPr lang="en-GB" sz="2400" b="0" kern="1200" dirty="0" err="1" smtClean="0">
                          <a:solidFill>
                            <a:srgbClr val="1E0E96"/>
                          </a:solidFill>
                          <a:effectLst/>
                          <a:latin typeface="Arial" panose="020B0604020202020204" pitchFamily="34" charset="0"/>
                          <a:ea typeface="+mn-ea"/>
                          <a:cs typeface="Arial" panose="020B0604020202020204" pitchFamily="34" charset="0"/>
                        </a:rPr>
                        <a:t>Bình</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hình</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trụ</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rỗng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đĩa</a:t>
                      </a:r>
                      <a:r>
                        <a:rPr lang="en-GB" sz="2400" b="0" kern="1200" dirty="0" smtClean="0">
                          <a:solidFill>
                            <a:srgbClr val="1E0E96"/>
                          </a:solidFill>
                          <a:effectLst/>
                          <a:latin typeface="Arial" panose="020B0604020202020204" pitchFamily="34" charset="0"/>
                          <a:ea typeface="+mn-ea"/>
                          <a:cs typeface="Arial" panose="020B0604020202020204" pitchFamily="34" charset="0"/>
                        </a:rPr>
                        <a:t> D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bằng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cao</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su</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tách</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rời</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dùng</a:t>
                      </a:r>
                      <a:r>
                        <a:rPr lang="en-GB" sz="2400" b="0" kern="1200" baseline="0" dirty="0" smtClean="0">
                          <a:solidFill>
                            <a:srgbClr val="1E0E96"/>
                          </a:solidFill>
                          <a:effectLst/>
                          <a:latin typeface="Arial" panose="020B0604020202020204" pitchFamily="34" charset="0"/>
                          <a:ea typeface="+mn-ea"/>
                          <a:cs typeface="Arial" panose="020B0604020202020204" pitchFamily="34" charset="0"/>
                        </a:rPr>
                        <a:t> </a:t>
                      </a:r>
                      <a:r>
                        <a:rPr lang="en-GB" sz="2400" b="0" kern="1200" baseline="0" dirty="0" err="1" smtClean="0">
                          <a:solidFill>
                            <a:srgbClr val="1E0E96"/>
                          </a:solidFill>
                          <a:effectLst/>
                          <a:latin typeface="Arial" panose="020B0604020202020204" pitchFamily="34" charset="0"/>
                          <a:ea typeface="+mn-ea"/>
                          <a:cs typeface="Arial" panose="020B0604020202020204" pitchFamily="34" charset="0"/>
                        </a:rPr>
                        <a:t>làm</a:t>
                      </a:r>
                      <a:r>
                        <a:rPr lang="en-GB" sz="2400" b="0" kern="1200" baseline="0" dirty="0" smtClean="0">
                          <a:solidFill>
                            <a:srgbClr val="1E0E96"/>
                          </a:solidFill>
                          <a:effectLst/>
                          <a:latin typeface="Arial" panose="020B0604020202020204" pitchFamily="34" charset="0"/>
                          <a:ea typeface="+mn-ea"/>
                          <a:cs typeface="Arial" panose="020B0604020202020204" pitchFamily="34" charset="0"/>
                        </a:rPr>
                        <a:t> </a:t>
                      </a:r>
                      <a:r>
                        <a:rPr lang="en-GB" sz="2400" b="0" kern="1200" baseline="0" dirty="0" err="1" smtClean="0">
                          <a:solidFill>
                            <a:srgbClr val="1E0E96"/>
                          </a:solidFill>
                          <a:effectLst/>
                          <a:latin typeface="Arial" panose="020B0604020202020204" pitchFamily="34" charset="0"/>
                          <a:ea typeface="+mn-ea"/>
                          <a:cs typeface="Arial" panose="020B0604020202020204" pitchFamily="34" charset="0"/>
                        </a:rPr>
                        <a:t>đáy</a:t>
                      </a:r>
                      <a:endParaRPr lang="en-GB" sz="2400" b="0" kern="1200" dirty="0" smtClean="0">
                        <a:solidFill>
                          <a:srgbClr val="1E0E96"/>
                        </a:solidFill>
                        <a:effectLst/>
                        <a:latin typeface="Arial" panose="020B0604020202020204" pitchFamily="34" charset="0"/>
                        <a:ea typeface="+mn-ea"/>
                        <a:cs typeface="Arial" panose="020B0604020202020204" pitchFamily="34" charset="0"/>
                      </a:endParaRPr>
                    </a:p>
                    <a:p>
                      <a:pPr marL="342900" indent="-342900">
                        <a:lnSpc>
                          <a:spcPct val="150000"/>
                        </a:lnSpc>
                        <a:buFont typeface="Arial" panose="020B0604020202020204" pitchFamily="34" charset="0"/>
                        <a:buChar char="•"/>
                      </a:pPr>
                      <a:r>
                        <a:rPr lang="en-GB" sz="2400" b="0" kern="1200" baseline="0" dirty="0" err="1" smtClean="0">
                          <a:solidFill>
                            <a:srgbClr val="1E0E96"/>
                          </a:solidFill>
                          <a:effectLst/>
                          <a:latin typeface="Arial" panose="020B0604020202020204" pitchFamily="34" charset="0"/>
                          <a:ea typeface="+mn-ea"/>
                          <a:cs typeface="Arial" panose="020B0604020202020204" pitchFamily="34" charset="0"/>
                        </a:rPr>
                        <a:t>B</a:t>
                      </a:r>
                      <a:r>
                        <a:rPr lang="en-GB" sz="2400" b="0" kern="1200" dirty="0" err="1" smtClean="0">
                          <a:solidFill>
                            <a:srgbClr val="1E0E96"/>
                          </a:solidFill>
                          <a:effectLst/>
                          <a:latin typeface="Arial" panose="020B0604020202020204" pitchFamily="34" charset="0"/>
                          <a:ea typeface="+mn-ea"/>
                          <a:cs typeface="Arial" panose="020B0604020202020204" pitchFamily="34" charset="0"/>
                        </a:rPr>
                        <a:t>ình</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đựng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nước</a:t>
                      </a:r>
                      <a:r>
                        <a:rPr lang="en-GB" sz="2400" b="0" kern="1200" dirty="0" smtClean="0">
                          <a:solidFill>
                            <a:srgbClr val="1E0E96"/>
                          </a:solidFill>
                          <a:effectLst/>
                          <a:latin typeface="Arial" panose="020B0604020202020204" pitchFamily="34" charset="0"/>
                          <a:ea typeface="+mn-ea"/>
                          <a:cs typeface="Arial" panose="020B0604020202020204" pitchFamily="34" charset="0"/>
                        </a:rPr>
                        <a:t>.</a:t>
                      </a:r>
                    </a:p>
                  </a:txBody>
                  <a:tcPr/>
                </a:tc>
              </a:tr>
              <a:tr h="1862380">
                <a:tc>
                  <a:txBody>
                    <a:bodyPr/>
                    <a:lstStyle/>
                    <a:p>
                      <a:pPr algn="ctr">
                        <a:lnSpc>
                          <a:spcPct val="100000"/>
                        </a:lnSpc>
                      </a:pPr>
                      <a:r>
                        <a:rPr lang="en-US" sz="2400" b="1" dirty="0" err="1" smtClean="0">
                          <a:solidFill>
                            <a:srgbClr val="1E0E96"/>
                          </a:solidFill>
                          <a:latin typeface="Arial" pitchFamily="34" charset="0"/>
                          <a:cs typeface="Arial" pitchFamily="34" charset="0"/>
                        </a:rPr>
                        <a:t>Tiến</a:t>
                      </a:r>
                      <a:r>
                        <a:rPr lang="en-US" sz="2400" b="1" baseline="0" dirty="0" smtClean="0">
                          <a:solidFill>
                            <a:srgbClr val="1E0E96"/>
                          </a:solidFill>
                          <a:latin typeface="Arial" pitchFamily="34" charset="0"/>
                          <a:cs typeface="Arial" pitchFamily="34" charset="0"/>
                        </a:rPr>
                        <a:t> </a:t>
                      </a:r>
                      <a:r>
                        <a:rPr lang="en-US" sz="2400" b="1" baseline="0" dirty="0" err="1" smtClean="0">
                          <a:solidFill>
                            <a:srgbClr val="1E0E96"/>
                          </a:solidFill>
                          <a:latin typeface="Arial" pitchFamily="34" charset="0"/>
                          <a:cs typeface="Arial" pitchFamily="34" charset="0"/>
                        </a:rPr>
                        <a:t>hành</a:t>
                      </a:r>
                      <a:endParaRPr lang="en-US" sz="2400" b="1" dirty="0">
                        <a:solidFill>
                          <a:srgbClr val="1E0E96"/>
                        </a:solidFill>
                        <a:latin typeface="Arial" pitchFamily="34" charset="0"/>
                        <a:cs typeface="Arial" pitchFamily="34" charset="0"/>
                      </a:endParaRPr>
                    </a:p>
                  </a:txBody>
                  <a:tcPr/>
                </a:tc>
                <a:tc>
                  <a:txBody>
                    <a:bodyPr/>
                    <a:lstStyle/>
                    <a:p>
                      <a:pPr marL="457200" indent="-457200">
                        <a:lnSpc>
                          <a:spcPct val="150000"/>
                        </a:lnSpc>
                        <a:buFont typeface="Arial" panose="020B0604020202020204" pitchFamily="34" charset="0"/>
                        <a:buChar char="•"/>
                      </a:pPr>
                      <a:r>
                        <a:rPr lang="en-GB" sz="2400" b="0" kern="1200" dirty="0" err="1" smtClean="0">
                          <a:solidFill>
                            <a:srgbClr val="1E0E96"/>
                          </a:solidFill>
                          <a:effectLst/>
                          <a:latin typeface="Arial" panose="020B0604020202020204" pitchFamily="34" charset="0"/>
                          <a:ea typeface="+mn-ea"/>
                          <a:cs typeface="Arial" panose="020B0604020202020204" pitchFamily="34" charset="0"/>
                        </a:rPr>
                        <a:t>Nhấn</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bình</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vào</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sâu</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trong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nước</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rồi</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p>
                    <a:p>
                      <a:pPr marL="457200" indent="-457200">
                        <a:lnSpc>
                          <a:spcPct val="150000"/>
                        </a:lnSpc>
                        <a:buFont typeface="Arial" panose="020B0604020202020204" pitchFamily="34" charset="0"/>
                        <a:buChar char="•"/>
                      </a:pPr>
                      <a:r>
                        <a:rPr lang="en-GB" sz="2400" b="0" kern="1200" dirty="0" err="1" smtClean="0">
                          <a:solidFill>
                            <a:srgbClr val="1E0E96"/>
                          </a:solidFill>
                          <a:effectLst/>
                          <a:latin typeface="Arial" panose="020B0604020202020204" pitchFamily="34" charset="0"/>
                          <a:ea typeface="+mn-ea"/>
                          <a:cs typeface="Arial" panose="020B0604020202020204" pitchFamily="34" charset="0"/>
                        </a:rPr>
                        <a:t>Buông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tay</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kéo</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sợi</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dây</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ra</a:t>
                      </a:r>
                      <a:endParaRPr lang="en-GB" sz="2400" b="0" kern="1200" dirty="0" smtClean="0">
                        <a:solidFill>
                          <a:srgbClr val="1E0E96"/>
                        </a:solidFill>
                        <a:effectLst/>
                        <a:latin typeface="Arial" panose="020B0604020202020204" pitchFamily="34" charset="0"/>
                        <a:ea typeface="+mn-ea"/>
                        <a:cs typeface="Arial" panose="020B0604020202020204" pitchFamily="34" charset="0"/>
                      </a:endParaRPr>
                    </a:p>
                    <a:p>
                      <a:pPr marL="457200" indent="-457200">
                        <a:lnSpc>
                          <a:spcPct val="150000"/>
                        </a:lnSpc>
                        <a:buFont typeface="Arial" panose="020B0604020202020204" pitchFamily="34" charset="0"/>
                        <a:buChar char="•"/>
                      </a:pPr>
                      <a:r>
                        <a:rPr lang="en-GB" sz="2400" b="0" kern="1200" dirty="0" err="1" smtClean="0">
                          <a:solidFill>
                            <a:srgbClr val="1E0E96"/>
                          </a:solidFill>
                          <a:effectLst/>
                          <a:latin typeface="Arial" panose="020B0604020202020204" pitchFamily="34" charset="0"/>
                          <a:ea typeface="+mn-ea"/>
                          <a:cs typeface="Arial" panose="020B0604020202020204" pitchFamily="34" charset="0"/>
                        </a:rPr>
                        <a:t>Xoay</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bình</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theo</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các</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phương</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khác</a:t>
                      </a:r>
                      <a:r>
                        <a:rPr lang="en-GB" sz="2400" b="0" kern="1200" dirty="0" smtClean="0">
                          <a:solidFill>
                            <a:srgbClr val="1E0E96"/>
                          </a:solidFill>
                          <a:effectLst/>
                          <a:latin typeface="Arial" panose="020B0604020202020204" pitchFamily="34" charset="0"/>
                          <a:ea typeface="+mn-ea"/>
                          <a:cs typeface="Arial" panose="020B0604020202020204" pitchFamily="34" charset="0"/>
                        </a:rPr>
                        <a:t> </a:t>
                      </a:r>
                      <a:r>
                        <a:rPr lang="en-GB" sz="2400" b="0" kern="1200" dirty="0" err="1" smtClean="0">
                          <a:solidFill>
                            <a:srgbClr val="1E0E96"/>
                          </a:solidFill>
                          <a:effectLst/>
                          <a:latin typeface="Arial" panose="020B0604020202020204" pitchFamily="34" charset="0"/>
                          <a:ea typeface="+mn-ea"/>
                          <a:cs typeface="Arial" panose="020B0604020202020204" pitchFamily="34" charset="0"/>
                        </a:rPr>
                        <a:t>nhau</a:t>
                      </a:r>
                      <a:r>
                        <a:rPr lang="en-GB" sz="2400" b="0" kern="1200" dirty="0" smtClean="0">
                          <a:solidFill>
                            <a:srgbClr val="1E0E96"/>
                          </a:solidFill>
                          <a:effectLst/>
                          <a:latin typeface="Arial" panose="020B0604020202020204" pitchFamily="34" charset="0"/>
                          <a:ea typeface="+mn-ea"/>
                          <a:cs typeface="Arial" panose="020B0604020202020204" pitchFamily="34" charset="0"/>
                        </a:rPr>
                        <a:t>.</a:t>
                      </a:r>
                    </a:p>
                  </a:txBody>
                  <a:tcPr/>
                </a:tc>
              </a:tr>
            </a:tbl>
          </a:graphicData>
        </a:graphic>
      </p:graphicFrame>
      <p:sp>
        <p:nvSpPr>
          <p:cNvPr id="3" name="Rectangle 2"/>
          <p:cNvSpPr/>
          <p:nvPr/>
        </p:nvSpPr>
        <p:spPr>
          <a:xfrm>
            <a:off x="609600" y="609600"/>
            <a:ext cx="5105400" cy="584775"/>
          </a:xfrm>
          <a:prstGeom prst="rect">
            <a:avLst/>
          </a:prstGeom>
        </p:spPr>
        <p:txBody>
          <a:bodyPr wrap="square">
            <a:spAutoFit/>
          </a:bodyPr>
          <a:lstStyle/>
          <a:p>
            <a:r>
              <a:rPr lang="en-US" sz="3200" b="1" dirty="0" err="1">
                <a:solidFill>
                  <a:srgbClr val="FF0000"/>
                </a:solidFill>
                <a:latin typeface="Arial" pitchFamily="34" charset="0"/>
                <a:cs typeface="Arial" pitchFamily="34" charset="0"/>
              </a:rPr>
              <a:t>Thí</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nghiệm</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hình</a:t>
            </a:r>
            <a:r>
              <a:rPr lang="en-US" sz="3200" b="1" dirty="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8.4 </a:t>
            </a:r>
            <a:r>
              <a:rPr lang="en-US" sz="3200" b="1" dirty="0" err="1">
                <a:solidFill>
                  <a:srgbClr val="FF0000"/>
                </a:solidFill>
                <a:latin typeface="Arial" pitchFamily="34" charset="0"/>
                <a:cs typeface="Arial" pitchFamily="34" charset="0"/>
              </a:rPr>
              <a:t>sgk</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5105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9" descr="Kết quả hình ảnh cho ảnh biển báo lên dố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267" name="AutoShape 11" descr="Kết quả hình ảnh cho ảnh biển báo lên dố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TextBox 3"/>
          <p:cNvSpPr txBox="1">
            <a:spLocks noChangeArrowheads="1"/>
          </p:cNvSpPr>
          <p:nvPr/>
        </p:nvSpPr>
        <p:spPr bwMode="auto">
          <a:xfrm>
            <a:off x="4410868" y="3645757"/>
            <a:ext cx="1978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i="1" dirty="0" err="1" smtClean="0">
                <a:solidFill>
                  <a:srgbClr val="FF0000"/>
                </a:solidFill>
                <a:latin typeface="Times New Roman" panose="02020603050405020304" pitchFamily="18" charset="0"/>
                <a:cs typeface="Times New Roman" panose="02020603050405020304" pitchFamily="18" charset="0"/>
              </a:rPr>
              <a:t>thành</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6458" y="3606224"/>
            <a:ext cx="1825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i="1" dirty="0" err="1" smtClean="0">
                <a:solidFill>
                  <a:srgbClr val="FF0000"/>
                </a:solidFill>
                <a:latin typeface="Times New Roman" panose="02020603050405020304" pitchFamily="18" charset="0"/>
                <a:cs typeface="Times New Roman" panose="02020603050405020304" pitchFamily="18" charset="0"/>
              </a:rPr>
              <a:t>đáy</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1524000" y="4378648"/>
            <a:ext cx="2169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t</a:t>
            </a:r>
            <a:r>
              <a:rPr lang="en-US" altLang="en-US" sz="3200" b="1" i="1" dirty="0" err="1" smtClean="0">
                <a:solidFill>
                  <a:srgbClr val="FF0000"/>
                </a:solidFill>
                <a:latin typeface="Times New Roman" panose="02020603050405020304" pitchFamily="18" charset="0"/>
                <a:cs typeface="Times New Roman" panose="02020603050405020304" pitchFamily="18" charset="0"/>
              </a:rPr>
              <a:t>rong</a:t>
            </a:r>
            <a:r>
              <a:rPr lang="en-US" altLang="en-US" sz="3200" b="1" i="1" dirty="0" smtClean="0">
                <a:solidFill>
                  <a:srgbClr val="FF0000"/>
                </a:solidFill>
                <a:latin typeface="Times New Roman" panose="02020603050405020304" pitchFamily="18" charset="0"/>
                <a:cs typeface="Times New Roman" panose="02020603050405020304" pitchFamily="18" charset="0"/>
              </a:rPr>
              <a:t> </a:t>
            </a:r>
            <a:r>
              <a:rPr lang="en-US" altLang="en-US" sz="3200" b="1" i="1" dirty="0" err="1" smtClean="0">
                <a:solidFill>
                  <a:srgbClr val="FF0000"/>
                </a:solidFill>
                <a:latin typeface="Times New Roman" panose="02020603050405020304" pitchFamily="18" charset="0"/>
                <a:cs typeface="Times New Roman" panose="02020603050405020304" pitchFamily="18" charset="0"/>
              </a:rPr>
              <a:t>lòng</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0" name="Text Box 13"/>
          <p:cNvSpPr txBox="1">
            <a:spLocks noChangeArrowheads="1"/>
          </p:cNvSpPr>
          <p:nvPr/>
        </p:nvSpPr>
        <p:spPr bwMode="auto">
          <a:xfrm>
            <a:off x="320890" y="662597"/>
            <a:ext cx="8343900" cy="2000548"/>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lgn="ctr">
                <a:solidFill>
                  <a:srgbClr val="FF505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buClr>
                <a:srgbClr val="FF0000"/>
              </a:buClr>
              <a:buSzPct val="200000"/>
              <a:buFont typeface="Wingdings" pitchFamily="2" charset="2"/>
              <a:buChar char="@"/>
              <a:defRPr/>
            </a:pPr>
            <a:r>
              <a:rPr lang="en-US" sz="3000" b="1" dirty="0" smtClean="0">
                <a:solidFill>
                  <a:srgbClr val="FF0000"/>
                </a:solidFill>
                <a:latin typeface=".VnTime" pitchFamily="34" charset="0"/>
              </a:rPr>
              <a:t> </a:t>
            </a:r>
            <a:r>
              <a:rPr lang="en-GB" sz="3200" b="1" dirty="0" err="1">
                <a:solidFill>
                  <a:srgbClr val="FF0000"/>
                </a:solidFill>
              </a:rPr>
              <a:t>Em</a:t>
            </a:r>
            <a:r>
              <a:rPr lang="en-GB" sz="3200" b="1" dirty="0">
                <a:solidFill>
                  <a:srgbClr val="FF0000"/>
                </a:solidFill>
              </a:rPr>
              <a:t> </a:t>
            </a:r>
            <a:r>
              <a:rPr lang="en-GB" sz="3200" b="1" dirty="0" err="1">
                <a:solidFill>
                  <a:srgbClr val="FF0000"/>
                </a:solidFill>
              </a:rPr>
              <a:t>hãy</a:t>
            </a:r>
            <a:r>
              <a:rPr lang="en-GB" sz="3200" b="1" dirty="0">
                <a:solidFill>
                  <a:srgbClr val="FF0000"/>
                </a:solidFill>
              </a:rPr>
              <a:t> </a:t>
            </a:r>
            <a:r>
              <a:rPr lang="en-GB" sz="3200" b="1" dirty="0" err="1">
                <a:solidFill>
                  <a:srgbClr val="FF0000"/>
                </a:solidFill>
              </a:rPr>
              <a:t>chọn</a:t>
            </a:r>
            <a:r>
              <a:rPr lang="en-GB" sz="3200" b="1" dirty="0">
                <a:solidFill>
                  <a:srgbClr val="FF0000"/>
                </a:solidFill>
              </a:rPr>
              <a:t> </a:t>
            </a:r>
            <a:r>
              <a:rPr lang="en-GB" sz="3200" b="1" dirty="0" err="1">
                <a:solidFill>
                  <a:srgbClr val="FF0000"/>
                </a:solidFill>
              </a:rPr>
              <a:t>từ</a:t>
            </a:r>
            <a:r>
              <a:rPr lang="en-GB" sz="3200" b="1" dirty="0">
                <a:solidFill>
                  <a:srgbClr val="FF0000"/>
                </a:solidFill>
              </a:rPr>
              <a:t> </a:t>
            </a:r>
            <a:r>
              <a:rPr lang="en-GB" sz="3200" b="1" dirty="0" err="1">
                <a:solidFill>
                  <a:srgbClr val="FF0000"/>
                </a:solidFill>
              </a:rPr>
              <a:t>thích</a:t>
            </a:r>
            <a:r>
              <a:rPr lang="en-GB" sz="3200" b="1" dirty="0">
                <a:solidFill>
                  <a:srgbClr val="FF0000"/>
                </a:solidFill>
              </a:rPr>
              <a:t> </a:t>
            </a:r>
            <a:r>
              <a:rPr lang="en-GB" sz="3200" b="1" dirty="0" err="1">
                <a:solidFill>
                  <a:srgbClr val="FF0000"/>
                </a:solidFill>
              </a:rPr>
              <a:t>hợp</a:t>
            </a:r>
            <a:r>
              <a:rPr lang="en-GB" sz="3200" b="1" dirty="0">
                <a:solidFill>
                  <a:srgbClr val="FF0000"/>
                </a:solidFill>
              </a:rPr>
              <a:t> </a:t>
            </a:r>
            <a:r>
              <a:rPr lang="en-GB" sz="3200" b="1" dirty="0" err="1">
                <a:solidFill>
                  <a:srgbClr val="FF0000"/>
                </a:solidFill>
              </a:rPr>
              <a:t>cho</a:t>
            </a:r>
            <a:r>
              <a:rPr lang="en-GB" sz="3200" b="1" dirty="0">
                <a:solidFill>
                  <a:srgbClr val="FF0000"/>
                </a:solidFill>
              </a:rPr>
              <a:t> </a:t>
            </a:r>
            <a:r>
              <a:rPr lang="en-GB" sz="3200" b="1" dirty="0" err="1">
                <a:solidFill>
                  <a:srgbClr val="FF0000"/>
                </a:solidFill>
              </a:rPr>
              <a:t>vào</a:t>
            </a:r>
            <a:r>
              <a:rPr lang="en-GB" sz="3200" b="1" dirty="0">
                <a:solidFill>
                  <a:srgbClr val="FF0000"/>
                </a:solidFill>
              </a:rPr>
              <a:t> </a:t>
            </a:r>
            <a:r>
              <a:rPr lang="en-GB" sz="3200" b="1" dirty="0" err="1">
                <a:solidFill>
                  <a:srgbClr val="FF0000"/>
                </a:solidFill>
              </a:rPr>
              <a:t>các</a:t>
            </a:r>
            <a:r>
              <a:rPr lang="en-GB" sz="3200" b="1" dirty="0">
                <a:solidFill>
                  <a:srgbClr val="FF0000"/>
                </a:solidFill>
              </a:rPr>
              <a:t> </a:t>
            </a:r>
            <a:r>
              <a:rPr lang="en-GB" sz="3200" b="1" dirty="0" err="1">
                <a:solidFill>
                  <a:srgbClr val="FF0000"/>
                </a:solidFill>
              </a:rPr>
              <a:t>chỗ</a:t>
            </a:r>
            <a:r>
              <a:rPr lang="en-GB" sz="3200" b="1" dirty="0">
                <a:solidFill>
                  <a:srgbClr val="FF0000"/>
                </a:solidFill>
              </a:rPr>
              <a:t> </a:t>
            </a:r>
            <a:r>
              <a:rPr lang="en-GB" sz="3200" b="1" dirty="0" err="1">
                <a:solidFill>
                  <a:srgbClr val="FF0000"/>
                </a:solidFill>
              </a:rPr>
              <a:t>trống</a:t>
            </a:r>
            <a:r>
              <a:rPr lang="en-GB" sz="3200" b="1" dirty="0">
                <a:solidFill>
                  <a:srgbClr val="FF0000"/>
                </a:solidFill>
              </a:rPr>
              <a:t> </a:t>
            </a:r>
            <a:r>
              <a:rPr lang="en-GB" sz="3200" b="1" dirty="0" err="1">
                <a:solidFill>
                  <a:srgbClr val="FF0000"/>
                </a:solidFill>
              </a:rPr>
              <a:t>trong</a:t>
            </a:r>
            <a:r>
              <a:rPr lang="en-GB" sz="3200" b="1" dirty="0">
                <a:solidFill>
                  <a:srgbClr val="FF0000"/>
                </a:solidFill>
              </a:rPr>
              <a:t> </a:t>
            </a:r>
            <a:r>
              <a:rPr lang="en-GB" sz="3200" b="1" dirty="0" err="1">
                <a:solidFill>
                  <a:srgbClr val="FF0000"/>
                </a:solidFill>
              </a:rPr>
              <a:t>kết</a:t>
            </a:r>
            <a:r>
              <a:rPr lang="en-GB" sz="3200" b="1" dirty="0">
                <a:solidFill>
                  <a:srgbClr val="FF0000"/>
                </a:solidFill>
              </a:rPr>
              <a:t> </a:t>
            </a:r>
            <a:r>
              <a:rPr lang="en-GB" sz="3200" b="1" dirty="0" err="1">
                <a:solidFill>
                  <a:srgbClr val="FF0000"/>
                </a:solidFill>
              </a:rPr>
              <a:t>luận</a:t>
            </a:r>
            <a:r>
              <a:rPr lang="en-GB" sz="3200" b="1" dirty="0">
                <a:solidFill>
                  <a:srgbClr val="FF0000"/>
                </a:solidFill>
              </a:rPr>
              <a:t> </a:t>
            </a:r>
            <a:r>
              <a:rPr lang="en-GB" sz="3200" b="1" dirty="0" err="1">
                <a:solidFill>
                  <a:srgbClr val="FF0000"/>
                </a:solidFill>
              </a:rPr>
              <a:t>sau</a:t>
            </a:r>
            <a:r>
              <a:rPr lang="en-GB" sz="3200" b="1" dirty="0">
                <a:solidFill>
                  <a:srgbClr val="FF0000"/>
                </a:solidFill>
              </a:rPr>
              <a:t> </a:t>
            </a:r>
            <a:r>
              <a:rPr lang="en-GB" sz="3200" b="1" dirty="0" err="1">
                <a:solidFill>
                  <a:srgbClr val="FF0000"/>
                </a:solidFill>
              </a:rPr>
              <a:t>đây</a:t>
            </a:r>
            <a:r>
              <a:rPr lang="en-GB" sz="3200" b="1" dirty="0">
                <a:solidFill>
                  <a:srgbClr val="FF0000"/>
                </a:solidFill>
              </a:rPr>
              <a:t>:</a:t>
            </a:r>
          </a:p>
          <a:p>
            <a:pPr eaLnBrk="1" hangingPunct="1">
              <a:buClr>
                <a:srgbClr val="FF0000"/>
              </a:buClr>
              <a:buSzPct val="200000"/>
              <a:buFont typeface="Wingdings" pitchFamily="2" charset="2"/>
              <a:buChar char="@"/>
              <a:defRPr/>
            </a:pPr>
            <a:endParaRPr lang="en-US" sz="2800" b="1" dirty="0" smtClean="0">
              <a:solidFill>
                <a:schemeClr val="accent2">
                  <a:lumMod val="50000"/>
                </a:schemeClr>
              </a:solidFill>
              <a:latin typeface=".VnTime" pitchFamily="34" charset="0"/>
            </a:endParaRPr>
          </a:p>
        </p:txBody>
      </p:sp>
      <p:sp>
        <p:nvSpPr>
          <p:cNvPr id="11" name="TextBox 9"/>
          <p:cNvSpPr txBox="1">
            <a:spLocks noChangeArrowheads="1"/>
          </p:cNvSpPr>
          <p:nvPr/>
        </p:nvSpPr>
        <p:spPr bwMode="auto">
          <a:xfrm>
            <a:off x="369995" y="2850794"/>
            <a:ext cx="8610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3200" b="1" dirty="0">
                <a:solidFill>
                  <a:srgbClr val="1E0E96"/>
                </a:solidFill>
                <a:latin typeface="Arial" panose="020B0604020202020204" pitchFamily="34" charset="0"/>
              </a:rPr>
              <a:t> </a:t>
            </a:r>
            <a:r>
              <a:rPr lang="en-US" altLang="en-US" sz="3200" b="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Chất</a:t>
            </a:r>
            <a:r>
              <a:rPr lang="en-US" altLang="en-US" sz="3200" b="1" dirty="0" smtClean="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lỏng</a:t>
            </a:r>
            <a:r>
              <a:rPr lang="en-US" altLang="en-US" sz="3200" b="1" dirty="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không</a:t>
            </a:r>
            <a:r>
              <a:rPr lang="en-US" altLang="en-US" sz="3200" b="1" dirty="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chỉ</a:t>
            </a:r>
            <a:r>
              <a:rPr lang="en-US" altLang="en-US" sz="3200" b="1" dirty="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gây</a:t>
            </a:r>
            <a:r>
              <a:rPr lang="en-US" altLang="en-US" sz="3200" b="1" dirty="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ra</a:t>
            </a:r>
            <a:r>
              <a:rPr lang="en-US" altLang="en-US" sz="3200" b="1" dirty="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áp</a:t>
            </a:r>
            <a:r>
              <a:rPr lang="en-US" altLang="en-US" sz="3200" b="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suất</a:t>
            </a:r>
            <a:r>
              <a:rPr lang="en-US" altLang="en-US" sz="3200" b="1" dirty="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lên</a:t>
            </a:r>
            <a:r>
              <a:rPr lang="en-US" altLang="en-US" sz="3200" b="1" dirty="0" smtClean="0">
                <a:solidFill>
                  <a:srgbClr val="1E0E96"/>
                </a:solidFill>
                <a:latin typeface="Arial" panose="020B0604020202020204" pitchFamily="34" charset="0"/>
              </a:rPr>
              <a:t> </a:t>
            </a:r>
            <a:r>
              <a:rPr lang="en-US" altLang="en-US" sz="3200" dirty="0" smtClean="0">
                <a:solidFill>
                  <a:srgbClr val="1E0E96"/>
                </a:solidFill>
                <a:latin typeface="Arial" panose="020B0604020202020204" pitchFamily="34" charset="0"/>
              </a:rPr>
              <a:t>….</a:t>
            </a:r>
            <a:r>
              <a:rPr lang="en-US" altLang="en-US" sz="3200" i="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bình</a:t>
            </a:r>
            <a:r>
              <a:rPr lang="en-US" altLang="en-US" sz="3200" b="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mà</a:t>
            </a:r>
            <a:r>
              <a:rPr lang="en-US" altLang="en-US" sz="3200" b="1" dirty="0" smtClean="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lên</a:t>
            </a:r>
            <a:r>
              <a:rPr lang="en-US" altLang="en-US" sz="3200" b="1" dirty="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cả</a:t>
            </a:r>
            <a:r>
              <a:rPr lang="en-US" altLang="en-US" sz="3200" b="1" dirty="0">
                <a:solidFill>
                  <a:srgbClr val="1E0E96"/>
                </a:solidFill>
                <a:latin typeface="Arial" panose="020B0604020202020204" pitchFamily="34" charset="0"/>
              </a:rPr>
              <a:t> </a:t>
            </a:r>
            <a:r>
              <a:rPr lang="en-US" altLang="en-US" sz="3200" dirty="0" smtClean="0">
                <a:solidFill>
                  <a:srgbClr val="1E0E96"/>
                </a:solidFill>
                <a:latin typeface="Arial" panose="020B0604020202020204" pitchFamily="34" charset="0"/>
              </a:rPr>
              <a:t>………..</a:t>
            </a:r>
            <a:r>
              <a:rPr lang="en-US" altLang="en-US" sz="3200" b="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bình</a:t>
            </a:r>
            <a:r>
              <a:rPr lang="en-US" altLang="en-US" sz="3200" b="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và</a:t>
            </a:r>
            <a:r>
              <a:rPr lang="en-US" altLang="en-US" sz="3200" b="1" dirty="0" smtClean="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các</a:t>
            </a:r>
            <a:r>
              <a:rPr lang="en-US" altLang="en-US" sz="3200" b="1" dirty="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vật</a:t>
            </a:r>
            <a:r>
              <a:rPr lang="en-US" altLang="en-US" sz="3200" b="1" dirty="0" smtClean="0">
                <a:solidFill>
                  <a:srgbClr val="1E0E96"/>
                </a:solidFill>
                <a:latin typeface="Arial" panose="020B0604020202020204" pitchFamily="34" charset="0"/>
              </a:rPr>
              <a:t> ở </a:t>
            </a:r>
            <a:r>
              <a:rPr lang="en-US" altLang="en-US" sz="3200" dirty="0" smtClean="0">
                <a:solidFill>
                  <a:srgbClr val="1E0E96"/>
                </a:solidFill>
                <a:latin typeface="Arial" panose="020B0604020202020204" pitchFamily="34" charset="0"/>
              </a:rPr>
              <a:t>……...........</a:t>
            </a:r>
            <a:r>
              <a:rPr lang="en-US" altLang="en-US" sz="3200" b="1" dirty="0" smtClean="0">
                <a:solidFill>
                  <a:srgbClr val="1E0E96"/>
                </a:solidFill>
                <a:latin typeface="Arial" panose="020B0604020202020204" pitchFamily="34" charset="0"/>
              </a:rPr>
              <a:t> </a:t>
            </a:r>
            <a:r>
              <a:rPr lang="en-US" altLang="en-US" sz="3200" b="1" dirty="0" err="1" smtClean="0">
                <a:solidFill>
                  <a:srgbClr val="1E0E96"/>
                </a:solidFill>
                <a:latin typeface="Arial" panose="020B0604020202020204" pitchFamily="34" charset="0"/>
              </a:rPr>
              <a:t>chất</a:t>
            </a:r>
            <a:r>
              <a:rPr lang="en-US" altLang="en-US" sz="3200" b="1" dirty="0" smtClean="0">
                <a:solidFill>
                  <a:srgbClr val="1E0E96"/>
                </a:solidFill>
                <a:latin typeface="Arial" panose="020B0604020202020204" pitchFamily="34" charset="0"/>
              </a:rPr>
              <a:t> </a:t>
            </a:r>
            <a:r>
              <a:rPr lang="en-US" altLang="en-US" sz="3200" b="1" dirty="0" err="1">
                <a:solidFill>
                  <a:srgbClr val="1E0E96"/>
                </a:solidFill>
                <a:latin typeface="Arial" panose="020B0604020202020204" pitchFamily="34" charset="0"/>
              </a:rPr>
              <a:t>lỏng</a:t>
            </a:r>
            <a:r>
              <a:rPr lang="en-US" altLang="en-US" sz="3200" b="1" dirty="0">
                <a:solidFill>
                  <a:srgbClr val="1E0E96"/>
                </a:solidFill>
                <a:latin typeface="Arial" panose="020B0604020202020204" pitchFamily="34" charset="0"/>
              </a:rPr>
              <a:t>. </a:t>
            </a:r>
          </a:p>
        </p:txBody>
      </p:sp>
    </p:spTree>
    <p:extLst>
      <p:ext uri="{BB962C8B-B14F-4D97-AF65-F5344CB8AC3E}">
        <p14:creationId xmlns:p14="http://schemas.microsoft.com/office/powerpoint/2010/main" val="354563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2060</TotalTime>
  <Words>990</Words>
  <Application>Microsoft Office PowerPoint</Application>
  <PresentationFormat>On-screen Show (4:3)</PresentationFormat>
  <Paragraphs>129</Paragraphs>
  <Slides>28</Slides>
  <Notes>6</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.VnArabia</vt:lpstr>
      <vt:lpstr>.VnArabiaH</vt:lpstr>
      <vt:lpstr>.VnAristote</vt:lpstr>
      <vt:lpstr>.VnTime</vt:lpstr>
      <vt:lpstr>Arial</vt:lpstr>
      <vt:lpstr>Calibri</vt:lpstr>
      <vt:lpstr>Symbol</vt:lpstr>
      <vt:lpstr>Times New Roman</vt:lpstr>
      <vt:lpstr>VNI-Times</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 Hat Tieu</dc:creator>
  <cp:lastModifiedBy>Hoa Hat Tieu</cp:lastModifiedBy>
  <cp:revision>185</cp:revision>
  <dcterms:created xsi:type="dcterms:W3CDTF">2006-08-16T00:00:00Z</dcterms:created>
  <dcterms:modified xsi:type="dcterms:W3CDTF">2017-10-16T23:05:51Z</dcterms:modified>
</cp:coreProperties>
</file>