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4" r:id="rId3"/>
    <p:sldId id="257" r:id="rId4"/>
    <p:sldId id="281" r:id="rId5"/>
    <p:sldId id="258" r:id="rId6"/>
    <p:sldId id="259" r:id="rId7"/>
    <p:sldId id="280" r:id="rId8"/>
    <p:sldId id="260" r:id="rId9"/>
    <p:sldId id="284" r:id="rId10"/>
    <p:sldId id="286" r:id="rId11"/>
    <p:sldId id="264" r:id="rId12"/>
    <p:sldId id="294" r:id="rId13"/>
    <p:sldId id="265" r:id="rId14"/>
    <p:sldId id="262" r:id="rId15"/>
    <p:sldId id="266" r:id="rId16"/>
    <p:sldId id="271" r:id="rId17"/>
    <p:sldId id="272" r:id="rId18"/>
    <p:sldId id="275" r:id="rId19"/>
    <p:sldId id="276" r:id="rId20"/>
    <p:sldId id="268" r:id="rId21"/>
    <p:sldId id="269" r:id="rId22"/>
    <p:sldId id="282" r:id="rId23"/>
    <p:sldId id="283" r:id="rId24"/>
    <p:sldId id="285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77" r:id="rId33"/>
    <p:sldId id="278" r:id="rId34"/>
    <p:sldId id="279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EAB6"/>
    <a:srgbClr val="EC207C"/>
    <a:srgbClr val="D0BB3C"/>
    <a:srgbClr val="D735B4"/>
    <a:srgbClr val="45B1C7"/>
    <a:srgbClr val="CF3DCF"/>
    <a:srgbClr val="0000FF"/>
    <a:srgbClr val="FB11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E69188-2F4A-493A-86A8-77F30F4BE763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88056-CCF8-46AC-90A1-87F3D25023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416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88056-CCF8-46AC-90A1-87F3D250239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400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21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303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815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960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488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06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99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977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85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9851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6661A-6D71-47D6-A4E3-E8B2DF2AEC74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55A28B-ACBE-4367-A523-819879C21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451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8138" y="768928"/>
            <a:ext cx="5121275" cy="2308225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HP001 4 hàng"/>
                <a:ea typeface="+mn-ea"/>
                <a:cs typeface="Arial" pitchFamily="34" charset="0"/>
              </a:defRPr>
            </a:lvl9pPr>
          </a:lstStyle>
          <a:p>
            <a:pPr algn="ctr"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KÍNH CHÀO </a:t>
            </a:r>
          </a:p>
          <a:p>
            <a:pPr algn="ctr">
              <a:defRPr/>
            </a:pPr>
            <a:r>
              <a:rPr lang="en-US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QUÝ  </a:t>
            </a: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THẦY CÔ ĐẾN DỰ </a:t>
            </a:r>
            <a:r>
              <a:rPr lang="en-US" sz="4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GIỜ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-7938" y="3862388"/>
            <a:ext cx="7353301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cs typeface="Times New Roman" pitchFamily="18" charset="0"/>
              </a:rPr>
              <a:t>                   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MÔN </a:t>
            </a: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ĐỊA LÍ: LỚP </a:t>
            </a:r>
            <a:r>
              <a:rPr lang="en-US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8B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GIÁO VIÊN: NGUYỄN NGỌC QUỲNH NHƯ</a:t>
            </a:r>
            <a:endParaRPr lang="en-US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9725" y="119063"/>
            <a:ext cx="914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250" y="5802313"/>
            <a:ext cx="9144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2894013"/>
            <a:ext cx="914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00" y="2798763"/>
            <a:ext cx="9144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gem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2650" y="-198438"/>
            <a:ext cx="1536700" cy="1517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gem22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1001713"/>
            <a:ext cx="94615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7413" y="341313"/>
            <a:ext cx="914400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Copy of Abelha_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700088"/>
            <a:ext cx="14478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263" y="192088"/>
            <a:ext cx="1373187" cy="97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5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5310188"/>
            <a:ext cx="914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6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360988"/>
            <a:ext cx="128905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7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788" y="2855913"/>
            <a:ext cx="914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8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8" y="6075363"/>
            <a:ext cx="914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9" descr="star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17488"/>
            <a:ext cx="9144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0" descr="Copy of Abelha_1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75" y="-12700"/>
            <a:ext cx="1447800" cy="124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3275013"/>
            <a:ext cx="9144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885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13855"/>
            <a:ext cx="9144000" cy="1219200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24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33055"/>
            <a:ext cx="4343400" cy="5624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3055"/>
            <a:ext cx="4953000" cy="5624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1918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7"/>
          <p:cNvSpPr txBox="1">
            <a:spLocks noChangeArrowheads="1"/>
          </p:cNvSpPr>
          <p:nvPr/>
        </p:nvSpPr>
        <p:spPr bwMode="auto">
          <a:xfrm>
            <a:off x="457200" y="6461125"/>
            <a:ext cx="3124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2000">
              <a:latin typeface=".VnArial" pitchFamily="34" charset="0"/>
            </a:endParaRPr>
          </a:p>
        </p:txBody>
      </p:sp>
      <p:pic>
        <p:nvPicPr>
          <p:cNvPr id="3" name="Picture 12" descr="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0418" y="0"/>
            <a:ext cx="6380163" cy="698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4"/>
          <p:cNvSpPr>
            <a:spLocks noChangeArrowheads="1"/>
          </p:cNvSpPr>
          <p:nvPr/>
        </p:nvSpPr>
        <p:spPr bwMode="auto">
          <a:xfrm>
            <a:off x="6934200" y="457200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kumimoji="1" lang="en-US" sz="2400"/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6096000" y="762000"/>
            <a:ext cx="2819400" cy="5334000"/>
          </a:xfrm>
          <a:prstGeom prst="rect">
            <a:avLst/>
          </a:prstGeom>
          <a:solidFill>
            <a:srgbClr val="00B05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có</a:t>
            </a:r>
            <a:endParaRPr kumimoji="1"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lịch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sử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lâu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dài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/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phức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tạp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chu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kì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kumimoji="1" lang="en-US" sz="3200" b="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AutoShape 17"/>
          <p:cNvSpPr>
            <a:spLocks noChangeArrowheads="1"/>
          </p:cNvSpPr>
          <p:nvPr/>
        </p:nvSpPr>
        <p:spPr bwMode="auto">
          <a:xfrm>
            <a:off x="5410200" y="3124200"/>
            <a:ext cx="533400" cy="11430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946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4495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0"/>
            <a:ext cx="46482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1"/>
            <a:ext cx="449580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8740" y="3429001"/>
            <a:ext cx="4665260" cy="342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19200" y="2971800"/>
            <a:ext cx="1752600" cy="4572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15000" y="2971800"/>
            <a:ext cx="1828800" cy="45720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nâu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6477000"/>
            <a:ext cx="17526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mỡ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791200" y="6477000"/>
            <a:ext cx="1905000" cy="3810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bùn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6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img1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67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6324600" y="1066800"/>
            <a:ext cx="2667000" cy="5257800"/>
          </a:xfrm>
          <a:prstGeom prst="rect">
            <a:avLst/>
          </a:prstGeom>
          <a:solidFill>
            <a:srgbClr val="EC207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trí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tiếp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giáp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vành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đai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kumimoji="1"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dirty="0" err="1">
                <a:latin typeface="Times New Roman" pitchFamily="18" charset="0"/>
                <a:cs typeface="Times New Roman" pitchFamily="18" charset="0"/>
              </a:rPr>
              <a:t>Thái</a:t>
            </a:r>
            <a:r>
              <a:rPr kumimoji="1"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kumimoji="1"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2800" b="1" dirty="0" err="1">
                <a:latin typeface="Times New Roman" pitchFamily="18" charset="0"/>
                <a:cs typeface="Times New Roman" pitchFamily="18" charset="0"/>
              </a:rPr>
              <a:t>Dương</a:t>
            </a:r>
            <a:endParaRPr kumimoji="1"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AutoShape 6"/>
          <p:cNvSpPr>
            <a:spLocks noChangeArrowheads="1"/>
          </p:cNvSpPr>
          <p:nvPr/>
        </p:nvSpPr>
        <p:spPr bwMode="auto">
          <a:xfrm>
            <a:off x="5638800" y="2895600"/>
            <a:ext cx="685800" cy="137160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" name="Right Arrow 4"/>
          <p:cNvSpPr/>
          <p:nvPr/>
        </p:nvSpPr>
        <p:spPr bwMode="auto">
          <a:xfrm rot="1244941">
            <a:off x="484188" y="2281238"/>
            <a:ext cx="444500" cy="230187"/>
          </a:xfrm>
          <a:prstGeom prst="rightArrow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b="0"/>
          </a:p>
        </p:txBody>
      </p:sp>
      <p:sp>
        <p:nvSpPr>
          <p:cNvPr id="6" name="Right Arrow 5"/>
          <p:cNvSpPr/>
          <p:nvPr/>
        </p:nvSpPr>
        <p:spPr bwMode="auto">
          <a:xfrm rot="1244941">
            <a:off x="4681538" y="3006725"/>
            <a:ext cx="685800" cy="315913"/>
          </a:xfrm>
          <a:prstGeom prst="rightArrow">
            <a:avLst/>
          </a:prstGeom>
          <a:solidFill>
            <a:schemeClr val="accent5">
              <a:lumMod val="2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/>
          <a:lstStyle/>
          <a:p>
            <a:pPr>
              <a:defRPr/>
            </a:pPr>
            <a:endParaRPr lang="en-US" b="0"/>
          </a:p>
        </p:txBody>
      </p:sp>
    </p:spTree>
    <p:extLst>
      <p:ext uri="{BB962C8B-B14F-4D97-AF65-F5344CB8AC3E}">
        <p14:creationId xmlns:p14="http://schemas.microsoft.com/office/powerpoint/2010/main" val="302288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143000" y="6166498"/>
            <a:ext cx="5410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dò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6553200" y="1143000"/>
            <a:ext cx="2438400" cy="4724400"/>
          </a:xfrm>
          <a:prstGeom prst="rect">
            <a:avLst/>
          </a:prstGeom>
          <a:solidFill>
            <a:srgbClr val="D0BB3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việc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dò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kiếm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endParaRPr kumimoji="1" lang="en-US" sz="32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ngành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chất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1" lang="en-US" sz="3200" b="1" dirty="0" err="1">
                <a:latin typeface="Times New Roman" pitchFamily="18" charset="0"/>
                <a:cs typeface="Times New Roman" pitchFamily="18" charset="0"/>
              </a:rPr>
              <a:t>cao</a:t>
            </a:r>
            <a:r>
              <a:rPr kumimoji="1"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AutoShape 8"/>
          <p:cNvSpPr>
            <a:spLocks noChangeArrowheads="1"/>
          </p:cNvSpPr>
          <p:nvPr/>
        </p:nvSpPr>
        <p:spPr bwMode="auto">
          <a:xfrm>
            <a:off x="5777346" y="2971799"/>
            <a:ext cx="775854" cy="1371601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6" descr="C:\Users\Dell\Desktop\upload_2016-10-19_23-39-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5" y="0"/>
            <a:ext cx="5791200" cy="6165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2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8321160"/>
              </p:ext>
            </p:extLst>
          </p:nvPr>
        </p:nvGraphicFramePr>
        <p:xfrm>
          <a:off x="0" y="0"/>
          <a:ext cx="9144000" cy="685795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1981200"/>
                <a:gridCol w="1516063"/>
                <a:gridCol w="2674937"/>
                <a:gridCol w="2971800"/>
              </a:tblGrid>
              <a:tr h="1219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Khoáng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Đơn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Trữ lượng tìm kiếm + thăm dò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Tổng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trữ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dự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báo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+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tìm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kiếm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thăm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Dầu mỏ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Tỉ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tấn</a:t>
                      </a: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1,5 - 2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 – 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  <a:tr h="82291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Than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 tấn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6600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  <a:tr h="7772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Quặng sắt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 tấn 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1041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Bôxit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 tấn 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3040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6600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  <a:tr h="86936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Vàng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Tấn 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  <a:tr h="85207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Thiếc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Nghìn tấn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553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  <a:tr h="869352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Apatit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Triệu tấn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908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7" marB="45717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1760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17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6172200"/>
            <a:ext cx="5791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 ở 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Cẩm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Ninh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872"/>
            <a:ext cx="9164782" cy="615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47800" y="6172200"/>
            <a:ext cx="5791200" cy="6858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khoan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Bạch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Vũng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Tàu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800"/>
            <a:ext cx="9144000" cy="617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6186486"/>
            <a:ext cx="5791200" cy="67151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apatit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57"/>
            <a:ext cx="9144000" cy="6156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447800" y="6186486"/>
            <a:ext cx="5791200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Thạch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Khê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Tĩnh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9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74" y="1"/>
            <a:ext cx="4762501" cy="2895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" y="0"/>
            <a:ext cx="4388427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74" y="2895600"/>
            <a:ext cx="4741719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8" y="2860964"/>
            <a:ext cx="4388426" cy="3997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679" y="1"/>
            <a:ext cx="4444998" cy="3338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3338945"/>
            <a:ext cx="4479634" cy="354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175" y="-6927"/>
            <a:ext cx="4762500" cy="337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2108" y="3363191"/>
            <a:ext cx="4705930" cy="3508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860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Dell\Desktop\small-68839-857620140911105809.33152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4724400" cy="3276600"/>
          </a:xfrm>
          <a:prstGeom prst="rect">
            <a:avLst/>
          </a:prstGeom>
          <a:noFill/>
        </p:spPr>
      </p:pic>
      <p:pic>
        <p:nvPicPr>
          <p:cNvPr id="3" name="Picture 7" descr="C:\Users\Dell\Desktop\16300065_Image_2379__.jp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6600"/>
            <a:ext cx="4724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" descr="C:\Users\Dell\Desktop\3_1457711660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855"/>
            <a:ext cx="441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:\Users\Dell\Desktop\dadung0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581400"/>
            <a:ext cx="2667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825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0"/>
            <a:ext cx="458585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0"/>
            <a:ext cx="4572001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7" y="3200400"/>
            <a:ext cx="4561392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782" y="3200400"/>
            <a:ext cx="455121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0957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45"/>
            <a:ext cx="4440383" cy="3731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718" y="0"/>
            <a:ext cx="4381500" cy="3638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3" y="3638549"/>
            <a:ext cx="4287983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638549"/>
            <a:ext cx="4856018" cy="321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2438400" y="3209924"/>
            <a:ext cx="1371600" cy="428626"/>
          </a:xfrm>
          <a:prstGeom prst="rect">
            <a:avLst/>
          </a:prstGeom>
          <a:solidFill>
            <a:srgbClr val="22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648200" y="3209923"/>
            <a:ext cx="1295400" cy="428626"/>
          </a:xfrm>
          <a:prstGeom prst="rect">
            <a:avLst/>
          </a:prstGeom>
          <a:solidFill>
            <a:srgbClr val="22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524000" y="6400800"/>
            <a:ext cx="1170708" cy="457200"/>
          </a:xfrm>
          <a:prstGeom prst="rect">
            <a:avLst/>
          </a:prstGeom>
          <a:solidFill>
            <a:srgbClr val="22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Đá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vôi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43600" y="6477000"/>
            <a:ext cx="1524000" cy="381000"/>
          </a:xfrm>
          <a:prstGeom prst="rect">
            <a:avLst/>
          </a:prstGeom>
          <a:solidFill>
            <a:srgbClr val="22EAB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31845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1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76800" y="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2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3638550"/>
            <a:ext cx="60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3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40383" y="3638550"/>
            <a:ext cx="588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</a:rPr>
              <a:t>4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84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095252145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86400" cy="394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6" descr="esprit%20dainty-crest-_12826758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57200"/>
            <a:ext cx="36576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7" descr="airbus_A38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5486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 descr="080920103257-988-93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36576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4457700" y="0"/>
            <a:ext cx="1905000" cy="5191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 Black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 Black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 Black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 Black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dirty="0" smtClean="0">
                <a:latin typeface="Times New Roman" pitchFamily="18" charset="0"/>
              </a:rPr>
              <a:t>Titan</a:t>
            </a:r>
            <a:endParaRPr lang="en-US" sz="28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540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350px-Apatite_Ca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434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4" descr="phuchop_h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0327" y="1913658"/>
            <a:ext cx="4793673" cy="4944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5791200" y="731693"/>
            <a:ext cx="1676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Apatit</a:t>
            </a:r>
            <a:endParaRPr lang="en-US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889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7200" y="152400"/>
            <a:ext cx="800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 CHƠI: AI NHANH TAY HƠN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1143000"/>
            <a:ext cx="9144000" cy="3429000"/>
          </a:xfrm>
          <a:prstGeom prst="roundRect">
            <a:avLst/>
          </a:prstGeom>
          <a:solidFill>
            <a:srgbClr val="22EAB6"/>
          </a:solidFill>
          <a:ln w="381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endParaRPr lang="en-US" sz="24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mệnh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lệnh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25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218" y="-115888"/>
            <a:ext cx="6096000" cy="7089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968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782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30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26: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36917"/>
            <a:ext cx="891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0500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8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Punched Tape 1"/>
          <p:cNvSpPr/>
          <p:nvPr/>
        </p:nvSpPr>
        <p:spPr>
          <a:xfrm>
            <a:off x="609600" y="1600200"/>
            <a:ext cx="7924800" cy="2209800"/>
          </a:xfrm>
          <a:prstGeom prst="flowChartPunchedTape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 sự hiểu biết của mình và thông qua các thông tin, phương tiện đại chúng em hãy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ta?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86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28" y="0"/>
            <a:ext cx="44196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7244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219450"/>
            <a:ext cx="4724400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28" y="3240232"/>
            <a:ext cx="4419600" cy="3608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02828" y="2743200"/>
            <a:ext cx="3276600" cy="47625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than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endParaRPr lang="en-US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" y="-15728"/>
            <a:ext cx="9143999" cy="684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53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1295400" y="2209800"/>
            <a:ext cx="5562600" cy="2971800"/>
          </a:xfrm>
          <a:prstGeom prst="cloudCallou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54774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0" t="30556" r="29044" b="25000"/>
          <a:stretch>
            <a:fillRect/>
          </a:stretch>
        </p:blipFill>
        <p:spPr>
          <a:xfrm>
            <a:off x="4648200" y="27709"/>
            <a:ext cx="4461164" cy="5077691"/>
          </a:xfrm>
          <a:prstGeom prst="rect">
            <a:avLst/>
          </a:prstGeom>
          <a:noFill/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18" t="41667" r="31131" b="16667"/>
          <a:stretch>
            <a:fillRect/>
          </a:stretch>
        </p:blipFill>
        <p:spPr bwMode="auto">
          <a:xfrm>
            <a:off x="0" y="0"/>
            <a:ext cx="4724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lowchart: Punched Tape 4"/>
          <p:cNvSpPr/>
          <p:nvPr/>
        </p:nvSpPr>
        <p:spPr>
          <a:xfrm>
            <a:off x="-13855" y="5105400"/>
            <a:ext cx="9144000" cy="1981200"/>
          </a:xfrm>
          <a:prstGeom prst="flowChartPunchedTape">
            <a:avLst/>
          </a:prstGeom>
          <a:solidFill>
            <a:srgbClr val="EC20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 thực trạng khai thác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em môi trường xung quanh sẽ bị ảnh hưởng </a:t>
            </a:r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72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" y="3621232"/>
            <a:ext cx="47625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3621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35" y="3621232"/>
            <a:ext cx="4319155" cy="3228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2209800" y="2286000"/>
            <a:ext cx="4625686" cy="2362200"/>
          </a:xfrm>
          <a:prstGeom prst="cloud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biện </a:t>
            </a:r>
            <a:r>
              <a:rPr lang="vi-V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vi-V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 sử dụng hợp </a:t>
            </a:r>
            <a:r>
              <a:rPr lang="vi-V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vi-V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nguồn tài nguyên khoáng sản ở </a:t>
            </a:r>
            <a:r>
              <a:rPr lang="vi-VN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 </a:t>
            </a:r>
            <a:r>
              <a:rPr lang="vi-VN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ta? 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2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-2" y="6927"/>
            <a:ext cx="9143997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30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26: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Kết quả hình ảnh cho khoáng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84145"/>
            <a:ext cx="9143996" cy="57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69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5" t="18750" r="28125" b="9375"/>
          <a:stretch>
            <a:fillRect/>
          </a:stretch>
        </p:blipFill>
        <p:spPr>
          <a:xfrm>
            <a:off x="1727200" y="0"/>
            <a:ext cx="558800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5870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Dell\Desktop\20121204154915_DiengioTuyPh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197"/>
            <a:ext cx="4648200" cy="344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429000"/>
            <a:ext cx="4648200" cy="451513"/>
          </a:xfrm>
          <a:prstGeom prst="rect">
            <a:avLst/>
          </a:prstGeom>
          <a:solidFill>
            <a:srgbClr val="D735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+mj-lt"/>
              </a:rPr>
              <a:t>Các trụ điện gió thuộc nhà máy điện gió Tuy Phong (Bình Thuận) </a:t>
            </a:r>
          </a:p>
        </p:txBody>
      </p:sp>
      <p:pic>
        <p:nvPicPr>
          <p:cNvPr id="5" name="Picture 2" descr="C:\Users\Dell\Desktop\lazada-den-nang-luong-mat-troi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733801"/>
            <a:ext cx="4495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Dell\Desktop\20121204155049_DiengioBaclie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4648200" y="0"/>
            <a:ext cx="4495800" cy="533400"/>
          </a:xfrm>
          <a:prstGeom prst="rect">
            <a:avLst/>
          </a:prstGeom>
          <a:solidFill>
            <a:srgbClr val="D735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 trụ điện gió trên biển thuộc nhà máy điện gió (Bạc Liêu)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80513"/>
            <a:ext cx="4648200" cy="2977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2933700" y="6477001"/>
            <a:ext cx="3429000" cy="381000"/>
          </a:xfrm>
          <a:prstGeom prst="rect">
            <a:avLst/>
          </a:prstGeom>
          <a:solidFill>
            <a:srgbClr val="D735B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98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810000" y="3429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D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495800" y="2819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Ắ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3810000" y="2819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867400" y="1600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24200" y="1600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31242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Ề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810000" y="2209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4495800" y="2209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810000" y="1600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8100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124200" y="38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2438400" y="38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Ừ</a:t>
            </a: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495800" y="3429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Ầ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810000" y="4648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3810000" y="4038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Ạ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4495800" y="4648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5181600" y="28194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4384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495800" y="1600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44958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5181600" y="38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23" name="Rectangle 23"/>
          <p:cNvSpPr>
            <a:spLocks noChangeArrowheads="1"/>
          </p:cNvSpPr>
          <p:nvPr/>
        </p:nvSpPr>
        <p:spPr bwMode="auto">
          <a:xfrm>
            <a:off x="1752600" y="38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24" name="Rectangle 24"/>
          <p:cNvSpPr>
            <a:spLocks noChangeArrowheads="1"/>
          </p:cNvSpPr>
          <p:nvPr/>
        </p:nvSpPr>
        <p:spPr bwMode="auto">
          <a:xfrm>
            <a:off x="5867400" y="38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6553200" y="38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Ỏ</a:t>
            </a:r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5181600" y="1600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Í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72390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R</a:t>
            </a:r>
          </a:p>
        </p:txBody>
      </p:sp>
      <p:sp>
        <p:nvSpPr>
          <p:cNvPr id="28" name="Rectangle 28"/>
          <p:cNvSpPr>
            <a:spLocks noChangeArrowheads="1"/>
          </p:cNvSpPr>
          <p:nvPr/>
        </p:nvSpPr>
        <p:spPr bwMode="auto">
          <a:xfrm>
            <a:off x="65532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58674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30" name="Rectangle 30"/>
          <p:cNvSpPr>
            <a:spLocks noChangeArrowheads="1"/>
          </p:cNvSpPr>
          <p:nvPr/>
        </p:nvSpPr>
        <p:spPr bwMode="auto">
          <a:xfrm>
            <a:off x="51816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31" name="Rectangle 31"/>
          <p:cNvSpPr>
            <a:spLocks noChangeArrowheads="1"/>
          </p:cNvSpPr>
          <p:nvPr/>
        </p:nvSpPr>
        <p:spPr bwMode="auto">
          <a:xfrm>
            <a:off x="2438400" y="2209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32" name="Rectangle 32"/>
          <p:cNvSpPr>
            <a:spLocks noChangeArrowheads="1"/>
          </p:cNvSpPr>
          <p:nvPr/>
        </p:nvSpPr>
        <p:spPr bwMode="auto">
          <a:xfrm>
            <a:off x="3124200" y="2209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33" name="Rectangle 33"/>
          <p:cNvSpPr>
            <a:spLocks noChangeArrowheads="1"/>
          </p:cNvSpPr>
          <p:nvPr/>
        </p:nvSpPr>
        <p:spPr bwMode="auto">
          <a:xfrm>
            <a:off x="5181600" y="2209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Đ</a:t>
            </a:r>
          </a:p>
        </p:txBody>
      </p:sp>
      <p:sp>
        <p:nvSpPr>
          <p:cNvPr id="34" name="Rectangle 34"/>
          <p:cNvSpPr>
            <a:spLocks noChangeArrowheads="1"/>
          </p:cNvSpPr>
          <p:nvPr/>
        </p:nvSpPr>
        <p:spPr bwMode="auto">
          <a:xfrm>
            <a:off x="5181600" y="4648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35" name="Rectangle 35"/>
          <p:cNvSpPr>
            <a:spLocks noChangeArrowheads="1"/>
          </p:cNvSpPr>
          <p:nvPr/>
        </p:nvSpPr>
        <p:spPr bwMode="auto">
          <a:xfrm>
            <a:off x="3124200" y="4038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6" name="Rectangle 36"/>
          <p:cNvSpPr>
            <a:spLocks noChangeArrowheads="1"/>
          </p:cNvSpPr>
          <p:nvPr/>
        </p:nvSpPr>
        <p:spPr bwMode="auto">
          <a:xfrm>
            <a:off x="5867400" y="46482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37" name="Rectangle 37"/>
          <p:cNvSpPr>
            <a:spLocks noChangeArrowheads="1"/>
          </p:cNvSpPr>
          <p:nvPr/>
        </p:nvSpPr>
        <p:spPr bwMode="auto">
          <a:xfrm>
            <a:off x="6553200" y="4038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Ệ</a:t>
            </a:r>
          </a:p>
        </p:txBody>
      </p:sp>
      <p:sp>
        <p:nvSpPr>
          <p:cNvPr id="38" name="Rectangle 38"/>
          <p:cNvSpPr>
            <a:spLocks noChangeArrowheads="1"/>
          </p:cNvSpPr>
          <p:nvPr/>
        </p:nvSpPr>
        <p:spPr bwMode="auto">
          <a:xfrm>
            <a:off x="5867400" y="4038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39" name="Rectangle 39"/>
          <p:cNvSpPr>
            <a:spLocks noChangeArrowheads="1"/>
          </p:cNvSpPr>
          <p:nvPr/>
        </p:nvSpPr>
        <p:spPr bwMode="auto">
          <a:xfrm>
            <a:off x="5181600" y="4038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4495800" y="4038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41" name="Rectangle 41"/>
          <p:cNvSpPr>
            <a:spLocks noChangeArrowheads="1"/>
          </p:cNvSpPr>
          <p:nvPr/>
        </p:nvSpPr>
        <p:spPr bwMode="auto">
          <a:xfrm>
            <a:off x="5181600" y="3429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42" name="Rectangle 42"/>
          <p:cNvSpPr>
            <a:spLocks noChangeArrowheads="1"/>
          </p:cNvSpPr>
          <p:nvPr/>
        </p:nvSpPr>
        <p:spPr bwMode="auto">
          <a:xfrm>
            <a:off x="7239000" y="4038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43" name="Rectangle 43"/>
          <p:cNvSpPr>
            <a:spLocks noChangeArrowheads="1"/>
          </p:cNvSpPr>
          <p:nvPr/>
        </p:nvSpPr>
        <p:spPr bwMode="auto">
          <a:xfrm>
            <a:off x="6553200" y="3429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Ỏ</a:t>
            </a:r>
          </a:p>
        </p:txBody>
      </p:sp>
      <p:sp>
        <p:nvSpPr>
          <p:cNvPr id="44" name="Rectangle 44"/>
          <p:cNvSpPr>
            <a:spLocks noChangeArrowheads="1"/>
          </p:cNvSpPr>
          <p:nvPr/>
        </p:nvSpPr>
        <p:spPr bwMode="auto">
          <a:xfrm>
            <a:off x="5867400" y="3429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M</a:t>
            </a:r>
          </a:p>
        </p:txBody>
      </p:sp>
      <p:sp>
        <p:nvSpPr>
          <p:cNvPr id="45" name="Rectangle 45"/>
          <p:cNvSpPr>
            <a:spLocks noChangeArrowheads="1"/>
          </p:cNvSpPr>
          <p:nvPr/>
        </p:nvSpPr>
        <p:spPr bwMode="auto">
          <a:xfrm>
            <a:off x="31242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Rectangle 46"/>
          <p:cNvSpPr>
            <a:spLocks noChangeArrowheads="1"/>
          </p:cNvSpPr>
          <p:nvPr/>
        </p:nvSpPr>
        <p:spPr bwMode="auto">
          <a:xfrm>
            <a:off x="58674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Rectangle 47"/>
          <p:cNvSpPr>
            <a:spLocks noChangeArrowheads="1"/>
          </p:cNvSpPr>
          <p:nvPr/>
        </p:nvSpPr>
        <p:spPr bwMode="auto">
          <a:xfrm>
            <a:off x="31242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8"/>
          <p:cNvSpPr>
            <a:spLocks noChangeArrowheads="1"/>
          </p:cNvSpPr>
          <p:nvPr/>
        </p:nvSpPr>
        <p:spPr bwMode="auto">
          <a:xfrm>
            <a:off x="65532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Rectangle 49"/>
          <p:cNvSpPr>
            <a:spLocks noChangeArrowheads="1"/>
          </p:cNvSpPr>
          <p:nvPr/>
        </p:nvSpPr>
        <p:spPr bwMode="auto">
          <a:xfrm>
            <a:off x="38100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51816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44958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52"/>
          <p:cNvSpPr>
            <a:spLocks noChangeArrowheads="1"/>
          </p:cNvSpPr>
          <p:nvPr/>
        </p:nvSpPr>
        <p:spPr bwMode="auto">
          <a:xfrm>
            <a:off x="24384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24384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3124200" y="1600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Rectangle 55"/>
          <p:cNvSpPr>
            <a:spLocks noChangeArrowheads="1"/>
          </p:cNvSpPr>
          <p:nvPr/>
        </p:nvSpPr>
        <p:spPr bwMode="auto">
          <a:xfrm>
            <a:off x="5181600" y="1600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44958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3810000" y="1600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8"/>
          <p:cNvSpPr>
            <a:spLocks noChangeArrowheads="1"/>
          </p:cNvSpPr>
          <p:nvPr/>
        </p:nvSpPr>
        <p:spPr bwMode="auto">
          <a:xfrm>
            <a:off x="44958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51816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Rectangle 60"/>
          <p:cNvSpPr>
            <a:spLocks noChangeArrowheads="1"/>
          </p:cNvSpPr>
          <p:nvPr/>
        </p:nvSpPr>
        <p:spPr bwMode="auto">
          <a:xfrm>
            <a:off x="58674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Rectangle 61"/>
          <p:cNvSpPr>
            <a:spLocks noChangeArrowheads="1"/>
          </p:cNvSpPr>
          <p:nvPr/>
        </p:nvSpPr>
        <p:spPr bwMode="auto">
          <a:xfrm>
            <a:off x="65532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72390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Rectangle 63"/>
          <p:cNvSpPr>
            <a:spLocks noChangeArrowheads="1"/>
          </p:cNvSpPr>
          <p:nvPr/>
        </p:nvSpPr>
        <p:spPr bwMode="auto">
          <a:xfrm>
            <a:off x="5867400" y="1600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Rectangle 64"/>
          <p:cNvSpPr>
            <a:spLocks noChangeArrowheads="1"/>
          </p:cNvSpPr>
          <p:nvPr/>
        </p:nvSpPr>
        <p:spPr bwMode="auto">
          <a:xfrm>
            <a:off x="4495800" y="1600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Rectangle 65"/>
          <p:cNvSpPr>
            <a:spLocks noChangeArrowheads="1"/>
          </p:cNvSpPr>
          <p:nvPr/>
        </p:nvSpPr>
        <p:spPr bwMode="auto">
          <a:xfrm>
            <a:off x="2438400" y="2209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Rectangle 67"/>
          <p:cNvSpPr>
            <a:spLocks noChangeArrowheads="1"/>
          </p:cNvSpPr>
          <p:nvPr/>
        </p:nvSpPr>
        <p:spPr bwMode="auto">
          <a:xfrm>
            <a:off x="3810000" y="2209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7" name="Rectangle 68"/>
          <p:cNvSpPr>
            <a:spLocks noChangeArrowheads="1"/>
          </p:cNvSpPr>
          <p:nvPr/>
        </p:nvSpPr>
        <p:spPr bwMode="auto">
          <a:xfrm>
            <a:off x="4495800" y="2209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" name="Rectangle 69"/>
          <p:cNvSpPr>
            <a:spLocks noChangeArrowheads="1"/>
          </p:cNvSpPr>
          <p:nvPr/>
        </p:nvSpPr>
        <p:spPr bwMode="auto">
          <a:xfrm>
            <a:off x="5181600" y="2209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Rectangle 70"/>
          <p:cNvSpPr>
            <a:spLocks noChangeArrowheads="1"/>
          </p:cNvSpPr>
          <p:nvPr/>
        </p:nvSpPr>
        <p:spPr bwMode="auto">
          <a:xfrm>
            <a:off x="5181600" y="2819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" name="Rectangle 71"/>
          <p:cNvSpPr>
            <a:spLocks noChangeArrowheads="1"/>
          </p:cNvSpPr>
          <p:nvPr/>
        </p:nvSpPr>
        <p:spPr bwMode="auto">
          <a:xfrm>
            <a:off x="4495800" y="2819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Rectangle 72"/>
          <p:cNvSpPr>
            <a:spLocks noChangeArrowheads="1"/>
          </p:cNvSpPr>
          <p:nvPr/>
        </p:nvSpPr>
        <p:spPr bwMode="auto">
          <a:xfrm>
            <a:off x="3810000" y="2819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Rectangle 73"/>
          <p:cNvSpPr>
            <a:spLocks noChangeArrowheads="1"/>
          </p:cNvSpPr>
          <p:nvPr/>
        </p:nvSpPr>
        <p:spPr bwMode="auto">
          <a:xfrm>
            <a:off x="3810000" y="3429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Rectangle 74"/>
          <p:cNvSpPr>
            <a:spLocks noChangeArrowheads="1"/>
          </p:cNvSpPr>
          <p:nvPr/>
        </p:nvSpPr>
        <p:spPr bwMode="auto">
          <a:xfrm>
            <a:off x="4495800" y="3429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4" name="Rectangle 75"/>
          <p:cNvSpPr>
            <a:spLocks noChangeArrowheads="1"/>
          </p:cNvSpPr>
          <p:nvPr/>
        </p:nvSpPr>
        <p:spPr bwMode="auto">
          <a:xfrm>
            <a:off x="5181600" y="3429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Rectangle 76"/>
          <p:cNvSpPr>
            <a:spLocks noChangeArrowheads="1"/>
          </p:cNvSpPr>
          <p:nvPr/>
        </p:nvSpPr>
        <p:spPr bwMode="auto">
          <a:xfrm>
            <a:off x="5867400" y="3429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Rectangle 77"/>
          <p:cNvSpPr>
            <a:spLocks noChangeArrowheads="1"/>
          </p:cNvSpPr>
          <p:nvPr/>
        </p:nvSpPr>
        <p:spPr bwMode="auto">
          <a:xfrm>
            <a:off x="6553200" y="3429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Rectangle 78"/>
          <p:cNvSpPr>
            <a:spLocks noChangeArrowheads="1"/>
          </p:cNvSpPr>
          <p:nvPr/>
        </p:nvSpPr>
        <p:spPr bwMode="auto">
          <a:xfrm>
            <a:off x="3124200" y="4038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Rectangle 79"/>
          <p:cNvSpPr>
            <a:spLocks noChangeArrowheads="1"/>
          </p:cNvSpPr>
          <p:nvPr/>
        </p:nvSpPr>
        <p:spPr bwMode="auto">
          <a:xfrm>
            <a:off x="3810000" y="4038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Rectangle 80"/>
          <p:cNvSpPr>
            <a:spLocks noChangeArrowheads="1"/>
          </p:cNvSpPr>
          <p:nvPr/>
        </p:nvSpPr>
        <p:spPr bwMode="auto">
          <a:xfrm>
            <a:off x="4495800" y="4038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Rectangle 81"/>
          <p:cNvSpPr>
            <a:spLocks noChangeArrowheads="1"/>
          </p:cNvSpPr>
          <p:nvPr/>
        </p:nvSpPr>
        <p:spPr bwMode="auto">
          <a:xfrm>
            <a:off x="5181600" y="4038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" name="Rectangle 82"/>
          <p:cNvSpPr>
            <a:spLocks noChangeArrowheads="1"/>
          </p:cNvSpPr>
          <p:nvPr/>
        </p:nvSpPr>
        <p:spPr bwMode="auto">
          <a:xfrm>
            <a:off x="5867400" y="4038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2" name="Rectangle 83"/>
          <p:cNvSpPr>
            <a:spLocks noChangeArrowheads="1"/>
          </p:cNvSpPr>
          <p:nvPr/>
        </p:nvSpPr>
        <p:spPr bwMode="auto">
          <a:xfrm>
            <a:off x="6553200" y="4038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" name="Rectangle 84"/>
          <p:cNvSpPr>
            <a:spLocks noChangeArrowheads="1"/>
          </p:cNvSpPr>
          <p:nvPr/>
        </p:nvSpPr>
        <p:spPr bwMode="auto">
          <a:xfrm>
            <a:off x="7239000" y="4038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Rectangle 85"/>
          <p:cNvSpPr>
            <a:spLocks noChangeArrowheads="1"/>
          </p:cNvSpPr>
          <p:nvPr/>
        </p:nvSpPr>
        <p:spPr bwMode="auto">
          <a:xfrm>
            <a:off x="3810000" y="4648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5" name="Rectangle 86"/>
          <p:cNvSpPr>
            <a:spLocks noChangeArrowheads="1"/>
          </p:cNvSpPr>
          <p:nvPr/>
        </p:nvSpPr>
        <p:spPr bwMode="auto">
          <a:xfrm>
            <a:off x="4495800" y="4648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6" name="Rectangle 87"/>
          <p:cNvSpPr>
            <a:spLocks noChangeArrowheads="1"/>
          </p:cNvSpPr>
          <p:nvPr/>
        </p:nvSpPr>
        <p:spPr bwMode="auto">
          <a:xfrm>
            <a:off x="5181600" y="4648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Rectangle 88"/>
          <p:cNvSpPr>
            <a:spLocks noChangeArrowheads="1"/>
          </p:cNvSpPr>
          <p:nvPr/>
        </p:nvSpPr>
        <p:spPr bwMode="auto">
          <a:xfrm>
            <a:off x="5867400" y="4648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Rectangle 89"/>
          <p:cNvSpPr>
            <a:spLocks noChangeArrowheads="1"/>
          </p:cNvSpPr>
          <p:nvPr/>
        </p:nvSpPr>
        <p:spPr bwMode="auto">
          <a:xfrm>
            <a:off x="17526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Rectangle 90"/>
          <p:cNvSpPr>
            <a:spLocks noChangeArrowheads="1"/>
          </p:cNvSpPr>
          <p:nvPr/>
        </p:nvSpPr>
        <p:spPr bwMode="auto">
          <a:xfrm>
            <a:off x="3810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90" name="Rectangle 91"/>
          <p:cNvSpPr>
            <a:spLocks noChangeArrowheads="1"/>
          </p:cNvSpPr>
          <p:nvPr/>
        </p:nvSpPr>
        <p:spPr bwMode="auto">
          <a:xfrm>
            <a:off x="3810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91" name="Rectangle 92"/>
          <p:cNvSpPr>
            <a:spLocks noChangeArrowheads="1"/>
          </p:cNvSpPr>
          <p:nvPr/>
        </p:nvSpPr>
        <p:spPr bwMode="auto">
          <a:xfrm>
            <a:off x="381000" y="1600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92" name="Rectangle 93"/>
          <p:cNvSpPr>
            <a:spLocks noChangeArrowheads="1"/>
          </p:cNvSpPr>
          <p:nvPr/>
        </p:nvSpPr>
        <p:spPr bwMode="auto">
          <a:xfrm>
            <a:off x="381000" y="2209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93" name="Rectangle 94"/>
          <p:cNvSpPr>
            <a:spLocks noChangeArrowheads="1"/>
          </p:cNvSpPr>
          <p:nvPr/>
        </p:nvSpPr>
        <p:spPr bwMode="auto">
          <a:xfrm>
            <a:off x="381000" y="28194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94" name="Rectangle 95"/>
          <p:cNvSpPr>
            <a:spLocks noChangeArrowheads="1"/>
          </p:cNvSpPr>
          <p:nvPr/>
        </p:nvSpPr>
        <p:spPr bwMode="auto">
          <a:xfrm>
            <a:off x="381000" y="3429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95" name="Rectangle 96"/>
          <p:cNvSpPr>
            <a:spLocks noChangeArrowheads="1"/>
          </p:cNvSpPr>
          <p:nvPr/>
        </p:nvSpPr>
        <p:spPr bwMode="auto">
          <a:xfrm>
            <a:off x="381000" y="46482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96" name="Rectangle 97"/>
          <p:cNvSpPr>
            <a:spLocks noChangeArrowheads="1"/>
          </p:cNvSpPr>
          <p:nvPr/>
        </p:nvSpPr>
        <p:spPr bwMode="auto">
          <a:xfrm>
            <a:off x="381000" y="4038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97" name="AutoShape 98"/>
          <p:cNvSpPr>
            <a:spLocks noChangeArrowheads="1"/>
          </p:cNvSpPr>
          <p:nvPr/>
        </p:nvSpPr>
        <p:spPr bwMode="auto">
          <a:xfrm>
            <a:off x="0" y="609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98" name="AutoShape 99"/>
          <p:cNvSpPr>
            <a:spLocks noChangeArrowheads="1"/>
          </p:cNvSpPr>
          <p:nvPr/>
        </p:nvSpPr>
        <p:spPr bwMode="auto">
          <a:xfrm>
            <a:off x="0" y="1143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99" name="AutoShape 100"/>
          <p:cNvSpPr>
            <a:spLocks noChangeArrowheads="1"/>
          </p:cNvSpPr>
          <p:nvPr/>
        </p:nvSpPr>
        <p:spPr bwMode="auto">
          <a:xfrm>
            <a:off x="0" y="17526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0" name="AutoShape 101"/>
          <p:cNvSpPr>
            <a:spLocks noChangeArrowheads="1"/>
          </p:cNvSpPr>
          <p:nvPr/>
        </p:nvSpPr>
        <p:spPr bwMode="auto">
          <a:xfrm>
            <a:off x="0" y="23622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1" name="AutoShape 102"/>
          <p:cNvSpPr>
            <a:spLocks noChangeArrowheads="1"/>
          </p:cNvSpPr>
          <p:nvPr/>
        </p:nvSpPr>
        <p:spPr bwMode="auto">
          <a:xfrm>
            <a:off x="0" y="29718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2" name="AutoShape 103"/>
          <p:cNvSpPr>
            <a:spLocks noChangeArrowheads="1"/>
          </p:cNvSpPr>
          <p:nvPr/>
        </p:nvSpPr>
        <p:spPr bwMode="auto">
          <a:xfrm>
            <a:off x="0" y="3581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3" name="AutoShape 104"/>
          <p:cNvSpPr>
            <a:spLocks noChangeArrowheads="1"/>
          </p:cNvSpPr>
          <p:nvPr/>
        </p:nvSpPr>
        <p:spPr bwMode="auto">
          <a:xfrm>
            <a:off x="0" y="41910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4" name="AutoShape 105"/>
          <p:cNvSpPr>
            <a:spLocks noChangeArrowheads="1"/>
          </p:cNvSpPr>
          <p:nvPr/>
        </p:nvSpPr>
        <p:spPr bwMode="auto">
          <a:xfrm>
            <a:off x="0" y="4724400"/>
            <a:ext cx="304800" cy="304800"/>
          </a:xfrm>
          <a:prstGeom prst="right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+</a:t>
            </a:r>
          </a:p>
        </p:txBody>
      </p:sp>
      <p:sp>
        <p:nvSpPr>
          <p:cNvPr id="105" name="Rectangle 106"/>
          <p:cNvSpPr>
            <a:spLocks noChangeArrowheads="1"/>
          </p:cNvSpPr>
          <p:nvPr/>
        </p:nvSpPr>
        <p:spPr bwMode="auto">
          <a:xfrm>
            <a:off x="79248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6" name="Rectangle 107"/>
          <p:cNvSpPr>
            <a:spLocks noChangeArrowheads="1"/>
          </p:cNvSpPr>
          <p:nvPr/>
        </p:nvSpPr>
        <p:spPr bwMode="auto">
          <a:xfrm>
            <a:off x="79248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I</a:t>
            </a:r>
          </a:p>
        </p:txBody>
      </p:sp>
      <p:sp>
        <p:nvSpPr>
          <p:cNvPr id="107" name="Rectangle 108"/>
          <p:cNvSpPr>
            <a:spLocks noChangeArrowheads="1"/>
          </p:cNvSpPr>
          <p:nvPr/>
        </p:nvSpPr>
        <p:spPr bwMode="auto">
          <a:xfrm>
            <a:off x="1752600" y="9906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08" name="Rectangle 109"/>
          <p:cNvSpPr>
            <a:spLocks noChangeArrowheads="1"/>
          </p:cNvSpPr>
          <p:nvPr/>
        </p:nvSpPr>
        <p:spPr bwMode="auto">
          <a:xfrm>
            <a:off x="1752600" y="9906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9" name="Rectangle 110"/>
          <p:cNvSpPr>
            <a:spLocks noChangeArrowheads="1"/>
          </p:cNvSpPr>
          <p:nvPr/>
        </p:nvSpPr>
        <p:spPr bwMode="auto">
          <a:xfrm>
            <a:off x="5867400" y="2209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10" name="Rectangle 111"/>
          <p:cNvSpPr>
            <a:spLocks noChangeArrowheads="1"/>
          </p:cNvSpPr>
          <p:nvPr/>
        </p:nvSpPr>
        <p:spPr bwMode="auto">
          <a:xfrm>
            <a:off x="5867400" y="2209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1" name="Rectangle 112"/>
          <p:cNvSpPr>
            <a:spLocks noChangeArrowheads="1"/>
          </p:cNvSpPr>
          <p:nvPr/>
        </p:nvSpPr>
        <p:spPr bwMode="auto">
          <a:xfrm>
            <a:off x="3810000" y="3810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Rectangle 113"/>
          <p:cNvSpPr>
            <a:spLocks noChangeArrowheads="1"/>
          </p:cNvSpPr>
          <p:nvPr/>
        </p:nvSpPr>
        <p:spPr bwMode="auto">
          <a:xfrm>
            <a:off x="3810000" y="38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V</a:t>
            </a:r>
          </a:p>
        </p:txBody>
      </p:sp>
      <p:sp>
        <p:nvSpPr>
          <p:cNvPr id="113" name="Rectangle 114"/>
          <p:cNvSpPr>
            <a:spLocks noChangeArrowheads="1"/>
          </p:cNvSpPr>
          <p:nvPr/>
        </p:nvSpPr>
        <p:spPr bwMode="auto">
          <a:xfrm>
            <a:off x="4495800" y="3810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À</a:t>
            </a:r>
          </a:p>
        </p:txBody>
      </p:sp>
      <p:sp>
        <p:nvSpPr>
          <p:cNvPr id="114" name="Rectangle 115"/>
          <p:cNvSpPr>
            <a:spLocks noChangeArrowheads="1"/>
          </p:cNvSpPr>
          <p:nvPr/>
        </p:nvSpPr>
        <p:spPr bwMode="auto">
          <a:xfrm>
            <a:off x="20574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15" name="Rectangle 116"/>
          <p:cNvSpPr>
            <a:spLocks noChangeArrowheads="1"/>
          </p:cNvSpPr>
          <p:nvPr/>
        </p:nvSpPr>
        <p:spPr bwMode="auto">
          <a:xfrm>
            <a:off x="13716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6" name="Rectangle 117"/>
          <p:cNvSpPr>
            <a:spLocks noChangeArrowheads="1"/>
          </p:cNvSpPr>
          <p:nvPr/>
        </p:nvSpPr>
        <p:spPr bwMode="auto">
          <a:xfrm>
            <a:off x="27432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17" name="Rectangle 118"/>
          <p:cNvSpPr>
            <a:spLocks noChangeArrowheads="1"/>
          </p:cNvSpPr>
          <p:nvPr/>
        </p:nvSpPr>
        <p:spPr bwMode="auto">
          <a:xfrm>
            <a:off x="34290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18" name="Rectangle 119"/>
          <p:cNvSpPr>
            <a:spLocks noChangeArrowheads="1"/>
          </p:cNvSpPr>
          <p:nvPr/>
        </p:nvSpPr>
        <p:spPr bwMode="auto">
          <a:xfrm>
            <a:off x="41148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19" name="Rectangle 120"/>
          <p:cNvSpPr>
            <a:spLocks noChangeArrowheads="1"/>
          </p:cNvSpPr>
          <p:nvPr/>
        </p:nvSpPr>
        <p:spPr bwMode="auto">
          <a:xfrm>
            <a:off x="54864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Â</a:t>
            </a:r>
          </a:p>
        </p:txBody>
      </p:sp>
      <p:sp>
        <p:nvSpPr>
          <p:cNvPr id="120" name="Rectangle 121"/>
          <p:cNvSpPr>
            <a:spLocks noChangeArrowheads="1"/>
          </p:cNvSpPr>
          <p:nvPr/>
        </p:nvSpPr>
        <p:spPr bwMode="auto">
          <a:xfrm>
            <a:off x="61722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21" name="Rectangle 122"/>
          <p:cNvSpPr>
            <a:spLocks noChangeArrowheads="1"/>
          </p:cNvSpPr>
          <p:nvPr/>
        </p:nvSpPr>
        <p:spPr bwMode="auto">
          <a:xfrm>
            <a:off x="68580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122" name="Rectangle 123"/>
          <p:cNvSpPr>
            <a:spLocks noChangeArrowheads="1"/>
          </p:cNvSpPr>
          <p:nvPr/>
        </p:nvSpPr>
        <p:spPr bwMode="auto">
          <a:xfrm>
            <a:off x="82296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23" name="Rectangle 124"/>
          <p:cNvSpPr>
            <a:spLocks noChangeArrowheads="1"/>
          </p:cNvSpPr>
          <p:nvPr/>
        </p:nvSpPr>
        <p:spPr bwMode="auto">
          <a:xfrm>
            <a:off x="75438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124" name="Rectangle 125"/>
          <p:cNvSpPr>
            <a:spLocks noChangeArrowheads="1"/>
          </p:cNvSpPr>
          <p:nvPr/>
        </p:nvSpPr>
        <p:spPr bwMode="auto">
          <a:xfrm>
            <a:off x="48006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125" name="AutoShape 126"/>
          <p:cNvSpPr>
            <a:spLocks noChangeArrowheads="1"/>
          </p:cNvSpPr>
          <p:nvPr/>
        </p:nvSpPr>
        <p:spPr bwMode="auto">
          <a:xfrm>
            <a:off x="7772400" y="3810000"/>
            <a:ext cx="1371600" cy="1447800"/>
          </a:xfrm>
          <a:prstGeom prst="downArrow">
            <a:avLst>
              <a:gd name="adj1" fmla="val 50000"/>
              <a:gd name="adj2" fmla="val 26389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Ô </a:t>
            </a: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CHÌA</a:t>
            </a:r>
          </a:p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KHOÁ</a:t>
            </a:r>
          </a:p>
        </p:txBody>
      </p:sp>
      <p:sp>
        <p:nvSpPr>
          <p:cNvPr id="126" name="Rectangle 127"/>
          <p:cNvSpPr>
            <a:spLocks noChangeArrowheads="1"/>
          </p:cNvSpPr>
          <p:nvPr/>
        </p:nvSpPr>
        <p:spPr bwMode="auto">
          <a:xfrm>
            <a:off x="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27" name="Rectangle 128"/>
          <p:cNvSpPr>
            <a:spLocks noChangeArrowheads="1"/>
          </p:cNvSpPr>
          <p:nvPr/>
        </p:nvSpPr>
        <p:spPr bwMode="auto">
          <a:xfrm>
            <a:off x="6858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28" name="Rectangle 129"/>
          <p:cNvSpPr>
            <a:spLocks noChangeArrowheads="1"/>
          </p:cNvSpPr>
          <p:nvPr/>
        </p:nvSpPr>
        <p:spPr bwMode="auto">
          <a:xfrm>
            <a:off x="1905000" y="5257800"/>
            <a:ext cx="571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Câu 1 : Đặc điểm trữ lượng khoáng sản Việt Nam ?</a:t>
            </a:r>
          </a:p>
        </p:txBody>
      </p:sp>
      <p:sp>
        <p:nvSpPr>
          <p:cNvPr id="129" name="Rectangle 130"/>
          <p:cNvSpPr>
            <a:spLocks noChangeArrowheads="1"/>
          </p:cNvSpPr>
          <p:nvPr/>
        </p:nvSpPr>
        <p:spPr bwMode="auto">
          <a:xfrm>
            <a:off x="1600200" y="5334000"/>
            <a:ext cx="6477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Là giai đoạn đầu của lịch sử  tự nhiên Việt Nam ?</a:t>
            </a:r>
          </a:p>
        </p:txBody>
      </p:sp>
      <p:sp>
        <p:nvSpPr>
          <p:cNvPr id="130" name="Rectangle 131"/>
          <p:cNvSpPr>
            <a:spLocks noChangeArrowheads="1"/>
          </p:cNvSpPr>
          <p:nvPr/>
        </p:nvSpPr>
        <p:spPr bwMode="auto">
          <a:xfrm>
            <a:off x="1676400" y="5334000"/>
            <a:ext cx="6324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Khoáng sản hình thành ở cả 2 giai đoạn Kiến tạo ?</a:t>
            </a:r>
          </a:p>
        </p:txBody>
      </p:sp>
      <p:sp>
        <p:nvSpPr>
          <p:cNvPr id="131" name="Rectangle 132"/>
          <p:cNvSpPr>
            <a:spLocks noChangeArrowheads="1"/>
          </p:cNvSpPr>
          <p:nvPr/>
        </p:nvSpPr>
        <p:spPr bwMode="auto">
          <a:xfrm>
            <a:off x="2286000" y="5257800"/>
            <a:ext cx="594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 New Roman" pitchFamily="18" charset="0"/>
                <a:cs typeface="Times New Roman" pitchFamily="18" charset="0"/>
              </a:rPr>
              <a:t>Khoáng sản phân bố nhiều ở tỉnh Quảng Ninh ?</a:t>
            </a:r>
          </a:p>
        </p:txBody>
      </p:sp>
      <p:sp>
        <p:nvSpPr>
          <p:cNvPr id="132" name="Rectangle 133"/>
          <p:cNvSpPr>
            <a:spLocks noChangeArrowheads="1"/>
          </p:cNvSpPr>
          <p:nvPr/>
        </p:nvSpPr>
        <p:spPr bwMode="auto">
          <a:xfrm>
            <a:off x="2286000" y="51816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nghành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gang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thép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33" name="Rectangle 134"/>
          <p:cNvSpPr>
            <a:spLocks noChangeArrowheads="1"/>
          </p:cNvSpPr>
          <p:nvPr/>
        </p:nvSpPr>
        <p:spPr bwMode="auto">
          <a:xfrm>
            <a:off x="2514600" y="5334000"/>
            <a:ext cx="563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nay ?</a:t>
            </a:r>
          </a:p>
        </p:txBody>
      </p:sp>
      <p:sp>
        <p:nvSpPr>
          <p:cNvPr id="134" name="Rectangle 135"/>
          <p:cNvSpPr>
            <a:spLocks noChangeArrowheads="1"/>
          </p:cNvSpPr>
          <p:nvPr/>
        </p:nvSpPr>
        <p:spPr bwMode="auto">
          <a:xfrm>
            <a:off x="2209800" y="5181600"/>
            <a:ext cx="5029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 ?</a:t>
            </a:r>
          </a:p>
        </p:txBody>
      </p:sp>
      <p:sp>
        <p:nvSpPr>
          <p:cNvPr id="135" name="Rectangle 136"/>
          <p:cNvSpPr>
            <a:spLocks noChangeArrowheads="1"/>
          </p:cNvSpPr>
          <p:nvPr/>
        </p:nvSpPr>
        <p:spPr bwMode="auto">
          <a:xfrm>
            <a:off x="1066800" y="5257800"/>
            <a:ext cx="7391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TB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sp>
        <p:nvSpPr>
          <p:cNvPr id="136" name="Rectangle 137"/>
          <p:cNvSpPr>
            <a:spLocks noChangeArrowheads="1"/>
          </p:cNvSpPr>
          <p:nvPr/>
        </p:nvSpPr>
        <p:spPr bwMode="auto">
          <a:xfrm>
            <a:off x="27432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7" name="Rectangle 138"/>
          <p:cNvSpPr>
            <a:spLocks noChangeArrowheads="1"/>
          </p:cNvSpPr>
          <p:nvPr/>
        </p:nvSpPr>
        <p:spPr bwMode="auto">
          <a:xfrm>
            <a:off x="68580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1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8" name="Rectangle 139"/>
          <p:cNvSpPr>
            <a:spLocks noChangeArrowheads="1"/>
          </p:cNvSpPr>
          <p:nvPr/>
        </p:nvSpPr>
        <p:spPr bwMode="auto">
          <a:xfrm>
            <a:off x="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</a:p>
        </p:txBody>
      </p:sp>
      <p:sp>
        <p:nvSpPr>
          <p:cNvPr id="139" name="Rectangle 140"/>
          <p:cNvSpPr>
            <a:spLocks noChangeArrowheads="1"/>
          </p:cNvSpPr>
          <p:nvPr/>
        </p:nvSpPr>
        <p:spPr bwMode="auto">
          <a:xfrm>
            <a:off x="6858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U</a:t>
            </a:r>
          </a:p>
        </p:txBody>
      </p:sp>
      <p:sp>
        <p:nvSpPr>
          <p:cNvPr id="140" name="Rectangle 141"/>
          <p:cNvSpPr>
            <a:spLocks noChangeArrowheads="1"/>
          </p:cNvSpPr>
          <p:nvPr/>
        </p:nvSpPr>
        <p:spPr bwMode="auto">
          <a:xfrm>
            <a:off x="13716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Ậ</a:t>
            </a:r>
          </a:p>
        </p:txBody>
      </p:sp>
      <p:sp>
        <p:nvSpPr>
          <p:cNvPr id="141" name="Rectangle 142"/>
          <p:cNvSpPr>
            <a:spLocks noChangeArrowheads="1"/>
          </p:cNvSpPr>
          <p:nvPr/>
        </p:nvSpPr>
        <p:spPr bwMode="auto">
          <a:xfrm>
            <a:off x="20574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</a:p>
        </p:txBody>
      </p:sp>
      <p:sp>
        <p:nvSpPr>
          <p:cNvPr id="142" name="Rectangle 143"/>
          <p:cNvSpPr>
            <a:spLocks noChangeArrowheads="1"/>
          </p:cNvSpPr>
          <p:nvPr/>
        </p:nvSpPr>
        <p:spPr bwMode="auto">
          <a:xfrm>
            <a:off x="27432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</a:p>
        </p:txBody>
      </p:sp>
      <p:sp>
        <p:nvSpPr>
          <p:cNvPr id="143" name="Rectangle 144"/>
          <p:cNvSpPr>
            <a:spLocks noChangeArrowheads="1"/>
          </p:cNvSpPr>
          <p:nvPr/>
        </p:nvSpPr>
        <p:spPr bwMode="auto">
          <a:xfrm>
            <a:off x="34290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</a:p>
        </p:txBody>
      </p:sp>
      <p:sp>
        <p:nvSpPr>
          <p:cNvPr id="144" name="Rectangle 145"/>
          <p:cNvSpPr>
            <a:spLocks noChangeArrowheads="1"/>
          </p:cNvSpPr>
          <p:nvPr/>
        </p:nvSpPr>
        <p:spPr bwMode="auto">
          <a:xfrm>
            <a:off x="41148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</p:txBody>
      </p:sp>
      <p:sp>
        <p:nvSpPr>
          <p:cNvPr id="145" name="Rectangle 146"/>
          <p:cNvSpPr>
            <a:spLocks noChangeArrowheads="1"/>
          </p:cNvSpPr>
          <p:nvPr/>
        </p:nvSpPr>
        <p:spPr bwMode="auto">
          <a:xfrm>
            <a:off x="48006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Á</a:t>
            </a:r>
          </a:p>
        </p:txBody>
      </p:sp>
      <p:sp>
        <p:nvSpPr>
          <p:cNvPr id="146" name="Rectangle 147"/>
          <p:cNvSpPr>
            <a:spLocks noChangeArrowheads="1"/>
          </p:cNvSpPr>
          <p:nvPr/>
        </p:nvSpPr>
        <p:spPr bwMode="auto">
          <a:xfrm>
            <a:off x="54864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47" name="Rectangle 148"/>
          <p:cNvSpPr>
            <a:spLocks noChangeArrowheads="1"/>
          </p:cNvSpPr>
          <p:nvPr/>
        </p:nvSpPr>
        <p:spPr bwMode="auto">
          <a:xfrm>
            <a:off x="61722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G</a:t>
            </a:r>
          </a:p>
        </p:txBody>
      </p:sp>
      <p:sp>
        <p:nvSpPr>
          <p:cNvPr id="148" name="Rectangle 149"/>
          <p:cNvSpPr>
            <a:spLocks noChangeArrowheads="1"/>
          </p:cNvSpPr>
          <p:nvPr/>
        </p:nvSpPr>
        <p:spPr bwMode="auto">
          <a:xfrm>
            <a:off x="68580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S</a:t>
            </a:r>
          </a:p>
        </p:txBody>
      </p:sp>
      <p:sp>
        <p:nvSpPr>
          <p:cNvPr id="149" name="Rectangle 150"/>
          <p:cNvSpPr>
            <a:spLocks noChangeArrowheads="1"/>
          </p:cNvSpPr>
          <p:nvPr/>
        </p:nvSpPr>
        <p:spPr bwMode="auto">
          <a:xfrm>
            <a:off x="75438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Ả</a:t>
            </a:r>
          </a:p>
        </p:txBody>
      </p:sp>
      <p:sp>
        <p:nvSpPr>
          <p:cNvPr id="150" name="Rectangle 151"/>
          <p:cNvSpPr>
            <a:spLocks noChangeArrowheads="1"/>
          </p:cNvSpPr>
          <p:nvPr/>
        </p:nvSpPr>
        <p:spPr bwMode="auto">
          <a:xfrm>
            <a:off x="8229600" y="5638800"/>
            <a:ext cx="6858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CC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</p:txBody>
      </p:sp>
      <p:sp>
        <p:nvSpPr>
          <p:cNvPr id="151" name="Rectangle 152"/>
          <p:cNvSpPr>
            <a:spLocks noChangeArrowheads="1"/>
          </p:cNvSpPr>
          <p:nvPr/>
        </p:nvSpPr>
        <p:spPr bwMode="auto">
          <a:xfrm>
            <a:off x="2057400" y="5638800"/>
            <a:ext cx="685800" cy="609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26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5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8" dur="500"/>
                                        <p:tgtEl>
                                          <p:spTgt spid="1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500"/>
                                        <p:tgtEl>
                                          <p:spTgt spid="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2" dur="5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53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9" dur="5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2" dur="500"/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5" dur="500"/>
                                        <p:tgtEl>
                                          <p:spTgt spid="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1" dur="500"/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4" dur="500"/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5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4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8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0" dur="500"/>
                                        <p:tgtEl>
                                          <p:spTgt spid="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2" fill="hold">
                      <p:stCondLst>
                        <p:cond delay="0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6" dur="500"/>
                                        <p:tgtEl>
                                          <p:spTgt spid="1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8" fill="hold">
                      <p:stCondLst>
                        <p:cond delay="0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5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1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0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3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6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8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106" grpId="0" animBg="1"/>
      <p:bldP spid="107" grpId="0" animBg="1"/>
      <p:bldP spid="109" grpId="0" animBg="1"/>
      <p:bldP spid="112" grpId="0" animBg="1"/>
      <p:bldP spid="113" grpId="0" animBg="1"/>
      <p:bldP spid="114" grpId="0" animBg="1"/>
      <p:bldP spid="121" grpId="0" animBg="1"/>
      <p:bldP spid="128" grpId="0"/>
      <p:bldP spid="128" grpId="1"/>
      <p:bldP spid="129" grpId="0"/>
      <p:bldP spid="129" grpId="1"/>
      <p:bldP spid="130" grpId="0"/>
      <p:bldP spid="130" grpId="1"/>
      <p:bldP spid="131" grpId="0"/>
      <p:bldP spid="131" grpId="1"/>
      <p:bldP spid="132" grpId="0"/>
      <p:bldP spid="132" grpId="1"/>
      <p:bldP spid="133" grpId="0"/>
      <p:bldP spid="133" grpId="1"/>
      <p:bldP spid="134" grpId="0"/>
      <p:bldP spid="134" grpId="1"/>
      <p:bldP spid="135" grpId="0"/>
      <p:bldP spid="135" grpId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5"/>
          <p:cNvSpPr txBox="1">
            <a:spLocks noChangeArrowheads="1"/>
          </p:cNvSpPr>
          <p:nvPr/>
        </p:nvSpPr>
        <p:spPr bwMode="auto">
          <a:xfrm>
            <a:off x="1954212" y="1073583"/>
            <a:ext cx="5715000" cy="708025"/>
          </a:xfrm>
          <a:prstGeom prst="rect">
            <a:avLst/>
          </a:prstGeom>
          <a:solidFill>
            <a:srgbClr val="FFFF66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HP001 4 hàng"/>
                <a:cs typeface="Arial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4000" b="1" kern="0" dirty="0" smtClean="0">
                <a:solidFill>
                  <a:srgbClr val="5F5F5F"/>
                </a:solidFill>
                <a:latin typeface="Times New Roman" pitchFamily="18" charset="0"/>
              </a:rPr>
              <a:t>HƯỚNG DẪN VỀ NHÀ</a:t>
            </a:r>
            <a:r>
              <a:rPr lang="en-US" altLang="en-US" sz="4000" b="1" kern="0" dirty="0" smtClean="0">
                <a:solidFill>
                  <a:sysClr val="windowText" lastClr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04899" y="2369728"/>
            <a:ext cx="741362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en-US" sz="2400" dirty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Học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bài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và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làm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các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bài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>
                <a:cs typeface="Times New Roman" pitchFamily="18" charset="0"/>
              </a:rPr>
              <a:t>tập</a:t>
            </a: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smtClean="0">
                <a:cs typeface="Times New Roman" pitchFamily="18" charset="0"/>
              </a:rPr>
              <a:t>(</a:t>
            </a:r>
            <a:r>
              <a:rPr lang="en-US" altLang="en-US" sz="2800" b="1" dirty="0" err="1" smtClean="0">
                <a:cs typeface="Times New Roman" pitchFamily="18" charset="0"/>
              </a:rPr>
              <a:t>Tập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bản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đồ</a:t>
            </a:r>
            <a:r>
              <a:rPr lang="en-US" altLang="en-US" sz="2800" b="1" dirty="0" smtClean="0">
                <a:cs typeface="Times New Roman" pitchFamily="18" charset="0"/>
              </a:rPr>
              <a:t>)</a:t>
            </a:r>
            <a:endParaRPr lang="en-US" altLang="en-US" sz="2800" b="1" dirty="0">
              <a:cs typeface="Times New Roman" pitchFamily="18" charset="0"/>
            </a:endParaRPr>
          </a:p>
          <a:p>
            <a:pPr eaLnBrk="1" hangingPunct="1">
              <a:spcBef>
                <a:spcPct val="50000"/>
              </a:spcBef>
              <a:buFontTx/>
              <a:buBlip>
                <a:blip r:embed="rId3"/>
              </a:buBlip>
            </a:pPr>
            <a:r>
              <a:rPr lang="en-US" altLang="en-US" sz="2800" b="1" dirty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Chuẩn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bị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bài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thực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r>
              <a:rPr lang="en-US" altLang="en-US" sz="2800" b="1" dirty="0" err="1" smtClean="0">
                <a:cs typeface="Times New Roman" pitchFamily="18" charset="0"/>
              </a:rPr>
              <a:t>hành</a:t>
            </a:r>
            <a:r>
              <a:rPr lang="en-US" altLang="en-US" sz="2800" b="1" dirty="0" smtClean="0">
                <a:cs typeface="Times New Roman" pitchFamily="18" charset="0"/>
              </a:rPr>
              <a:t> </a:t>
            </a:r>
            <a:endParaRPr lang="en-US" altLang="en-US" sz="2800" b="1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6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348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-62345" y="3061855"/>
            <a:ext cx="3429000" cy="16764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Đặc </a:t>
            </a:r>
            <a:r>
              <a:rPr lang="vi-VN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điểm tài nguyên khoáng sản Việt Nam</a:t>
            </a:r>
          </a:p>
        </p:txBody>
      </p:sp>
      <p:cxnSp>
        <p:nvCxnSpPr>
          <p:cNvPr id="4" name="Straight Arrow Connector 3"/>
          <p:cNvCxnSpPr>
            <a:endCxn id="9" idx="1"/>
          </p:cNvCxnSpPr>
          <p:nvPr/>
        </p:nvCxnSpPr>
        <p:spPr>
          <a:xfrm flipV="1">
            <a:off x="3429000" y="2692977"/>
            <a:ext cx="1371600" cy="86244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>
            <a:endCxn id="10" idx="1"/>
          </p:cNvCxnSpPr>
          <p:nvPr/>
        </p:nvCxnSpPr>
        <p:spPr>
          <a:xfrm>
            <a:off x="3429000" y="4343400"/>
            <a:ext cx="1371600" cy="10287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800600" y="2064327"/>
            <a:ext cx="4343400" cy="12573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00600" y="4648200"/>
            <a:ext cx="4343400" cy="14478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Vấn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990600"/>
          </a:xfrm>
          <a:prstGeom prst="rect">
            <a:avLst/>
          </a:prstGeom>
          <a:solidFill>
            <a:srgbClr val="EC20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Tiết 30 – Bài 26: Đặc điểm tài nguyên khoáng sản Việt Nam</a:t>
            </a:r>
          </a:p>
        </p:txBody>
      </p:sp>
    </p:spTree>
    <p:extLst>
      <p:ext uri="{BB962C8B-B14F-4D97-AF65-F5344CB8AC3E}">
        <p14:creationId xmlns:p14="http://schemas.microsoft.com/office/powerpoint/2010/main" val="8523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0782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30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26: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36917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509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://ldsgk.net/Pictures/DL8B26H26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6472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loud Callout 2"/>
          <p:cNvSpPr/>
          <p:nvPr/>
        </p:nvSpPr>
        <p:spPr>
          <a:xfrm>
            <a:off x="-152400" y="1676400"/>
            <a:ext cx="4038600" cy="2344882"/>
          </a:xfrm>
          <a:prstGeom prst="cloudCallou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Quan sát lược đồ, kể tên các loại khoáng sản ở nước ta? 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Cloud Callout 3"/>
          <p:cNvSpPr/>
          <p:nvPr/>
        </p:nvSpPr>
        <p:spPr>
          <a:xfrm>
            <a:off x="-152400" y="1524000"/>
            <a:ext cx="4191000" cy="2667000"/>
          </a:xfrm>
          <a:prstGeom prst="cloudCallout">
            <a:avLst/>
          </a:prstGeom>
          <a:solidFill>
            <a:srgbClr val="FFC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 biết quy mô và trữ lượng khoáng sản ở Việt Nam?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14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1" y="-152400"/>
            <a:ext cx="6096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loud Callout 1"/>
          <p:cNvSpPr/>
          <p:nvPr/>
        </p:nvSpPr>
        <p:spPr>
          <a:xfrm>
            <a:off x="-34636" y="1600200"/>
            <a:ext cx="3276600" cy="2743200"/>
          </a:xfrm>
          <a:prstGeom prst="cloudCallout">
            <a:avLst/>
          </a:prstGeom>
          <a:solidFill>
            <a:srgbClr val="FB114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ác </a:t>
            </a:r>
            <a:r>
              <a:rPr lang="vi-VN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định vị trí các mỏ khoáng sản lớn ở nước ta trên lược 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536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171869"/>
              </p:ext>
            </p:extLst>
          </p:nvPr>
        </p:nvGraphicFramePr>
        <p:xfrm>
          <a:off x="3886200" y="6927"/>
          <a:ext cx="5257800" cy="5835410"/>
        </p:xfrm>
        <a:graphic>
          <a:graphicData uri="http://schemas.openxmlformats.org/drawingml/2006/table">
            <a:tbl>
              <a:tblPr/>
              <a:tblGrid>
                <a:gridCol w="762000"/>
                <a:gridCol w="1855469"/>
                <a:gridCol w="806768"/>
                <a:gridCol w="1833563"/>
              </a:tblGrid>
              <a:tr h="9268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STT</a:t>
                      </a:r>
                      <a:endParaRPr kumimoji="1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1" lang="en-US" sz="2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gia</a:t>
                      </a:r>
                      <a:endParaRPr kumimoji="1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STT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r>
                        <a:rPr kumimoji="1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1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gia</a:t>
                      </a:r>
                      <a:endParaRPr kumimoji="1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086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</a:t>
                      </a:r>
                    </a:p>
                  </a:txBody>
                  <a:tcPr marT="45715" marB="45715" horzOverflow="overflow">
                    <a:lnL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Nga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Mỹ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Trung</a:t>
                      </a: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quốc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Ôxtrâylia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Canada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Nam Phi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Việt</a:t>
                      </a:r>
                      <a:r>
                        <a:rPr kumimoji="1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 Nam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Braxin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14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15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 Black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Ấn</a:t>
                      </a: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Độ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Mêhicô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Inđônêxia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Malaixia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Thái</a:t>
                      </a:r>
                      <a:r>
                        <a:rPr kumimoji="1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Lan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Philippin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2"/>
                        </a:buClr>
                        <a:buSzTx/>
                        <a:buFontTx/>
                        <a:buNone/>
                        <a:tabLst/>
                      </a:pPr>
                      <a:r>
                        <a:rPr kumimoji="1" lang="en-US" sz="2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Mianma</a:t>
                      </a:r>
                      <a:endParaRPr kumimoji="1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" name="Cloud Callout 2"/>
          <p:cNvSpPr/>
          <p:nvPr/>
        </p:nvSpPr>
        <p:spPr>
          <a:xfrm>
            <a:off x="0" y="1143000"/>
            <a:ext cx="3886200" cy="3048000"/>
          </a:xfrm>
          <a:prstGeom prst="cloudCallout">
            <a:avLst/>
          </a:prstGeom>
          <a:solidFill>
            <a:srgbClr val="D0BB3C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lược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có nhận xét gì về đặc điểm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V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iệt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</a:t>
            </a:r>
            <a:r>
              <a:rPr lang="vi-VN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72345" y="5842337"/>
            <a:ext cx="5257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kê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15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144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54" y="10418"/>
            <a:ext cx="8915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30 –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26: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Nam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160583"/>
            <a:ext cx="891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nam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giàu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9050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- Nước ta có nguồn khoáng sản phong phú, đa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dạng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- Phần lớn các mỏ có trữ lượng vừa và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nhỏ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- Một số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smtClean="0"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800" b="1" dirty="0">
                <a:latin typeface="Times New Roman" pitchFamily="18" charset="0"/>
                <a:cs typeface="Times New Roman" pitchFamily="18" charset="0"/>
              </a:rPr>
              <a:t>trữ lượng lớn: Than, dầu mỏ, khí đốt, sắt, bôxit, apatit, crôm, thiếc, đất hiếm và đá vôi…</a:t>
            </a:r>
          </a:p>
        </p:txBody>
      </p:sp>
    </p:spTree>
    <p:extLst>
      <p:ext uri="{BB962C8B-B14F-4D97-AF65-F5344CB8AC3E}">
        <p14:creationId xmlns:p14="http://schemas.microsoft.com/office/powerpoint/2010/main" val="1271131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1037</Words>
  <Application>Microsoft Office PowerPoint</Application>
  <PresentationFormat>On-screen Show (4:3)</PresentationFormat>
  <Paragraphs>256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</dc:creator>
  <cp:lastModifiedBy>AD</cp:lastModifiedBy>
  <cp:revision>42</cp:revision>
  <dcterms:created xsi:type="dcterms:W3CDTF">2018-01-24T13:32:58Z</dcterms:created>
  <dcterms:modified xsi:type="dcterms:W3CDTF">2018-01-30T13:49:51Z</dcterms:modified>
</cp:coreProperties>
</file>