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80" r:id="rId2"/>
    <p:sldId id="257" r:id="rId3"/>
    <p:sldId id="258" r:id="rId4"/>
    <p:sldId id="262" r:id="rId5"/>
    <p:sldId id="261" r:id="rId6"/>
    <p:sldId id="263" r:id="rId7"/>
    <p:sldId id="265" r:id="rId8"/>
    <p:sldId id="267" r:id="rId9"/>
    <p:sldId id="268" r:id="rId10"/>
    <p:sldId id="278" r:id="rId11"/>
    <p:sldId id="270" r:id="rId12"/>
    <p:sldId id="271" r:id="rId13"/>
    <p:sldId id="272" r:id="rId14"/>
    <p:sldId id="274" r:id="rId15"/>
    <p:sldId id="275" r:id="rId16"/>
    <p:sldId id="273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3333FF"/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89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0937FB-4A83-4B3C-B405-14B80035F17E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C9B34F-6FBF-4C96-A9A0-C6E2C395BB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FF548D-71F0-4083-A465-39258354238A}" type="slidenum">
              <a:rPr lang="en-US"/>
              <a:pPr/>
              <a:t>2</a:t>
            </a:fld>
            <a:endParaRPr lang="en-US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89AA9-FE29-4804-A474-3514635BDB62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07A0-7FBD-4A49-9332-CCCB880A77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89AA9-FE29-4804-A474-3514635BDB62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07A0-7FBD-4A49-9332-CCCB880A77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89AA9-FE29-4804-A474-3514635BDB62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07A0-7FBD-4A49-9332-CCCB880A77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89AA9-FE29-4804-A474-3514635BDB62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07A0-7FBD-4A49-9332-CCCB880A77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89AA9-FE29-4804-A474-3514635BDB62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07A0-7FBD-4A49-9332-CCCB880A77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89AA9-FE29-4804-A474-3514635BDB62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07A0-7FBD-4A49-9332-CCCB880A77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89AA9-FE29-4804-A474-3514635BDB62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07A0-7FBD-4A49-9332-CCCB880A77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89AA9-FE29-4804-A474-3514635BDB62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07A0-7FBD-4A49-9332-CCCB880A77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89AA9-FE29-4804-A474-3514635BDB62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07A0-7FBD-4A49-9332-CCCB880A77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89AA9-FE29-4804-A474-3514635BDB62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07A0-7FBD-4A49-9332-CCCB880A77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89AA9-FE29-4804-A474-3514635BDB62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07A0-7FBD-4A49-9332-CCCB880A77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89AA9-FE29-4804-A474-3514635BDB62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1E07A0-7FBD-4A49-9332-CCCB880A77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EJ145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838200"/>
            <a:ext cx="8610600" cy="6351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6"/>
          <p:cNvSpPr>
            <a:spLocks noChangeArrowheads="1"/>
          </p:cNvSpPr>
          <p:nvPr/>
        </p:nvSpPr>
        <p:spPr bwMode="auto">
          <a:xfrm>
            <a:off x="1752600" y="2362200"/>
            <a:ext cx="5916613" cy="1163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3200" b="1">
                <a:solidFill>
                  <a:srgbClr val="FF0066"/>
                </a:solidFill>
                <a:latin typeface="Times New Roman" pitchFamily="18" charset="0"/>
              </a:rPr>
              <a:t>CHÀO MỪNG QUÝ THẦY CÔ </a:t>
            </a:r>
          </a:p>
          <a:p>
            <a:pPr algn="ctr">
              <a:spcBef>
                <a:spcPct val="20000"/>
              </a:spcBef>
            </a:pPr>
            <a:r>
              <a:rPr lang="en-US" sz="3200" b="1">
                <a:solidFill>
                  <a:srgbClr val="FF0066"/>
                </a:solidFill>
                <a:latin typeface="Times New Roman" pitchFamily="18" charset="0"/>
              </a:rPr>
              <a:t>ĐẾN DỰ GIỜ VỚI LỚP!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0" y="1233620"/>
            <a:ext cx="9144000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i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200" b="1" i="1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i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b="1" i="1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i="1">
                <a:latin typeface="Times New Roman" pitchFamily="18" charset="0"/>
                <a:cs typeface="Times New Roman" pitchFamily="18" charset="0"/>
              </a:rPr>
              <a:t>Này! </a:t>
            </a:r>
          </a:p>
          <a:p>
            <a:r>
              <a:rPr lang="en-US" sz="3200" b="1" i="1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i="1" smtClean="0">
                <a:latin typeface="Times New Roman" pitchFamily="18" charset="0"/>
                <a:cs typeface="Times New Roman" pitchFamily="18" charset="0"/>
              </a:rPr>
              <a:t>       À!</a:t>
            </a:r>
            <a:endParaRPr lang="en-US" sz="3200" b="1" i="1">
              <a:latin typeface="Times New Roman" pitchFamily="18" charset="0"/>
              <a:cs typeface="Times New Roman" pitchFamily="18" charset="0"/>
            </a:endParaRPr>
          </a:p>
          <a:p>
            <a:endParaRPr lang="en-US" sz="3200" b="1" i="1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i="1" smtClean="0">
                <a:latin typeface="Times New Roman" pitchFamily="18" charset="0"/>
                <a:cs typeface="Times New Roman" pitchFamily="18" charset="0"/>
              </a:rPr>
              <a:t>b.     Ấy</a:t>
            </a:r>
            <a:r>
              <a:rPr lang="en-US" sz="3200" b="1" i="1">
                <a:latin typeface="Times New Roman" pitchFamily="18" charset="0"/>
                <a:cs typeface="Times New Roman" pitchFamily="18" charset="0"/>
              </a:rPr>
              <a:t>! </a:t>
            </a:r>
          </a:p>
          <a:p>
            <a:r>
              <a:rPr lang="en-US" sz="3200" b="1" i="1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r>
              <a:rPr lang="en-US" sz="3200" b="1" i="1">
                <a:latin typeface="Times New Roman" pitchFamily="18" charset="0"/>
                <a:cs typeface="Times New Roman" pitchFamily="18" charset="0"/>
              </a:rPr>
              <a:t>c.  </a:t>
            </a:r>
            <a:r>
              <a:rPr lang="en-US" sz="3200" b="1" i="1" smtClean="0">
                <a:latin typeface="Times New Roman" pitchFamily="18" charset="0"/>
                <a:cs typeface="Times New Roman" pitchFamily="18" charset="0"/>
              </a:rPr>
              <a:t>  Vâng</a:t>
            </a:r>
            <a:r>
              <a:rPr lang="en-US" sz="3200" b="1" i="1">
                <a:latin typeface="Times New Roman" pitchFamily="18" charset="0"/>
                <a:cs typeface="Times New Roman" pitchFamily="18" charset="0"/>
              </a:rPr>
              <a:t>! </a:t>
            </a:r>
          </a:p>
          <a:p>
            <a:r>
              <a:rPr lang="en-US" sz="3200" b="1" i="1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r>
              <a:rPr lang="en-US" sz="3200" b="1" i="1"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3200" b="1" i="1" smtClean="0">
                <a:latin typeface="Times New Roman" pitchFamily="18" charset="0"/>
                <a:cs typeface="Times New Roman" pitchFamily="18" charset="0"/>
              </a:rPr>
              <a:t>  Chao </a:t>
            </a:r>
            <a:r>
              <a:rPr lang="en-US" sz="3200" b="1" i="1">
                <a:latin typeface="Times New Roman" pitchFamily="18" charset="0"/>
                <a:cs typeface="Times New Roman" pitchFamily="18" charset="0"/>
              </a:rPr>
              <a:t>ôi! </a:t>
            </a:r>
          </a:p>
          <a:p>
            <a:r>
              <a:rPr lang="en-US" sz="3200" b="1" i="1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r>
              <a:rPr lang="en-US" sz="3200" b="1" i="1">
                <a:latin typeface="Times New Roman" pitchFamily="18" charset="0"/>
                <a:cs typeface="Times New Roman" pitchFamily="18" charset="0"/>
              </a:rPr>
              <a:t>e. </a:t>
            </a:r>
            <a:r>
              <a:rPr lang="en-US" sz="3200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smtClean="0">
                <a:latin typeface="Times New Roman" pitchFamily="18" charset="0"/>
                <a:cs typeface="Times New Roman" pitchFamily="18" charset="0"/>
              </a:rPr>
              <a:t> Hỡi ơi</a:t>
            </a:r>
            <a:endParaRPr lang="en-US" sz="3200" b="1" i="1">
              <a:latin typeface="Times New Roman" pitchFamily="18" charset="0"/>
              <a:cs typeface="Times New Roman" pitchFamily="18" charset="0"/>
            </a:endParaRPr>
          </a:p>
          <a:p>
            <a:endParaRPr lang="en-US" sz="3200" b="1" i="1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sz="32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III.</a:t>
            </a:r>
            <a:r>
              <a:rPr lang="nl-NL" sz="3200" b="1" u="sng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3200" b="1" u="sng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  <a:r>
              <a:rPr lang="nl-NL" sz="32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nl-NL" sz="32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14282" y="642918"/>
            <a:ext cx="87154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2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3: Chỉ ra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thán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từ:</a:t>
            </a:r>
            <a:endParaRPr lang="en-US" sz="3200" b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nl-NL" sz="32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1142984"/>
            <a:ext cx="914400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lộ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?:</a:t>
            </a:r>
          </a:p>
          <a:p>
            <a:pPr marL="457200" indent="-457200">
              <a:buFontTx/>
              <a:buAutoNum type="alphaLcParenR"/>
              <a:defRPr/>
            </a:pPr>
            <a:endParaRPr lang="en-US" sz="2400" b="1" i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Tx/>
              <a:buAutoNum type="alphaLcParenR"/>
              <a:defRPr/>
            </a:pPr>
            <a:endParaRPr lang="en-US" sz="2400" b="1" i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Tx/>
              <a:buAutoNum type="alphaLcParenR"/>
              <a:defRPr/>
            </a:pPr>
            <a:endParaRPr lang="en-US" sz="2400" b="1" i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defRPr/>
            </a:pPr>
            <a:endParaRPr lang="en-US" sz="2400" b="1" i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defRPr/>
            </a:pPr>
            <a:endParaRPr lang="en-US" sz="2400" b="1" i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defRPr/>
            </a:pPr>
            <a:endParaRPr lang="en-US" sz="2400" b="1" i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24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endParaRPr lang="en-US" sz="24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24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endParaRPr lang="en-US" sz="24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357422" y="1071546"/>
            <a:ext cx="3286148" cy="8683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rgbClr val="FF0066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1857364"/>
            <a:ext cx="242886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nl-NL" sz="2800" b="1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nl-NL" sz="2800" b="1" smtClean="0">
                <a:latin typeface="Times New Roman" pitchFamily="18" charset="0"/>
                <a:cs typeface="Times New Roman" pitchFamily="18" charset="0"/>
              </a:rPr>
              <a:t>a/</a:t>
            </a:r>
            <a:r>
              <a:rPr lang="en-US" sz="2800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smtClean="0">
                <a:latin typeface="Times New Roman" pitchFamily="18" charset="0"/>
                <a:cs typeface="Times New Roman" pitchFamily="18" charset="0"/>
              </a:rPr>
              <a:t>“Ha ha”: </a:t>
            </a:r>
            <a:endParaRPr lang="en-US" sz="28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571736" y="2000240"/>
            <a:ext cx="4500594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nl-NL" sz="2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en-US" sz="2800" b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Biểu thị sự thích chí</a:t>
            </a:r>
          </a:p>
          <a:p>
            <a:endParaRPr lang="en-US" sz="2800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57190" y="2643182"/>
            <a:ext cx="1928794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nl-NL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smtClean="0">
                <a:latin typeface="Times New Roman" pitchFamily="18" charset="0"/>
                <a:cs typeface="Times New Roman" pitchFamily="18" charset="0"/>
              </a:rPr>
              <a:t>- “Ái ái”:  </a:t>
            </a:r>
            <a:endParaRPr lang="en-US" sz="28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000232" y="2857496"/>
            <a:ext cx="4500594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nl-NL" sz="2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=&gt;</a:t>
            </a:r>
            <a:r>
              <a:rPr lang="en-US" sz="28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Biểu thị sự sợ hãi</a:t>
            </a:r>
            <a:endParaRPr lang="en-US" sz="2800" b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214282" y="3357562"/>
            <a:ext cx="278608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2800" b="1" i="1" smtClean="0">
                <a:latin typeface="Times New Roman" pitchFamily="18" charset="0"/>
                <a:cs typeface="Times New Roman" pitchFamily="18" charset="0"/>
              </a:rPr>
              <a:t>b/ “Than ôi!”:   </a:t>
            </a:r>
            <a:endParaRPr lang="en-US" sz="28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428860" y="3571876"/>
            <a:ext cx="4500594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nl-NL" sz="2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=&gt;</a:t>
            </a:r>
            <a:r>
              <a:rPr lang="en-US" sz="28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Biểu thị sự nuối tiếc</a:t>
            </a:r>
            <a:endParaRPr lang="en-US" sz="2800" b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1438" y="129581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sz="32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III.</a:t>
            </a:r>
            <a:r>
              <a:rPr lang="nl-NL" sz="3200" b="1" u="sng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3200" b="1" u="sng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  <a:r>
              <a:rPr lang="nl-NL" sz="32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nl-NL" sz="32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  <a:defRPr/>
            </a:pPr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5: Đặt câu với 5 thán từ khác nhau:</a:t>
            </a:r>
          </a:p>
          <a:p>
            <a:pPr marL="457200" indent="-457200">
              <a:buFontTx/>
              <a:buAutoNum type="alphaLcParenR"/>
              <a:defRPr/>
            </a:pPr>
            <a:r>
              <a:rPr lang="en-US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Ôi,</a:t>
            </a:r>
            <a:r>
              <a:rPr lang="en-US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kì diệu và thiêng liêng bếp lửa   (Bằng Việt- Bếp lửa)</a:t>
            </a:r>
          </a:p>
          <a:p>
            <a:pPr marL="457200" indent="-457200">
              <a:buFontTx/>
              <a:buAutoNum type="alphaLcParenR"/>
              <a:defRPr/>
            </a:pPr>
            <a:r>
              <a:rPr lang="en-US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Hỡi ơi, </a:t>
            </a:r>
            <a:r>
              <a:rPr lang="en-US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súng giặc đất rền lòng dân trời tỏ   (Nguyễn Đình Chiểu)</a:t>
            </a:r>
          </a:p>
          <a:p>
            <a:pPr marL="457200" indent="-457200">
              <a:buFontTx/>
              <a:buAutoNum type="alphaLcParenR"/>
              <a:defRPr/>
            </a:pPr>
            <a:r>
              <a:rPr lang="en-US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Than ôi</a:t>
            </a:r>
            <a:r>
              <a:rPr lang="en-US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lòng tham của con người thật là đáng sợ.</a:t>
            </a:r>
          </a:p>
          <a:p>
            <a:pPr marL="457200" indent="-457200">
              <a:buFontTx/>
              <a:buAutoNum type="alphaLcParenR"/>
              <a:defRPr/>
            </a:pPr>
            <a:r>
              <a:rPr lang="en-US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Vâng, </a:t>
            </a:r>
            <a:r>
              <a:rPr lang="en-US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con sẽ về mẹ ạ.</a:t>
            </a:r>
          </a:p>
          <a:p>
            <a:pPr marL="457200" indent="-457200">
              <a:buFontTx/>
              <a:buAutoNum type="alphaLcParenR"/>
              <a:defRPr/>
            </a:pPr>
            <a:r>
              <a:rPr lang="en-US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bạn vào Huế </a:t>
            </a:r>
            <a:r>
              <a:rPr lang="en-US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chưa?</a:t>
            </a:r>
          </a:p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42844" y="274638"/>
            <a:ext cx="82296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nl-NL" sz="32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III.</a:t>
            </a:r>
            <a:r>
              <a:rPr lang="nl-NL" sz="3200" b="1" u="sng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3200" b="1" u="sng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  <a:r>
              <a:rPr lang="nl-NL" sz="32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nl-NL" sz="32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1428760"/>
          </a:xfrm>
        </p:spPr>
        <p:txBody>
          <a:bodyPr>
            <a:normAutofit/>
          </a:bodyPr>
          <a:lstStyle/>
          <a:p>
            <a:pPr>
              <a:buNone/>
              <a:defRPr/>
            </a:pPr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6: giải thích ý nghĩa câu tục ngữ:  </a:t>
            </a:r>
            <a:r>
              <a:rPr lang="en-US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“Gọi dạ bảo vâng”</a:t>
            </a:r>
          </a:p>
          <a:p>
            <a:pPr>
              <a:buNone/>
            </a:pPr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0" y="2786058"/>
            <a:ext cx="9144000" cy="2686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1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=&gt; dạy ta cách sử dụng những thán từ gọi đáp, biểu thị sự lễ phép khi giao tiếp với người lớn.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85720" y="274638"/>
            <a:ext cx="82296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nl-NL" sz="32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III.</a:t>
            </a:r>
            <a:r>
              <a:rPr lang="nl-NL" sz="3200" b="1" u="sng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3200" b="1" u="sng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  <a:r>
              <a:rPr lang="nl-NL" sz="32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nl-NL" sz="32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971544"/>
          </a:xfrm>
        </p:spPr>
        <p:txBody>
          <a:bodyPr/>
          <a:lstStyle/>
          <a:p>
            <a:pPr>
              <a:buNone/>
            </a:pPr>
            <a:r>
              <a:rPr lang="en-US" smtClean="0">
                <a:solidFill>
                  <a:srgbClr val="FF0000"/>
                </a:solidFill>
              </a:rPr>
              <a:t>- </a:t>
            </a:r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 nào là trợ từ?</a:t>
            </a:r>
            <a:endParaRPr lang="en-US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n-US" sz="360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TỔNG KẾT</a:t>
            </a:r>
            <a:endParaRPr lang="en-US" sz="360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85720" y="3143248"/>
            <a:ext cx="8229600" cy="97154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Thế nào là thán</a:t>
            </a:r>
            <a:r>
              <a:rPr kumimoji="0" lang="en-US" sz="3200" b="0" i="0" u="none" strike="noStrike" kern="1200" cap="none" spc="0" normalizeH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từ? Vị trí và vai trò của thán từ trong câu?</a:t>
            </a: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pPr algn="l"/>
            <a:r>
              <a:rPr lang="en-US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Hướng dẫn tự học</a:t>
            </a:r>
            <a:endParaRPr lang="en-US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14282" y="1571612"/>
            <a:ext cx="8258175" cy="250033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800" b="1" i="1" smtClean="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•"/>
            </a:pPr>
            <a:r>
              <a:rPr lang="en-US" sz="32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Đối </a:t>
            </a:r>
            <a:r>
              <a:rPr lang="en-US" sz="32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với bài học ở tiết học này:</a:t>
            </a:r>
          </a:p>
          <a:p>
            <a:pPr>
              <a:buFontTx/>
              <a:buChar char="-"/>
            </a:pPr>
            <a:r>
              <a:rPr lang="en-US" sz="320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Học thuộc khái niệm trợ từ, thán từ.</a:t>
            </a:r>
          </a:p>
          <a:p>
            <a:endParaRPr lang="en-US" sz="3200" smtClean="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- Hoàn thành các bài tập.</a:t>
            </a:r>
          </a:p>
          <a:p>
            <a:endParaRPr lang="en-US" sz="280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>
              <a:solidFill>
                <a:srgbClr val="FF3300"/>
              </a:solidFill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285720" y="4357670"/>
            <a:ext cx="8258175" cy="250033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800" b="1" i="1" smtClean="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•"/>
            </a:pPr>
            <a:r>
              <a:rPr lang="en-US" sz="32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Đối </a:t>
            </a:r>
            <a:r>
              <a:rPr lang="en-US" sz="32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với bài học ở tiết học </a:t>
            </a:r>
            <a:r>
              <a:rPr lang="en-US" sz="32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 theo:</a:t>
            </a:r>
            <a:endParaRPr lang="en-US" sz="32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320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Đọc trước bài Tình thái từ SGK/80.</a:t>
            </a:r>
          </a:p>
          <a:p>
            <a:endParaRPr lang="en-US" sz="3200" smtClean="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>
              <a:solidFill>
                <a:srgbClr val="FF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3887788"/>
            <a:ext cx="6400800" cy="1751012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endParaRPr lang="vi-VN" smtClean="0"/>
          </a:p>
        </p:txBody>
      </p:sp>
      <p:pic>
        <p:nvPicPr>
          <p:cNvPr id="24579" name="Picture 4" descr="Frames PPT 015"/>
          <p:cNvPicPr>
            <a:picLocks noGrp="1" noChangeAspect="1" noChangeArrowheads="1"/>
          </p:cNvPicPr>
          <p:nvPr>
            <p:ph type="ctrTitle"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pic>
        <p:nvPicPr>
          <p:cNvPr id="24580" name="Picture 4" descr="EJ145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280988"/>
            <a:ext cx="8610600" cy="635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1" name="Rectangle 9"/>
          <p:cNvSpPr>
            <a:spLocks noChangeArrowheads="1"/>
          </p:cNvSpPr>
          <p:nvPr/>
        </p:nvSpPr>
        <p:spPr bwMode="auto">
          <a:xfrm>
            <a:off x="393700" y="2122488"/>
            <a:ext cx="80772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115000"/>
              </a:lnSpc>
              <a:spcBef>
                <a:spcPct val="85000"/>
              </a:spcBef>
            </a:pPr>
            <a:r>
              <a:rPr lang="en-US" sz="6600" b="1" baseline="-25000">
                <a:solidFill>
                  <a:srgbClr val="FF0066"/>
                </a:solidFill>
                <a:latin typeface="Times New Roman" pitchFamily="18" charset="0"/>
              </a:rPr>
              <a:t>Xin chân thành c</a:t>
            </a:r>
            <a:r>
              <a:rPr lang="vi-VN" sz="6600" b="1" baseline="-25000">
                <a:solidFill>
                  <a:srgbClr val="FF0066"/>
                </a:solidFill>
                <a:latin typeface="Times New Roman" pitchFamily="18" charset="0"/>
              </a:rPr>
              <a:t>ả</a:t>
            </a:r>
            <a:r>
              <a:rPr lang="en-US" sz="6600" b="1" baseline="-25000">
                <a:solidFill>
                  <a:srgbClr val="FF0066"/>
                </a:solidFill>
                <a:latin typeface="Times New Roman" pitchFamily="18" charset="0"/>
              </a:rPr>
              <a:t>m ơn</a:t>
            </a:r>
            <a:r>
              <a:rPr lang="vi-VN" sz="6600" b="1" baseline="-25000">
                <a:solidFill>
                  <a:srgbClr val="FF0066"/>
                </a:solidFill>
                <a:latin typeface="Times New Roman" pitchFamily="18" charset="0"/>
              </a:rPr>
              <a:t>!</a:t>
            </a:r>
            <a:endParaRPr lang="en-US" sz="6600" b="1" baseline="-25000">
              <a:solidFill>
                <a:srgbClr val="FF0066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4" name="Rectangle 6"/>
          <p:cNvSpPr>
            <a:spLocks noChangeArrowheads="1"/>
          </p:cNvSpPr>
          <p:nvPr/>
        </p:nvSpPr>
        <p:spPr bwMode="auto">
          <a:xfrm>
            <a:off x="0" y="928678"/>
            <a:ext cx="9144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3500" b="1" i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</a:t>
            </a:r>
            <a:r>
              <a:rPr lang="en-US" sz="3500" b="1" i="1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5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Thế nào là từ </a:t>
            </a:r>
            <a:r>
              <a:rPr lang="en-US" sz="35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 địa </a:t>
            </a:r>
            <a:r>
              <a:rPr lang="en-US" sz="35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phương? Cho 3 ví dụ về từ </a:t>
            </a:r>
            <a:r>
              <a:rPr lang="en-US" sz="35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 địa </a:t>
            </a:r>
            <a:r>
              <a:rPr lang="en-US" sz="35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phương ? </a:t>
            </a:r>
            <a:endParaRPr lang="en-US" sz="35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0"/>
            <a:ext cx="8229600" cy="868346"/>
          </a:xfrm>
        </p:spPr>
        <p:txBody>
          <a:bodyPr/>
          <a:lstStyle/>
          <a:p>
            <a:r>
              <a:rPr lang="en-US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KIỂM TRA </a:t>
            </a:r>
            <a:r>
              <a:rPr lang="en-US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MIỆNG</a:t>
            </a:r>
            <a:endParaRPr lang="en-US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1714488"/>
            <a:ext cx="9144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3500" b="1" i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</a:t>
            </a:r>
            <a:r>
              <a:rPr lang="en-US" sz="3500" b="1" i="1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5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Khi sử dụng từ </a:t>
            </a:r>
            <a:r>
              <a:rPr lang="en-US" sz="35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 địa </a:t>
            </a:r>
            <a:r>
              <a:rPr lang="en-US" sz="35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phương chúng ta nên chú ý điều gì?</a:t>
            </a:r>
            <a:endParaRPr lang="en-US" sz="35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7"/>
          <p:cNvSpPr txBox="1">
            <a:spLocks noChangeArrowheads="1"/>
          </p:cNvSpPr>
          <p:nvPr/>
        </p:nvSpPr>
        <p:spPr>
          <a:xfrm>
            <a:off x="0" y="3000372"/>
            <a:ext cx="9144000" cy="2428868"/>
          </a:xfrm>
          <a:prstGeom prst="rect">
            <a:avLst/>
          </a:prstGeom>
          <a:noFill/>
          <a:ln/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- </a:t>
            </a:r>
            <a:r>
              <a:rPr kumimoji="0" lang="en-US" sz="3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Không</a:t>
            </a:r>
            <a:r>
              <a:rPr kumimoji="0" lang="en-US" sz="3800" b="1" i="0" u="none" strike="noStrike" kern="1200" cap="none" spc="0" normalizeH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sử dụng t</a:t>
            </a:r>
            <a:r>
              <a:rPr kumimoji="0" lang="en-US" sz="3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ừ địa phương trong viết</a:t>
            </a:r>
            <a:r>
              <a:rPr kumimoji="0" lang="en-US" sz="3800" b="1" i="0" u="none" strike="noStrike" kern="1200" cap="none" spc="0" normalizeH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tập làm văn, trong văn bản hành chính và với những người địa phương khác. </a:t>
            </a:r>
            <a:endParaRPr kumimoji="0" lang="en-US" sz="38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8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- </a:t>
            </a:r>
            <a:r>
              <a:rPr kumimoji="0" lang="en-US" sz="3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Chỉ</a:t>
            </a:r>
            <a:r>
              <a:rPr kumimoji="0" lang="en-US" sz="3800" b="1" i="0" u="none" strike="noStrike" kern="1200" cap="none" spc="0" normalizeH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nên sử dụng từ địa phương với những người cùng địa phương.</a:t>
            </a:r>
            <a:endParaRPr kumimoji="0" lang="en-US" sz="3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2500306"/>
            <a:ext cx="9144000" cy="1571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buFontTx/>
              <a:buChar char="-"/>
            </a:pPr>
            <a:r>
              <a:rPr lang="en-US" sz="3500" b="1" smtClean="0">
                <a:latin typeface="Times New Roman" pitchFamily="18" charset="0"/>
                <a:cs typeface="Times New Roman" pitchFamily="18" charset="0"/>
              </a:rPr>
              <a:t> Từ ngữ địa phương là những từ ngữ chỉ sử dụng trong một hoặc một số địa phương nhất định.</a:t>
            </a:r>
          </a:p>
          <a:p>
            <a:pPr>
              <a:buFontTx/>
              <a:buChar char="-"/>
            </a:pPr>
            <a:r>
              <a:rPr lang="en-US" sz="35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smtClean="0">
                <a:latin typeface="Times New Roman" pitchFamily="18" charset="0"/>
                <a:cs typeface="Times New Roman" pitchFamily="18" charset="0"/>
              </a:rPr>
              <a:t>Ví dụ: heo, muỗng, mãng cầu…</a:t>
            </a:r>
            <a:endParaRPr lang="en-US" sz="35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8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48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4" grpId="0"/>
      <p:bldP spid="48134" grpId="1"/>
      <p:bldP spid="5" grpId="0"/>
      <p:bldP spid="7" grpId="0" animBg="1"/>
      <p:bldP spid="8" grpId="0"/>
      <p:bldP spid="8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4"/>
          <p:cNvSpPr txBox="1">
            <a:spLocks/>
          </p:cNvSpPr>
          <p:nvPr/>
        </p:nvSpPr>
        <p:spPr>
          <a:xfrm>
            <a:off x="571472" y="1285860"/>
            <a:ext cx="8229600" cy="584775"/>
          </a:xfrm>
          <a:prstGeom prst="rect">
            <a:avLst/>
          </a:prstGeom>
          <a:noFill/>
        </p:spPr>
        <p:txBody>
          <a:bodyPr vert="horz" lIns="91440" tIns="45720" rIns="91440" bIns="45720" rtlCol="0">
            <a:spAutoFit/>
          </a:bodyPr>
          <a:lstStyle/>
          <a:p>
            <a:pPr marL="342900" lvl="0" indent="-342900" algn="ctr">
              <a:spcBef>
                <a:spcPct val="20000"/>
              </a:spcBef>
              <a:defRPr/>
            </a:pP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 24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 Bài 6:  TRỢ TỪ ,  THÁN TỪ</a:t>
            </a:r>
            <a:endParaRPr kumimoji="0" lang="en-US" sz="3200" b="1" i="0" u="none" strike="noStrike" kern="1200" cap="none" spc="0" normalizeH="0" baseline="0" noProof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0" y="2500306"/>
            <a:ext cx="8229600" cy="8683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I. TRỢ TỪ</a:t>
            </a:r>
            <a:endParaRPr kumimoji="0" lang="en-US" sz="32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0" y="3643314"/>
            <a:ext cx="8229600" cy="8683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Đọc ví dụ: SGK/69</a:t>
            </a:r>
            <a:endParaRPr kumimoji="0" lang="en-US" sz="32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0" y="1192676"/>
            <a:ext cx="9144000" cy="6093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600" b="1" u="sng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2600" b="1" u="sng" smtClean="0">
                <a:latin typeface="Times New Roman" pitchFamily="18" charset="0"/>
                <a:cs typeface="Times New Roman" pitchFamily="18" charset="0"/>
              </a:rPr>
              <a:t> tập 1</a:t>
            </a:r>
            <a:r>
              <a:rPr lang="en-US" sz="2600" b="1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600" b="1">
                <a:latin typeface="Times New Roman" pitchFamily="18" charset="0"/>
                <a:cs typeface="Times New Roman" pitchFamily="18" charset="0"/>
              </a:rPr>
              <a:t>Các từ in đậm trong những câu sau từ nào là trợ từ?</a:t>
            </a:r>
            <a:endParaRPr lang="en-US" sz="2600" b="1" i="1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600" b="1" i="1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600" b="1" i="1" smtClean="0">
                <a:latin typeface="Times New Roman" pitchFamily="18" charset="0"/>
                <a:cs typeface="Times New Roman" pitchFamily="18" charset="0"/>
              </a:rPr>
              <a:t>1- </a:t>
            </a:r>
            <a:r>
              <a:rPr lang="en-US" sz="2600" b="1" i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600" b="1" i="1">
                <a:latin typeface="Times New Roman" pitchFamily="18" charset="0"/>
                <a:cs typeface="Times New Roman" pitchFamily="18" charset="0"/>
              </a:rPr>
              <a:t> nó là người nói dối.</a:t>
            </a:r>
          </a:p>
          <a:p>
            <a:pPr algn="just"/>
            <a:endParaRPr lang="en-US" sz="2600" b="1" i="1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600" b="1" i="1">
                <a:latin typeface="Times New Roman" pitchFamily="18" charset="0"/>
                <a:cs typeface="Times New Roman" pitchFamily="18" charset="0"/>
              </a:rPr>
              <a:t>2- Anh ấy là diễn viên </a:t>
            </a:r>
            <a:r>
              <a:rPr lang="en-US" sz="2600" b="1" i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chính.</a:t>
            </a:r>
          </a:p>
          <a:p>
            <a:pPr algn="just"/>
            <a:endParaRPr lang="en-US" sz="2600" b="1" i="1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600" b="1" i="1">
                <a:latin typeface="Times New Roman" pitchFamily="18" charset="0"/>
                <a:cs typeface="Times New Roman" pitchFamily="18" charset="0"/>
              </a:rPr>
              <a:t>3- </a:t>
            </a:r>
            <a:r>
              <a:rPr lang="en-US" sz="2600" b="1" i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600" b="1" i="1">
                <a:latin typeface="Times New Roman" pitchFamily="18" charset="0"/>
                <a:cs typeface="Times New Roman" pitchFamily="18" charset="0"/>
              </a:rPr>
              <a:t> ngón tay ngoan.</a:t>
            </a:r>
          </a:p>
          <a:p>
            <a:pPr algn="just"/>
            <a:endParaRPr lang="en-US" sz="2600" b="1" i="1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600" b="1" i="1" smtClean="0">
                <a:latin typeface="Times New Roman" pitchFamily="18" charset="0"/>
                <a:cs typeface="Times New Roman" pitchFamily="18" charset="0"/>
              </a:rPr>
              <a:t>4- </a:t>
            </a:r>
            <a:r>
              <a:rPr lang="en-US" sz="2600" b="1" i="1">
                <a:latin typeface="Times New Roman" pitchFamily="18" charset="0"/>
                <a:cs typeface="Times New Roman" pitchFamily="18" charset="0"/>
              </a:rPr>
              <a:t>Tôi mua </a:t>
            </a:r>
            <a:r>
              <a:rPr lang="en-US" sz="2600" b="1" i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600" b="1" i="1">
                <a:latin typeface="Times New Roman" pitchFamily="18" charset="0"/>
                <a:cs typeface="Times New Roman" pitchFamily="18" charset="0"/>
              </a:rPr>
              <a:t> năm cuốn sách.</a:t>
            </a:r>
          </a:p>
          <a:p>
            <a:pPr algn="just"/>
            <a:endParaRPr lang="en-US" sz="2600" b="1" i="1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600" b="1" i="1" smtClean="0">
                <a:latin typeface="Times New Roman" pitchFamily="18" charset="0"/>
                <a:cs typeface="Times New Roman" pitchFamily="18" charset="0"/>
              </a:rPr>
              <a:t>5- </a:t>
            </a:r>
            <a:r>
              <a:rPr lang="en-US" sz="2600" b="1" i="1">
                <a:latin typeface="Times New Roman" pitchFamily="18" charset="0"/>
                <a:cs typeface="Times New Roman" pitchFamily="18" charset="0"/>
              </a:rPr>
              <a:t>Nó về </a:t>
            </a:r>
            <a:r>
              <a:rPr lang="en-US" sz="2600" b="1" i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2600" b="1" i="1">
                <a:latin typeface="Times New Roman" pitchFamily="18" charset="0"/>
                <a:cs typeface="Times New Roman" pitchFamily="18" charset="0"/>
              </a:rPr>
              <a:t> đầu tiên.</a:t>
            </a:r>
          </a:p>
          <a:p>
            <a:pPr algn="just"/>
            <a:endParaRPr lang="en-US" sz="2600" b="1" i="1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600" b="1" i="1" smtClean="0">
                <a:latin typeface="Times New Roman" pitchFamily="18" charset="0"/>
                <a:cs typeface="Times New Roman" pitchFamily="18" charset="0"/>
              </a:rPr>
              <a:t>6- </a:t>
            </a:r>
            <a:r>
              <a:rPr lang="en-US" sz="2600" b="1" i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2600" b="1" i="1">
                <a:latin typeface="Times New Roman" pitchFamily="18" charset="0"/>
                <a:cs typeface="Times New Roman" pitchFamily="18" charset="0"/>
              </a:rPr>
              <a:t> thân tôi dẫn nó về</a:t>
            </a:r>
            <a:r>
              <a:rPr lang="en-US" sz="2600" b="1" i="1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en-US" sz="2600" b="1" i="1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09706" y="4641187"/>
            <a:ext cx="21336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Trợ từ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785786" y="5427005"/>
            <a:ext cx="2581275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 phải trợ từ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95260" y="6284261"/>
            <a:ext cx="21336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Trợ từ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38136" y="2283733"/>
            <a:ext cx="21336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Trợ từ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0" y="3855369"/>
            <a:ext cx="2579688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 phải trợ từ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71736" y="3069551"/>
            <a:ext cx="2579687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 phải trợ từ</a:t>
            </a:r>
          </a:p>
        </p:txBody>
      </p:sp>
      <p:sp>
        <p:nvSpPr>
          <p:cNvPr id="14" name="Content Placeholder 4"/>
          <p:cNvSpPr txBox="1">
            <a:spLocks/>
          </p:cNvSpPr>
          <p:nvPr/>
        </p:nvSpPr>
        <p:spPr>
          <a:xfrm>
            <a:off x="1128746" y="71414"/>
            <a:ext cx="8229600" cy="584775"/>
          </a:xfrm>
          <a:prstGeom prst="rect">
            <a:avLst/>
          </a:prstGeom>
          <a:noFill/>
        </p:spPr>
        <p:txBody>
          <a:bodyPr vert="horz" lIns="91440" tIns="45720" rIns="91440" bIns="45720" rtlCol="0">
            <a:spAutoFit/>
          </a:bodyPr>
          <a:lstStyle/>
          <a:p>
            <a:pPr marL="342900" lvl="0" indent="-342900" algn="ctr">
              <a:spcBef>
                <a:spcPct val="20000"/>
              </a:spcBef>
              <a:defRPr/>
            </a:pP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 24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 TRỢ TỪ ,  THÁN TỪ</a:t>
            </a:r>
            <a:endParaRPr kumimoji="0" lang="en-US" sz="3200" b="1" i="0" u="none" strike="noStrike" kern="1200" cap="none" spc="0" normalizeH="0" baseline="0" noProof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0" y="488952"/>
            <a:ext cx="8229600" cy="8683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I. TRỢ TỪ</a:t>
            </a:r>
            <a:endParaRPr kumimoji="0" lang="en-US" sz="32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1112" y="1928802"/>
            <a:ext cx="9132888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 u="sng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3600" b="1" u="sng" smtClean="0">
                <a:latin typeface="Times New Roman" pitchFamily="18" charset="0"/>
                <a:cs typeface="Times New Roman" pitchFamily="18" charset="0"/>
              </a:rPr>
              <a:t>tập 2</a:t>
            </a:r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>
                <a:latin typeface="Times New Roman" pitchFamily="18" charset="0"/>
                <a:cs typeface="Times New Roman" pitchFamily="18" charset="0"/>
              </a:rPr>
              <a:t>Đặt câu với các trợ từ: </a:t>
            </a:r>
            <a:r>
              <a:rPr lang="en-US" sz="3600" b="1" i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chính, đích, </a:t>
            </a:r>
            <a:r>
              <a:rPr lang="en-US" sz="3600" b="1" i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ngay ?</a:t>
            </a:r>
            <a:endParaRPr lang="en-US" sz="3600" b="1" i="1" smtClean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600" b="1" i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nl-NL" sz="3600" b="1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nl-NL" sz="3600" b="1" i="1">
                <a:latin typeface="Times New Roman" pitchFamily="18" charset="0"/>
                <a:cs typeface="Times New Roman" pitchFamily="18" charset="0"/>
              </a:rPr>
              <a:t>+ Nói dối là tự hại </a:t>
            </a:r>
            <a:r>
              <a:rPr lang="nl-NL" sz="3600" b="1" i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nl-NL" sz="3600" b="1" i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3600" b="1" i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nl-NL" sz="3600" b="1" i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600" b="1" i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nl-NL" sz="3600" b="1" i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nl-NL" sz="3600" b="1" i="1">
                <a:latin typeface="Times New Roman" pitchFamily="18" charset="0"/>
                <a:cs typeface="Times New Roman" pitchFamily="18" charset="0"/>
              </a:rPr>
              <a:t>+ Tôi đã gọi </a:t>
            </a:r>
            <a:r>
              <a:rPr lang="nl-NL" sz="3600" b="1" i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nl-NL" sz="3600" b="1" i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3600" b="1" i="1">
                <a:latin typeface="Times New Roman" pitchFamily="18" charset="0"/>
                <a:cs typeface="Times New Roman" pitchFamily="18" charset="0"/>
              </a:rPr>
              <a:t>danh nó ra</a:t>
            </a:r>
            <a:r>
              <a:rPr lang="nl-NL" sz="3600" b="1" i="1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600" b="1" i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nl-NL" sz="3600" b="1" i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nl-NL" sz="3600" b="1" i="1">
                <a:latin typeface="Times New Roman" pitchFamily="18" charset="0"/>
                <a:cs typeface="Times New Roman" pitchFamily="18" charset="0"/>
              </a:rPr>
              <a:t>+ Bạn không tin </a:t>
            </a:r>
            <a:r>
              <a:rPr lang="nl-NL" sz="3600" b="1" i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ngay </a:t>
            </a:r>
            <a:r>
              <a:rPr lang="nl-NL" sz="3600" b="1" i="1">
                <a:latin typeface="Times New Roman" pitchFamily="18" charset="0"/>
                <a:cs typeface="Times New Roman" pitchFamily="18" charset="0"/>
              </a:rPr>
              <a:t>cả tôi nữa.</a:t>
            </a:r>
          </a:p>
          <a:p>
            <a:endParaRPr lang="en-US" sz="2400" b="1" i="1">
              <a:solidFill>
                <a:srgbClr val="0000CC"/>
              </a:solidFill>
            </a:endParaRPr>
          </a:p>
        </p:txBody>
      </p:sp>
      <p:sp>
        <p:nvSpPr>
          <p:cNvPr id="6" name="Content Placeholder 4"/>
          <p:cNvSpPr txBox="1">
            <a:spLocks/>
          </p:cNvSpPr>
          <p:nvPr/>
        </p:nvSpPr>
        <p:spPr>
          <a:xfrm>
            <a:off x="571472" y="285728"/>
            <a:ext cx="8229600" cy="584775"/>
          </a:xfrm>
          <a:prstGeom prst="rect">
            <a:avLst/>
          </a:prstGeom>
          <a:noFill/>
        </p:spPr>
        <p:txBody>
          <a:bodyPr vert="horz" lIns="91440" tIns="45720" rIns="91440" bIns="45720" rtlCol="0">
            <a:spAutoFit/>
          </a:bodyPr>
          <a:lstStyle/>
          <a:p>
            <a:pPr marL="342900" lvl="0" indent="-342900" algn="ctr">
              <a:spcBef>
                <a:spcPct val="20000"/>
              </a:spcBef>
              <a:defRPr/>
            </a:pP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 24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 TRỢ TỪ,  THÁN TỪ</a:t>
            </a:r>
            <a:endParaRPr kumimoji="0" lang="en-US" sz="3200" b="1" i="0" u="none" strike="noStrike" kern="1200" cap="none" spc="0" normalizeH="0" baseline="0" noProof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0" y="714356"/>
            <a:ext cx="8229600" cy="8683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I. TRỢ TỪ</a:t>
            </a:r>
            <a:endParaRPr kumimoji="0" lang="en-US" sz="3200" b="1" i="0" u="none" strike="noStrike" kern="1200" cap="none" spc="0" normalizeH="0" baseline="0" noProof="0">
              <a:ln>
                <a:noFill/>
              </a:ln>
              <a:solidFill>
                <a:srgbClr val="FF0066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0" y="1000108"/>
            <a:ext cx="9144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I.</a:t>
            </a:r>
            <a:r>
              <a:rPr lang="nl-NL" sz="3200" b="1" u="sng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Trợ từ</a:t>
            </a:r>
            <a:r>
              <a:rPr lang="nl-NL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endParaRPr lang="en-US" sz="320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nl-NL" sz="3200" b="1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nl-NL" sz="32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II.</a:t>
            </a:r>
            <a:r>
              <a:rPr lang="nl-NL" sz="3200" b="1" u="sng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Thán từ</a:t>
            </a:r>
            <a:r>
              <a:rPr lang="nl-NL" sz="32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3811012"/>
            <a:ext cx="91440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nl-NL" sz="3200" b="1" i="1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nl-NL" sz="3200" b="1" i="1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nl-NL" sz="3200" b="1" i="1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nl-NL" sz="3200" b="1" i="1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WordArt 7"/>
          <p:cNvSpPr>
            <a:spLocks noChangeArrowheads="1" noChangeShapeType="1" noTextEdit="1"/>
          </p:cNvSpPr>
          <p:nvPr/>
        </p:nvSpPr>
        <p:spPr bwMode="auto">
          <a:xfrm>
            <a:off x="1214414" y="3143248"/>
            <a:ext cx="485775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Content Placeholder 4"/>
          <p:cNvSpPr txBox="1">
            <a:spLocks/>
          </p:cNvSpPr>
          <p:nvPr/>
        </p:nvSpPr>
        <p:spPr>
          <a:xfrm>
            <a:off x="357158" y="214290"/>
            <a:ext cx="8229600" cy="584775"/>
          </a:xfrm>
          <a:prstGeom prst="rect">
            <a:avLst/>
          </a:prstGeom>
          <a:noFill/>
        </p:spPr>
        <p:txBody>
          <a:bodyPr vert="horz" lIns="91440" tIns="45720" rIns="91440" bIns="45720" rtlCol="0">
            <a:spAutoFit/>
          </a:bodyPr>
          <a:lstStyle/>
          <a:p>
            <a:pPr marL="342900" lvl="0" indent="-342900" algn="ctr">
              <a:spcBef>
                <a:spcPct val="20000"/>
              </a:spcBef>
              <a:defRPr/>
            </a:pP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 24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 TRỢ TỪ ,  THÁN TỪ</a:t>
            </a:r>
            <a:endParaRPr kumimoji="0" lang="en-US" sz="3200" b="1" i="0" u="none" strike="noStrike" kern="1200" cap="none" spc="0" normalizeH="0" baseline="0" noProof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0" y="3071810"/>
            <a:ext cx="8229600" cy="8683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Đọc ví dụ: SGK/69</a:t>
            </a:r>
            <a:endParaRPr kumimoji="0" lang="en-US" sz="32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21" name="Rectangle 2"/>
          <p:cNvSpPr txBox="1">
            <a:spLocks noChangeArrowheads="1"/>
          </p:cNvSpPr>
          <p:nvPr/>
        </p:nvSpPr>
        <p:spPr>
          <a:xfrm>
            <a:off x="0" y="5000636"/>
            <a:ext cx="8229600" cy="8683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Xem</a:t>
            </a:r>
            <a:r>
              <a:rPr kumimoji="0" lang="en-US" sz="3200" b="1" i="0" u="none" strike="noStrike" kern="1200" cap="none" spc="0" normalizeH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sơ đồ trên bảng và làm bài tập sau: </a:t>
            </a:r>
            <a:endParaRPr kumimoji="0" lang="en-US" sz="32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0" y="952103"/>
            <a:ext cx="91440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 ra thán từ trong các câu sau và cho biết đó là loại thán từ nào?</a:t>
            </a:r>
          </a:p>
          <a:p>
            <a:endParaRPr lang="en-US" sz="2400" b="1" i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i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) Than ôi! Thời oanh liệt nay còn đâu</a:t>
            </a:r>
            <a:r>
              <a:rPr lang="en-US" sz="2400" b="1" i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400" b="1" i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b) Tu hú ơi! Chẳng đến ở cùng bà</a:t>
            </a:r>
            <a:r>
              <a:rPr lang="en-US" sz="2400" b="1" i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400" b="1" i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c) </a:t>
            </a:r>
          </a:p>
          <a:p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    - Cả đấy à?</a:t>
            </a:r>
          </a:p>
          <a:p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    - Vâng, con đây.</a:t>
            </a:r>
          </a:p>
          <a:p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    - Này, Cả!</a:t>
            </a:r>
          </a:p>
          <a:p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    - Dạ! U bảo gì con.</a:t>
            </a:r>
          </a:p>
          <a:p>
            <a:endParaRPr lang="en-US" sz="2400" b="1" i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d) Ô hay! Buồn vương cây ngô đồng</a:t>
            </a:r>
            <a:r>
              <a:rPr lang="en-US" sz="2400" b="1" i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885163" y="5457782"/>
            <a:ext cx="304442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=&gt;Thán từ bộc lộ cảm xúc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571736" y="3929066"/>
            <a:ext cx="223330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=&gt;Thán từ gọi đáp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5170915" y="1743006"/>
            <a:ext cx="304442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=&gt;Thán từ bộc lộ cảm </a:t>
            </a:r>
            <a:r>
              <a:rPr lang="en-US" sz="2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Straight Connector 7"/>
          <p:cNvCxnSpPr>
            <a:cxnSpLocks noChangeShapeType="1"/>
          </p:cNvCxnSpPr>
          <p:nvPr/>
        </p:nvCxnSpPr>
        <p:spPr bwMode="auto">
          <a:xfrm>
            <a:off x="357158" y="5786454"/>
            <a:ext cx="871537" cy="0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ffectLst/>
        </p:spPr>
      </p:cxnSp>
      <p:cxnSp>
        <p:nvCxnSpPr>
          <p:cNvPr id="10" name="Straight Connector 9"/>
          <p:cNvCxnSpPr>
            <a:cxnSpLocks noChangeShapeType="1"/>
          </p:cNvCxnSpPr>
          <p:nvPr/>
        </p:nvCxnSpPr>
        <p:spPr bwMode="auto">
          <a:xfrm>
            <a:off x="428596" y="2143116"/>
            <a:ext cx="1000132" cy="1588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ffectLst/>
        </p:spPr>
      </p:cxnSp>
      <p:cxnSp>
        <p:nvCxnSpPr>
          <p:cNvPr id="17" name="Straight Connector 16"/>
          <p:cNvCxnSpPr>
            <a:cxnSpLocks noChangeShapeType="1"/>
          </p:cNvCxnSpPr>
          <p:nvPr/>
        </p:nvCxnSpPr>
        <p:spPr bwMode="auto">
          <a:xfrm>
            <a:off x="1214414" y="2857496"/>
            <a:ext cx="228600" cy="0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ffectLst/>
        </p:spPr>
      </p:cxn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4624712" y="2457386"/>
            <a:ext cx="223330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=&gt;Thán từ gọi đáp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2" name="Straight Connector 21"/>
          <p:cNvCxnSpPr>
            <a:cxnSpLocks noChangeShapeType="1"/>
          </p:cNvCxnSpPr>
          <p:nvPr/>
        </p:nvCxnSpPr>
        <p:spPr bwMode="auto">
          <a:xfrm>
            <a:off x="500034" y="4286256"/>
            <a:ext cx="685800" cy="0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ffectLst/>
        </p:spPr>
      </p:cxnSp>
      <p:cxnSp>
        <p:nvCxnSpPr>
          <p:cNvPr id="23" name="Straight Connector 22"/>
          <p:cNvCxnSpPr>
            <a:cxnSpLocks noChangeShapeType="1"/>
          </p:cNvCxnSpPr>
          <p:nvPr/>
        </p:nvCxnSpPr>
        <p:spPr bwMode="auto">
          <a:xfrm>
            <a:off x="500034" y="4643446"/>
            <a:ext cx="604838" cy="0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ffectLst/>
        </p:spPr>
      </p:cxnSp>
      <p:cxnSp>
        <p:nvCxnSpPr>
          <p:cNvPr id="24" name="Straight Connector 23"/>
          <p:cNvCxnSpPr>
            <a:cxnSpLocks noChangeShapeType="1"/>
          </p:cNvCxnSpPr>
          <p:nvPr/>
        </p:nvCxnSpPr>
        <p:spPr bwMode="auto">
          <a:xfrm>
            <a:off x="571472" y="5072074"/>
            <a:ext cx="384175" cy="0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ffectLst/>
        </p:spPr>
      </p:cxn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1928794" y="4314774"/>
            <a:ext cx="223330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=&gt;Thán từ gọi đáp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2910200" y="4671964"/>
            <a:ext cx="223330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=&gt;Thán từ gọi đáp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71670" y="58143"/>
            <a:ext cx="1449436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200" b="1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3200" b="1" dirty="0">
              <a:ln w="13462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-32" y="71414"/>
            <a:ext cx="19175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II.</a:t>
            </a:r>
            <a:r>
              <a:rPr lang="nl-NL" sz="2800" b="1" u="sng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Thán từ</a:t>
            </a:r>
            <a:r>
              <a:rPr lang="nl-NL" sz="2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00"/>
                            </p:stCondLst>
                            <p:childTnLst>
                              <p:par>
                                <p:cTn id="1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21" grpId="0"/>
      <p:bldP spid="29" grpId="0"/>
      <p:bldP spid="3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989037"/>
            <a:ext cx="9144000" cy="59404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trợ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trợ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defRPr/>
            </a:pP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vi-VN" sz="2000" b="1" i="1" dirty="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ởng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b="1" i="1" dirty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ã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tặng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sz="2000" b="1" i="1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Dậu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b="1" i="1" dirty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èn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”.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sz="2000" b="1" i="1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b="1" i="1" dirty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ến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sz="2000" b="1" i="1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b="1" i="1" dirty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ều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sz="2000" b="1" i="1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e) Cha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sz="2000" b="1" i="1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g)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b="1" i="1" dirty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ẹp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b="1" i="1" dirty="0"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b="1" i="1" dirty="0">
                <a:latin typeface="Times New Roman" pitchFamily="18" charset="0"/>
                <a:cs typeface="Times New Roman" pitchFamily="18" charset="0"/>
              </a:rPr>
              <a:t>đẹ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p.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sz="2000" b="1" i="1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h)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mãi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kỉ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niên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sz="2000" b="1" i="1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vẫn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quên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spcAft>
                <a:spcPts val="1200"/>
              </a:spcAft>
              <a:buFontTx/>
              <a:buAutoNum type="alphaLcParenR"/>
              <a:defRPr/>
            </a:pPr>
            <a:endParaRPr lang="en-US" sz="2000" b="1" i="1" dirty="0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857884" y="2528884"/>
            <a:ext cx="3048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=&gt;Không phải trợ từ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929322" y="1957380"/>
            <a:ext cx="213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=&gt;là trợ từ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000628" y="5600718"/>
            <a:ext cx="32877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=&gt;Không phải trợ từ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714612" y="4314834"/>
            <a:ext cx="2819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=&gt;Không phải trợ từ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214942" y="3743330"/>
            <a:ext cx="36131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=&gt;Không phải trợ từ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5715008" y="6172222"/>
            <a:ext cx="213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=&gt;là trợ từ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0298" y="4957776"/>
            <a:ext cx="213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=&gt;là trợ từ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500562" y="3171826"/>
            <a:ext cx="213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=&gt;là trợ từ</a:t>
            </a:r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sz="3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II. Thán từ. </a:t>
            </a:r>
          </a:p>
          <a:p>
            <a:r>
              <a:rPr lang="nl-NL" sz="3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III.</a:t>
            </a:r>
            <a:r>
              <a:rPr lang="nl-NL" sz="3000" b="1" u="sng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3000" b="1" u="sng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  <a:r>
              <a:rPr lang="nl-NL" sz="3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nl-NL" sz="30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0" y="876146"/>
            <a:ext cx="9144000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2: Giải thích nghĩa của các trợ từ in đậm trong những câu sau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en-US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200" b="1" i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200" b="1" i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  <a:endParaRPr lang="en-US" sz="320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200" b="1" i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200" b="1" i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2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000" b="1" i="1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785918" y="1857372"/>
            <a:ext cx="735808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nl-NL" sz="2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=&gt;</a:t>
            </a:r>
            <a:r>
              <a:rPr lang="nl-NL" sz="2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nhấn mạnh mức độ tối thiểu.</a:t>
            </a:r>
            <a:endParaRPr lang="en-US" sz="2800" b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1571620"/>
            <a:ext cx="207167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nl-NL" sz="2800" b="1" smtClean="0">
                <a:latin typeface="Times New Roman" pitchFamily="18" charset="0"/>
                <a:cs typeface="Times New Roman" pitchFamily="18" charset="0"/>
              </a:rPr>
              <a:t>  a.</a:t>
            </a:r>
            <a:r>
              <a:rPr lang="en-US" sz="2800" b="1" i="1" smtClean="0">
                <a:latin typeface="Times New Roman" pitchFamily="18" charset="0"/>
                <a:cs typeface="Times New Roman" pitchFamily="18" charset="0"/>
              </a:rPr>
              <a:t> “Lấy”: </a:t>
            </a:r>
            <a:endParaRPr lang="en-US" sz="28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2357438"/>
            <a:ext cx="207167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nl-NL" sz="2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800" b="1" i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i="1" smtClean="0">
                <a:latin typeface="Times New Roman" pitchFamily="18" charset="0"/>
                <a:cs typeface="Times New Roman" pitchFamily="18" charset="0"/>
              </a:rPr>
              <a:t>“Nguyên”: </a:t>
            </a:r>
            <a:endParaRPr lang="en-US" sz="28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785918" y="2786066"/>
            <a:ext cx="735808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nl-NL" sz="2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=&gt;</a:t>
            </a:r>
            <a:r>
              <a:rPr lang="nl-NL" sz="2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nhấn mạnh điều chỉ riêng một thứ</a:t>
            </a:r>
            <a:endParaRPr lang="en-US" sz="2800" b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-214346" y="3500446"/>
            <a:ext cx="207167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nl-NL" sz="2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800" b="1" i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i="1" smtClean="0">
                <a:latin typeface="Times New Roman" pitchFamily="18" charset="0"/>
                <a:cs typeface="Times New Roman" pitchFamily="18" charset="0"/>
              </a:rPr>
              <a:t>    b. “Đến”: </a:t>
            </a:r>
            <a:endParaRPr lang="en-US" sz="28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071670" y="4143388"/>
            <a:ext cx="735808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nl-NL" sz="2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=&gt;</a:t>
            </a:r>
            <a:r>
              <a:rPr lang="nl-NL" sz="2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nhấn mạnh mức độ nặng nề </a:t>
            </a:r>
          </a:p>
          <a:p>
            <a:endParaRPr lang="en-US" sz="2800" b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-214346" y="4643454"/>
            <a:ext cx="207167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nl-NL" sz="2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800" b="1" i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i="1" smtClean="0">
                <a:latin typeface="Times New Roman" pitchFamily="18" charset="0"/>
                <a:cs typeface="Times New Roman" pitchFamily="18" charset="0"/>
              </a:rPr>
              <a:t>    c.“ Cả”: </a:t>
            </a:r>
            <a:endParaRPr lang="en-US" sz="28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785918" y="5357834"/>
            <a:ext cx="735808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nl-NL" sz="2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=&gt;</a:t>
            </a:r>
            <a:r>
              <a:rPr lang="en-US" sz="2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nhấn mạnh đối tượng so sánh</a:t>
            </a:r>
            <a:endParaRPr lang="nl-NL" sz="2800" b="1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 b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-142908" y="5572140"/>
            <a:ext cx="207167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nl-NL" sz="2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800" b="1" i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b="1" i="1" smtClean="0">
                <a:latin typeface="Times New Roman" pitchFamily="18" charset="0"/>
                <a:cs typeface="Times New Roman" pitchFamily="18" charset="0"/>
              </a:rPr>
              <a:t>d.“ Cứ”: </a:t>
            </a:r>
            <a:endParaRPr lang="en-US" sz="28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1785918" y="6215082"/>
            <a:ext cx="735808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nl-NL" sz="2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=&gt;</a:t>
            </a:r>
            <a:r>
              <a:rPr lang="en-US" sz="2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nhấn mạnh sự thường xuyên </a:t>
            </a:r>
            <a:endParaRPr lang="nl-NL" sz="2800" b="1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 b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0" y="-71462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sz="3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II. Thán từ. </a:t>
            </a:r>
          </a:p>
          <a:p>
            <a:r>
              <a:rPr lang="nl-NL" sz="3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III.</a:t>
            </a:r>
            <a:r>
              <a:rPr lang="nl-NL" sz="3000" b="1" u="sng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3000" b="1" u="sng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  <a:r>
              <a:rPr lang="nl-NL" sz="3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nl-NL" sz="30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</TotalTime>
  <Words>1037</Words>
  <Application>Microsoft Office PowerPoint</Application>
  <PresentationFormat>On-screen Show (4:3)</PresentationFormat>
  <Paragraphs>180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Slide 1</vt:lpstr>
      <vt:lpstr>KIỂM TRA MIỆNG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 III. Luyện tập:</vt:lpstr>
      <vt:lpstr> III. Luyện tập:</vt:lpstr>
      <vt:lpstr>TỔNG KẾT</vt:lpstr>
      <vt:lpstr>Hướng dẫn tự học</vt:lpstr>
      <vt:lpstr>Slide 16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KIỂM TRA MIỆNG</dc:title>
  <dc:creator>Dinh Giang</dc:creator>
  <cp:lastModifiedBy>Dinh Giang</cp:lastModifiedBy>
  <cp:revision>62</cp:revision>
  <dcterms:created xsi:type="dcterms:W3CDTF">2017-09-27T02:56:42Z</dcterms:created>
  <dcterms:modified xsi:type="dcterms:W3CDTF">2017-09-27T15:40:26Z</dcterms:modified>
</cp:coreProperties>
</file>