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0"/>
  </p:notesMasterIdLst>
  <p:sldIdLst>
    <p:sldId id="257" r:id="rId2"/>
    <p:sldId id="277" r:id="rId3"/>
    <p:sldId id="291" r:id="rId4"/>
    <p:sldId id="278" r:id="rId5"/>
    <p:sldId id="325" r:id="rId6"/>
    <p:sldId id="304" r:id="rId7"/>
    <p:sldId id="298" r:id="rId8"/>
    <p:sldId id="299" r:id="rId9"/>
    <p:sldId id="314" r:id="rId10"/>
    <p:sldId id="300" r:id="rId11"/>
    <p:sldId id="305" r:id="rId12"/>
    <p:sldId id="280" r:id="rId13"/>
    <p:sldId id="306" r:id="rId14"/>
    <p:sldId id="281" r:id="rId15"/>
    <p:sldId id="285" r:id="rId16"/>
    <p:sldId id="307" r:id="rId17"/>
    <p:sldId id="308" r:id="rId18"/>
    <p:sldId id="286" r:id="rId19"/>
    <p:sldId id="309" r:id="rId20"/>
    <p:sldId id="287" r:id="rId21"/>
    <p:sldId id="293" r:id="rId22"/>
    <p:sldId id="310" r:id="rId23"/>
    <p:sldId id="311" r:id="rId24"/>
    <p:sldId id="312" r:id="rId25"/>
    <p:sldId id="313" r:id="rId26"/>
    <p:sldId id="295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284" r:id="rId38"/>
    <p:sldId id="2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257"/>
            <p14:sldId id="277"/>
            <p14:sldId id="291"/>
            <p14:sldId id="278"/>
            <p14:sldId id="325"/>
            <p14:sldId id="304"/>
            <p14:sldId id="298"/>
            <p14:sldId id="299"/>
            <p14:sldId id="314"/>
            <p14:sldId id="300"/>
            <p14:sldId id="305"/>
            <p14:sldId id="280"/>
            <p14:sldId id="306"/>
            <p14:sldId id="281"/>
            <p14:sldId id="285"/>
            <p14:sldId id="307"/>
            <p14:sldId id="308"/>
            <p14:sldId id="286"/>
            <p14:sldId id="309"/>
            <p14:sldId id="287"/>
            <p14:sldId id="293"/>
            <p14:sldId id="310"/>
            <p14:sldId id="311"/>
            <p14:sldId id="312"/>
            <p14:sldId id="313"/>
            <p14:sldId id="295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84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5ED"/>
    <a:srgbClr val="FBAB23"/>
    <a:srgbClr val="EEB500"/>
    <a:srgbClr val="08B425"/>
    <a:srgbClr val="FF3399"/>
    <a:srgbClr val="FF3300"/>
    <a:srgbClr val="FF66CC"/>
    <a:srgbClr val="F79B4F"/>
    <a:srgbClr val="FFD961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316" autoAdjust="0"/>
  </p:normalViewPr>
  <p:slideViewPr>
    <p:cSldViewPr>
      <p:cViewPr>
        <p:scale>
          <a:sx n="66" d="100"/>
          <a:sy n="66" d="100"/>
        </p:scale>
        <p:origin x="-150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Note: </a:t>
            </a:r>
            <a:r>
              <a:rPr lang="en-US" dirty="0" err="1" smtClean="0">
                <a:solidFill>
                  <a:srgbClr val="FF0000"/>
                </a:solidFill>
              </a:rPr>
              <a:t>Nếu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muốn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thử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lại</a:t>
            </a:r>
            <a:r>
              <a:rPr lang="en-US" baseline="0" dirty="0" smtClean="0">
                <a:solidFill>
                  <a:srgbClr val="FF0000"/>
                </a:solidFill>
              </a:rPr>
              <a:t>, </a:t>
            </a:r>
            <a:r>
              <a:rPr lang="en-US" baseline="0" dirty="0" err="1" smtClean="0">
                <a:solidFill>
                  <a:srgbClr val="FF0000"/>
                </a:solidFill>
              </a:rPr>
              <a:t>phải</a:t>
            </a:r>
            <a:r>
              <a:rPr lang="en-US" baseline="0" dirty="0" smtClean="0">
                <a:solidFill>
                  <a:srgbClr val="FF0000"/>
                </a:solidFill>
              </a:rPr>
              <a:t> close </a:t>
            </a:r>
            <a:r>
              <a:rPr lang="en-US" baseline="0" dirty="0" err="1" smtClean="0">
                <a:solidFill>
                  <a:srgbClr val="FF0000"/>
                </a:solidFill>
              </a:rPr>
              <a:t>và</a:t>
            </a:r>
            <a:r>
              <a:rPr lang="en-US" baseline="0" dirty="0" smtClean="0">
                <a:solidFill>
                  <a:srgbClr val="FF0000"/>
                </a:solidFill>
              </a:rPr>
              <a:t> reopen file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145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9B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51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10A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365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1C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949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2A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04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3C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58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4B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41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</a:t>
            </a:r>
            <a:r>
              <a:rPr lang="en-US" baseline="0" dirty="0" smtClean="0"/>
              <a:t>5B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31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6B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57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</a:t>
            </a:r>
            <a:r>
              <a:rPr lang="en-US" baseline="0" dirty="0" smtClean="0"/>
              <a:t> 7C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44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 8A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01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22/02/2018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13.xml"/><Relationship Id="rId18" Type="http://schemas.openxmlformats.org/officeDocument/2006/relationships/slide" Target="slide16.xml"/><Relationship Id="rId26" Type="http://schemas.openxmlformats.org/officeDocument/2006/relationships/slide" Target="slide18.xml"/><Relationship Id="rId39" Type="http://schemas.openxmlformats.org/officeDocument/2006/relationships/slide" Target="slide37.xml"/><Relationship Id="rId3" Type="http://schemas.openxmlformats.org/officeDocument/2006/relationships/control" Target="../activeX/activeX2.xml"/><Relationship Id="rId21" Type="http://schemas.openxmlformats.org/officeDocument/2006/relationships/slide" Target="slide31.xml"/><Relationship Id="rId34" Type="http://schemas.openxmlformats.org/officeDocument/2006/relationships/slide" Target="slide25.xml"/><Relationship Id="rId42" Type="http://schemas.openxmlformats.org/officeDocument/2006/relationships/image" Target="../media/image22.wmf"/><Relationship Id="rId7" Type="http://schemas.openxmlformats.org/officeDocument/2006/relationships/control" Target="../activeX/activeX6.xml"/><Relationship Id="rId12" Type="http://schemas.openxmlformats.org/officeDocument/2006/relationships/image" Target="../media/image19.jpeg"/><Relationship Id="rId17" Type="http://schemas.openxmlformats.org/officeDocument/2006/relationships/slide" Target="slide12.xml"/><Relationship Id="rId25" Type="http://schemas.openxmlformats.org/officeDocument/2006/relationships/slide" Target="slide32.xml"/><Relationship Id="rId33" Type="http://schemas.openxmlformats.org/officeDocument/2006/relationships/slide" Target="slide30.xml"/><Relationship Id="rId38" Type="http://schemas.openxmlformats.org/officeDocument/2006/relationships/slide" Target="slide36.xml"/><Relationship Id="rId2" Type="http://schemas.openxmlformats.org/officeDocument/2006/relationships/control" Target="../activeX/activeX1.xml"/><Relationship Id="rId16" Type="http://schemas.openxmlformats.org/officeDocument/2006/relationships/slide" Target="slide11.xml"/><Relationship Id="rId20" Type="http://schemas.openxmlformats.org/officeDocument/2006/relationships/slide" Target="slide26.xml"/><Relationship Id="rId29" Type="http://schemas.openxmlformats.org/officeDocument/2006/relationships/slide" Target="slide33.xml"/><Relationship Id="rId41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9.jpg"/><Relationship Id="rId24" Type="http://schemas.openxmlformats.org/officeDocument/2006/relationships/slide" Target="slide27.xml"/><Relationship Id="rId32" Type="http://schemas.openxmlformats.org/officeDocument/2006/relationships/slide" Target="slide14.xml"/><Relationship Id="rId37" Type="http://schemas.openxmlformats.org/officeDocument/2006/relationships/slide" Target="slide34.xml"/><Relationship Id="rId40" Type="http://schemas.openxmlformats.org/officeDocument/2006/relationships/image" Target="../media/image20.wmf"/><Relationship Id="rId45" Type="http://schemas.openxmlformats.org/officeDocument/2006/relationships/image" Target="../media/image25.wmf"/><Relationship Id="rId5" Type="http://schemas.openxmlformats.org/officeDocument/2006/relationships/control" Target="../activeX/activeX4.xml"/><Relationship Id="rId15" Type="http://schemas.openxmlformats.org/officeDocument/2006/relationships/slide" Target="slide35.xml"/><Relationship Id="rId23" Type="http://schemas.openxmlformats.org/officeDocument/2006/relationships/slide" Target="slide22.xml"/><Relationship Id="rId28" Type="http://schemas.openxmlformats.org/officeDocument/2006/relationships/slide" Target="slide28.xml"/><Relationship Id="rId36" Type="http://schemas.openxmlformats.org/officeDocument/2006/relationships/slide" Target="slide15.xml"/><Relationship Id="rId10" Type="http://schemas.openxmlformats.org/officeDocument/2006/relationships/audio" Target="../media/audio2.wav"/><Relationship Id="rId19" Type="http://schemas.openxmlformats.org/officeDocument/2006/relationships/slide" Target="slide21.xml"/><Relationship Id="rId31" Type="http://schemas.openxmlformats.org/officeDocument/2006/relationships/slide" Target="slide19.xml"/><Relationship Id="rId44" Type="http://schemas.openxmlformats.org/officeDocument/2006/relationships/image" Target="../media/image24.wmf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1.xml"/><Relationship Id="rId14" Type="http://schemas.openxmlformats.org/officeDocument/2006/relationships/slide" Target="slide29.xml"/><Relationship Id="rId22" Type="http://schemas.openxmlformats.org/officeDocument/2006/relationships/slide" Target="slide17.xml"/><Relationship Id="rId27" Type="http://schemas.openxmlformats.org/officeDocument/2006/relationships/slide" Target="slide23.xml"/><Relationship Id="rId30" Type="http://schemas.openxmlformats.org/officeDocument/2006/relationships/slide" Target="slide24.xml"/><Relationship Id="rId35" Type="http://schemas.openxmlformats.org/officeDocument/2006/relationships/slide" Target="slide20.xml"/><Relationship Id="rId43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228600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8: ENGLISH SPEAKING COUNTRIES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4: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COMMUNICATION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627730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8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6324600"/>
            <a:ext cx="4038600" cy="461665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Teacher: Nguyen </a:t>
            </a:r>
            <a:r>
              <a:rPr lang="en-US" sz="2400" i="1" dirty="0" err="1" smtClean="0"/>
              <a:t>Thanh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Binh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5"/>
          <p:cNvSpPr>
            <a:spLocks noChangeArrowheads="1"/>
          </p:cNvSpPr>
          <p:nvPr/>
        </p:nvSpPr>
        <p:spPr bwMode="auto">
          <a:xfrm>
            <a:off x="57150" y="342900"/>
            <a:ext cx="8958263" cy="495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20"/>
          <p:cNvSpPr>
            <a:spLocks noChangeArrowheads="1"/>
          </p:cNvSpPr>
          <p:nvPr/>
        </p:nvSpPr>
        <p:spPr bwMode="auto">
          <a:xfrm>
            <a:off x="171450" y="1390650"/>
            <a:ext cx="8724900" cy="9715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9"/>
          <p:cNvSpPr>
            <a:spLocks noChangeArrowheads="1"/>
          </p:cNvSpPr>
          <p:nvPr/>
        </p:nvSpPr>
        <p:spPr bwMode="auto">
          <a:xfrm>
            <a:off x="171450" y="476250"/>
            <a:ext cx="8724900" cy="971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18"/>
          <p:cNvSpPr>
            <a:spLocks noChangeArrowheads="1"/>
          </p:cNvSpPr>
          <p:nvPr/>
        </p:nvSpPr>
        <p:spPr bwMode="auto">
          <a:xfrm>
            <a:off x="171450" y="3219450"/>
            <a:ext cx="8724900" cy="9715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17"/>
          <p:cNvSpPr>
            <a:spLocks noChangeArrowheads="1"/>
          </p:cNvSpPr>
          <p:nvPr/>
        </p:nvSpPr>
        <p:spPr bwMode="auto">
          <a:xfrm>
            <a:off x="171450" y="2324100"/>
            <a:ext cx="8724900" cy="971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16"/>
          <p:cNvSpPr>
            <a:spLocks noChangeArrowheads="1"/>
          </p:cNvSpPr>
          <p:nvPr/>
        </p:nvSpPr>
        <p:spPr bwMode="auto">
          <a:xfrm>
            <a:off x="171450" y="4152900"/>
            <a:ext cx="8724900" cy="971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6" descr="small_board"/>
          <p:cNvSpPr>
            <a:spLocks noChangeArrowheads="1"/>
          </p:cNvSpPr>
          <p:nvPr/>
        </p:nvSpPr>
        <p:spPr bwMode="auto">
          <a:xfrm>
            <a:off x="1689100" y="5524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7" descr="small_board"/>
          <p:cNvSpPr>
            <a:spLocks noChangeArrowheads="1"/>
          </p:cNvSpPr>
          <p:nvPr/>
        </p:nvSpPr>
        <p:spPr bwMode="auto">
          <a:xfrm>
            <a:off x="1689100" y="14668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20" descr="small_board"/>
          <p:cNvSpPr>
            <a:spLocks noChangeArrowheads="1"/>
          </p:cNvSpPr>
          <p:nvPr/>
        </p:nvSpPr>
        <p:spPr bwMode="auto">
          <a:xfrm>
            <a:off x="1676400" y="23812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Rectangle 21" descr="small_board"/>
          <p:cNvSpPr>
            <a:spLocks noChangeArrowheads="1"/>
          </p:cNvSpPr>
          <p:nvPr/>
        </p:nvSpPr>
        <p:spPr bwMode="auto">
          <a:xfrm>
            <a:off x="1676400" y="32956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22" descr="small_board"/>
          <p:cNvSpPr>
            <a:spLocks noChangeArrowheads="1"/>
          </p:cNvSpPr>
          <p:nvPr/>
        </p:nvSpPr>
        <p:spPr bwMode="auto">
          <a:xfrm>
            <a:off x="1676400" y="42100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23" descr="small_board"/>
          <p:cNvSpPr>
            <a:spLocks noChangeArrowheads="1"/>
          </p:cNvSpPr>
          <p:nvPr/>
        </p:nvSpPr>
        <p:spPr bwMode="auto">
          <a:xfrm>
            <a:off x="3136900" y="5524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4" descr="small_board"/>
          <p:cNvSpPr>
            <a:spLocks noChangeArrowheads="1"/>
          </p:cNvSpPr>
          <p:nvPr/>
        </p:nvSpPr>
        <p:spPr bwMode="auto">
          <a:xfrm>
            <a:off x="3136900" y="14668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5" descr="small_board"/>
          <p:cNvSpPr>
            <a:spLocks noChangeArrowheads="1"/>
          </p:cNvSpPr>
          <p:nvPr/>
        </p:nvSpPr>
        <p:spPr bwMode="auto">
          <a:xfrm>
            <a:off x="3124200" y="23812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6" descr="small_board"/>
          <p:cNvSpPr>
            <a:spLocks noChangeArrowheads="1"/>
          </p:cNvSpPr>
          <p:nvPr/>
        </p:nvSpPr>
        <p:spPr bwMode="auto">
          <a:xfrm>
            <a:off x="3124200" y="32956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Rectangle 27" descr="small_board"/>
          <p:cNvSpPr>
            <a:spLocks noChangeArrowheads="1"/>
          </p:cNvSpPr>
          <p:nvPr/>
        </p:nvSpPr>
        <p:spPr bwMode="auto">
          <a:xfrm>
            <a:off x="3124200" y="42100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28" descr="small_board"/>
          <p:cNvSpPr>
            <a:spLocks noChangeArrowheads="1"/>
          </p:cNvSpPr>
          <p:nvPr/>
        </p:nvSpPr>
        <p:spPr bwMode="auto">
          <a:xfrm>
            <a:off x="4584700" y="5524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30" descr="small_board"/>
          <p:cNvSpPr>
            <a:spLocks noChangeArrowheads="1"/>
          </p:cNvSpPr>
          <p:nvPr/>
        </p:nvSpPr>
        <p:spPr bwMode="auto">
          <a:xfrm>
            <a:off x="4572000" y="23812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31" descr="small_board"/>
          <p:cNvSpPr>
            <a:spLocks noChangeArrowheads="1"/>
          </p:cNvSpPr>
          <p:nvPr/>
        </p:nvSpPr>
        <p:spPr bwMode="auto">
          <a:xfrm>
            <a:off x="4572000" y="32956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32" descr="small_board"/>
          <p:cNvSpPr>
            <a:spLocks noChangeArrowheads="1"/>
          </p:cNvSpPr>
          <p:nvPr/>
        </p:nvSpPr>
        <p:spPr bwMode="auto">
          <a:xfrm>
            <a:off x="4572000" y="42100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33" descr="small_board"/>
          <p:cNvSpPr>
            <a:spLocks noChangeArrowheads="1"/>
          </p:cNvSpPr>
          <p:nvPr/>
        </p:nvSpPr>
        <p:spPr bwMode="auto">
          <a:xfrm>
            <a:off x="6019800" y="5524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4" descr="small_board"/>
          <p:cNvSpPr>
            <a:spLocks noChangeArrowheads="1"/>
          </p:cNvSpPr>
          <p:nvPr/>
        </p:nvSpPr>
        <p:spPr bwMode="auto">
          <a:xfrm>
            <a:off x="6019800" y="14668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5" descr="small_board"/>
          <p:cNvSpPr>
            <a:spLocks noChangeArrowheads="1"/>
          </p:cNvSpPr>
          <p:nvPr/>
        </p:nvSpPr>
        <p:spPr bwMode="auto">
          <a:xfrm>
            <a:off x="6007100" y="23812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6" descr="small_board"/>
          <p:cNvSpPr>
            <a:spLocks noChangeArrowheads="1"/>
          </p:cNvSpPr>
          <p:nvPr/>
        </p:nvSpPr>
        <p:spPr bwMode="auto">
          <a:xfrm>
            <a:off x="6007100" y="32956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7" descr="small_board"/>
          <p:cNvSpPr>
            <a:spLocks noChangeArrowheads="1"/>
          </p:cNvSpPr>
          <p:nvPr/>
        </p:nvSpPr>
        <p:spPr bwMode="auto">
          <a:xfrm>
            <a:off x="6007100" y="42100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8" descr="small_board"/>
          <p:cNvSpPr>
            <a:spLocks noChangeArrowheads="1"/>
          </p:cNvSpPr>
          <p:nvPr/>
        </p:nvSpPr>
        <p:spPr bwMode="auto">
          <a:xfrm>
            <a:off x="7467600" y="5524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Rectangle 39" descr="small_board"/>
          <p:cNvSpPr>
            <a:spLocks noChangeArrowheads="1"/>
          </p:cNvSpPr>
          <p:nvPr/>
        </p:nvSpPr>
        <p:spPr bwMode="auto">
          <a:xfrm>
            <a:off x="7467600" y="14668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40" descr="small_board"/>
          <p:cNvSpPr>
            <a:spLocks noChangeArrowheads="1"/>
          </p:cNvSpPr>
          <p:nvPr/>
        </p:nvSpPr>
        <p:spPr bwMode="auto">
          <a:xfrm>
            <a:off x="7454900" y="23812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Rectangle 41" descr="small_board"/>
          <p:cNvSpPr>
            <a:spLocks noChangeArrowheads="1"/>
          </p:cNvSpPr>
          <p:nvPr/>
        </p:nvSpPr>
        <p:spPr bwMode="auto">
          <a:xfrm>
            <a:off x="7454900" y="32956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Rectangle 42" descr="small_board"/>
          <p:cNvSpPr>
            <a:spLocks noChangeArrowheads="1"/>
          </p:cNvSpPr>
          <p:nvPr/>
        </p:nvSpPr>
        <p:spPr bwMode="auto">
          <a:xfrm>
            <a:off x="7454900" y="42100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Text Box 61"/>
          <p:cNvSpPr txBox="1">
            <a:spLocks noChangeArrowheads="1"/>
          </p:cNvSpPr>
          <p:nvPr/>
        </p:nvSpPr>
        <p:spPr bwMode="auto">
          <a:xfrm>
            <a:off x="46482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3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4" name="Text Box 67"/>
          <p:cNvSpPr txBox="1">
            <a:spLocks noChangeArrowheads="1"/>
          </p:cNvSpPr>
          <p:nvPr/>
        </p:nvSpPr>
        <p:spPr bwMode="auto">
          <a:xfrm>
            <a:off x="6153150" y="34099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4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5" name="Text Box 73"/>
          <p:cNvSpPr txBox="1">
            <a:spLocks noChangeArrowheads="1"/>
          </p:cNvSpPr>
          <p:nvPr/>
        </p:nvSpPr>
        <p:spPr bwMode="auto">
          <a:xfrm>
            <a:off x="7562850" y="4313238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latin typeface="Verdana" pitchFamily="34" charset="0"/>
                <a:hlinkClick r:id="rId15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6" name="Text Box 88"/>
          <p:cNvSpPr txBox="1">
            <a:spLocks noChangeArrowheads="1"/>
          </p:cNvSpPr>
          <p:nvPr/>
        </p:nvSpPr>
        <p:spPr bwMode="auto">
          <a:xfrm>
            <a:off x="1752600" y="62865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 pitchFamily="34" charset="0"/>
                <a:hlinkClick r:id="rId16" action="ppaction://hlinksldjump"/>
              </a:rPr>
              <a:t>5</a:t>
            </a:r>
            <a:endParaRPr lang="en-US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67" name="Rectangle 90" descr="small_board"/>
          <p:cNvSpPr>
            <a:spLocks noChangeArrowheads="1"/>
          </p:cNvSpPr>
          <p:nvPr/>
        </p:nvSpPr>
        <p:spPr bwMode="auto">
          <a:xfrm>
            <a:off x="4572000" y="14668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Text Box 89"/>
          <p:cNvSpPr txBox="1">
            <a:spLocks noChangeArrowheads="1"/>
          </p:cNvSpPr>
          <p:nvPr/>
        </p:nvSpPr>
        <p:spPr bwMode="auto">
          <a:xfrm>
            <a:off x="32766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7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69" name="Rectangle 7" descr="small_board"/>
          <p:cNvSpPr>
            <a:spLocks noChangeArrowheads="1"/>
          </p:cNvSpPr>
          <p:nvPr/>
        </p:nvSpPr>
        <p:spPr bwMode="auto">
          <a:xfrm>
            <a:off x="228600" y="5524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Rectangle 91" descr="small_board"/>
          <p:cNvSpPr>
            <a:spLocks noChangeArrowheads="1"/>
          </p:cNvSpPr>
          <p:nvPr/>
        </p:nvSpPr>
        <p:spPr bwMode="auto">
          <a:xfrm>
            <a:off x="228600" y="14668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1" name="Rectangle 92" descr="small_board"/>
          <p:cNvSpPr>
            <a:spLocks noChangeArrowheads="1"/>
          </p:cNvSpPr>
          <p:nvPr/>
        </p:nvSpPr>
        <p:spPr bwMode="auto">
          <a:xfrm>
            <a:off x="228600" y="23812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Rectangle 93" descr="small_board"/>
          <p:cNvSpPr>
            <a:spLocks noChangeArrowheads="1"/>
          </p:cNvSpPr>
          <p:nvPr/>
        </p:nvSpPr>
        <p:spPr bwMode="auto">
          <a:xfrm>
            <a:off x="228600" y="32956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Rectangle 94" descr="small_board"/>
          <p:cNvSpPr>
            <a:spLocks noChangeArrowheads="1"/>
          </p:cNvSpPr>
          <p:nvPr/>
        </p:nvSpPr>
        <p:spPr bwMode="auto">
          <a:xfrm>
            <a:off x="228600" y="4210050"/>
            <a:ext cx="1371600" cy="8382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79"/>
          <p:cNvSpPr txBox="1">
            <a:spLocks noChangeArrowheads="1"/>
          </p:cNvSpPr>
          <p:nvPr/>
        </p:nvSpPr>
        <p:spPr bwMode="auto">
          <a:xfrm>
            <a:off x="228600" y="671515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Verdana" pitchFamily="34" charset="0"/>
              </a:rPr>
              <a:t>Do the Quiz</a:t>
            </a:r>
            <a:endParaRPr lang="en-US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076" name="Text Box 82"/>
          <p:cNvSpPr txBox="1">
            <a:spLocks noChangeArrowheads="1"/>
          </p:cNvSpPr>
          <p:nvPr/>
        </p:nvSpPr>
        <p:spPr bwMode="auto">
          <a:xfrm>
            <a:off x="228600" y="2355852"/>
            <a:ext cx="1371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rgbClr val="FFFF00"/>
                </a:solidFill>
                <a:latin typeface="Verdana" pitchFamily="34" charset="0"/>
              </a:rPr>
              <a:t>Names of the countries</a:t>
            </a:r>
            <a:endParaRPr lang="en-US" sz="17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077" name="Text Box 83"/>
          <p:cNvSpPr txBox="1">
            <a:spLocks noChangeArrowheads="1"/>
          </p:cNvSpPr>
          <p:nvPr/>
        </p:nvSpPr>
        <p:spPr bwMode="auto">
          <a:xfrm>
            <a:off x="228600" y="3258917"/>
            <a:ext cx="1371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rgbClr val="FFFF00"/>
                </a:solidFill>
                <a:latin typeface="Verdana" pitchFamily="34" charset="0"/>
              </a:rPr>
              <a:t>How much do you know</a:t>
            </a:r>
            <a:endParaRPr lang="en-US" sz="17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079" name="Text Box 96"/>
          <p:cNvSpPr txBox="1">
            <a:spLocks noChangeArrowheads="1"/>
          </p:cNvSpPr>
          <p:nvPr/>
        </p:nvSpPr>
        <p:spPr bwMode="auto">
          <a:xfrm>
            <a:off x="1752600" y="157321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Verdana" pitchFamily="34" charset="0"/>
                <a:hlinkClick r:id="rId18" action="ppaction://hlinksldjump"/>
              </a:rPr>
              <a:t>5</a:t>
            </a:r>
            <a:endParaRPr lang="en-US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80" name="Text Box 97"/>
          <p:cNvSpPr txBox="1">
            <a:spLocks noChangeArrowheads="1"/>
          </p:cNvSpPr>
          <p:nvPr/>
        </p:nvSpPr>
        <p:spPr bwMode="auto">
          <a:xfrm>
            <a:off x="1752600" y="245745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19" action="ppaction://hlinksldjump"/>
              </a:rPr>
              <a:t>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1" name="Text Box 98"/>
          <p:cNvSpPr txBox="1">
            <a:spLocks noChangeArrowheads="1"/>
          </p:cNvSpPr>
          <p:nvPr/>
        </p:nvSpPr>
        <p:spPr bwMode="auto">
          <a:xfrm>
            <a:off x="1752600" y="340201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0" action="ppaction://hlinksldjump"/>
              </a:rPr>
              <a:t>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2" name="Text Box 99"/>
          <p:cNvSpPr txBox="1">
            <a:spLocks noChangeArrowheads="1"/>
          </p:cNvSpPr>
          <p:nvPr/>
        </p:nvSpPr>
        <p:spPr bwMode="auto">
          <a:xfrm>
            <a:off x="1752600" y="431641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1" action="ppaction://hlinksldjump"/>
              </a:rPr>
              <a:t>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3" name="Text Box 100"/>
          <p:cNvSpPr txBox="1">
            <a:spLocks noChangeArrowheads="1"/>
          </p:cNvSpPr>
          <p:nvPr/>
        </p:nvSpPr>
        <p:spPr bwMode="auto">
          <a:xfrm>
            <a:off x="32766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2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4" name="Text Box 101"/>
          <p:cNvSpPr txBox="1">
            <a:spLocks noChangeArrowheads="1"/>
          </p:cNvSpPr>
          <p:nvPr/>
        </p:nvSpPr>
        <p:spPr bwMode="auto">
          <a:xfrm>
            <a:off x="3276600" y="24876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3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5" name="Text Box 102"/>
          <p:cNvSpPr txBox="1">
            <a:spLocks noChangeArrowheads="1"/>
          </p:cNvSpPr>
          <p:nvPr/>
        </p:nvSpPr>
        <p:spPr bwMode="auto">
          <a:xfrm>
            <a:off x="3276600" y="34020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4" action="ppaction://hlinksldjump"/>
              </a:rPr>
              <a:t>10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6" name="Text Box 103"/>
          <p:cNvSpPr txBox="1">
            <a:spLocks noChangeArrowheads="1"/>
          </p:cNvSpPr>
          <p:nvPr/>
        </p:nvSpPr>
        <p:spPr bwMode="auto">
          <a:xfrm>
            <a:off x="3276600" y="43164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5" action="ppaction://hlinksldjump"/>
              </a:rPr>
              <a:t>1</a:t>
            </a:r>
            <a:r>
              <a:rPr lang="en-US" sz="3200" b="1" dirty="0" smtClean="0">
                <a:latin typeface="Verdana" pitchFamily="34" charset="0"/>
                <a:hlinkClick r:id="rId25" action="ppaction://hlinksldjump"/>
              </a:rPr>
              <a:t>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7" name="Text Box 104"/>
          <p:cNvSpPr txBox="1">
            <a:spLocks noChangeArrowheads="1"/>
          </p:cNvSpPr>
          <p:nvPr/>
        </p:nvSpPr>
        <p:spPr bwMode="auto">
          <a:xfrm>
            <a:off x="46482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6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8" name="Text Box 105"/>
          <p:cNvSpPr txBox="1">
            <a:spLocks noChangeArrowheads="1"/>
          </p:cNvSpPr>
          <p:nvPr/>
        </p:nvSpPr>
        <p:spPr bwMode="auto">
          <a:xfrm>
            <a:off x="4648200" y="24876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7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89" name="Text Box 106"/>
          <p:cNvSpPr txBox="1">
            <a:spLocks noChangeArrowheads="1"/>
          </p:cNvSpPr>
          <p:nvPr/>
        </p:nvSpPr>
        <p:spPr bwMode="auto">
          <a:xfrm>
            <a:off x="4648200" y="34020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28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0" name="Text Box 107"/>
          <p:cNvSpPr txBox="1">
            <a:spLocks noChangeArrowheads="1"/>
          </p:cNvSpPr>
          <p:nvPr/>
        </p:nvSpPr>
        <p:spPr bwMode="auto">
          <a:xfrm>
            <a:off x="4648200" y="4316413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latin typeface="Verdana" pitchFamily="34" charset="0"/>
                <a:hlinkClick r:id="rId29" action="ppaction://hlinksldjump"/>
              </a:rPr>
              <a:t>15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1" name="Text Box 108"/>
          <p:cNvSpPr txBox="1">
            <a:spLocks noChangeArrowheads="1"/>
          </p:cNvSpPr>
          <p:nvPr/>
        </p:nvSpPr>
        <p:spPr bwMode="auto">
          <a:xfrm>
            <a:off x="6172200" y="24574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0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2" name="Text Box 109"/>
          <p:cNvSpPr txBox="1">
            <a:spLocks noChangeArrowheads="1"/>
          </p:cNvSpPr>
          <p:nvPr/>
        </p:nvSpPr>
        <p:spPr bwMode="auto">
          <a:xfrm>
            <a:off x="61722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1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3" name="Text Box 110"/>
          <p:cNvSpPr txBox="1">
            <a:spLocks noChangeArrowheads="1"/>
          </p:cNvSpPr>
          <p:nvPr/>
        </p:nvSpPr>
        <p:spPr bwMode="auto">
          <a:xfrm>
            <a:off x="61722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2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4" name="Text Box 111"/>
          <p:cNvSpPr txBox="1">
            <a:spLocks noChangeArrowheads="1"/>
          </p:cNvSpPr>
          <p:nvPr/>
        </p:nvSpPr>
        <p:spPr bwMode="auto">
          <a:xfrm>
            <a:off x="7543800" y="34020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3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5" name="Text Box 112"/>
          <p:cNvSpPr txBox="1">
            <a:spLocks noChangeArrowheads="1"/>
          </p:cNvSpPr>
          <p:nvPr/>
        </p:nvSpPr>
        <p:spPr bwMode="auto">
          <a:xfrm>
            <a:off x="7543800" y="24574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4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6" name="Text Box 113"/>
          <p:cNvSpPr txBox="1">
            <a:spLocks noChangeArrowheads="1"/>
          </p:cNvSpPr>
          <p:nvPr/>
        </p:nvSpPr>
        <p:spPr bwMode="auto">
          <a:xfrm>
            <a:off x="7543800" y="15732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5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7" name="Text Box 114"/>
          <p:cNvSpPr txBox="1">
            <a:spLocks noChangeArrowheads="1"/>
          </p:cNvSpPr>
          <p:nvPr/>
        </p:nvSpPr>
        <p:spPr bwMode="auto">
          <a:xfrm>
            <a:off x="7543800" y="6286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Verdana" pitchFamily="34" charset="0"/>
                <a:hlinkClick r:id="rId36" action="ppaction://hlinksldjump"/>
              </a:rPr>
              <a:t>25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8" name="Text Box 115"/>
          <p:cNvSpPr txBox="1">
            <a:spLocks noChangeArrowheads="1"/>
          </p:cNvSpPr>
          <p:nvPr/>
        </p:nvSpPr>
        <p:spPr bwMode="auto">
          <a:xfrm>
            <a:off x="6096000" y="4316413"/>
            <a:ext cx="1143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latin typeface="Verdana" pitchFamily="34" charset="0"/>
                <a:hlinkClick r:id="rId37" action="ppaction://hlinksldjump"/>
              </a:rPr>
              <a:t>20</a:t>
            </a:r>
            <a:endParaRPr lang="en-US" sz="3200" b="1" dirty="0">
              <a:latin typeface="Verdana" pitchFamily="34" charset="0"/>
            </a:endParaRPr>
          </a:p>
        </p:txBody>
      </p:sp>
      <p:sp>
        <p:nvSpPr>
          <p:cNvPr id="1099" name="AutoShape 124"/>
          <p:cNvSpPr>
            <a:spLocks noChangeArrowheads="1"/>
          </p:cNvSpPr>
          <p:nvPr/>
        </p:nvSpPr>
        <p:spPr bwMode="auto">
          <a:xfrm>
            <a:off x="1676400" y="38100"/>
            <a:ext cx="5867400" cy="2286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100" name="WordArt 122"/>
          <p:cNvSpPr>
            <a:spLocks noChangeArrowheads="1" noChangeShapeType="1" noTextEdit="1"/>
          </p:cNvSpPr>
          <p:nvPr/>
        </p:nvSpPr>
        <p:spPr bwMode="auto">
          <a:xfrm>
            <a:off x="3552825" y="19050"/>
            <a:ext cx="20097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Big Board Facts</a:t>
            </a:r>
          </a:p>
        </p:txBody>
      </p:sp>
      <p:sp>
        <p:nvSpPr>
          <p:cNvPr id="6269" name="Text Box 125"/>
          <p:cNvSpPr txBox="1">
            <a:spLocks noChangeArrowheads="1"/>
          </p:cNvSpPr>
          <p:nvPr/>
        </p:nvSpPr>
        <p:spPr bwMode="auto">
          <a:xfrm>
            <a:off x="1219200" y="58054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One</a:t>
            </a:r>
          </a:p>
        </p:txBody>
      </p:sp>
      <p:sp>
        <p:nvSpPr>
          <p:cNvPr id="6270" name="Text Box 126"/>
          <p:cNvSpPr txBox="1">
            <a:spLocks noChangeArrowheads="1"/>
          </p:cNvSpPr>
          <p:nvPr/>
        </p:nvSpPr>
        <p:spPr bwMode="auto">
          <a:xfrm>
            <a:off x="1238250" y="631983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Two</a:t>
            </a:r>
          </a:p>
        </p:txBody>
      </p:sp>
      <p:sp>
        <p:nvSpPr>
          <p:cNvPr id="1103" name="WordArt 133"/>
          <p:cNvSpPr>
            <a:spLocks noChangeArrowheads="1" noChangeShapeType="1" noTextEdit="1"/>
          </p:cNvSpPr>
          <p:nvPr/>
        </p:nvSpPr>
        <p:spPr bwMode="auto">
          <a:xfrm>
            <a:off x="2362200" y="5334000"/>
            <a:ext cx="2895600" cy="431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20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Team Scores</a:t>
            </a:r>
          </a:p>
        </p:txBody>
      </p:sp>
      <p:sp>
        <p:nvSpPr>
          <p:cNvPr id="6278" name="Text Box 134"/>
          <p:cNvSpPr txBox="1">
            <a:spLocks noChangeArrowheads="1"/>
          </p:cNvSpPr>
          <p:nvPr/>
        </p:nvSpPr>
        <p:spPr bwMode="auto">
          <a:xfrm>
            <a:off x="3562350" y="5805488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Three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581400" y="631983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Four</a:t>
            </a:r>
          </a:p>
        </p:txBody>
      </p:sp>
      <p:sp>
        <p:nvSpPr>
          <p:cNvPr id="6282" name="Text Box 138"/>
          <p:cNvSpPr txBox="1">
            <a:spLocks noChangeArrowheads="1"/>
          </p:cNvSpPr>
          <p:nvPr/>
        </p:nvSpPr>
        <p:spPr bwMode="auto">
          <a:xfrm>
            <a:off x="6076950" y="58054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Five</a:t>
            </a:r>
          </a:p>
        </p:txBody>
      </p:sp>
      <p:sp>
        <p:nvSpPr>
          <p:cNvPr id="6283" name="Text Box 139"/>
          <p:cNvSpPr txBox="1">
            <a:spLocks noChangeArrowheads="1"/>
          </p:cNvSpPr>
          <p:nvPr/>
        </p:nvSpPr>
        <p:spPr bwMode="auto">
          <a:xfrm>
            <a:off x="6096000" y="631983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Team Six</a:t>
            </a:r>
          </a:p>
        </p:txBody>
      </p:sp>
      <p:sp>
        <p:nvSpPr>
          <p:cNvPr id="1108" name="AutoShape 14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58100" y="5377734"/>
            <a:ext cx="1295400" cy="838200"/>
          </a:xfrm>
          <a:prstGeom prst="actionButtonBlank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algn="ctr"/>
            <a:endParaRPr lang="en-US" sz="1200" b="1">
              <a:latin typeface="Verdana" pitchFamily="34" charset="0"/>
            </a:endParaRPr>
          </a:p>
        </p:txBody>
      </p:sp>
      <p:sp>
        <p:nvSpPr>
          <p:cNvPr id="1109" name="WordArt 143">
            <a:hlinkClick r:id="rId3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39075" y="5511084"/>
            <a:ext cx="9239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hlinkClick r:id="rId38" action="ppaction://hlinksldjump"/>
              </a:rPr>
              <a:t>Big Points</a:t>
            </a:r>
          </a:p>
          <a:p>
            <a:pPr algn="ctr"/>
            <a:r>
              <a:rPr lang="en-GB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hlinkClick r:id="rId38" action="ppaction://hlinksldjump"/>
              </a:rPr>
              <a:t>Question</a:t>
            </a:r>
            <a:endParaRPr lang="en-GB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79" name="Text Box 79"/>
          <p:cNvSpPr txBox="1">
            <a:spLocks noChangeArrowheads="1"/>
          </p:cNvSpPr>
          <p:nvPr/>
        </p:nvSpPr>
        <p:spPr bwMode="auto">
          <a:xfrm>
            <a:off x="262164" y="1553259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Verdana" pitchFamily="34" charset="0"/>
              </a:rPr>
              <a:t>Do the Quiz</a:t>
            </a:r>
            <a:endParaRPr lang="en-US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82" name="Text Box 83"/>
          <p:cNvSpPr txBox="1">
            <a:spLocks noChangeArrowheads="1"/>
          </p:cNvSpPr>
          <p:nvPr/>
        </p:nvSpPr>
        <p:spPr bwMode="auto">
          <a:xfrm>
            <a:off x="228600" y="4181022"/>
            <a:ext cx="13716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dirty="0" smtClean="0">
                <a:solidFill>
                  <a:srgbClr val="FFFF00"/>
                </a:solidFill>
                <a:latin typeface="Verdana" pitchFamily="34" charset="0"/>
              </a:rPr>
              <a:t>How much do you know</a:t>
            </a:r>
            <a:endParaRPr lang="en-US" sz="17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79921" y="372884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Nếu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muốn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thử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lại</a:t>
            </a:r>
            <a:r>
              <a:rPr lang="en-US" sz="2400" dirty="0" smtClean="0">
                <a:solidFill>
                  <a:srgbClr val="C00000"/>
                </a:solidFill>
              </a:rPr>
              <a:t> game, </a:t>
            </a:r>
            <a:r>
              <a:rPr lang="en-US" sz="2400" dirty="0" err="1">
                <a:solidFill>
                  <a:srgbClr val="C00000"/>
                </a:solidFill>
              </a:rPr>
              <a:t>phải</a:t>
            </a:r>
            <a:r>
              <a:rPr lang="en-US" sz="2400" dirty="0">
                <a:solidFill>
                  <a:srgbClr val="C00000"/>
                </a:solidFill>
              </a:rPr>
              <a:t> close </a:t>
            </a:r>
            <a:r>
              <a:rPr lang="en-US" sz="2400" dirty="0" err="1">
                <a:solidFill>
                  <a:srgbClr val="C00000"/>
                </a:solidFill>
              </a:rPr>
              <a:t>và</a:t>
            </a:r>
            <a:r>
              <a:rPr lang="en-US" sz="2400" dirty="0">
                <a:solidFill>
                  <a:srgbClr val="C00000"/>
                </a:solidFill>
              </a:rPr>
              <a:t> reopen file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Action Button: End 2">
            <a:hlinkClick r:id="rId39" action="ppaction://hlinksldjump" highlightClick="1"/>
          </p:cNvPr>
          <p:cNvSpPr>
            <a:spLocks noChangeAspect="1"/>
          </p:cNvSpPr>
          <p:nvPr/>
        </p:nvSpPr>
        <p:spPr>
          <a:xfrm>
            <a:off x="8115300" y="6266544"/>
            <a:ext cx="548640" cy="548640"/>
          </a:xfrm>
          <a:prstGeom prst="actionButtonE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92" name="TextBox3" r:id="rId2" imgW="990720" imgH="380880"/>
        </mc:Choice>
        <mc:Fallback>
          <p:control name="TextBox3" r:id="rId2" imgW="990720" imgH="38088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7650" y="632460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3" name="TextBox4" r:id="rId3" imgW="990720" imgH="380880"/>
        </mc:Choice>
        <mc:Fallback>
          <p:control name="TextBox4" r:id="rId3" imgW="990720" imgH="380880">
            <p:pic>
              <p:nvPicPr>
                <p:cNvPr id="0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579120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4" name="TextBox1" r:id="rId4" imgW="990720" imgH="380880"/>
        </mc:Choice>
        <mc:Fallback>
          <p:control name="TextBox1" r:id="rId4" imgW="990720" imgH="3808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0800" y="632460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" name="TextBox2" r:id="rId5" imgW="990720" imgH="380880"/>
        </mc:Choice>
        <mc:Fallback>
          <p:control name="TextBox2" r:id="rId5" imgW="990720" imgH="38088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1750" y="579120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6" name="TextBox5" r:id="rId6" imgW="990720" imgH="380880"/>
        </mc:Choice>
        <mc:Fallback>
          <p:control name="TextBox5" r:id="rId6" imgW="990720" imgH="38088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5400" y="632460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7" name="TextBox6" r:id="rId7" imgW="990720" imgH="380880"/>
        </mc:Choice>
        <mc:Fallback>
          <p:control name="TextBox6" r:id="rId7" imgW="990720" imgH="380880">
            <p:pic>
              <p:nvPicPr>
                <p:cNvPr id="0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6350" y="579120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newsflash/>
    <p:sndAc>
      <p:stSnd>
        <p:snd r:embed="rId10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Rounded Rectangle 7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are both surrounded by the sea.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608527" y="2208343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UK and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4713667" y="2208343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and 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D"/>
          <p:cNvSpPr/>
          <p:nvPr/>
        </p:nvSpPr>
        <p:spPr>
          <a:xfrm>
            <a:off x="4713667" y="327218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and Australia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NSWER C"/>
          <p:cNvSpPr/>
          <p:nvPr/>
        </p:nvSpPr>
        <p:spPr>
          <a:xfrm>
            <a:off x="608527" y="327218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 and 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67046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5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038166" y="4395018"/>
            <a:ext cx="3093385" cy="22860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9286726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048000" y="4316531"/>
            <a:ext cx="3093385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1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Of these countries,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the youngest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3611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United Kingdom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1" indent="-457200"/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 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4354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3048000" y="4343400"/>
            <a:ext cx="3093385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QUESTION"/>
          <p:cNvSpPr/>
          <p:nvPr/>
        </p:nvSpPr>
        <p:spPr>
          <a:xfrm>
            <a:off x="603611" y="1327381"/>
            <a:ext cx="7794938" cy="73152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3.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capital of New Zealand is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Canberra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7" y="2214475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spcAft>
                <a:spcPts val="0"/>
              </a:spcAft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Washington D.C.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Ottawa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Wellington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412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987658" y="4383314"/>
            <a:ext cx="3093385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QUESTION"/>
          <p:cNvSpPr/>
          <p:nvPr/>
        </p:nvSpPr>
        <p:spPr>
          <a:xfrm>
            <a:off x="603611" y="1327381"/>
            <a:ext cx="7794938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4.</a:t>
            </a:r>
            <a:r>
              <a:rPr lang="en-GB" sz="2800" b="1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 	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the most diverse in geography and climate.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3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United Kingdom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New Zealand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USA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509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982686" y="4372772"/>
            <a:ext cx="3093388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815939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Niagara Falls is a spectacular waterfall in </a:t>
            </a:r>
            <a:r>
              <a:rPr lang="en-GB" sz="2800" dirty="0" smtClean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Wales</a:t>
            </a:r>
          </a:p>
        </p:txBody>
      </p:sp>
      <p:sp>
        <p:nvSpPr>
          <p:cNvPr id="12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England </a:t>
            </a:r>
          </a:p>
        </p:txBody>
      </p:sp>
      <p:sp>
        <p:nvSpPr>
          <p:cNvPr id="13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092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2971800" y="4289316"/>
            <a:ext cx="3093388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2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6.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closest to the North Pole.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America </a:t>
            </a:r>
          </a:p>
        </p:txBody>
      </p:sp>
      <p:sp>
        <p:nvSpPr>
          <p:cNvPr id="14" name="ANSWER B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</a:t>
            </a:r>
            <a:r>
              <a:rPr lang="en-GB" sz="2800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New Zealand </a:t>
            </a:r>
          </a:p>
        </p:txBody>
      </p:sp>
      <p:sp>
        <p:nvSpPr>
          <p:cNvPr id="15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8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Canada </a:t>
            </a:r>
          </a:p>
        </p:txBody>
      </p:sp>
    </p:spTree>
    <p:extLst>
      <p:ext uri="{BB962C8B-B14F-4D97-AF65-F5344CB8AC3E}">
        <p14:creationId xmlns:p14="http://schemas.microsoft.com/office/powerpoint/2010/main" val="332635634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4407887"/>
            <a:ext cx="309677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spcBef>
                <a:spcPct val="20000"/>
              </a:spcBef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7.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Which picture below illustrates the way the Maori of New Zealand greet each other?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ANSWER A"/>
          <p:cNvSpPr/>
          <p:nvPr/>
        </p:nvSpPr>
        <p:spPr>
          <a:xfrm>
            <a:off x="608527" y="2331426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toes </a:t>
            </a:r>
          </a:p>
        </p:txBody>
      </p:sp>
      <p:sp>
        <p:nvSpPr>
          <p:cNvPr id="12" name="ANSWER B"/>
          <p:cNvSpPr/>
          <p:nvPr/>
        </p:nvSpPr>
        <p:spPr>
          <a:xfrm>
            <a:off x="4713666" y="2325281"/>
            <a:ext cx="374904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foreheads</a:t>
            </a:r>
          </a:p>
        </p:txBody>
      </p:sp>
      <p:sp>
        <p:nvSpPr>
          <p:cNvPr id="13" name="ANSWER D"/>
          <p:cNvSpPr/>
          <p:nvPr/>
        </p:nvSpPr>
        <p:spPr>
          <a:xfrm>
            <a:off x="4713667" y="3323181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hands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ANSWER C"/>
          <p:cNvSpPr/>
          <p:nvPr/>
        </p:nvSpPr>
        <p:spPr>
          <a:xfrm>
            <a:off x="608527" y="3335471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touching noses 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6883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370669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1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8. 	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kilt is the traditional garment for </a:t>
            </a:r>
            <a:r>
              <a:rPr lang="en-GB" sz="28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Americans 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6" y="2303159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Maori in New Zealand </a:t>
            </a: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Aborigines in Australia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Scottish men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049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3051629" y="4395012"/>
            <a:ext cx="2906661" cy="2286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9.	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This animal, the </a:t>
            </a:r>
            <a:r>
              <a:rPr lang="en-GB" sz="28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, is a symbol of Australia.</a:t>
            </a:r>
            <a:endParaRPr lang="en-GB" sz="2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ANSWER A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kangaroo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emu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471366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koala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ANSWER B"/>
          <p:cNvSpPr/>
          <p:nvPr/>
        </p:nvSpPr>
        <p:spPr>
          <a:xfrm>
            <a:off x="608527" y="3278937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rabbit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285410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Warm up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78712"/>
              </p:ext>
            </p:extLst>
          </p:nvPr>
        </p:nvGraphicFramePr>
        <p:xfrm>
          <a:off x="1085600" y="1171700"/>
          <a:ext cx="6858000" cy="4848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963"/>
                <a:gridCol w="4258037"/>
              </a:tblGrid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USA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29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Scotland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24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Singapore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38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 Zealand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40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Wales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55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0" y="121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American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75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8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Scottish/Scots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Singaporeans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819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Canadians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886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Australian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4419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New Zealanders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49485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Welsh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48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Irish</a:t>
            </a:r>
            <a:endParaRPr lang="en-GB" sz="24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44" y="51624"/>
            <a:ext cx="457200" cy="69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8481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124200" y="4408591"/>
            <a:ext cx="2906661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4" action="ppaction://hlinksldjump">
              <a:snd r:embed="rId5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QUESTION"/>
          <p:cNvSpPr/>
          <p:nvPr/>
        </p:nvSpPr>
        <p:spPr>
          <a:xfrm>
            <a:off x="603610" y="1327381"/>
            <a:ext cx="7767657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10.	 </a:t>
            </a:r>
            <a:r>
              <a:rPr lang="en-GB" sz="2800" dirty="0">
                <a:solidFill>
                  <a:srgbClr val="808080"/>
                </a:solidFill>
                <a:latin typeface="Arial" pitchFamily="34" charset="0"/>
                <a:ea typeface="Calibri"/>
                <a:cs typeface="Arial" pitchFamily="34" charset="0"/>
              </a:rPr>
              <a:t>_______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is in London</a:t>
            </a:r>
          </a:p>
        </p:txBody>
      </p:sp>
      <p:sp>
        <p:nvSpPr>
          <p:cNvPr id="13" name="ANSWER B"/>
          <p:cNvSpPr/>
          <p:nvPr/>
        </p:nvSpPr>
        <p:spPr>
          <a:xfrm>
            <a:off x="4713666" y="2303159"/>
            <a:ext cx="3657601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Times Square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4" name="ANSWER D"/>
          <p:cNvSpPr/>
          <p:nvPr/>
        </p:nvSpPr>
        <p:spPr>
          <a:xfrm>
            <a:off x="471366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Ayers Rock</a:t>
            </a:r>
            <a:endParaRPr lang="en-GB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ANSWER C"/>
          <p:cNvSpPr/>
          <p:nvPr/>
        </p:nvSpPr>
        <p:spPr>
          <a:xfrm>
            <a:off x="608527" y="2303159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Trafalgar Square 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5302" y="204024"/>
            <a:ext cx="723809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Do the quiz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2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ANSWER A"/>
          <p:cNvSpPr/>
          <p:nvPr/>
        </p:nvSpPr>
        <p:spPr>
          <a:xfrm>
            <a:off x="608527" y="3278937"/>
            <a:ext cx="3657600" cy="9144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5938" lvl="0" indent="-515938">
              <a:buNone/>
            </a:pPr>
            <a:r>
              <a:rPr lang="en-GB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Sky Tower</a:t>
            </a:r>
            <a:endParaRPr lang="en-GB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015528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09321"/>
              </p:ext>
            </p:extLst>
          </p:nvPr>
        </p:nvGraphicFramePr>
        <p:xfrm>
          <a:off x="533400" y="1652518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is made up of 50 states.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6098026" y="22860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USA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65" y="3429369"/>
            <a:ext cx="4156690" cy="2286000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600" y="435429"/>
            <a:ext cx="786384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ounded Rectangle 7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28544" y="604302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9929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21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43212"/>
              </p:ext>
            </p:extLst>
          </p:nvPr>
        </p:nvGraphicFramePr>
        <p:xfrm>
          <a:off x="533400" y="1770502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the smallest population.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6093110" y="29718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Zealand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69124"/>
            <a:ext cx="4156690" cy="2286000"/>
          </a:xfrm>
          <a:prstGeom prst="rect">
            <a:avLst/>
          </a:prstGeom>
        </p:spPr>
      </p:pic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6999516" y="6086562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0356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22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32295"/>
              </p:ext>
            </p:extLst>
          </p:nvPr>
        </p:nvGraphicFramePr>
        <p:xfrm>
          <a:off x="533400" y="1726258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the most famous football clubs in the world.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39" y="1499622"/>
            <a:ext cx="4156690" cy="22860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6127523" y="36576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United Kingdom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6057534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7357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23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50595"/>
              </p:ext>
            </p:extLst>
          </p:nvPr>
        </p:nvGraphicFramePr>
        <p:xfrm>
          <a:off x="533400" y="1667266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4.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has part of its territory inside the Arctic Circle.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46688"/>
            <a:ext cx="4156690" cy="22860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100484" y="4648200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Canada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28544" y="604302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232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8610600" cy="65532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24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41403"/>
              </p:ext>
            </p:extLst>
          </p:nvPr>
        </p:nvGraphicFramePr>
        <p:xfrm>
          <a:off x="533400" y="1696762"/>
          <a:ext cx="8305801" cy="44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2593"/>
                <a:gridCol w="2803208"/>
              </a:tblGrid>
              <a:tr h="584292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u="none" strike="noStrike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23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747"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92">
                <a:tc>
                  <a:txBody>
                    <a:bodyPr/>
                    <a:lstStyle/>
                    <a:p>
                      <a:r>
                        <a:rPr lang="en-US" sz="2400" b="1" i="0" u="none" strike="noStrike" baseline="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 is both a country and a continent.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04784"/>
            <a:ext cx="4156690" cy="22860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6075903" y="5555622"/>
            <a:ext cx="2560320" cy="457200"/>
          </a:xfrm>
          <a:custGeom>
            <a:avLst/>
            <a:gdLst>
              <a:gd name="connsiteX0" fmla="*/ 0 w 8229600"/>
              <a:gd name="connsiteY0" fmla="*/ 135918 h 815490"/>
              <a:gd name="connsiteX1" fmla="*/ 135918 w 8229600"/>
              <a:gd name="connsiteY1" fmla="*/ 0 h 815490"/>
              <a:gd name="connsiteX2" fmla="*/ 8093682 w 8229600"/>
              <a:gd name="connsiteY2" fmla="*/ 0 h 815490"/>
              <a:gd name="connsiteX3" fmla="*/ 8229600 w 8229600"/>
              <a:gd name="connsiteY3" fmla="*/ 135918 h 815490"/>
              <a:gd name="connsiteX4" fmla="*/ 8229600 w 8229600"/>
              <a:gd name="connsiteY4" fmla="*/ 679572 h 815490"/>
              <a:gd name="connsiteX5" fmla="*/ 8093682 w 8229600"/>
              <a:gd name="connsiteY5" fmla="*/ 815490 h 815490"/>
              <a:gd name="connsiteX6" fmla="*/ 135918 w 8229600"/>
              <a:gd name="connsiteY6" fmla="*/ 815490 h 815490"/>
              <a:gd name="connsiteX7" fmla="*/ 0 w 8229600"/>
              <a:gd name="connsiteY7" fmla="*/ 679572 h 815490"/>
              <a:gd name="connsiteX8" fmla="*/ 0 w 8229600"/>
              <a:gd name="connsiteY8" fmla="*/ 135918 h 81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15490">
                <a:moveTo>
                  <a:pt x="0" y="135918"/>
                </a:moveTo>
                <a:cubicBezTo>
                  <a:pt x="0" y="60853"/>
                  <a:pt x="60853" y="0"/>
                  <a:pt x="135918" y="0"/>
                </a:cubicBezTo>
                <a:lnTo>
                  <a:pt x="8093682" y="0"/>
                </a:lnTo>
                <a:cubicBezTo>
                  <a:pt x="8168747" y="0"/>
                  <a:pt x="8229600" y="60853"/>
                  <a:pt x="8229600" y="135918"/>
                </a:cubicBezTo>
                <a:lnTo>
                  <a:pt x="8229600" y="679572"/>
                </a:lnTo>
                <a:cubicBezTo>
                  <a:pt x="8229600" y="754637"/>
                  <a:pt x="8168747" y="815490"/>
                  <a:pt x="8093682" y="815490"/>
                </a:cubicBezTo>
                <a:lnTo>
                  <a:pt x="135918" y="815490"/>
                </a:lnTo>
                <a:cubicBezTo>
                  <a:pt x="60853" y="815490"/>
                  <a:pt x="0" y="754637"/>
                  <a:pt x="0" y="679572"/>
                </a:cubicBezTo>
                <a:lnTo>
                  <a:pt x="0" y="13591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349" tIns="169349" rIns="169349" bIns="169349" numCol="1" spcCol="1270" anchor="ctr" anchorCtr="0">
            <a:noAutofit/>
          </a:bodyPr>
          <a:lstStyle/>
          <a:p>
            <a:pPr lvl="0" algn="l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Australia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6086562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82561" y="435429"/>
            <a:ext cx="80438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Names of the Countries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473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one of the most photographed natural wonders in this country. 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2418475" y="5638800"/>
            <a:ext cx="4131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Uluru (formerly Ayers Rock)/ 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2624379" y="2569029"/>
            <a:ext cx="3712063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809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8781"/>
            <a:ext cx="8229600" cy="4657382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A UNESCO World Heritage Site. 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438400" y="5638800"/>
            <a:ext cx="4243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Blue Mountains National Park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722245" y="2286000"/>
            <a:ext cx="3712063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360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one of the seven wonders of the natural world, the park stretches for 2,300 km along the state of Queensland, on this country’s east coast </a:t>
            </a:r>
          </a:p>
          <a:p>
            <a:pPr marL="0" indent="0">
              <a:spcAft>
                <a:spcPts val="0"/>
              </a:spcAft>
              <a:buNone/>
            </a:pP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2737651" y="3058878"/>
            <a:ext cx="3712063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2286000" y="5878281"/>
            <a:ext cx="4615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 Barrier Reef Marine Park/ 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5396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484544"/>
            <a:ext cx="8229600" cy="4992456"/>
          </a:xfrm>
        </p:spPr>
        <p:txBody>
          <a:bodyPr/>
          <a:lstStyle/>
          <a:p>
            <a:pPr lvl="0">
              <a:buClr>
                <a:srgbClr val="00B0F0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It </a:t>
            </a:r>
            <a:r>
              <a:rPr lang="en-US" sz="2400" dirty="0">
                <a:solidFill>
                  <a:prstClr val="black"/>
                </a:solidFill>
              </a:rPr>
              <a:t>is one of this country most famous icons and is the largest steel arch bridge in the world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buClr>
                <a:srgbClr val="00B0F0"/>
              </a:buClr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7" name="Freeform 16"/>
          <p:cNvSpPr/>
          <p:nvPr/>
        </p:nvSpPr>
        <p:spPr>
          <a:xfrm>
            <a:off x="2514600" y="5682343"/>
            <a:ext cx="419100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Sydney Harbour Bridge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650434" y="2562897"/>
            <a:ext cx="3712062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6644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6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I. Extra vocabulary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territory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/ˈter.ɪ.tər.i/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North 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Pole (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n)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		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Arctic Circle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ˈɑːk.tɪk/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kilt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/kɪlt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/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			</a:t>
            </a: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lvl="0" indent="0">
              <a:buNone/>
            </a:pPr>
            <a:endParaRPr lang="en-GB" sz="2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10" y="3843709"/>
            <a:ext cx="440833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17" y="3843709"/>
            <a:ext cx="260811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76" y="3843709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08" y="3843709"/>
            <a:ext cx="30753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8 - Unit 8 Communic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74195" y="38100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1219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lãnh thổ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16865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Cực Bắc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22199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òng Bắc cực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6670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váy ca-rô của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đàn ông Scotland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76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6673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7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524000"/>
            <a:ext cx="8229600" cy="46482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It is </a:t>
            </a:r>
            <a:r>
              <a:rPr lang="en-US" sz="2800" dirty="0">
                <a:solidFill>
                  <a:prstClr val="black"/>
                </a:solidFill>
              </a:rPr>
              <a:t>the second largest city of this country.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buClr>
                <a:srgbClr val="00B0F0"/>
              </a:buClr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>
            <a:off x="3559100" y="5562600"/>
            <a:ext cx="192786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Melbourne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2667000" y="2249532"/>
            <a:ext cx="3712061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237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524000"/>
            <a:ext cx="8229600" cy="4953000"/>
          </a:xfrm>
        </p:spPr>
        <p:txBody>
          <a:bodyPr>
            <a:normAutofit/>
          </a:bodyPr>
          <a:lstStyle/>
          <a:p>
            <a:pPr lvl="0">
              <a:buClr>
                <a:srgbClr val="00B0F0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It is </a:t>
            </a:r>
            <a:r>
              <a:rPr lang="en-US" sz="2800" dirty="0">
                <a:solidFill>
                  <a:prstClr val="black"/>
                </a:solidFill>
              </a:rPr>
              <a:t>one of the </a:t>
            </a:r>
            <a:r>
              <a:rPr lang="en-US" sz="2800" dirty="0" smtClean="0">
                <a:solidFill>
                  <a:prstClr val="black"/>
                </a:solidFill>
              </a:rPr>
              <a:t>world’s </a:t>
            </a:r>
            <a:r>
              <a:rPr lang="en-US" sz="2800" dirty="0">
                <a:solidFill>
                  <a:prstClr val="black"/>
                </a:solidFill>
              </a:rPr>
              <a:t>most famous </a:t>
            </a:r>
            <a:r>
              <a:rPr lang="en-US" sz="2800" dirty="0" smtClean="0">
                <a:solidFill>
                  <a:prstClr val="black"/>
                </a:solidFill>
              </a:rPr>
              <a:t>beaches</a:t>
            </a:r>
          </a:p>
          <a:p>
            <a:pPr marL="0" lvl="0" indent="0">
              <a:buClr>
                <a:srgbClr val="00B0F0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9" name="Freeform 18"/>
          <p:cNvSpPr/>
          <p:nvPr/>
        </p:nvSpPr>
        <p:spPr>
          <a:xfrm>
            <a:off x="3482900" y="5638800"/>
            <a:ext cx="223266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 Beach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2743200" y="2612574"/>
            <a:ext cx="3712061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4170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600200"/>
            <a:ext cx="8229600" cy="4876800"/>
          </a:xfrm>
        </p:spPr>
        <p:txBody>
          <a:bodyPr/>
          <a:lstStyle/>
          <a:p>
            <a:pPr>
              <a:buClr>
                <a:srgbClr val="00B0F0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/>
              <a:t>It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in Sydney is one of the most distinctive and famous 20th-century buildings, and one of the most famous performing arts venues in the world.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2753849" y="2890308"/>
            <a:ext cx="3712061" cy="27432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2601464" y="5778648"/>
            <a:ext cx="4191000" cy="482304"/>
          </a:xfrm>
          <a:custGeom>
            <a:avLst/>
            <a:gdLst>
              <a:gd name="connsiteX0" fmla="*/ 0 w 8229600"/>
              <a:gd name="connsiteY0" fmla="*/ 171896 h 1031354"/>
              <a:gd name="connsiteX1" fmla="*/ 171896 w 8229600"/>
              <a:gd name="connsiteY1" fmla="*/ 0 h 1031354"/>
              <a:gd name="connsiteX2" fmla="*/ 8057704 w 8229600"/>
              <a:gd name="connsiteY2" fmla="*/ 0 h 1031354"/>
              <a:gd name="connsiteX3" fmla="*/ 8229600 w 8229600"/>
              <a:gd name="connsiteY3" fmla="*/ 171896 h 1031354"/>
              <a:gd name="connsiteX4" fmla="*/ 8229600 w 8229600"/>
              <a:gd name="connsiteY4" fmla="*/ 859458 h 1031354"/>
              <a:gd name="connsiteX5" fmla="*/ 8057704 w 8229600"/>
              <a:gd name="connsiteY5" fmla="*/ 1031354 h 1031354"/>
              <a:gd name="connsiteX6" fmla="*/ 171896 w 8229600"/>
              <a:gd name="connsiteY6" fmla="*/ 1031354 h 1031354"/>
              <a:gd name="connsiteX7" fmla="*/ 0 w 8229600"/>
              <a:gd name="connsiteY7" fmla="*/ 859458 h 1031354"/>
              <a:gd name="connsiteX8" fmla="*/ 0 w 8229600"/>
              <a:gd name="connsiteY8" fmla="*/ 171896 h 10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1031354">
                <a:moveTo>
                  <a:pt x="0" y="171896"/>
                </a:moveTo>
                <a:cubicBezTo>
                  <a:pt x="0" y="76960"/>
                  <a:pt x="76960" y="0"/>
                  <a:pt x="171896" y="0"/>
                </a:cubicBezTo>
                <a:lnTo>
                  <a:pt x="8057704" y="0"/>
                </a:lnTo>
                <a:cubicBezTo>
                  <a:pt x="8152640" y="0"/>
                  <a:pt x="8229600" y="76960"/>
                  <a:pt x="8229600" y="171896"/>
                </a:cubicBezTo>
                <a:lnTo>
                  <a:pt x="8229600" y="859458"/>
                </a:lnTo>
                <a:cubicBezTo>
                  <a:pt x="8229600" y="954394"/>
                  <a:pt x="8152640" y="1031354"/>
                  <a:pt x="8057704" y="1031354"/>
                </a:cubicBezTo>
                <a:lnTo>
                  <a:pt x="171896" y="1031354"/>
                </a:lnTo>
                <a:cubicBezTo>
                  <a:pt x="76960" y="1031354"/>
                  <a:pt x="0" y="954394"/>
                  <a:pt x="0" y="859458"/>
                </a:cubicBezTo>
                <a:lnTo>
                  <a:pt x="0" y="17189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177" tIns="214177" rIns="214177" bIns="214177" numCol="1" spcCol="1270" anchor="ctr" anchorCtr="0">
            <a:noAutofit/>
          </a:bodyPr>
          <a:lstStyle/>
          <a:p>
            <a:pPr lvl="0" algn="l" defTabSz="1911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Sydney Opera House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hlinkClick r:id="rId3" action="ppaction://hlinksldjump">
              <a:snd r:embed="rId4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1470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9159"/>
          </a:xfrm>
        </p:spPr>
        <p:txBody>
          <a:bodyPr/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 the world’s largest hot desert?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5885518"/>
            <a:ext cx="3342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Sahara Desert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15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83" y="2240280"/>
            <a:ext cx="549941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6129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en-US" dirty="0" smtClean="0"/>
              <a:t>It is the longest river in the USA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20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6043" y="6002030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Missouri River</a:t>
            </a:r>
          </a:p>
        </p:txBody>
      </p:sp>
      <p:pic>
        <p:nvPicPr>
          <p:cNvPr id="5122" name="Picture 2" descr="A map of the path of the Missouri Rive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98493"/>
            <a:ext cx="46079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6506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the largest country in the 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Rounded Rectangle 4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9512" y="304800"/>
            <a:ext cx="8077200" cy="116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How much do you know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spc="50" dirty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Question for </a:t>
            </a:r>
            <a:r>
              <a:rPr lang="en-US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25 Points</a:t>
            </a:r>
            <a:endParaRPr lang="en-US" sz="4000" b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4601" y="5636270"/>
            <a:ext cx="6497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Russia’s 17.1 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million square kilometres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415" y="2667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5714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376238"/>
            <a:ext cx="80772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B050"/>
                </a:solidFill>
                <a:latin typeface="Verdana" pitchFamily="34" charset="0"/>
              </a:rPr>
              <a:t>“Big </a:t>
            </a:r>
            <a:r>
              <a:rPr lang="en-US" sz="4000" b="1" dirty="0" smtClean="0">
                <a:solidFill>
                  <a:srgbClr val="00B050"/>
                </a:solidFill>
                <a:latin typeface="Verdana" pitchFamily="34" charset="0"/>
              </a:rPr>
              <a:t>Points - 30”</a:t>
            </a:r>
            <a:endParaRPr lang="en-US" sz="4000" b="1" dirty="0">
              <a:solidFill>
                <a:srgbClr val="00B050"/>
              </a:solidFill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B050"/>
                </a:solidFill>
                <a:latin typeface="Verdana" pitchFamily="34" charset="0"/>
              </a:rPr>
              <a:t>Question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This Venezuelan waterfall drops 3,212 feet. That is 15 times higher than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Niagra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Falls. Name this waterfall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0000" y="5945145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Angel Falls</a:t>
            </a:r>
          </a:p>
        </p:txBody>
      </p:sp>
      <p:sp>
        <p:nvSpPr>
          <p:cNvPr id="8" name="Rounded Rectangle 7">
            <a:hlinkClick r:id="rId2" action="ppaction://hlinksldjump">
              <a:snd r:embed="rId3" name="click-one-v2.wav"/>
            </a:hlinkClick>
          </p:cNvPr>
          <p:cNvSpPr/>
          <p:nvPr/>
        </p:nvSpPr>
        <p:spPr>
          <a:xfrm>
            <a:off x="7086600" y="5897880"/>
            <a:ext cx="1890486" cy="73152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lackadder ITC" pitchFamily="82" charset="0"/>
              </a:rPr>
              <a:t>Back  to board</a:t>
            </a:r>
            <a:endParaRPr lang="en-US" sz="2400" b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07300" y="457200"/>
            <a:ext cx="838200" cy="609600"/>
          </a:xfrm>
          <a:prstGeom prst="rect">
            <a:avLst/>
          </a:prstGeom>
          <a:solidFill>
            <a:schemeClr val="hlink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30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29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28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467600" y="381000"/>
            <a:ext cx="1074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25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24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23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22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21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20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19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18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17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16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15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14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13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12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11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10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9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8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7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6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5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4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3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2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7475538" y="381000"/>
            <a:ext cx="1074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latin typeface="Verdana" pitchFamily="34" charset="0"/>
              </a:rPr>
              <a:t>1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994" y="3146157"/>
            <a:ext cx="47142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7036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 smtClean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3b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en-GB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Each group then presents their introduction to the class. The class...</a:t>
            </a:r>
            <a:endParaRPr lang="en-GB" sz="2800" dirty="0">
              <a:latin typeface="Calibri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1. </a:t>
            </a:r>
            <a:r>
              <a:rPr lang="en-GB" b="1" dirty="0" smtClean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tries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 find out which country it is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515938" indent="-515938">
              <a:spcAft>
                <a:spcPts val="0"/>
              </a:spcAft>
              <a:buNone/>
            </a:pPr>
            <a:r>
              <a:rPr lang="en-GB" b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2. </a:t>
            </a:r>
            <a:r>
              <a:rPr lang="en-GB" b="1" dirty="0" smtClean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votes </a:t>
            </a: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for the most informative and interesting introduction 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692525" cy="2286000"/>
          </a:xfrm>
          <a:prstGeom prst="roundRect">
            <a:avLst>
              <a:gd name="adj" fmla="val 56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1450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b="1" i="0" u="none" strike="noStrike" baseline="0" dirty="0" smtClean="0">
                <a:solidFill>
                  <a:schemeClr val="accent6">
                    <a:lumMod val="75000"/>
                  </a:schemeClr>
                </a:solidFill>
              </a:rPr>
              <a:t>II.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</a:t>
            </a:r>
            <a:r>
              <a:rPr lang="en-US" dirty="0"/>
              <a:t>new words by heart and write three lines for each.</a:t>
            </a:r>
          </a:p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C1, 2 (P14-15)</a:t>
            </a:r>
          </a:p>
          <a:p>
            <a:pPr marL="347663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for the next </a:t>
            </a:r>
            <a:r>
              <a:rPr lang="en-US" dirty="0" smtClean="0"/>
              <a:t>lesson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Skills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  <a:p>
            <a:pPr lvl="1" algn="just">
              <a:buFont typeface="Arial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6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I. Extra vocabulary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763000" cy="518160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territory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(n):</a:t>
            </a:r>
          </a:p>
          <a:p>
            <a:pPr>
              <a:buClr>
                <a:srgbClr val="00B0F0"/>
              </a:buClr>
            </a:pP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North </a:t>
            </a:r>
            <a:r>
              <a:rPr lang="vi-VN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Pole (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n)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</a:p>
          <a:p>
            <a:pPr>
              <a:buClr>
                <a:srgbClr val="00B0F0"/>
              </a:buClr>
            </a:pPr>
            <a:endParaRPr lang="vi-VN" sz="28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Arctic Circle</a:t>
            </a: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(n):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kilt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(n)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:</a:t>
            </a:r>
            <a:endParaRPr lang="en-GB" sz="2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Clr>
                <a:srgbClr val="00B0F0"/>
              </a:buClr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32551" y="12192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land that is under control of a particular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country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32551" y="2246293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the point on the surface of the Earth that is furthest north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32551" y="3276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the line of latitude 66° 33′ North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32551" y="3796605"/>
            <a:ext cx="5711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skirt with many folds, made from tartancloth and traditionallyworn by Scottish men and boys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4299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Game: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1.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 the quiz and choose the correct answers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Do the quiz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2.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Write the names of the countries next to their facts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Names of the countries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Activity </a:t>
            </a: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3a.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Work in groups. Choose a country and together find out as much about it as possible. Then prepare a small introduction of that country. Don’t say the name of the country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/>
                <a:ea typeface="Calibri"/>
                <a:cs typeface="Times New Roman"/>
              </a:rPr>
              <a:t>	How much do you know</a:t>
            </a:r>
            <a:endParaRPr lang="en-GB" sz="28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4121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0" l="5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4" y="594360"/>
            <a:ext cx="6415671" cy="5669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775" y="1709058"/>
            <a:ext cx="5554771" cy="193899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 To</a:t>
            </a:r>
          </a:p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Big Board Facts</a:t>
            </a:r>
          </a:p>
        </p:txBody>
      </p:sp>
      <p:pic>
        <p:nvPicPr>
          <p:cNvPr id="9" name="Picture 5" descr="do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6898" y="3385458"/>
            <a:ext cx="974848" cy="1219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10" name="Picture 6" descr="surfdud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1546" y="3537858"/>
            <a:ext cx="1143000" cy="191887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8899277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524000" y="2498623"/>
            <a:ext cx="6096000" cy="118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Do the quiz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239000" y="6126163"/>
            <a:ext cx="1981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  <a:latin typeface="Comic Sans MS" pitchFamily="66" charset="0"/>
              </a:rPr>
              <a:t>NEXT</a:t>
            </a:r>
          </a:p>
        </p:txBody>
      </p:sp>
      <p:sp>
        <p:nvSpPr>
          <p:cNvPr id="4" name="Rounded Rectangle 3">
            <a:hlinkClick r:id="" action="ppaction://hlinkshowjump?jump=nextslide">
              <a:snd r:embed="rId3" name="click-one-v2.wav"/>
            </a:hlinkClick>
          </p:cNvPr>
          <p:cNvSpPr/>
          <p:nvPr/>
        </p:nvSpPr>
        <p:spPr>
          <a:xfrm>
            <a:off x="6781800" y="5638800"/>
            <a:ext cx="2362200" cy="121920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8382000" cy="118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Names of the countries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239000" y="6126163"/>
            <a:ext cx="1981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  <a:latin typeface="Comic Sans MS" pitchFamily="66" charset="0"/>
              </a:rPr>
              <a:t>NEXT</a:t>
            </a:r>
          </a:p>
        </p:txBody>
      </p:sp>
      <p:sp>
        <p:nvSpPr>
          <p:cNvPr id="4" name="Rounded Rectangle 3">
            <a:hlinkClick r:id="" action="ppaction://hlinkshowjump?jump=nextslide">
              <a:snd r:embed="rId3" name="click-one-v2.wav"/>
            </a:hlinkClick>
          </p:cNvPr>
          <p:cNvSpPr/>
          <p:nvPr/>
        </p:nvSpPr>
        <p:spPr>
          <a:xfrm>
            <a:off x="6781800" y="5638800"/>
            <a:ext cx="2362200" cy="121920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82000" cy="1645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How much do you know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239000" y="6126163"/>
            <a:ext cx="1981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i="1">
                <a:solidFill>
                  <a:schemeClr val="bg1"/>
                </a:solidFill>
                <a:latin typeface="Comic Sans MS" pitchFamily="66" charset="0"/>
              </a:rPr>
              <a:t>NEXT</a:t>
            </a:r>
          </a:p>
        </p:txBody>
      </p:sp>
      <p:sp>
        <p:nvSpPr>
          <p:cNvPr id="4" name="Rounded Rectangle 3">
            <a:hlinkClick r:id="" action="ppaction://hlinkshowjump?jump=nextslide">
              <a:snd r:embed="rId3" name="click-one-v2.wav"/>
            </a:hlinkClick>
          </p:cNvPr>
          <p:cNvSpPr/>
          <p:nvPr/>
        </p:nvSpPr>
        <p:spPr>
          <a:xfrm>
            <a:off x="6781800" y="5638800"/>
            <a:ext cx="2362200" cy="1219200"/>
          </a:xfrm>
          <a:prstGeom prst="round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1484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1159</Words>
  <Application>Microsoft Office PowerPoint</Application>
  <PresentationFormat>On-screen Show (4:3)</PresentationFormat>
  <Paragraphs>366</Paragraphs>
  <Slides>38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 Warm up</vt:lpstr>
      <vt:lpstr>I. Extra vocabulary</vt:lpstr>
      <vt:lpstr>I. Extra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il</cp:lastModifiedBy>
  <cp:revision>525</cp:revision>
  <dcterms:created xsi:type="dcterms:W3CDTF">2016-12-15T15:38:30Z</dcterms:created>
  <dcterms:modified xsi:type="dcterms:W3CDTF">2018-02-22T05:38:59Z</dcterms:modified>
</cp:coreProperties>
</file>