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56" r:id="rId3"/>
    <p:sldId id="258" r:id="rId4"/>
    <p:sldId id="272" r:id="rId5"/>
    <p:sldId id="273" r:id="rId6"/>
    <p:sldId id="257" r:id="rId7"/>
    <p:sldId id="259" r:id="rId8"/>
    <p:sldId id="268" r:id="rId9"/>
    <p:sldId id="269" r:id="rId10"/>
    <p:sldId id="270" r:id="rId11"/>
    <p:sldId id="262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5559F-3888-487A-9F4C-C8F50D1FE9BA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9E1A2-0661-4445-AE10-4D3FC9D10B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3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9E1A2-0661-4445-AE10-4D3FC9D10BA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9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1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9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2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3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3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8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6EC5F-8794-4BB1-B639-455631727D87}" type="datetimeFigureOut">
              <a:rPr lang="en-US" smtClean="0"/>
              <a:pPr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4C2CE-18AB-45BC-8C3B-83BBF29AE0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7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82" name="Picture 2" descr="FSB_Background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2" y="30480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483" name="WordArt 3"/>
          <p:cNvSpPr>
            <a:spLocks noChangeArrowheads="1" noChangeShapeType="1" noTextEdit="1"/>
          </p:cNvSpPr>
          <p:nvPr/>
        </p:nvSpPr>
        <p:spPr bwMode="auto">
          <a:xfrm>
            <a:off x="838200" y="457200"/>
            <a:ext cx="8001000" cy="2438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9900CC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76484" name="Picture 7" descr="XMSTRER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385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85" name="Picture 8" descr="XMSTRER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06525" y="-1371600"/>
            <a:ext cx="2095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86" name="Picture 9" descr="FSTV1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995488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87" name="Picture 10" descr="butterflies_flowers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3" y="5341938"/>
            <a:ext cx="17287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88" name="Picture 11" descr="butterflies_flowers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5376863"/>
            <a:ext cx="17287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89" name="Picture 12" descr="butterflies_flowers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410200"/>
            <a:ext cx="17287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90" name="Picture 13" descr="butterflies_flowers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450" y="5391150"/>
            <a:ext cx="17287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491" name="Picture 14" descr="butterflies_flowers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5410200"/>
            <a:ext cx="17287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01096" y="1938906"/>
            <a:ext cx="6756850" cy="21236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CHÀO MỪNG THẦY CÔ ĐẾN </a:t>
            </a:r>
            <a:b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DỰ GIỜ THĂM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LỚP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4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6C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6493" name="Text Box 13"/>
          <p:cNvSpPr txBox="1">
            <a:spLocks noChangeArrowheads="1"/>
          </p:cNvSpPr>
          <p:nvPr/>
        </p:nvSpPr>
        <p:spPr bwMode="auto">
          <a:xfrm>
            <a:off x="1981200" y="3657600"/>
            <a:ext cx="464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276494" name="Text Box 14"/>
          <p:cNvSpPr txBox="1">
            <a:spLocks noChangeArrowheads="1"/>
          </p:cNvSpPr>
          <p:nvPr/>
        </p:nvSpPr>
        <p:spPr bwMode="auto">
          <a:xfrm>
            <a:off x="1600200" y="4495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698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effectLst/>
              </a:rPr>
              <a:t>Le Thi Phu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1524000" y="1371600"/>
            <a:ext cx="6553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12 </a:t>
            </a:r>
            <a:r>
              <a:rPr lang="en-US" sz="3600" b="1" dirty="0" err="1" smtClean="0">
                <a:latin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</a:rPr>
              <a:t>  25  </a:t>
            </a:r>
            <a:r>
              <a:rPr lang="en-US" sz="3600" b="1" dirty="0" err="1">
                <a:latin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</a:rPr>
              <a:t>  </a:t>
            </a:r>
            <a:r>
              <a:rPr lang="en-US" sz="3600" b="1" smtClean="0">
                <a:latin typeface="Times New Roman" pitchFamily="18" charset="0"/>
              </a:rPr>
              <a:t>hai  </a:t>
            </a:r>
            <a:r>
              <a:rPr lang="en-US" sz="3600" b="1" dirty="0" err="1">
                <a:latin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</a:rPr>
              <a:t>nguyên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tố</a:t>
            </a:r>
            <a:r>
              <a:rPr lang="en-US" sz="3600" b="1" dirty="0">
                <a:latin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</a:rPr>
              <a:t>cùng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           Đ</a:t>
            </a:r>
            <a:r>
              <a:rPr lang="vi-VN" sz="3600" b="1" dirty="0">
                <a:latin typeface="Times New Roman" pitchFamily="18" charset="0"/>
              </a:rPr>
              <a:t>úng</a:t>
            </a:r>
            <a:r>
              <a:rPr lang="en-US" sz="3600" b="1" dirty="0">
                <a:latin typeface="Times New Roman" pitchFamily="18" charset="0"/>
              </a:rPr>
              <a:t> hay </a:t>
            </a:r>
            <a:r>
              <a:rPr lang="en-US" sz="3600" b="1" dirty="0" err="1">
                <a:latin typeface="Times New Roman" pitchFamily="18" charset="0"/>
              </a:rPr>
              <a:t>sai</a:t>
            </a:r>
            <a:r>
              <a:rPr lang="en-US" sz="3600" b="1" dirty="0">
                <a:latin typeface="Times New Roman" pitchFamily="18" charset="0"/>
              </a:rPr>
              <a:t> ?</a:t>
            </a:r>
          </a:p>
        </p:txBody>
      </p:sp>
      <p:sp>
        <p:nvSpPr>
          <p:cNvPr id="121859" name="AutoShape 3"/>
          <p:cNvSpPr>
            <a:spLocks noChangeArrowheads="1"/>
          </p:cNvSpPr>
          <p:nvPr/>
        </p:nvSpPr>
        <p:spPr bwMode="auto">
          <a:xfrm>
            <a:off x="1143000" y="2286000"/>
            <a:ext cx="7010400" cy="45720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2819400" y="3657600"/>
            <a:ext cx="3886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 quà của bạn là: một chiếc bút bi.</a:t>
            </a:r>
          </a:p>
        </p:txBody>
      </p:sp>
      <p:sp>
        <p:nvSpPr>
          <p:cNvPr id="16390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772400" y="6019800"/>
            <a:ext cx="990600" cy="838200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1862" name="Picture 6" descr="images556135_126019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81000"/>
            <a:ext cx="12192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533400" y="6248400"/>
            <a:ext cx="914400" cy="304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585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animBg="1"/>
      <p:bldP spid="1218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"/>
            <a:ext cx="7543800" cy="3448051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HƯỚNG DẪN VỀ NHÀ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133600"/>
            <a:ext cx="8153400" cy="22860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+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Học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thuộc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khái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niệm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ƯCLN, </a:t>
            </a:r>
            <a:r>
              <a:rPr lang="en-US" dirty="0" err="1">
                <a:solidFill>
                  <a:srgbClr val="000066"/>
                </a:solidFill>
                <a:latin typeface="Times New Roman" pitchFamily="18" charset="0"/>
              </a:rPr>
              <a:t>cách</a:t>
            </a: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66"/>
                </a:solidFill>
                <a:latin typeface="Times New Roman" pitchFamily="18" charset="0"/>
              </a:rPr>
              <a:t>tìm</a:t>
            </a: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ƯCLN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. </a:t>
            </a:r>
          </a:p>
          <a:p>
            <a:pPr algn="l"/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+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Biết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áp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dụng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quy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tắc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để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tìm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ƯCLN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. </a:t>
            </a:r>
            <a:endParaRPr lang="en-US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 </a:t>
            </a:r>
          </a:p>
          <a:p>
            <a:pPr algn="l"/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+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Xem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trước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phần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B</a:t>
            </a:r>
            <a:r>
              <a:rPr lang="en-US" sz="2400" dirty="0" smtClean="0">
                <a:solidFill>
                  <a:srgbClr val="000066"/>
                </a:solidFill>
                <a:latin typeface="Times New Roman" pitchFamily="18" charset="0"/>
              </a:rPr>
              <a:t>3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,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phần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C ,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phần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D.E.</a:t>
            </a:r>
            <a:endParaRPr lang="en-US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05" name="Text Box 37"/>
          <p:cNvSpPr txBox="1">
            <a:spLocks noChangeArrowheads="1"/>
          </p:cNvSpPr>
          <p:nvPr/>
        </p:nvSpPr>
        <p:spPr bwMode="auto">
          <a:xfrm>
            <a:off x="1219200" y="15240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</a:rPr>
              <a:t>Khái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</a:rPr>
              <a:t>niệm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2820" name="Rectangle 52"/>
          <p:cNvSpPr>
            <a:spLocks noChangeArrowheads="1"/>
          </p:cNvSpPr>
          <p:nvPr/>
        </p:nvSpPr>
        <p:spPr bwMode="auto">
          <a:xfrm>
            <a:off x="2438400" y="1524000"/>
            <a:ext cx="4194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Là số lớn nhất trong tập hợp ước chung</a:t>
            </a:r>
          </a:p>
        </p:txBody>
      </p:sp>
      <p:grpSp>
        <p:nvGrpSpPr>
          <p:cNvPr id="32825" name="Group 57"/>
          <p:cNvGrpSpPr>
            <a:grpSpLocks/>
          </p:cNvGrpSpPr>
          <p:nvPr/>
        </p:nvGrpSpPr>
        <p:grpSpPr bwMode="auto">
          <a:xfrm>
            <a:off x="381000" y="1905000"/>
            <a:ext cx="3429000" cy="3352800"/>
            <a:chOff x="240" y="1200"/>
            <a:chExt cx="2160" cy="2112"/>
          </a:xfrm>
        </p:grpSpPr>
        <p:sp>
          <p:nvSpPr>
            <p:cNvPr id="32806" name="Oval 38"/>
            <p:cNvSpPr>
              <a:spLocks noChangeArrowheads="1"/>
            </p:cNvSpPr>
            <p:nvPr/>
          </p:nvSpPr>
          <p:spPr bwMode="auto">
            <a:xfrm>
              <a:off x="240" y="1728"/>
              <a:ext cx="1056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</a:rPr>
                <a:t>ƯCLN</a:t>
              </a:r>
            </a:p>
          </p:txBody>
        </p: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 flipV="1">
              <a:off x="768" y="120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42"/>
            <p:cNvSpPr>
              <a:spLocks noChangeShapeType="1"/>
            </p:cNvSpPr>
            <p:nvPr/>
          </p:nvSpPr>
          <p:spPr bwMode="auto">
            <a:xfrm>
              <a:off x="768" y="120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43"/>
            <p:cNvSpPr>
              <a:spLocks noChangeShapeType="1"/>
            </p:cNvSpPr>
            <p:nvPr/>
          </p:nvSpPr>
          <p:spPr bwMode="auto">
            <a:xfrm>
              <a:off x="768" y="216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3" name="Line 45"/>
            <p:cNvSpPr>
              <a:spLocks noChangeShapeType="1"/>
            </p:cNvSpPr>
            <p:nvPr/>
          </p:nvSpPr>
          <p:spPr bwMode="auto">
            <a:xfrm>
              <a:off x="768" y="3024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4" name="Line 46"/>
            <p:cNvSpPr>
              <a:spLocks noChangeShapeType="1"/>
            </p:cNvSpPr>
            <p:nvPr/>
          </p:nvSpPr>
          <p:spPr bwMode="auto">
            <a:xfrm>
              <a:off x="1296" y="1968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5" name="Line 47"/>
            <p:cNvSpPr>
              <a:spLocks noChangeShapeType="1"/>
            </p:cNvSpPr>
            <p:nvPr/>
          </p:nvSpPr>
          <p:spPr bwMode="auto">
            <a:xfrm>
              <a:off x="2112" y="168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120" y="168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7" name="Line 49"/>
            <p:cNvSpPr>
              <a:spLocks noChangeShapeType="1"/>
            </p:cNvSpPr>
            <p:nvPr/>
          </p:nvSpPr>
          <p:spPr bwMode="auto">
            <a:xfrm>
              <a:off x="2112" y="22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1" name="Line 53"/>
            <p:cNvSpPr>
              <a:spLocks noChangeShapeType="1"/>
            </p:cNvSpPr>
            <p:nvPr/>
          </p:nvSpPr>
          <p:spPr bwMode="auto">
            <a:xfrm>
              <a:off x="1392" y="273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2" name="Line 54"/>
            <p:cNvSpPr>
              <a:spLocks noChangeShapeType="1"/>
            </p:cNvSpPr>
            <p:nvPr/>
          </p:nvSpPr>
          <p:spPr bwMode="auto">
            <a:xfrm>
              <a:off x="1392" y="27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3" name="Line 55"/>
            <p:cNvSpPr>
              <a:spLocks noChangeShapeType="1"/>
            </p:cNvSpPr>
            <p:nvPr/>
          </p:nvSpPr>
          <p:spPr bwMode="auto">
            <a:xfrm>
              <a:off x="1392" y="33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2057400" y="2743200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2827" name="Rectangle 59"/>
          <p:cNvSpPr>
            <a:spLocks noChangeArrowheads="1"/>
          </p:cNvSpPr>
          <p:nvPr/>
        </p:nvSpPr>
        <p:spPr bwMode="auto">
          <a:xfrm>
            <a:off x="3352800" y="2286000"/>
            <a:ext cx="438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B1: Phân tích các số ra thừa số nguyên tố</a:t>
            </a:r>
          </a:p>
        </p:txBody>
      </p:sp>
      <p:sp>
        <p:nvSpPr>
          <p:cNvPr id="32828" name="Rectangle 60"/>
          <p:cNvSpPr>
            <a:spLocks noChangeArrowheads="1"/>
          </p:cNvSpPr>
          <p:nvPr/>
        </p:nvSpPr>
        <p:spPr bwMode="auto">
          <a:xfrm>
            <a:off x="3352800" y="2743200"/>
            <a:ext cx="3981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B2: Chọn ra thừa số nguyên tố chung</a:t>
            </a:r>
          </a:p>
        </p:txBody>
      </p:sp>
      <p:sp>
        <p:nvSpPr>
          <p:cNvPr id="32829" name="Rectangle 61"/>
          <p:cNvSpPr>
            <a:spLocks noChangeArrowheads="1"/>
          </p:cNvSpPr>
          <p:nvPr/>
        </p:nvSpPr>
        <p:spPr bwMode="auto">
          <a:xfrm>
            <a:off x="3352800" y="3200400"/>
            <a:ext cx="411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B3: Lập tích các thừa số đã chọn. Mỗi thừa số lấy với số mũ nhỏ nhất của nó</a:t>
            </a:r>
          </a:p>
        </p:txBody>
      </p:sp>
      <p:sp>
        <p:nvSpPr>
          <p:cNvPr id="32830" name="Text Box 62"/>
          <p:cNvSpPr txBox="1">
            <a:spLocks noChangeArrowheads="1"/>
          </p:cNvSpPr>
          <p:nvPr/>
        </p:nvSpPr>
        <p:spPr bwMode="auto">
          <a:xfrm>
            <a:off x="1295400" y="44196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itchFamily="18" charset="0"/>
              </a:rPr>
              <a:t>Chú ý</a:t>
            </a:r>
          </a:p>
        </p:txBody>
      </p:sp>
      <p:sp>
        <p:nvSpPr>
          <p:cNvPr id="32831" name="Rectangle 63"/>
          <p:cNvSpPr>
            <a:spLocks noChangeArrowheads="1"/>
          </p:cNvSpPr>
          <p:nvPr/>
        </p:nvSpPr>
        <p:spPr bwMode="auto">
          <a:xfrm>
            <a:off x="2209800" y="3962400"/>
            <a:ext cx="2076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ƯCLN(a, b, 1) = 1</a:t>
            </a:r>
          </a:p>
        </p:txBody>
      </p:sp>
      <p:sp>
        <p:nvSpPr>
          <p:cNvPr id="32832" name="Rectangle 64"/>
          <p:cNvSpPr>
            <a:spLocks noChangeArrowheads="1"/>
          </p:cNvSpPr>
          <p:nvPr/>
        </p:nvSpPr>
        <p:spPr bwMode="auto">
          <a:xfrm>
            <a:off x="2209800" y="4419600"/>
            <a:ext cx="556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ƯCLN(a, b) = 1</a:t>
            </a:r>
          </a:p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 a, b nguyên tố cùng nhau</a:t>
            </a:r>
          </a:p>
        </p:txBody>
      </p:sp>
      <p:sp>
        <p:nvSpPr>
          <p:cNvPr id="32833" name="Rectangle 65"/>
          <p:cNvSpPr>
            <a:spLocks noChangeArrowheads="1"/>
          </p:cNvSpPr>
          <p:nvPr/>
        </p:nvSpPr>
        <p:spPr bwMode="auto">
          <a:xfrm>
            <a:off x="2209800" y="53340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66"/>
                </a:solidFill>
                <a:latin typeface="Times New Roman" pitchFamily="18" charset="0"/>
              </a:rPr>
              <a:t>ƯCLN(a, b, c) = c nếu </a:t>
            </a:r>
          </a:p>
        </p:txBody>
      </p:sp>
      <p:graphicFrame>
        <p:nvGraphicFramePr>
          <p:cNvPr id="32834" name="Object 66"/>
          <p:cNvGraphicFramePr>
            <a:graphicFrameLocks noChangeAspect="1"/>
          </p:cNvGraphicFramePr>
          <p:nvPr/>
        </p:nvGraphicFramePr>
        <p:xfrm>
          <a:off x="4660900" y="5346700"/>
          <a:ext cx="12192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672808" imgH="190417" progId="Equation.DSMT4">
                  <p:embed/>
                </p:oleObj>
              </mc:Choice>
              <mc:Fallback>
                <p:oleObj name="Equation" r:id="rId3" imgW="672808" imgH="19041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5346700"/>
                        <a:ext cx="12192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35" name="Text Box 67"/>
          <p:cNvSpPr txBox="1">
            <a:spLocks noChangeArrowheads="1"/>
          </p:cNvSpPr>
          <p:nvPr/>
        </p:nvSpPr>
        <p:spPr bwMode="auto">
          <a:xfrm>
            <a:off x="838200" y="609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Hoàn thành sơ đồ sau:</a:t>
            </a:r>
          </a:p>
        </p:txBody>
      </p:sp>
    </p:spTree>
    <p:extLst>
      <p:ext uri="{BB962C8B-B14F-4D97-AF65-F5344CB8AC3E}">
        <p14:creationId xmlns:p14="http://schemas.microsoft.com/office/powerpoint/2010/main" val="78190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3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28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28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5" grpId="0"/>
      <p:bldP spid="32820" grpId="0"/>
      <p:bldP spid="32824" grpId="0"/>
      <p:bldP spid="32827" grpId="0"/>
      <p:bldP spid="32828" grpId="0"/>
      <p:bldP spid="32829" grpId="0"/>
      <p:bldP spid="32830" grpId="0"/>
      <p:bldP spid="32831" grpId="0"/>
      <p:bldP spid="32832" grpId="0"/>
      <p:bldP spid="328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696200" cy="146685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</a:rPr>
              <a:t>HOẠT ĐỘNG NHÓM ( </a:t>
            </a:r>
            <a:r>
              <a:rPr lang="en-US" dirty="0">
                <a:latin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phút</a:t>
            </a:r>
            <a:r>
              <a:rPr lang="en-US" dirty="0" smtClean="0">
                <a:latin typeface="Times New Roman" pitchFamily="18" charset="0"/>
              </a:rPr>
              <a:t>)</a:t>
            </a:r>
            <a:r>
              <a:rPr lang="en-US" sz="6000" dirty="0" smtClean="0">
                <a:latin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8077200" cy="17526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Em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hãy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ìm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Ư(12) ; Ư(30) ; ƯC(12,30)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Hãy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tìm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lớn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trong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tập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hợp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ƯC(12,30)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1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696200" cy="146685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8077200" cy="1752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chung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lớn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hai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hay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nhiều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lớn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trong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tập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hợp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chung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đó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7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696200" cy="146685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1000"/>
            <a:ext cx="8382000" cy="5943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( 4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hãy</a:t>
            </a:r>
            <a:r>
              <a:rPr lang="en-US" b="1" dirty="0"/>
              <a:t> </a:t>
            </a:r>
            <a:r>
              <a:rPr lang="en-US" b="1" dirty="0" err="1"/>
              <a:t>đọc</a:t>
            </a:r>
            <a:r>
              <a:rPr lang="en-US" b="1" dirty="0"/>
              <a:t> </a:t>
            </a:r>
            <a:r>
              <a:rPr lang="en-US" b="1" dirty="0" err="1"/>
              <a:t>kỹ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2a </a:t>
            </a:r>
            <a:r>
              <a:rPr lang="en-US" b="1" dirty="0" err="1"/>
              <a:t>trang</a:t>
            </a:r>
            <a:r>
              <a:rPr lang="en-US" b="1" dirty="0"/>
              <a:t> 74 </a:t>
            </a:r>
            <a:r>
              <a:rPr lang="en-US" b="1" dirty="0" err="1"/>
              <a:t>rồi</a:t>
            </a:r>
            <a:r>
              <a:rPr lang="en-US" b="1" dirty="0"/>
              <a:t> </a:t>
            </a:r>
            <a:r>
              <a:rPr lang="en-US" b="1" dirty="0" err="1"/>
              <a:t>điền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thích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 </a:t>
            </a:r>
            <a:r>
              <a:rPr lang="en-US" b="1" dirty="0" err="1"/>
              <a:t>vào</a:t>
            </a:r>
            <a:r>
              <a:rPr lang="en-US" b="1" dirty="0"/>
              <a:t> </a:t>
            </a:r>
            <a:r>
              <a:rPr lang="en-US" b="1" dirty="0" err="1"/>
              <a:t>chỗ</a:t>
            </a:r>
            <a:r>
              <a:rPr lang="en-US" b="1" dirty="0"/>
              <a:t> </a:t>
            </a:r>
            <a:r>
              <a:rPr lang="en-US" b="1" dirty="0" err="1" smtClean="0"/>
              <a:t>chấm</a:t>
            </a:r>
            <a:r>
              <a:rPr lang="en-US" b="1" dirty="0" smtClean="0"/>
              <a:t>.</a:t>
            </a:r>
            <a:endParaRPr lang="en-US" dirty="0"/>
          </a:p>
          <a:p>
            <a:pPr algn="l"/>
            <a:r>
              <a:rPr lang="en-US" b="1" dirty="0" err="1" smtClean="0"/>
              <a:t>Tìm</a:t>
            </a:r>
            <a:r>
              <a:rPr lang="en-US" b="1" dirty="0" smtClean="0"/>
              <a:t> ƯCLN(36,30) ?</a:t>
            </a:r>
            <a:endParaRPr lang="en-US" dirty="0" smtClean="0"/>
          </a:p>
          <a:p>
            <a:pPr algn="l"/>
            <a:r>
              <a:rPr lang="en-US" b="1" dirty="0" smtClean="0"/>
              <a:t>      36= </a:t>
            </a:r>
            <a:r>
              <a:rPr lang="en-US" dirty="0" smtClean="0"/>
              <a:t>...............</a:t>
            </a:r>
          </a:p>
          <a:p>
            <a:pPr algn="l"/>
            <a:r>
              <a:rPr lang="en-US" b="1" dirty="0" smtClean="0"/>
              <a:t>       </a:t>
            </a:r>
            <a:r>
              <a:rPr lang="en-US" b="1" dirty="0"/>
              <a:t>30=  </a:t>
            </a:r>
            <a:r>
              <a:rPr lang="en-US" dirty="0" smtClean="0"/>
              <a:t>………..</a:t>
            </a:r>
          </a:p>
          <a:p>
            <a:pPr algn="l"/>
            <a:r>
              <a:rPr lang="en-US" b="1" dirty="0" err="1" smtClean="0"/>
              <a:t>Thừa</a:t>
            </a:r>
            <a:r>
              <a:rPr lang="en-US" b="1" dirty="0" smtClean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/>
              <a:t>tố</a:t>
            </a:r>
            <a:r>
              <a:rPr lang="en-US" b="1" dirty="0"/>
              <a:t> </a:t>
            </a:r>
            <a:r>
              <a:rPr lang="en-US" b="1" dirty="0" err="1"/>
              <a:t>chung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dirty="0" smtClean="0"/>
              <a:t>………..</a:t>
            </a:r>
          </a:p>
          <a:p>
            <a:pPr algn="l"/>
            <a:r>
              <a:rPr lang="en-US" b="1" dirty="0"/>
              <a:t> </a:t>
            </a:r>
            <a:r>
              <a:rPr lang="en-US" b="1" dirty="0" smtClean="0"/>
              <a:t>      ƯCLN(36,30</a:t>
            </a:r>
            <a:r>
              <a:rPr lang="en-US" b="1" dirty="0"/>
              <a:t>) = </a:t>
            </a:r>
            <a:r>
              <a:rPr lang="en-US" dirty="0"/>
              <a:t>………</a:t>
            </a:r>
            <a:r>
              <a:rPr lang="en-US" b="1" dirty="0"/>
              <a:t>= </a:t>
            </a:r>
            <a:r>
              <a:rPr lang="en-US" dirty="0"/>
              <a:t>……</a:t>
            </a: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61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696200" cy="63246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8077200" cy="51054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         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err="1" smtClean="0"/>
              <a:t>Tìm</a:t>
            </a:r>
            <a:r>
              <a:rPr lang="en-US" b="1" dirty="0" smtClean="0"/>
              <a:t> </a:t>
            </a:r>
            <a:r>
              <a:rPr lang="en-US" b="1" dirty="0"/>
              <a:t>ƯCLN(36,30) ?</a:t>
            </a:r>
            <a:endParaRPr lang="en-US" dirty="0"/>
          </a:p>
          <a:p>
            <a:pPr algn="l"/>
            <a:r>
              <a:rPr lang="en-US" b="1" dirty="0"/>
              <a:t>      36= </a:t>
            </a:r>
            <a:endParaRPr lang="en-US" dirty="0"/>
          </a:p>
          <a:p>
            <a:pPr algn="l"/>
            <a:r>
              <a:rPr lang="en-US" b="1" dirty="0"/>
              <a:t>       30=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2.3.5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b="1" dirty="0" err="1"/>
              <a:t>Thừa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/>
              <a:t>tố</a:t>
            </a:r>
            <a:r>
              <a:rPr lang="en-US" b="1" dirty="0"/>
              <a:t> </a:t>
            </a:r>
            <a:r>
              <a:rPr lang="en-US" b="1" dirty="0" err="1"/>
              <a:t>chung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2,3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b="1" dirty="0"/>
              <a:t>       ƯCLN(36,30) = </a:t>
            </a:r>
            <a:r>
              <a:rPr lang="en-US" dirty="0"/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2.3</a:t>
            </a:r>
            <a:r>
              <a:rPr lang="en-US" dirty="0" smtClean="0"/>
              <a:t> </a:t>
            </a:r>
            <a:r>
              <a:rPr lang="en-US" b="1" dirty="0" smtClean="0"/>
              <a:t>=  </a:t>
            </a:r>
            <a:r>
              <a:rPr lang="en-US" b="1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endParaRPr lang="en-US" dirty="0" smtClean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endParaRPr lang="en-US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endParaRPr lang="en-US" dirty="0" smtClean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436464"/>
              </p:ext>
            </p:extLst>
          </p:nvPr>
        </p:nvGraphicFramePr>
        <p:xfrm>
          <a:off x="2286000" y="2057400"/>
          <a:ext cx="6858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4" imgW="330057" imgH="203112" progId="Equation.DSMT4">
                  <p:embed/>
                </p:oleObj>
              </mc:Choice>
              <mc:Fallback>
                <p:oleObj name="Equation" r:id="rId4" imgW="330057" imgH="20311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68580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293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696200" cy="146685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8077200" cy="3886200"/>
          </a:xfrm>
        </p:spPr>
        <p:txBody>
          <a:bodyPr>
            <a:normAutofit/>
          </a:bodyPr>
          <a:lstStyle/>
          <a:p>
            <a:pPr marL="342900" indent="-342900"/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Muốn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tìm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chung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lớn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hai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hay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nhiều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lớn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hơn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1, ta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thực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hiện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sau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:</a:t>
            </a:r>
          </a:p>
          <a:p>
            <a:pPr algn="l"/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1: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Phân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tích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mỗi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ra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thừa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nguyên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. </a:t>
            </a:r>
          </a:p>
          <a:p>
            <a:pPr algn="l"/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2: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Chọn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ra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thừa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nguyên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chung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algn="l"/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3: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Lập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tích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thừa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đã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chọn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,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mỗi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thừa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lấy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với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mũ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nhỏ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nó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Tích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ƯCLN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phải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tìm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  <a:p>
            <a:pPr algn="l"/>
            <a:endParaRPr lang="en-US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l"/>
            <a:endParaRPr lang="en-US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l"/>
            <a:endParaRPr lang="en-US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9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696200" cy="146685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400"/>
            <a:ext cx="8077200" cy="55626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Chú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ý: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Nếu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đã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cho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không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thừa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nguyên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chung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thì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ƯCLN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chúng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bằng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1.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Hai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hay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nhiều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ƯCLN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bằng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1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gọi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nguyên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cùng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nhau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Trong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đã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cho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,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nếu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nhỏ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còn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lại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thì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ƯCLN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đã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cho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chính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nhỏ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nhất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ấy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Tất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cả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chung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đều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8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</a:rPr>
              <a:t> ƯCLN.</a:t>
            </a:r>
          </a:p>
          <a:p>
            <a:pPr algn="l"/>
            <a:endParaRPr lang="en-US" dirty="0" smtClean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65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258" name="Group 2"/>
          <p:cNvGrpSpPr>
            <a:grpSpLocks/>
          </p:cNvGrpSpPr>
          <p:nvPr/>
        </p:nvGrpSpPr>
        <p:grpSpPr bwMode="auto">
          <a:xfrm>
            <a:off x="762000" y="5064125"/>
            <a:ext cx="228600" cy="685800"/>
            <a:chOff x="240" y="624"/>
            <a:chExt cx="96" cy="288"/>
          </a:xfrm>
        </p:grpSpPr>
        <p:sp>
          <p:nvSpPr>
            <p:cNvPr id="224259" name="Rectangle 3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60" name="Rectangle 4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4261" name="Group 5"/>
          <p:cNvGrpSpPr>
            <a:grpSpLocks/>
          </p:cNvGrpSpPr>
          <p:nvPr/>
        </p:nvGrpSpPr>
        <p:grpSpPr bwMode="auto">
          <a:xfrm>
            <a:off x="228600" y="5445125"/>
            <a:ext cx="8591550" cy="1184275"/>
            <a:chOff x="96" y="3312"/>
            <a:chExt cx="5412" cy="746"/>
          </a:xfrm>
        </p:grpSpPr>
        <p:sp>
          <p:nvSpPr>
            <p:cNvPr id="224262" name="AutoShape 6"/>
            <p:cNvSpPr>
              <a:spLocks noChangeArrowheads="1"/>
            </p:cNvSpPr>
            <p:nvPr/>
          </p:nvSpPr>
          <p:spPr bwMode="gray">
            <a:xfrm>
              <a:off x="449" y="3422"/>
              <a:ext cx="4980" cy="53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vi-VN">
                <a:cs typeface="Arial" charset="0"/>
              </a:endParaRPr>
            </a:p>
          </p:txBody>
        </p:sp>
        <p:sp>
          <p:nvSpPr>
            <p:cNvPr id="224263" name="AutoShape 7"/>
            <p:cNvSpPr>
              <a:spLocks noChangeArrowheads="1"/>
            </p:cNvSpPr>
            <p:nvPr/>
          </p:nvSpPr>
          <p:spPr bwMode="gray">
            <a:xfrm>
              <a:off x="558" y="3471"/>
              <a:ext cx="959" cy="43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64" name="Freeform 8"/>
            <p:cNvSpPr>
              <a:spLocks/>
            </p:cNvSpPr>
            <p:nvPr/>
          </p:nvSpPr>
          <p:spPr bwMode="gray">
            <a:xfrm>
              <a:off x="618" y="3499"/>
              <a:ext cx="479" cy="218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65" name="Text Box 9"/>
            <p:cNvSpPr txBox="1">
              <a:spLocks noChangeArrowheads="1"/>
            </p:cNvSpPr>
            <p:nvPr/>
          </p:nvSpPr>
          <p:spPr bwMode="gray">
            <a:xfrm>
              <a:off x="889" y="3463"/>
              <a:ext cx="278" cy="32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D</a:t>
              </a:r>
            </a:p>
          </p:txBody>
        </p:sp>
        <p:sp>
          <p:nvSpPr>
            <p:cNvPr id="224266" name="Text Box 10"/>
            <p:cNvSpPr txBox="1">
              <a:spLocks noChangeArrowheads="1"/>
            </p:cNvSpPr>
            <p:nvPr/>
          </p:nvSpPr>
          <p:spPr bwMode="gray">
            <a:xfrm>
              <a:off x="1649" y="3506"/>
              <a:ext cx="36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endParaRPr lang="vi-VN" sz="2000" b="1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224267" name="Rectangle 11"/>
            <p:cNvSpPr>
              <a:spLocks noChangeArrowheads="1"/>
            </p:cNvSpPr>
            <p:nvPr/>
          </p:nvSpPr>
          <p:spPr bwMode="auto">
            <a:xfrm>
              <a:off x="420" y="3361"/>
              <a:ext cx="5088" cy="697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solidFill>
                  <a:srgbClr val="0000FF"/>
                </a:solidFill>
                <a:cs typeface="Arial" charset="0"/>
              </a:endParaRPr>
            </a:p>
          </p:txBody>
        </p:sp>
        <p:grpSp>
          <p:nvGrpSpPr>
            <p:cNvPr id="224268" name="Group 12"/>
            <p:cNvGrpSpPr>
              <a:grpSpLocks/>
            </p:cNvGrpSpPr>
            <p:nvPr/>
          </p:nvGrpSpPr>
          <p:grpSpPr bwMode="auto">
            <a:xfrm rot="5400000">
              <a:off x="350" y="3574"/>
              <a:ext cx="186" cy="198"/>
              <a:chOff x="1872" y="1824"/>
              <a:chExt cx="2014" cy="1821"/>
            </a:xfrm>
          </p:grpSpPr>
          <p:sp>
            <p:nvSpPr>
              <p:cNvPr id="224269" name="AutoShape 13"/>
              <p:cNvSpPr>
                <a:spLocks noChangeArrowheads="1"/>
              </p:cNvSpPr>
              <p:nvPr/>
            </p:nvSpPr>
            <p:spPr bwMode="gray">
              <a:xfrm rot="16200000" flipH="1">
                <a:off x="1820" y="2528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270" name="AutoShape 14"/>
              <p:cNvSpPr>
                <a:spLocks noChangeArrowheads="1"/>
              </p:cNvSpPr>
              <p:nvPr/>
            </p:nvSpPr>
            <p:spPr bwMode="gray">
              <a:xfrm rot="5400000" flipH="1">
                <a:off x="3628" y="2494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271" name="AutoShape 15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272" name="Oval 16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273" name="Oval 17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274" name="Oval 18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275" name="Oval 19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276" name="Oval 20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277" name="Oval 21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24278" name="AutoShape 22"/>
            <p:cNvSpPr>
              <a:spLocks noChangeArrowheads="1"/>
            </p:cNvSpPr>
            <p:nvPr/>
          </p:nvSpPr>
          <p:spPr bwMode="gray">
            <a:xfrm flipH="1">
              <a:off x="413" y="3312"/>
              <a:ext cx="113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79" name="AutoShape 23"/>
            <p:cNvSpPr>
              <a:spLocks noChangeArrowheads="1"/>
            </p:cNvSpPr>
            <p:nvPr/>
          </p:nvSpPr>
          <p:spPr bwMode="gray">
            <a:xfrm rot="10800000" flipH="1">
              <a:off x="425" y="3916"/>
              <a:ext cx="114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80" name="AutoShape 24"/>
            <p:cNvSpPr>
              <a:spLocks noChangeArrowheads="1"/>
            </p:cNvSpPr>
            <p:nvPr/>
          </p:nvSpPr>
          <p:spPr bwMode="gray">
            <a:xfrm rot="16200000" flipH="1">
              <a:off x="82" y="3611"/>
              <a:ext cx="103" cy="7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81" name="Oval 25"/>
            <p:cNvSpPr>
              <a:spLocks noChangeArrowheads="1"/>
            </p:cNvSpPr>
            <p:nvPr/>
          </p:nvSpPr>
          <p:spPr bwMode="gray">
            <a:xfrm rot="5400000">
              <a:off x="200" y="3353"/>
              <a:ext cx="539" cy="59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82" name="Oval 26"/>
            <p:cNvSpPr>
              <a:spLocks noChangeArrowheads="1"/>
            </p:cNvSpPr>
            <p:nvPr/>
          </p:nvSpPr>
          <p:spPr bwMode="gray">
            <a:xfrm rot="5400000">
              <a:off x="232" y="3386"/>
              <a:ext cx="478" cy="528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83" name="Oval 27"/>
            <p:cNvSpPr>
              <a:spLocks noChangeArrowheads="1"/>
            </p:cNvSpPr>
            <p:nvPr/>
          </p:nvSpPr>
          <p:spPr bwMode="gray">
            <a:xfrm rot="5400000">
              <a:off x="259" y="3418"/>
              <a:ext cx="421" cy="4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284" name="Oval 28"/>
            <p:cNvSpPr>
              <a:spLocks noChangeArrowheads="1"/>
            </p:cNvSpPr>
            <p:nvPr/>
          </p:nvSpPr>
          <p:spPr bwMode="gray">
            <a:xfrm rot="5400000">
              <a:off x="259" y="3418"/>
              <a:ext cx="421" cy="466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4285" name="Oval 29"/>
            <p:cNvSpPr>
              <a:spLocks noChangeArrowheads="1"/>
            </p:cNvSpPr>
            <p:nvPr/>
          </p:nvSpPr>
          <p:spPr bwMode="gray">
            <a:xfrm rot="5400000">
              <a:off x="287" y="3447"/>
              <a:ext cx="366" cy="40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4286" name="Oval 30"/>
            <p:cNvSpPr>
              <a:spLocks noChangeArrowheads="1"/>
            </p:cNvSpPr>
            <p:nvPr/>
          </p:nvSpPr>
          <p:spPr bwMode="gray">
            <a:xfrm rot="5400000">
              <a:off x="287" y="3447"/>
              <a:ext cx="366" cy="406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24287" name="AutoShape 31"/>
          <p:cNvSpPr>
            <a:spLocks noChangeArrowheads="1"/>
          </p:cNvSpPr>
          <p:nvPr/>
        </p:nvSpPr>
        <p:spPr bwMode="gray">
          <a:xfrm>
            <a:off x="762000" y="762000"/>
            <a:ext cx="8077200" cy="762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63500" dir="3187806" algn="ctr" rotWithShape="0">
                    <a:srgbClr val="001D3A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endParaRPr lang="vi-VN" sz="2000" b="1">
              <a:solidFill>
                <a:srgbClr val="990000"/>
              </a:solidFill>
              <a:cs typeface="Arial" charset="0"/>
            </a:endParaRPr>
          </a:p>
        </p:txBody>
      </p:sp>
      <p:grpSp>
        <p:nvGrpSpPr>
          <p:cNvPr id="224288" name="Group 32"/>
          <p:cNvGrpSpPr>
            <a:grpSpLocks/>
          </p:cNvGrpSpPr>
          <p:nvPr/>
        </p:nvGrpSpPr>
        <p:grpSpPr bwMode="auto">
          <a:xfrm>
            <a:off x="228600" y="1863725"/>
            <a:ext cx="8591550" cy="1108075"/>
            <a:chOff x="108" y="1032"/>
            <a:chExt cx="5412" cy="698"/>
          </a:xfrm>
        </p:grpSpPr>
        <p:grpSp>
          <p:nvGrpSpPr>
            <p:cNvPr id="224289" name="Group 3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224290" name="AutoShape 3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6471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vi-VN">
                  <a:cs typeface="Arial" charset="0"/>
                </a:endParaRPr>
              </a:p>
            </p:txBody>
          </p:sp>
          <p:sp>
            <p:nvSpPr>
              <p:cNvPr id="224291" name="AutoShape 3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1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292" name="Freeform 36"/>
              <p:cNvSpPr>
                <a:spLocks/>
              </p:cNvSpPr>
              <p:nvPr/>
            </p:nvSpPr>
            <p:spPr bwMode="gray">
              <a:xfrm>
                <a:off x="1076" y="1089"/>
                <a:ext cx="424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293" name="Text Box 3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6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A</a:t>
                </a:r>
              </a:p>
            </p:txBody>
          </p:sp>
          <p:sp>
            <p:nvSpPr>
              <p:cNvPr id="224294" name="Text Box 3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vi-VN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224295" name="Rectangle 3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224296" name="Group 4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224297" name="Group 41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224298" name="AutoShape 4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0" y="2528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299" name="AutoShape 4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8" y="2494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00" name="AutoShape 4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39"/>
                  <a:ext cx="308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01" name="Oval 45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02" name="Oval 46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63529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63529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03" name="Oval 47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04" name="Oval 48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gamma/>
                        <a:shade val="0"/>
                        <a:invGamma/>
                      </a:srgbClr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05" name="Oval 49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06" name="Oval 50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FFCC00">
                        <a:gamma/>
                        <a:shade val="48627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4307" name="AutoShape 5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08" name="AutoShape 5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09" name="AutoShape 53"/>
              <p:cNvSpPr>
                <a:spLocks noChangeArrowheads="1"/>
              </p:cNvSpPr>
              <p:nvPr/>
            </p:nvSpPr>
            <p:spPr bwMode="gray">
              <a:xfrm rot="16200000" flipH="1">
                <a:off x="-159" y="1336"/>
                <a:ext cx="95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10" name="Oval 54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11" name="Oval 5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12" name="Oval 56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13" name="Oval 57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14" name="Oval 58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15" name="Oval 59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4316" name="Group 60"/>
          <p:cNvGrpSpPr>
            <a:grpSpLocks/>
          </p:cNvGrpSpPr>
          <p:nvPr/>
        </p:nvGrpSpPr>
        <p:grpSpPr bwMode="auto">
          <a:xfrm>
            <a:off x="228600" y="4225925"/>
            <a:ext cx="8591550" cy="1185863"/>
            <a:chOff x="108" y="2508"/>
            <a:chExt cx="5412" cy="747"/>
          </a:xfrm>
        </p:grpSpPr>
        <p:grpSp>
          <p:nvGrpSpPr>
            <p:cNvPr id="224317" name="Group 61"/>
            <p:cNvGrpSpPr>
              <a:grpSpLocks/>
            </p:cNvGrpSpPr>
            <p:nvPr/>
          </p:nvGrpSpPr>
          <p:grpSpPr bwMode="auto">
            <a:xfrm>
              <a:off x="432" y="2557"/>
              <a:ext cx="5088" cy="698"/>
              <a:chOff x="900" y="990"/>
              <a:chExt cx="4512" cy="500"/>
            </a:xfrm>
          </p:grpSpPr>
          <p:sp>
            <p:nvSpPr>
              <p:cNvPr id="224318" name="AutoShape 62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6471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vi-VN">
                  <a:cs typeface="Arial" charset="0"/>
                </a:endParaRPr>
              </a:p>
            </p:txBody>
          </p:sp>
          <p:sp>
            <p:nvSpPr>
              <p:cNvPr id="224319" name="AutoShape 63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1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20" name="Freeform 64"/>
              <p:cNvSpPr>
                <a:spLocks/>
              </p:cNvSpPr>
              <p:nvPr/>
            </p:nvSpPr>
            <p:spPr bwMode="gray">
              <a:xfrm>
                <a:off x="1076" y="1089"/>
                <a:ext cx="424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321" name="Text Box 65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6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C</a:t>
                </a:r>
              </a:p>
            </p:txBody>
          </p:sp>
          <p:sp>
            <p:nvSpPr>
              <p:cNvPr id="224322" name="Text Box 66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vi-VN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224323" name="Rectangle 67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224324" name="Group 68"/>
            <p:cNvGrpSpPr>
              <a:grpSpLocks/>
            </p:cNvGrpSpPr>
            <p:nvPr/>
          </p:nvGrpSpPr>
          <p:grpSpPr bwMode="auto">
            <a:xfrm>
              <a:off x="108" y="2508"/>
              <a:ext cx="672" cy="673"/>
              <a:chOff x="-144" y="1056"/>
              <a:chExt cx="586" cy="625"/>
            </a:xfrm>
          </p:grpSpPr>
          <p:grpSp>
            <p:nvGrpSpPr>
              <p:cNvPr id="224325" name="Group 69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224326" name="AutoShape 70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0" y="2528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27" name="AutoShape 71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8" y="2494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28" name="AutoShape 72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39"/>
                  <a:ext cx="308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29" name="Oval 73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30" name="Oval 74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63529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63529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31" name="Oval 75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32" name="Oval 76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gamma/>
                        <a:shade val="0"/>
                        <a:invGamma/>
                      </a:srgbClr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33" name="Oval 77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34" name="Oval 78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FFCC00">
                        <a:gamma/>
                        <a:shade val="48627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4335" name="AutoShape 79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36" name="AutoShape 80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37" name="AutoShape 81"/>
              <p:cNvSpPr>
                <a:spLocks noChangeArrowheads="1"/>
              </p:cNvSpPr>
              <p:nvPr/>
            </p:nvSpPr>
            <p:spPr bwMode="gray">
              <a:xfrm rot="16200000" flipH="1">
                <a:off x="-159" y="1336"/>
                <a:ext cx="95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38" name="Oval 82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39" name="Oval 83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40" name="Oval 84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41" name="Oval 85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42" name="Oval 86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43" name="Oval 87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4344" name="Group 88"/>
          <p:cNvGrpSpPr>
            <a:grpSpLocks/>
          </p:cNvGrpSpPr>
          <p:nvPr/>
        </p:nvGrpSpPr>
        <p:grpSpPr bwMode="auto">
          <a:xfrm>
            <a:off x="819150" y="1295400"/>
            <a:ext cx="228600" cy="533400"/>
            <a:chOff x="240" y="624"/>
            <a:chExt cx="96" cy="288"/>
          </a:xfrm>
        </p:grpSpPr>
        <p:sp>
          <p:nvSpPr>
            <p:cNvPr id="224345" name="Rectangle 89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346" name="Rectangle 90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4347" name="Text Box 91"/>
          <p:cNvSpPr txBox="1">
            <a:spLocks noChangeArrowheads="1"/>
          </p:cNvSpPr>
          <p:nvPr/>
        </p:nvSpPr>
        <p:spPr bwMode="auto">
          <a:xfrm>
            <a:off x="2819400" y="3463925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cs typeface="Arial" charset="0"/>
            </a:endParaRPr>
          </a:p>
        </p:txBody>
      </p:sp>
      <p:grpSp>
        <p:nvGrpSpPr>
          <p:cNvPr id="224348" name="Group 92"/>
          <p:cNvGrpSpPr>
            <a:grpSpLocks/>
          </p:cNvGrpSpPr>
          <p:nvPr/>
        </p:nvGrpSpPr>
        <p:grpSpPr bwMode="auto">
          <a:xfrm>
            <a:off x="228600" y="3082925"/>
            <a:ext cx="8591550" cy="1108075"/>
            <a:chOff x="108" y="1032"/>
            <a:chExt cx="5412" cy="698"/>
          </a:xfrm>
        </p:grpSpPr>
        <p:grpSp>
          <p:nvGrpSpPr>
            <p:cNvPr id="224349" name="Group 9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224350" name="AutoShape 9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6471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vi-VN">
                  <a:cs typeface="Arial" charset="0"/>
                </a:endParaRPr>
              </a:p>
            </p:txBody>
          </p:sp>
          <p:sp>
            <p:nvSpPr>
              <p:cNvPr id="224351" name="AutoShape 9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1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52" name="Freeform 96"/>
              <p:cNvSpPr>
                <a:spLocks/>
              </p:cNvSpPr>
              <p:nvPr/>
            </p:nvSpPr>
            <p:spPr bwMode="gray">
              <a:xfrm>
                <a:off x="1076" y="1089"/>
                <a:ext cx="424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353" name="Text Box 9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6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B</a:t>
                </a:r>
              </a:p>
            </p:txBody>
          </p:sp>
          <p:sp>
            <p:nvSpPr>
              <p:cNvPr id="224354" name="Text Box 9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vi-VN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224355" name="Rectangle 9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224356" name="Group 10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224357" name="Group 101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224358" name="AutoShape 10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0" y="2528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59" name="AutoShape 10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8" y="2494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60" name="AutoShape 10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39"/>
                  <a:ext cx="308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61" name="Oval 105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62" name="Oval 106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63529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63529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363" name="Oval 107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64" name="Oval 108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gamma/>
                        <a:shade val="0"/>
                        <a:invGamma/>
                      </a:srgbClr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65" name="Oval 109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4366" name="Oval 110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FFCC00">
                        <a:gamma/>
                        <a:shade val="48627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4367" name="AutoShape 11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68" name="AutoShape 11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69" name="AutoShape 113"/>
              <p:cNvSpPr>
                <a:spLocks noChangeArrowheads="1"/>
              </p:cNvSpPr>
              <p:nvPr/>
            </p:nvSpPr>
            <p:spPr bwMode="gray">
              <a:xfrm rot="16200000" flipH="1">
                <a:off x="-159" y="1336"/>
                <a:ext cx="95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70" name="Oval 114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71" name="Oval 11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372" name="Oval 116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73" name="Oval 117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74" name="Oval 118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4375" name="Oval 119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4376" name="Group 120"/>
          <p:cNvGrpSpPr>
            <a:grpSpLocks/>
          </p:cNvGrpSpPr>
          <p:nvPr/>
        </p:nvGrpSpPr>
        <p:grpSpPr bwMode="auto">
          <a:xfrm>
            <a:off x="857250" y="3940175"/>
            <a:ext cx="228600" cy="533400"/>
            <a:chOff x="240" y="624"/>
            <a:chExt cx="96" cy="288"/>
          </a:xfrm>
        </p:grpSpPr>
        <p:sp>
          <p:nvSpPr>
            <p:cNvPr id="224377" name="Rectangle 121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378" name="Rectangle 122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4379" name="Group 123"/>
          <p:cNvGrpSpPr>
            <a:grpSpLocks/>
          </p:cNvGrpSpPr>
          <p:nvPr/>
        </p:nvGrpSpPr>
        <p:grpSpPr bwMode="auto">
          <a:xfrm>
            <a:off x="857250" y="2854325"/>
            <a:ext cx="228600" cy="533400"/>
            <a:chOff x="240" y="624"/>
            <a:chExt cx="96" cy="288"/>
          </a:xfrm>
        </p:grpSpPr>
        <p:sp>
          <p:nvSpPr>
            <p:cNvPr id="224380" name="Rectangle 124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381" name="Rectangle 125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4382" name="Text Box 126"/>
          <p:cNvSpPr txBox="1">
            <a:spLocks noChangeArrowheads="1"/>
          </p:cNvSpPr>
          <p:nvPr/>
        </p:nvSpPr>
        <p:spPr bwMode="auto">
          <a:xfrm>
            <a:off x="1295400" y="91440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VNI-Helve" pitchFamily="2" charset="0"/>
              </a:rPr>
              <a:t>a) ÖCLN (56, 140, 1) laø:</a:t>
            </a:r>
          </a:p>
        </p:txBody>
      </p:sp>
      <p:sp>
        <p:nvSpPr>
          <p:cNvPr id="224383" name="Text Box 127"/>
          <p:cNvSpPr txBox="1">
            <a:spLocks noChangeArrowheads="1"/>
          </p:cNvSpPr>
          <p:nvPr/>
        </p:nvSpPr>
        <p:spPr bwMode="auto">
          <a:xfrm>
            <a:off x="2514600" y="2057400"/>
            <a:ext cx="1295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600" b="1"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 </a:t>
            </a:r>
            <a:r>
              <a:rPr lang="en-US" sz="2600" b="1">
                <a:latin typeface="VNI-Helve" pitchFamily="2" charset="0"/>
              </a:rPr>
              <a:t>1</a:t>
            </a:r>
          </a:p>
        </p:txBody>
      </p:sp>
      <p:sp>
        <p:nvSpPr>
          <p:cNvPr id="224385" name="Text Box 129"/>
          <p:cNvSpPr txBox="1">
            <a:spLocks noChangeArrowheads="1"/>
          </p:cNvSpPr>
          <p:nvPr/>
        </p:nvSpPr>
        <p:spPr bwMode="auto">
          <a:xfrm>
            <a:off x="2743200" y="3387725"/>
            <a:ext cx="106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>
                <a:latin typeface="VNI-Helve" pitchFamily="2" charset="0"/>
              </a:rPr>
              <a:t>14</a:t>
            </a:r>
          </a:p>
        </p:txBody>
      </p:sp>
      <p:sp>
        <p:nvSpPr>
          <p:cNvPr id="224387" name="Text Box 131"/>
          <p:cNvSpPr txBox="1">
            <a:spLocks noChangeArrowheads="1"/>
          </p:cNvSpPr>
          <p:nvPr/>
        </p:nvSpPr>
        <p:spPr bwMode="auto">
          <a:xfrm>
            <a:off x="2743200" y="4530725"/>
            <a:ext cx="1295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600" b="1">
                <a:latin typeface="VNI-Helve" pitchFamily="2" charset="0"/>
              </a:rPr>
              <a:t>56</a:t>
            </a:r>
          </a:p>
        </p:txBody>
      </p:sp>
      <p:sp>
        <p:nvSpPr>
          <p:cNvPr id="224388" name="Text Box 132"/>
          <p:cNvSpPr txBox="1">
            <a:spLocks noChangeArrowheads="1"/>
          </p:cNvSpPr>
          <p:nvPr/>
        </p:nvSpPr>
        <p:spPr bwMode="auto">
          <a:xfrm>
            <a:off x="2743200" y="5826125"/>
            <a:ext cx="1143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>
                <a:latin typeface="VNI-Helve" pitchFamily="2" charset="0"/>
              </a:rPr>
              <a:t>140</a:t>
            </a:r>
          </a:p>
        </p:txBody>
      </p:sp>
      <p:sp>
        <p:nvSpPr>
          <p:cNvPr id="224391" name="Text Box 135"/>
          <p:cNvSpPr txBox="1">
            <a:spLocks noChangeArrowheads="1"/>
          </p:cNvSpPr>
          <p:nvPr/>
        </p:nvSpPr>
        <p:spPr bwMode="auto">
          <a:xfrm>
            <a:off x="609600" y="79375"/>
            <a:ext cx="65532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u="sng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Caâu 1:</a:t>
            </a:r>
            <a:r>
              <a:rPr lang="en-US" sz="28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Choïn ñaùp aùn ñuùng</a:t>
            </a:r>
          </a:p>
        </p:txBody>
      </p:sp>
      <p:sp>
        <p:nvSpPr>
          <p:cNvPr id="224397" name="AutoShape 141"/>
          <p:cNvSpPr>
            <a:spLocks noChangeArrowheads="1"/>
          </p:cNvSpPr>
          <p:nvPr/>
        </p:nvSpPr>
        <p:spPr bwMode="auto">
          <a:xfrm>
            <a:off x="7239000" y="19812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ÑUÙNG</a:t>
            </a:r>
            <a:endParaRPr lang="vi-VN" sz="2400" b="1">
              <a:solidFill>
                <a:srgbClr val="FF0000"/>
              </a:solidFill>
              <a:latin typeface="VNI-Helve" pitchFamily="2" charset="0"/>
            </a:endParaRPr>
          </a:p>
        </p:txBody>
      </p:sp>
      <p:sp>
        <p:nvSpPr>
          <p:cNvPr id="224398" name="AutoShape 142"/>
          <p:cNvSpPr>
            <a:spLocks noChangeArrowheads="1"/>
          </p:cNvSpPr>
          <p:nvPr/>
        </p:nvSpPr>
        <p:spPr bwMode="auto">
          <a:xfrm>
            <a:off x="7239000" y="56388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SAI</a:t>
            </a:r>
            <a:endParaRPr lang="vi-VN" sz="2400" b="1">
              <a:solidFill>
                <a:srgbClr val="0000FF"/>
              </a:solidFill>
              <a:latin typeface="VNI-Helve" pitchFamily="2" charset="0"/>
            </a:endParaRPr>
          </a:p>
        </p:txBody>
      </p:sp>
      <p:sp>
        <p:nvSpPr>
          <p:cNvPr id="224399" name="AutoShape 143"/>
          <p:cNvSpPr>
            <a:spLocks noChangeArrowheads="1"/>
          </p:cNvSpPr>
          <p:nvPr/>
        </p:nvSpPr>
        <p:spPr bwMode="auto">
          <a:xfrm>
            <a:off x="7239000" y="32004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SAI</a:t>
            </a:r>
            <a:endParaRPr lang="vi-VN" sz="2400" b="1">
              <a:solidFill>
                <a:srgbClr val="0000FF"/>
              </a:solidFill>
              <a:latin typeface="VNI-Helve" pitchFamily="2" charset="0"/>
            </a:endParaRPr>
          </a:p>
        </p:txBody>
      </p:sp>
      <p:sp>
        <p:nvSpPr>
          <p:cNvPr id="224400" name="AutoShape 144"/>
          <p:cNvSpPr>
            <a:spLocks noChangeArrowheads="1"/>
          </p:cNvSpPr>
          <p:nvPr/>
        </p:nvSpPr>
        <p:spPr bwMode="auto">
          <a:xfrm>
            <a:off x="7239000" y="44196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SAI</a:t>
            </a:r>
            <a:endParaRPr lang="vi-VN" sz="2400" b="1">
              <a:solidFill>
                <a:srgbClr val="0000FF"/>
              </a:solidFill>
              <a:latin typeface="VNI-Helv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416717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2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2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42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42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42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22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22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22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4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2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2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2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22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2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4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4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000"/>
                                        <p:tgtEl>
                                          <p:spTgt spid="22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28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24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1000"/>
                                        <p:tgtEl>
                                          <p:spTgt spid="22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34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24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1000"/>
                                        <p:tgtEl>
                                          <p:spTgt spid="22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31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4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1000"/>
                                        <p:tgtEl>
                                          <p:spTgt spid="22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261"/>
                  </p:tgtEl>
                </p:cond>
              </p:nextCondLst>
            </p:seq>
          </p:childTnLst>
        </p:cTn>
      </p:par>
    </p:tnLst>
    <p:bldLst>
      <p:bldP spid="224287" grpId="0" build="allAtOnce" animBg="1"/>
      <p:bldP spid="224382" grpId="0"/>
      <p:bldP spid="224383" grpId="0"/>
      <p:bldP spid="224387" grpId="0"/>
      <p:bldP spid="224391" grpId="0"/>
      <p:bldP spid="224397" grpId="0" animBg="1"/>
      <p:bldP spid="224398" grpId="0" animBg="1"/>
      <p:bldP spid="224399" grpId="0" animBg="1"/>
      <p:bldP spid="2244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306" name="Group 2"/>
          <p:cNvGrpSpPr>
            <a:grpSpLocks/>
          </p:cNvGrpSpPr>
          <p:nvPr/>
        </p:nvGrpSpPr>
        <p:grpSpPr bwMode="auto">
          <a:xfrm>
            <a:off x="762000" y="5064125"/>
            <a:ext cx="228600" cy="685800"/>
            <a:chOff x="240" y="624"/>
            <a:chExt cx="96" cy="288"/>
          </a:xfrm>
        </p:grpSpPr>
        <p:sp>
          <p:nvSpPr>
            <p:cNvPr id="226307" name="Rectangle 3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08" name="Rectangle 4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6309" name="Group 5"/>
          <p:cNvGrpSpPr>
            <a:grpSpLocks/>
          </p:cNvGrpSpPr>
          <p:nvPr/>
        </p:nvGrpSpPr>
        <p:grpSpPr bwMode="auto">
          <a:xfrm>
            <a:off x="228600" y="5445125"/>
            <a:ext cx="8591550" cy="1184275"/>
            <a:chOff x="96" y="3312"/>
            <a:chExt cx="5412" cy="746"/>
          </a:xfrm>
        </p:grpSpPr>
        <p:sp>
          <p:nvSpPr>
            <p:cNvPr id="226310" name="AutoShape 6"/>
            <p:cNvSpPr>
              <a:spLocks noChangeArrowheads="1"/>
            </p:cNvSpPr>
            <p:nvPr/>
          </p:nvSpPr>
          <p:spPr bwMode="gray">
            <a:xfrm>
              <a:off x="449" y="3422"/>
              <a:ext cx="4980" cy="53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vi-VN">
                <a:cs typeface="Arial" charset="0"/>
              </a:endParaRPr>
            </a:p>
          </p:txBody>
        </p:sp>
        <p:sp>
          <p:nvSpPr>
            <p:cNvPr id="226311" name="AutoShape 7"/>
            <p:cNvSpPr>
              <a:spLocks noChangeArrowheads="1"/>
            </p:cNvSpPr>
            <p:nvPr/>
          </p:nvSpPr>
          <p:spPr bwMode="gray">
            <a:xfrm>
              <a:off x="558" y="3471"/>
              <a:ext cx="959" cy="43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2" name="Freeform 8"/>
            <p:cNvSpPr>
              <a:spLocks/>
            </p:cNvSpPr>
            <p:nvPr/>
          </p:nvSpPr>
          <p:spPr bwMode="gray">
            <a:xfrm>
              <a:off x="618" y="3499"/>
              <a:ext cx="479" cy="218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13" name="Text Box 9"/>
            <p:cNvSpPr txBox="1">
              <a:spLocks noChangeArrowheads="1"/>
            </p:cNvSpPr>
            <p:nvPr/>
          </p:nvSpPr>
          <p:spPr bwMode="gray">
            <a:xfrm>
              <a:off x="889" y="3463"/>
              <a:ext cx="278" cy="32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D</a:t>
              </a:r>
            </a:p>
          </p:txBody>
        </p:sp>
        <p:sp>
          <p:nvSpPr>
            <p:cNvPr id="226314" name="Text Box 10"/>
            <p:cNvSpPr txBox="1">
              <a:spLocks noChangeArrowheads="1"/>
            </p:cNvSpPr>
            <p:nvPr/>
          </p:nvSpPr>
          <p:spPr bwMode="gray">
            <a:xfrm>
              <a:off x="1649" y="3506"/>
              <a:ext cx="36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endParaRPr lang="vi-VN" sz="2000" b="1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226315" name="Rectangle 11"/>
            <p:cNvSpPr>
              <a:spLocks noChangeArrowheads="1"/>
            </p:cNvSpPr>
            <p:nvPr/>
          </p:nvSpPr>
          <p:spPr bwMode="auto">
            <a:xfrm>
              <a:off x="420" y="3361"/>
              <a:ext cx="5088" cy="697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solidFill>
                  <a:srgbClr val="0000FF"/>
                </a:solidFill>
                <a:cs typeface="Arial" charset="0"/>
              </a:endParaRPr>
            </a:p>
          </p:txBody>
        </p:sp>
        <p:grpSp>
          <p:nvGrpSpPr>
            <p:cNvPr id="226316" name="Group 12"/>
            <p:cNvGrpSpPr>
              <a:grpSpLocks/>
            </p:cNvGrpSpPr>
            <p:nvPr/>
          </p:nvGrpSpPr>
          <p:grpSpPr bwMode="auto">
            <a:xfrm rot="5400000">
              <a:off x="350" y="3574"/>
              <a:ext cx="186" cy="198"/>
              <a:chOff x="1872" y="1824"/>
              <a:chExt cx="2014" cy="1821"/>
            </a:xfrm>
          </p:grpSpPr>
          <p:sp>
            <p:nvSpPr>
              <p:cNvPr id="226317" name="AutoShape 13"/>
              <p:cNvSpPr>
                <a:spLocks noChangeArrowheads="1"/>
              </p:cNvSpPr>
              <p:nvPr/>
            </p:nvSpPr>
            <p:spPr bwMode="gray">
              <a:xfrm rot="16200000" flipH="1">
                <a:off x="1820" y="2528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18" name="AutoShape 14"/>
              <p:cNvSpPr>
                <a:spLocks noChangeArrowheads="1"/>
              </p:cNvSpPr>
              <p:nvPr/>
            </p:nvSpPr>
            <p:spPr bwMode="gray">
              <a:xfrm rot="5400000" flipH="1">
                <a:off x="3628" y="2494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19" name="AutoShape 15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20" name="Oval 16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21" name="Oval 17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22" name="Oval 18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23" name="Oval 19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24" name="Oval 20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25" name="Oval 21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26326" name="AutoShape 22"/>
            <p:cNvSpPr>
              <a:spLocks noChangeArrowheads="1"/>
            </p:cNvSpPr>
            <p:nvPr/>
          </p:nvSpPr>
          <p:spPr bwMode="gray">
            <a:xfrm flipH="1">
              <a:off x="413" y="3312"/>
              <a:ext cx="113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27" name="AutoShape 23"/>
            <p:cNvSpPr>
              <a:spLocks noChangeArrowheads="1"/>
            </p:cNvSpPr>
            <p:nvPr/>
          </p:nvSpPr>
          <p:spPr bwMode="gray">
            <a:xfrm rot="10800000" flipH="1">
              <a:off x="425" y="3916"/>
              <a:ext cx="114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28" name="AutoShape 24"/>
            <p:cNvSpPr>
              <a:spLocks noChangeArrowheads="1"/>
            </p:cNvSpPr>
            <p:nvPr/>
          </p:nvSpPr>
          <p:spPr bwMode="gray">
            <a:xfrm rot="16200000" flipH="1">
              <a:off x="82" y="3611"/>
              <a:ext cx="103" cy="7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29" name="Oval 25"/>
            <p:cNvSpPr>
              <a:spLocks noChangeArrowheads="1"/>
            </p:cNvSpPr>
            <p:nvPr/>
          </p:nvSpPr>
          <p:spPr bwMode="gray">
            <a:xfrm rot="5400000">
              <a:off x="200" y="3353"/>
              <a:ext cx="539" cy="59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0" name="Oval 26"/>
            <p:cNvSpPr>
              <a:spLocks noChangeArrowheads="1"/>
            </p:cNvSpPr>
            <p:nvPr/>
          </p:nvSpPr>
          <p:spPr bwMode="gray">
            <a:xfrm rot="5400000">
              <a:off x="232" y="3386"/>
              <a:ext cx="478" cy="528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1" name="Oval 27"/>
            <p:cNvSpPr>
              <a:spLocks noChangeArrowheads="1"/>
            </p:cNvSpPr>
            <p:nvPr/>
          </p:nvSpPr>
          <p:spPr bwMode="gray">
            <a:xfrm rot="5400000">
              <a:off x="259" y="3418"/>
              <a:ext cx="421" cy="4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332" name="Oval 28"/>
            <p:cNvSpPr>
              <a:spLocks noChangeArrowheads="1"/>
            </p:cNvSpPr>
            <p:nvPr/>
          </p:nvSpPr>
          <p:spPr bwMode="gray">
            <a:xfrm rot="5400000">
              <a:off x="259" y="3418"/>
              <a:ext cx="421" cy="466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6333" name="Oval 29"/>
            <p:cNvSpPr>
              <a:spLocks noChangeArrowheads="1"/>
            </p:cNvSpPr>
            <p:nvPr/>
          </p:nvSpPr>
          <p:spPr bwMode="gray">
            <a:xfrm rot="5400000">
              <a:off x="287" y="3447"/>
              <a:ext cx="366" cy="40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6334" name="Oval 30"/>
            <p:cNvSpPr>
              <a:spLocks noChangeArrowheads="1"/>
            </p:cNvSpPr>
            <p:nvPr/>
          </p:nvSpPr>
          <p:spPr bwMode="gray">
            <a:xfrm rot="5400000">
              <a:off x="287" y="3447"/>
              <a:ext cx="366" cy="406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26335" name="AutoShape 31"/>
          <p:cNvSpPr>
            <a:spLocks noChangeArrowheads="1"/>
          </p:cNvSpPr>
          <p:nvPr/>
        </p:nvSpPr>
        <p:spPr bwMode="gray">
          <a:xfrm>
            <a:off x="762000" y="762000"/>
            <a:ext cx="8077200" cy="762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63500" dir="3187806" algn="ctr" rotWithShape="0">
                    <a:srgbClr val="001D3A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endParaRPr lang="vi-VN" sz="2000" b="1">
              <a:solidFill>
                <a:srgbClr val="990000"/>
              </a:solidFill>
              <a:cs typeface="Arial" charset="0"/>
            </a:endParaRPr>
          </a:p>
        </p:txBody>
      </p:sp>
      <p:grpSp>
        <p:nvGrpSpPr>
          <p:cNvPr id="226336" name="Group 32"/>
          <p:cNvGrpSpPr>
            <a:grpSpLocks/>
          </p:cNvGrpSpPr>
          <p:nvPr/>
        </p:nvGrpSpPr>
        <p:grpSpPr bwMode="auto">
          <a:xfrm>
            <a:off x="228600" y="1863725"/>
            <a:ext cx="8591550" cy="1108075"/>
            <a:chOff x="108" y="1032"/>
            <a:chExt cx="5412" cy="698"/>
          </a:xfrm>
        </p:grpSpPr>
        <p:grpSp>
          <p:nvGrpSpPr>
            <p:cNvPr id="226337" name="Group 3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226338" name="AutoShape 3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6471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vi-VN">
                  <a:cs typeface="Arial" charset="0"/>
                </a:endParaRPr>
              </a:p>
            </p:txBody>
          </p:sp>
          <p:sp>
            <p:nvSpPr>
              <p:cNvPr id="226339" name="AutoShape 3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1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40" name="Freeform 36"/>
              <p:cNvSpPr>
                <a:spLocks/>
              </p:cNvSpPr>
              <p:nvPr/>
            </p:nvSpPr>
            <p:spPr bwMode="gray">
              <a:xfrm>
                <a:off x="1076" y="1089"/>
                <a:ext cx="424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41" name="Text Box 3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6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A</a:t>
                </a:r>
              </a:p>
            </p:txBody>
          </p:sp>
          <p:sp>
            <p:nvSpPr>
              <p:cNvPr id="226342" name="Text Box 3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vi-VN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226343" name="Rectangle 3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226344" name="Group 4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226345" name="Group 41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226346" name="AutoShape 4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0" y="2528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47" name="AutoShape 4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8" y="2494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48" name="AutoShape 4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39"/>
                  <a:ext cx="308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49" name="Oval 45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50" name="Oval 46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63529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63529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51" name="Oval 47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352" name="Oval 48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gamma/>
                        <a:shade val="0"/>
                        <a:invGamma/>
                      </a:srgbClr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353" name="Oval 49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354" name="Oval 50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FFCC00">
                        <a:gamma/>
                        <a:shade val="48627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6355" name="AutoShape 5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56" name="AutoShape 5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57" name="AutoShape 53"/>
              <p:cNvSpPr>
                <a:spLocks noChangeArrowheads="1"/>
              </p:cNvSpPr>
              <p:nvPr/>
            </p:nvSpPr>
            <p:spPr bwMode="gray">
              <a:xfrm rot="16200000" flipH="1">
                <a:off x="-159" y="1336"/>
                <a:ext cx="95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58" name="Oval 54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59" name="Oval 5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60" name="Oval 56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61" name="Oval 57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62" name="Oval 58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63" name="Oval 59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6364" name="Group 60"/>
          <p:cNvGrpSpPr>
            <a:grpSpLocks/>
          </p:cNvGrpSpPr>
          <p:nvPr/>
        </p:nvGrpSpPr>
        <p:grpSpPr bwMode="auto">
          <a:xfrm>
            <a:off x="228600" y="4225925"/>
            <a:ext cx="8591550" cy="1185863"/>
            <a:chOff x="108" y="2508"/>
            <a:chExt cx="5412" cy="747"/>
          </a:xfrm>
        </p:grpSpPr>
        <p:grpSp>
          <p:nvGrpSpPr>
            <p:cNvPr id="226365" name="Group 61"/>
            <p:cNvGrpSpPr>
              <a:grpSpLocks/>
            </p:cNvGrpSpPr>
            <p:nvPr/>
          </p:nvGrpSpPr>
          <p:grpSpPr bwMode="auto">
            <a:xfrm>
              <a:off x="432" y="2557"/>
              <a:ext cx="5088" cy="698"/>
              <a:chOff x="900" y="990"/>
              <a:chExt cx="4512" cy="500"/>
            </a:xfrm>
          </p:grpSpPr>
          <p:sp>
            <p:nvSpPr>
              <p:cNvPr id="226366" name="AutoShape 62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6471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vi-VN">
                  <a:cs typeface="Arial" charset="0"/>
                </a:endParaRPr>
              </a:p>
            </p:txBody>
          </p:sp>
          <p:sp>
            <p:nvSpPr>
              <p:cNvPr id="226367" name="AutoShape 63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1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68" name="Freeform 64"/>
              <p:cNvSpPr>
                <a:spLocks/>
              </p:cNvSpPr>
              <p:nvPr/>
            </p:nvSpPr>
            <p:spPr bwMode="gray">
              <a:xfrm>
                <a:off x="1076" y="1089"/>
                <a:ext cx="424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69" name="Text Box 65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6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C</a:t>
                </a:r>
              </a:p>
            </p:txBody>
          </p:sp>
          <p:sp>
            <p:nvSpPr>
              <p:cNvPr id="226370" name="Text Box 66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vi-VN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226371" name="Rectangle 67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226372" name="Group 68"/>
            <p:cNvGrpSpPr>
              <a:grpSpLocks/>
            </p:cNvGrpSpPr>
            <p:nvPr/>
          </p:nvGrpSpPr>
          <p:grpSpPr bwMode="auto">
            <a:xfrm>
              <a:off x="108" y="2508"/>
              <a:ext cx="672" cy="673"/>
              <a:chOff x="-144" y="1056"/>
              <a:chExt cx="586" cy="625"/>
            </a:xfrm>
          </p:grpSpPr>
          <p:grpSp>
            <p:nvGrpSpPr>
              <p:cNvPr id="226373" name="Group 69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226374" name="AutoShape 70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0" y="2528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75" name="AutoShape 71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8" y="2494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76" name="AutoShape 72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39"/>
                  <a:ext cx="308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77" name="Oval 73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78" name="Oval 74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63529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63529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379" name="Oval 75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380" name="Oval 76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gamma/>
                        <a:shade val="0"/>
                        <a:invGamma/>
                      </a:srgbClr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381" name="Oval 77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382" name="Oval 78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FFCC00">
                        <a:gamma/>
                        <a:shade val="48627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6383" name="AutoShape 79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4" name="AutoShape 80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5" name="AutoShape 81"/>
              <p:cNvSpPr>
                <a:spLocks noChangeArrowheads="1"/>
              </p:cNvSpPr>
              <p:nvPr/>
            </p:nvSpPr>
            <p:spPr bwMode="gray">
              <a:xfrm rot="16200000" flipH="1">
                <a:off x="-159" y="1336"/>
                <a:ext cx="95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6" name="Oval 82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7" name="Oval 83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88" name="Oval 84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89" name="Oval 85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90" name="Oval 86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391" name="Oval 87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6392" name="Group 88"/>
          <p:cNvGrpSpPr>
            <a:grpSpLocks/>
          </p:cNvGrpSpPr>
          <p:nvPr/>
        </p:nvGrpSpPr>
        <p:grpSpPr bwMode="auto">
          <a:xfrm>
            <a:off x="819150" y="1295400"/>
            <a:ext cx="228600" cy="533400"/>
            <a:chOff x="240" y="624"/>
            <a:chExt cx="96" cy="288"/>
          </a:xfrm>
        </p:grpSpPr>
        <p:sp>
          <p:nvSpPr>
            <p:cNvPr id="226393" name="Rectangle 89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94" name="Rectangle 90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395" name="Text Box 91"/>
          <p:cNvSpPr txBox="1">
            <a:spLocks noChangeArrowheads="1"/>
          </p:cNvSpPr>
          <p:nvPr/>
        </p:nvSpPr>
        <p:spPr bwMode="auto">
          <a:xfrm>
            <a:off x="2819400" y="3463925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cs typeface="Arial" charset="0"/>
            </a:endParaRPr>
          </a:p>
        </p:txBody>
      </p:sp>
      <p:grpSp>
        <p:nvGrpSpPr>
          <p:cNvPr id="226396" name="Group 92"/>
          <p:cNvGrpSpPr>
            <a:grpSpLocks/>
          </p:cNvGrpSpPr>
          <p:nvPr/>
        </p:nvGrpSpPr>
        <p:grpSpPr bwMode="auto">
          <a:xfrm>
            <a:off x="228600" y="3082925"/>
            <a:ext cx="8591550" cy="1108075"/>
            <a:chOff x="108" y="1032"/>
            <a:chExt cx="5412" cy="698"/>
          </a:xfrm>
        </p:grpSpPr>
        <p:grpSp>
          <p:nvGrpSpPr>
            <p:cNvPr id="226397" name="Group 9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226398" name="AutoShape 9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6471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vi-VN">
                  <a:cs typeface="Arial" charset="0"/>
                </a:endParaRPr>
              </a:p>
            </p:txBody>
          </p:sp>
          <p:sp>
            <p:nvSpPr>
              <p:cNvPr id="226399" name="AutoShape 9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1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00" name="Freeform 96"/>
              <p:cNvSpPr>
                <a:spLocks/>
              </p:cNvSpPr>
              <p:nvPr/>
            </p:nvSpPr>
            <p:spPr bwMode="gray">
              <a:xfrm>
                <a:off x="1076" y="1089"/>
                <a:ext cx="424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01" name="Text Box 9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6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B</a:t>
                </a:r>
              </a:p>
            </p:txBody>
          </p:sp>
          <p:sp>
            <p:nvSpPr>
              <p:cNvPr id="226402" name="Text Box 9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vi-VN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226403" name="Rectangle 9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226404" name="Group 10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226405" name="Group 101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226406" name="AutoShape 10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0" y="2528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07" name="AutoShape 10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8" y="2494"/>
                  <a:ext cx="309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08" name="AutoShape 10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39"/>
                  <a:ext cx="308" cy="206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09" name="Oval 105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10" name="Oval 106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63529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63529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11" name="Oval 107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412" name="Oval 108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gamma/>
                        <a:shade val="0"/>
                        <a:invGamma/>
                      </a:srgbClr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413" name="Oval 109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414" name="Oval 110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FFCC00">
                        <a:gamma/>
                        <a:shade val="48627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6415" name="AutoShape 11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16" name="AutoShape 11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17" name="AutoShape 113"/>
              <p:cNvSpPr>
                <a:spLocks noChangeArrowheads="1"/>
              </p:cNvSpPr>
              <p:nvPr/>
            </p:nvSpPr>
            <p:spPr bwMode="gray">
              <a:xfrm rot="16200000" flipH="1">
                <a:off x="-159" y="1336"/>
                <a:ext cx="95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18" name="Oval 114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19" name="Oval 11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20" name="Oval 116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421" name="Oval 117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422" name="Oval 118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6423" name="Oval 119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6424" name="Group 120"/>
          <p:cNvGrpSpPr>
            <a:grpSpLocks/>
          </p:cNvGrpSpPr>
          <p:nvPr/>
        </p:nvGrpSpPr>
        <p:grpSpPr bwMode="auto">
          <a:xfrm>
            <a:off x="857250" y="3940175"/>
            <a:ext cx="228600" cy="533400"/>
            <a:chOff x="240" y="624"/>
            <a:chExt cx="96" cy="288"/>
          </a:xfrm>
        </p:grpSpPr>
        <p:sp>
          <p:nvSpPr>
            <p:cNvPr id="226425" name="Rectangle 121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26" name="Rectangle 122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6427" name="Group 123"/>
          <p:cNvGrpSpPr>
            <a:grpSpLocks/>
          </p:cNvGrpSpPr>
          <p:nvPr/>
        </p:nvGrpSpPr>
        <p:grpSpPr bwMode="auto">
          <a:xfrm>
            <a:off x="857250" y="2854325"/>
            <a:ext cx="228600" cy="533400"/>
            <a:chOff x="240" y="624"/>
            <a:chExt cx="96" cy="288"/>
          </a:xfrm>
        </p:grpSpPr>
        <p:sp>
          <p:nvSpPr>
            <p:cNvPr id="226428" name="Rectangle 124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808080">
                    <a:gamma/>
                    <a:tint val="1529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29" name="Rectangle 125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5F5F5F">
                    <a:gamma/>
                    <a:tint val="30196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430" name="Text Box 126"/>
          <p:cNvSpPr txBox="1">
            <a:spLocks noChangeArrowheads="1"/>
          </p:cNvSpPr>
          <p:nvPr/>
        </p:nvSpPr>
        <p:spPr bwMode="auto">
          <a:xfrm>
            <a:off x="1295400" y="91440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VNI-Helve" pitchFamily="2" charset="0"/>
              </a:rPr>
              <a:t>b) ÖCLN (30, 60, 180) laø:</a:t>
            </a:r>
          </a:p>
        </p:txBody>
      </p:sp>
      <p:sp>
        <p:nvSpPr>
          <p:cNvPr id="226431" name="Text Box 127"/>
          <p:cNvSpPr txBox="1">
            <a:spLocks noChangeArrowheads="1"/>
          </p:cNvSpPr>
          <p:nvPr/>
        </p:nvSpPr>
        <p:spPr bwMode="auto">
          <a:xfrm>
            <a:off x="2514600" y="2066925"/>
            <a:ext cx="1295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600" b="1"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 </a:t>
            </a:r>
            <a:r>
              <a:rPr lang="en-US" sz="2600" b="1">
                <a:latin typeface="VNI-Helve" pitchFamily="2" charset="0"/>
              </a:rPr>
              <a:t>15</a:t>
            </a:r>
          </a:p>
        </p:txBody>
      </p:sp>
      <p:sp>
        <p:nvSpPr>
          <p:cNvPr id="226433" name="Text Box 129"/>
          <p:cNvSpPr txBox="1">
            <a:spLocks noChangeArrowheads="1"/>
          </p:cNvSpPr>
          <p:nvPr/>
        </p:nvSpPr>
        <p:spPr bwMode="auto">
          <a:xfrm>
            <a:off x="2743200" y="3397250"/>
            <a:ext cx="106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>
                <a:latin typeface="VNI-Helve" pitchFamily="2" charset="0"/>
              </a:rPr>
              <a:t>30</a:t>
            </a:r>
          </a:p>
        </p:txBody>
      </p:sp>
      <p:sp>
        <p:nvSpPr>
          <p:cNvPr id="226435" name="Text Box 131"/>
          <p:cNvSpPr txBox="1">
            <a:spLocks noChangeArrowheads="1"/>
          </p:cNvSpPr>
          <p:nvPr/>
        </p:nvSpPr>
        <p:spPr bwMode="auto">
          <a:xfrm>
            <a:off x="2743200" y="4540250"/>
            <a:ext cx="1295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600" b="1">
                <a:latin typeface="VNI-Helve" pitchFamily="2" charset="0"/>
              </a:rPr>
              <a:t>60</a:t>
            </a:r>
          </a:p>
        </p:txBody>
      </p:sp>
      <p:sp>
        <p:nvSpPr>
          <p:cNvPr id="226436" name="Text Box 132"/>
          <p:cNvSpPr txBox="1">
            <a:spLocks noChangeArrowheads="1"/>
          </p:cNvSpPr>
          <p:nvPr/>
        </p:nvSpPr>
        <p:spPr bwMode="auto">
          <a:xfrm>
            <a:off x="2743200" y="5835650"/>
            <a:ext cx="1143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>
                <a:latin typeface="VNI-Helve" pitchFamily="2" charset="0"/>
              </a:rPr>
              <a:t>180</a:t>
            </a:r>
          </a:p>
        </p:txBody>
      </p:sp>
      <p:sp>
        <p:nvSpPr>
          <p:cNvPr id="226439" name="Text Box 135"/>
          <p:cNvSpPr txBox="1">
            <a:spLocks noChangeArrowheads="1"/>
          </p:cNvSpPr>
          <p:nvPr/>
        </p:nvSpPr>
        <p:spPr bwMode="auto">
          <a:xfrm>
            <a:off x="609600" y="79375"/>
            <a:ext cx="6553200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800" b="1" u="sng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Caâu</a:t>
            </a:r>
            <a:r>
              <a:rPr lang="en-US" sz="28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</a:t>
            </a:r>
            <a:r>
              <a:rPr lang="en-US" sz="2800" b="1" u="sng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2:</a:t>
            </a:r>
            <a:r>
              <a:rPr lang="en-US" sz="28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Choïn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ñaùp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aùn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</a:rPr>
              <a:t>ñuùng</a:t>
            </a:r>
            <a:endParaRPr lang="en-US" sz="28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Helve" pitchFamily="2" charset="0"/>
            </a:endParaRPr>
          </a:p>
        </p:txBody>
      </p:sp>
      <p:sp>
        <p:nvSpPr>
          <p:cNvPr id="226440" name="AutoShape 136"/>
          <p:cNvSpPr>
            <a:spLocks noChangeArrowheads="1"/>
          </p:cNvSpPr>
          <p:nvPr/>
        </p:nvSpPr>
        <p:spPr bwMode="auto">
          <a:xfrm>
            <a:off x="7239000" y="32004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VNI-Helve" pitchFamily="2" charset="0"/>
              </a:rPr>
              <a:t>ÑUÙNG</a:t>
            </a:r>
            <a:endParaRPr lang="vi-VN" sz="2400" b="1">
              <a:solidFill>
                <a:srgbClr val="FF0000"/>
              </a:solidFill>
              <a:latin typeface="VNI-Helve" pitchFamily="2" charset="0"/>
            </a:endParaRPr>
          </a:p>
        </p:txBody>
      </p:sp>
      <p:sp>
        <p:nvSpPr>
          <p:cNvPr id="226441" name="AutoShape 137"/>
          <p:cNvSpPr>
            <a:spLocks noChangeArrowheads="1"/>
          </p:cNvSpPr>
          <p:nvPr/>
        </p:nvSpPr>
        <p:spPr bwMode="auto">
          <a:xfrm>
            <a:off x="7239000" y="56388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SAI</a:t>
            </a:r>
            <a:endParaRPr lang="vi-VN" sz="2400" b="1">
              <a:solidFill>
                <a:srgbClr val="0000FF"/>
              </a:solidFill>
              <a:latin typeface="VNI-Helve" pitchFamily="2" charset="0"/>
            </a:endParaRPr>
          </a:p>
        </p:txBody>
      </p:sp>
      <p:sp>
        <p:nvSpPr>
          <p:cNvPr id="226442" name="AutoShape 138"/>
          <p:cNvSpPr>
            <a:spLocks noChangeArrowheads="1"/>
          </p:cNvSpPr>
          <p:nvPr/>
        </p:nvSpPr>
        <p:spPr bwMode="auto">
          <a:xfrm>
            <a:off x="7239000" y="19812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SAI</a:t>
            </a:r>
            <a:endParaRPr lang="vi-VN" sz="2400" b="1">
              <a:solidFill>
                <a:srgbClr val="0000FF"/>
              </a:solidFill>
              <a:latin typeface="VNI-Helve" pitchFamily="2" charset="0"/>
            </a:endParaRPr>
          </a:p>
        </p:txBody>
      </p:sp>
      <p:sp>
        <p:nvSpPr>
          <p:cNvPr id="226443" name="AutoShape 139"/>
          <p:cNvSpPr>
            <a:spLocks noChangeArrowheads="1"/>
          </p:cNvSpPr>
          <p:nvPr/>
        </p:nvSpPr>
        <p:spPr bwMode="auto">
          <a:xfrm>
            <a:off x="7239000" y="4419600"/>
            <a:ext cx="1371600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SAI</a:t>
            </a:r>
            <a:endParaRPr lang="vi-VN" sz="2400" b="1">
              <a:solidFill>
                <a:srgbClr val="0000FF"/>
              </a:solidFill>
              <a:latin typeface="VNI-Helv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017939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2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2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63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63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63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22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22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22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2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2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2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22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22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6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6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000"/>
                                        <p:tgtEl>
                                          <p:spTgt spid="22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3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26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1000"/>
                                        <p:tgtEl>
                                          <p:spTgt spid="22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9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26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1000"/>
                                        <p:tgtEl>
                                          <p:spTgt spid="22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6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6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1000"/>
                                        <p:tgtEl>
                                          <p:spTgt spid="22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09"/>
                  </p:tgtEl>
                </p:cond>
              </p:nextCondLst>
            </p:seq>
          </p:childTnLst>
        </p:cTn>
      </p:par>
    </p:tnLst>
    <p:bldLst>
      <p:bldP spid="226335" grpId="0" build="allAtOnce" animBg="1"/>
      <p:bldP spid="226430" grpId="0"/>
      <p:bldP spid="226431" grpId="0"/>
      <p:bldP spid="226435" grpId="0"/>
      <p:bldP spid="226439" grpId="0"/>
      <p:bldP spid="226440" grpId="0" animBg="1"/>
      <p:bldP spid="226441" grpId="0" animBg="1"/>
      <p:bldP spid="226442" grpId="0" animBg="1"/>
      <p:bldP spid="22644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541</Words>
  <Application>Microsoft Office PowerPoint</Application>
  <PresentationFormat>On-screen Show (4:3)</PresentationFormat>
  <Paragraphs>90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HOẠT ĐỘNG NHÓM ( 4 phút) </vt:lpstr>
      <vt:lpstr> </vt:lpstr>
      <vt:lpstr> </vt:lpstr>
      <vt:lpstr> </vt:lpstr>
      <vt:lpstr> </vt:lpstr>
      <vt:lpstr> </vt:lpstr>
      <vt:lpstr>PowerPoint Presentation</vt:lpstr>
      <vt:lpstr>PowerPoint Presentation</vt:lpstr>
      <vt:lpstr>PowerPoint Presentation</vt:lpstr>
      <vt:lpstr>HƯỚNG DẪN VỀ NHÀ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HOẠT ĐỘNG NHÓM ( 5 phút)</dc:title>
  <dc:creator>huan</dc:creator>
  <cp:lastModifiedBy>home</cp:lastModifiedBy>
  <cp:revision>25</cp:revision>
  <dcterms:created xsi:type="dcterms:W3CDTF">2017-10-25T13:48:44Z</dcterms:created>
  <dcterms:modified xsi:type="dcterms:W3CDTF">2018-02-25T08:18:46Z</dcterms:modified>
</cp:coreProperties>
</file>