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46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5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0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5DB58-CC3F-4F6D-A864-9C7BAF8E5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3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3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7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1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41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4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7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2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3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56AD-2272-4FA5-A2C9-DB26751DDC6D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1755F-95DA-4CAA-9098-D3476F544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52.png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4.png"/><Relationship Id="rId4" Type="http://schemas.openxmlformats.org/officeDocument/2006/relationships/image" Target="../media/image53.wmf"/><Relationship Id="rId9" Type="http://schemas.openxmlformats.org/officeDocument/2006/relationships/image" Target="../media/image5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7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2284" y="685800"/>
            <a:ext cx="5105400" cy="22098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84" y="3200400"/>
            <a:ext cx="3668486" cy="3878943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2292927" y="0"/>
            <a:ext cx="5715000" cy="3581400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1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152400"/>
            <a:ext cx="8915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Dạng 3: Tìm số chưa biết trong một tích hoặc một </a:t>
            </a:r>
            <a:r>
              <a:rPr lang="vi-VN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0164" y="1431759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: Chọn chữ cái đứng trước đáp án đúng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1. Tìm x, biết:</a:t>
            </a: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             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              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                      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081015"/>
              </p:ext>
            </p:extLst>
          </p:nvPr>
        </p:nvGraphicFramePr>
        <p:xfrm>
          <a:off x="2705100" y="1828800"/>
          <a:ext cx="1305791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3" imgW="1371600" imgH="749160" progId="Equation.DSMT4">
                  <p:embed/>
                </p:oleObj>
              </mc:Choice>
              <mc:Fallback>
                <p:oleObj name="Equation" r:id="rId3" imgW="1371600" imgH="749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1828800"/>
                        <a:ext cx="1305791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712446"/>
              </p:ext>
            </p:extLst>
          </p:nvPr>
        </p:nvGraphicFramePr>
        <p:xfrm>
          <a:off x="609600" y="2667000"/>
          <a:ext cx="10096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5" imgW="1015920" imgH="749160" progId="Equation.DSMT4">
                  <p:embed/>
                </p:oleObj>
              </mc:Choice>
              <mc:Fallback>
                <p:oleObj name="Equation" r:id="rId5" imgW="1015920" imgH="749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10096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471337"/>
              </p:ext>
            </p:extLst>
          </p:nvPr>
        </p:nvGraphicFramePr>
        <p:xfrm>
          <a:off x="2895600" y="2590800"/>
          <a:ext cx="10096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7" imgW="1015920" imgH="749160" progId="Equation.DSMT4">
                  <p:embed/>
                </p:oleObj>
              </mc:Choice>
              <mc:Fallback>
                <p:oleObj name="Equation" r:id="rId7" imgW="1015920" imgH="749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590800"/>
                        <a:ext cx="10096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826638"/>
              </p:ext>
            </p:extLst>
          </p:nvPr>
        </p:nvGraphicFramePr>
        <p:xfrm>
          <a:off x="7848600" y="2590800"/>
          <a:ext cx="833437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9" imgW="838080" imgH="749160" progId="Equation.DSMT4">
                  <p:embed/>
                </p:oleObj>
              </mc:Choice>
              <mc:Fallback>
                <p:oleObj name="Equation" r:id="rId9" imgW="838080" imgH="749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2590800"/>
                        <a:ext cx="833437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223696"/>
              </p:ext>
            </p:extLst>
          </p:nvPr>
        </p:nvGraphicFramePr>
        <p:xfrm>
          <a:off x="5410200" y="2590800"/>
          <a:ext cx="11620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11" imgW="1168200" imgH="749160" progId="Equation.DSMT4">
                  <p:embed/>
                </p:oleObj>
              </mc:Choice>
              <mc:Fallback>
                <p:oleObj name="Equation" r:id="rId11" imgW="1168200" imgH="749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590800"/>
                        <a:ext cx="116205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2576945" y="2782264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87000"/>
              </p:ext>
            </p:extLst>
          </p:nvPr>
        </p:nvGraphicFramePr>
        <p:xfrm>
          <a:off x="2500745" y="3429000"/>
          <a:ext cx="1525587" cy="263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13" imgW="1536480" imgH="2641320" progId="Equation.DSMT4">
                  <p:embed/>
                </p:oleObj>
              </mc:Choice>
              <mc:Fallback>
                <p:oleObj name="Equation" r:id="rId13" imgW="1536480" imgH="264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745" y="3429000"/>
                        <a:ext cx="1525587" cy="263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705100" y="6289595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vi-VN" dirty="0" smtClean="0"/>
              <a:t> 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454845"/>
              </p:ext>
            </p:extLst>
          </p:nvPr>
        </p:nvGraphicFramePr>
        <p:xfrm>
          <a:off x="3124200" y="6170255"/>
          <a:ext cx="83343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15" imgW="838080" imgH="609480" progId="Equation.DSMT4">
                  <p:embed/>
                </p:oleObj>
              </mc:Choice>
              <mc:Fallback>
                <p:oleObj name="Equation" r:id="rId15" imgW="838080" imgH="609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6170255"/>
                        <a:ext cx="833438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849581" y="3588327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Giải: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91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152400"/>
            <a:ext cx="845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2. Một tấm bìa hình chữ nhật có diện tích là       , chiều dài là      . Chiều rộng của tấm bìa là:</a:t>
            </a: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A.                     B.                      C.                         D.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981679"/>
              </p:ext>
            </p:extLst>
          </p:nvPr>
        </p:nvGraphicFramePr>
        <p:xfrm>
          <a:off x="6629400" y="152400"/>
          <a:ext cx="652462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7" name="Equation" r:id="rId3" imgW="685800" imgH="685800" progId="Equation.DSMT4">
                  <p:embed/>
                </p:oleObj>
              </mc:Choice>
              <mc:Fallback>
                <p:oleObj name="Equation" r:id="rId3" imgW="6858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52400"/>
                        <a:ext cx="652462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486153"/>
              </p:ext>
            </p:extLst>
          </p:nvPr>
        </p:nvGraphicFramePr>
        <p:xfrm>
          <a:off x="1219200" y="533400"/>
          <a:ext cx="568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8" name="Equation" r:id="rId5" imgW="596880" imgH="685800" progId="Equation.DSMT4">
                  <p:embed/>
                </p:oleObj>
              </mc:Choice>
              <mc:Fallback>
                <p:oleObj name="Equation" r:id="rId5" imgW="59688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"/>
                        <a:ext cx="56832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77633"/>
              </p:ext>
            </p:extLst>
          </p:nvPr>
        </p:nvGraphicFramePr>
        <p:xfrm>
          <a:off x="827088" y="1371600"/>
          <a:ext cx="6762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9" name="Equation" r:id="rId7" imgW="711000" imgH="685800" progId="Equation.DSMT4">
                  <p:embed/>
                </p:oleObj>
              </mc:Choice>
              <mc:Fallback>
                <p:oleObj name="Equation" r:id="rId7" imgW="7110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371600"/>
                        <a:ext cx="67627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82735"/>
              </p:ext>
            </p:extLst>
          </p:nvPr>
        </p:nvGraphicFramePr>
        <p:xfrm>
          <a:off x="2667000" y="1371600"/>
          <a:ext cx="568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9" imgW="596880" imgH="685800" progId="Equation.DSMT4">
                  <p:embed/>
                </p:oleObj>
              </mc:Choice>
              <mc:Fallback>
                <p:oleObj name="Equation" r:id="rId9" imgW="59688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371600"/>
                        <a:ext cx="56832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271414"/>
              </p:ext>
            </p:extLst>
          </p:nvPr>
        </p:nvGraphicFramePr>
        <p:xfrm>
          <a:off x="4637809" y="1292584"/>
          <a:ext cx="568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Equation" r:id="rId11" imgW="596880" imgH="685800" progId="Equation.DSMT4">
                  <p:embed/>
                </p:oleObj>
              </mc:Choice>
              <mc:Fallback>
                <p:oleObj name="Equation" r:id="rId11" imgW="59688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809" y="1292584"/>
                        <a:ext cx="56832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414944"/>
              </p:ext>
            </p:extLst>
          </p:nvPr>
        </p:nvGraphicFramePr>
        <p:xfrm>
          <a:off x="6781800" y="1285657"/>
          <a:ext cx="6762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13" imgW="711000" imgH="685800" progId="Equation.DSMT4">
                  <p:embed/>
                </p:oleObj>
              </mc:Choice>
              <mc:Fallback>
                <p:oleObj name="Equation" r:id="rId13" imgW="71100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285657"/>
                        <a:ext cx="67627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4208318" y="144780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1000" y="38862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Mở rộng: (Bài 88 – SGK trang 43)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Một tấm bìa hình chữ nhật có diện tích là       , chiều dài là      .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Tính chu vi của tấm bìa đó 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03270"/>
              </p:ext>
            </p:extLst>
          </p:nvPr>
        </p:nvGraphicFramePr>
        <p:xfrm>
          <a:off x="6324600" y="4267200"/>
          <a:ext cx="652463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15" imgW="685800" imgH="685800" progId="Equation.DSMT4">
                  <p:embed/>
                </p:oleObj>
              </mc:Choice>
              <mc:Fallback>
                <p:oleObj name="Equation" r:id="rId15" imgW="6858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267200"/>
                        <a:ext cx="652463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510898"/>
              </p:ext>
            </p:extLst>
          </p:nvPr>
        </p:nvGraphicFramePr>
        <p:xfrm>
          <a:off x="685800" y="4724400"/>
          <a:ext cx="5683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17" imgW="596880" imgH="685800" progId="Equation.DSMT4">
                  <p:embed/>
                </p:oleObj>
              </mc:Choice>
              <mc:Fallback>
                <p:oleObj name="Equation" r:id="rId17" imgW="59688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724400"/>
                        <a:ext cx="56832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1000" y="2209800"/>
            <a:ext cx="8077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Giải: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Chiều rộng của hình chữ nhật là:</a:t>
            </a:r>
          </a:p>
          <a:p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726470"/>
              </p:ext>
            </p:extLst>
          </p:nvPr>
        </p:nvGraphicFramePr>
        <p:xfrm>
          <a:off x="5257800" y="2484040"/>
          <a:ext cx="2211388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19" imgW="2323800" imgH="685800" progId="Equation.DSMT4">
                  <p:embed/>
                </p:oleObj>
              </mc:Choice>
              <mc:Fallback>
                <p:oleObj name="Equation" r:id="rId19" imgW="232380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484040"/>
                        <a:ext cx="2211388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26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3" name="Picture 9" descr="Truong ho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113" y="5084763"/>
            <a:ext cx="18192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890588" y="3352800"/>
            <a:ext cx="204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vi-VN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10km/h </a:t>
            </a:r>
          </a:p>
        </p:txBody>
      </p:sp>
      <p:pic>
        <p:nvPicPr>
          <p:cNvPr id="57355" name="Picture 11" descr="J02129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99995" y="4708704"/>
            <a:ext cx="1322387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6" name="Picture 12" descr="Ngoi nh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5041900"/>
            <a:ext cx="1746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7" name="Line 13"/>
          <p:cNvSpPr>
            <a:spLocks noChangeShapeType="1"/>
          </p:cNvSpPr>
          <p:nvPr/>
        </p:nvSpPr>
        <p:spPr bwMode="auto">
          <a:xfrm>
            <a:off x="1839913" y="6115050"/>
            <a:ext cx="5084762" cy="0"/>
          </a:xfrm>
          <a:prstGeom prst="line">
            <a:avLst/>
          </a:prstGeom>
          <a:noFill/>
          <a:ln w="76200" cmpd="tri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024297" y="4089554"/>
            <a:ext cx="1593850" cy="835025"/>
            <a:chOff x="1111" y="2463"/>
            <a:chExt cx="1004" cy="526"/>
          </a:xfrm>
        </p:grpSpPr>
        <p:sp>
          <p:nvSpPr>
            <p:cNvPr id="12305" name="Text Box 15"/>
            <p:cNvSpPr txBox="1">
              <a:spLocks noChangeArrowheads="1"/>
            </p:cNvSpPr>
            <p:nvPr/>
          </p:nvSpPr>
          <p:spPr bwMode="auto">
            <a:xfrm>
              <a:off x="1111" y="2542"/>
              <a:ext cx="10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1pPr>
              <a:lvl2pPr marL="742950" indent="-285750" eaLnBrk="0" hangingPunct="0"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2pPr>
              <a:lvl3pPr marL="1143000" indent="-228600" eaLnBrk="0" hangingPunct="0"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3pPr>
              <a:lvl4pPr marL="1600200" indent="-228600" eaLnBrk="0" hangingPunct="0"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4pPr>
              <a:lvl5pPr marL="2057400" indent="-228600" eaLnBrk="0" hangingPunct="0"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accent2"/>
                  </a:solidFill>
                  <a:latin typeface="VNI-Times" pitchFamily="2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vi-VN" sz="2400" baseline="-25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solidFill>
                    <a:schemeClr val="tx1"/>
                  </a:solidFill>
                  <a:latin typeface=".VnTime" pitchFamily="34" charset="0"/>
                </a:rPr>
                <a:t>=      h</a:t>
              </a:r>
            </a:p>
          </p:txBody>
        </p:sp>
        <p:graphicFrame>
          <p:nvGraphicFramePr>
            <p:cNvPr id="1230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93547655"/>
                </p:ext>
              </p:extLst>
            </p:nvPr>
          </p:nvGraphicFramePr>
          <p:xfrm>
            <a:off x="1569" y="2463"/>
            <a:ext cx="204" cy="5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7" name="Equation" r:id="rId6" imgW="152334" imgH="393529" progId="Equation.3">
                    <p:embed/>
                  </p:oleObj>
                </mc:Choice>
                <mc:Fallback>
                  <p:oleObj name="Equation" r:id="rId6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9" y="2463"/>
                          <a:ext cx="204" cy="5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7361" name="Picture 17" descr="J021292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638" y="4659313"/>
            <a:ext cx="1290637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6705601" y="3380248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dirty="0" err="1">
                <a:solidFill>
                  <a:schemeClr val="tx1"/>
                </a:solidFill>
                <a:latin typeface="+mj-lt"/>
              </a:rPr>
              <a:t>v</a:t>
            </a:r>
            <a:r>
              <a:rPr lang="en-US" sz="2400" baseline="-25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vi-VN" sz="2400" baseline="-25000" dirty="0" smtClean="0">
                <a:solidFill>
                  <a:schemeClr val="tx1"/>
                </a:solidFill>
                <a:latin typeface="+mj-lt"/>
              </a:rPr>
              <a:t>ề</a:t>
            </a: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= 12km/h 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6869113" y="4153848"/>
            <a:ext cx="22748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accent2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2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dirty="0">
                <a:solidFill>
                  <a:srgbClr val="EE0000"/>
                </a:solidFill>
                <a:latin typeface="+mj-lt"/>
              </a:rPr>
              <a:t>t</a:t>
            </a:r>
            <a:r>
              <a:rPr lang="vi-VN" baseline="-25000" dirty="0" smtClean="0">
                <a:solidFill>
                  <a:srgbClr val="EE0000"/>
                </a:solidFill>
                <a:latin typeface="+mj-lt"/>
              </a:rPr>
              <a:t>về</a:t>
            </a:r>
            <a:r>
              <a:rPr lang="en-US" dirty="0" smtClean="0">
                <a:solidFill>
                  <a:srgbClr val="EE0000"/>
                </a:solidFill>
                <a:latin typeface="+mj-lt"/>
              </a:rPr>
              <a:t> </a:t>
            </a:r>
            <a:r>
              <a:rPr lang="en-US" dirty="0">
                <a:solidFill>
                  <a:srgbClr val="EE0000"/>
                </a:solidFill>
                <a:latin typeface="+mj-lt"/>
              </a:rPr>
              <a:t>= ?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01674" y="304800"/>
            <a:ext cx="79867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vi-VN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Dạng 4: Dạng 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toán có lời văn</a:t>
            </a:r>
          </a:p>
          <a:p>
            <a:r>
              <a:rPr 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5</a:t>
            </a:r>
            <a:r>
              <a:rPr lang="vi-V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(Bài 92 – SGK trang 44</a:t>
            </a:r>
            <a:r>
              <a:rPr lang="vi-V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Minh đi xe đạp từ nhà đến trường với vận tốc 10km/h hết    giờ. Khi về, Minh đạp xe với vận tốc 12 km/h. Tính thời gian Minh đi từ trường về nhà ?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632463"/>
              </p:ext>
            </p:extLst>
          </p:nvPr>
        </p:nvGraphicFramePr>
        <p:xfrm>
          <a:off x="1219200" y="1600200"/>
          <a:ext cx="3016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8" imgW="317160" imgH="685800" progId="Equation.DSMT4">
                  <p:embed/>
                </p:oleObj>
              </mc:Choice>
              <mc:Fallback>
                <p:oleObj name="Equation" r:id="rId8" imgW="317160" imgH="685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00200"/>
                        <a:ext cx="30162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35288" y="2613123"/>
            <a:ext cx="3576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= v . t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76826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7407E-6 L 0.40087 0.00463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35" y="23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0118 L -0.40989 0.0108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/>
      <p:bldP spid="57357" grpId="0" animBg="1"/>
      <p:bldP spid="57362" grpId="0"/>
      <p:bldP spid="5736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15200" cy="426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 VỀ NHÀ</a:t>
            </a:r>
          </a:p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Học thuộc định nghĩa hai số nghịch đảo, quy tắc phép chia phân số</a:t>
            </a:r>
          </a:p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Làm BT: 88, 89, 90, 91 (SGK trang 43, 44)</a:t>
            </a:r>
          </a:p>
          <a:p>
            <a:pPr marL="514350" indent="-514350" algn="just">
              <a:lnSpc>
                <a:spcPct val="200000"/>
              </a:lnSpc>
              <a:buAutoNum type="arabicPeriod"/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Ôn tập về hỗn số, số thập phân, phần trăm.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49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4"/>
          <p:cNvSpPr>
            <a:spLocks noChangeArrowheads="1"/>
          </p:cNvSpPr>
          <p:nvPr/>
        </p:nvSpPr>
        <p:spPr bwMode="auto">
          <a:xfrm>
            <a:off x="0" y="2286000"/>
            <a:ext cx="30480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ACF4">
                  <a:alpha val="49001"/>
                </a:srgbClr>
              </a:gs>
              <a:gs pos="100000">
                <a:srgbClr val="66FF33">
                  <a:alpha val="46001"/>
                </a:srgbClr>
              </a:gs>
            </a:gsLst>
            <a:lin ang="5400000" scaled="1"/>
          </a:gradFill>
          <a:ln w="57150" cmpd="thickThin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PHÉP CHIA </a:t>
            </a:r>
          </a:p>
          <a:p>
            <a:pPr algn="ctr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PHÂN SỐ</a:t>
            </a:r>
          </a:p>
        </p:txBody>
      </p:sp>
      <p:sp>
        <p:nvSpPr>
          <p:cNvPr id="126987" name="AutoShape 11"/>
          <p:cNvSpPr>
            <a:spLocks noChangeArrowheads="1"/>
          </p:cNvSpPr>
          <p:nvPr/>
        </p:nvSpPr>
        <p:spPr bwMode="auto">
          <a:xfrm rot="-2644016">
            <a:off x="2339113" y="1230460"/>
            <a:ext cx="1981200" cy="4794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8000"/>
                </a:srgbClr>
              </a:gs>
              <a:gs pos="100000">
                <a:srgbClr val="FFFF66">
                  <a:alpha val="43999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đảo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004" name="AutoShape 28"/>
          <p:cNvSpPr>
            <a:spLocks noChangeArrowheads="1"/>
          </p:cNvSpPr>
          <p:nvPr/>
        </p:nvSpPr>
        <p:spPr bwMode="auto">
          <a:xfrm>
            <a:off x="4191000" y="0"/>
            <a:ext cx="4953000" cy="1524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gọi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nghịch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đảo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6759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7" grpId="0" animBg="1"/>
      <p:bldP spid="1270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839200" cy="2209800"/>
          </a:xfrm>
        </p:spPr>
        <p:txBody>
          <a:bodyPr>
            <a:noAutofit/>
          </a:bodyPr>
          <a:lstStyle/>
          <a:p>
            <a:pPr algn="l"/>
            <a:r>
              <a:rPr lang="en-US" sz="46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biểu quy tắc của phép chia phân số</a:t>
            </a:r>
            <a:r>
              <a:rPr lang="en-US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vi-VN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846013"/>
              </p:ext>
            </p:extLst>
          </p:nvPr>
        </p:nvGraphicFramePr>
        <p:xfrm>
          <a:off x="990600" y="2286000"/>
          <a:ext cx="1270000" cy="384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269720" imgH="3835080" progId="Equation.DSMT4">
                  <p:embed/>
                </p:oleObj>
              </mc:Choice>
              <mc:Fallback>
                <p:oleObj name="Equation" r:id="rId3" imgW="1269720" imgH="3835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1270000" cy="3840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06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542" y="685800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pPr algn="ctr"/>
            <a:r>
              <a:rPr lang="vi-VN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 CHIA PHÂN SỐ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452" y="2819400"/>
            <a:ext cx="5354097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6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4"/>
          <p:cNvSpPr>
            <a:spLocks noChangeArrowheads="1"/>
          </p:cNvSpPr>
          <p:nvPr/>
        </p:nvSpPr>
        <p:spPr bwMode="auto">
          <a:xfrm>
            <a:off x="0" y="2570018"/>
            <a:ext cx="30480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ACF4">
                  <a:alpha val="49001"/>
                </a:srgbClr>
              </a:gs>
              <a:gs pos="100000">
                <a:srgbClr val="66FF33">
                  <a:alpha val="46001"/>
                </a:srgbClr>
              </a:gs>
            </a:gsLst>
            <a:lin ang="5400000" scaled="1"/>
          </a:gradFill>
          <a:ln w="57150" cmpd="thickThin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PHÉP CHIA </a:t>
            </a:r>
          </a:p>
          <a:p>
            <a:pPr algn="ctr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PHÂN SỐ</a:t>
            </a:r>
          </a:p>
        </p:txBody>
      </p:sp>
      <p:sp>
        <p:nvSpPr>
          <p:cNvPr id="126987" name="AutoShape 11"/>
          <p:cNvSpPr>
            <a:spLocks noChangeArrowheads="1"/>
          </p:cNvSpPr>
          <p:nvPr/>
        </p:nvSpPr>
        <p:spPr bwMode="auto">
          <a:xfrm rot="-2644016">
            <a:off x="2355385" y="1496813"/>
            <a:ext cx="1981200" cy="4794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8000"/>
                </a:srgbClr>
              </a:gs>
              <a:gs pos="100000">
                <a:srgbClr val="FFFF66">
                  <a:alpha val="43999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đảo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8" name="AutoShape 12"/>
          <p:cNvSpPr>
            <a:spLocks noChangeArrowheads="1"/>
          </p:cNvSpPr>
          <p:nvPr/>
        </p:nvSpPr>
        <p:spPr bwMode="auto">
          <a:xfrm rot="834467">
            <a:off x="2328767" y="4136619"/>
            <a:ext cx="27051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8000"/>
                </a:srgbClr>
              </a:gs>
              <a:gs pos="100000">
                <a:srgbClr val="FFFF66">
                  <a:alpha val="43999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chia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6989" name="AutoShape 13"/>
          <p:cNvSpPr>
            <a:spLocks noChangeArrowheads="1"/>
          </p:cNvSpPr>
          <p:nvPr/>
        </p:nvSpPr>
        <p:spPr bwMode="auto">
          <a:xfrm>
            <a:off x="6418118" y="2650863"/>
            <a:ext cx="26670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  <p:pic>
        <p:nvPicPr>
          <p:cNvPr id="126990" name="Picture 14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112945">
            <a:off x="5025499" y="4368538"/>
            <a:ext cx="12858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991" name="AutoShape 15"/>
          <p:cNvSpPr>
            <a:spLocks noChangeArrowheads="1"/>
          </p:cNvSpPr>
          <p:nvPr/>
        </p:nvSpPr>
        <p:spPr bwMode="auto">
          <a:xfrm>
            <a:off x="6341918" y="4210928"/>
            <a:ext cx="2743200" cy="990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43999"/>
                </a:srgbClr>
              </a:gs>
              <a:gs pos="100000">
                <a:srgbClr val="FFFF66">
                  <a:alpha val="46001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  <p:pic>
        <p:nvPicPr>
          <p:cNvPr id="126992" name="Picture 16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91663">
            <a:off x="5039302" y="3414538"/>
            <a:ext cx="140811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8931" name="Object 19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17869170"/>
              </p:ext>
            </p:extLst>
          </p:nvPr>
        </p:nvGraphicFramePr>
        <p:xfrm>
          <a:off x="6591300" y="2849300"/>
          <a:ext cx="24384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4" imgW="1167893" imgH="393529" progId="Equation.DSMT4">
                  <p:embed/>
                </p:oleObj>
              </mc:Choice>
              <mc:Fallback>
                <p:oleObj name="Equation" r:id="rId4" imgW="116789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2849300"/>
                        <a:ext cx="24384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2" name="Object 2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94278558"/>
              </p:ext>
            </p:extLst>
          </p:nvPr>
        </p:nvGraphicFramePr>
        <p:xfrm>
          <a:off x="6480464" y="4210927"/>
          <a:ext cx="2667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6" imgW="1524000" imgH="393700" progId="Equation.DSMT4">
                  <p:embed/>
                </p:oleObj>
              </mc:Choice>
              <mc:Fallback>
                <p:oleObj name="Equation" r:id="rId6" imgW="15240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464" y="4210927"/>
                        <a:ext cx="2667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708688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6999" name="Picture 2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56746">
            <a:off x="4445774" y="4890167"/>
            <a:ext cx="2133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000" name="AutoShape 24"/>
          <p:cNvSpPr>
            <a:spLocks noChangeArrowheads="1"/>
          </p:cNvSpPr>
          <p:nvPr/>
        </p:nvSpPr>
        <p:spPr bwMode="auto">
          <a:xfrm>
            <a:off x="6418118" y="5590309"/>
            <a:ext cx="2667000" cy="1219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  <p:graphicFrame>
        <p:nvGraphicFramePr>
          <p:cNvPr id="38933" name="Object 2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947710918"/>
              </p:ext>
            </p:extLst>
          </p:nvPr>
        </p:nvGraphicFramePr>
        <p:xfrm>
          <a:off x="6515100" y="5726834"/>
          <a:ext cx="25908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8" imgW="1079032" imgH="393529" progId="Equation.DSMT4">
                  <p:embed/>
                </p:oleObj>
              </mc:Choice>
              <mc:Fallback>
                <p:oleObj name="Equation" r:id="rId8" imgW="107903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726834"/>
                        <a:ext cx="259080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FF66"/>
                                </a:gs>
                                <a:gs pos="50000">
                                  <a:srgbClr val="00FFFF"/>
                                </a:gs>
                                <a:gs pos="100000">
                                  <a:srgbClr val="FFFF66"/>
                                </a:gs>
                              </a:gsLst>
                              <a:lin ang="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9999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004" name="AutoShape 28"/>
          <p:cNvSpPr>
            <a:spLocks noChangeArrowheads="1"/>
          </p:cNvSpPr>
          <p:nvPr/>
        </p:nvSpPr>
        <p:spPr bwMode="auto">
          <a:xfrm>
            <a:off x="4203696" y="533400"/>
            <a:ext cx="4953000" cy="1524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00FF">
                  <a:alpha val="39998"/>
                </a:srgbClr>
              </a:gs>
              <a:gs pos="100000">
                <a:srgbClr val="FFFF66">
                  <a:alpha val="42998"/>
                </a:srgbClr>
              </a:gs>
            </a:gsLst>
            <a:lin ang="5400000" scaled="1"/>
          </a:gra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gọi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nghịch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đảo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nhau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</a:rPr>
              <a:t>tích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42036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 smtClean="0">
                <a:solidFill>
                  <a:srgbClr val="C00000"/>
                </a:solidFill>
                <a:latin typeface="+mj-lt"/>
              </a:rPr>
              <a:t>I. Kiến thức cần nhớ</a:t>
            </a:r>
            <a:endParaRPr lang="en-US" sz="34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98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4800" y="228600"/>
            <a:ext cx="8610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II. Luyện tập</a:t>
            </a:r>
          </a:p>
          <a:p>
            <a:r>
              <a:rPr lang="vi-VN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Dạng 1: Tìm số nghịch đảo của một số cho trước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2039034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Bài 1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Tìm số nghịch đảo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325755"/>
              </p:ext>
            </p:extLst>
          </p:nvPr>
        </p:nvGraphicFramePr>
        <p:xfrm>
          <a:off x="339436" y="3116252"/>
          <a:ext cx="8423564" cy="2716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0"/>
                <a:gridCol w="720090"/>
                <a:gridCol w="921674"/>
                <a:gridCol w="838200"/>
                <a:gridCol w="838200"/>
                <a:gridCol w="2819400"/>
              </a:tblGrid>
              <a:tr h="1303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vi-VN" sz="36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7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nghịch đảo</a:t>
                      </a:r>
                      <a:endParaRPr lang="en-US" sz="1100" b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610279"/>
              </p:ext>
            </p:extLst>
          </p:nvPr>
        </p:nvGraphicFramePr>
        <p:xfrm>
          <a:off x="2895600" y="3276600"/>
          <a:ext cx="2571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" name="Equation" r:id="rId3" imgW="253890" imgH="888614" progId="Equation.DSMT4">
                  <p:embed/>
                </p:oleObj>
              </mc:Choice>
              <mc:Fallback>
                <p:oleObj name="Equation" r:id="rId3" imgW="253890" imgH="88861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2571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0203"/>
              </p:ext>
            </p:extLst>
          </p:nvPr>
        </p:nvGraphicFramePr>
        <p:xfrm>
          <a:off x="4300537" y="3276600"/>
          <a:ext cx="6191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Equation" r:id="rId5" imgW="622030" imgH="888614" progId="Equation.DSMT4">
                  <p:embed/>
                </p:oleObj>
              </mc:Choice>
              <mc:Fallback>
                <p:oleObj name="Equation" r:id="rId5" imgW="622030" imgH="88861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537" y="3276600"/>
                        <a:ext cx="61912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609416"/>
              </p:ext>
            </p:extLst>
          </p:nvPr>
        </p:nvGraphicFramePr>
        <p:xfrm>
          <a:off x="6172200" y="3276600"/>
          <a:ext cx="24669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2" name="Equation" r:id="rId7" imgW="2463800" imgH="1028700" progId="Equation.DSMT4">
                  <p:embed/>
                </p:oleObj>
              </mc:Choice>
              <mc:Fallback>
                <p:oleObj name="Equation" r:id="rId7" imgW="2463800" imgH="1028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276600"/>
                        <a:ext cx="2466975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729895"/>
              </p:ext>
            </p:extLst>
          </p:nvPr>
        </p:nvGraphicFramePr>
        <p:xfrm>
          <a:off x="3524250" y="4648200"/>
          <a:ext cx="4286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3" name="Equation" r:id="rId9" imgW="431640" imgH="888840" progId="Equation.DSMT4">
                  <p:embed/>
                </p:oleObj>
              </mc:Choice>
              <mc:Fallback>
                <p:oleObj name="Equation" r:id="rId9" imgW="431640" imgH="888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648200"/>
                        <a:ext cx="4286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758677"/>
              </p:ext>
            </p:extLst>
          </p:nvPr>
        </p:nvGraphicFramePr>
        <p:xfrm>
          <a:off x="4440237" y="4648200"/>
          <a:ext cx="64452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Equation" r:id="rId11" imgW="647640" imgH="876240" progId="Equation.DSMT4">
                  <p:embed/>
                </p:oleObj>
              </mc:Choice>
              <mc:Fallback>
                <p:oleObj name="Equation" r:id="rId11" imgW="647640" imgH="876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7" y="4648200"/>
                        <a:ext cx="644525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212533"/>
              </p:ext>
            </p:extLst>
          </p:nvPr>
        </p:nvGraphicFramePr>
        <p:xfrm>
          <a:off x="6248400" y="4648200"/>
          <a:ext cx="25241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Equation" r:id="rId13" imgW="253800" imgH="888840" progId="Equation.DSMT4">
                  <p:embed/>
                </p:oleObj>
              </mc:Choice>
              <mc:Fallback>
                <p:oleObj name="Equation" r:id="rId13" imgW="253800" imgH="888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648200"/>
                        <a:ext cx="252412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374942"/>
              </p:ext>
            </p:extLst>
          </p:nvPr>
        </p:nvGraphicFramePr>
        <p:xfrm>
          <a:off x="2862263" y="4926013"/>
          <a:ext cx="227012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Equation" r:id="rId15" imgW="228600" imgH="330120" progId="Equation.DSMT4">
                  <p:embed/>
                </p:oleObj>
              </mc:Choice>
              <mc:Fallback>
                <p:oleObj name="Equation" r:id="rId15" imgW="22860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4926013"/>
                        <a:ext cx="227012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874079"/>
              </p:ext>
            </p:extLst>
          </p:nvPr>
        </p:nvGraphicFramePr>
        <p:xfrm>
          <a:off x="5332413" y="4932363"/>
          <a:ext cx="3159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Equation" r:id="rId17" imgW="317160" imgH="317160" progId="Equation.DSMT4">
                  <p:embed/>
                </p:oleObj>
              </mc:Choice>
              <mc:Fallback>
                <p:oleObj name="Equation" r:id="rId17" imgW="317160" imgH="317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413" y="4932363"/>
                        <a:ext cx="315912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442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713790"/>
              </p:ext>
            </p:extLst>
          </p:nvPr>
        </p:nvGraphicFramePr>
        <p:xfrm>
          <a:off x="381000" y="152400"/>
          <a:ext cx="8423564" cy="2716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0"/>
                <a:gridCol w="720090"/>
                <a:gridCol w="921674"/>
                <a:gridCol w="838200"/>
                <a:gridCol w="838200"/>
                <a:gridCol w="2819400"/>
              </a:tblGrid>
              <a:tr h="1303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vi-VN" sz="36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11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vi-VN" sz="36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27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nghịch đảo</a:t>
                      </a:r>
                      <a:endParaRPr lang="en-US" sz="1100" b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972048"/>
              </p:ext>
            </p:extLst>
          </p:nvPr>
        </p:nvGraphicFramePr>
        <p:xfrm>
          <a:off x="2937164" y="312748"/>
          <a:ext cx="2571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3" name="Equation" r:id="rId3" imgW="253890" imgH="888614" progId="Equation.DSMT4">
                  <p:embed/>
                </p:oleObj>
              </mc:Choice>
              <mc:Fallback>
                <p:oleObj name="Equation" r:id="rId3" imgW="253890" imgH="8886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164" y="312748"/>
                        <a:ext cx="2571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998311"/>
              </p:ext>
            </p:extLst>
          </p:nvPr>
        </p:nvGraphicFramePr>
        <p:xfrm>
          <a:off x="4342101" y="312748"/>
          <a:ext cx="6191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" name="Equation" r:id="rId5" imgW="622030" imgH="888614" progId="Equation.DSMT4">
                  <p:embed/>
                </p:oleObj>
              </mc:Choice>
              <mc:Fallback>
                <p:oleObj name="Equation" r:id="rId5" imgW="622030" imgH="88861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101" y="312748"/>
                        <a:ext cx="61912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360569"/>
              </p:ext>
            </p:extLst>
          </p:nvPr>
        </p:nvGraphicFramePr>
        <p:xfrm>
          <a:off x="6213764" y="312748"/>
          <a:ext cx="24669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" name="Equation" r:id="rId7" imgW="2463800" imgH="1028700" progId="Equation.DSMT4">
                  <p:embed/>
                </p:oleObj>
              </mc:Choice>
              <mc:Fallback>
                <p:oleObj name="Equation" r:id="rId7" imgW="2463800" imgH="1028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764" y="312748"/>
                        <a:ext cx="2466975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182040"/>
              </p:ext>
            </p:extLst>
          </p:nvPr>
        </p:nvGraphicFramePr>
        <p:xfrm>
          <a:off x="3565814" y="1684348"/>
          <a:ext cx="4286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6" name="Equation" r:id="rId9" imgW="431640" imgH="888840" progId="Equation.DSMT4">
                  <p:embed/>
                </p:oleObj>
              </mc:Choice>
              <mc:Fallback>
                <p:oleObj name="Equation" r:id="rId9" imgW="43164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814" y="1684348"/>
                        <a:ext cx="4286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404276"/>
              </p:ext>
            </p:extLst>
          </p:nvPr>
        </p:nvGraphicFramePr>
        <p:xfrm>
          <a:off x="4481801" y="1684348"/>
          <a:ext cx="644525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7" name="Equation" r:id="rId11" imgW="647640" imgH="876240" progId="Equation.DSMT4">
                  <p:embed/>
                </p:oleObj>
              </mc:Choice>
              <mc:Fallback>
                <p:oleObj name="Equation" r:id="rId11" imgW="64764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801" y="1684348"/>
                        <a:ext cx="644525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054713"/>
              </p:ext>
            </p:extLst>
          </p:nvPr>
        </p:nvGraphicFramePr>
        <p:xfrm>
          <a:off x="6289964" y="1684348"/>
          <a:ext cx="252412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8" name="Equation" r:id="rId13" imgW="253800" imgH="888840" progId="Equation.DSMT4">
                  <p:embed/>
                </p:oleObj>
              </mc:Choice>
              <mc:Fallback>
                <p:oleObj name="Equation" r:id="rId13" imgW="25380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964" y="1684348"/>
                        <a:ext cx="252412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68714"/>
              </p:ext>
            </p:extLst>
          </p:nvPr>
        </p:nvGraphicFramePr>
        <p:xfrm>
          <a:off x="2903827" y="1962161"/>
          <a:ext cx="227012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" name="Equation" r:id="rId15" imgW="228600" imgH="330120" progId="Equation.DSMT4">
                  <p:embed/>
                </p:oleObj>
              </mc:Choice>
              <mc:Fallback>
                <p:oleObj name="Equation" r:id="rId15" imgW="228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827" y="1962161"/>
                        <a:ext cx="227012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763511"/>
              </p:ext>
            </p:extLst>
          </p:nvPr>
        </p:nvGraphicFramePr>
        <p:xfrm>
          <a:off x="5373977" y="1968511"/>
          <a:ext cx="315912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" name="Equation" r:id="rId17" imgW="317160" imgH="317160" progId="Equation.DSMT4">
                  <p:embed/>
                </p:oleObj>
              </mc:Choice>
              <mc:Fallback>
                <p:oleObj name="Equation" r:id="rId17" imgW="317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977" y="1968511"/>
                        <a:ext cx="315912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457200" y="3352800"/>
            <a:ext cx="8229600" cy="9906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43000" y="3617267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Mỗi số bất kì có bao nhiêu số nghịch đảo với nó 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3155602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</a:p>
          <a:p>
            <a:pPr marL="514350" indent="-514350">
              <a:buAutoNum type="arabicPeriod"/>
            </a:pPr>
            <a:r>
              <a:rPr lang="vi-VN" sz="2800" b="1" i="1" dirty="0" smtClean="0">
                <a:latin typeface="Times New Roman" pitchFamily="18" charset="0"/>
                <a:cs typeface="Times New Roman" pitchFamily="18" charset="0"/>
              </a:rPr>
              <a:t>Mỗi số khác 0 bất kì có duy nhất một số nghịch đảo (số 0 không có số nghịch đảo)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" y="47244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 smtClean="0">
                <a:latin typeface="Times New Roman" pitchFamily="18" charset="0"/>
                <a:cs typeface="Times New Roman" pitchFamily="18" charset="0"/>
              </a:rPr>
              <a:t>2. Số nghịch đảo của a (a khác 0) là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548455"/>
              </p:ext>
            </p:extLst>
          </p:nvPr>
        </p:nvGraphicFramePr>
        <p:xfrm>
          <a:off x="5867400" y="4543097"/>
          <a:ext cx="26511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1" name="Equation" r:id="rId19" imgW="266400" imgH="888840" progId="Equation.DSMT4">
                  <p:embed/>
                </p:oleObj>
              </mc:Choice>
              <mc:Fallback>
                <p:oleObj name="Equation" r:id="rId19" imgW="266400" imgH="888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543097"/>
                        <a:ext cx="26511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/>
          <p:cNvSpPr/>
          <p:nvPr/>
        </p:nvSpPr>
        <p:spPr>
          <a:xfrm>
            <a:off x="3581400" y="152400"/>
            <a:ext cx="5334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581400" y="1600200"/>
            <a:ext cx="5334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04800" y="590041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 smtClean="0">
                <a:latin typeface="Times New Roman" pitchFamily="18" charset="0"/>
                <a:cs typeface="Times New Roman" pitchFamily="18" charset="0"/>
              </a:rPr>
              <a:t>3. Số nghịch đảo của       là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963139"/>
              </p:ext>
            </p:extLst>
          </p:nvPr>
        </p:nvGraphicFramePr>
        <p:xfrm>
          <a:off x="3715543" y="5719107"/>
          <a:ext cx="26511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2" name="Equation" r:id="rId21" imgW="266400" imgH="888840" progId="Equation.DSMT4">
                  <p:embed/>
                </p:oleObj>
              </mc:Choice>
              <mc:Fallback>
                <p:oleObj name="Equation" r:id="rId21" imgW="266400" imgH="8888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543" y="5719107"/>
                        <a:ext cx="26511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849343"/>
              </p:ext>
            </p:extLst>
          </p:nvPr>
        </p:nvGraphicFramePr>
        <p:xfrm>
          <a:off x="4610100" y="5719107"/>
          <a:ext cx="26511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3" name="Equation" r:id="rId23" imgW="266400" imgH="888840" progId="Equation.DSMT4">
                  <p:embed/>
                </p:oleObj>
              </mc:Choice>
              <mc:Fallback>
                <p:oleObj name="Equation" r:id="rId23" imgW="266400" imgH="8888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719107"/>
                        <a:ext cx="26511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547196"/>
              </p:ext>
            </p:extLst>
          </p:nvPr>
        </p:nvGraphicFramePr>
        <p:xfrm>
          <a:off x="5105400" y="5647670"/>
          <a:ext cx="21113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" name="Equation" r:id="rId25" imgW="2108160" imgH="1028520" progId="Equation.DSMT4">
                  <p:embed/>
                </p:oleObj>
              </mc:Choice>
              <mc:Fallback>
                <p:oleObj name="Equation" r:id="rId25" imgW="2108160" imgH="10285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647670"/>
                        <a:ext cx="211137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390900" y="2867027"/>
            <a:ext cx="529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vi-V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Sai ; 5 là số đối của -5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44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/>
      <p:bldP spid="18" grpId="1"/>
      <p:bldP spid="20" grpId="0"/>
      <p:bldP spid="23" grpId="0" animBg="1"/>
      <p:bldP spid="24" grpId="0" animBg="1"/>
      <p:bldP spid="25" grpId="0"/>
      <p:bldP spid="29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7873" y="76200"/>
            <a:ext cx="8534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Dạng 2: Thực hiện phép tính</a:t>
            </a:r>
          </a:p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Các bài làm sau đúng hay sai ? Nếu sai hãy chỉ ra lỗi và sửa lại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60974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423553"/>
              </p:ext>
            </p:extLst>
          </p:nvPr>
        </p:nvGraphicFramePr>
        <p:xfrm>
          <a:off x="457200" y="1679575"/>
          <a:ext cx="29003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Equation" r:id="rId3" imgW="2920680" imgH="888840" progId="Equation.DSMT4">
                  <p:embed/>
                </p:oleObj>
              </mc:Choice>
              <mc:Fallback>
                <p:oleObj name="Equation" r:id="rId3" imgW="2920680" imgH="8888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79575"/>
                        <a:ext cx="290036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2971800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B</a:t>
            </a:r>
            <a:r>
              <a:rPr lang="vi-VN" sz="2400" dirty="0" smtClean="0">
                <a:latin typeface="+mj-lt"/>
              </a:rPr>
              <a:t>.</a:t>
            </a:r>
            <a:r>
              <a:rPr lang="vi-VN" sz="2400" dirty="0" smtClean="0"/>
              <a:t>  </a:t>
            </a:r>
            <a:endParaRPr lang="en-US" sz="2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162"/>
              </p:ext>
            </p:extLst>
          </p:nvPr>
        </p:nvGraphicFramePr>
        <p:xfrm>
          <a:off x="557572" y="2790497"/>
          <a:ext cx="29511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6" name="Equation" r:id="rId5" imgW="2971800" imgH="888840" progId="Equation.DSMT4">
                  <p:embed/>
                </p:oleObj>
              </mc:Choice>
              <mc:Fallback>
                <p:oleObj name="Equation" r:id="rId5" imgW="297180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72" y="2790497"/>
                        <a:ext cx="2951163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4636" y="4296029"/>
            <a:ext cx="412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C.</a:t>
            </a:r>
            <a:r>
              <a:rPr lang="vi-VN" dirty="0" smtClean="0"/>
              <a:t> 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122221"/>
              </p:ext>
            </p:extLst>
          </p:nvPr>
        </p:nvGraphicFramePr>
        <p:xfrm>
          <a:off x="567531" y="4114726"/>
          <a:ext cx="244633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7" name="Equation" r:id="rId7" imgW="2463480" imgH="888840" progId="Equation.DSMT4">
                  <p:embed/>
                </p:oleObj>
              </mc:Choice>
              <mc:Fallback>
                <p:oleObj name="Equation" r:id="rId7" imgW="2463480" imgH="888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" y="4114726"/>
                        <a:ext cx="2446337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4636" y="5818725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vi-VN" dirty="0" smtClean="0"/>
              <a:t> 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124616"/>
              </p:ext>
            </p:extLst>
          </p:nvPr>
        </p:nvGraphicFramePr>
        <p:xfrm>
          <a:off x="325438" y="5637213"/>
          <a:ext cx="354488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8" name="Equation" r:id="rId9" imgW="3568680" imgH="888840" progId="Equation.DSMT4">
                  <p:embed/>
                </p:oleObj>
              </mc:Choice>
              <mc:Fallback>
                <p:oleObj name="Equation" r:id="rId9" imgW="3568680" imgH="888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5637213"/>
                        <a:ext cx="3544887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581400" y="1707416"/>
            <a:ext cx="983673" cy="7309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51563" y="184219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276600" y="4161250"/>
            <a:ext cx="983673" cy="7309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546763" y="4296029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3962399" y="5640250"/>
            <a:ext cx="676830" cy="7016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45629" y="5775029"/>
            <a:ext cx="41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692236" y="2837021"/>
            <a:ext cx="983673" cy="7309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962399" y="2971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Đ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4675909" y="1860974"/>
            <a:ext cx="489204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45864"/>
              </p:ext>
            </p:extLst>
          </p:nvPr>
        </p:nvGraphicFramePr>
        <p:xfrm>
          <a:off x="5538788" y="1630363"/>
          <a:ext cx="27114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" name="Equation" r:id="rId11" imgW="2730240" imgH="888840" progId="Equation.DSMT4">
                  <p:embed/>
                </p:oleObj>
              </mc:Choice>
              <mc:Fallback>
                <p:oleObj name="Equation" r:id="rId11" imgW="273024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8" y="1630363"/>
                        <a:ext cx="271145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ight Arrow 27"/>
          <p:cNvSpPr/>
          <p:nvPr/>
        </p:nvSpPr>
        <p:spPr>
          <a:xfrm>
            <a:off x="4431307" y="4284426"/>
            <a:ext cx="489204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58142"/>
              </p:ext>
            </p:extLst>
          </p:nvPr>
        </p:nvGraphicFramePr>
        <p:xfrm>
          <a:off x="5153025" y="4191000"/>
          <a:ext cx="248443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0" name="Equation" r:id="rId13" imgW="2501640" imgH="888840" progId="Equation.DSMT4">
                  <p:embed/>
                </p:oleObj>
              </mc:Choice>
              <mc:Fallback>
                <p:oleObj name="Equation" r:id="rId13" imgW="2501640" imgH="888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4191000"/>
                        <a:ext cx="248443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Arrow 30"/>
          <p:cNvSpPr/>
          <p:nvPr/>
        </p:nvSpPr>
        <p:spPr>
          <a:xfrm>
            <a:off x="4705510" y="5734783"/>
            <a:ext cx="489204" cy="4846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227853"/>
              </p:ext>
            </p:extLst>
          </p:nvPr>
        </p:nvGraphicFramePr>
        <p:xfrm>
          <a:off x="5086205" y="5698645"/>
          <a:ext cx="4111625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Equation" r:id="rId15" imgW="4140000" imgH="749160" progId="Equation.DSMT4">
                  <p:embed/>
                </p:oleObj>
              </mc:Choice>
              <mc:Fallback>
                <p:oleObj name="Equation" r:id="rId15" imgW="4140000" imgH="749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205" y="5698645"/>
                        <a:ext cx="4111625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Oval 32"/>
          <p:cNvSpPr/>
          <p:nvPr/>
        </p:nvSpPr>
        <p:spPr>
          <a:xfrm>
            <a:off x="5410200" y="1602313"/>
            <a:ext cx="3048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798797" y="1781770"/>
            <a:ext cx="2632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nghịch </a:t>
            </a:r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đảo </a:t>
            </a:r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SC/ Nghịch đảo SC sai 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5156039" y="3993342"/>
            <a:ext cx="3048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59581" y="4326687"/>
            <a:ext cx="2632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Nghịch đảo SBC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5618018" y="5503239"/>
            <a:ext cx="3048000" cy="1066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825836" y="5823135"/>
            <a:ext cx="2632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 dấu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34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 animBg="1"/>
      <p:bldP spid="21" grpId="0"/>
      <p:bldP spid="23" grpId="0" animBg="1"/>
      <p:bldP spid="24" grpId="0"/>
      <p:bldP spid="25" grpId="0" animBg="1"/>
      <p:bldP spid="28" grpId="0" animBg="1"/>
      <p:bldP spid="31" grpId="0" animBg="1"/>
      <p:bldP spid="33" grpId="0" animBg="1"/>
      <p:bldP spid="34" grpId="0"/>
      <p:bldP spid="35" grpId="0" animBg="1"/>
      <p:bldP spid="36" grpId="0"/>
      <p:bldP spid="37" grpId="0" animBg="1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152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Tính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353998"/>
              </p:ext>
            </p:extLst>
          </p:nvPr>
        </p:nvGraphicFramePr>
        <p:xfrm>
          <a:off x="403729" y="990600"/>
          <a:ext cx="200501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name="Equation" r:id="rId3" imgW="2019240" imgH="952200" progId="Equation.DSMT4">
                  <p:embed/>
                </p:oleObj>
              </mc:Choice>
              <mc:Fallback>
                <p:oleObj name="Equation" r:id="rId3" imgW="2019240" imgH="952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29" y="990600"/>
                        <a:ext cx="2005013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608926"/>
              </p:ext>
            </p:extLst>
          </p:nvPr>
        </p:nvGraphicFramePr>
        <p:xfrm>
          <a:off x="381000" y="2209800"/>
          <a:ext cx="22828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" name="Equation" r:id="rId5" imgW="2298600" imgH="952200" progId="Equation.DSMT4">
                  <p:embed/>
                </p:oleObj>
              </mc:Choice>
              <mc:Fallback>
                <p:oleObj name="Equation" r:id="rId5" imgW="2298600" imgH="952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09800"/>
                        <a:ext cx="22828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38608"/>
              </p:ext>
            </p:extLst>
          </p:nvPr>
        </p:nvGraphicFramePr>
        <p:xfrm>
          <a:off x="315623" y="5029200"/>
          <a:ext cx="21812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" name="Equation" r:id="rId7" imgW="2197080" imgH="888840" progId="Equation.DSMT4">
                  <p:embed/>
                </p:oleObj>
              </mc:Choice>
              <mc:Fallback>
                <p:oleObj name="Equation" r:id="rId7" imgW="219708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623" y="5029200"/>
                        <a:ext cx="21812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428461"/>
              </p:ext>
            </p:extLst>
          </p:nvPr>
        </p:nvGraphicFramePr>
        <p:xfrm>
          <a:off x="228600" y="3429000"/>
          <a:ext cx="83502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name="Equation" r:id="rId9" imgW="8407080" imgH="799920" progId="Equation.DSMT4">
                  <p:embed/>
                </p:oleObj>
              </mc:Choice>
              <mc:Fallback>
                <p:oleObj name="Equation" r:id="rId9" imgW="8407080" imgH="7999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429000"/>
                        <a:ext cx="835025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Arrow 11"/>
          <p:cNvSpPr/>
          <p:nvPr/>
        </p:nvSpPr>
        <p:spPr>
          <a:xfrm>
            <a:off x="381000" y="4572000"/>
            <a:ext cx="381000" cy="762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96636" y="4317712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489511"/>
              </p:ext>
            </p:extLst>
          </p:nvPr>
        </p:nvGraphicFramePr>
        <p:xfrm>
          <a:off x="2438400" y="1066800"/>
          <a:ext cx="256063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" name="Equation" r:id="rId11" imgW="2577960" imgH="888840" progId="Equation.DSMT4">
                  <p:embed/>
                </p:oleObj>
              </mc:Choice>
              <mc:Fallback>
                <p:oleObj name="Equation" r:id="rId11" imgW="257796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66800"/>
                        <a:ext cx="2560637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05888"/>
              </p:ext>
            </p:extLst>
          </p:nvPr>
        </p:nvGraphicFramePr>
        <p:xfrm>
          <a:off x="2667000" y="2286000"/>
          <a:ext cx="336708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3" name="Equation" r:id="rId13" imgW="3390840" imgH="888840" progId="Equation.DSMT4">
                  <p:embed/>
                </p:oleObj>
              </mc:Choice>
              <mc:Fallback>
                <p:oleObj name="Equation" r:id="rId13" imgW="3390840" imgH="888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86000"/>
                        <a:ext cx="3367087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924618"/>
              </p:ext>
            </p:extLst>
          </p:nvPr>
        </p:nvGraphicFramePr>
        <p:xfrm>
          <a:off x="2590800" y="5029200"/>
          <a:ext cx="64293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Equation" r:id="rId15" imgW="6476760" imgH="888840" progId="Equation.DSMT4">
                  <p:embed/>
                </p:oleObj>
              </mc:Choice>
              <mc:Fallback>
                <p:oleObj name="Equation" r:id="rId15" imgW="647676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029200"/>
                        <a:ext cx="64293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1544782" y="6109855"/>
            <a:ext cx="5715000" cy="533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14600" y="6191889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Chú ý thứ tự thực hiện phép tính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95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509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MathType 6.0 Equation</vt:lpstr>
      <vt:lpstr>Equation</vt:lpstr>
      <vt:lpstr>Câu 1: Thế nào là hai số nghịch đảo ?</vt:lpstr>
      <vt:lpstr>PowerPoint Presentation</vt:lpstr>
      <vt:lpstr>Câu 2: Phát biểu quy tắc của phép chia phân số 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Câu 1: Thế nào là hai số nghịch đảo</dc:title>
  <dc:creator>Windows User</dc:creator>
  <cp:lastModifiedBy>Windows User</cp:lastModifiedBy>
  <cp:revision>30</cp:revision>
  <dcterms:created xsi:type="dcterms:W3CDTF">2020-03-12T06:37:59Z</dcterms:created>
  <dcterms:modified xsi:type="dcterms:W3CDTF">2020-03-12T11:14:45Z</dcterms:modified>
</cp:coreProperties>
</file>