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51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8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3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7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5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5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6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6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1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24C6-B4BC-43B1-BBF7-E43B2C586E8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8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8.wmf"/><Relationship Id="rId3" Type="http://schemas.openxmlformats.org/officeDocument/2006/relationships/image" Target="../media/image19.png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4.wmf"/><Relationship Id="rId3" Type="http://schemas.openxmlformats.org/officeDocument/2006/relationships/image" Target="../media/image19.pn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0.wmf"/><Relationship Id="rId3" Type="http://schemas.openxmlformats.org/officeDocument/2006/relationships/image" Target="../media/image31.pn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6.wmf"/><Relationship Id="rId3" Type="http://schemas.openxmlformats.org/officeDocument/2006/relationships/image" Target="../media/image31.png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0.bin"/><Relationship Id="rId18" Type="http://schemas.openxmlformats.org/officeDocument/2006/relationships/oleObject" Target="../embeddings/oleObject42.bin"/><Relationship Id="rId26" Type="http://schemas.openxmlformats.org/officeDocument/2006/relationships/oleObject" Target="../embeddings/oleObject46.bin"/><Relationship Id="rId3" Type="http://schemas.openxmlformats.org/officeDocument/2006/relationships/oleObject" Target="../embeddings/oleObject35.bin"/><Relationship Id="rId21" Type="http://schemas.openxmlformats.org/officeDocument/2006/relationships/image" Target="../media/image47.wmf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3.wmf"/><Relationship Id="rId17" Type="http://schemas.openxmlformats.org/officeDocument/2006/relationships/image" Target="../media/image45.wmf"/><Relationship Id="rId25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29" Type="http://schemas.openxmlformats.org/officeDocument/2006/relationships/image" Target="../media/image51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9.bin"/><Relationship Id="rId24" Type="http://schemas.openxmlformats.org/officeDocument/2006/relationships/oleObject" Target="../embeddings/oleObject45.bin"/><Relationship Id="rId5" Type="http://schemas.openxmlformats.org/officeDocument/2006/relationships/oleObject" Target="../embeddings/oleObject36.bin"/><Relationship Id="rId15" Type="http://schemas.openxmlformats.org/officeDocument/2006/relationships/image" Target="../media/image52.png"/><Relationship Id="rId23" Type="http://schemas.openxmlformats.org/officeDocument/2006/relationships/image" Target="../media/image48.wmf"/><Relationship Id="rId28" Type="http://schemas.openxmlformats.org/officeDocument/2006/relationships/oleObject" Target="../embeddings/oleObject47.bin"/><Relationship Id="rId10" Type="http://schemas.openxmlformats.org/officeDocument/2006/relationships/image" Target="../media/image42.wmf"/><Relationship Id="rId19" Type="http://schemas.openxmlformats.org/officeDocument/2006/relationships/image" Target="../media/image46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4.wmf"/><Relationship Id="rId22" Type="http://schemas.openxmlformats.org/officeDocument/2006/relationships/oleObject" Target="../embeddings/oleObject44.bin"/><Relationship Id="rId27" Type="http://schemas.openxmlformats.org/officeDocument/2006/relationships/image" Target="../media/image5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13.pn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2071221"/>
            <a:ext cx="8676456" cy="1569658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12.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58" name="Rectangle 90"/>
          <p:cNvSpPr>
            <a:spLocks noChangeArrowheads="1"/>
          </p:cNvSpPr>
          <p:nvPr/>
        </p:nvSpPr>
        <p:spPr bwMode="auto">
          <a:xfrm>
            <a:off x="101600" y="168275"/>
            <a:ext cx="8940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tabLst>
                <a:tab pos="2279650" algn="l"/>
                <a:tab pos="4597400" algn="l"/>
              </a:tabLst>
            </a:pPr>
            <a:r>
              <a:rPr lang="en-US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Nhận xét  </a:t>
            </a:r>
          </a:p>
          <a:p>
            <a:pPr algn="ctr">
              <a:lnSpc>
                <a:spcPct val="150000"/>
              </a:lnSpc>
              <a:tabLst>
                <a:tab pos="2279650" algn="l"/>
                <a:tab pos="4597400" algn="l"/>
              </a:tabLst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Góc tạo bởi hai tia phân giác của </a:t>
            </a:r>
          </a:p>
          <a:p>
            <a:pPr algn="ctr">
              <a:lnSpc>
                <a:spcPct val="150000"/>
              </a:lnSpc>
              <a:tabLst>
                <a:tab pos="2279650" algn="l"/>
                <a:tab pos="4597400" algn="l"/>
              </a:tabLst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hai góc kề bù thì có số đo bằng 90</a:t>
            </a:r>
            <a:r>
              <a:rPr lang="en-US" sz="4000" b="1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tabLst>
                <a:tab pos="2279650" algn="l"/>
                <a:tab pos="4597400" algn="l"/>
              </a:tabLst>
            </a:pP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59" name="Rectangle 91"/>
          <p:cNvSpPr>
            <a:spLocks noChangeArrowheads="1"/>
          </p:cNvSpPr>
          <p:nvPr/>
        </p:nvSpPr>
        <p:spPr bwMode="auto">
          <a:xfrm>
            <a:off x="669925" y="2189163"/>
            <a:ext cx="3851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79650" algn="l"/>
                <a:tab pos="4597400" algn="l"/>
              </a:tabLst>
            </a:pPr>
            <a:r>
              <a:rPr lang="en-US" sz="2800" i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endParaRPr lang="en-US" sz="280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00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8" grpId="0"/>
      <p:bldP spid="72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58" name="Rectangle 90"/>
          <p:cNvSpPr>
            <a:spLocks noChangeArrowheads="1"/>
          </p:cNvSpPr>
          <p:nvPr/>
        </p:nvSpPr>
        <p:spPr bwMode="auto">
          <a:xfrm>
            <a:off x="201613" y="542925"/>
            <a:ext cx="894238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tabLst>
                <a:tab pos="2279650" algn="l"/>
                <a:tab pos="4597400" algn="l"/>
              </a:tabLst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 3 ( Bài 37/SGK/ Trang 87)  </a:t>
            </a:r>
          </a:p>
          <a:p>
            <a:pPr>
              <a:lnSpc>
                <a:spcPct val="150000"/>
              </a:lnSpc>
              <a:tabLst>
                <a:tab pos="2279650" algn="l"/>
                <a:tab pos="45974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Cho hai tia Oy, Oz cùng nằm trên một nửa mặt phẳng có bờ chứa tia Ox. Biết góc xOy =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; góc xOz = 120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tabLst>
                <a:tab pos="2279650" algn="l"/>
                <a:tab pos="45974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a) Tính số đo góc yOz </a:t>
            </a:r>
          </a:p>
          <a:p>
            <a:pPr>
              <a:lnSpc>
                <a:spcPct val="150000"/>
              </a:lnSpc>
              <a:tabLst>
                <a:tab pos="2279650" algn="l"/>
                <a:tab pos="45974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Vẽ tia phân giác Om của góc xOy, tia phân giác On của góc xOz. Tính số đo góc mOn ? </a:t>
            </a:r>
            <a:endParaRPr lang="en-US" sz="2800" baseline="300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tabLst>
                <a:tab pos="2279650" algn="l"/>
                <a:tab pos="4597400" algn="l"/>
              </a:tabLst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59" name="Rectangle 91"/>
          <p:cNvSpPr>
            <a:spLocks noChangeArrowheads="1"/>
          </p:cNvSpPr>
          <p:nvPr/>
        </p:nvSpPr>
        <p:spPr bwMode="auto">
          <a:xfrm>
            <a:off x="669925" y="2189163"/>
            <a:ext cx="3851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79650" algn="l"/>
                <a:tab pos="4597400" algn="l"/>
              </a:tabLst>
            </a:pPr>
            <a:r>
              <a:rPr lang="en-US" sz="2800" i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endParaRPr lang="en-US" sz="280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662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8" grpId="0"/>
      <p:bldP spid="72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9225"/>
            <a:ext cx="38512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9888" y="2078038"/>
            <a:ext cx="9890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indent="-514350" eaLnBrk="1" hangingPunct="1">
              <a:buFontTx/>
              <a:buAutoNum type="alphaLcParenR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Oz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Ox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</p:txBody>
      </p:sp>
      <p:graphicFrame>
        <p:nvGraphicFramePr>
          <p:cNvPr id="13316" name="Object 1"/>
          <p:cNvGraphicFramePr>
            <a:graphicFrameLocks noChangeAspect="1"/>
          </p:cNvGraphicFramePr>
          <p:nvPr/>
        </p:nvGraphicFramePr>
        <p:xfrm>
          <a:off x="1638300" y="2657475"/>
          <a:ext cx="53816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4" imgW="2768600" imgH="508000" progId="Equation.DSMT4">
                  <p:embed/>
                </p:oleObj>
              </mc:Choice>
              <mc:Fallback>
                <p:oleObj name="Equation" r:id="rId4" imgW="2768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657475"/>
                        <a:ext cx="538162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0363" y="3716338"/>
            <a:ext cx="9890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Oz </a:t>
            </a: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3318" name="Object 3"/>
          <p:cNvGraphicFramePr>
            <a:graphicFrameLocks noChangeAspect="1"/>
          </p:cNvGraphicFramePr>
          <p:nvPr/>
        </p:nvGraphicFramePr>
        <p:xfrm>
          <a:off x="1619250" y="4292600"/>
          <a:ext cx="33845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6" imgW="1409088" imgH="203112" progId="Equation.DSMT4">
                  <p:embed/>
                </p:oleObj>
              </mc:Choice>
              <mc:Fallback>
                <p:oleObj name="Equation" r:id="rId6" imgW="140908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292600"/>
                        <a:ext cx="33845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5"/>
          <p:cNvGraphicFramePr>
            <a:graphicFrameLocks noChangeAspect="1"/>
          </p:cNvGraphicFramePr>
          <p:nvPr/>
        </p:nvGraphicFramePr>
        <p:xfrm>
          <a:off x="539750" y="5084763"/>
          <a:ext cx="36718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8" imgW="1586811" imgH="203112" progId="Equation.DSMT4">
                  <p:embed/>
                </p:oleObj>
              </mc:Choice>
              <mc:Fallback>
                <p:oleObj name="Equation" r:id="rId8" imgW="158681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084763"/>
                        <a:ext cx="367188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6"/>
          <p:cNvGraphicFramePr>
            <a:graphicFrameLocks noChangeAspect="1"/>
          </p:cNvGraphicFramePr>
          <p:nvPr/>
        </p:nvGraphicFramePr>
        <p:xfrm>
          <a:off x="539750" y="5732463"/>
          <a:ext cx="324008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10" imgW="1346200" imgH="228600" progId="Equation.DSMT4">
                  <p:embed/>
                </p:oleObj>
              </mc:Choice>
              <mc:Fallback>
                <p:oleObj name="Equation" r:id="rId10" imgW="1346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732463"/>
                        <a:ext cx="3240088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7"/>
          <p:cNvGraphicFramePr>
            <a:graphicFrameLocks noChangeAspect="1"/>
          </p:cNvGraphicFramePr>
          <p:nvPr/>
        </p:nvGraphicFramePr>
        <p:xfrm>
          <a:off x="611188" y="6308725"/>
          <a:ext cx="20891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12" imgW="939800" imgH="228600" progId="Equation.DSMT4">
                  <p:embed/>
                </p:oleObj>
              </mc:Choice>
              <mc:Fallback>
                <p:oleObj name="Equation" r:id="rId12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308725"/>
                        <a:ext cx="20891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77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9225"/>
            <a:ext cx="38512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9888" y="2078038"/>
            <a:ext cx="9890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b) Vì tia Om là tia phân giác của góc xOy 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Nên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7663" y="3379788"/>
            <a:ext cx="9890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b) Vì tia On là tia phân giác của góc xOz 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Nên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58888" y="2613025"/>
          <a:ext cx="4608512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4" imgW="2451100" imgH="419100" progId="Equation.DSMT4">
                  <p:embed/>
                </p:oleObj>
              </mc:Choice>
              <mc:Fallback>
                <p:oleObj name="Equation" r:id="rId4" imgW="2451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613025"/>
                        <a:ext cx="4608512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187450" y="3856038"/>
          <a:ext cx="4376738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6" imgW="2273300" imgH="419100" progId="Equation.DSMT4">
                  <p:embed/>
                </p:oleObj>
              </mc:Choice>
              <mc:Fallback>
                <p:oleObj name="Equation" r:id="rId6" imgW="2273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856038"/>
                        <a:ext cx="4376738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7663" y="4581525"/>
            <a:ext cx="989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b)Ta có :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908175" y="4754563"/>
          <a:ext cx="39639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8" imgW="2005729" imgH="177723" progId="Equation.DSMT4">
                  <p:embed/>
                </p:oleObj>
              </mc:Choice>
              <mc:Fallback>
                <p:oleObj name="Equation" r:id="rId8" imgW="2005729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754563"/>
                        <a:ext cx="396398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55650" y="5157788"/>
          <a:ext cx="53292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10" imgW="2183452" imgH="177723" progId="Equation.DSMT4">
                  <p:embed/>
                </p:oleObj>
              </mc:Choice>
              <mc:Fallback>
                <p:oleObj name="Equation" r:id="rId10" imgW="2183452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157788"/>
                        <a:ext cx="532923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827088" y="5805488"/>
          <a:ext cx="40322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12" imgW="1726451" imgH="203112" progId="Equation.DSMT4">
                  <p:embed/>
                </p:oleObj>
              </mc:Choice>
              <mc:Fallback>
                <p:oleObj name="Equation" r:id="rId12" imgW="172645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805488"/>
                        <a:ext cx="4032250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213350" y="5732463"/>
          <a:ext cx="18208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14" imgW="990170" imgH="203112" progId="Equation.DSMT4">
                  <p:embed/>
                </p:oleObj>
              </mc:Choice>
              <mc:Fallback>
                <p:oleObj name="Equation" r:id="rId14" imgW="990170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5732463"/>
                        <a:ext cx="182086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91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58" name="Rectangle 90"/>
          <p:cNvSpPr>
            <a:spLocks noChangeArrowheads="1"/>
          </p:cNvSpPr>
          <p:nvPr/>
        </p:nvSpPr>
        <p:spPr bwMode="auto">
          <a:xfrm>
            <a:off x="201613" y="298450"/>
            <a:ext cx="8942387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tabLst>
                <a:tab pos="2279650" algn="l"/>
                <a:tab pos="4597400" algn="l"/>
              </a:tabLs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4: </a:t>
            </a:r>
          </a:p>
          <a:p>
            <a:pPr>
              <a:lnSpc>
                <a:spcPct val="150000"/>
              </a:lnSpc>
              <a:tabLst>
                <a:tab pos="2279650" algn="l"/>
                <a:tab pos="4597400" algn="l"/>
              </a:tabLs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Cho hai tia đối nhau Ox, Oy. Trên cùng một nửa mặt phẳng có bờ xy , vẽ các tia Oz, Ot sao cho góc xOz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; góc yOt = 50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  <a:tabLst>
                <a:tab pos="2279650" algn="l"/>
                <a:tab pos="4597400" algn="l"/>
              </a:tabLs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Chứng tỏ rằng tia Ot là tia phân giác của góc yOz ? </a:t>
            </a:r>
          </a:p>
          <a:p>
            <a:pPr>
              <a:lnSpc>
                <a:spcPct val="150000"/>
              </a:lnSpc>
              <a:tabLst>
                <a:tab pos="2279650" algn="l"/>
                <a:tab pos="4597400" algn="l"/>
              </a:tabLst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  <a:tabLst>
                <a:tab pos="2279650" algn="l"/>
                <a:tab pos="4597400" algn="l"/>
              </a:tabLst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59" name="Rectangle 91"/>
          <p:cNvSpPr>
            <a:spLocks noChangeArrowheads="1"/>
          </p:cNvSpPr>
          <p:nvPr/>
        </p:nvSpPr>
        <p:spPr bwMode="auto">
          <a:xfrm>
            <a:off x="669925" y="2189163"/>
            <a:ext cx="3851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79650" algn="l"/>
                <a:tab pos="4597400" algn="l"/>
              </a:tabLst>
            </a:pPr>
            <a:r>
              <a:rPr lang="en-US" sz="2800" i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endParaRPr lang="en-US" sz="280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599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8" grpId="0"/>
      <p:bldP spid="72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9888" y="2078038"/>
            <a:ext cx="9890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b) Vì góc xOz và góc yOz là hai góc kề bù 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Nên </a:t>
            </a:r>
          </a:p>
        </p:txBody>
      </p:sp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2550"/>
            <a:ext cx="43148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388" name="Object 1"/>
          <p:cNvGraphicFramePr>
            <a:graphicFrameLocks noChangeAspect="1"/>
          </p:cNvGraphicFramePr>
          <p:nvPr/>
        </p:nvGraphicFramePr>
        <p:xfrm>
          <a:off x="1403350" y="2605088"/>
          <a:ext cx="302418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4" imgW="1308100" imgH="228600" progId="Equation.DSMT4">
                  <p:embed/>
                </p:oleObj>
              </mc:Choice>
              <mc:Fallback>
                <p:oleObj name="Equation" r:id="rId4" imgW="1308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605088"/>
                        <a:ext cx="3024188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3"/>
          <p:cNvGraphicFramePr>
            <a:graphicFrameLocks noChangeAspect="1"/>
          </p:cNvGraphicFramePr>
          <p:nvPr/>
        </p:nvGraphicFramePr>
        <p:xfrm>
          <a:off x="1547813" y="3141663"/>
          <a:ext cx="33035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6" imgW="1498600" imgH="228600" progId="Equation.DSMT4">
                  <p:embed/>
                </p:oleObj>
              </mc:Choice>
              <mc:Fallback>
                <p:oleObj name="Equation" r:id="rId6" imgW="149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141663"/>
                        <a:ext cx="330358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4"/>
          <p:cNvGraphicFramePr>
            <a:graphicFrameLocks noChangeAspect="1"/>
          </p:cNvGraphicFramePr>
          <p:nvPr/>
        </p:nvGraphicFramePr>
        <p:xfrm>
          <a:off x="1619250" y="3644900"/>
          <a:ext cx="26654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8" imgW="1346200" imgH="228600" progId="Equation.DSMT4">
                  <p:embed/>
                </p:oleObj>
              </mc:Choice>
              <mc:Fallback>
                <p:oleObj name="Equation" r:id="rId8" imgW="1346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644900"/>
                        <a:ext cx="26654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5"/>
          <p:cNvGraphicFramePr>
            <a:graphicFrameLocks noChangeAspect="1"/>
          </p:cNvGraphicFramePr>
          <p:nvPr/>
        </p:nvGraphicFramePr>
        <p:xfrm>
          <a:off x="1619250" y="4149725"/>
          <a:ext cx="262731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10" imgW="1346200" imgH="228600" progId="Equation.DSMT4">
                  <p:embed/>
                </p:oleObj>
              </mc:Choice>
              <mc:Fallback>
                <p:oleObj name="Equation" r:id="rId10" imgW="1346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149725"/>
                        <a:ext cx="262731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6"/>
          <p:cNvGraphicFramePr>
            <a:graphicFrameLocks noChangeAspect="1"/>
          </p:cNvGraphicFramePr>
          <p:nvPr/>
        </p:nvGraphicFramePr>
        <p:xfrm>
          <a:off x="1692275" y="4868863"/>
          <a:ext cx="22113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12" imgW="1002865" imgH="228501" progId="Equation.DSMT4">
                  <p:embed/>
                </p:oleObj>
              </mc:Choice>
              <mc:Fallback>
                <p:oleObj name="Equation" r:id="rId12" imgW="100286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868863"/>
                        <a:ext cx="22113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910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9888" y="2078038"/>
            <a:ext cx="9890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Vì tia Ot và tia Oz nằm trên cùng nửa mặt phẳng bờ Oy 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Và 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Nên tia Ot nằm giữa hai tia Oy và Oz 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Suy ra  </a:t>
            </a:r>
          </a:p>
        </p:txBody>
      </p:sp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88900"/>
            <a:ext cx="43148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47813" y="4076700"/>
          <a:ext cx="33845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4" imgW="1548728" imgH="203112" progId="Equation.DSMT4">
                  <p:embed/>
                </p:oleObj>
              </mc:Choice>
              <mc:Fallback>
                <p:oleObj name="Equation" r:id="rId4" imgW="154872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076700"/>
                        <a:ext cx="33845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19250" y="4508500"/>
          <a:ext cx="29972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6" imgW="1320227" imgH="203112" progId="Equation.DSMT4">
                  <p:embed/>
                </p:oleObj>
              </mc:Choice>
              <mc:Fallback>
                <p:oleObj name="Equation" r:id="rId6" imgW="132022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508500"/>
                        <a:ext cx="29972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859338" y="4508500"/>
          <a:ext cx="23018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8" imgW="914400" imgH="203200" progId="Equation.DSMT4">
                  <p:embed/>
                </p:oleObj>
              </mc:Choice>
              <mc:Fallback>
                <p:oleObj name="Equation" r:id="rId8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508500"/>
                        <a:ext cx="23018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92275" y="5084763"/>
          <a:ext cx="21796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10" imgW="1054100" imgH="203200" progId="Equation.DSMT4">
                  <p:embed/>
                </p:oleObj>
              </mc:Choice>
              <mc:Fallback>
                <p:oleObj name="Equation" r:id="rId10" imgW="1054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084763"/>
                        <a:ext cx="2179638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0825" y="5491163"/>
            <a:ext cx="9890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Vậy Ot là tia phân giác của góc yOz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116013" y="2565400"/>
          <a:ext cx="36004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12" imgW="1638300" imgH="228600" progId="Equation.DSMT4">
                  <p:embed/>
                </p:oleObj>
              </mc:Choice>
              <mc:Fallback>
                <p:oleObj name="Equation" r:id="rId12" imgW="163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565400"/>
                        <a:ext cx="360045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824038" y="3573463"/>
          <a:ext cx="34909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14" imgW="1371600" imgH="203200" progId="Equation.DSMT4">
                  <p:embed/>
                </p:oleObj>
              </mc:Choice>
              <mc:Fallback>
                <p:oleObj name="Equation" r:id="rId14" imgW="1371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3573463"/>
                        <a:ext cx="3490912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98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58" name="Rectangle 90"/>
          <p:cNvSpPr>
            <a:spLocks noChangeArrowheads="1"/>
          </p:cNvSpPr>
          <p:nvPr/>
        </p:nvSpPr>
        <p:spPr bwMode="auto">
          <a:xfrm>
            <a:off x="201613" y="760413"/>
            <a:ext cx="8834437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tabLst>
                <a:tab pos="2279650" algn="l"/>
                <a:tab pos="4597400" algn="l"/>
              </a:tabLs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</a:p>
          <a:p>
            <a:pPr>
              <a:lnSpc>
                <a:spcPct val="150000"/>
              </a:lnSpc>
              <a:tabLst>
                <a:tab pos="2279650" algn="l"/>
                <a:tab pos="4597400" algn="l"/>
              </a:tabLst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Oz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lphaLcParenR"/>
              <a:tabLst>
                <a:tab pos="2279650" algn="l"/>
                <a:tab pos="4597400" algn="l"/>
              </a:tabLst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>
              <a:lnSpc>
                <a:spcPct val="150000"/>
              </a:lnSpc>
              <a:tabLst>
                <a:tab pos="2279650" algn="l"/>
                <a:tab pos="4597400" algn="l"/>
              </a:tabLs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>
              <a:lnSpc>
                <a:spcPct val="150000"/>
              </a:lnSpc>
              <a:tabLst>
                <a:tab pos="2279650" algn="l"/>
                <a:tab pos="4597400" algn="l"/>
              </a:tabLs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zOt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>
              <a:lnSpc>
                <a:spcPct val="150000"/>
              </a:lnSpc>
              <a:tabLst>
                <a:tab pos="2279650" algn="l"/>
                <a:tab pos="4597400" algn="l"/>
              </a:tabLst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59" name="Rectangle 91"/>
          <p:cNvSpPr>
            <a:spLocks noChangeArrowheads="1"/>
          </p:cNvSpPr>
          <p:nvPr/>
        </p:nvSpPr>
        <p:spPr bwMode="auto">
          <a:xfrm>
            <a:off x="669925" y="2189163"/>
            <a:ext cx="3851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79650" algn="l"/>
                <a:tab pos="4597400" algn="l"/>
              </a:tabLst>
            </a:pPr>
            <a:r>
              <a:rPr lang="en-US" sz="2800" i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endParaRPr lang="en-US" sz="280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18437" name="Object 1"/>
          <p:cNvGraphicFramePr>
            <a:graphicFrameLocks noChangeAspect="1"/>
          </p:cNvGraphicFramePr>
          <p:nvPr/>
        </p:nvGraphicFramePr>
        <p:xfrm>
          <a:off x="827088" y="2217738"/>
          <a:ext cx="32400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3" imgW="1600200" imgH="228600" progId="Equation.DSMT4">
                  <p:embed/>
                </p:oleObj>
              </mc:Choice>
              <mc:Fallback>
                <p:oleObj name="Equation" r:id="rId3" imgW="160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17738"/>
                        <a:ext cx="3240087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4358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8" grpId="0"/>
      <p:bldP spid="72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225" y="384175"/>
            <a:ext cx="101663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a) Vì  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Nên tia Oy nằm giữa hai tia Ox và Oz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Suy ra   </a:t>
            </a:r>
          </a:p>
        </p:txBody>
      </p:sp>
      <p:graphicFrame>
        <p:nvGraphicFramePr>
          <p:cNvPr id="19459" name="Object 1"/>
          <p:cNvGraphicFramePr>
            <a:graphicFrameLocks noChangeAspect="1"/>
          </p:cNvGraphicFramePr>
          <p:nvPr/>
        </p:nvGraphicFramePr>
        <p:xfrm>
          <a:off x="1042988" y="393700"/>
          <a:ext cx="30972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Equation" r:id="rId3" imgW="1676400" imgH="279400" progId="Equation.DSMT4">
                  <p:embed/>
                </p:oleObj>
              </mc:Choice>
              <mc:Fallback>
                <p:oleObj name="Equation" r:id="rId3" imgW="1676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93700"/>
                        <a:ext cx="309721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3"/>
          <p:cNvGraphicFramePr>
            <a:graphicFrameLocks noChangeAspect="1"/>
          </p:cNvGraphicFramePr>
          <p:nvPr/>
        </p:nvGraphicFramePr>
        <p:xfrm>
          <a:off x="1042988" y="1352550"/>
          <a:ext cx="34972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Equation" r:id="rId5" imgW="1409088" imgH="203112" progId="Equation.DSMT4">
                  <p:embed/>
                </p:oleObj>
              </mc:Choice>
              <mc:Fallback>
                <p:oleObj name="Equation" r:id="rId5" imgW="140908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352550"/>
                        <a:ext cx="34972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4"/>
          <p:cNvGraphicFramePr>
            <a:graphicFrameLocks noChangeAspect="1"/>
          </p:cNvGraphicFramePr>
          <p:nvPr/>
        </p:nvGraphicFramePr>
        <p:xfrm>
          <a:off x="250825" y="1795463"/>
          <a:ext cx="331311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Equation" r:id="rId7" imgW="1586811" imgH="203112" progId="Equation.DSMT4">
                  <p:embed/>
                </p:oleObj>
              </mc:Choice>
              <mc:Fallback>
                <p:oleObj name="Equation" r:id="rId7" imgW="158681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95463"/>
                        <a:ext cx="3313113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5"/>
          <p:cNvGraphicFramePr>
            <a:graphicFrameLocks noChangeAspect="1"/>
          </p:cNvGraphicFramePr>
          <p:nvPr/>
        </p:nvGraphicFramePr>
        <p:xfrm>
          <a:off x="250825" y="2349500"/>
          <a:ext cx="28813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Equation" r:id="rId9" imgW="1346200" imgH="228600" progId="Equation.DSMT4">
                  <p:embed/>
                </p:oleObj>
              </mc:Choice>
              <mc:Fallback>
                <p:oleObj name="Equation" r:id="rId9" imgW="1346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349500"/>
                        <a:ext cx="28813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6"/>
          <p:cNvGraphicFramePr>
            <a:graphicFrameLocks noChangeAspect="1"/>
          </p:cNvGraphicFramePr>
          <p:nvPr/>
        </p:nvGraphicFramePr>
        <p:xfrm>
          <a:off x="3182938" y="2349500"/>
          <a:ext cx="20161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tion" r:id="rId11" imgW="939800" imgH="228600" progId="Equation.DSMT4">
                  <p:embed/>
                </p:oleObj>
              </mc:Choice>
              <mc:Fallback>
                <p:oleObj name="Equation" r:id="rId11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2349500"/>
                        <a:ext cx="20161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950" y="2817813"/>
            <a:ext cx="101663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b) Vì tia Oy nằm giữa hai tia Ox và Oz 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Và   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Suy ra Oy là tia phân giác của góc xOz </a:t>
            </a:r>
          </a:p>
          <a:p>
            <a:pPr eaLnBrk="1" hangingPunct="1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5" name="Object 7"/>
          <p:cNvGraphicFramePr>
            <a:graphicFrameLocks noChangeAspect="1"/>
          </p:cNvGraphicFramePr>
          <p:nvPr/>
        </p:nvGraphicFramePr>
        <p:xfrm>
          <a:off x="827088" y="3284538"/>
          <a:ext cx="30972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13" imgW="1384300" imgH="279400" progId="Equation.DSMT4">
                  <p:embed/>
                </p:oleObj>
              </mc:Choice>
              <mc:Fallback>
                <p:oleObj name="Equation" r:id="rId13" imgW="1384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284538"/>
                        <a:ext cx="30972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950" y="4179888"/>
            <a:ext cx="101663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c) Vì góc xOy và góc xOt là hai góc kề bù 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Nên 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Vì góc zOy và góc zOt là hai góc kề bù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Nên </a:t>
            </a:r>
          </a:p>
        </p:txBody>
      </p:sp>
      <p:pic>
        <p:nvPicPr>
          <p:cNvPr id="19467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0350"/>
            <a:ext cx="3482975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468" name="Object 8"/>
          <p:cNvGraphicFramePr>
            <a:graphicFrameLocks noChangeAspect="1"/>
          </p:cNvGraphicFramePr>
          <p:nvPr/>
        </p:nvGraphicFramePr>
        <p:xfrm>
          <a:off x="1042988" y="4652963"/>
          <a:ext cx="24495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Equation" r:id="rId16" imgW="1308100" imgH="228600" progId="Equation.DSMT4">
                  <p:embed/>
                </p:oleObj>
              </mc:Choice>
              <mc:Fallback>
                <p:oleObj name="Equation" r:id="rId16" imgW="1308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652963"/>
                        <a:ext cx="24495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9"/>
          <p:cNvGraphicFramePr>
            <a:graphicFrameLocks noChangeAspect="1"/>
          </p:cNvGraphicFramePr>
          <p:nvPr/>
        </p:nvGraphicFramePr>
        <p:xfrm>
          <a:off x="3744913" y="4652963"/>
          <a:ext cx="27860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Equation" r:id="rId18" imgW="1333500" imgH="203200" progId="Equation.DSMT4">
                  <p:embed/>
                </p:oleObj>
              </mc:Choice>
              <mc:Fallback>
                <p:oleObj name="Equation" r:id="rId18" imgW="1333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4652963"/>
                        <a:ext cx="278606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0"/>
          <p:cNvGraphicFramePr>
            <a:graphicFrameLocks noChangeAspect="1"/>
          </p:cNvGraphicFramePr>
          <p:nvPr/>
        </p:nvGraphicFramePr>
        <p:xfrm>
          <a:off x="6516688" y="4581525"/>
          <a:ext cx="20875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Equation" r:id="rId20" imgW="977476" imgH="203112" progId="Equation.DSMT4">
                  <p:embed/>
                </p:oleObj>
              </mc:Choice>
              <mc:Fallback>
                <p:oleObj name="Equation" r:id="rId20" imgW="97747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581525"/>
                        <a:ext cx="20875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1" name="Object 11"/>
          <p:cNvGraphicFramePr>
            <a:graphicFrameLocks noChangeAspect="1"/>
          </p:cNvGraphicFramePr>
          <p:nvPr/>
        </p:nvGraphicFramePr>
        <p:xfrm>
          <a:off x="971550" y="5661025"/>
          <a:ext cx="24479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Equation" r:id="rId22" imgW="1295400" imgH="228600" progId="Equation.DSMT4">
                  <p:embed/>
                </p:oleObj>
              </mc:Choice>
              <mc:Fallback>
                <p:oleObj name="Equation" r:id="rId22" imgW="1295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661025"/>
                        <a:ext cx="24479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12"/>
          <p:cNvGraphicFramePr>
            <a:graphicFrameLocks noChangeAspect="1"/>
          </p:cNvGraphicFramePr>
          <p:nvPr/>
        </p:nvGraphicFramePr>
        <p:xfrm>
          <a:off x="3492500" y="5689600"/>
          <a:ext cx="21590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Equation" r:id="rId24" imgW="1320227" imgH="203112" progId="Equation.DSMT4">
                  <p:embed/>
                </p:oleObj>
              </mc:Choice>
              <mc:Fallback>
                <p:oleObj name="Equation" r:id="rId24" imgW="132022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689600"/>
                        <a:ext cx="21590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3" name="Object 13"/>
          <p:cNvGraphicFramePr>
            <a:graphicFrameLocks noChangeAspect="1"/>
          </p:cNvGraphicFramePr>
          <p:nvPr/>
        </p:nvGraphicFramePr>
        <p:xfrm>
          <a:off x="5795963" y="5661025"/>
          <a:ext cx="17287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Equation" r:id="rId26" imgW="977476" imgH="203112" progId="Equation.DSMT4">
                  <p:embed/>
                </p:oleObj>
              </mc:Choice>
              <mc:Fallback>
                <p:oleObj name="Equation" r:id="rId26" imgW="97747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661025"/>
                        <a:ext cx="17287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4" name="Object 16"/>
          <p:cNvGraphicFramePr>
            <a:graphicFrameLocks noChangeAspect="1"/>
          </p:cNvGraphicFramePr>
          <p:nvPr/>
        </p:nvGraphicFramePr>
        <p:xfrm>
          <a:off x="323850" y="6237288"/>
          <a:ext cx="29527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" name="Equation" r:id="rId28" imgW="1587500" imgH="279400" progId="Equation.DSMT4">
                  <p:embed/>
                </p:oleObj>
              </mc:Choice>
              <mc:Fallback>
                <p:oleObj name="Equation" r:id="rId28" imgW="1587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237288"/>
                        <a:ext cx="295275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68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2368550" y="571500"/>
            <a:ext cx="47879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9" rIns="91436" bIns="45719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 </a:t>
            </a:r>
            <a:endParaRPr 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81000" y="1357313"/>
            <a:ext cx="87630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Các con tiếp tục ôn tập và làm bài tập được giao các tuần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81000" y="2274888"/>
            <a:ext cx="87630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sz="16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Tham gia và ghi chép đầy đủ tiết học trên kênh 2 Đài PT TH Hà Nội và các buổi học trực tuyến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sz="36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b="1">
                <a:latin typeface="Times New Roman" pitchFamily="18" charset="0"/>
                <a:cs typeface="Times New Roman" pitchFamily="18" charset="0"/>
              </a:rPr>
              <a:t>BTVN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: 35, 36 (SGK / Trang 87) </a:t>
            </a:r>
          </a:p>
          <a:p>
            <a:pPr eaLnBrk="1" hangingPunct="1"/>
            <a:r>
              <a:rPr lang="en-US" sz="3600">
                <a:latin typeface="Times New Roman" pitchFamily="18" charset="0"/>
                <a:cs typeface="Times New Roman" pitchFamily="18" charset="0"/>
              </a:rPr>
              <a:t>Hết các phần bài tập luyện tập tia phân giác của góc trong sách bài tập.</a:t>
            </a:r>
          </a:p>
          <a:p>
            <a:pPr eaLnBrk="1" hangingPunct="1"/>
            <a:r>
              <a:rPr lang="en-US" sz="360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2071221"/>
            <a:ext cx="8676456" cy="830995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84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1547813" y="3425825"/>
            <a:ext cx="57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Arial" charset="0"/>
                <a:cs typeface="Times New Roman" pitchFamily="18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123825" y="1628775"/>
            <a:ext cx="8642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 :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Tia Ot là tia phân giác của góc xOy khi: 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460375" y="2846388"/>
            <a:ext cx="7632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sz="3200">
                <a:latin typeface="Times New Roman" pitchFamily="18" charset="0"/>
              </a:rPr>
              <a:t>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Tia Ot nằm giữa 2 tia Ox và Oy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460375" y="3929063"/>
            <a:ext cx="31670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sz="3200">
                <a:latin typeface="Times New Roman" pitchFamily="18" charset="0"/>
              </a:rPr>
              <a:t> 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456238" y="3425825"/>
            <a:ext cx="3309937" cy="2401888"/>
            <a:chOff x="1973" y="0"/>
            <a:chExt cx="2417" cy="1754"/>
          </a:xfrm>
        </p:grpSpPr>
        <p:sp>
          <p:nvSpPr>
            <p:cNvPr id="5129" name="Line 13"/>
            <p:cNvSpPr>
              <a:spLocks noChangeShapeType="1"/>
            </p:cNvSpPr>
            <p:nvPr/>
          </p:nvSpPr>
          <p:spPr bwMode="auto">
            <a:xfrm flipV="1">
              <a:off x="2805" y="1386"/>
              <a:ext cx="1364" cy="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14"/>
            <p:cNvSpPr>
              <a:spLocks noChangeShapeType="1"/>
            </p:cNvSpPr>
            <p:nvPr/>
          </p:nvSpPr>
          <p:spPr bwMode="auto">
            <a:xfrm flipH="1" flipV="1">
              <a:off x="2064" y="277"/>
              <a:ext cx="741" cy="11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15"/>
            <p:cNvSpPr>
              <a:spLocks noChangeShapeType="1"/>
            </p:cNvSpPr>
            <p:nvPr/>
          </p:nvSpPr>
          <p:spPr bwMode="auto">
            <a:xfrm flipV="1">
              <a:off x="2805" y="369"/>
              <a:ext cx="662" cy="102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Text Box 16"/>
            <p:cNvSpPr txBox="1">
              <a:spLocks noChangeArrowheads="1"/>
            </p:cNvSpPr>
            <p:nvPr/>
          </p:nvSpPr>
          <p:spPr bwMode="auto">
            <a:xfrm>
              <a:off x="4000" y="1293"/>
              <a:ext cx="39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b="1">
                  <a:latin typeface="Times New Roman" pitchFamily="18" charset="0"/>
                </a:rPr>
                <a:t>x</a:t>
              </a:r>
              <a:endParaRPr lang="en-US" sz="3200" b="1">
                <a:latin typeface="Times New Roman" pitchFamily="18" charset="0"/>
              </a:endParaRPr>
            </a:p>
          </p:txBody>
        </p:sp>
        <p:sp>
          <p:nvSpPr>
            <p:cNvPr id="5133" name="Text Box 17"/>
            <p:cNvSpPr txBox="1">
              <a:spLocks noChangeArrowheads="1"/>
            </p:cNvSpPr>
            <p:nvPr/>
          </p:nvSpPr>
          <p:spPr bwMode="auto">
            <a:xfrm>
              <a:off x="3416" y="317"/>
              <a:ext cx="473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b="1">
                  <a:latin typeface="Times New Roman" pitchFamily="18" charset="0"/>
                </a:rPr>
                <a:t>t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5134" name="Text Box 18"/>
            <p:cNvSpPr txBox="1">
              <a:spLocks noChangeArrowheads="1"/>
            </p:cNvSpPr>
            <p:nvPr/>
          </p:nvSpPr>
          <p:spPr bwMode="auto">
            <a:xfrm>
              <a:off x="2064" y="0"/>
              <a:ext cx="312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b="1">
                  <a:latin typeface="Times New Roman" pitchFamily="18" charset="0"/>
                </a:rPr>
                <a:t>y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5135" name="Text Box 19"/>
            <p:cNvSpPr txBox="1">
              <a:spLocks noChangeArrowheads="1"/>
            </p:cNvSpPr>
            <p:nvPr/>
          </p:nvSpPr>
          <p:spPr bwMode="auto">
            <a:xfrm>
              <a:off x="2608" y="1326"/>
              <a:ext cx="381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b="1">
                  <a:latin typeface="Times New Roman" pitchFamily="18" charset="0"/>
                </a:rPr>
                <a:t>O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5136" name="Arc 22"/>
            <p:cNvSpPr>
              <a:spLocks/>
            </p:cNvSpPr>
            <p:nvPr/>
          </p:nvSpPr>
          <p:spPr bwMode="auto">
            <a:xfrm rot="1386054">
              <a:off x="2930" y="1173"/>
              <a:ext cx="219" cy="185"/>
            </a:xfrm>
            <a:custGeom>
              <a:avLst/>
              <a:gdLst>
                <a:gd name="T0" fmla="*/ 0 w 25586"/>
                <a:gd name="T1" fmla="*/ 0 h 21600"/>
                <a:gd name="T2" fmla="*/ 0 w 25586"/>
                <a:gd name="T3" fmla="*/ 0 h 21600"/>
                <a:gd name="T4" fmla="*/ 0 w 25586"/>
                <a:gd name="T5" fmla="*/ 0 h 21600"/>
                <a:gd name="T6" fmla="*/ 0 60000 65536"/>
                <a:gd name="T7" fmla="*/ 0 60000 65536"/>
                <a:gd name="T8" fmla="*/ 0 60000 65536"/>
                <a:gd name="T9" fmla="*/ 0 w 25586"/>
                <a:gd name="T10" fmla="*/ 0 h 21600"/>
                <a:gd name="T11" fmla="*/ 25586 w 255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86" h="21600" fill="none" extrusionOk="0">
                  <a:moveTo>
                    <a:pt x="-1" y="370"/>
                  </a:moveTo>
                  <a:cubicBezTo>
                    <a:pt x="1314" y="124"/>
                    <a:pt x="2648" y="-1"/>
                    <a:pt x="3986" y="0"/>
                  </a:cubicBezTo>
                  <a:cubicBezTo>
                    <a:pt x="15915" y="0"/>
                    <a:pt x="25586" y="9670"/>
                    <a:pt x="25586" y="21600"/>
                  </a:cubicBezTo>
                </a:path>
                <a:path w="25586" h="21600" stroke="0" extrusionOk="0">
                  <a:moveTo>
                    <a:pt x="-1" y="370"/>
                  </a:moveTo>
                  <a:cubicBezTo>
                    <a:pt x="1314" y="124"/>
                    <a:pt x="2648" y="-1"/>
                    <a:pt x="3986" y="0"/>
                  </a:cubicBezTo>
                  <a:cubicBezTo>
                    <a:pt x="15915" y="0"/>
                    <a:pt x="25586" y="9670"/>
                    <a:pt x="25586" y="21600"/>
                  </a:cubicBezTo>
                  <a:lnTo>
                    <a:pt x="3986" y="21600"/>
                  </a:lnTo>
                  <a:lnTo>
                    <a:pt x="-1" y="370"/>
                  </a:lnTo>
                  <a:close/>
                </a:path>
              </a:pathLst>
            </a:cu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Arc 23"/>
            <p:cNvSpPr>
              <a:spLocks/>
            </p:cNvSpPr>
            <p:nvPr/>
          </p:nvSpPr>
          <p:spPr bwMode="auto">
            <a:xfrm rot="-2501715">
              <a:off x="2691" y="1075"/>
              <a:ext cx="219" cy="185"/>
            </a:xfrm>
            <a:custGeom>
              <a:avLst/>
              <a:gdLst>
                <a:gd name="T0" fmla="*/ 0 w 25586"/>
                <a:gd name="T1" fmla="*/ 0 h 21600"/>
                <a:gd name="T2" fmla="*/ 0 w 25586"/>
                <a:gd name="T3" fmla="*/ 0 h 21600"/>
                <a:gd name="T4" fmla="*/ 0 w 25586"/>
                <a:gd name="T5" fmla="*/ 0 h 21600"/>
                <a:gd name="T6" fmla="*/ 0 60000 65536"/>
                <a:gd name="T7" fmla="*/ 0 60000 65536"/>
                <a:gd name="T8" fmla="*/ 0 60000 65536"/>
                <a:gd name="T9" fmla="*/ 0 w 25586"/>
                <a:gd name="T10" fmla="*/ 0 h 21600"/>
                <a:gd name="T11" fmla="*/ 25586 w 255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86" h="21600" fill="none" extrusionOk="0">
                  <a:moveTo>
                    <a:pt x="-1" y="370"/>
                  </a:moveTo>
                  <a:cubicBezTo>
                    <a:pt x="1314" y="124"/>
                    <a:pt x="2648" y="-1"/>
                    <a:pt x="3986" y="0"/>
                  </a:cubicBezTo>
                  <a:cubicBezTo>
                    <a:pt x="15915" y="0"/>
                    <a:pt x="25586" y="9670"/>
                    <a:pt x="25586" y="21600"/>
                  </a:cubicBezTo>
                </a:path>
                <a:path w="25586" h="21600" stroke="0" extrusionOk="0">
                  <a:moveTo>
                    <a:pt x="-1" y="370"/>
                  </a:moveTo>
                  <a:cubicBezTo>
                    <a:pt x="1314" y="124"/>
                    <a:pt x="2648" y="-1"/>
                    <a:pt x="3986" y="0"/>
                  </a:cubicBezTo>
                  <a:cubicBezTo>
                    <a:pt x="15915" y="0"/>
                    <a:pt x="25586" y="9670"/>
                    <a:pt x="25586" y="21600"/>
                  </a:cubicBezTo>
                  <a:lnTo>
                    <a:pt x="3986" y="21600"/>
                  </a:lnTo>
                  <a:lnTo>
                    <a:pt x="-1" y="370"/>
                  </a:lnTo>
                  <a:close/>
                </a:path>
              </a:pathLst>
            </a:cu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Text Box 29"/>
            <p:cNvSpPr txBox="1">
              <a:spLocks noChangeArrowheads="1"/>
            </p:cNvSpPr>
            <p:nvPr/>
          </p:nvSpPr>
          <p:spPr bwMode="auto">
            <a:xfrm>
              <a:off x="1973" y="1162"/>
              <a:ext cx="4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3200">
                <a:latin typeface="Times New Roman" pitchFamily="18" charset="0"/>
              </a:endParaRPr>
            </a:p>
          </p:txBody>
        </p:sp>
      </p:grpSp>
      <p:graphicFrame>
        <p:nvGraphicFramePr>
          <p:cNvPr id="2095" name="Object 47"/>
          <p:cNvGraphicFramePr>
            <a:graphicFrameLocks noChangeAspect="1"/>
          </p:cNvGraphicFramePr>
          <p:nvPr/>
        </p:nvGraphicFramePr>
        <p:xfrm>
          <a:off x="879475" y="3505200"/>
          <a:ext cx="339725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1155700" imgH="431800" progId="Equation.DSMT4">
                  <p:embed/>
                </p:oleObj>
              </mc:Choice>
              <mc:Fallback>
                <p:oleObj name="Equation" r:id="rId3" imgW="1155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3505200"/>
                        <a:ext cx="3397250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Box 2"/>
          <p:cNvSpPr txBox="1">
            <a:spLocks noChangeArrowheads="1"/>
          </p:cNvSpPr>
          <p:nvPr/>
        </p:nvSpPr>
        <p:spPr bwMode="auto">
          <a:xfrm>
            <a:off x="57150" y="115888"/>
            <a:ext cx="88360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84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/>
      <p:bldP spid="20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9" name="Rectangle 39"/>
          <p:cNvSpPr>
            <a:spLocks noChangeArrowheads="1"/>
          </p:cNvSpPr>
          <p:nvPr/>
        </p:nvSpPr>
        <p:spPr bwMode="auto">
          <a:xfrm>
            <a:off x="0" y="2708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195263" y="333375"/>
            <a:ext cx="88201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Quan sát mỗi hình vẽ sau, hãy cho biết tia Ot, Ot’ có là tia phân giác của góc xOy hay không?</a:t>
            </a:r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493713" y="1746250"/>
            <a:ext cx="3382962" cy="2551113"/>
            <a:chOff x="567" y="1298"/>
            <a:chExt cx="2326" cy="1754"/>
          </a:xfrm>
        </p:grpSpPr>
        <p:sp>
          <p:nvSpPr>
            <p:cNvPr id="4115" name="Line 76"/>
            <p:cNvSpPr>
              <a:spLocks noChangeShapeType="1"/>
            </p:cNvSpPr>
            <p:nvPr/>
          </p:nvSpPr>
          <p:spPr bwMode="auto">
            <a:xfrm flipV="1">
              <a:off x="1308" y="2684"/>
              <a:ext cx="1364" cy="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77"/>
            <p:cNvSpPr>
              <a:spLocks noChangeShapeType="1"/>
            </p:cNvSpPr>
            <p:nvPr/>
          </p:nvSpPr>
          <p:spPr bwMode="auto">
            <a:xfrm flipH="1" flipV="1">
              <a:off x="567" y="1575"/>
              <a:ext cx="741" cy="11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78"/>
            <p:cNvSpPr>
              <a:spLocks noChangeShapeType="1"/>
            </p:cNvSpPr>
            <p:nvPr/>
          </p:nvSpPr>
          <p:spPr bwMode="auto">
            <a:xfrm flipV="1">
              <a:off x="1308" y="1667"/>
              <a:ext cx="662" cy="102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Text Box 81"/>
            <p:cNvSpPr txBox="1">
              <a:spLocks noChangeArrowheads="1"/>
            </p:cNvSpPr>
            <p:nvPr/>
          </p:nvSpPr>
          <p:spPr bwMode="auto">
            <a:xfrm>
              <a:off x="2503" y="2591"/>
              <a:ext cx="39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b="1">
                  <a:latin typeface="Times New Roman" pitchFamily="18" charset="0"/>
                </a:rPr>
                <a:t>x</a:t>
              </a:r>
              <a:endParaRPr lang="en-US" sz="3200" b="1">
                <a:latin typeface="Times New Roman" pitchFamily="18" charset="0"/>
              </a:endParaRPr>
            </a:p>
          </p:txBody>
        </p:sp>
        <p:sp>
          <p:nvSpPr>
            <p:cNvPr id="4119" name="Text Box 82"/>
            <p:cNvSpPr txBox="1">
              <a:spLocks noChangeArrowheads="1"/>
            </p:cNvSpPr>
            <p:nvPr/>
          </p:nvSpPr>
          <p:spPr bwMode="auto">
            <a:xfrm>
              <a:off x="1919" y="1615"/>
              <a:ext cx="473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b="1">
                  <a:latin typeface="Times New Roman" pitchFamily="18" charset="0"/>
                </a:rPr>
                <a:t>t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4120" name="Text Box 83"/>
            <p:cNvSpPr txBox="1">
              <a:spLocks noChangeArrowheads="1"/>
            </p:cNvSpPr>
            <p:nvPr/>
          </p:nvSpPr>
          <p:spPr bwMode="auto">
            <a:xfrm>
              <a:off x="567" y="1298"/>
              <a:ext cx="312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b="1">
                  <a:latin typeface="Times New Roman" pitchFamily="18" charset="0"/>
                </a:rPr>
                <a:t>y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4121" name="Text Box 84"/>
            <p:cNvSpPr txBox="1">
              <a:spLocks noChangeArrowheads="1"/>
            </p:cNvSpPr>
            <p:nvPr/>
          </p:nvSpPr>
          <p:spPr bwMode="auto">
            <a:xfrm>
              <a:off x="1111" y="2624"/>
              <a:ext cx="381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b="1">
                  <a:latin typeface="Times New Roman" pitchFamily="18" charset="0"/>
                </a:rPr>
                <a:t>O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4122" name="Arc 87"/>
            <p:cNvSpPr>
              <a:spLocks/>
            </p:cNvSpPr>
            <p:nvPr/>
          </p:nvSpPr>
          <p:spPr bwMode="auto">
            <a:xfrm rot="1386054">
              <a:off x="1433" y="2471"/>
              <a:ext cx="219" cy="185"/>
            </a:xfrm>
            <a:custGeom>
              <a:avLst/>
              <a:gdLst>
                <a:gd name="T0" fmla="*/ 0 w 25586"/>
                <a:gd name="T1" fmla="*/ 0 h 21600"/>
                <a:gd name="T2" fmla="*/ 0 w 25586"/>
                <a:gd name="T3" fmla="*/ 0 h 21600"/>
                <a:gd name="T4" fmla="*/ 0 w 25586"/>
                <a:gd name="T5" fmla="*/ 0 h 21600"/>
                <a:gd name="T6" fmla="*/ 0 60000 65536"/>
                <a:gd name="T7" fmla="*/ 0 60000 65536"/>
                <a:gd name="T8" fmla="*/ 0 60000 65536"/>
                <a:gd name="T9" fmla="*/ 0 w 25586"/>
                <a:gd name="T10" fmla="*/ 0 h 21600"/>
                <a:gd name="T11" fmla="*/ 25586 w 255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86" h="21600" fill="none" extrusionOk="0">
                  <a:moveTo>
                    <a:pt x="-1" y="370"/>
                  </a:moveTo>
                  <a:cubicBezTo>
                    <a:pt x="1314" y="124"/>
                    <a:pt x="2648" y="-1"/>
                    <a:pt x="3986" y="0"/>
                  </a:cubicBezTo>
                  <a:cubicBezTo>
                    <a:pt x="15915" y="0"/>
                    <a:pt x="25586" y="9670"/>
                    <a:pt x="25586" y="21600"/>
                  </a:cubicBezTo>
                </a:path>
                <a:path w="25586" h="21600" stroke="0" extrusionOk="0">
                  <a:moveTo>
                    <a:pt x="-1" y="370"/>
                  </a:moveTo>
                  <a:cubicBezTo>
                    <a:pt x="1314" y="124"/>
                    <a:pt x="2648" y="-1"/>
                    <a:pt x="3986" y="0"/>
                  </a:cubicBezTo>
                  <a:cubicBezTo>
                    <a:pt x="15915" y="0"/>
                    <a:pt x="25586" y="9670"/>
                    <a:pt x="25586" y="21600"/>
                  </a:cubicBezTo>
                  <a:lnTo>
                    <a:pt x="3986" y="21600"/>
                  </a:lnTo>
                  <a:lnTo>
                    <a:pt x="-1" y="370"/>
                  </a:lnTo>
                  <a:close/>
                </a:path>
              </a:pathLst>
            </a:cu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Arc 88"/>
            <p:cNvSpPr>
              <a:spLocks/>
            </p:cNvSpPr>
            <p:nvPr/>
          </p:nvSpPr>
          <p:spPr bwMode="auto">
            <a:xfrm rot="-2501715">
              <a:off x="1194" y="2373"/>
              <a:ext cx="219" cy="185"/>
            </a:xfrm>
            <a:custGeom>
              <a:avLst/>
              <a:gdLst>
                <a:gd name="T0" fmla="*/ 0 w 25586"/>
                <a:gd name="T1" fmla="*/ 0 h 21600"/>
                <a:gd name="T2" fmla="*/ 0 w 25586"/>
                <a:gd name="T3" fmla="*/ 0 h 21600"/>
                <a:gd name="T4" fmla="*/ 0 w 25586"/>
                <a:gd name="T5" fmla="*/ 0 h 21600"/>
                <a:gd name="T6" fmla="*/ 0 60000 65536"/>
                <a:gd name="T7" fmla="*/ 0 60000 65536"/>
                <a:gd name="T8" fmla="*/ 0 60000 65536"/>
                <a:gd name="T9" fmla="*/ 0 w 25586"/>
                <a:gd name="T10" fmla="*/ 0 h 21600"/>
                <a:gd name="T11" fmla="*/ 25586 w 255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86" h="21600" fill="none" extrusionOk="0">
                  <a:moveTo>
                    <a:pt x="-1" y="370"/>
                  </a:moveTo>
                  <a:cubicBezTo>
                    <a:pt x="1314" y="124"/>
                    <a:pt x="2648" y="-1"/>
                    <a:pt x="3986" y="0"/>
                  </a:cubicBezTo>
                  <a:cubicBezTo>
                    <a:pt x="15915" y="0"/>
                    <a:pt x="25586" y="9670"/>
                    <a:pt x="25586" y="21600"/>
                  </a:cubicBezTo>
                </a:path>
                <a:path w="25586" h="21600" stroke="0" extrusionOk="0">
                  <a:moveTo>
                    <a:pt x="-1" y="370"/>
                  </a:moveTo>
                  <a:cubicBezTo>
                    <a:pt x="1314" y="124"/>
                    <a:pt x="2648" y="-1"/>
                    <a:pt x="3986" y="0"/>
                  </a:cubicBezTo>
                  <a:cubicBezTo>
                    <a:pt x="15915" y="0"/>
                    <a:pt x="25586" y="9670"/>
                    <a:pt x="25586" y="21600"/>
                  </a:cubicBezTo>
                  <a:lnTo>
                    <a:pt x="3986" y="21600"/>
                  </a:lnTo>
                  <a:lnTo>
                    <a:pt x="-1" y="370"/>
                  </a:lnTo>
                  <a:close/>
                </a:path>
              </a:pathLst>
            </a:cu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37" name="Text Box 93"/>
          <p:cNvSpPr txBox="1">
            <a:spLocks noChangeArrowheads="1"/>
          </p:cNvSpPr>
          <p:nvPr/>
        </p:nvSpPr>
        <p:spPr bwMode="auto">
          <a:xfrm>
            <a:off x="2136775" y="3762375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a)</a:t>
            </a:r>
          </a:p>
        </p:txBody>
      </p:sp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4572000" y="1565275"/>
            <a:ext cx="2733675" cy="2630488"/>
            <a:chOff x="3107" y="1836"/>
            <a:chExt cx="1915" cy="1843"/>
          </a:xfrm>
        </p:grpSpPr>
        <p:sp>
          <p:nvSpPr>
            <p:cNvPr id="4105" name="Line 64"/>
            <p:cNvSpPr>
              <a:spLocks noChangeShapeType="1"/>
            </p:cNvSpPr>
            <p:nvPr/>
          </p:nvSpPr>
          <p:spPr bwMode="auto">
            <a:xfrm flipV="1">
              <a:off x="3792" y="3274"/>
              <a:ext cx="1164" cy="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65"/>
            <p:cNvSpPr>
              <a:spLocks noChangeShapeType="1"/>
            </p:cNvSpPr>
            <p:nvPr/>
          </p:nvSpPr>
          <p:spPr bwMode="auto">
            <a:xfrm flipV="1">
              <a:off x="3792" y="2440"/>
              <a:ext cx="953" cy="8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66"/>
            <p:cNvSpPr>
              <a:spLocks noChangeShapeType="1"/>
            </p:cNvSpPr>
            <p:nvPr/>
          </p:nvSpPr>
          <p:spPr bwMode="auto">
            <a:xfrm flipH="1" flipV="1">
              <a:off x="3134" y="2083"/>
              <a:ext cx="658" cy="1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Arc 67"/>
            <p:cNvSpPr>
              <a:spLocks/>
            </p:cNvSpPr>
            <p:nvPr/>
          </p:nvSpPr>
          <p:spPr bwMode="auto">
            <a:xfrm rot="1033021">
              <a:off x="3772" y="3084"/>
              <a:ext cx="260" cy="224"/>
            </a:xfrm>
            <a:custGeom>
              <a:avLst/>
              <a:gdLst>
                <a:gd name="T0" fmla="*/ 0 w 21264"/>
                <a:gd name="T1" fmla="*/ 0 h 16031"/>
                <a:gd name="T2" fmla="*/ 0 w 21264"/>
                <a:gd name="T3" fmla="*/ 0 h 16031"/>
                <a:gd name="T4" fmla="*/ 0 w 21264"/>
                <a:gd name="T5" fmla="*/ 0 h 16031"/>
                <a:gd name="T6" fmla="*/ 0 60000 65536"/>
                <a:gd name="T7" fmla="*/ 0 60000 65536"/>
                <a:gd name="T8" fmla="*/ 0 60000 65536"/>
                <a:gd name="T9" fmla="*/ 0 w 21264"/>
                <a:gd name="T10" fmla="*/ 0 h 16031"/>
                <a:gd name="T11" fmla="*/ 21264 w 21264"/>
                <a:gd name="T12" fmla="*/ 16031 h 160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64" h="16031" fill="none" extrusionOk="0">
                  <a:moveTo>
                    <a:pt x="14476" y="0"/>
                  </a:moveTo>
                  <a:cubicBezTo>
                    <a:pt x="18033" y="3212"/>
                    <a:pt x="20421" y="7516"/>
                    <a:pt x="21263" y="12235"/>
                  </a:cubicBezTo>
                </a:path>
                <a:path w="21264" h="16031" stroke="0" extrusionOk="0">
                  <a:moveTo>
                    <a:pt x="14476" y="0"/>
                  </a:moveTo>
                  <a:cubicBezTo>
                    <a:pt x="18033" y="3212"/>
                    <a:pt x="20421" y="7516"/>
                    <a:pt x="21263" y="12235"/>
                  </a:cubicBezTo>
                  <a:lnTo>
                    <a:pt x="0" y="16031"/>
                  </a:lnTo>
                  <a:lnTo>
                    <a:pt x="14476" y="0"/>
                  </a:lnTo>
                  <a:close/>
                </a:path>
              </a:pathLst>
            </a:custGeom>
            <a:noFill/>
            <a:ln w="76200" cmpd="tri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Text Box 68"/>
            <p:cNvSpPr txBox="1">
              <a:spLocks noChangeArrowheads="1"/>
            </p:cNvSpPr>
            <p:nvPr/>
          </p:nvSpPr>
          <p:spPr bwMode="auto">
            <a:xfrm>
              <a:off x="4736" y="3231"/>
              <a:ext cx="286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b="1">
                  <a:latin typeface="Times New Roman" pitchFamily="18" charset="0"/>
                </a:rPr>
                <a:t>x</a:t>
              </a:r>
              <a:endParaRPr lang="en-US" sz="3200" b="1">
                <a:latin typeface="Times New Roman" pitchFamily="18" charset="0"/>
              </a:endParaRPr>
            </a:p>
          </p:txBody>
        </p:sp>
        <p:sp>
          <p:nvSpPr>
            <p:cNvPr id="4110" name="Text Box 69"/>
            <p:cNvSpPr txBox="1">
              <a:spLocks noChangeArrowheads="1"/>
            </p:cNvSpPr>
            <p:nvPr/>
          </p:nvSpPr>
          <p:spPr bwMode="auto">
            <a:xfrm>
              <a:off x="4646" y="2410"/>
              <a:ext cx="366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b="1">
                  <a:latin typeface="Times New Roman" pitchFamily="18" charset="0"/>
                </a:rPr>
                <a:t>t’</a:t>
              </a:r>
              <a:endParaRPr lang="en-US" sz="3200" b="1">
                <a:latin typeface="Times New Roman" pitchFamily="18" charset="0"/>
              </a:endParaRPr>
            </a:p>
          </p:txBody>
        </p:sp>
        <p:sp>
          <p:nvSpPr>
            <p:cNvPr id="4111" name="Text Box 70"/>
            <p:cNvSpPr txBox="1">
              <a:spLocks noChangeArrowheads="1"/>
            </p:cNvSpPr>
            <p:nvPr/>
          </p:nvSpPr>
          <p:spPr bwMode="auto">
            <a:xfrm>
              <a:off x="3107" y="1836"/>
              <a:ext cx="26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b="1">
                  <a:latin typeface="Times New Roman" pitchFamily="18" charset="0"/>
                </a:rPr>
                <a:t>y</a:t>
              </a:r>
              <a:endParaRPr lang="en-US" sz="3200" b="1">
                <a:latin typeface="Times New Roman" pitchFamily="18" charset="0"/>
              </a:endParaRPr>
            </a:p>
          </p:txBody>
        </p:sp>
        <p:sp>
          <p:nvSpPr>
            <p:cNvPr id="4112" name="Text Box 71"/>
            <p:cNvSpPr txBox="1">
              <a:spLocks noChangeArrowheads="1"/>
            </p:cNvSpPr>
            <p:nvPr/>
          </p:nvSpPr>
          <p:spPr bwMode="auto">
            <a:xfrm>
              <a:off x="3558" y="3201"/>
              <a:ext cx="237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b="1">
                  <a:latin typeface="Times New Roman" pitchFamily="18" charset="0"/>
                </a:rPr>
                <a:t>O</a:t>
              </a:r>
              <a:endParaRPr lang="en-US" sz="3200" b="1">
                <a:latin typeface="Times New Roman" pitchFamily="18" charset="0"/>
              </a:endParaRPr>
            </a:p>
          </p:txBody>
        </p:sp>
        <p:sp>
          <p:nvSpPr>
            <p:cNvPr id="4113" name="Arc 73"/>
            <p:cNvSpPr>
              <a:spLocks/>
            </p:cNvSpPr>
            <p:nvPr/>
          </p:nvSpPr>
          <p:spPr bwMode="auto">
            <a:xfrm rot="-1451928">
              <a:off x="3660" y="2976"/>
              <a:ext cx="306" cy="319"/>
            </a:xfrm>
            <a:custGeom>
              <a:avLst/>
              <a:gdLst>
                <a:gd name="T0" fmla="*/ 0 w 20291"/>
                <a:gd name="T1" fmla="*/ 0 h 21189"/>
                <a:gd name="T2" fmla="*/ 0 w 20291"/>
                <a:gd name="T3" fmla="*/ 0 h 21189"/>
                <a:gd name="T4" fmla="*/ 0 w 20291"/>
                <a:gd name="T5" fmla="*/ 0 h 21189"/>
                <a:gd name="T6" fmla="*/ 0 60000 65536"/>
                <a:gd name="T7" fmla="*/ 0 60000 65536"/>
                <a:gd name="T8" fmla="*/ 0 60000 65536"/>
                <a:gd name="T9" fmla="*/ 0 w 20291"/>
                <a:gd name="T10" fmla="*/ 0 h 21189"/>
                <a:gd name="T11" fmla="*/ 20291 w 20291"/>
                <a:gd name="T12" fmla="*/ 21189 h 21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91" h="21189" fill="none" extrusionOk="0">
                  <a:moveTo>
                    <a:pt x="4192" y="-1"/>
                  </a:moveTo>
                  <a:cubicBezTo>
                    <a:pt x="11598" y="1465"/>
                    <a:pt x="17702" y="6691"/>
                    <a:pt x="20291" y="13783"/>
                  </a:cubicBezTo>
                </a:path>
                <a:path w="20291" h="21189" stroke="0" extrusionOk="0">
                  <a:moveTo>
                    <a:pt x="4192" y="-1"/>
                  </a:moveTo>
                  <a:cubicBezTo>
                    <a:pt x="11598" y="1465"/>
                    <a:pt x="17702" y="6691"/>
                    <a:pt x="20291" y="13783"/>
                  </a:cubicBezTo>
                  <a:lnTo>
                    <a:pt x="0" y="21189"/>
                  </a:lnTo>
                  <a:lnTo>
                    <a:pt x="4192" y="-1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Text Box 94"/>
            <p:cNvSpPr txBox="1">
              <a:spLocks noChangeArrowheads="1"/>
            </p:cNvSpPr>
            <p:nvPr/>
          </p:nvSpPr>
          <p:spPr bwMode="auto">
            <a:xfrm>
              <a:off x="4065" y="3314"/>
              <a:ext cx="4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b)</a:t>
              </a:r>
            </a:p>
          </p:txBody>
        </p:sp>
      </p:grpSp>
      <p:sp>
        <p:nvSpPr>
          <p:cNvPr id="6242" name="Text Box 98"/>
          <p:cNvSpPr txBox="1">
            <a:spLocks noChangeArrowheads="1"/>
          </p:cNvSpPr>
          <p:nvPr/>
        </p:nvSpPr>
        <p:spPr bwMode="auto">
          <a:xfrm>
            <a:off x="323850" y="4164013"/>
            <a:ext cx="89281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Trả lời: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Hình a: Tia Ot là tia phân giác góc xOy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Hình b: Tia Ot’ không là tia phân giác của góc xOy </a:t>
            </a:r>
          </a:p>
        </p:txBody>
      </p:sp>
    </p:spTree>
    <p:extLst>
      <p:ext uri="{BB962C8B-B14F-4D97-AF65-F5344CB8AC3E}">
        <p14:creationId xmlns:p14="http://schemas.microsoft.com/office/powerpoint/2010/main" val="667741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" grpId="0"/>
      <p:bldP spid="6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2071221"/>
            <a:ext cx="8676456" cy="1323437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II.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69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58" name="Rectangle 90"/>
          <p:cNvSpPr>
            <a:spLocks noChangeArrowheads="1"/>
          </p:cNvSpPr>
          <p:nvPr/>
        </p:nvSpPr>
        <p:spPr bwMode="auto">
          <a:xfrm>
            <a:off x="84138" y="220663"/>
            <a:ext cx="89423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tabLst>
                <a:tab pos="2279650" algn="l"/>
                <a:tab pos="4597400" algn="l"/>
              </a:tabLst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 1 ( Bài 33/SGK/ Trang 87 ) </a:t>
            </a:r>
          </a:p>
          <a:p>
            <a:pPr>
              <a:lnSpc>
                <a:spcPct val="150000"/>
              </a:lnSpc>
              <a:tabLst>
                <a:tab pos="2279650" algn="l"/>
                <a:tab pos="45974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Vẽ hai góc kề bù xOy, yOx’,biết  góc xOy có số đo là 130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lnSpc>
                <a:spcPct val="150000"/>
              </a:lnSpc>
              <a:tabLst>
                <a:tab pos="2279650" algn="l"/>
                <a:tab pos="45974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Gọi Ot là tia phân giác của góc xOy. Tính  góc x’Ot ?</a:t>
            </a:r>
          </a:p>
          <a:p>
            <a:pPr>
              <a:lnSpc>
                <a:spcPct val="150000"/>
              </a:lnSpc>
              <a:tabLst>
                <a:tab pos="2279650" algn="l"/>
                <a:tab pos="4597400" algn="l"/>
              </a:tabLst>
            </a:pPr>
            <a:endParaRPr lang="en-US" sz="28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259" name="Rectangle 91"/>
          <p:cNvSpPr>
            <a:spLocks noChangeArrowheads="1"/>
          </p:cNvSpPr>
          <p:nvPr/>
        </p:nvSpPr>
        <p:spPr bwMode="auto">
          <a:xfrm>
            <a:off x="669925" y="2189163"/>
            <a:ext cx="3851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79650" algn="l"/>
                <a:tab pos="4597400" algn="l"/>
              </a:tabLst>
            </a:pPr>
            <a:r>
              <a:rPr lang="en-US" sz="2800" i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endParaRPr lang="en-US" sz="280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2341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8" grpId="0"/>
      <p:bldP spid="72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9" name="AutoShape 135"/>
          <p:cNvSpPr>
            <a:spLocks noChangeArrowheads="1"/>
          </p:cNvSpPr>
          <p:nvPr/>
        </p:nvSpPr>
        <p:spPr bwMode="auto">
          <a:xfrm>
            <a:off x="179388" y="5516563"/>
            <a:ext cx="8713787" cy="11525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3275013" y="2852738"/>
            <a:ext cx="59769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Vì Ot là tia phân giác của xOy nên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3924300" y="3284538"/>
            <a:ext cx="5616575" cy="1123950"/>
            <a:chOff x="113" y="2359"/>
            <a:chExt cx="3538" cy="708"/>
          </a:xfrm>
        </p:grpSpPr>
        <p:sp>
          <p:nvSpPr>
            <p:cNvPr id="8274" name="Text Box 34"/>
            <p:cNvSpPr txBox="1">
              <a:spLocks noChangeArrowheads="1"/>
            </p:cNvSpPr>
            <p:nvPr/>
          </p:nvSpPr>
          <p:spPr bwMode="auto">
            <a:xfrm>
              <a:off x="113" y="2563"/>
              <a:ext cx="353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yOt = tOx =         =         = 65</a:t>
              </a:r>
              <a:r>
                <a:rPr lang="en-US" sz="3200" baseline="30000">
                  <a:latin typeface="Times New Roman" pitchFamily="18" charset="0"/>
                </a:rPr>
                <a:t>o</a:t>
              </a:r>
              <a:endParaRPr lang="en-US" sz="3200">
                <a:latin typeface="Times New Roman" pitchFamily="18" charset="0"/>
              </a:endParaRPr>
            </a:p>
          </p:txBody>
        </p:sp>
        <p:graphicFrame>
          <p:nvGraphicFramePr>
            <p:cNvPr id="8275" name="Object 36"/>
            <p:cNvGraphicFramePr>
              <a:graphicFrameLocks noChangeAspect="1"/>
            </p:cNvGraphicFramePr>
            <p:nvPr/>
          </p:nvGraphicFramePr>
          <p:xfrm>
            <a:off x="1428" y="2359"/>
            <a:ext cx="551" cy="7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Equation" r:id="rId3" imgW="330057" imgH="431613" progId="Equation.DSMT4">
                    <p:embed/>
                  </p:oleObj>
                </mc:Choice>
                <mc:Fallback>
                  <p:oleObj name="Equation" r:id="rId3" imgW="330057" imgH="4316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8" y="2359"/>
                          <a:ext cx="551" cy="7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76" name="Object 40"/>
            <p:cNvGraphicFramePr>
              <a:graphicFrameLocks noChangeAspect="1"/>
            </p:cNvGraphicFramePr>
            <p:nvPr/>
          </p:nvGraphicFramePr>
          <p:xfrm>
            <a:off x="2154" y="2420"/>
            <a:ext cx="553" cy="6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Equation" r:id="rId5" imgW="342751" imgH="393529" progId="Equation.DSMT4">
                    <p:embed/>
                  </p:oleObj>
                </mc:Choice>
                <mc:Fallback>
                  <p:oleObj name="Equation" r:id="rId5" imgW="342751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2420"/>
                          <a:ext cx="553" cy="6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77" name="Group 41"/>
            <p:cNvGrpSpPr>
              <a:grpSpLocks/>
            </p:cNvGrpSpPr>
            <p:nvPr/>
          </p:nvGrpSpPr>
          <p:grpSpPr bwMode="auto">
            <a:xfrm>
              <a:off x="814" y="2604"/>
              <a:ext cx="338" cy="91"/>
              <a:chOff x="2075" y="2229"/>
              <a:chExt cx="338" cy="91"/>
            </a:xfrm>
          </p:grpSpPr>
          <p:sp>
            <p:nvSpPr>
              <p:cNvPr id="8281" name="Line 42"/>
              <p:cNvSpPr>
                <a:spLocks noChangeShapeType="1"/>
              </p:cNvSpPr>
              <p:nvPr/>
            </p:nvSpPr>
            <p:spPr bwMode="auto">
              <a:xfrm flipV="1">
                <a:off x="2075" y="2233"/>
                <a:ext cx="169" cy="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2" name="Line 43"/>
              <p:cNvSpPr>
                <a:spLocks noChangeShapeType="1"/>
              </p:cNvSpPr>
              <p:nvPr/>
            </p:nvSpPr>
            <p:spPr bwMode="auto">
              <a:xfrm>
                <a:off x="2243" y="2229"/>
                <a:ext cx="17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78" name="Group 44"/>
            <p:cNvGrpSpPr>
              <a:grpSpLocks/>
            </p:cNvGrpSpPr>
            <p:nvPr/>
          </p:nvGrpSpPr>
          <p:grpSpPr bwMode="auto">
            <a:xfrm>
              <a:off x="181" y="2602"/>
              <a:ext cx="340" cy="81"/>
              <a:chOff x="1231" y="2205"/>
              <a:chExt cx="424" cy="105"/>
            </a:xfrm>
          </p:grpSpPr>
          <p:sp>
            <p:nvSpPr>
              <p:cNvPr id="8279" name="Line 45"/>
              <p:cNvSpPr>
                <a:spLocks noChangeShapeType="1"/>
              </p:cNvSpPr>
              <p:nvPr/>
            </p:nvSpPr>
            <p:spPr bwMode="auto">
              <a:xfrm flipV="1">
                <a:off x="1231" y="2210"/>
                <a:ext cx="216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0" name="Line 46"/>
              <p:cNvSpPr>
                <a:spLocks noChangeShapeType="1"/>
              </p:cNvSpPr>
              <p:nvPr/>
            </p:nvSpPr>
            <p:spPr bwMode="auto">
              <a:xfrm>
                <a:off x="1447" y="2205"/>
                <a:ext cx="208" cy="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23"/>
          <p:cNvGrpSpPr>
            <a:grpSpLocks/>
          </p:cNvGrpSpPr>
          <p:nvPr/>
        </p:nvGrpSpPr>
        <p:grpSpPr bwMode="auto">
          <a:xfrm>
            <a:off x="3201988" y="1049338"/>
            <a:ext cx="6192837" cy="549275"/>
            <a:chOff x="2017" y="661"/>
            <a:chExt cx="3901" cy="346"/>
          </a:xfrm>
        </p:grpSpPr>
        <p:sp>
          <p:nvSpPr>
            <p:cNvPr id="8267" name="Text Box 29"/>
            <p:cNvSpPr txBox="1">
              <a:spLocks noChangeArrowheads="1"/>
            </p:cNvSpPr>
            <p:nvPr/>
          </p:nvSpPr>
          <p:spPr bwMode="auto">
            <a:xfrm>
              <a:off x="2017" y="661"/>
              <a:ext cx="390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Ta có: x’Oy </a:t>
              </a:r>
              <a:r>
                <a:rPr lang="en-US" sz="3000">
                  <a:latin typeface="Arial" charset="0"/>
                </a:rPr>
                <a:t>+ yOx = 180</a:t>
              </a:r>
              <a:r>
                <a:rPr lang="en-US" sz="3000" baseline="30000">
                  <a:latin typeface="Arial" charset="0"/>
                </a:rPr>
                <a:t>o</a:t>
              </a:r>
              <a:r>
                <a:rPr lang="en-US" sz="3000">
                  <a:latin typeface="Arial" charset="0"/>
                </a:rPr>
                <a:t> </a:t>
              </a:r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(kề bù) </a:t>
              </a:r>
            </a:p>
          </p:txBody>
        </p:sp>
        <p:grpSp>
          <p:nvGrpSpPr>
            <p:cNvPr id="8268" name="Group 54"/>
            <p:cNvGrpSpPr>
              <a:grpSpLocks/>
            </p:cNvGrpSpPr>
            <p:nvPr/>
          </p:nvGrpSpPr>
          <p:grpSpPr bwMode="auto">
            <a:xfrm>
              <a:off x="3628" y="696"/>
              <a:ext cx="338" cy="91"/>
              <a:chOff x="2075" y="2229"/>
              <a:chExt cx="338" cy="91"/>
            </a:xfrm>
          </p:grpSpPr>
          <p:sp>
            <p:nvSpPr>
              <p:cNvPr id="8272" name="Line 55"/>
              <p:cNvSpPr>
                <a:spLocks noChangeShapeType="1"/>
              </p:cNvSpPr>
              <p:nvPr/>
            </p:nvSpPr>
            <p:spPr bwMode="auto">
              <a:xfrm flipV="1">
                <a:off x="2075" y="2233"/>
                <a:ext cx="169" cy="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3" name="Line 56"/>
              <p:cNvSpPr>
                <a:spLocks noChangeShapeType="1"/>
              </p:cNvSpPr>
              <p:nvPr/>
            </p:nvSpPr>
            <p:spPr bwMode="auto">
              <a:xfrm>
                <a:off x="2243" y="2229"/>
                <a:ext cx="17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69" name="Group 57"/>
            <p:cNvGrpSpPr>
              <a:grpSpLocks/>
            </p:cNvGrpSpPr>
            <p:nvPr/>
          </p:nvGrpSpPr>
          <p:grpSpPr bwMode="auto">
            <a:xfrm>
              <a:off x="2838" y="673"/>
              <a:ext cx="424" cy="105"/>
              <a:chOff x="1231" y="2205"/>
              <a:chExt cx="424" cy="105"/>
            </a:xfrm>
          </p:grpSpPr>
          <p:sp>
            <p:nvSpPr>
              <p:cNvPr id="8270" name="Line 58"/>
              <p:cNvSpPr>
                <a:spLocks noChangeShapeType="1"/>
              </p:cNvSpPr>
              <p:nvPr/>
            </p:nvSpPr>
            <p:spPr bwMode="auto">
              <a:xfrm flipV="1">
                <a:off x="1231" y="2210"/>
                <a:ext cx="216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1" name="Line 59"/>
              <p:cNvSpPr>
                <a:spLocks noChangeShapeType="1"/>
              </p:cNvSpPr>
              <p:nvPr/>
            </p:nvSpPr>
            <p:spPr bwMode="auto">
              <a:xfrm>
                <a:off x="1447" y="2205"/>
                <a:ext cx="208" cy="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24"/>
          <p:cNvGrpSpPr>
            <a:grpSpLocks/>
          </p:cNvGrpSpPr>
          <p:nvPr/>
        </p:nvGrpSpPr>
        <p:grpSpPr bwMode="auto">
          <a:xfrm>
            <a:off x="4356100" y="1557338"/>
            <a:ext cx="5689600" cy="579437"/>
            <a:chOff x="2742" y="977"/>
            <a:chExt cx="3584" cy="365"/>
          </a:xfrm>
        </p:grpSpPr>
        <p:sp>
          <p:nvSpPr>
            <p:cNvPr id="8263" name="Text Box 30"/>
            <p:cNvSpPr txBox="1">
              <a:spLocks noChangeArrowheads="1"/>
            </p:cNvSpPr>
            <p:nvPr/>
          </p:nvSpPr>
          <p:spPr bwMode="auto">
            <a:xfrm>
              <a:off x="2742" y="977"/>
              <a:ext cx="35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x’Oy + 130</a:t>
              </a:r>
              <a:r>
                <a:rPr lang="en-US" sz="3200" baseline="30000">
                  <a:latin typeface="Times New Roman" pitchFamily="18" charset="0"/>
                </a:rPr>
                <a:t>o</a:t>
              </a:r>
              <a:r>
                <a:rPr lang="en-US" sz="3200">
                  <a:latin typeface="Times New Roman" pitchFamily="18" charset="0"/>
                </a:rPr>
                <a:t>= 180</a:t>
              </a:r>
              <a:r>
                <a:rPr lang="en-US" sz="3200" baseline="30000">
                  <a:latin typeface="Times New Roman" pitchFamily="18" charset="0"/>
                </a:rPr>
                <a:t>o</a:t>
              </a:r>
              <a:r>
                <a:rPr lang="en-US" sz="3200">
                  <a:latin typeface="Times New Roman" pitchFamily="18" charset="0"/>
                </a:rPr>
                <a:t> </a:t>
              </a:r>
            </a:p>
          </p:txBody>
        </p:sp>
        <p:grpSp>
          <p:nvGrpSpPr>
            <p:cNvPr id="8264" name="Group 60"/>
            <p:cNvGrpSpPr>
              <a:grpSpLocks/>
            </p:cNvGrpSpPr>
            <p:nvPr/>
          </p:nvGrpSpPr>
          <p:grpSpPr bwMode="auto">
            <a:xfrm>
              <a:off x="2870" y="1003"/>
              <a:ext cx="424" cy="105"/>
              <a:chOff x="1231" y="2205"/>
              <a:chExt cx="424" cy="105"/>
            </a:xfrm>
          </p:grpSpPr>
          <p:sp>
            <p:nvSpPr>
              <p:cNvPr id="8265" name="Line 61"/>
              <p:cNvSpPr>
                <a:spLocks noChangeShapeType="1"/>
              </p:cNvSpPr>
              <p:nvPr/>
            </p:nvSpPr>
            <p:spPr bwMode="auto">
              <a:xfrm flipV="1">
                <a:off x="1231" y="2210"/>
                <a:ext cx="216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6" name="Line 62"/>
              <p:cNvSpPr>
                <a:spLocks noChangeShapeType="1"/>
              </p:cNvSpPr>
              <p:nvPr/>
            </p:nvSpPr>
            <p:spPr bwMode="auto">
              <a:xfrm>
                <a:off x="1447" y="2205"/>
                <a:ext cx="208" cy="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125"/>
          <p:cNvGrpSpPr>
            <a:grpSpLocks/>
          </p:cNvGrpSpPr>
          <p:nvPr/>
        </p:nvGrpSpPr>
        <p:grpSpPr bwMode="auto">
          <a:xfrm>
            <a:off x="4354513" y="2057400"/>
            <a:ext cx="5689600" cy="579438"/>
            <a:chOff x="2743" y="1296"/>
            <a:chExt cx="3584" cy="365"/>
          </a:xfrm>
        </p:grpSpPr>
        <p:sp>
          <p:nvSpPr>
            <p:cNvPr id="8259" name="Text Box 31"/>
            <p:cNvSpPr txBox="1">
              <a:spLocks noChangeArrowheads="1"/>
            </p:cNvSpPr>
            <p:nvPr/>
          </p:nvSpPr>
          <p:spPr bwMode="auto">
            <a:xfrm>
              <a:off x="2743" y="1296"/>
              <a:ext cx="35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x’Oy 	  = 180</a:t>
              </a:r>
              <a:r>
                <a:rPr lang="en-US" sz="3200" baseline="30000">
                  <a:latin typeface="Times New Roman" pitchFamily="18" charset="0"/>
                </a:rPr>
                <a:t>o</a:t>
              </a:r>
              <a:r>
                <a:rPr lang="en-US" sz="3200">
                  <a:latin typeface="Times New Roman" pitchFamily="18" charset="0"/>
                </a:rPr>
                <a:t> - 130</a:t>
              </a:r>
              <a:r>
                <a:rPr lang="en-US" sz="3200" baseline="30000">
                  <a:latin typeface="Times New Roman" pitchFamily="18" charset="0"/>
                </a:rPr>
                <a:t>o</a:t>
              </a:r>
            </a:p>
          </p:txBody>
        </p:sp>
        <p:grpSp>
          <p:nvGrpSpPr>
            <p:cNvPr id="8260" name="Group 63"/>
            <p:cNvGrpSpPr>
              <a:grpSpLocks/>
            </p:cNvGrpSpPr>
            <p:nvPr/>
          </p:nvGrpSpPr>
          <p:grpSpPr bwMode="auto">
            <a:xfrm>
              <a:off x="2879" y="1309"/>
              <a:ext cx="424" cy="105"/>
              <a:chOff x="1231" y="2205"/>
              <a:chExt cx="424" cy="105"/>
            </a:xfrm>
          </p:grpSpPr>
          <p:sp>
            <p:nvSpPr>
              <p:cNvPr id="8261" name="Line 64"/>
              <p:cNvSpPr>
                <a:spLocks noChangeShapeType="1"/>
              </p:cNvSpPr>
              <p:nvPr/>
            </p:nvSpPr>
            <p:spPr bwMode="auto">
              <a:xfrm flipV="1">
                <a:off x="1231" y="2210"/>
                <a:ext cx="216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2" name="Line 65"/>
              <p:cNvSpPr>
                <a:spLocks noChangeShapeType="1"/>
              </p:cNvSpPr>
              <p:nvPr/>
            </p:nvSpPr>
            <p:spPr bwMode="auto">
              <a:xfrm>
                <a:off x="1447" y="2205"/>
                <a:ext cx="208" cy="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126"/>
          <p:cNvGrpSpPr>
            <a:grpSpLocks/>
          </p:cNvGrpSpPr>
          <p:nvPr/>
        </p:nvGrpSpPr>
        <p:grpSpPr bwMode="auto">
          <a:xfrm>
            <a:off x="4354513" y="2489200"/>
            <a:ext cx="5689600" cy="579438"/>
            <a:chOff x="2743" y="1568"/>
            <a:chExt cx="3584" cy="365"/>
          </a:xfrm>
        </p:grpSpPr>
        <p:sp>
          <p:nvSpPr>
            <p:cNvPr id="8255" name="Text Box 32"/>
            <p:cNvSpPr txBox="1">
              <a:spLocks noChangeArrowheads="1"/>
            </p:cNvSpPr>
            <p:nvPr/>
          </p:nvSpPr>
          <p:spPr bwMode="auto">
            <a:xfrm>
              <a:off x="2743" y="1568"/>
              <a:ext cx="35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x’Oy 	  = 50</a:t>
              </a:r>
              <a:r>
                <a:rPr lang="en-US" sz="3200" baseline="30000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grpSp>
          <p:nvGrpSpPr>
            <p:cNvPr id="8256" name="Group 66"/>
            <p:cNvGrpSpPr>
              <a:grpSpLocks/>
            </p:cNvGrpSpPr>
            <p:nvPr/>
          </p:nvGrpSpPr>
          <p:grpSpPr bwMode="auto">
            <a:xfrm>
              <a:off x="2867" y="1593"/>
              <a:ext cx="424" cy="105"/>
              <a:chOff x="1231" y="2205"/>
              <a:chExt cx="424" cy="105"/>
            </a:xfrm>
          </p:grpSpPr>
          <p:sp>
            <p:nvSpPr>
              <p:cNvPr id="8257" name="Line 67"/>
              <p:cNvSpPr>
                <a:spLocks noChangeShapeType="1"/>
              </p:cNvSpPr>
              <p:nvPr/>
            </p:nvSpPr>
            <p:spPr bwMode="auto">
              <a:xfrm flipV="1">
                <a:off x="1231" y="2210"/>
                <a:ext cx="216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8" name="Line 68"/>
              <p:cNvSpPr>
                <a:spLocks noChangeShapeType="1"/>
              </p:cNvSpPr>
              <p:nvPr/>
            </p:nvSpPr>
            <p:spPr bwMode="auto">
              <a:xfrm>
                <a:off x="1447" y="2205"/>
                <a:ext cx="208" cy="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07"/>
          <p:cNvGrpSpPr>
            <a:grpSpLocks/>
          </p:cNvGrpSpPr>
          <p:nvPr/>
        </p:nvGrpSpPr>
        <p:grpSpPr bwMode="auto">
          <a:xfrm>
            <a:off x="2663825" y="4221163"/>
            <a:ext cx="6877050" cy="579437"/>
            <a:chOff x="567" y="2841"/>
            <a:chExt cx="4332" cy="365"/>
          </a:xfrm>
        </p:grpSpPr>
        <p:sp>
          <p:nvSpPr>
            <p:cNvPr id="8245" name="Text Box 73"/>
            <p:cNvSpPr txBox="1">
              <a:spLocks noChangeArrowheads="1"/>
            </p:cNvSpPr>
            <p:nvPr/>
          </p:nvSpPr>
          <p:spPr bwMode="auto">
            <a:xfrm>
              <a:off x="567" y="2841"/>
              <a:ext cx="43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>
                  <a:latin typeface="Times New Roman" pitchFamily="18" charset="0"/>
                </a:rPr>
                <a:t>x’Ot = x’Oy + yOt = 50</a:t>
              </a:r>
              <a:r>
                <a:rPr lang="en-US" sz="3200" baseline="30000">
                  <a:latin typeface="Times New Roman" pitchFamily="18" charset="0"/>
                </a:rPr>
                <a:t>o</a:t>
              </a:r>
              <a:r>
                <a:rPr lang="en-US" sz="3200">
                  <a:latin typeface="Times New Roman" pitchFamily="18" charset="0"/>
                </a:rPr>
                <a:t> + 65</a:t>
              </a:r>
              <a:r>
                <a:rPr lang="en-US" sz="3200" baseline="30000">
                  <a:latin typeface="Times New Roman" pitchFamily="18" charset="0"/>
                </a:rPr>
                <a:t>o</a:t>
              </a:r>
              <a:r>
                <a:rPr lang="en-US" sz="3200">
                  <a:latin typeface="Times New Roman" pitchFamily="18" charset="0"/>
                </a:rPr>
                <a:t> = 115</a:t>
              </a:r>
              <a:r>
                <a:rPr lang="en-US" sz="3200" baseline="30000">
                  <a:latin typeface="Times New Roman" pitchFamily="18" charset="0"/>
                </a:rPr>
                <a:t>o</a:t>
              </a:r>
            </a:p>
          </p:txBody>
        </p:sp>
        <p:grpSp>
          <p:nvGrpSpPr>
            <p:cNvPr id="8246" name="Group 83"/>
            <p:cNvGrpSpPr>
              <a:grpSpLocks/>
            </p:cNvGrpSpPr>
            <p:nvPr/>
          </p:nvGrpSpPr>
          <p:grpSpPr bwMode="auto">
            <a:xfrm>
              <a:off x="720" y="2856"/>
              <a:ext cx="338" cy="91"/>
              <a:chOff x="2075" y="2229"/>
              <a:chExt cx="338" cy="91"/>
            </a:xfrm>
          </p:grpSpPr>
          <p:sp>
            <p:nvSpPr>
              <p:cNvPr id="8253" name="Line 84"/>
              <p:cNvSpPr>
                <a:spLocks noChangeShapeType="1"/>
              </p:cNvSpPr>
              <p:nvPr/>
            </p:nvSpPr>
            <p:spPr bwMode="auto">
              <a:xfrm flipV="1">
                <a:off x="2075" y="2233"/>
                <a:ext cx="169" cy="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4" name="Line 85"/>
              <p:cNvSpPr>
                <a:spLocks noChangeShapeType="1"/>
              </p:cNvSpPr>
              <p:nvPr/>
            </p:nvSpPr>
            <p:spPr bwMode="auto">
              <a:xfrm>
                <a:off x="2243" y="2229"/>
                <a:ext cx="17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47" name="Group 86"/>
            <p:cNvGrpSpPr>
              <a:grpSpLocks/>
            </p:cNvGrpSpPr>
            <p:nvPr/>
          </p:nvGrpSpPr>
          <p:grpSpPr bwMode="auto">
            <a:xfrm>
              <a:off x="1500" y="2880"/>
              <a:ext cx="338" cy="91"/>
              <a:chOff x="2075" y="2229"/>
              <a:chExt cx="338" cy="91"/>
            </a:xfrm>
          </p:grpSpPr>
          <p:sp>
            <p:nvSpPr>
              <p:cNvPr id="8251" name="Line 87"/>
              <p:cNvSpPr>
                <a:spLocks noChangeShapeType="1"/>
              </p:cNvSpPr>
              <p:nvPr/>
            </p:nvSpPr>
            <p:spPr bwMode="auto">
              <a:xfrm flipV="1">
                <a:off x="2075" y="2233"/>
                <a:ext cx="169" cy="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2" name="Line 88"/>
              <p:cNvSpPr>
                <a:spLocks noChangeShapeType="1"/>
              </p:cNvSpPr>
              <p:nvPr/>
            </p:nvSpPr>
            <p:spPr bwMode="auto">
              <a:xfrm>
                <a:off x="2243" y="2229"/>
                <a:ext cx="17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48" name="Group 89"/>
            <p:cNvGrpSpPr>
              <a:grpSpLocks/>
            </p:cNvGrpSpPr>
            <p:nvPr/>
          </p:nvGrpSpPr>
          <p:grpSpPr bwMode="auto">
            <a:xfrm>
              <a:off x="2184" y="2868"/>
              <a:ext cx="338" cy="91"/>
              <a:chOff x="2075" y="2229"/>
              <a:chExt cx="338" cy="91"/>
            </a:xfrm>
          </p:grpSpPr>
          <p:sp>
            <p:nvSpPr>
              <p:cNvPr id="8249" name="Line 90"/>
              <p:cNvSpPr>
                <a:spLocks noChangeShapeType="1"/>
              </p:cNvSpPr>
              <p:nvPr/>
            </p:nvSpPr>
            <p:spPr bwMode="auto">
              <a:xfrm flipV="1">
                <a:off x="2075" y="2233"/>
                <a:ext cx="169" cy="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0" name="Line 91"/>
              <p:cNvSpPr>
                <a:spLocks noChangeShapeType="1"/>
              </p:cNvSpPr>
              <p:nvPr/>
            </p:nvSpPr>
            <p:spPr bwMode="auto">
              <a:xfrm>
                <a:off x="2243" y="2229"/>
                <a:ext cx="17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" name="Group 108"/>
          <p:cNvGrpSpPr>
            <a:grpSpLocks/>
          </p:cNvGrpSpPr>
          <p:nvPr/>
        </p:nvGrpSpPr>
        <p:grpSpPr bwMode="auto">
          <a:xfrm>
            <a:off x="1763713" y="5589588"/>
            <a:ext cx="8496300" cy="549275"/>
            <a:chOff x="567" y="3201"/>
            <a:chExt cx="5352" cy="346"/>
          </a:xfrm>
        </p:grpSpPr>
        <p:sp>
          <p:nvSpPr>
            <p:cNvPr id="8238" name="Text Box 74"/>
            <p:cNvSpPr txBox="1">
              <a:spLocks noChangeArrowheads="1"/>
            </p:cNvSpPr>
            <p:nvPr/>
          </p:nvSpPr>
          <p:spPr bwMode="auto">
            <a:xfrm>
              <a:off x="567" y="3201"/>
              <a:ext cx="535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Hoặc vì  </a:t>
              </a:r>
              <a:r>
                <a:rPr lang="en-US" sz="3000">
                  <a:latin typeface="Arial" charset="0"/>
                </a:rPr>
                <a:t>x’Ot + tOx = 180</a:t>
              </a:r>
              <a:r>
                <a:rPr lang="en-US" sz="3000" baseline="30000">
                  <a:latin typeface="Arial" charset="0"/>
                </a:rPr>
                <a:t>o</a:t>
              </a:r>
              <a:r>
                <a:rPr lang="en-US" sz="3000">
                  <a:latin typeface="Arial" charset="0"/>
                </a:rPr>
                <a:t> </a:t>
              </a:r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( kề bù)</a:t>
              </a:r>
            </a:p>
          </p:txBody>
        </p:sp>
        <p:grpSp>
          <p:nvGrpSpPr>
            <p:cNvPr id="8239" name="Group 92"/>
            <p:cNvGrpSpPr>
              <a:grpSpLocks/>
            </p:cNvGrpSpPr>
            <p:nvPr/>
          </p:nvGrpSpPr>
          <p:grpSpPr bwMode="auto">
            <a:xfrm>
              <a:off x="1620" y="3228"/>
              <a:ext cx="338" cy="91"/>
              <a:chOff x="2075" y="2229"/>
              <a:chExt cx="338" cy="91"/>
            </a:xfrm>
          </p:grpSpPr>
          <p:sp>
            <p:nvSpPr>
              <p:cNvPr id="8243" name="Line 93"/>
              <p:cNvSpPr>
                <a:spLocks noChangeShapeType="1"/>
              </p:cNvSpPr>
              <p:nvPr/>
            </p:nvSpPr>
            <p:spPr bwMode="auto">
              <a:xfrm flipV="1">
                <a:off x="2075" y="2233"/>
                <a:ext cx="169" cy="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4" name="Line 94"/>
              <p:cNvSpPr>
                <a:spLocks noChangeShapeType="1"/>
              </p:cNvSpPr>
              <p:nvPr/>
            </p:nvSpPr>
            <p:spPr bwMode="auto">
              <a:xfrm>
                <a:off x="2243" y="2229"/>
                <a:ext cx="17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40" name="Group 95"/>
            <p:cNvGrpSpPr>
              <a:grpSpLocks/>
            </p:cNvGrpSpPr>
            <p:nvPr/>
          </p:nvGrpSpPr>
          <p:grpSpPr bwMode="auto">
            <a:xfrm>
              <a:off x="2256" y="3240"/>
              <a:ext cx="338" cy="91"/>
              <a:chOff x="2075" y="2229"/>
              <a:chExt cx="338" cy="91"/>
            </a:xfrm>
          </p:grpSpPr>
          <p:sp>
            <p:nvSpPr>
              <p:cNvPr id="8241" name="Line 96"/>
              <p:cNvSpPr>
                <a:spLocks noChangeShapeType="1"/>
              </p:cNvSpPr>
              <p:nvPr/>
            </p:nvSpPr>
            <p:spPr bwMode="auto">
              <a:xfrm flipV="1">
                <a:off x="2075" y="2233"/>
                <a:ext cx="169" cy="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" name="Line 97"/>
              <p:cNvSpPr>
                <a:spLocks noChangeShapeType="1"/>
              </p:cNvSpPr>
              <p:nvPr/>
            </p:nvSpPr>
            <p:spPr bwMode="auto">
              <a:xfrm>
                <a:off x="2243" y="2229"/>
                <a:ext cx="17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" name="Group 110"/>
          <p:cNvGrpSpPr>
            <a:grpSpLocks/>
          </p:cNvGrpSpPr>
          <p:nvPr/>
        </p:nvGrpSpPr>
        <p:grpSpPr bwMode="auto">
          <a:xfrm>
            <a:off x="4067175" y="4781550"/>
            <a:ext cx="2952750" cy="519113"/>
            <a:chOff x="521" y="3838"/>
            <a:chExt cx="2223" cy="327"/>
          </a:xfrm>
        </p:grpSpPr>
        <p:sp>
          <p:nvSpPr>
            <p:cNvPr id="8234" name="Text Box 76"/>
            <p:cNvSpPr txBox="1">
              <a:spLocks noChangeArrowheads="1"/>
            </p:cNvSpPr>
            <p:nvPr/>
          </p:nvSpPr>
          <p:spPr bwMode="auto">
            <a:xfrm>
              <a:off x="521" y="3838"/>
              <a:ext cx="222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Vậy x’Ot = 115</a:t>
              </a:r>
              <a:r>
                <a:rPr lang="en-US" sz="2800" baseline="30000">
                  <a:latin typeface="Arial" charset="0"/>
                </a:rPr>
                <a:t>o</a:t>
              </a:r>
            </a:p>
          </p:txBody>
        </p:sp>
        <p:grpSp>
          <p:nvGrpSpPr>
            <p:cNvPr id="8235" name="Group 98"/>
            <p:cNvGrpSpPr>
              <a:grpSpLocks/>
            </p:cNvGrpSpPr>
            <p:nvPr/>
          </p:nvGrpSpPr>
          <p:grpSpPr bwMode="auto">
            <a:xfrm>
              <a:off x="1192" y="3860"/>
              <a:ext cx="338" cy="91"/>
              <a:chOff x="2075" y="2229"/>
              <a:chExt cx="338" cy="91"/>
            </a:xfrm>
          </p:grpSpPr>
          <p:sp>
            <p:nvSpPr>
              <p:cNvPr id="8236" name="Line 99"/>
              <p:cNvSpPr>
                <a:spLocks noChangeShapeType="1"/>
              </p:cNvSpPr>
              <p:nvPr/>
            </p:nvSpPr>
            <p:spPr bwMode="auto">
              <a:xfrm flipV="1">
                <a:off x="2075" y="2233"/>
                <a:ext cx="169" cy="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Line 100"/>
              <p:cNvSpPr>
                <a:spLocks noChangeShapeType="1"/>
              </p:cNvSpPr>
              <p:nvPr/>
            </p:nvSpPr>
            <p:spPr bwMode="auto">
              <a:xfrm>
                <a:off x="2243" y="2229"/>
                <a:ext cx="17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" name="Group 109"/>
          <p:cNvGrpSpPr>
            <a:grpSpLocks/>
          </p:cNvGrpSpPr>
          <p:nvPr/>
        </p:nvGrpSpPr>
        <p:grpSpPr bwMode="auto">
          <a:xfrm>
            <a:off x="1763713" y="6094413"/>
            <a:ext cx="8496300" cy="579437"/>
            <a:chOff x="567" y="3519"/>
            <a:chExt cx="5352" cy="365"/>
          </a:xfrm>
        </p:grpSpPr>
        <p:sp>
          <p:nvSpPr>
            <p:cNvPr id="8227" name="Text Box 75"/>
            <p:cNvSpPr txBox="1">
              <a:spLocks noChangeArrowheads="1"/>
            </p:cNvSpPr>
            <p:nvPr/>
          </p:nvSpPr>
          <p:spPr bwMode="auto">
            <a:xfrm>
              <a:off x="567" y="3519"/>
              <a:ext cx="535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  <a:sym typeface="Wingdings" pitchFamily="2" charset="2"/>
                </a:rPr>
                <a:t> </a:t>
              </a:r>
              <a:r>
                <a:rPr lang="en-US" sz="3200">
                  <a:latin typeface="Times New Roman" pitchFamily="18" charset="0"/>
                </a:rPr>
                <a:t>x’Ot = 180</a:t>
              </a:r>
              <a:r>
                <a:rPr lang="en-US" sz="3200" baseline="30000">
                  <a:latin typeface="Times New Roman" pitchFamily="18" charset="0"/>
                </a:rPr>
                <a:t>o</a:t>
              </a:r>
              <a:r>
                <a:rPr lang="en-US" sz="3200">
                  <a:latin typeface="Times New Roman" pitchFamily="18" charset="0"/>
                </a:rPr>
                <a:t> – tOx = 180</a:t>
              </a:r>
              <a:r>
                <a:rPr lang="en-US" sz="3200" baseline="30000">
                  <a:latin typeface="Times New Roman" pitchFamily="18" charset="0"/>
                </a:rPr>
                <a:t>o</a:t>
              </a:r>
              <a:r>
                <a:rPr lang="en-US" sz="3200">
                  <a:latin typeface="Times New Roman" pitchFamily="18" charset="0"/>
                </a:rPr>
                <a:t> – 65</a:t>
              </a:r>
              <a:r>
                <a:rPr lang="en-US" sz="3200" baseline="30000">
                  <a:latin typeface="Times New Roman" pitchFamily="18" charset="0"/>
                </a:rPr>
                <a:t>o</a:t>
              </a:r>
              <a:r>
                <a:rPr lang="en-US" sz="3200">
                  <a:latin typeface="Times New Roman" pitchFamily="18" charset="0"/>
                </a:rPr>
                <a:t> = 115</a:t>
              </a:r>
              <a:r>
                <a:rPr lang="en-US" sz="3200" baseline="30000">
                  <a:latin typeface="Times New Roman" pitchFamily="18" charset="0"/>
                </a:rPr>
                <a:t>o</a:t>
              </a:r>
            </a:p>
          </p:txBody>
        </p:sp>
        <p:grpSp>
          <p:nvGrpSpPr>
            <p:cNvPr id="8228" name="Group 101"/>
            <p:cNvGrpSpPr>
              <a:grpSpLocks/>
            </p:cNvGrpSpPr>
            <p:nvPr/>
          </p:nvGrpSpPr>
          <p:grpSpPr bwMode="auto">
            <a:xfrm>
              <a:off x="1044" y="3540"/>
              <a:ext cx="338" cy="91"/>
              <a:chOff x="2075" y="2229"/>
              <a:chExt cx="338" cy="91"/>
            </a:xfrm>
          </p:grpSpPr>
          <p:sp>
            <p:nvSpPr>
              <p:cNvPr id="8232" name="Line 102"/>
              <p:cNvSpPr>
                <a:spLocks noChangeShapeType="1"/>
              </p:cNvSpPr>
              <p:nvPr/>
            </p:nvSpPr>
            <p:spPr bwMode="auto">
              <a:xfrm flipV="1">
                <a:off x="2075" y="2233"/>
                <a:ext cx="169" cy="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Line 103"/>
              <p:cNvSpPr>
                <a:spLocks noChangeShapeType="1"/>
              </p:cNvSpPr>
              <p:nvPr/>
            </p:nvSpPr>
            <p:spPr bwMode="auto">
              <a:xfrm>
                <a:off x="2243" y="2229"/>
                <a:ext cx="17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29" name="Group 104"/>
            <p:cNvGrpSpPr>
              <a:grpSpLocks/>
            </p:cNvGrpSpPr>
            <p:nvPr/>
          </p:nvGrpSpPr>
          <p:grpSpPr bwMode="auto">
            <a:xfrm>
              <a:off x="2400" y="3552"/>
              <a:ext cx="338" cy="91"/>
              <a:chOff x="2075" y="2229"/>
              <a:chExt cx="338" cy="91"/>
            </a:xfrm>
          </p:grpSpPr>
          <p:sp>
            <p:nvSpPr>
              <p:cNvPr id="8230" name="Line 105"/>
              <p:cNvSpPr>
                <a:spLocks noChangeShapeType="1"/>
              </p:cNvSpPr>
              <p:nvPr/>
            </p:nvSpPr>
            <p:spPr bwMode="auto">
              <a:xfrm flipV="1">
                <a:off x="2075" y="2233"/>
                <a:ext cx="169" cy="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1" name="Line 106"/>
              <p:cNvSpPr>
                <a:spLocks noChangeShapeType="1"/>
              </p:cNvSpPr>
              <p:nvPr/>
            </p:nvSpPr>
            <p:spPr bwMode="auto">
              <a:xfrm>
                <a:off x="2243" y="2229"/>
                <a:ext cx="17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76" name="Text Box 112"/>
          <p:cNvSpPr txBox="1">
            <a:spLocks noChangeArrowheads="1"/>
          </p:cNvSpPr>
          <p:nvPr/>
        </p:nvSpPr>
        <p:spPr bwMode="auto">
          <a:xfrm>
            <a:off x="144463" y="5513388"/>
            <a:ext cx="1403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Cách 2</a:t>
            </a:r>
          </a:p>
        </p:txBody>
      </p:sp>
      <p:sp>
        <p:nvSpPr>
          <p:cNvPr id="8206" name="Arc 116"/>
          <p:cNvSpPr>
            <a:spLocks/>
          </p:cNvSpPr>
          <p:nvPr/>
        </p:nvSpPr>
        <p:spPr bwMode="auto">
          <a:xfrm rot="11685230" flipV="1">
            <a:off x="925513" y="2600325"/>
            <a:ext cx="1425575" cy="1438275"/>
          </a:xfrm>
          <a:custGeom>
            <a:avLst/>
            <a:gdLst>
              <a:gd name="T0" fmla="*/ 0 w 21600"/>
              <a:gd name="T1" fmla="*/ 0 h 22960"/>
              <a:gd name="T2" fmla="*/ 2147483647 w 21600"/>
              <a:gd name="T3" fmla="*/ 2147483647 h 22960"/>
              <a:gd name="T4" fmla="*/ 0 w 21600"/>
              <a:gd name="T5" fmla="*/ 2147483647 h 22960"/>
              <a:gd name="T6" fmla="*/ 0 60000 65536"/>
              <a:gd name="T7" fmla="*/ 0 60000 65536"/>
              <a:gd name="T8" fmla="*/ 0 60000 65536"/>
              <a:gd name="T9" fmla="*/ 0 w 21600"/>
              <a:gd name="T10" fmla="*/ 0 h 22960"/>
              <a:gd name="T11" fmla="*/ 21600 w 21600"/>
              <a:gd name="T12" fmla="*/ 22960 h 22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96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53"/>
                  <a:pt x="21585" y="22507"/>
                  <a:pt x="21557" y="22960"/>
                </a:cubicBezTo>
              </a:path>
              <a:path w="21600" h="2296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53"/>
                  <a:pt x="21585" y="22507"/>
                  <a:pt x="21557" y="2296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81" name="Text Box 117"/>
          <p:cNvSpPr txBox="1">
            <a:spLocks noChangeArrowheads="1"/>
          </p:cNvSpPr>
          <p:nvPr/>
        </p:nvSpPr>
        <p:spPr bwMode="auto">
          <a:xfrm>
            <a:off x="539750" y="2709863"/>
            <a:ext cx="4730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384" name="Arc 120"/>
          <p:cNvSpPr>
            <a:spLocks/>
          </p:cNvSpPr>
          <p:nvPr/>
        </p:nvSpPr>
        <p:spPr bwMode="auto">
          <a:xfrm rot="11685230" flipV="1">
            <a:off x="925513" y="2590800"/>
            <a:ext cx="1425575" cy="1438275"/>
          </a:xfrm>
          <a:custGeom>
            <a:avLst/>
            <a:gdLst>
              <a:gd name="T0" fmla="*/ 0 w 21600"/>
              <a:gd name="T1" fmla="*/ 0 h 22960"/>
              <a:gd name="T2" fmla="*/ 2147483647 w 21600"/>
              <a:gd name="T3" fmla="*/ 2147483647 h 22960"/>
              <a:gd name="T4" fmla="*/ 0 w 21600"/>
              <a:gd name="T5" fmla="*/ 2147483647 h 22960"/>
              <a:gd name="T6" fmla="*/ 0 60000 65536"/>
              <a:gd name="T7" fmla="*/ 0 60000 65536"/>
              <a:gd name="T8" fmla="*/ 0 60000 65536"/>
              <a:gd name="T9" fmla="*/ 0 w 21600"/>
              <a:gd name="T10" fmla="*/ 0 h 22960"/>
              <a:gd name="T11" fmla="*/ 21600 w 21600"/>
              <a:gd name="T12" fmla="*/ 22960 h 22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96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53"/>
                  <a:pt x="21585" y="22507"/>
                  <a:pt x="21557" y="22960"/>
                </a:cubicBezTo>
              </a:path>
              <a:path w="21600" h="2296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53"/>
                  <a:pt x="21585" y="22507"/>
                  <a:pt x="21557" y="2296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09" name="Group 122"/>
          <p:cNvGrpSpPr>
            <a:grpSpLocks/>
          </p:cNvGrpSpPr>
          <p:nvPr/>
        </p:nvGrpSpPr>
        <p:grpSpPr bwMode="auto">
          <a:xfrm>
            <a:off x="-38100" y="1701800"/>
            <a:ext cx="4105275" cy="2447925"/>
            <a:chOff x="-24" y="1072"/>
            <a:chExt cx="2586" cy="1542"/>
          </a:xfrm>
        </p:grpSpPr>
        <p:grpSp>
          <p:nvGrpSpPr>
            <p:cNvPr id="8211" name="Group 4"/>
            <p:cNvGrpSpPr>
              <a:grpSpLocks/>
            </p:cNvGrpSpPr>
            <p:nvPr/>
          </p:nvGrpSpPr>
          <p:grpSpPr bwMode="auto">
            <a:xfrm>
              <a:off x="-24" y="1072"/>
              <a:ext cx="2586" cy="1542"/>
              <a:chOff x="7560" y="1735"/>
              <a:chExt cx="3780" cy="2172"/>
            </a:xfrm>
          </p:grpSpPr>
          <p:sp>
            <p:nvSpPr>
              <p:cNvPr id="8213" name="Text Box 5"/>
              <p:cNvSpPr txBox="1">
                <a:spLocks noChangeArrowheads="1"/>
              </p:cNvSpPr>
              <p:nvPr/>
            </p:nvSpPr>
            <p:spPr bwMode="auto">
              <a:xfrm>
                <a:off x="9360" y="2995"/>
                <a:ext cx="72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1">
                    <a:latin typeface="Times New Roman" pitchFamily="18" charset="0"/>
                  </a:rPr>
                  <a:t>130</a:t>
                </a:r>
                <a:r>
                  <a:rPr lang="en-US" sz="2400" b="1" baseline="30000">
                    <a:latin typeface="Times New Roman" pitchFamily="18" charset="0"/>
                  </a:rPr>
                  <a:t>0</a:t>
                </a:r>
                <a:endParaRPr lang="en-US" sz="2400" b="1">
                  <a:latin typeface="Times New Roman" pitchFamily="18" charset="0"/>
                </a:endParaRPr>
              </a:p>
            </p:txBody>
          </p:sp>
          <p:grpSp>
            <p:nvGrpSpPr>
              <p:cNvPr id="8214" name="Group 6"/>
              <p:cNvGrpSpPr>
                <a:grpSpLocks/>
              </p:cNvGrpSpPr>
              <p:nvPr/>
            </p:nvGrpSpPr>
            <p:grpSpPr bwMode="auto">
              <a:xfrm>
                <a:off x="7800" y="1835"/>
                <a:ext cx="3300" cy="1856"/>
                <a:chOff x="1860" y="1720"/>
                <a:chExt cx="3300" cy="1856"/>
              </a:xfrm>
            </p:grpSpPr>
            <p:grpSp>
              <p:nvGrpSpPr>
                <p:cNvPr id="8221" name="Group 7"/>
                <p:cNvGrpSpPr>
                  <a:grpSpLocks/>
                </p:cNvGrpSpPr>
                <p:nvPr/>
              </p:nvGrpSpPr>
              <p:grpSpPr bwMode="auto">
                <a:xfrm>
                  <a:off x="1860" y="1998"/>
                  <a:ext cx="3300" cy="1578"/>
                  <a:chOff x="1860" y="1998"/>
                  <a:chExt cx="3300" cy="1578"/>
                </a:xfrm>
              </p:grpSpPr>
              <p:grpSp>
                <p:nvGrpSpPr>
                  <p:cNvPr id="8223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860" y="1998"/>
                    <a:ext cx="3300" cy="1515"/>
                    <a:chOff x="1860" y="1998"/>
                    <a:chExt cx="3300" cy="1515"/>
                  </a:xfrm>
                </p:grpSpPr>
                <p:sp>
                  <p:nvSpPr>
                    <p:cNvPr id="8225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60" y="3504"/>
                      <a:ext cx="330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26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0" y="1998"/>
                      <a:ext cx="1272" cy="151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224" name="Arc 11"/>
                  <p:cNvSpPr>
                    <a:spLocks/>
                  </p:cNvSpPr>
                  <p:nvPr/>
                </p:nvSpPr>
                <p:spPr bwMode="auto">
                  <a:xfrm rot="-842835">
                    <a:off x="3408" y="3216"/>
                    <a:ext cx="360" cy="360"/>
                  </a:xfrm>
                  <a:custGeom>
                    <a:avLst/>
                    <a:gdLst>
                      <a:gd name="T0" fmla="*/ 0 w 21602"/>
                      <a:gd name="T1" fmla="*/ 0 h 21600"/>
                      <a:gd name="T2" fmla="*/ 0 w 21602"/>
                      <a:gd name="T3" fmla="*/ 0 h 21600"/>
                      <a:gd name="T4" fmla="*/ 0 w 21602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2"/>
                      <a:gd name="T10" fmla="*/ 0 h 21600"/>
                      <a:gd name="T11" fmla="*/ 21602 w 21602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2" h="21600" fill="none" extrusionOk="0">
                        <a:moveTo>
                          <a:pt x="0" y="0"/>
                        </a:moveTo>
                        <a:cubicBezTo>
                          <a:pt x="22" y="0"/>
                          <a:pt x="44" y="-1"/>
                          <a:pt x="67" y="0"/>
                        </a:cubicBezTo>
                        <a:cubicBezTo>
                          <a:pt x="11344" y="0"/>
                          <a:pt x="20724" y="8676"/>
                          <a:pt x="21601" y="19920"/>
                        </a:cubicBezTo>
                      </a:path>
                      <a:path w="21602" h="21600" stroke="0" extrusionOk="0">
                        <a:moveTo>
                          <a:pt x="0" y="0"/>
                        </a:moveTo>
                        <a:cubicBezTo>
                          <a:pt x="22" y="0"/>
                          <a:pt x="44" y="-1"/>
                          <a:pt x="67" y="0"/>
                        </a:cubicBezTo>
                        <a:cubicBezTo>
                          <a:pt x="11344" y="0"/>
                          <a:pt x="20724" y="8676"/>
                          <a:pt x="21601" y="19920"/>
                        </a:cubicBezTo>
                        <a:lnTo>
                          <a:pt x="67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76200" cmpd="tri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2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3539" y="1720"/>
                  <a:ext cx="792" cy="1752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15" name="Text Box 13"/>
              <p:cNvSpPr txBox="1">
                <a:spLocks noChangeArrowheads="1"/>
              </p:cNvSpPr>
              <p:nvPr/>
            </p:nvSpPr>
            <p:spPr bwMode="auto">
              <a:xfrm>
                <a:off x="7560" y="3535"/>
                <a:ext cx="5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sz="2400" b="1">
                    <a:latin typeface="Times New Roman" pitchFamily="18" charset="0"/>
                  </a:rPr>
                  <a:t>x’</a:t>
                </a:r>
                <a:endParaRPr lang="en-US" sz="2400" b="1">
                  <a:latin typeface="Times New Roman" pitchFamily="18" charset="0"/>
                </a:endParaRPr>
              </a:p>
            </p:txBody>
          </p:sp>
          <p:sp>
            <p:nvSpPr>
              <p:cNvPr id="8216" name="Text Box 14"/>
              <p:cNvSpPr txBox="1">
                <a:spLocks noChangeArrowheads="1"/>
              </p:cNvSpPr>
              <p:nvPr/>
            </p:nvSpPr>
            <p:spPr bwMode="auto">
              <a:xfrm>
                <a:off x="9300" y="3547"/>
                <a:ext cx="5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sz="2400" b="1">
                    <a:latin typeface="Times New Roman" pitchFamily="18" charset="0"/>
                  </a:rPr>
                  <a:t>0</a:t>
                </a:r>
                <a:endParaRPr lang="en-US" sz="2400" b="1">
                  <a:latin typeface="Times New Roman" pitchFamily="18" charset="0"/>
                </a:endParaRPr>
              </a:p>
            </p:txBody>
          </p:sp>
          <p:sp>
            <p:nvSpPr>
              <p:cNvPr id="8217" name="Text Box 15"/>
              <p:cNvSpPr txBox="1">
                <a:spLocks noChangeArrowheads="1"/>
              </p:cNvSpPr>
              <p:nvPr/>
            </p:nvSpPr>
            <p:spPr bwMode="auto">
              <a:xfrm>
                <a:off x="10800" y="3535"/>
                <a:ext cx="5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sz="2400" b="1">
                    <a:latin typeface="Times New Roman" pitchFamily="18" charset="0"/>
                  </a:rPr>
                  <a:t>x</a:t>
                </a:r>
                <a:endParaRPr lang="en-US" sz="2400" b="1">
                  <a:latin typeface="Times New Roman" pitchFamily="18" charset="0"/>
                </a:endParaRPr>
              </a:p>
            </p:txBody>
          </p:sp>
          <p:sp>
            <p:nvSpPr>
              <p:cNvPr id="8218" name="Text Box 16"/>
              <p:cNvSpPr txBox="1">
                <a:spLocks noChangeArrowheads="1"/>
              </p:cNvSpPr>
              <p:nvPr/>
            </p:nvSpPr>
            <p:spPr bwMode="auto">
              <a:xfrm>
                <a:off x="10260" y="1735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sz="2400" b="1">
                    <a:latin typeface="Times New Roman" pitchFamily="18" charset="0"/>
                  </a:rPr>
                  <a:t>t</a:t>
                </a:r>
                <a:endParaRPr lang="en-US" sz="2400" b="1">
                  <a:latin typeface="Times New Roman" pitchFamily="18" charset="0"/>
                </a:endParaRPr>
              </a:p>
            </p:txBody>
          </p:sp>
          <p:sp>
            <p:nvSpPr>
              <p:cNvPr id="8219" name="Text Box 17"/>
              <p:cNvSpPr txBox="1">
                <a:spLocks noChangeArrowheads="1"/>
              </p:cNvSpPr>
              <p:nvPr/>
            </p:nvSpPr>
            <p:spPr bwMode="auto">
              <a:xfrm>
                <a:off x="8280" y="1915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vi-VN" sz="2400" b="1">
                    <a:latin typeface="Times New Roman" pitchFamily="18" charset="0"/>
                  </a:rPr>
                  <a:t>y</a:t>
                </a:r>
                <a:endParaRPr lang="en-US" sz="2400" b="1">
                  <a:latin typeface="Times New Roman" pitchFamily="18" charset="0"/>
                </a:endParaRPr>
              </a:p>
            </p:txBody>
          </p:sp>
          <p:sp>
            <p:nvSpPr>
              <p:cNvPr id="8220" name="Arc 18"/>
              <p:cNvSpPr>
                <a:spLocks/>
              </p:cNvSpPr>
              <p:nvPr/>
            </p:nvSpPr>
            <p:spPr bwMode="auto">
              <a:xfrm rot="18495840" flipH="1">
                <a:off x="9177" y="3378"/>
                <a:ext cx="298" cy="264"/>
              </a:xfrm>
              <a:custGeom>
                <a:avLst/>
                <a:gdLst>
                  <a:gd name="T0" fmla="*/ 0 w 17753"/>
                  <a:gd name="T1" fmla="*/ 0 h 21284"/>
                  <a:gd name="T2" fmla="*/ 0 w 17753"/>
                  <a:gd name="T3" fmla="*/ 0 h 21284"/>
                  <a:gd name="T4" fmla="*/ 0 w 17753"/>
                  <a:gd name="T5" fmla="*/ 0 h 21284"/>
                  <a:gd name="T6" fmla="*/ 0 60000 65536"/>
                  <a:gd name="T7" fmla="*/ 0 60000 65536"/>
                  <a:gd name="T8" fmla="*/ 0 60000 65536"/>
                  <a:gd name="T9" fmla="*/ 0 w 17753"/>
                  <a:gd name="T10" fmla="*/ 0 h 21284"/>
                  <a:gd name="T11" fmla="*/ 17753 w 17753"/>
                  <a:gd name="T12" fmla="*/ 21284 h 21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753" h="21284" fill="none" extrusionOk="0">
                    <a:moveTo>
                      <a:pt x="3678" y="-1"/>
                    </a:moveTo>
                    <a:cubicBezTo>
                      <a:pt x="9383" y="985"/>
                      <a:pt x="14454" y="4220"/>
                      <a:pt x="17753" y="8979"/>
                    </a:cubicBezTo>
                  </a:path>
                  <a:path w="17753" h="21284" stroke="0" extrusionOk="0">
                    <a:moveTo>
                      <a:pt x="3678" y="-1"/>
                    </a:moveTo>
                    <a:cubicBezTo>
                      <a:pt x="9383" y="985"/>
                      <a:pt x="14454" y="4220"/>
                      <a:pt x="17753" y="8979"/>
                    </a:cubicBezTo>
                    <a:lnTo>
                      <a:pt x="0" y="21284"/>
                    </a:lnTo>
                    <a:lnTo>
                      <a:pt x="3678" y="-1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12" name="Text Box 121"/>
            <p:cNvSpPr txBox="1">
              <a:spLocks noChangeArrowheads="1"/>
            </p:cNvSpPr>
            <p:nvPr/>
          </p:nvSpPr>
          <p:spPr bwMode="auto">
            <a:xfrm>
              <a:off x="1186" y="2251"/>
              <a:ext cx="2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11398" name="Text Box 134"/>
          <p:cNvSpPr txBox="1">
            <a:spLocks noChangeArrowheads="1"/>
          </p:cNvSpPr>
          <p:nvPr/>
        </p:nvSpPr>
        <p:spPr bwMode="auto">
          <a:xfrm>
            <a:off x="163513" y="406400"/>
            <a:ext cx="1403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Cách 1</a:t>
            </a:r>
          </a:p>
        </p:txBody>
      </p:sp>
    </p:spTree>
    <p:extLst>
      <p:ext uri="{BB962C8B-B14F-4D97-AF65-F5344CB8AC3E}">
        <p14:creationId xmlns:p14="http://schemas.microsoft.com/office/powerpoint/2010/main" val="10319392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9" grpId="0" animBg="1"/>
      <p:bldP spid="11297" grpId="0"/>
      <p:bldP spid="11376" grpId="0"/>
      <p:bldP spid="11381" grpId="0"/>
      <p:bldP spid="11381" grpId="1"/>
      <p:bldP spid="11384" grpId="0" animBg="1"/>
      <p:bldP spid="113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58" name="Rectangle 90"/>
          <p:cNvSpPr>
            <a:spLocks noChangeArrowheads="1"/>
          </p:cNvSpPr>
          <p:nvPr/>
        </p:nvSpPr>
        <p:spPr bwMode="auto">
          <a:xfrm>
            <a:off x="84138" y="220663"/>
            <a:ext cx="89423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tabLst>
                <a:tab pos="2279650" algn="l"/>
                <a:tab pos="4597400" algn="l"/>
              </a:tabLst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 2 ( Bài 34/SGK/ Trang 87 ) </a:t>
            </a:r>
          </a:p>
          <a:p>
            <a:pPr>
              <a:lnSpc>
                <a:spcPct val="150000"/>
              </a:lnSpc>
              <a:tabLst>
                <a:tab pos="2279650" algn="l"/>
                <a:tab pos="45974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Vẽ hai góc kề bù xOy, yOx’,biết  góc xOy có số đo 100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lnSpc>
                <a:spcPct val="150000"/>
              </a:lnSpc>
              <a:tabLst>
                <a:tab pos="2279650" algn="l"/>
                <a:tab pos="45974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Gọi Ot là tia phân giác của góc xOy , Ot’ là tia phân giác của góc x’Oy. Tính góc x’Ot; góc xOt’; góc tOt’.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59" name="Rectangle 91"/>
          <p:cNvSpPr>
            <a:spLocks noChangeArrowheads="1"/>
          </p:cNvSpPr>
          <p:nvPr/>
        </p:nvSpPr>
        <p:spPr bwMode="auto">
          <a:xfrm>
            <a:off x="669925" y="2189163"/>
            <a:ext cx="3851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79650" algn="l"/>
                <a:tab pos="4597400" algn="l"/>
              </a:tabLst>
            </a:pPr>
            <a:r>
              <a:rPr lang="en-US" sz="2800" i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endParaRPr lang="en-US" sz="280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420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8" grpId="0"/>
      <p:bldP spid="72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554038"/>
            <a:ext cx="3757612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44450"/>
            <a:ext cx="70072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Vì góc xOy và góc yOx’ là hai góc kề bù </a:t>
            </a: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Nên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27088" y="617538"/>
          <a:ext cx="29972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4" imgW="1358900" imgH="228600" progId="Equation.DSMT4">
                  <p:embed/>
                </p:oleObj>
              </mc:Choice>
              <mc:Fallback>
                <p:oleObj name="Equation" r:id="rId4" imgW="1358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617538"/>
                        <a:ext cx="29972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7950" y="1122363"/>
          <a:ext cx="31924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6" imgW="1447800" imgH="228600" progId="Equation.DSMT4">
                  <p:embed/>
                </p:oleObj>
              </mc:Choice>
              <mc:Fallback>
                <p:oleObj name="Equation" r:id="rId6" imgW="1447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22363"/>
                        <a:ext cx="31924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4938" y="1647825"/>
          <a:ext cx="22637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8" imgW="977900" imgH="228600" progId="Equation.DSMT4">
                  <p:embed/>
                </p:oleObj>
              </mc:Choice>
              <mc:Fallback>
                <p:oleObj name="Equation" r:id="rId8" imgW="977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1647825"/>
                        <a:ext cx="22637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276475"/>
            <a:ext cx="59896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Vì Ot là tia phân giác của góc xOy </a:t>
            </a: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Nên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00113" y="2816225"/>
          <a:ext cx="388778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10" imgW="2222500" imgH="419100" progId="Equation.DSMT4">
                  <p:embed/>
                </p:oleObj>
              </mc:Choice>
              <mc:Fallback>
                <p:oleObj name="Equation" r:id="rId10" imgW="2222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816225"/>
                        <a:ext cx="3887787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3394075"/>
            <a:ext cx="63039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Vì Ot’ là tia phân giác của góc yOx’  </a:t>
            </a: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Nên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078123"/>
              </p:ext>
            </p:extLst>
          </p:nvPr>
        </p:nvGraphicFramePr>
        <p:xfrm>
          <a:off x="1079500" y="3905250"/>
          <a:ext cx="46212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12" imgW="2361960" imgH="419040" progId="Equation.DSMT4">
                  <p:embed/>
                </p:oleObj>
              </mc:Choice>
              <mc:Fallback>
                <p:oleObj name="Equation" r:id="rId12" imgW="2361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3905250"/>
                        <a:ext cx="462121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4581525"/>
            <a:ext cx="1182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Ta có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116013" y="4759325"/>
          <a:ext cx="48736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14" imgW="2628900" imgH="228600" progId="Equation.DSMT4">
                  <p:embed/>
                </p:oleObj>
              </mc:Choice>
              <mc:Fallback>
                <p:oleObj name="Equation" r:id="rId14" imgW="2628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759325"/>
                        <a:ext cx="487362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165225" y="5373688"/>
          <a:ext cx="5016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16" imgW="2654300" imgH="228600" progId="Equation.DSMT4">
                  <p:embed/>
                </p:oleObj>
              </mc:Choice>
              <mc:Fallback>
                <p:oleObj name="Equation" r:id="rId16" imgW="2654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5373688"/>
                        <a:ext cx="5016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182688" y="6021388"/>
          <a:ext cx="49736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18" imgW="2501900" imgH="228600" progId="Equation.DSMT4">
                  <p:embed/>
                </p:oleObj>
              </mc:Choice>
              <mc:Fallback>
                <p:oleObj name="Equation" r:id="rId18" imgW="2501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6021388"/>
                        <a:ext cx="497363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86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2" grpId="0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63</TotalTime>
  <Words>821</Words>
  <Application>Microsoft Office PowerPoint</Application>
  <PresentationFormat>On-screen Show (4:3)</PresentationFormat>
  <Paragraphs>117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blank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Office 2010 Pro Plus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</cp:revision>
  <dcterms:created xsi:type="dcterms:W3CDTF">2020-04-20T11:09:53Z</dcterms:created>
  <dcterms:modified xsi:type="dcterms:W3CDTF">2020-04-25T13:32:50Z</dcterms:modified>
</cp:coreProperties>
</file>