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0" r:id="rId3"/>
    <p:sldId id="257" r:id="rId4"/>
    <p:sldId id="272" r:id="rId5"/>
    <p:sldId id="262" r:id="rId6"/>
    <p:sldId id="282" r:id="rId7"/>
    <p:sldId id="269" r:id="rId8"/>
    <p:sldId id="264" r:id="rId9"/>
    <p:sldId id="273" r:id="rId10"/>
    <p:sldId id="283" r:id="rId11"/>
    <p:sldId id="284" r:id="rId12"/>
    <p:sldId id="281" r:id="rId13"/>
    <p:sldId id="274" r:id="rId14"/>
    <p:sldId id="275" r:id="rId15"/>
    <p:sldId id="278" r:id="rId16"/>
    <p:sldId id="279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7" autoAdjust="0"/>
    <p:restoredTop sz="94660"/>
  </p:normalViewPr>
  <p:slideViewPr>
    <p:cSldViewPr>
      <p:cViewPr varScale="1">
        <p:scale>
          <a:sx n="69" d="100"/>
          <a:sy n="69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9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1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1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6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512BF-EE08-4DAD-B0EE-FC3FEC032F8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C2E74-E41C-4B9E-A5CA-4CE478B23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7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5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26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39.wmf"/><Relationship Id="rId3" Type="http://schemas.openxmlformats.org/officeDocument/2006/relationships/image" Target="../media/image26.png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2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18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3.png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46751" y="1320546"/>
                <a:ext cx="6319358" cy="26125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>
                    <a:rot lat="0" lon="0" rev="0"/>
                  </a:camera>
                  <a:lightRig rig="contrasting" dir="t">
                    <a:rot lat="0" lon="0" rev="4500000"/>
                  </a:lightRig>
                </a:scene3d>
                <a:sp3d contourW="6350" prstMaterial="metal">
                  <a:bevelT w="127000" h="31750" prst="relaxedInset"/>
                  <a:contourClr>
                    <a:schemeClr val="accent1">
                      <a:shade val="75000"/>
                    </a:schemeClr>
                  </a:contourClr>
                </a:sp3d>
              </a:bodyPr>
              <a:lstStyle/>
              <a:p>
                <a:pPr algn="ctr"/>
                <a:r>
                  <a:rPr lang="en-US" sz="5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Tiết 8. </a:t>
                </a:r>
                <a:r>
                  <a:rPr lang="en-US" sz="54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5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54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5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5400" b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endParaRPr lang="en-US" sz="5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54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𝐱𝐎𝐲</m:t>
                        </m:r>
                      </m:e>
                    </m:acc>
                    <m:r>
                      <a:rPr lang="en-US" sz="5400" b="1" i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54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𝐲𝐎𝐳</m:t>
                        </m:r>
                      </m:e>
                    </m:acc>
                    <m:r>
                      <a:rPr lang="en-US" sz="5400" b="1" i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54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5400" b="1" i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𝐱𝐎𝐳</m:t>
                        </m:r>
                      </m:e>
                    </m:acc>
                    <m:r>
                      <a:rPr lang="en-US" sz="5400" b="1" i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 ?</m:t>
                    </m:r>
                  </m:oMath>
                </a14:m>
                <a:r>
                  <a:rPr lang="en-US" sz="5400" b="1" cap="all" dirty="0">
                    <a:ln w="0"/>
                    <a:solidFill>
                      <a:schemeClr val="tx1"/>
                    </a:solidFill>
                    <a:effectLst>
                      <a:reflection blurRad="12700" stA="50000" endPos="50000" dist="5000" dir="5400000" sy="-100000" rotWithShape="0"/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/>
                <a:endParaRPr lang="en-US" sz="5400" b="1" cap="all" spc="0" dirty="0">
                  <a:ln w="0"/>
                  <a:solidFill>
                    <a:schemeClr val="tx1"/>
                  </a:solidFill>
                  <a:effectLst>
                    <a:reflection blurRad="12700" stA="50000" endPos="50000" dist="5000" dir="5400000" sy="-100000" rotWithShape="0"/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751" y="1320546"/>
                <a:ext cx="6319358" cy="2612510"/>
              </a:xfrm>
              <a:prstGeom prst="rect">
                <a:avLst/>
              </a:prstGeom>
              <a:blipFill rotWithShape="1">
                <a:blip r:embed="rId2"/>
                <a:stretch>
                  <a:fillRect r="-7618" b="-18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86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0" y="260648"/>
                <a:ext cx="9144000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: 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</a:p>
              <a:p>
                <a:pPr marL="342900" indent="-342900">
                  <a:spcBef>
                    <a:spcPct val="50000"/>
                  </a:spcBef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56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 , 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𝑧𝑂𝑡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34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; 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e>
                    </m:acc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= 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spcBef>
                    <a:spcPct val="50000"/>
                  </a:spcBef>
                  <a:buAutoNum type="alphaLcParenR"/>
                </a:pP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Chứng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tỏ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rằng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xOz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zOt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phụ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yOz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c)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Kể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tên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cặp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phụ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60648"/>
                <a:ext cx="9144000" cy="2249332"/>
              </a:xfrm>
              <a:prstGeom prst="rect">
                <a:avLst/>
              </a:prstGeom>
              <a:blipFill rotWithShape="1">
                <a:blip r:embed="rId2"/>
                <a:stretch>
                  <a:fillRect l="-1667" t="-3794" b="-2281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980728"/>
            <a:ext cx="271322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08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33265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Box 233"/>
              <p:cNvSpPr txBox="1">
                <a:spLocks noChangeArrowheads="1"/>
              </p:cNvSpPr>
              <p:nvPr/>
            </p:nvSpPr>
            <p:spPr bwMode="auto">
              <a:xfrm>
                <a:off x="107504" y="2761704"/>
                <a:ext cx="8568952" cy="32207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sz="2800" b="1" dirty="0" smtClean="0"/>
                  <a:t>b) </a:t>
                </a:r>
                <a:r>
                  <a:rPr lang="en-US" sz="2800" dirty="0" err="1" smtClean="0"/>
                  <a:t>Vì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tia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Oy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nằm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giữa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hai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tia</a:t>
                </a:r>
                <a:r>
                  <a:rPr lang="en-US" sz="2800" dirty="0" smtClean="0"/>
                  <a:t> Ox </a:t>
                </a:r>
                <a:r>
                  <a:rPr lang="en-US" sz="2800" dirty="0" err="1" smtClean="0"/>
                  <a:t>và</a:t>
                </a:r>
                <a:r>
                  <a:rPr lang="en-US" sz="2800" dirty="0" smtClean="0"/>
                  <a:t> Oz </a:t>
                </a:r>
                <a:r>
                  <a:rPr lang="en-US" sz="2800" dirty="0" err="1" smtClean="0"/>
                  <a:t>nên</a:t>
                </a:r>
                <a:r>
                  <a:rPr lang="en-US" sz="2800" dirty="0" smtClean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</m:oMath>
                </a14:m>
                <a:endParaRPr lang="en-US" sz="2800" dirty="0" smtClean="0"/>
              </a:p>
              <a:p>
                <a:r>
                  <a:rPr lang="en-US" sz="2800" dirty="0" err="1" smtClean="0"/>
                  <a:t>Mà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e>
                    </m:acc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= </m:t>
                    </m:r>
                  </m:oMath>
                </a14:m>
                <a:r>
                  <a:rPr lang="en-US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  <m:r>
                      <a:rPr lang="en-US" sz="2800" b="1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err="1" smtClean="0"/>
                  <a:t>nên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suy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ra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acc>
                          <m:accPr>
                            <m:chr m:val="̂"/>
                            <m:ctrlPr>
                              <a:rPr lang="en-US" sz="36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accPr>
                          <m:e>
                            <m:r>
                              <a:rPr lang="en-US" sz="3600" i="1">
                                <a:latin typeface="Cambria Math"/>
                                <a:cs typeface="Times New Roman" pitchFamily="18" charset="0"/>
                              </a:rPr>
                              <m:t>𝑥𝑂</m:t>
                            </m:r>
                            <m:r>
                              <a:rPr lang="en-US" sz="3600" i="1">
                                <a:latin typeface="Cambria Math"/>
                                <a:cs typeface="Times New Roman" pitchFamily="18" charset="0"/>
                              </a:rPr>
                              <m:t>𝑧</m:t>
                            </m:r>
                          </m:e>
                        </m:acc>
                      </m:num>
                      <m:den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Times New Roman" pitchFamily="18" charset="0"/>
                          </a:rPr>
                          <m:t>56</m:t>
                        </m:r>
                        <m:r>
                          <a:rPr lang="en-US" sz="3600" b="0" i="1" baseline="30000" dirty="0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num>
                      <m:den>
                        <m:r>
                          <a:rPr lang="en-US" sz="3600" i="1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b="1" dirty="0" smtClean="0"/>
                  <a:t> = </a:t>
                </a:r>
                <a:r>
                  <a:rPr lang="en-US" sz="2800" dirty="0" smtClean="0"/>
                  <a:t>28</a:t>
                </a:r>
                <a:r>
                  <a:rPr lang="en-US" sz="2800" baseline="30000" dirty="0" smtClean="0"/>
                  <a:t>0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3200" b="1" dirty="0" smtClean="0"/>
                  <a:t>c) </a:t>
                </a:r>
                <a:r>
                  <a:rPr lang="en-US" sz="2800" dirty="0" err="1" smtClean="0"/>
                  <a:t>Các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cặp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góc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phụ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nhau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trong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hình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vẽ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là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v</m:t>
                    </m:r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𝑧𝑂𝑡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dirty="0" smtClean="0"/>
                  <a:t>   ;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e>
                    </m:acc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v</m:t>
                    </m:r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𝑂𝑡</m:t>
                        </m:r>
                      </m:e>
                    </m:acc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ext 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2761704"/>
                <a:ext cx="8568952" cy="3220753"/>
              </a:xfrm>
              <a:prstGeom prst="rect">
                <a:avLst/>
              </a:prstGeom>
              <a:blipFill rotWithShape="1">
                <a:blip r:embed="rId2"/>
                <a:stretch>
                  <a:fillRect l="-1851" r="-3132" b="-454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76672"/>
            <a:ext cx="2736304" cy="2541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07504" y="1309883"/>
                <a:ext cx="5400600" cy="13990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𝑧𝑂𝑡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>
                        <a:latin typeface="Times New Roman" pitchFamily="18" charset="0"/>
                        <a:ea typeface="Cambria Math"/>
                        <a:cs typeface="Times New Roman" pitchFamily="18" charset="0"/>
                      </a:rPr>
                      <m:t>56</m:t>
                    </m:r>
                    <m:r>
                      <m:rPr>
                        <m:nor/>
                      </m:rPr>
                      <a:rPr lang="en-US" sz="2800" baseline="30000" dirty="0"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m:t>o</m:t>
                    </m:r>
                    <m:r>
                      <m:rPr>
                        <m:nor/>
                      </m:rPr>
                      <a:rPr lang="en-US" sz="2800" dirty="0"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m:t> + </m:t>
                    </m:r>
                    <m:r>
                      <m:rPr>
                        <m:nor/>
                      </m:rPr>
                      <a:rPr lang="en-US" sz="2800" dirty="0"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m:t>34</m:t>
                    </m:r>
                    <m:r>
                      <m:rPr>
                        <m:nor/>
                      </m:rPr>
                      <a:rPr lang="en-US" sz="2800" baseline="30000" dirty="0"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m:t>o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90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o 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Nên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hai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xOz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zOt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phụ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09883"/>
                <a:ext cx="5400600" cy="1399037"/>
              </a:xfrm>
              <a:prstGeom prst="rect">
                <a:avLst/>
              </a:prstGeom>
              <a:blipFill rotWithShape="1">
                <a:blip r:embed="rId4"/>
                <a:stretch>
                  <a:fillRect l="-2370" t="-3057" r="-1919" b="-117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310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286043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074241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990793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trực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BTVN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18; 19;20;21;22;23/SGK /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82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8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215385" y="260648"/>
                <a:ext cx="8905486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 4 : 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chung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gốc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Ox,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Oy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, Oz. 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130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 , 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𝑦𝑂𝑧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40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  <a:cs typeface="Times New Roman" pitchFamily="18" charset="0"/>
                      </a:rPr>
                      <m:t>; </m:t>
                    </m:r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𝑥𝑂</m:t>
                        </m:r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</m:e>
                    </m:acc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  <m:t>90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5385" y="260648"/>
                <a:ext cx="8905486" cy="2249332"/>
              </a:xfrm>
              <a:prstGeom prst="rect">
                <a:avLst/>
              </a:prstGeom>
              <a:blipFill rotWithShape="1">
                <a:blip r:embed="rId2"/>
                <a:stretch>
                  <a:fillRect l="-2053" t="-4336" b="-32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4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-3123"/>
            <a:ext cx="3600271" cy="20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7504" y="8123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233"/>
              <p:cNvSpPr txBox="1">
                <a:spLocks noChangeArrowheads="1"/>
              </p:cNvSpPr>
              <p:nvPr/>
            </p:nvSpPr>
            <p:spPr bwMode="auto">
              <a:xfrm>
                <a:off x="73968" y="1772816"/>
                <a:ext cx="8928484" cy="6280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sz="2800" dirty="0" smtClean="0"/>
                  <a:t>Vì</a:t>
                </a:r>
                <a:r>
                  <a:rPr lang="en-US" sz="2400" dirty="0" smtClean="0">
                    <a:latin typeface=".VnTime" pitchFamily="34" charset="0"/>
                  </a:rPr>
                  <a:t> </a:t>
                </a:r>
                <a:r>
                  <a:rPr lang="en-US" sz="32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ba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cs typeface="Times New Roman" pitchFamily="18" charset="0"/>
                  </a:rPr>
                  <a:t> Ox, </a:t>
                </a:r>
                <a:r>
                  <a:rPr lang="en-US" sz="2800" dirty="0" err="1" smtClean="0">
                    <a:cs typeface="Times New Roman" pitchFamily="18" charset="0"/>
                  </a:rPr>
                  <a:t>Oy</a:t>
                </a:r>
                <a:r>
                  <a:rPr lang="en-US" sz="2800" dirty="0" smtClean="0">
                    <a:cs typeface="Times New Roman" pitchFamily="18" charset="0"/>
                  </a:rPr>
                  <a:t>, Oz </a:t>
                </a:r>
                <a:r>
                  <a:rPr lang="en-US" sz="2800" dirty="0" err="1" smtClean="0">
                    <a:cs typeface="Times New Roman" pitchFamily="18" charset="0"/>
                  </a:rPr>
                  <a:t>cùng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thuộc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nửa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mặt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phẳng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bờ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cs typeface="Times New Roman" pitchFamily="18" charset="0"/>
                  </a:rPr>
                  <a:t> Ox (1)</a:t>
                </a:r>
              </a:p>
              <a:p>
                <a:pPr>
                  <a:lnSpc>
                    <a:spcPct val="150000"/>
                  </a:lnSpc>
                </a:pPr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/>
                  <a:t>Ta </a:t>
                </a:r>
                <a:r>
                  <a:rPr lang="en-US" sz="2800" dirty="0" err="1" smtClean="0"/>
                  <a:t>có</a:t>
                </a:r>
                <a:r>
                  <a:rPr lang="en-US" sz="2800" dirty="0" smtClean="0"/>
                  <a:t>: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𝑧𝑂𝑦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90</m:t>
                    </m:r>
                    <m:r>
                      <m:rPr>
                        <m:nor/>
                      </m:rPr>
                      <a:rPr lang="en-US" sz="2800" baseline="30000" dirty="0">
                        <a:sym typeface="Symbol" pitchFamily="18" charset="2"/>
                      </a:rPr>
                      <m:t>o</m:t>
                    </m:r>
                    <m:r>
                      <m:rPr>
                        <m:nor/>
                      </m:rPr>
                      <a:rPr lang="en-US" sz="2800" dirty="0">
                        <a:sym typeface="Symbol" pitchFamily="18" charset="2"/>
                      </a:rPr>
                      <m:t> + </m:t>
                    </m:r>
                    <m:r>
                      <m:rPr>
                        <m:nor/>
                      </m:rPr>
                      <a:rPr lang="en-US" sz="2800" b="0" i="0" dirty="0" smtClean="0">
                        <a:sym typeface="Symbol" pitchFamily="18" charset="2"/>
                      </a:rPr>
                      <m:t>40</m:t>
                    </m:r>
                    <m:r>
                      <m:rPr>
                        <m:nor/>
                      </m:rPr>
                      <a:rPr lang="en-US" sz="2800" baseline="30000" dirty="0">
                        <a:sym typeface="Symbol" pitchFamily="18" charset="2"/>
                      </a:rPr>
                      <m:t>o</m:t>
                    </m:r>
                  </m:oMath>
                </a14:m>
                <a:r>
                  <a:rPr lang="en-US" sz="2800" dirty="0" smtClean="0"/>
                  <a:t>=</a:t>
                </a:r>
                <a:r>
                  <a:rPr lang="en-US" sz="2800" dirty="0">
                    <a:sym typeface="Symbol" pitchFamily="18" charset="2"/>
                  </a:rPr>
                  <a:t> </a:t>
                </a:r>
                <a:r>
                  <a:rPr lang="en-US" sz="2800" dirty="0" smtClean="0">
                    <a:sym typeface="Symbol" pitchFamily="18" charset="2"/>
                  </a:rPr>
                  <a:t>130</a:t>
                </a:r>
                <a:r>
                  <a:rPr lang="en-US" sz="2800" baseline="30000" dirty="0" smtClean="0">
                    <a:sym typeface="Symbol" pitchFamily="18" charset="2"/>
                  </a:rPr>
                  <a:t>o </a:t>
                </a:r>
                <a:endParaRPr lang="en-US" sz="2800" dirty="0"/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ym typeface="Symbol" pitchFamily="18" charset="2"/>
                  </a:rPr>
                  <a:t>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</m:oMath>
                </a14:m>
                <a:r>
                  <a:rPr lang="en-US" sz="2800" dirty="0" smtClean="0">
                    <a:sym typeface="Symbol" pitchFamily="18" charset="2"/>
                  </a:rPr>
                  <a:t> </a:t>
                </a:r>
                <a:r>
                  <a:rPr lang="en-US" sz="2800" dirty="0">
                    <a:sym typeface="Symbol" pitchFamily="18" charset="2"/>
                  </a:rPr>
                  <a:t>= </a:t>
                </a:r>
                <a:r>
                  <a:rPr lang="en-US" sz="2800" dirty="0" smtClean="0">
                    <a:sym typeface="Symbol" pitchFamily="18" charset="2"/>
                  </a:rPr>
                  <a:t>130</a:t>
                </a:r>
                <a:r>
                  <a:rPr lang="en-US" sz="2800" baseline="30000" dirty="0" smtClean="0">
                    <a:sym typeface="Symbol" pitchFamily="18" charset="2"/>
                  </a:rPr>
                  <a:t>o     </a:t>
                </a:r>
                <a:r>
                  <a:rPr lang="en-US" sz="2800" dirty="0" smtClean="0">
                    <a:sym typeface="Symbol" pitchFamily="18" charset="2"/>
                  </a:rPr>
                  <a:t>   ( </a:t>
                </a:r>
                <a:r>
                  <a:rPr lang="en-US" sz="2800" dirty="0" err="1" smtClean="0">
                    <a:sym typeface="Symbol" pitchFamily="18" charset="2"/>
                  </a:rPr>
                  <a:t>theo</a:t>
                </a:r>
                <a:r>
                  <a:rPr lang="en-US" sz="2800" dirty="0" smtClean="0">
                    <a:sym typeface="Symbol" pitchFamily="18" charset="2"/>
                  </a:rPr>
                  <a:t> </a:t>
                </a:r>
                <a:r>
                  <a:rPr lang="en-US" sz="2800" dirty="0" err="1" smtClean="0">
                    <a:sym typeface="Symbol" pitchFamily="18" charset="2"/>
                  </a:rPr>
                  <a:t>đề</a:t>
                </a:r>
                <a:r>
                  <a:rPr lang="en-US" sz="2800" dirty="0" smtClean="0">
                    <a:sym typeface="Symbol" pitchFamily="18" charset="2"/>
                  </a:rPr>
                  <a:t> </a:t>
                </a:r>
                <a:r>
                  <a:rPr lang="en-US" sz="2800" dirty="0" err="1" smtClean="0">
                    <a:sym typeface="Symbol" pitchFamily="18" charset="2"/>
                  </a:rPr>
                  <a:t>bài</a:t>
                </a:r>
                <a:r>
                  <a:rPr lang="en-US" sz="2800" dirty="0" smtClean="0">
                    <a:sym typeface="Symbol" pitchFamily="18" charset="2"/>
                  </a:rPr>
                  <a:t> ) </a:t>
                </a:r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Symbol"/>
                  <a:buChar char="Þ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𝑧𝑂𝑦</m:t>
                        </m:r>
                      </m:e>
                    </m:acc>
                  </m:oMath>
                </a14:m>
                <a:r>
                  <a:rPr lang="en-US" sz="2800" dirty="0" smtClean="0">
                    <a:sym typeface="Symbol" pitchFamily="18" charset="2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</m:oMath>
                </a14:m>
                <a:r>
                  <a:rPr lang="en-US" sz="2800" dirty="0">
                    <a:sym typeface="Symbol" pitchFamily="18" charset="2"/>
                  </a:rPr>
                  <a:t> </a:t>
                </a:r>
                <a:r>
                  <a:rPr lang="en-US" sz="2800" dirty="0" smtClean="0">
                    <a:sym typeface="Symbol" pitchFamily="18" charset="2"/>
                  </a:rPr>
                  <a:t>( = 130</a:t>
                </a:r>
                <a:r>
                  <a:rPr lang="en-US" sz="2800" baseline="30000" dirty="0" smtClean="0">
                    <a:sym typeface="Symbol" pitchFamily="18" charset="2"/>
                  </a:rPr>
                  <a:t>o</a:t>
                </a:r>
                <a:r>
                  <a:rPr lang="en-US" sz="2800" dirty="0" smtClean="0">
                    <a:sym typeface="Symbol" pitchFamily="18" charset="2"/>
                  </a:rPr>
                  <a:t>  ) (2)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 smtClean="0">
                    <a:sym typeface="Symbol" pitchFamily="18" charset="2"/>
                  </a:rPr>
                  <a:t>Từ</a:t>
                </a:r>
                <a:r>
                  <a:rPr lang="en-US" sz="2800" dirty="0" smtClean="0">
                    <a:sym typeface="Symbol" pitchFamily="18" charset="2"/>
                  </a:rPr>
                  <a:t> (1) </a:t>
                </a:r>
                <a:r>
                  <a:rPr lang="en-US" sz="2800" dirty="0" err="1" smtClean="0">
                    <a:sym typeface="Symbol" pitchFamily="18" charset="2"/>
                  </a:rPr>
                  <a:t>và</a:t>
                </a:r>
                <a:r>
                  <a:rPr lang="en-US" sz="2800" dirty="0" smtClean="0">
                    <a:sym typeface="Symbol" pitchFamily="18" charset="2"/>
                  </a:rPr>
                  <a:t> (2) </a:t>
                </a:r>
                <a:r>
                  <a:rPr lang="en-US" sz="2800" dirty="0" err="1">
                    <a:cs typeface="Times New Roman" pitchFamily="18" charset="0"/>
                  </a:rPr>
                  <a:t>Trong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ba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cs typeface="Times New Roman" pitchFamily="18" charset="0"/>
                  </a:rPr>
                  <a:t> Oz </a:t>
                </a:r>
                <a:r>
                  <a:rPr lang="en-US" sz="2800" dirty="0" err="1" smtClean="0">
                    <a:cs typeface="Times New Roman" pitchFamily="18" charset="0"/>
                  </a:rPr>
                  <a:t>nằm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giữa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cs typeface="Times New Roman" pitchFamily="18" charset="0"/>
                  </a:rPr>
                  <a:t> Ox</a:t>
                </a:r>
                <a:r>
                  <a:rPr lang="en-US" sz="2800" dirty="0">
                    <a:cs typeface="Times New Roman" pitchFamily="18" charset="0"/>
                  </a:rPr>
                  <a:t>, </a:t>
                </a:r>
                <a:r>
                  <a:rPr lang="en-US" sz="2800" dirty="0" err="1">
                    <a:cs typeface="Times New Roman" pitchFamily="18" charset="0"/>
                  </a:rPr>
                  <a:t>Oy</a:t>
                </a:r>
                <a:r>
                  <a:rPr lang="en-US" sz="2800" dirty="0">
                    <a:cs typeface="Times New Roman" pitchFamily="18" charset="0"/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endParaRPr lang="en-US" sz="2800" dirty="0"/>
              </a:p>
              <a:p>
                <a:pPr>
                  <a:lnSpc>
                    <a:spcPct val="150000"/>
                  </a:lnSpc>
                  <a:spcBef>
                    <a:spcPct val="50000"/>
                  </a:spcBef>
                </a:pPr>
                <a:endParaRPr lang="en-US" sz="2800" dirty="0"/>
              </a:p>
            </p:txBody>
          </p:sp>
        </mc:Choice>
        <mc:Fallback xmlns="">
          <p:sp>
            <p:nvSpPr>
              <p:cNvPr id="4" name="Text 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968" y="1772816"/>
                <a:ext cx="8928484" cy="6280374"/>
              </a:xfrm>
              <a:prstGeom prst="rect">
                <a:avLst/>
              </a:prstGeom>
              <a:blipFill rotWithShape="1">
                <a:blip r:embed="rId4"/>
                <a:stretch>
                  <a:fillRect l="-1365" r="-75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698903"/>
              </p:ext>
            </p:extLst>
          </p:nvPr>
        </p:nvGraphicFramePr>
        <p:xfrm>
          <a:off x="251273" y="2564904"/>
          <a:ext cx="428693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5" imgW="1663560" imgH="228600" progId="Equation.DSMT4">
                  <p:embed/>
                </p:oleObj>
              </mc:Choice>
              <mc:Fallback>
                <p:oleObj name="Equation" r:id="rId5" imgW="1663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1273" y="2564904"/>
                        <a:ext cx="4286937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73348"/>
              </p:ext>
            </p:extLst>
          </p:nvPr>
        </p:nvGraphicFramePr>
        <p:xfrm>
          <a:off x="323528" y="3140968"/>
          <a:ext cx="4050527" cy="556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7" imgW="1663560" imgH="228600" progId="Equation.DSMT4">
                  <p:embed/>
                </p:oleObj>
              </mc:Choice>
              <mc:Fallback>
                <p:oleObj name="Equation" r:id="rId7" imgW="1663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3528" y="3140968"/>
                        <a:ext cx="4050527" cy="5565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80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0" y="260648"/>
                <a:ext cx="9144000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 6 : 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</a:p>
              <a:p>
                <a:pPr marL="342900" indent="-342900">
                  <a:spcBef>
                    <a:spcPct val="50000"/>
                  </a:spcBef>
                </a:pP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ctr">
                  <a:spcBef>
                    <a:spcPct val="50000"/>
                  </a:spcBef>
                </a:pPr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 algn="ctr">
                  <a:spcBef>
                    <a:spcPct val="50000"/>
                  </a:spcBef>
                  <a:buAutoNum type="alphaLcParenR"/>
                </a:pP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Kể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cặp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bù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b) Cho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𝑥𝐴𝑡</m:t>
                        </m:r>
                      </m:e>
                    </m:acc>
                    <m:r>
                      <a:rPr lang="en-US" sz="4000" i="1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56</m:t>
                        </m:r>
                      </m:e>
                      <m:sup>
                        <m:r>
                          <a:rPr lang="en-US" sz="40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  <a:cs typeface="Times New Roman" pitchFamily="18" charset="0"/>
                      </a:rPr>
                      <m:t>. </m:t>
                    </m:r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40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4000" b="0" i="1" smtClean="0">
                            <a:latin typeface="Cambria Math"/>
                            <a:cs typeface="Times New Roman" pitchFamily="18" charset="0"/>
                          </a:rPr>
                          <m:t>𝑥𝐴𝑧</m:t>
                        </m:r>
                      </m:e>
                    </m:acc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=?</a:t>
                </a:r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260648"/>
                <a:ext cx="9144000" cy="2249332"/>
              </a:xfrm>
              <a:prstGeom prst="rect">
                <a:avLst/>
              </a:prstGeom>
              <a:blipFill rotWithShape="1">
                <a:blip r:embed="rId2"/>
                <a:stretch>
                  <a:fillRect l="-2000" t="-4336" b="-13279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564" y="620688"/>
            <a:ext cx="3664485" cy="2640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596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33265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33"/>
          <p:cNvSpPr txBox="1">
            <a:spLocks noChangeArrowheads="1"/>
          </p:cNvSpPr>
          <p:nvPr/>
        </p:nvSpPr>
        <p:spPr bwMode="auto">
          <a:xfrm>
            <a:off x="179512" y="2276872"/>
            <a:ext cx="842493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b="1" dirty="0"/>
              <a:t>a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cặp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góc</a:t>
            </a:r>
            <a:r>
              <a:rPr lang="en-US" sz="2800" b="1" dirty="0"/>
              <a:t> </a:t>
            </a:r>
            <a:r>
              <a:rPr lang="en-US" sz="2800" b="1" dirty="0" err="1" smtClean="0"/>
              <a:t>bù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trong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hình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vẽ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là</a:t>
            </a:r>
            <a:r>
              <a:rPr lang="en-US" sz="2800" b="1" dirty="0" smtClean="0"/>
              <a:t>:     </a:t>
            </a:r>
            <a:endParaRPr lang="en-US" sz="2800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-185528"/>
            <a:ext cx="3673655" cy="264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154028"/>
              </p:ext>
            </p:extLst>
          </p:nvPr>
        </p:nvGraphicFramePr>
        <p:xfrm>
          <a:off x="483002" y="3096808"/>
          <a:ext cx="1193391" cy="576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0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3002" y="3096808"/>
                        <a:ext cx="1193391" cy="576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797302"/>
              </p:ext>
            </p:extLst>
          </p:nvPr>
        </p:nvGraphicFramePr>
        <p:xfrm>
          <a:off x="2481062" y="3077322"/>
          <a:ext cx="1226842" cy="67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" name="Equation" r:id="rId6" imgW="368280" imgH="203040" progId="Equation.DSMT4">
                  <p:embed/>
                </p:oleObj>
              </mc:Choice>
              <mc:Fallback>
                <p:oleObj name="Equation" r:id="rId6" imgW="368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81062" y="3077322"/>
                        <a:ext cx="1226842" cy="676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33"/>
          <p:cNvSpPr txBox="1">
            <a:spLocks noChangeArrowheads="1"/>
          </p:cNvSpPr>
          <p:nvPr/>
        </p:nvSpPr>
        <p:spPr bwMode="auto">
          <a:xfrm>
            <a:off x="1835696" y="3015536"/>
            <a:ext cx="111754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Và</a:t>
            </a:r>
            <a:r>
              <a:rPr lang="en-US" sz="2800" dirty="0" smtClean="0"/>
              <a:t>    </a:t>
            </a:r>
            <a:endParaRPr lang="en-US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116319"/>
              </p:ext>
            </p:extLst>
          </p:nvPr>
        </p:nvGraphicFramePr>
        <p:xfrm>
          <a:off x="5220072" y="3234986"/>
          <a:ext cx="100811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2"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20072" y="3234986"/>
                        <a:ext cx="100811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24514"/>
              </p:ext>
            </p:extLst>
          </p:nvPr>
        </p:nvGraphicFramePr>
        <p:xfrm>
          <a:off x="7259781" y="3215792"/>
          <a:ext cx="143501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3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59781" y="3215792"/>
                        <a:ext cx="1435017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33"/>
          <p:cNvSpPr txBox="1">
            <a:spLocks noChangeArrowheads="1"/>
          </p:cNvSpPr>
          <p:nvPr/>
        </p:nvSpPr>
        <p:spPr bwMode="auto">
          <a:xfrm>
            <a:off x="6510655" y="4090021"/>
            <a:ext cx="111754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Và</a:t>
            </a:r>
            <a:r>
              <a:rPr lang="en-US" sz="2800" dirty="0" smtClean="0"/>
              <a:t>    </a:t>
            </a:r>
            <a:endParaRPr lang="en-US" sz="2800" dirty="0"/>
          </a:p>
        </p:txBody>
      </p:sp>
      <p:sp>
        <p:nvSpPr>
          <p:cNvPr id="12" name="Text Box 233"/>
          <p:cNvSpPr txBox="1">
            <a:spLocks noChangeArrowheads="1"/>
          </p:cNvSpPr>
          <p:nvPr/>
        </p:nvSpPr>
        <p:spPr bwMode="auto">
          <a:xfrm>
            <a:off x="6444208" y="3153686"/>
            <a:ext cx="111754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Và</a:t>
            </a:r>
            <a:r>
              <a:rPr lang="en-US" sz="2800" dirty="0" smtClean="0"/>
              <a:t>    </a:t>
            </a:r>
            <a:endParaRPr lang="en-US" sz="2800" dirty="0"/>
          </a:p>
        </p:txBody>
      </p:sp>
      <p:sp>
        <p:nvSpPr>
          <p:cNvPr id="13" name="Text Box 233"/>
          <p:cNvSpPr txBox="1">
            <a:spLocks noChangeArrowheads="1"/>
          </p:cNvSpPr>
          <p:nvPr/>
        </p:nvSpPr>
        <p:spPr bwMode="auto">
          <a:xfrm>
            <a:off x="1835696" y="4005064"/>
            <a:ext cx="111754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Và</a:t>
            </a:r>
            <a:r>
              <a:rPr lang="en-US" sz="2800" dirty="0" smtClean="0"/>
              <a:t>    </a:t>
            </a:r>
            <a:endParaRPr lang="en-US" sz="28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963378"/>
              </p:ext>
            </p:extLst>
          </p:nvPr>
        </p:nvGraphicFramePr>
        <p:xfrm>
          <a:off x="467544" y="4090021"/>
          <a:ext cx="1154648" cy="521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4"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7544" y="4090021"/>
                        <a:ext cx="1154648" cy="521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33616"/>
              </p:ext>
            </p:extLst>
          </p:nvPr>
        </p:nvGraphicFramePr>
        <p:xfrm>
          <a:off x="2756393" y="4171196"/>
          <a:ext cx="1109281" cy="572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" name="Equation" r:id="rId14" imgW="393480" imgH="203040" progId="Equation.DSMT4">
                  <p:embed/>
                </p:oleObj>
              </mc:Choice>
              <mc:Fallback>
                <p:oleObj name="Equation" r:id="rId14" imgW="393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56393" y="4171196"/>
                        <a:ext cx="1109281" cy="5725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465380"/>
              </p:ext>
            </p:extLst>
          </p:nvPr>
        </p:nvGraphicFramePr>
        <p:xfrm>
          <a:off x="5233259" y="4149081"/>
          <a:ext cx="1210949" cy="625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6" name="Equation" r:id="rId16" imgW="393480" imgH="203040" progId="Equation.DSMT4">
                  <p:embed/>
                </p:oleObj>
              </mc:Choice>
              <mc:Fallback>
                <p:oleObj name="Equation" r:id="rId16" imgW="393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33259" y="4149081"/>
                        <a:ext cx="1210949" cy="6250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32903"/>
              </p:ext>
            </p:extLst>
          </p:nvPr>
        </p:nvGraphicFramePr>
        <p:xfrm>
          <a:off x="7452320" y="4060794"/>
          <a:ext cx="1112189" cy="613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7" name="Equation" r:id="rId18" imgW="368280" imgH="203040" progId="Equation.DSMT4">
                  <p:embed/>
                </p:oleObj>
              </mc:Choice>
              <mc:Fallback>
                <p:oleObj name="Equation" r:id="rId18" imgW="368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452320" y="4060794"/>
                        <a:ext cx="1112189" cy="6136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8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3"/>
          <p:cNvSpPr txBox="1">
            <a:spLocks noChangeArrowheads="1"/>
          </p:cNvSpPr>
          <p:nvPr/>
        </p:nvSpPr>
        <p:spPr bwMode="auto">
          <a:xfrm>
            <a:off x="179512" y="2276872"/>
            <a:ext cx="7704856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b="1" dirty="0" smtClean="0"/>
              <a:t>b) </a:t>
            </a:r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/>
              <a:t> </a:t>
            </a:r>
            <a:r>
              <a:rPr lang="en-US" sz="2800" dirty="0" smtClean="0"/>
              <a:t>                                   </a:t>
            </a:r>
            <a:r>
              <a:rPr lang="en-US" sz="2800" dirty="0" err="1" smtClean="0"/>
              <a:t>vị</a:t>
            </a:r>
            <a:r>
              <a:rPr lang="en-US" sz="2800" dirty="0" smtClean="0"/>
              <a:t> </a:t>
            </a:r>
            <a:r>
              <a:rPr lang="en-US" sz="2800" dirty="0" err="1" smtClean="0"/>
              <a:t>trí</a:t>
            </a:r>
            <a:r>
              <a:rPr lang="en-US" sz="2800" dirty="0" smtClean="0"/>
              <a:t> </a:t>
            </a:r>
            <a:r>
              <a:rPr lang="en-US" sz="2800" dirty="0" err="1" smtClean="0"/>
              <a:t>kề</a:t>
            </a:r>
            <a:r>
              <a:rPr lang="en-US" sz="2800" dirty="0" smtClean="0"/>
              <a:t> </a:t>
            </a:r>
            <a:r>
              <a:rPr lang="en-US" sz="2800" dirty="0" err="1" smtClean="0"/>
              <a:t>bù</a:t>
            </a:r>
            <a:r>
              <a:rPr lang="en-US" sz="2800" dirty="0" smtClean="0"/>
              <a:t> 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Nên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684" y="75418"/>
            <a:ext cx="3055748" cy="2201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391120"/>
              </p:ext>
            </p:extLst>
          </p:nvPr>
        </p:nvGraphicFramePr>
        <p:xfrm>
          <a:off x="1619672" y="2379662"/>
          <a:ext cx="10080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6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379662"/>
                        <a:ext cx="10080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233"/>
          <p:cNvSpPr txBox="1">
            <a:spLocks noChangeArrowheads="1"/>
          </p:cNvSpPr>
          <p:nvPr/>
        </p:nvSpPr>
        <p:spPr bwMode="auto">
          <a:xfrm>
            <a:off x="2699792" y="2323848"/>
            <a:ext cx="111754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800" dirty="0" err="1" smtClean="0"/>
              <a:t>Và</a:t>
            </a:r>
            <a:r>
              <a:rPr lang="en-US" sz="2800" dirty="0" smtClean="0"/>
              <a:t>    </a:t>
            </a:r>
            <a:endParaRPr lang="en-US" sz="28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91902"/>
              </p:ext>
            </p:extLst>
          </p:nvPr>
        </p:nvGraphicFramePr>
        <p:xfrm>
          <a:off x="3314390" y="2323848"/>
          <a:ext cx="143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7"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390" y="2323848"/>
                        <a:ext cx="143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388298"/>
              </p:ext>
            </p:extLst>
          </p:nvPr>
        </p:nvGraphicFramePr>
        <p:xfrm>
          <a:off x="1442492" y="3284984"/>
          <a:ext cx="3962192" cy="640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8" name="Equation" r:id="rId8" imgW="1257120" imgH="203040" progId="Equation.DSMT4">
                  <p:embed/>
                </p:oleObj>
              </mc:Choice>
              <mc:Fallback>
                <p:oleObj name="Equation" r:id="rId8" imgW="1257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42492" y="3284984"/>
                        <a:ext cx="3962192" cy="640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39628"/>
              </p:ext>
            </p:extLst>
          </p:nvPr>
        </p:nvGraphicFramePr>
        <p:xfrm>
          <a:off x="1619671" y="4221088"/>
          <a:ext cx="461751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9" name="Equation" r:id="rId10" imgW="1447560" imgH="203040" progId="Equation.DSMT4">
                  <p:embed/>
                </p:oleObj>
              </mc:Choice>
              <mc:Fallback>
                <p:oleObj name="Equation" r:id="rId10" imgW="1447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19671" y="4221088"/>
                        <a:ext cx="4617513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88841"/>
              </p:ext>
            </p:extLst>
          </p:nvPr>
        </p:nvGraphicFramePr>
        <p:xfrm>
          <a:off x="1763688" y="5013175"/>
          <a:ext cx="4248472" cy="653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0" name="Equation" r:id="rId12" imgW="1320480" imgH="203040" progId="Equation.DSMT4">
                  <p:embed/>
                </p:oleObj>
              </mc:Choice>
              <mc:Fallback>
                <p:oleObj name="Equation" r:id="rId12" imgW="1320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63688" y="5013175"/>
                        <a:ext cx="4248472" cy="653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573027"/>
              </p:ext>
            </p:extLst>
          </p:nvPr>
        </p:nvGraphicFramePr>
        <p:xfrm>
          <a:off x="1907704" y="5805264"/>
          <a:ext cx="349697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1" name="Equation" r:id="rId14" imgW="977760" imgH="203040" progId="Equation.DSMT4">
                  <p:embed/>
                </p:oleObj>
              </mc:Choice>
              <mc:Fallback>
                <p:oleObj name="Equation" r:id="rId14" imgW="977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07704" y="5805264"/>
                        <a:ext cx="3496979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837978" y="5877272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904317"/>
              </p:ext>
            </p:extLst>
          </p:nvPr>
        </p:nvGraphicFramePr>
        <p:xfrm>
          <a:off x="6561833" y="5716476"/>
          <a:ext cx="1792649" cy="745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2" name="Equation" r:id="rId16" imgW="799920" imgH="203040" progId="Equation.DSMT4">
                  <p:embed/>
                </p:oleObj>
              </mc:Choice>
              <mc:Fallback>
                <p:oleObj name="Equation" r:id="rId16" imgW="7999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561833" y="5716476"/>
                        <a:ext cx="1792649" cy="7455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7544" y="33265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22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23528" y="2952607"/>
                <a:ext cx="8712967" cy="1772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Hãy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xOz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bất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kỳ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Oy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cạnh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xOz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So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sánh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𝑦𝑂𝑧</m:t>
                        </m:r>
                      </m:e>
                    </m:acc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𝑣</m:t>
                    </m:r>
                    <m:r>
                      <a:rPr lang="en-US" sz="3600" b="0" i="1" smtClean="0">
                        <a:latin typeface="Cambria Math"/>
                        <a:cs typeface="Times New Roman" pitchFamily="18" charset="0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52607"/>
                <a:ext cx="8712967" cy="1772537"/>
              </a:xfrm>
              <a:prstGeom prst="rect">
                <a:avLst/>
              </a:prstGeom>
              <a:blipFill rotWithShape="1">
                <a:blip r:embed="rId2"/>
                <a:stretch>
                  <a:fillRect l="-1819" t="-5498" b="-12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620688"/>
            <a:ext cx="903649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xOz</a:t>
            </a:r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81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3528" y="1969676"/>
            <a:ext cx="3066065" cy="2486600"/>
            <a:chOff x="323528" y="1969676"/>
            <a:chExt cx="3066065" cy="24866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725297" y="4275206"/>
              <a:ext cx="2664296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721528" y="2258982"/>
              <a:ext cx="939873" cy="20126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725297" y="2619022"/>
              <a:ext cx="1728192" cy="165257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01561" y="3841884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11760" y="2420888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59632" y="1969676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3528" y="3933056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cxnSp>
        <p:nvCxnSpPr>
          <p:cNvPr id="22" name="Straight Connector 21"/>
          <p:cNvCxnSpPr/>
          <p:nvPr/>
        </p:nvCxnSpPr>
        <p:spPr>
          <a:xfrm flipV="1">
            <a:off x="725297" y="2622630"/>
            <a:ext cx="1728192" cy="165257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721528" y="3501242"/>
            <a:ext cx="1629440" cy="1185068"/>
            <a:chOff x="634063" y="3899157"/>
            <a:chExt cx="1339127" cy="455506"/>
          </a:xfrm>
        </p:grpSpPr>
        <p:sp>
          <p:nvSpPr>
            <p:cNvPr id="31" name="Arc 30"/>
            <p:cNvSpPr/>
            <p:nvPr/>
          </p:nvSpPr>
          <p:spPr>
            <a:xfrm rot="1959742">
              <a:off x="634063" y="3899157"/>
              <a:ext cx="784805" cy="374993"/>
            </a:xfrm>
            <a:prstGeom prst="arc">
              <a:avLst/>
            </a:prstGeom>
            <a:ln w="19050">
              <a:solidFill>
                <a:srgbClr val="422C1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1313009" y="3954553"/>
                  <a:ext cx="66018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0" smtClean="0">
                                <a:latin typeface="Cambria Math"/>
                              </a:rPr>
                              <m:t>45</m:t>
                            </m:r>
                          </m:e>
                          <m:sup>
                            <m:r>
                              <a:rPr lang="en-US" sz="2000" b="0" i="0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13009" y="3954553"/>
                  <a:ext cx="660181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oup 41"/>
          <p:cNvGrpSpPr/>
          <p:nvPr/>
        </p:nvGrpSpPr>
        <p:grpSpPr>
          <a:xfrm>
            <a:off x="755576" y="3245255"/>
            <a:ext cx="936590" cy="687801"/>
            <a:chOff x="755576" y="3245255"/>
            <a:chExt cx="936590" cy="687801"/>
          </a:xfrm>
        </p:grpSpPr>
        <p:grpSp>
          <p:nvGrpSpPr>
            <p:cNvPr id="35" name="Group 34"/>
            <p:cNvGrpSpPr/>
            <p:nvPr/>
          </p:nvGrpSpPr>
          <p:grpSpPr>
            <a:xfrm>
              <a:off x="755576" y="3674200"/>
              <a:ext cx="500051" cy="258856"/>
              <a:chOff x="755576" y="3674200"/>
              <a:chExt cx="500051" cy="258856"/>
            </a:xfrm>
          </p:grpSpPr>
          <p:sp>
            <p:nvSpPr>
              <p:cNvPr id="33" name="Arc 32"/>
              <p:cNvSpPr/>
              <p:nvPr/>
            </p:nvSpPr>
            <p:spPr>
              <a:xfrm>
                <a:off x="755576" y="3674200"/>
                <a:ext cx="500051" cy="258856"/>
              </a:xfrm>
              <a:prstGeom prst="arc">
                <a:avLst/>
              </a:prstGeom>
              <a:ln w="28575">
                <a:solidFill>
                  <a:srgbClr val="422C1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Arc 33"/>
              <p:cNvSpPr/>
              <p:nvPr/>
            </p:nvSpPr>
            <p:spPr>
              <a:xfrm>
                <a:off x="797305" y="3717032"/>
                <a:ext cx="386314" cy="216024"/>
              </a:xfrm>
              <a:prstGeom prst="arc">
                <a:avLst/>
              </a:prstGeom>
              <a:ln w="28575">
                <a:solidFill>
                  <a:srgbClr val="422C1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031985" y="3245255"/>
                  <a:ext cx="66018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0" smtClean="0">
                                <a:latin typeface="Cambria Math"/>
                              </a:rPr>
                              <m:t>20</m:t>
                            </m:r>
                          </m:e>
                          <m:sup>
                            <m:r>
                              <a:rPr lang="en-US" sz="2000" b="0" i="0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1985" y="3245255"/>
                  <a:ext cx="660181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oup 44"/>
          <p:cNvGrpSpPr/>
          <p:nvPr/>
        </p:nvGrpSpPr>
        <p:grpSpPr>
          <a:xfrm>
            <a:off x="401967" y="3803849"/>
            <a:ext cx="1217705" cy="561256"/>
            <a:chOff x="371687" y="3573016"/>
            <a:chExt cx="1536017" cy="849369"/>
          </a:xfrm>
        </p:grpSpPr>
        <p:sp>
          <p:nvSpPr>
            <p:cNvPr id="43" name="Arc 42"/>
            <p:cNvSpPr/>
            <p:nvPr/>
          </p:nvSpPr>
          <p:spPr>
            <a:xfrm rot="1335084">
              <a:off x="371687" y="3750921"/>
              <a:ext cx="906246" cy="671464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Rectangle 43"/>
                <p:cNvSpPr/>
                <p:nvPr/>
              </p:nvSpPr>
              <p:spPr>
                <a:xfrm>
                  <a:off x="1155639" y="3573016"/>
                  <a:ext cx="75206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0" smtClean="0">
                                <a:latin typeface="Cambria Math"/>
                              </a:rPr>
                              <m:t>65</m:t>
                            </m:r>
                          </m:e>
                          <m:sup>
                            <m:r>
                              <a:rPr lang="en-US" sz="2400" b="0" i="0" smtClean="0">
                                <a:latin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4" name="Rectangle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5639" y="3573016"/>
                  <a:ext cx="752065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4082" r="-6122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95536" y="4657391"/>
                <a:ext cx="3466142" cy="6009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𝑥𝑂𝑦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𝑦𝑂𝑧</m:t>
                          </m:r>
                        </m:e>
                      </m:acc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𝑥𝑂𝑧</m:t>
                          </m:r>
                        </m:e>
                      </m:ac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657391"/>
                <a:ext cx="3466142" cy="60093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374135" y="496465"/>
                <a:ext cx="5726163" cy="36701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Nhận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xét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342900" indent="-342900">
                  <a:buFont typeface="Wingdings" pitchFamily="2" charset="2"/>
                  <a:buChar char="§"/>
                </a:pP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Oy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Ox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Oz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𝑥𝑂𝑦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𝑦𝑂𝑧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𝑥𝑂𝑧</m:t>
                        </m:r>
                      </m:e>
                    </m:acc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42900" indent="-342900">
                  <a:buFont typeface="Wingdings" pitchFamily="2" charset="2"/>
                  <a:buChar char="§"/>
                </a:pP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Ngược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𝑥𝑂𝑦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𝑦𝑂𝑧</m:t>
                        </m:r>
                      </m:e>
                    </m:acc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/>
                          </a:rPr>
                          <m:t>𝑥𝑂𝑧</m:t>
                        </m:r>
                      </m:e>
                    </m:acc>
                    <m:r>
                      <a:rPr lang="en-US" sz="32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Oy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Ox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Oz.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Font typeface="Wingdings" pitchFamily="2" charset="2"/>
                  <a:buChar char="Ø"/>
                </a:pP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135" y="496465"/>
                <a:ext cx="5726163" cy="3670172"/>
              </a:xfrm>
              <a:prstGeom prst="rect">
                <a:avLst/>
              </a:prstGeom>
              <a:blipFill rotWithShape="1">
                <a:blip r:embed="rId8"/>
                <a:stretch>
                  <a:fillRect l="-3191" t="-2653" r="-2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861386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27"/>
          <p:cNvSpPr txBox="1">
            <a:spLocks noChangeArrowheads="1"/>
          </p:cNvSpPr>
          <p:nvPr/>
        </p:nvSpPr>
        <p:spPr bwMode="auto">
          <a:xfrm>
            <a:off x="613881" y="1365442"/>
            <a:ext cx="813690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hai</a:t>
            </a:r>
            <a:r>
              <a:rPr lang="en-US" sz="3200" dirty="0" smtClean="0"/>
              <a:t> </a:t>
            </a:r>
            <a:r>
              <a:rPr lang="en-US" sz="3200" dirty="0" err="1" smtClean="0"/>
              <a:t>góc</a:t>
            </a:r>
            <a:r>
              <a:rPr lang="en-US" sz="3200" dirty="0" smtClean="0"/>
              <a:t>: 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/>
              <a:t>+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một</a:t>
            </a:r>
            <a:r>
              <a:rPr lang="en-US" sz="3200" dirty="0" smtClean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 smtClean="0"/>
              <a:t>chung</a:t>
            </a:r>
            <a:r>
              <a:rPr lang="en-US" sz="3200" dirty="0" smtClean="0"/>
              <a:t>.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 smtClean="0"/>
              <a:t>+ </a:t>
            </a:r>
            <a:r>
              <a:rPr lang="en-US" sz="3200" dirty="0" err="1" smtClean="0"/>
              <a:t>Hai</a:t>
            </a:r>
            <a:r>
              <a:rPr lang="en-US" sz="3200" dirty="0" smtClean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lại</a:t>
            </a:r>
            <a:r>
              <a:rPr lang="en-US" sz="3200" dirty="0"/>
              <a:t> </a:t>
            </a:r>
            <a:r>
              <a:rPr lang="en-US" sz="3200" dirty="0" err="1"/>
              <a:t>nằm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nửa</a:t>
            </a:r>
            <a:r>
              <a:rPr lang="en-US" sz="3200" dirty="0"/>
              <a:t> </a:t>
            </a:r>
            <a:r>
              <a:rPr lang="en-US" sz="3200" dirty="0" err="1"/>
              <a:t>mặt</a:t>
            </a:r>
            <a:r>
              <a:rPr lang="en-US" sz="3200" dirty="0"/>
              <a:t> </a:t>
            </a:r>
            <a:r>
              <a:rPr lang="en-US" sz="3200" dirty="0" err="1" smtClean="0"/>
              <a:t>phẳng</a:t>
            </a:r>
            <a:r>
              <a:rPr lang="en-US" sz="3200" dirty="0" smtClean="0"/>
              <a:t> </a:t>
            </a:r>
            <a:r>
              <a:rPr lang="en-US" sz="3200" dirty="0" err="1" smtClean="0"/>
              <a:t>đối</a:t>
            </a:r>
            <a:r>
              <a:rPr lang="en-US" sz="3200" dirty="0" smtClean="0"/>
              <a:t> </a:t>
            </a:r>
            <a:r>
              <a:rPr lang="en-US" sz="3200" dirty="0" err="1" smtClean="0"/>
              <a:t>nhau</a:t>
            </a:r>
            <a:r>
              <a:rPr lang="en-US" sz="3200" dirty="0" smtClean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bờ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 smtClean="0"/>
              <a:t>chung</a:t>
            </a:r>
            <a:r>
              <a:rPr lang="en-US" sz="3200" dirty="0" smtClean="0"/>
              <a:t>.</a:t>
            </a:r>
            <a:endParaRPr lang="en-US" sz="4000" dirty="0"/>
          </a:p>
        </p:txBody>
      </p: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5533013" y="3830714"/>
            <a:ext cx="3071696" cy="2406598"/>
            <a:chOff x="3981" y="1527"/>
            <a:chExt cx="3182" cy="1617"/>
          </a:xfrm>
        </p:grpSpPr>
        <p:sp>
          <p:nvSpPr>
            <p:cNvPr id="8" name="Rectangle 43"/>
            <p:cNvSpPr>
              <a:spLocks noChangeArrowheads="1"/>
            </p:cNvSpPr>
            <p:nvPr/>
          </p:nvSpPr>
          <p:spPr bwMode="auto">
            <a:xfrm>
              <a:off x="5471" y="2688"/>
              <a:ext cx="549" cy="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000000"/>
                  </a:solidFill>
                  <a:latin typeface=".VnTime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9" name="Text Box 44"/>
            <p:cNvSpPr txBox="1">
              <a:spLocks noChangeArrowheads="1"/>
            </p:cNvSpPr>
            <p:nvPr/>
          </p:nvSpPr>
          <p:spPr bwMode="auto">
            <a:xfrm>
              <a:off x="3981" y="2274"/>
              <a:ext cx="480" cy="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rgbClr val="000000"/>
                  </a:solidFill>
                  <a:latin typeface=".VnTime" pitchFamily="34" charset="0"/>
                  <a:cs typeface="Arial" charset="0"/>
                </a:rPr>
                <a:t>x</a:t>
              </a:r>
              <a:endParaRPr lang="en-US" sz="1400" dirty="0">
                <a:solidFill>
                  <a:srgbClr val="000000"/>
                </a:solidFill>
                <a:latin typeface=".VnTime" pitchFamily="34" charset="0"/>
                <a:cs typeface="Arial" charset="0"/>
              </a:endParaRPr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H="1">
              <a:off x="5462" y="1536"/>
              <a:ext cx="345" cy="1251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46"/>
            <p:cNvSpPr>
              <a:spLocks noChangeShapeType="1"/>
            </p:cNvSpPr>
            <p:nvPr/>
          </p:nvSpPr>
          <p:spPr bwMode="auto">
            <a:xfrm flipH="1">
              <a:off x="5462" y="1995"/>
              <a:ext cx="1481" cy="783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47"/>
            <p:cNvSpPr>
              <a:spLocks noChangeShapeType="1"/>
            </p:cNvSpPr>
            <p:nvPr/>
          </p:nvSpPr>
          <p:spPr bwMode="auto">
            <a:xfrm>
              <a:off x="4029" y="1995"/>
              <a:ext cx="1433" cy="783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48"/>
            <p:cNvSpPr>
              <a:spLocks noChangeArrowheads="1"/>
            </p:cNvSpPr>
            <p:nvPr/>
          </p:nvSpPr>
          <p:spPr bwMode="auto">
            <a:xfrm>
              <a:off x="6747" y="1996"/>
              <a:ext cx="416" cy="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dirty="0">
                  <a:solidFill>
                    <a:srgbClr val="000000"/>
                  </a:solidFill>
                  <a:latin typeface=".VnTime" pitchFamily="34" charset="0"/>
                  <a:cs typeface="Arial" charset="0"/>
                </a:rPr>
                <a:t>z</a:t>
              </a:r>
            </a:p>
          </p:txBody>
        </p:sp>
        <p:sp>
          <p:nvSpPr>
            <p:cNvPr id="14" name="Rectangle 49"/>
            <p:cNvSpPr>
              <a:spLocks noChangeArrowheads="1"/>
            </p:cNvSpPr>
            <p:nvPr/>
          </p:nvSpPr>
          <p:spPr bwMode="auto">
            <a:xfrm>
              <a:off x="5759" y="1527"/>
              <a:ext cx="394" cy="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dirty="0" smtClean="0">
                  <a:solidFill>
                    <a:srgbClr val="000000"/>
                  </a:solidFill>
                  <a:latin typeface=".VnTime" pitchFamily="34" charset="0"/>
                  <a:cs typeface="Arial" charset="0"/>
                </a:rPr>
                <a:t>y</a:t>
              </a:r>
              <a:endParaRPr lang="en-US" sz="2800" dirty="0">
                <a:solidFill>
                  <a:srgbClr val="000000"/>
                </a:solidFill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55577" y="4509120"/>
            <a:ext cx="48245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yOz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6836" y="344263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1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59129" y="255356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840131"/>
            <a:ext cx="8748464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0294" y="2420888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0294" y="3067219"/>
            <a:ext cx="84921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70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224" y="4452214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95652"/>
              </p:ext>
            </p:extLst>
          </p:nvPr>
        </p:nvGraphicFramePr>
        <p:xfrm>
          <a:off x="395536" y="5229200"/>
          <a:ext cx="8229600" cy="110845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8229600"/>
              </a:tblGrid>
              <a:tr h="912637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Times New Roman" pitchFamily="18" charset="0"/>
                        <a:buChar char="-"/>
                      </a:pP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kề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bù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vừa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kề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r>
                        <a:rPr lang="en-US" sz="280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,vừa</a:t>
                      </a:r>
                      <a:r>
                        <a:rPr lang="en-US" sz="28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bù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r>
                        <a:rPr lang="en-US" sz="28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457200" marR="0" indent="-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Times New Roman" pitchFamily="18" charset="0"/>
                        <a:buChar char="-"/>
                      </a:pPr>
                      <a:r>
                        <a:rPr lang="en-US" sz="2800" b="1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800" b="1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kề</a:t>
                      </a:r>
                      <a:r>
                        <a:rPr lang="en-US" sz="2800" b="1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bù</a:t>
                      </a:r>
                      <a:r>
                        <a:rPr lang="en-US" sz="2800" b="1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tổng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r>
                        <a:rPr lang="en-US" sz="2800" b="1" baseline="3000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2800" b="1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b="1" dirty="0">
                        <a:ln>
                          <a:noFill/>
                        </a:ln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07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30381" y="332656"/>
            <a:ext cx="8190091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1. </a:t>
            </a: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 câu sau đây đúng hay sai 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Nếu                                       </a:t>
            </a:r>
            <a:r>
              <a:rPr lang="pt-B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 </a:t>
            </a:r>
            <a:r>
              <a:rPr lang="pt-BR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tia OB nằm giữa hai tia OA và OC;</a:t>
            </a:r>
            <a:endParaRPr lang="en-US" sz="2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pt-B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30380" y="1818695"/>
            <a:ext cx="783005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Hai góc có tổng bằng 180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là hai góc kề bù;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c) Hai góc kề bù nếu tia đối của góc này là tia của góc kia;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d) Hai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nhọn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là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e) Hai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vuông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là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bù</a:t>
            </a:r>
            <a:r>
              <a:rPr kumimoji="0" lang="fr-F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fr-F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f) Hai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là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45</a:t>
            </a:r>
            <a:r>
              <a:rPr kumimoji="0" lang="fr-FR" sz="3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thì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góc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kia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là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135</a:t>
            </a:r>
            <a:r>
              <a:rPr kumimoji="0" lang="fr-FR" sz="3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g) Hai góc bù nhau mà một góc là 20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thì góc kia là 160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º</a:t>
            </a:r>
            <a:r>
              <a:rPr kumimoji="0" lang="pt-BR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pt-B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558755"/>
              </p:ext>
            </p:extLst>
          </p:nvPr>
        </p:nvGraphicFramePr>
        <p:xfrm>
          <a:off x="1907704" y="981916"/>
          <a:ext cx="3793110" cy="387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866900" imgH="190500" progId="Equation.DSMT4">
                  <p:embed/>
                </p:oleObj>
              </mc:Choice>
              <mc:Fallback>
                <p:oleObj name="Equation" r:id="rId3" imgW="1866900" imgH="190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981916"/>
                        <a:ext cx="3793110" cy="387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02346" y="104402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520" y="184482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520" y="24841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2" y="385233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9268" y="326702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9512" y="450040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9512" y="550852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11246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238514" y="315572"/>
                <a:ext cx="8905486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: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OA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OB, OC.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     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𝐵𝑂𝐴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45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 , 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𝐴𝑂𝐶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32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.       </m:t>
                    </m:r>
                  </m:oMath>
                </a14:m>
                <a:endParaRPr lang="en-US" sz="28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     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𝐵𝑂𝐶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514" y="315572"/>
                <a:ext cx="8905486" cy="2249332"/>
              </a:xfrm>
              <a:prstGeom prst="rect">
                <a:avLst/>
              </a:prstGeom>
              <a:blipFill rotWithShape="1">
                <a:blip r:embed="rId2"/>
                <a:stretch>
                  <a:fillRect l="-2053" t="-433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995936" y="198884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9" y="2924944"/>
            <a:ext cx="3669265" cy="3701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33"/>
              <p:cNvSpPr txBox="1">
                <a:spLocks noChangeArrowheads="1"/>
              </p:cNvSpPr>
              <p:nvPr/>
            </p:nvSpPr>
            <p:spPr bwMode="auto">
              <a:xfrm>
                <a:off x="3193148" y="2512060"/>
                <a:ext cx="6264696" cy="36040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sz="2800" dirty="0" smtClean="0"/>
                  <a:t>a) </a:t>
                </a:r>
                <a:r>
                  <a:rPr lang="en-US" sz="2800" dirty="0" err="1" smtClean="0"/>
                  <a:t>Vì</a:t>
                </a:r>
                <a:r>
                  <a:rPr lang="en-US" sz="2400" dirty="0" smtClean="0">
                    <a:latin typeface=".VnTime" pitchFamily="34" charset="0"/>
                  </a:rPr>
                  <a:t> </a:t>
                </a:r>
                <a:r>
                  <a:rPr lang="en-US" sz="2800" dirty="0" err="1"/>
                  <a:t>tia</a:t>
                </a:r>
                <a:r>
                  <a:rPr lang="en-US" sz="2800" dirty="0"/>
                  <a:t> OA </a:t>
                </a:r>
                <a:r>
                  <a:rPr lang="en-US" sz="2800" dirty="0" err="1"/>
                  <a:t>nằm</a:t>
                </a:r>
                <a:r>
                  <a:rPr lang="en-US" sz="2800" dirty="0"/>
                  <a:t> </a:t>
                </a:r>
                <a:r>
                  <a:rPr lang="en-US" sz="2800" dirty="0" err="1"/>
                  <a:t>giữa</a:t>
                </a:r>
                <a:r>
                  <a:rPr lang="en-US" sz="2800" dirty="0"/>
                  <a:t> </a:t>
                </a:r>
                <a:r>
                  <a:rPr lang="en-US" sz="2800" dirty="0" err="1"/>
                  <a:t>hai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tia</a:t>
                </a:r>
                <a:r>
                  <a:rPr lang="en-US" sz="2800" dirty="0"/>
                  <a:t> OB </a:t>
                </a:r>
                <a:r>
                  <a:rPr lang="en-US" sz="2800" dirty="0" err="1"/>
                  <a:t>và</a:t>
                </a:r>
                <a:r>
                  <a:rPr lang="en-US" sz="2800" dirty="0"/>
                  <a:t> OC </a:t>
                </a:r>
                <a:r>
                  <a:rPr lang="en-US" sz="2800" dirty="0" smtClean="0"/>
                  <a:t>    </a:t>
                </a:r>
                <a:r>
                  <a:rPr lang="en-US" sz="2800" dirty="0" err="1" smtClean="0"/>
                  <a:t>nên</a:t>
                </a:r>
                <a:r>
                  <a:rPr lang="en-US" sz="2800" dirty="0" smtClean="0"/>
                  <a:t>: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𝐵𝑂𝐴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𝐴𝑂𝐶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𝐵𝑂𝐶</m:t>
                        </m:r>
                      </m:e>
                    </m:acc>
                  </m:oMath>
                </a14:m>
                <a:endParaRPr lang="en-US" sz="2800" dirty="0"/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ym typeface="Symbol" pitchFamily="18" charset="2"/>
                  </a:rPr>
                  <a:t>       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𝐵𝑂𝐶</m:t>
                        </m:r>
                      </m:e>
                    </m:acc>
                  </m:oMath>
                </a14:m>
                <a:r>
                  <a:rPr lang="en-US" sz="2800" dirty="0" smtClean="0">
                    <a:sym typeface="Symbol" pitchFamily="18" charset="2"/>
                  </a:rPr>
                  <a:t> </a:t>
                </a:r>
                <a:r>
                  <a:rPr lang="en-US" sz="2800" dirty="0">
                    <a:sym typeface="Symbol" pitchFamily="18" charset="2"/>
                  </a:rPr>
                  <a:t>= 45</a:t>
                </a:r>
                <a:r>
                  <a:rPr lang="en-US" sz="2800" baseline="30000" dirty="0">
                    <a:sym typeface="Symbol" pitchFamily="18" charset="2"/>
                  </a:rPr>
                  <a:t>o</a:t>
                </a:r>
                <a:r>
                  <a:rPr lang="en-US" sz="2800" dirty="0">
                    <a:sym typeface="Symbol" pitchFamily="18" charset="2"/>
                  </a:rPr>
                  <a:t> + </a:t>
                </a:r>
                <a:r>
                  <a:rPr lang="en-US" sz="2800" dirty="0" smtClean="0">
                    <a:sym typeface="Symbol" pitchFamily="18" charset="2"/>
                  </a:rPr>
                  <a:t>32</a:t>
                </a:r>
                <a:r>
                  <a:rPr lang="en-US" sz="2800" baseline="30000" dirty="0" smtClean="0">
                    <a:sym typeface="Symbol" pitchFamily="18" charset="2"/>
                  </a:rPr>
                  <a:t>o         </a:t>
                </a:r>
                <a:endParaRPr lang="en-US" sz="2800" baseline="30000" dirty="0">
                  <a:sym typeface="Symbol" pitchFamily="18" charset="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ym typeface="Symbol" pitchFamily="18" charset="2"/>
                  </a:rPr>
                  <a:t>       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𝐵𝑂𝐶</m:t>
                        </m:r>
                      </m:e>
                    </m:acc>
                  </m:oMath>
                </a14:m>
                <a:r>
                  <a:rPr lang="en-US" sz="2800" dirty="0">
                    <a:sym typeface="Symbol" pitchFamily="18" charset="2"/>
                  </a:rPr>
                  <a:t> = 77</a:t>
                </a:r>
                <a:r>
                  <a:rPr lang="en-US" sz="2800" baseline="30000" dirty="0">
                    <a:sym typeface="Symbol" pitchFamily="18" charset="2"/>
                  </a:rPr>
                  <a:t>o</a:t>
                </a:r>
                <a:endParaRPr lang="en-US" sz="2800" dirty="0"/>
              </a:p>
              <a:p>
                <a:pPr>
                  <a:lnSpc>
                    <a:spcPct val="150000"/>
                  </a:lnSpc>
                  <a:spcBef>
                    <a:spcPct val="50000"/>
                  </a:spcBef>
                </a:pPr>
                <a:endParaRPr lang="en-US" sz="2800" dirty="0"/>
              </a:p>
            </p:txBody>
          </p:sp>
        </mc:Choice>
        <mc:Fallback xmlns="">
          <p:sp>
            <p:nvSpPr>
              <p:cNvPr id="17" name="Text 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93148" y="2512060"/>
                <a:ext cx="6264696" cy="3604064"/>
              </a:xfrm>
              <a:prstGeom prst="rect">
                <a:avLst/>
              </a:prstGeom>
              <a:blipFill rotWithShape="1">
                <a:blip r:embed="rId4"/>
                <a:stretch>
                  <a:fillRect l="-204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57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107504" y="-27384"/>
                <a:ext cx="8905486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3 :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xOy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yOy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’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kề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bù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342900" indent="-342900"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      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120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 . </m:t>
                    </m:r>
                  </m:oMath>
                </a14:m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-27384"/>
                <a:ext cx="8905486" cy="2249332"/>
              </a:xfrm>
              <a:prstGeom prst="rect">
                <a:avLst/>
              </a:prstGeom>
              <a:blipFill rotWithShape="1">
                <a:blip r:embed="rId2"/>
                <a:stretch>
                  <a:fillRect l="-2122" t="-43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95536" y="1415231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33"/>
              <p:cNvSpPr txBox="1">
                <a:spLocks noChangeArrowheads="1"/>
              </p:cNvSpPr>
              <p:nvPr/>
            </p:nvSpPr>
            <p:spPr bwMode="auto">
              <a:xfrm>
                <a:off x="308894" y="2996952"/>
                <a:ext cx="8502706" cy="44689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514350" indent="-514350">
                  <a:lnSpc>
                    <a:spcPct val="150000"/>
                  </a:lnSpc>
                  <a:buAutoNum type="alphaLcParenR"/>
                </a:pPr>
                <a:r>
                  <a:rPr lang="en-US" sz="2800" dirty="0" smtClean="0"/>
                  <a:t>Vì </a:t>
                </a:r>
                <a:r>
                  <a:rPr lang="en-US" sz="2800" dirty="0" err="1">
                    <a:cs typeface="Times New Roman" pitchFamily="18" charset="0"/>
                  </a:rPr>
                  <a:t>hai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góc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xOy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và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góc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yOy</a:t>
                </a:r>
                <a:r>
                  <a:rPr lang="en-US" sz="2800" dirty="0" smtClean="0">
                    <a:cs typeface="Times New Roman" pitchFamily="18" charset="0"/>
                  </a:rPr>
                  <a:t>’ </a:t>
                </a:r>
                <a:r>
                  <a:rPr lang="en-US" sz="2800" dirty="0" err="1" smtClean="0"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kề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bù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với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:r>
                  <a:rPr lang="en-US" sz="2800" dirty="0" err="1">
                    <a:cs typeface="Times New Roman" pitchFamily="18" charset="0"/>
                  </a:rPr>
                  <a:t>nhau</a:t>
                </a:r>
                <a:r>
                  <a:rPr lang="en-US" sz="2800" dirty="0" smtClean="0">
                    <a:latin typeface=".VnTime" pitchFamily="34" charset="0"/>
                  </a:rPr>
                  <a:t> </a:t>
                </a:r>
                <a:r>
                  <a:rPr lang="en-US" sz="2800" dirty="0" err="1" smtClean="0"/>
                  <a:t>nên</a:t>
                </a:r>
                <a:r>
                  <a:rPr lang="en-US" sz="2800" dirty="0" smtClean="0"/>
                  <a:t>: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0</m:t>
                        </m:r>
                        <m:sSup>
                          <m:sSupPr>
                            <m:ctrlP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endParaRPr lang="en-US" sz="2800" b="0" i="1" dirty="0" smtClean="0">
                  <a:latin typeface="Cambria Math"/>
                  <a:ea typeface="Cambria Math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 smtClean="0"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cs typeface="Times New Roman" pitchFamily="18" charset="0"/>
                  </a:rPr>
                  <a:t>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/>
                  <a:t>Hay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/>
                                <a:cs typeface="Times New Roman" pitchFamily="18" charset="0"/>
                              </a:rPr>
                              <m:t>20</m:t>
                            </m:r>
                          </m:e>
                          <m:sup>
                            <m:r>
                              <a:rPr lang="en-US" sz="2800" i="1">
                                <a:latin typeface="Cambria Math"/>
                                <a:cs typeface="Times New Roman" pitchFamily="18" charset="0"/>
                              </a:rPr>
                              <m:t>0</m:t>
                            </m:r>
                          </m:sup>
                        </m:sSup>
                      </m:e>
                    </m:acc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ym typeface="Symbol" pitchFamily="18" charset="2"/>
                  </a:rPr>
                  <a:t>       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sz="2800" dirty="0" smtClean="0">
                    <a:sym typeface="Symbol" pitchFamily="18" charset="2"/>
                  </a:rPr>
                  <a:t> </a:t>
                </a:r>
                <a:r>
                  <a:rPr lang="en-US" sz="2800" dirty="0">
                    <a:sym typeface="Symbol" pitchFamily="18" charset="2"/>
                  </a:rPr>
                  <a:t>= </a:t>
                </a:r>
                <a:r>
                  <a:rPr lang="en-US" sz="2800" dirty="0" smtClean="0">
                    <a:sym typeface="Symbol" pitchFamily="18" charset="2"/>
                  </a:rPr>
                  <a:t>180</a:t>
                </a:r>
                <a:r>
                  <a:rPr lang="en-US" sz="2800" baseline="30000" dirty="0" smtClean="0">
                    <a:sym typeface="Symbol" pitchFamily="18" charset="2"/>
                  </a:rPr>
                  <a:t>o</a:t>
                </a:r>
                <a:r>
                  <a:rPr lang="en-US" sz="2800" dirty="0" smtClean="0">
                    <a:sym typeface="Symbol" pitchFamily="18" charset="2"/>
                  </a:rPr>
                  <a:t> - 120</a:t>
                </a:r>
                <a:r>
                  <a:rPr lang="en-US" sz="2800" baseline="30000" dirty="0" smtClean="0">
                    <a:sym typeface="Symbol" pitchFamily="18" charset="2"/>
                  </a:rPr>
                  <a:t>o        </a:t>
                </a:r>
                <a:r>
                  <a:rPr lang="en-US" sz="2800" dirty="0" smtClean="0">
                    <a:sym typeface="Symbol" pitchFamily="18" charset="2"/>
                  </a:rPr>
                  <a:t>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𝑦𝑂𝑦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sz="2800" dirty="0">
                    <a:sym typeface="Symbol" pitchFamily="18" charset="2"/>
                  </a:rPr>
                  <a:t> = </a:t>
                </a:r>
                <a:r>
                  <a:rPr lang="en-US" sz="2800" dirty="0" smtClean="0">
                    <a:sym typeface="Symbol" pitchFamily="18" charset="2"/>
                  </a:rPr>
                  <a:t>60</a:t>
                </a:r>
                <a:r>
                  <a:rPr lang="en-US" sz="2800" baseline="30000" dirty="0" smtClean="0">
                    <a:sym typeface="Symbol" pitchFamily="18" charset="2"/>
                  </a:rPr>
                  <a:t>o</a:t>
                </a:r>
                <a:endParaRPr lang="en-US" sz="2800" dirty="0"/>
              </a:p>
              <a:p>
                <a:pPr>
                  <a:lnSpc>
                    <a:spcPct val="150000"/>
                  </a:lnSpc>
                  <a:spcBef>
                    <a:spcPct val="50000"/>
                  </a:spcBef>
                </a:pPr>
                <a:endParaRPr lang="en-US" sz="2800" dirty="0"/>
              </a:p>
            </p:txBody>
          </p:sp>
        </mc:Choice>
        <mc:Fallback xmlns="">
          <p:sp>
            <p:nvSpPr>
              <p:cNvPr id="17" name="Text 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894" y="2996952"/>
                <a:ext cx="8502706" cy="4468916"/>
              </a:xfrm>
              <a:prstGeom prst="rect">
                <a:avLst/>
              </a:prstGeom>
              <a:blipFill rotWithShape="1">
                <a:blip r:embed="rId3"/>
                <a:stretch>
                  <a:fillRect l="-150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620"/>
            <a:ext cx="3283668" cy="1839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28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7"/>
              <p:cNvSpPr>
                <a:spLocks noChangeArrowheads="1"/>
              </p:cNvSpPr>
              <p:nvPr/>
            </p:nvSpPr>
            <p:spPr bwMode="auto">
              <a:xfrm>
                <a:off x="107504" y="-48289"/>
                <a:ext cx="8905486" cy="224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342900" indent="-342900">
                  <a:spcBef>
                    <a:spcPct val="50000"/>
                  </a:spcBef>
                </a:pP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4 :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𝐴𝑂𝐵</m:t>
                        </m:r>
                      </m:e>
                    </m:acc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60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. </m:t>
                    </m:r>
                  </m:oMath>
                </a14:m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OI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nằm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tia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OA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OB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biết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𝐵𝑂𝐼</m:t>
                        </m:r>
                      </m:e>
                    </m:acc>
                    <m:r>
                      <a:rPr lang="en-US" sz="2800" i="1">
                        <a:latin typeface="Cambria Math"/>
                        <a:cs typeface="Times New Roman" pitchFamily="18" charset="0"/>
                      </a:rPr>
                      <m:t>= 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1/4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𝐴𝑂𝐵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. 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Tính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𝐵𝑂𝐼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 ; 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𝐴𝑂𝐼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 ; </m:t>
                        </m:r>
                      </m:e>
                    </m:acc>
                  </m:oMath>
                </a14:m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-48289"/>
                <a:ext cx="8905486" cy="2249332"/>
              </a:xfrm>
              <a:prstGeom prst="rect">
                <a:avLst/>
              </a:prstGeom>
              <a:blipFill rotWithShape="1">
                <a:blip r:embed="rId3"/>
                <a:stretch>
                  <a:fillRect l="-2122" t="-433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08894" y="114469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233"/>
              <p:cNvSpPr txBox="1">
                <a:spLocks noChangeArrowheads="1"/>
              </p:cNvSpPr>
              <p:nvPr/>
            </p:nvSpPr>
            <p:spPr bwMode="auto">
              <a:xfrm>
                <a:off x="477880" y="2989489"/>
                <a:ext cx="8502706" cy="47731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 smtClean="0"/>
                  <a:t>Vì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tia</a:t>
                </a:r>
                <a:r>
                  <a:rPr lang="en-US" sz="3200" dirty="0" smtClean="0"/>
                  <a:t> OI </a:t>
                </a:r>
                <a:r>
                  <a:rPr lang="en-US" sz="3200" dirty="0" err="1" smtClean="0"/>
                  <a:t>nằm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giữa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hai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tia</a:t>
                </a:r>
                <a:r>
                  <a:rPr lang="en-US" sz="3200" dirty="0" smtClean="0"/>
                  <a:t> OA, OB </a:t>
                </a:r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 smtClean="0"/>
                  <a:t>Nên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𝐴𝑂𝐼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𝐼𝑂𝐵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𝐴𝑂𝐵</m:t>
                        </m:r>
                      </m:e>
                    </m:acc>
                  </m:oMath>
                </a14:m>
                <a:endParaRPr lang="en-US" sz="2800" b="0" i="1" dirty="0" smtClean="0">
                  <a:latin typeface="Cambria Math"/>
                  <a:ea typeface="Cambria Math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 smtClean="0"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cs typeface="Times New Roman" pitchFamily="18" charset="0"/>
                  </a:rPr>
                  <a:t>ra</a:t>
                </a:r>
                <a:r>
                  <a:rPr lang="en-US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𝐴𝑂𝐼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𝐴𝑂𝐵</m:t>
                        </m:r>
                      </m:e>
                    </m:acc>
                  </m:oMath>
                </a14:m>
                <a:r>
                  <a:rPr lang="en-US" sz="2800" dirty="0" smtClean="0"/>
                  <a:t>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𝐼𝑂𝐵</m:t>
                        </m:r>
                      </m:e>
                    </m:acc>
                  </m:oMath>
                </a14:m>
                <a:r>
                  <a:rPr lang="en-US" sz="2800" dirty="0"/>
                  <a:t> Hay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𝐴𝑂𝐼</m:t>
                        </m:r>
                      </m:e>
                    </m:acc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60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15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=</a:t>
                </a:r>
                <a:r>
                  <a:rPr lang="en-US" sz="2800" dirty="0">
                    <a:sym typeface="Symbol" pitchFamily="18" charset="2"/>
                  </a:rPr>
                  <a:t>45</a:t>
                </a:r>
                <a:r>
                  <a:rPr lang="en-US" sz="2800" baseline="30000" dirty="0">
                    <a:sym typeface="Symbol" pitchFamily="18" charset="2"/>
                  </a:rPr>
                  <a:t>o</a:t>
                </a:r>
                <a:endParaRPr lang="en-US" sz="2800" dirty="0"/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ym typeface="Symbol" pitchFamily="18" charset="2"/>
                  </a:rPr>
                  <a:t>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𝐴𝑂𝐼</m:t>
                        </m:r>
                      </m:e>
                    </m:acc>
                  </m:oMath>
                </a14:m>
                <a:r>
                  <a:rPr lang="en-US" sz="2800" dirty="0">
                    <a:sym typeface="Symbol" pitchFamily="18" charset="2"/>
                  </a:rPr>
                  <a:t> = 45</a:t>
                </a:r>
                <a:r>
                  <a:rPr lang="en-US" sz="2800" baseline="30000" dirty="0">
                    <a:sym typeface="Symbol" pitchFamily="18" charset="2"/>
                  </a:rPr>
                  <a:t>o</a:t>
                </a:r>
                <a:endParaRPr lang="en-US" sz="2800" dirty="0"/>
              </a:p>
              <a:p>
                <a:pPr>
                  <a:lnSpc>
                    <a:spcPct val="150000"/>
                  </a:lnSpc>
                </a:pPr>
                <a:endParaRPr lang="en-US" sz="2800" dirty="0" smtClean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 Box 2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7880" y="2989489"/>
                <a:ext cx="8502706" cy="4773166"/>
              </a:xfrm>
              <a:prstGeom prst="rect">
                <a:avLst/>
              </a:prstGeom>
              <a:blipFill rotWithShape="1">
                <a:blip r:embed="rId4"/>
                <a:stretch>
                  <a:fillRect l="-179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392" y="980728"/>
            <a:ext cx="3706362" cy="2819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954180"/>
              </p:ext>
            </p:extLst>
          </p:nvPr>
        </p:nvGraphicFramePr>
        <p:xfrm>
          <a:off x="1320816" y="1556792"/>
          <a:ext cx="2652543" cy="934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" name="Equation" r:id="rId6" imgW="1117440" imgH="393480" progId="Equation.DSMT4">
                  <p:embed/>
                </p:oleObj>
              </mc:Choice>
              <mc:Fallback>
                <p:oleObj name="Equation" r:id="rId6" imgW="1117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20816" y="1556792"/>
                        <a:ext cx="2652543" cy="934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9069" y="1816722"/>
            <a:ext cx="761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7880" y="2564565"/>
            <a:ext cx="1074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588975"/>
              </p:ext>
            </p:extLst>
          </p:nvPr>
        </p:nvGraphicFramePr>
        <p:xfrm>
          <a:off x="1320816" y="2463053"/>
          <a:ext cx="3096344" cy="95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" name="Equation" r:id="rId8" imgW="1282680" imgH="393480" progId="Equation.DSMT4">
                  <p:embed/>
                </p:oleObj>
              </mc:Choice>
              <mc:Fallback>
                <p:oleObj name="Equation" r:id="rId8" imgW="1282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20816" y="2463053"/>
                        <a:ext cx="3096344" cy="95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2576" y="3249850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844458"/>
              </p:ext>
            </p:extLst>
          </p:nvPr>
        </p:nvGraphicFramePr>
        <p:xfrm>
          <a:off x="1473032" y="3316836"/>
          <a:ext cx="1921340" cy="512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Equation" r:id="rId10" imgW="761760" imgH="203040" progId="Equation.DSMT4">
                  <p:embed/>
                </p:oleObj>
              </mc:Choice>
              <mc:Fallback>
                <p:oleObj name="Equation" r:id="rId10" imgW="761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73032" y="3316836"/>
                        <a:ext cx="1921340" cy="5123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95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1038</Words>
  <Application>Microsoft Office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Administrator</cp:lastModifiedBy>
  <cp:revision>102</cp:revision>
  <dcterms:created xsi:type="dcterms:W3CDTF">2020-04-02T22:01:59Z</dcterms:created>
  <dcterms:modified xsi:type="dcterms:W3CDTF">2020-04-10T03:12:31Z</dcterms:modified>
</cp:coreProperties>
</file>