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C139-F65E-4D11-9CF0-8FC64D7CD0F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83BE-106D-4AF6-99B2-99CAD7D8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2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2E52A-B5D3-4A03-A679-45DAA509756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FB44-0035-4ABC-B175-07294B96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0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9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599768"/>
            <a:ext cx="672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66"/>
                </a:solidFill>
                <a:latin typeface="+mj-lt"/>
              </a:rPr>
              <a:t>KIỂM TRA BÀI CŨ</a:t>
            </a:r>
            <a:endParaRPr lang="en-US" sz="5400" b="1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943100" y="2087306"/>
            <a:ext cx="5448300" cy="2632587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Phát biểu quy tắc </a:t>
            </a:r>
          </a:p>
          <a:p>
            <a:pPr algn="ctr"/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dấu ngoặc?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58903"/>
            <a:ext cx="2156341" cy="22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0787"/>
              </p:ext>
            </p:extLst>
          </p:nvPr>
        </p:nvGraphicFramePr>
        <p:xfrm>
          <a:off x="304800" y="34925"/>
          <a:ext cx="528637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3" imgW="2819160" imgH="1066680" progId="Equation.DSMT4">
                  <p:embed/>
                </p:oleObj>
              </mc:Choice>
              <mc:Fallback>
                <p:oleObj name="Equation" r:id="rId3" imgW="281916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925"/>
                        <a:ext cx="528637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05223"/>
              </p:ext>
            </p:extLst>
          </p:nvPr>
        </p:nvGraphicFramePr>
        <p:xfrm>
          <a:off x="11113" y="2259013"/>
          <a:ext cx="91995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5" imgW="5295600" imgH="533160" progId="Equation.DSMT4">
                  <p:embed/>
                </p:oleObj>
              </mc:Choice>
              <mc:Fallback>
                <p:oleObj name="Equation" r:id="rId5" imgW="529560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2259013"/>
                        <a:ext cx="919956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96785"/>
              </p:ext>
            </p:extLst>
          </p:nvPr>
        </p:nvGraphicFramePr>
        <p:xfrm>
          <a:off x="0" y="3200400"/>
          <a:ext cx="75882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7" imgW="4368600" imgH="469800" progId="Equation.DSMT4">
                  <p:embed/>
                </p:oleObj>
              </mc:Choice>
              <mc:Fallback>
                <p:oleObj name="Equation" r:id="rId7" imgW="43686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75882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46489"/>
              </p:ext>
            </p:extLst>
          </p:nvPr>
        </p:nvGraphicFramePr>
        <p:xfrm>
          <a:off x="0" y="4114800"/>
          <a:ext cx="8686800" cy="84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9" imgW="5283000" imgH="533160" progId="Equation.DSMT4">
                  <p:embed/>
                </p:oleObj>
              </mc:Choice>
              <mc:Fallback>
                <p:oleObj name="Equation" r:id="rId9" imgW="52830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8686800" cy="848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59943"/>
              </p:ext>
            </p:extLst>
          </p:nvPr>
        </p:nvGraphicFramePr>
        <p:xfrm>
          <a:off x="0" y="5181600"/>
          <a:ext cx="3738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11" imgW="2273040" imgH="279360" progId="Equation.DSMT4">
                  <p:embed/>
                </p:oleObj>
              </mc:Choice>
              <mc:Fallback>
                <p:oleObj name="Equation" r:id="rId11" imgW="227304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37385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513262" y="5029200"/>
            <a:ext cx="911724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Đa thức thu được có bậc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02" y="-61555"/>
            <a:ext cx="413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. Trừ hai đa thức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4410"/>
            <a:ext cx="1606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a) Ví dụ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502" y="1139964"/>
            <a:ext cx="15633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+mj-lt"/>
              </a:rPr>
              <a:t>Trừ hai đa thức:                            ;                                                                                                          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64363"/>
              </p:ext>
            </p:extLst>
          </p:nvPr>
        </p:nvGraphicFramePr>
        <p:xfrm>
          <a:off x="2514600" y="1163757"/>
          <a:ext cx="25955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3" imgW="1384200" imgH="279360" progId="Equation.DSMT4">
                  <p:embed/>
                </p:oleObj>
              </mc:Choice>
              <mc:Fallback>
                <p:oleObj name="Equation" r:id="rId3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163757"/>
                        <a:ext cx="25955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96777"/>
              </p:ext>
            </p:extLst>
          </p:nvPr>
        </p:nvGraphicFramePr>
        <p:xfrm>
          <a:off x="5401940" y="995482"/>
          <a:ext cx="34020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Equation" r:id="rId5" imgW="1841400" imgH="469800" progId="Equation.DSMT4">
                  <p:embed/>
                </p:oleObj>
              </mc:Choice>
              <mc:Fallback>
                <p:oleObj name="Equation" r:id="rId5" imgW="1841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40" y="995482"/>
                        <a:ext cx="340201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95034"/>
              </p:ext>
            </p:extLst>
          </p:nvPr>
        </p:nvGraphicFramePr>
        <p:xfrm>
          <a:off x="11113" y="1828800"/>
          <a:ext cx="6858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Equation" r:id="rId7" imgW="3657600" imgH="533160" progId="Equation.DSMT4">
                  <p:embed/>
                </p:oleObj>
              </mc:Choice>
              <mc:Fallback>
                <p:oleObj name="Equation" r:id="rId7" imgW="3657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1828800"/>
                        <a:ext cx="68580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0699"/>
              </p:ext>
            </p:extLst>
          </p:nvPr>
        </p:nvGraphicFramePr>
        <p:xfrm>
          <a:off x="82867" y="2708935"/>
          <a:ext cx="5357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Equation" r:id="rId9" imgW="2857320" imgH="469800" progId="Equation.DSMT4">
                  <p:embed/>
                </p:oleObj>
              </mc:Choice>
              <mc:Fallback>
                <p:oleObj name="Equation" r:id="rId9" imgW="2857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" y="2708935"/>
                        <a:ext cx="5357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25614"/>
              </p:ext>
            </p:extLst>
          </p:nvPr>
        </p:nvGraphicFramePr>
        <p:xfrm>
          <a:off x="15240" y="3566215"/>
          <a:ext cx="64531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Equation" r:id="rId11" imgW="3441600" imgH="533160" progId="Equation.DSMT4">
                  <p:embed/>
                </p:oleObj>
              </mc:Choice>
              <mc:Fallback>
                <p:oleObj name="Equation" r:id="rId11" imgW="3441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" y="3566215"/>
                        <a:ext cx="64531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43366"/>
              </p:ext>
            </p:extLst>
          </p:nvPr>
        </p:nvGraphicFramePr>
        <p:xfrm>
          <a:off x="3752850" y="5645150"/>
          <a:ext cx="261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Equation" r:id="rId13" imgW="139680" imgH="215640" progId="Equation.DSMT4">
                  <p:embed/>
                </p:oleObj>
              </mc:Choice>
              <mc:Fallback>
                <p:oleObj name="Equation" r:id="rId13" imgW="139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5645150"/>
                        <a:ext cx="26193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49121"/>
              </p:ext>
            </p:extLst>
          </p:nvPr>
        </p:nvGraphicFramePr>
        <p:xfrm>
          <a:off x="-11113" y="4421188"/>
          <a:ext cx="42624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Equation" r:id="rId15" imgW="2273040" imgH="533160" progId="Equation.DSMT4">
                  <p:embed/>
                </p:oleObj>
              </mc:Choice>
              <mc:Fallback>
                <p:oleObj name="Equation" r:id="rId15" imgW="2273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4421188"/>
                        <a:ext cx="426243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92593"/>
              </p:ext>
            </p:extLst>
          </p:nvPr>
        </p:nvGraphicFramePr>
        <p:xfrm>
          <a:off x="-50800" y="5351463"/>
          <a:ext cx="31670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Equation" r:id="rId17" imgW="1688760" imgH="469800" progId="Equation.DSMT4">
                  <p:embed/>
                </p:oleObj>
              </mc:Choice>
              <mc:Fallback>
                <p:oleObj name="Equation" r:id="rId17" imgW="1688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5351463"/>
                        <a:ext cx="316706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" y="6123801"/>
            <a:ext cx="9296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Đa thức                                 là </a:t>
            </a:r>
            <a:r>
              <a:rPr lang="vi-V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của hai đa thức A và B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74846"/>
              </p:ext>
            </p:extLst>
          </p:nvPr>
        </p:nvGraphicFramePr>
        <p:xfrm>
          <a:off x="1436688" y="6003925"/>
          <a:ext cx="28813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Equation" r:id="rId19" imgW="1536480" imgH="469800" progId="Equation.DSMT4">
                  <p:embed/>
                </p:oleObj>
              </mc:Choice>
              <mc:Fallback>
                <p:oleObj name="Equation" r:id="rId19" imgW="1536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6003925"/>
                        <a:ext cx="288131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6507" y="1934100"/>
            <a:ext cx="15801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(Viết phép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tính trừ)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307" y="2821357"/>
            <a:ext cx="27863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(Bỏ dấu ngoặc)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(Chú ý đổi dấu)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6144" y="3810000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(Nhóm các đơn 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đồng dạng)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904597"/>
            <a:ext cx="33602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(Cộng, trừ các đơn thức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dạng)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83280" y="2108415"/>
            <a:ext cx="304800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2" grpId="0"/>
      <p:bldP spid="20" grpId="0"/>
      <p:bldP spid="22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438400" y="1028700"/>
            <a:ext cx="5507724" cy="29718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Muốn trừ hai đa thức, ta làm theo các bước nào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2156341" cy="2280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05937"/>
            <a:ext cx="82296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Để trừ hai đa thức, ta làm như sau: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Viết phép tính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hai đa thức (đặt hai đa thức trong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ngoặc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Bỏ dấu ngoặc. Chú ý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 dấu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các hạng tử bên trong dấu ngoặc.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Nhóm các đơn thức đồng dạng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Cộng, trừ các đơn thức đồng dạng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3" y="457200"/>
            <a:ext cx="542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Quy tắc cộng/ trừ hai đa thức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" y="1524000"/>
            <a:ext cx="9109587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Để cộng/ trừ hai đa thức, ta làm như sau: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Viết phép tính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cộng/ trừ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hai đa thức (đặt hai đa thức trong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ngoặc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Bỏ dấu ngoặc theo quy tắc: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hai đa thức: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đổi dấu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hạng tử trong ngoặc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hai đa thức: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 dấu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hạng tử trong ngoặc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Nhóm các đơn thức đồng dạng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Cộng, trừ các đơn thức đồng dạng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3" y="82403"/>
            <a:ext cx="21467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) Áp dụng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990600"/>
            <a:ext cx="92063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Cho hai đa thức sau:</a:t>
            </a:r>
          </a:p>
          <a:p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vi-VN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Tính P – Q và Q – P rồi tìm bậc của đa thức thu được 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29539"/>
              </p:ext>
            </p:extLst>
          </p:nvPr>
        </p:nvGraphicFramePr>
        <p:xfrm>
          <a:off x="2438400" y="1752600"/>
          <a:ext cx="42624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2273040" imgH="698400" progId="Equation.DSMT4">
                  <p:embed/>
                </p:oleObj>
              </mc:Choice>
              <mc:Fallback>
                <p:oleObj name="Equation" r:id="rId3" imgW="2273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2624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83516"/>
              </p:ext>
            </p:extLst>
          </p:nvPr>
        </p:nvGraphicFramePr>
        <p:xfrm>
          <a:off x="2496321" y="152400"/>
          <a:ext cx="410219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3" imgW="2273040" imgH="698400" progId="Equation.DSMT4">
                  <p:embed/>
                </p:oleObj>
              </mc:Choice>
              <mc:Fallback>
                <p:oleObj name="Equation" r:id="rId3" imgW="2273040" imgH="69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321" y="152400"/>
                        <a:ext cx="410219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24581" y="16002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Tính P – Q và Q – P rồi tìm bậc của đa thức thu được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Đa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thức thu được có bậc là 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57718"/>
              </p:ext>
            </p:extLst>
          </p:nvPr>
        </p:nvGraphicFramePr>
        <p:xfrm>
          <a:off x="31955" y="2362200"/>
          <a:ext cx="82663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5" imgW="4000320" imgH="342720" progId="Equation.DSMT4">
                  <p:embed/>
                </p:oleObj>
              </mc:Choice>
              <mc:Fallback>
                <p:oleObj name="Equation" r:id="rId5" imgW="40003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" y="2362200"/>
                        <a:ext cx="826634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63767"/>
              </p:ext>
            </p:extLst>
          </p:nvPr>
        </p:nvGraphicFramePr>
        <p:xfrm>
          <a:off x="838200" y="3192790"/>
          <a:ext cx="39433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7" imgW="1752480" imgH="279360" progId="Equation.DSMT4">
                  <p:embed/>
                </p:oleObj>
              </mc:Choice>
              <mc:Fallback>
                <p:oleObj name="Equation" r:id="rId7" imgW="175248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92790"/>
                        <a:ext cx="39433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47883"/>
              </p:ext>
            </p:extLst>
          </p:nvPr>
        </p:nvGraphicFramePr>
        <p:xfrm>
          <a:off x="838200" y="3962400"/>
          <a:ext cx="816137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9" imgW="3949560" imgH="342720" progId="Equation.DSMT4">
                  <p:embed/>
                </p:oleObj>
              </mc:Choice>
              <mc:Fallback>
                <p:oleObj name="Equation" r:id="rId9" imgW="394956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816137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24389"/>
              </p:ext>
            </p:extLst>
          </p:nvPr>
        </p:nvGraphicFramePr>
        <p:xfrm>
          <a:off x="838200" y="4800599"/>
          <a:ext cx="3505200" cy="54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11" imgW="1752480" imgH="279360" progId="Equation.DSMT4">
                  <p:embed/>
                </p:oleObj>
              </mc:Choice>
              <mc:Fallback>
                <p:oleObj name="Equation" r:id="rId11" imgW="17524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599"/>
                        <a:ext cx="3505200" cy="54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40762"/>
              </p:ext>
            </p:extLst>
          </p:nvPr>
        </p:nvGraphicFramePr>
        <p:xfrm>
          <a:off x="4800600" y="3192789"/>
          <a:ext cx="33432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13" imgW="1485720" imgH="279360" progId="Equation.DSMT4">
                  <p:embed/>
                </p:oleObj>
              </mc:Choice>
              <mc:Fallback>
                <p:oleObj name="Equation" r:id="rId13" imgW="148572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92789"/>
                        <a:ext cx="33432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5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39281"/>
              </p:ext>
            </p:extLst>
          </p:nvPr>
        </p:nvGraphicFramePr>
        <p:xfrm>
          <a:off x="2971799" y="228600"/>
          <a:ext cx="410219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3" imgW="2273040" imgH="698400" progId="Equation.DSMT4">
                  <p:embed/>
                </p:oleObj>
              </mc:Choice>
              <mc:Fallback>
                <p:oleObj name="Equation" r:id="rId3" imgW="2273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228600"/>
                        <a:ext cx="410219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752600"/>
            <a:ext cx="922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Tính P – Q và Q – P rồi tìm bậc của đa thức thu được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Đa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thức thu được có bậc là 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993429"/>
              </p:ext>
            </p:extLst>
          </p:nvPr>
        </p:nvGraphicFramePr>
        <p:xfrm>
          <a:off x="0" y="2438400"/>
          <a:ext cx="857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5" imgW="4292280" imgH="355320" progId="Equation.DSMT4">
                  <p:embed/>
                </p:oleObj>
              </mc:Choice>
              <mc:Fallback>
                <p:oleObj name="Equation" r:id="rId5" imgW="429228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8572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17023"/>
              </p:ext>
            </p:extLst>
          </p:nvPr>
        </p:nvGraphicFramePr>
        <p:xfrm>
          <a:off x="990600" y="3200400"/>
          <a:ext cx="3424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7" imgW="1625400" imgH="291960" progId="Equation.DSMT4">
                  <p:embed/>
                </p:oleObj>
              </mc:Choice>
              <mc:Fallback>
                <p:oleObj name="Equation" r:id="rId7" imgW="162540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4242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28052"/>
              </p:ext>
            </p:extLst>
          </p:nvPr>
        </p:nvGraphicFramePr>
        <p:xfrm>
          <a:off x="990600" y="4033085"/>
          <a:ext cx="7620000" cy="61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9" imgW="4254480" imgH="355320" progId="Equation.DSMT4">
                  <p:embed/>
                </p:oleObj>
              </mc:Choice>
              <mc:Fallback>
                <p:oleObj name="Equation" r:id="rId9" imgW="4254480" imgH="355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3085"/>
                        <a:ext cx="7620000" cy="61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25952"/>
              </p:ext>
            </p:extLst>
          </p:nvPr>
        </p:nvGraphicFramePr>
        <p:xfrm>
          <a:off x="990600" y="4724400"/>
          <a:ext cx="3352800" cy="53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11" imgW="1765080" imgH="291960" progId="Equation.DSMT4">
                  <p:embed/>
                </p:oleObj>
              </mc:Choice>
              <mc:Fallback>
                <p:oleObj name="Equation" r:id="rId11" imgW="176508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3352800" cy="535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71364"/>
              </p:ext>
            </p:extLst>
          </p:nvPr>
        </p:nvGraphicFramePr>
        <p:xfrm>
          <a:off x="4419600" y="3200400"/>
          <a:ext cx="3609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13" imgW="1714320" imgH="291960" progId="Equation.DSMT4">
                  <p:embed/>
                </p:oleObj>
              </mc:Choice>
              <mc:Fallback>
                <p:oleObj name="Equation" r:id="rId13" imgW="171432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00400"/>
                        <a:ext cx="36099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3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02" y="-61555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. Luyện tập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46331"/>
            <a:ext cx="6452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3.1. Dạng 1: Cộng, trừ đa thức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85560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Bài 1</a:t>
            </a:r>
            <a:r>
              <a:rPr lang="vi-VN" sz="3600" dirty="0" smtClean="0">
                <a:latin typeface="+mj-lt"/>
              </a:rPr>
              <a:t>: Tính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60480"/>
              </p:ext>
            </p:extLst>
          </p:nvPr>
        </p:nvGraphicFramePr>
        <p:xfrm>
          <a:off x="493713" y="2382838"/>
          <a:ext cx="73342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3" imgW="3911400" imgH="342720" progId="Equation.DSMT4">
                  <p:embed/>
                </p:oleObj>
              </mc:Choice>
              <mc:Fallback>
                <p:oleObj name="Equation" r:id="rId3" imgW="39114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2382838"/>
                        <a:ext cx="73342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36717"/>
              </p:ext>
            </p:extLst>
          </p:nvPr>
        </p:nvGraphicFramePr>
        <p:xfrm>
          <a:off x="357188" y="3429000"/>
          <a:ext cx="87868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5" imgW="4686120" imgH="533160" progId="Equation.DSMT4">
                  <p:embed/>
                </p:oleObj>
              </mc:Choice>
              <mc:Fallback>
                <p:oleObj name="Equation" r:id="rId5" imgW="46861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429000"/>
                        <a:ext cx="878681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2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07419"/>
              </p:ext>
            </p:extLst>
          </p:nvPr>
        </p:nvGraphicFramePr>
        <p:xfrm>
          <a:off x="247650" y="401638"/>
          <a:ext cx="73342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3" imgW="3911400" imgH="342720" progId="Equation.DSMT4">
                  <p:embed/>
                </p:oleObj>
              </mc:Choice>
              <mc:Fallback>
                <p:oleObj name="Equation" r:id="rId3" imgW="39114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01638"/>
                        <a:ext cx="73342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80314"/>
              </p:ext>
            </p:extLst>
          </p:nvPr>
        </p:nvGraphicFramePr>
        <p:xfrm>
          <a:off x="762000" y="1295400"/>
          <a:ext cx="66198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5" imgW="3530520" imgH="279360" progId="Equation.DSMT4">
                  <p:embed/>
                </p:oleObj>
              </mc:Choice>
              <mc:Fallback>
                <p:oleObj name="Equation" r:id="rId5" imgW="353052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66198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27404"/>
              </p:ext>
            </p:extLst>
          </p:nvPr>
        </p:nvGraphicFramePr>
        <p:xfrm>
          <a:off x="685800" y="2057400"/>
          <a:ext cx="81438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7" imgW="4343400" imgH="342720" progId="Equation.DSMT4">
                  <p:embed/>
                </p:oleObj>
              </mc:Choice>
              <mc:Fallback>
                <p:oleObj name="Equation" r:id="rId7" imgW="43434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81438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89135"/>
              </p:ext>
            </p:extLst>
          </p:nvPr>
        </p:nvGraphicFramePr>
        <p:xfrm>
          <a:off x="685800" y="2971800"/>
          <a:ext cx="3929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9" imgW="2095200" imgH="279360" progId="Equation.DSMT4">
                  <p:embed/>
                </p:oleObj>
              </mc:Choice>
              <mc:Fallback>
                <p:oleObj name="Equation" r:id="rId9" imgW="20952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9290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66202"/>
              </p:ext>
            </p:extLst>
          </p:nvPr>
        </p:nvGraphicFramePr>
        <p:xfrm>
          <a:off x="152400" y="4343400"/>
          <a:ext cx="87868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11" imgW="4686120" imgH="533160" progId="Equation.DSMT4">
                  <p:embed/>
                </p:oleObj>
              </mc:Choice>
              <mc:Fallback>
                <p:oleObj name="Equation" r:id="rId11" imgW="468612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343400"/>
                        <a:ext cx="878681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3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7860"/>
              </p:ext>
            </p:extLst>
          </p:nvPr>
        </p:nvGraphicFramePr>
        <p:xfrm>
          <a:off x="0" y="1066799"/>
          <a:ext cx="84534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3" imgW="4508280" imgH="533160" progId="Equation.DSMT4">
                  <p:embed/>
                </p:oleObj>
              </mc:Choice>
              <mc:Fallback>
                <p:oleObj name="Equation" r:id="rId3" imgW="450828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799"/>
                        <a:ext cx="845343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412268"/>
              </p:ext>
            </p:extLst>
          </p:nvPr>
        </p:nvGraphicFramePr>
        <p:xfrm>
          <a:off x="31955" y="2362199"/>
          <a:ext cx="38814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5" imgW="2070000" imgH="279360" progId="Equation.DSMT4">
                  <p:embed/>
                </p:oleObj>
              </mc:Choice>
              <mc:Fallback>
                <p:oleObj name="Equation" r:id="rId5" imgW="2070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" y="2362199"/>
                        <a:ext cx="38814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032032"/>
              </p:ext>
            </p:extLst>
          </p:nvPr>
        </p:nvGraphicFramePr>
        <p:xfrm>
          <a:off x="-31955" y="3200400"/>
          <a:ext cx="9175955" cy="93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7" imgW="5067000" imgH="533160" progId="Equation.DSMT4">
                  <p:embed/>
                </p:oleObj>
              </mc:Choice>
              <mc:Fallback>
                <p:oleObj name="Equation" r:id="rId7" imgW="50670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955" y="3200400"/>
                        <a:ext cx="9175955" cy="936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27305"/>
              </p:ext>
            </p:extLst>
          </p:nvPr>
        </p:nvGraphicFramePr>
        <p:xfrm>
          <a:off x="0" y="4190999"/>
          <a:ext cx="3352800" cy="85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9" imgW="1790640" imgH="469800" progId="Equation.DSMT4">
                  <p:embed/>
                </p:oleObj>
              </mc:Choice>
              <mc:Fallback>
                <p:oleObj name="Equation" r:id="rId9" imgW="17906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0999"/>
                        <a:ext cx="3352800" cy="853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5588"/>
              </p:ext>
            </p:extLst>
          </p:nvPr>
        </p:nvGraphicFramePr>
        <p:xfrm>
          <a:off x="3962400" y="2209799"/>
          <a:ext cx="37385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11" imgW="1993680" imgH="469800" progId="Equation.DSMT4">
                  <p:embed/>
                </p:oleObj>
              </mc:Choice>
              <mc:Fallback>
                <p:oleObj name="Equation" r:id="rId11" imgW="19936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09799"/>
                        <a:ext cx="37385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0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457200"/>
            <a:ext cx="6270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solidFill>
                  <a:srgbClr val="CC0066"/>
                </a:solidFill>
                <a:latin typeface="+mj-lt"/>
              </a:rPr>
              <a:t>KIỂM TRA BÀI CŨ</a:t>
            </a:r>
            <a:endParaRPr lang="en-US" sz="5400" b="1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896489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Cho hai đa thức:</a:t>
            </a:r>
          </a:p>
          <a:p>
            <a:endParaRPr lang="vi-VN" sz="4000" dirty="0">
              <a:latin typeface="+mj-lt"/>
            </a:endParaRPr>
          </a:p>
          <a:p>
            <a:endParaRPr lang="vi-VN" sz="4000" dirty="0" smtClean="0">
              <a:latin typeface="+mj-lt"/>
            </a:endParaRPr>
          </a:p>
          <a:p>
            <a:endParaRPr lang="vi-VN" sz="4000" dirty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Thu gọn và tìm bậc của hai đa thức A, B ? 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29463"/>
              </p:ext>
            </p:extLst>
          </p:nvPr>
        </p:nvGraphicFramePr>
        <p:xfrm>
          <a:off x="1165225" y="2393950"/>
          <a:ext cx="63103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4" imgW="3365280" imgH="317160" progId="Equation.DSMT4">
                  <p:embed/>
                </p:oleObj>
              </mc:Choice>
              <mc:Fallback>
                <p:oleObj name="Equation" r:id="rId4" imgW="336528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393950"/>
                        <a:ext cx="63103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52235"/>
              </p:ext>
            </p:extLst>
          </p:nvPr>
        </p:nvGraphicFramePr>
        <p:xfrm>
          <a:off x="1103313" y="3067050"/>
          <a:ext cx="64516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6" imgW="3492360" imgH="571320" progId="Equation.DSMT4">
                  <p:embed/>
                </p:oleObj>
              </mc:Choice>
              <mc:Fallback>
                <p:oleObj name="Equation" r:id="rId6" imgW="3492360" imgH="571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3067050"/>
                        <a:ext cx="64516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2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2452"/>
            <a:ext cx="90604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Bài </a:t>
            </a:r>
            <a:r>
              <a:rPr lang="vi-VN" sz="3200" b="1" dirty="0" smtClean="0">
                <a:latin typeface="+mj-lt"/>
              </a:rPr>
              <a:t>2</a:t>
            </a:r>
            <a:r>
              <a:rPr lang="vi-VN" sz="3200" dirty="0" smtClean="0">
                <a:latin typeface="+mj-lt"/>
              </a:rPr>
              <a:t>: Cho các đa thức:</a:t>
            </a:r>
          </a:p>
          <a:p>
            <a:endParaRPr lang="vi-VN" sz="3200" dirty="0">
              <a:latin typeface="+mj-lt"/>
            </a:endParaRPr>
          </a:p>
          <a:p>
            <a:endParaRPr lang="vi-VN" sz="3200" dirty="0" smtClean="0">
              <a:latin typeface="+mj-lt"/>
            </a:endParaRPr>
          </a:p>
          <a:p>
            <a:endParaRPr lang="vi-VN" sz="3200" dirty="0">
              <a:latin typeface="+mj-lt"/>
            </a:endParaRPr>
          </a:p>
          <a:p>
            <a:endParaRPr lang="vi-VN" sz="3200" dirty="0" smtClean="0">
              <a:latin typeface="+mj-lt"/>
            </a:endParaRPr>
          </a:p>
          <a:p>
            <a:pPr marL="514350" indent="-514350">
              <a:buAutoNum type="alphaLcParenR"/>
            </a:pPr>
            <a:r>
              <a:rPr lang="vi-VN" sz="3200" dirty="0" smtClean="0">
                <a:latin typeface="+mj-lt"/>
              </a:rPr>
              <a:t>Tính M + N; M – N; N – M và tìm bậc của đa thức</a:t>
            </a:r>
          </a:p>
          <a:p>
            <a:r>
              <a:rPr lang="vi-VN" sz="3200" dirty="0" smtClean="0">
                <a:latin typeface="+mj-lt"/>
              </a:rPr>
              <a:t>thu được</a:t>
            </a:r>
          </a:p>
          <a:p>
            <a:r>
              <a:rPr lang="vi-VN" sz="3200" dirty="0" smtClean="0">
                <a:latin typeface="+mj-lt"/>
              </a:rPr>
              <a:t>b) Em có nhận xét gì về kết quả phép tính:</a:t>
            </a:r>
          </a:p>
          <a:p>
            <a:r>
              <a:rPr lang="vi-VN" sz="3200" dirty="0" smtClean="0">
                <a:latin typeface="+mj-lt"/>
              </a:rPr>
              <a:t> M – N và N – M 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16485"/>
              </p:ext>
            </p:extLst>
          </p:nvPr>
        </p:nvGraphicFramePr>
        <p:xfrm>
          <a:off x="2116138" y="1295400"/>
          <a:ext cx="53498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2171520" imgH="583920" progId="Equation.DSMT4">
                  <p:embed/>
                </p:oleObj>
              </mc:Choice>
              <mc:Fallback>
                <p:oleObj name="Equation" r:id="rId3" imgW="217152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295400"/>
                        <a:ext cx="534987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46440"/>
              </p:ext>
            </p:extLst>
          </p:nvPr>
        </p:nvGraphicFramePr>
        <p:xfrm>
          <a:off x="2225675" y="457200"/>
          <a:ext cx="48164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3" imgW="2171520" imgH="583920" progId="Equation.DSMT4">
                  <p:embed/>
                </p:oleObj>
              </mc:Choice>
              <mc:Fallback>
                <p:oleObj name="Equation" r:id="rId3" imgW="217152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57200"/>
                        <a:ext cx="481647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89118"/>
              </p:ext>
            </p:extLst>
          </p:nvPr>
        </p:nvGraphicFramePr>
        <p:xfrm>
          <a:off x="-15875" y="2057400"/>
          <a:ext cx="92519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5" imgW="4483080" imgH="342720" progId="Equation.DSMT4">
                  <p:embed/>
                </p:oleObj>
              </mc:Choice>
              <mc:Fallback>
                <p:oleObj name="Equation" r:id="rId5" imgW="44830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2057400"/>
                        <a:ext cx="92519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65444"/>
              </p:ext>
            </p:extLst>
          </p:nvPr>
        </p:nvGraphicFramePr>
        <p:xfrm>
          <a:off x="990600" y="2743200"/>
          <a:ext cx="75469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7" imgW="3657600" imgH="279360" progId="Equation.DSMT4">
                  <p:embed/>
                </p:oleObj>
              </mc:Choice>
              <mc:Fallback>
                <p:oleObj name="Equation" r:id="rId7" imgW="36576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75469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3168"/>
              </p:ext>
            </p:extLst>
          </p:nvPr>
        </p:nvGraphicFramePr>
        <p:xfrm>
          <a:off x="971550" y="3429000"/>
          <a:ext cx="8172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9" imgW="4470120" imgH="342720" progId="Equation.DSMT4">
                  <p:embed/>
                </p:oleObj>
              </mc:Choice>
              <mc:Fallback>
                <p:oleObj name="Equation" r:id="rId9" imgW="447012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81724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06651"/>
              </p:ext>
            </p:extLst>
          </p:nvPr>
        </p:nvGraphicFramePr>
        <p:xfrm>
          <a:off x="990600" y="4114800"/>
          <a:ext cx="201315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1" imgW="1015920" imgH="279360" progId="Equation.DSMT4">
                  <p:embed/>
                </p:oleObj>
              </mc:Choice>
              <mc:Fallback>
                <p:oleObj name="Equation" r:id="rId11" imgW="10159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201315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399" y="4875745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Đa thức thu được có bậc là 2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5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82616"/>
              </p:ext>
            </p:extLst>
          </p:nvPr>
        </p:nvGraphicFramePr>
        <p:xfrm>
          <a:off x="2225675" y="457200"/>
          <a:ext cx="48164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3" imgW="2171520" imgH="583920" progId="Equation.DSMT4">
                  <p:embed/>
                </p:oleObj>
              </mc:Choice>
              <mc:Fallback>
                <p:oleObj name="Equation" r:id="rId3" imgW="2171520" imgH="583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57200"/>
                        <a:ext cx="481647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72284"/>
              </p:ext>
            </p:extLst>
          </p:nvPr>
        </p:nvGraphicFramePr>
        <p:xfrm>
          <a:off x="-39688" y="1981200"/>
          <a:ext cx="89677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5" imgW="4483080" imgH="342720" progId="Equation.DSMT4">
                  <p:embed/>
                </p:oleObj>
              </mc:Choice>
              <mc:Fallback>
                <p:oleObj name="Equation" r:id="rId5" imgW="44830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1981200"/>
                        <a:ext cx="89677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14427"/>
              </p:ext>
            </p:extLst>
          </p:nvPr>
        </p:nvGraphicFramePr>
        <p:xfrm>
          <a:off x="977900" y="2743200"/>
          <a:ext cx="73406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7" imgW="3657600" imgH="279360" progId="Equation.DSMT4">
                  <p:embed/>
                </p:oleObj>
              </mc:Choice>
              <mc:Fallback>
                <p:oleObj name="Equation" r:id="rId7" imgW="36576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743200"/>
                        <a:ext cx="73406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45815"/>
              </p:ext>
            </p:extLst>
          </p:nvPr>
        </p:nvGraphicFramePr>
        <p:xfrm>
          <a:off x="968375" y="3429000"/>
          <a:ext cx="8258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9" imgW="4483080" imgH="342720" progId="Equation.DSMT4">
                  <p:embed/>
                </p:oleObj>
              </mc:Choice>
              <mc:Fallback>
                <p:oleObj name="Equation" r:id="rId9" imgW="448308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429000"/>
                        <a:ext cx="8258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574"/>
              </p:ext>
            </p:extLst>
          </p:nvPr>
        </p:nvGraphicFramePr>
        <p:xfrm>
          <a:off x="990599" y="4191000"/>
          <a:ext cx="3859779" cy="50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11" imgW="2070000" imgH="279360" progId="Equation.DSMT4">
                  <p:embed/>
                </p:oleObj>
              </mc:Choice>
              <mc:Fallback>
                <p:oleObj name="Equation" r:id="rId11" imgW="20700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91000"/>
                        <a:ext cx="3859779" cy="503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9103" y="4977825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+mj-lt"/>
              </a:rPr>
              <a:t>Đa thức thu được có bậc 3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05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76739"/>
              </p:ext>
            </p:extLst>
          </p:nvPr>
        </p:nvGraphicFramePr>
        <p:xfrm>
          <a:off x="2209800" y="304800"/>
          <a:ext cx="48164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2171520" imgH="583920" progId="Equation.DSMT4">
                  <p:embed/>
                </p:oleObj>
              </mc:Choice>
              <mc:Fallback>
                <p:oleObj name="Equation" r:id="rId3" imgW="2171520" imgH="583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"/>
                        <a:ext cx="481647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77304"/>
              </p:ext>
            </p:extLst>
          </p:nvPr>
        </p:nvGraphicFramePr>
        <p:xfrm>
          <a:off x="34413" y="1828800"/>
          <a:ext cx="8507413" cy="62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4483080" imgH="342720" progId="Equation.DSMT4">
                  <p:embed/>
                </p:oleObj>
              </mc:Choice>
              <mc:Fallback>
                <p:oleObj name="Equation" r:id="rId5" imgW="44830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3" y="1828800"/>
                        <a:ext cx="8507413" cy="628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39835"/>
              </p:ext>
            </p:extLst>
          </p:nvPr>
        </p:nvGraphicFramePr>
        <p:xfrm>
          <a:off x="990600" y="2590800"/>
          <a:ext cx="6942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7" imgW="3657600" imgH="279360" progId="Equation.DSMT4">
                  <p:embed/>
                </p:oleObj>
              </mc:Choice>
              <mc:Fallback>
                <p:oleObj name="Equation" r:id="rId7" imgW="36576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69421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43552"/>
              </p:ext>
            </p:extLst>
          </p:nvPr>
        </p:nvGraphicFramePr>
        <p:xfrm>
          <a:off x="936268" y="3276600"/>
          <a:ext cx="7769225" cy="57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9" imgW="4457520" imgH="342720" progId="Equation.DSMT4">
                  <p:embed/>
                </p:oleObj>
              </mc:Choice>
              <mc:Fallback>
                <p:oleObj name="Equation" r:id="rId9" imgW="445752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268" y="3276600"/>
                        <a:ext cx="7769225" cy="575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28171"/>
              </p:ext>
            </p:extLst>
          </p:nvPr>
        </p:nvGraphicFramePr>
        <p:xfrm>
          <a:off x="914400" y="3962400"/>
          <a:ext cx="36290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1" imgW="2082600" imgH="279360" progId="Equation.DSMT4">
                  <p:embed/>
                </p:oleObj>
              </mc:Choice>
              <mc:Fallback>
                <p:oleObj name="Equation" r:id="rId11" imgW="20826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36290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03" y="4685437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+mj-lt"/>
              </a:rPr>
              <a:t>Đa thức thu được có bậc 3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02" y="381000"/>
            <a:ext cx="9097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b) Ta có:</a:t>
            </a:r>
          </a:p>
          <a:p>
            <a:endParaRPr lang="vi-VN" sz="3600" dirty="0">
              <a:latin typeface="+mj-lt"/>
            </a:endParaRPr>
          </a:p>
          <a:p>
            <a:endParaRPr lang="vi-VN" sz="3600" dirty="0" smtClean="0">
              <a:latin typeface="+mj-lt"/>
            </a:endParaRPr>
          </a:p>
          <a:p>
            <a:endParaRPr lang="vi-VN" sz="3600" dirty="0">
              <a:latin typeface="+mj-lt"/>
            </a:endParaRPr>
          </a:p>
          <a:p>
            <a:endParaRPr lang="vi-VN" sz="3600" dirty="0" smtClean="0">
              <a:latin typeface="+mj-lt"/>
            </a:endParaRPr>
          </a:p>
          <a:p>
            <a:endParaRPr lang="vi-VN" sz="3600" dirty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Nhận xét: </a:t>
            </a:r>
          </a:p>
          <a:p>
            <a:pPr algn="ctr"/>
            <a:r>
              <a:rPr lang="vi-VN" sz="3600" dirty="0" smtClean="0">
                <a:latin typeface="+mj-lt"/>
              </a:rPr>
              <a:t>N – M = – (M – N)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90480"/>
              </p:ext>
            </p:extLst>
          </p:nvPr>
        </p:nvGraphicFramePr>
        <p:xfrm>
          <a:off x="1371600" y="1135524"/>
          <a:ext cx="6553200" cy="64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3124080" imgH="317160" progId="Equation.DSMT4">
                  <p:embed/>
                </p:oleObj>
              </mc:Choice>
              <mc:Fallback>
                <p:oleObj name="Equation" r:id="rId3" imgW="312408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35524"/>
                        <a:ext cx="6553200" cy="642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36143"/>
              </p:ext>
            </p:extLst>
          </p:nvPr>
        </p:nvGraphicFramePr>
        <p:xfrm>
          <a:off x="1371600" y="1981200"/>
          <a:ext cx="66246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5" imgW="3327120" imgH="330120" progId="Equation.DSMT4">
                  <p:embed/>
                </p:oleObj>
              </mc:Choice>
              <mc:Fallback>
                <p:oleObj name="Equation" r:id="rId5" imgW="332712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62463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92242"/>
              </p:ext>
            </p:extLst>
          </p:nvPr>
        </p:nvGraphicFramePr>
        <p:xfrm>
          <a:off x="2667000" y="2743200"/>
          <a:ext cx="55641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7" imgW="2793960" imgH="330120" progId="Equation.DSMT4">
                  <p:embed/>
                </p:oleObj>
              </mc:Choice>
              <mc:Fallback>
                <p:oleObj name="Equation" r:id="rId7" imgW="279396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55641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3.2.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Dạng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2: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Tìm đa thức chưa biết trong một </a:t>
            </a:r>
          </a:p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tổng h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oặc một hiệu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9728"/>
            <a:ext cx="627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Bài 3</a:t>
            </a:r>
            <a:r>
              <a:rPr lang="vi-VN" sz="3200" dirty="0" smtClean="0">
                <a:latin typeface="+mj-lt"/>
              </a:rPr>
              <a:t>: Tìm đa thức A, B, C biết rằng: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716988"/>
              </p:ext>
            </p:extLst>
          </p:nvPr>
        </p:nvGraphicFramePr>
        <p:xfrm>
          <a:off x="130858" y="2667000"/>
          <a:ext cx="8851900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3593880" imgH="1180800" progId="Equation.DSMT4">
                  <p:embed/>
                </p:oleObj>
              </mc:Choice>
              <mc:Fallback>
                <p:oleObj name="Equation" r:id="rId3" imgW="3593880" imgH="118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58" y="2667000"/>
                        <a:ext cx="8851900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2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9995"/>
              </p:ext>
            </p:extLst>
          </p:nvPr>
        </p:nvGraphicFramePr>
        <p:xfrm>
          <a:off x="381000" y="398775"/>
          <a:ext cx="6934200" cy="72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3" imgW="2920680" imgH="317160" progId="Equation.DSMT4">
                  <p:embed/>
                </p:oleObj>
              </mc:Choice>
              <mc:Fallback>
                <p:oleObj name="Equation" r:id="rId3" imgW="292068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8775"/>
                        <a:ext cx="6934200" cy="728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25884"/>
              </p:ext>
            </p:extLst>
          </p:nvPr>
        </p:nvGraphicFramePr>
        <p:xfrm>
          <a:off x="304800" y="4267200"/>
          <a:ext cx="8229600" cy="188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5" imgW="3581280" imgH="850680" progId="Equation.DSMT4">
                  <p:embed/>
                </p:oleObj>
              </mc:Choice>
              <mc:Fallback>
                <p:oleObj name="Equation" r:id="rId5" imgW="358128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8229600" cy="1889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31670"/>
              </p:ext>
            </p:extLst>
          </p:nvPr>
        </p:nvGraphicFramePr>
        <p:xfrm>
          <a:off x="685801" y="1148486"/>
          <a:ext cx="6781800" cy="71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7" imgW="2908080" imgH="317160" progId="Equation.DSMT4">
                  <p:embed/>
                </p:oleObj>
              </mc:Choice>
              <mc:Fallback>
                <p:oleObj name="Equation" r:id="rId7" imgW="290808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1148486"/>
                        <a:ext cx="6781800" cy="71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4627"/>
              </p:ext>
            </p:extLst>
          </p:nvPr>
        </p:nvGraphicFramePr>
        <p:xfrm>
          <a:off x="762000" y="1910485"/>
          <a:ext cx="61293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9" imgW="2628720" imgH="266400" progId="Equation.DSMT4">
                  <p:embed/>
                </p:oleObj>
              </mc:Choice>
              <mc:Fallback>
                <p:oleObj name="Equation" r:id="rId9" imgW="26287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10485"/>
                        <a:ext cx="61293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781097"/>
              </p:ext>
            </p:extLst>
          </p:nvPr>
        </p:nvGraphicFramePr>
        <p:xfrm>
          <a:off x="762000" y="2520085"/>
          <a:ext cx="76104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11" imgW="3263760" imgH="317160" progId="Equation.DSMT4">
                  <p:embed/>
                </p:oleObj>
              </mc:Choice>
              <mc:Fallback>
                <p:oleObj name="Equation" r:id="rId11" imgW="326376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20085"/>
                        <a:ext cx="76104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18627"/>
              </p:ext>
            </p:extLst>
          </p:nvPr>
        </p:nvGraphicFramePr>
        <p:xfrm>
          <a:off x="762000" y="3200400"/>
          <a:ext cx="30797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13" imgW="1320480" imgH="266400" progId="Equation.DSMT4">
                  <p:embed/>
                </p:oleObj>
              </mc:Choice>
              <mc:Fallback>
                <p:oleObj name="Equation" r:id="rId13" imgW="132048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07975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1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35136"/>
              </p:ext>
            </p:extLst>
          </p:nvPr>
        </p:nvGraphicFramePr>
        <p:xfrm>
          <a:off x="533400" y="366866"/>
          <a:ext cx="7848599" cy="104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3581280" imgH="495000" progId="Equation.DSMT4">
                  <p:embed/>
                </p:oleObj>
              </mc:Choice>
              <mc:Fallback>
                <p:oleObj name="Equation" r:id="rId3" imgW="3581280" imgH="49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6866"/>
                        <a:ext cx="7848599" cy="104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65172"/>
              </p:ext>
            </p:extLst>
          </p:nvPr>
        </p:nvGraphicFramePr>
        <p:xfrm>
          <a:off x="609600" y="5715000"/>
          <a:ext cx="81121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5" imgW="3530520" imgH="317160" progId="Equation.DSMT4">
                  <p:embed/>
                </p:oleObj>
              </mc:Choice>
              <mc:Fallback>
                <p:oleObj name="Equation" r:id="rId5" imgW="353052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15000"/>
                        <a:ext cx="81121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23194"/>
              </p:ext>
            </p:extLst>
          </p:nvPr>
        </p:nvGraphicFramePr>
        <p:xfrm>
          <a:off x="685800" y="1433666"/>
          <a:ext cx="78660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7" imgW="3530520" imgH="495000" progId="Equation.DSMT4">
                  <p:embed/>
                </p:oleObj>
              </mc:Choice>
              <mc:Fallback>
                <p:oleObj name="Equation" r:id="rId7" imgW="353052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33666"/>
                        <a:ext cx="78660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90612"/>
              </p:ext>
            </p:extLst>
          </p:nvPr>
        </p:nvGraphicFramePr>
        <p:xfrm>
          <a:off x="685800" y="2500466"/>
          <a:ext cx="715803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9" imgW="3213000" imgH="444240" progId="Equation.DSMT4">
                  <p:embed/>
                </p:oleObj>
              </mc:Choice>
              <mc:Fallback>
                <p:oleObj name="Equation" r:id="rId9" imgW="32130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00466"/>
                        <a:ext cx="715803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6385"/>
              </p:ext>
            </p:extLst>
          </p:nvPr>
        </p:nvGraphicFramePr>
        <p:xfrm>
          <a:off x="685800" y="3491066"/>
          <a:ext cx="8164256" cy="10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11" imgW="3759120" imgH="495000" progId="Equation.DSMT4">
                  <p:embed/>
                </p:oleObj>
              </mc:Choice>
              <mc:Fallback>
                <p:oleObj name="Equation" r:id="rId11" imgW="3759120" imgH="49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91066"/>
                        <a:ext cx="8164256" cy="10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1988"/>
              </p:ext>
            </p:extLst>
          </p:nvPr>
        </p:nvGraphicFramePr>
        <p:xfrm>
          <a:off x="685800" y="4481666"/>
          <a:ext cx="43846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13" imgW="2019240" imgH="444240" progId="Equation.DSMT4">
                  <p:embed/>
                </p:oleObj>
              </mc:Choice>
              <mc:Fallback>
                <p:oleObj name="Equation" r:id="rId13" imgW="201924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81666"/>
                        <a:ext cx="43846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70369"/>
              </p:ext>
            </p:extLst>
          </p:nvPr>
        </p:nvGraphicFramePr>
        <p:xfrm>
          <a:off x="609600" y="304800"/>
          <a:ext cx="81121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3" imgW="3530520" imgH="317160" progId="Equation.DSMT4">
                  <p:embed/>
                </p:oleObj>
              </mc:Choice>
              <mc:Fallback>
                <p:oleObj name="Equation" r:id="rId3" imgW="35305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81121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29701"/>
              </p:ext>
            </p:extLst>
          </p:nvPr>
        </p:nvGraphicFramePr>
        <p:xfrm>
          <a:off x="849313" y="1143000"/>
          <a:ext cx="79359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5" imgW="3454200" imgH="317160" progId="Equation.DSMT4">
                  <p:embed/>
                </p:oleObj>
              </mc:Choice>
              <mc:Fallback>
                <p:oleObj name="Equation" r:id="rId5" imgW="345420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143000"/>
                        <a:ext cx="79359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55274"/>
              </p:ext>
            </p:extLst>
          </p:nvPr>
        </p:nvGraphicFramePr>
        <p:xfrm>
          <a:off x="838200" y="1981200"/>
          <a:ext cx="744426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7" imgW="3085920" imgH="228600" progId="Equation.DSMT4">
                  <p:embed/>
                </p:oleObj>
              </mc:Choice>
              <mc:Fallback>
                <p:oleObj name="Equation" r:id="rId7" imgW="30859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44426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513320"/>
              </p:ext>
            </p:extLst>
          </p:nvPr>
        </p:nvGraphicFramePr>
        <p:xfrm>
          <a:off x="838200" y="2819400"/>
          <a:ext cx="8077200" cy="64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9" imgW="3835080" imgH="317160" progId="Equation.DSMT4">
                  <p:embed/>
                </p:oleObj>
              </mc:Choice>
              <mc:Fallback>
                <p:oleObj name="Equation" r:id="rId9" imgW="383508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8077200" cy="646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98592"/>
              </p:ext>
            </p:extLst>
          </p:nvPr>
        </p:nvGraphicFramePr>
        <p:xfrm>
          <a:off x="838200" y="3581400"/>
          <a:ext cx="4876800" cy="52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11" imgW="2057400" imgH="228600" progId="Equation.DSMT4">
                  <p:embed/>
                </p:oleObj>
              </mc:Choice>
              <mc:Fallback>
                <p:oleObj name="Equation" r:id="rId11" imgW="2057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4876800" cy="523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71014"/>
              </p:ext>
            </p:extLst>
          </p:nvPr>
        </p:nvGraphicFramePr>
        <p:xfrm>
          <a:off x="838200" y="4343400"/>
          <a:ext cx="4800600" cy="51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13" imgW="2057400" imgH="228600" progId="Equation.DSMT4">
                  <p:embed/>
                </p:oleObj>
              </mc:Choice>
              <mc:Fallback>
                <p:oleObj name="Equation" r:id="rId13" imgW="20574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4800600" cy="51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6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4" y="228600"/>
            <a:ext cx="7632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3.2.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Dạng 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: Tính giá trị của đa thức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832" y="990600"/>
            <a:ext cx="6613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Bài 4</a:t>
            </a:r>
            <a:r>
              <a:rPr lang="vi-VN" sz="3200" dirty="0" smtClean="0">
                <a:latin typeface="+mj-lt"/>
              </a:rPr>
              <a:t>: Tính giá trị của mỗi đa thức sau: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32329"/>
              </p:ext>
            </p:extLst>
          </p:nvPr>
        </p:nvGraphicFramePr>
        <p:xfrm>
          <a:off x="151596" y="1590124"/>
          <a:ext cx="8992404" cy="83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3" imgW="4622760" imgH="444240" progId="Equation.DSMT4">
                  <p:embed/>
                </p:oleObj>
              </mc:Choice>
              <mc:Fallback>
                <p:oleObj name="Equation" r:id="rId3" imgW="46227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96" y="1590124"/>
                        <a:ext cx="8992404" cy="835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3684" y="262415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t</a:t>
            </a:r>
            <a:r>
              <a:rPr lang="vi-VN" sz="2800" dirty="0" smtClean="0">
                <a:latin typeface="+mj-lt"/>
              </a:rPr>
              <a:t>ại x = 1; y = -2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744428"/>
              </p:ext>
            </p:extLst>
          </p:nvPr>
        </p:nvGraphicFramePr>
        <p:xfrm>
          <a:off x="169010" y="3352800"/>
          <a:ext cx="819680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5" imgW="3962160" imgH="266400" progId="Equation.DSMT4">
                  <p:embed/>
                </p:oleObj>
              </mc:Choice>
              <mc:Fallback>
                <p:oleObj name="Equation" r:id="rId5" imgW="396216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10" y="3352800"/>
                        <a:ext cx="819680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639" y="40386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t</a:t>
            </a:r>
            <a:r>
              <a:rPr lang="vi-VN" sz="2800" dirty="0" smtClean="0">
                <a:latin typeface="+mj-lt"/>
              </a:rPr>
              <a:t>ại x = -1; y = 2;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09880"/>
              </p:ext>
            </p:extLst>
          </p:nvPr>
        </p:nvGraphicFramePr>
        <p:xfrm>
          <a:off x="2733516" y="3882697"/>
          <a:ext cx="8159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7" imgW="419040" imgH="444240" progId="Equation.DSMT4">
                  <p:embed/>
                </p:oleObj>
              </mc:Choice>
              <mc:Fallback>
                <p:oleObj name="Equation" r:id="rId7" imgW="41904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516" y="3882697"/>
                        <a:ext cx="8159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6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19021"/>
              </p:ext>
            </p:extLst>
          </p:nvPr>
        </p:nvGraphicFramePr>
        <p:xfrm>
          <a:off x="723900" y="422275"/>
          <a:ext cx="6705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3" imgW="3365280" imgH="317160" progId="Equation.DSMT4">
                  <p:embed/>
                </p:oleObj>
              </mc:Choice>
              <mc:Fallback>
                <p:oleObj name="Equation" r:id="rId3" imgW="336528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22275"/>
                        <a:ext cx="67056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41964"/>
              </p:ext>
            </p:extLst>
          </p:nvPr>
        </p:nvGraphicFramePr>
        <p:xfrm>
          <a:off x="696913" y="1143000"/>
          <a:ext cx="78343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5" imgW="4178160" imgH="393480" progId="Equation.DSMT4">
                  <p:embed/>
                </p:oleObj>
              </mc:Choice>
              <mc:Fallback>
                <p:oleObj name="Equation" r:id="rId5" imgW="4178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143000"/>
                        <a:ext cx="783431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18098"/>
              </p:ext>
            </p:extLst>
          </p:nvPr>
        </p:nvGraphicFramePr>
        <p:xfrm>
          <a:off x="696913" y="1828800"/>
          <a:ext cx="30718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Equation" r:id="rId7" imgW="1638000" imgH="317160" progId="Equation.DSMT4">
                  <p:embed/>
                </p:oleObj>
              </mc:Choice>
              <mc:Fallback>
                <p:oleObj name="Equation" r:id="rId7" imgW="163800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828800"/>
                        <a:ext cx="30718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480308"/>
            <a:ext cx="38214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latin typeface="+mj-lt"/>
                <a:sym typeface="Wingdings" pitchFamily="2" charset="2"/>
              </a:rPr>
              <a:t> </a:t>
            </a:r>
            <a:r>
              <a:rPr lang="vi-VN" sz="3200" dirty="0" smtClean="0">
                <a:latin typeface="+mj-lt"/>
              </a:rPr>
              <a:t>Đa thức A có bậc 3</a:t>
            </a:r>
          </a:p>
          <a:p>
            <a:endParaRPr lang="vi-VN" sz="3200" dirty="0">
              <a:latin typeface="+mj-lt"/>
            </a:endParaRPr>
          </a:p>
          <a:p>
            <a:endParaRPr lang="vi-VN" sz="3200" dirty="0" smtClean="0">
              <a:latin typeface="+mj-lt"/>
            </a:endParaRPr>
          </a:p>
          <a:p>
            <a:endParaRPr lang="vi-VN" sz="3200" dirty="0">
              <a:latin typeface="+mj-lt"/>
            </a:endParaRPr>
          </a:p>
          <a:p>
            <a:endParaRPr lang="vi-VN" sz="3200" dirty="0" smtClean="0">
              <a:latin typeface="+mj-lt"/>
            </a:endParaRPr>
          </a:p>
          <a:p>
            <a:endParaRPr lang="vi-VN" sz="3200" dirty="0">
              <a:latin typeface="+mj-lt"/>
            </a:endParaRPr>
          </a:p>
          <a:p>
            <a:endParaRPr lang="vi-VN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  <a:sym typeface="Wingdings" pitchFamily="2" charset="2"/>
              </a:rPr>
              <a:t> </a:t>
            </a:r>
            <a:r>
              <a:rPr lang="vi-VN" sz="3200" dirty="0" smtClean="0">
                <a:latin typeface="+mj-lt"/>
              </a:rPr>
              <a:t>Đa thức B có bậc 3</a:t>
            </a:r>
            <a:endParaRPr lang="vi-VN" sz="32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90654"/>
              </p:ext>
            </p:extLst>
          </p:nvPr>
        </p:nvGraphicFramePr>
        <p:xfrm>
          <a:off x="684213" y="3048000"/>
          <a:ext cx="64516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9" imgW="3492360" imgH="571320" progId="Equation.DSMT4">
                  <p:embed/>
                </p:oleObj>
              </mc:Choice>
              <mc:Fallback>
                <p:oleObj name="Equation" r:id="rId9" imgW="3492360" imgH="571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48000"/>
                        <a:ext cx="64516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333124"/>
              </p:ext>
            </p:extLst>
          </p:nvPr>
        </p:nvGraphicFramePr>
        <p:xfrm>
          <a:off x="655638" y="4114800"/>
          <a:ext cx="77438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11" imgW="4190760" imgH="622080" progId="Equation.DSMT4">
                  <p:embed/>
                </p:oleObj>
              </mc:Choice>
              <mc:Fallback>
                <p:oleObj name="Equation" r:id="rId11" imgW="4190760" imgH="622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114800"/>
                        <a:ext cx="77438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9954"/>
              </p:ext>
            </p:extLst>
          </p:nvPr>
        </p:nvGraphicFramePr>
        <p:xfrm>
          <a:off x="656303" y="5029200"/>
          <a:ext cx="40592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13" imgW="2197080" imgH="571320" progId="Equation.DSMT4">
                  <p:embed/>
                </p:oleObj>
              </mc:Choice>
              <mc:Fallback>
                <p:oleObj name="Equation" r:id="rId13" imgW="2197080" imgH="571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03" y="5029200"/>
                        <a:ext cx="40592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9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36487"/>
              </p:ext>
            </p:extLst>
          </p:nvPr>
        </p:nvGraphicFramePr>
        <p:xfrm>
          <a:off x="168019" y="93406"/>
          <a:ext cx="89931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3" imgW="4622760" imgH="444240" progId="Equation.DSMT4">
                  <p:embed/>
                </p:oleObj>
              </mc:Choice>
              <mc:Fallback>
                <p:oleObj name="Equation" r:id="rId3" imgW="46227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19" y="93406"/>
                        <a:ext cx="89931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388" y="1066800"/>
            <a:ext cx="2585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latin typeface="+mj-lt"/>
              </a:rPr>
              <a:t>t</a:t>
            </a:r>
            <a:r>
              <a:rPr lang="vi-VN" sz="3000" dirty="0" smtClean="0">
                <a:latin typeface="+mj-lt"/>
              </a:rPr>
              <a:t>ại x = -1; y = 1</a:t>
            </a:r>
          </a:p>
          <a:p>
            <a:r>
              <a:rPr lang="vi-VN" sz="3000" dirty="0" smtClean="0">
                <a:latin typeface="+mj-lt"/>
              </a:rPr>
              <a:t>Ta có: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48225"/>
              </p:ext>
            </p:extLst>
          </p:nvPr>
        </p:nvGraphicFramePr>
        <p:xfrm>
          <a:off x="31955" y="2082463"/>
          <a:ext cx="86233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Equation" r:id="rId5" imgW="4431960" imgH="444240" progId="Equation.DSMT4">
                  <p:embed/>
                </p:oleObj>
              </mc:Choice>
              <mc:Fallback>
                <p:oleObj name="Equation" r:id="rId5" imgW="44319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" y="2082463"/>
                        <a:ext cx="86233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37732"/>
              </p:ext>
            </p:extLst>
          </p:nvPr>
        </p:nvGraphicFramePr>
        <p:xfrm>
          <a:off x="19665" y="2971800"/>
          <a:ext cx="9210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7" imgW="4825800" imgH="469800" progId="Equation.DSMT4">
                  <p:embed/>
                </p:oleObj>
              </mc:Choice>
              <mc:Fallback>
                <p:oleObj name="Equation" r:id="rId7" imgW="48258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5" y="2971800"/>
                        <a:ext cx="92106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6047"/>
              </p:ext>
            </p:extLst>
          </p:nvPr>
        </p:nvGraphicFramePr>
        <p:xfrm>
          <a:off x="19665" y="4038600"/>
          <a:ext cx="235648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9" imgW="1028520" imgH="241200" progId="Equation.DSMT4">
                  <p:embed/>
                </p:oleObj>
              </mc:Choice>
              <mc:Fallback>
                <p:oleObj name="Equation" r:id="rId9" imgW="10285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5" y="4038600"/>
                        <a:ext cx="235648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026" y="4639130"/>
            <a:ext cx="7320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+mj-lt"/>
              </a:rPr>
              <a:t>Thay x = -1; y = 1 vào đa thức A, ta được:</a:t>
            </a:r>
          </a:p>
          <a:p>
            <a:endParaRPr lang="vi-VN" sz="3000" dirty="0">
              <a:latin typeface="+mj-lt"/>
            </a:endParaRPr>
          </a:p>
          <a:p>
            <a:endParaRPr lang="vi-VN" sz="3000" dirty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Vậy giá trị của đa thức A tại x = -1; y = 1 là -4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39390"/>
              </p:ext>
            </p:extLst>
          </p:nvPr>
        </p:nvGraphicFramePr>
        <p:xfrm>
          <a:off x="117987" y="5198044"/>
          <a:ext cx="3841751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11" imgW="1676160" imgH="291960" progId="Equation.DSMT4">
                  <p:embed/>
                </p:oleObj>
              </mc:Choice>
              <mc:Fallback>
                <p:oleObj name="Equation" r:id="rId11" imgW="167616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87" y="5198044"/>
                        <a:ext cx="3841751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569766"/>
              </p:ext>
            </p:extLst>
          </p:nvPr>
        </p:nvGraphicFramePr>
        <p:xfrm>
          <a:off x="4038600" y="5229999"/>
          <a:ext cx="2133600" cy="59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13" imgW="876240" imgH="253800" progId="Equation.DSMT4">
                  <p:embed/>
                </p:oleObj>
              </mc:Choice>
              <mc:Fallback>
                <p:oleObj name="Equation" r:id="rId13" imgW="8762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229999"/>
                        <a:ext cx="2133600" cy="597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55973"/>
              </p:ext>
            </p:extLst>
          </p:nvPr>
        </p:nvGraphicFramePr>
        <p:xfrm>
          <a:off x="6248400" y="5334000"/>
          <a:ext cx="8556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Equation" r:id="rId15" imgW="355320" imgH="164880" progId="Equation.DSMT4">
                  <p:embed/>
                </p:oleObj>
              </mc:Choice>
              <mc:Fallback>
                <p:oleObj name="Equation" r:id="rId15" imgW="35532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34000"/>
                        <a:ext cx="8556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4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998801"/>
              </p:ext>
            </p:extLst>
          </p:nvPr>
        </p:nvGraphicFramePr>
        <p:xfrm>
          <a:off x="0" y="152400"/>
          <a:ext cx="819680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3" imgW="3962160" imgH="266400" progId="Equation.DSMT4">
                  <p:embed/>
                </p:oleObj>
              </mc:Choice>
              <mc:Fallback>
                <p:oleObj name="Equation" r:id="rId3" imgW="3962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819680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629" y="838200"/>
            <a:ext cx="26132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t</a:t>
            </a:r>
            <a:r>
              <a:rPr lang="vi-VN" sz="2800" dirty="0" smtClean="0">
                <a:latin typeface="+mj-lt"/>
              </a:rPr>
              <a:t>ại x = -1; y = 2;</a:t>
            </a:r>
          </a:p>
          <a:p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Ta có: </a:t>
            </a:r>
          </a:p>
          <a:p>
            <a:endParaRPr lang="vi-VN" sz="2800" dirty="0">
              <a:latin typeface="+mj-lt"/>
            </a:endParaRPr>
          </a:p>
          <a:p>
            <a:endParaRPr lang="vi-VN" sz="2800" dirty="0" smtClean="0">
              <a:latin typeface="+mj-lt"/>
            </a:endParaRPr>
          </a:p>
          <a:p>
            <a:endParaRPr lang="vi-VN" sz="2800" dirty="0">
              <a:latin typeface="+mj-lt"/>
            </a:endParaRPr>
          </a:p>
          <a:p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Vì x = -1; y = 2;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01469"/>
              </p:ext>
            </p:extLst>
          </p:nvPr>
        </p:nvGraphicFramePr>
        <p:xfrm>
          <a:off x="2564506" y="682297"/>
          <a:ext cx="8159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5" imgW="419040" imgH="444240" progId="Equation.DSMT4">
                  <p:embed/>
                </p:oleObj>
              </mc:Choice>
              <mc:Fallback>
                <p:oleObj name="Equation" r:id="rId5" imgW="419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06" y="682297"/>
                        <a:ext cx="8159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30866"/>
              </p:ext>
            </p:extLst>
          </p:nvPr>
        </p:nvGraphicFramePr>
        <p:xfrm>
          <a:off x="609600" y="2213363"/>
          <a:ext cx="7775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7" imgW="3759120" imgH="266400" progId="Equation.DSMT4">
                  <p:embed/>
                </p:oleObj>
              </mc:Choice>
              <mc:Fallback>
                <p:oleObj name="Equation" r:id="rId7" imgW="375912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13363"/>
                        <a:ext cx="7775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4124"/>
              </p:ext>
            </p:extLst>
          </p:nvPr>
        </p:nvGraphicFramePr>
        <p:xfrm>
          <a:off x="914400" y="2819400"/>
          <a:ext cx="74088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9" imgW="3581280" imgH="304560" progId="Equation.DSMT4">
                  <p:embed/>
                </p:oleObj>
              </mc:Choice>
              <mc:Fallback>
                <p:oleObj name="Equation" r:id="rId9" imgW="358128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74088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3331"/>
              </p:ext>
            </p:extLst>
          </p:nvPr>
        </p:nvGraphicFramePr>
        <p:xfrm>
          <a:off x="2590800" y="3657600"/>
          <a:ext cx="8159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11" imgW="419040" imgH="444240" progId="Equation.DSMT4">
                  <p:embed/>
                </p:oleObj>
              </mc:Choice>
              <mc:Fallback>
                <p:oleObj name="Equation" r:id="rId11" imgW="4190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57600"/>
                        <a:ext cx="8159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10013"/>
              </p:ext>
            </p:extLst>
          </p:nvPr>
        </p:nvGraphicFramePr>
        <p:xfrm>
          <a:off x="3505200" y="3657600"/>
          <a:ext cx="3151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13" imgW="1523880" imgH="444240" progId="Equation.DSMT4">
                  <p:embed/>
                </p:oleObj>
              </mc:Choice>
              <mc:Fallback>
                <p:oleObj name="Equation" r:id="rId13" imgW="152388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3151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46865"/>
              </p:ext>
            </p:extLst>
          </p:nvPr>
        </p:nvGraphicFramePr>
        <p:xfrm>
          <a:off x="86629" y="4949597"/>
          <a:ext cx="69357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15" imgW="3352680" imgH="304560" progId="Equation.DSMT4">
                  <p:embed/>
                </p:oleObj>
              </mc:Choice>
              <mc:Fallback>
                <p:oleObj name="Equation" r:id="rId15" imgW="335268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9" y="4949597"/>
                        <a:ext cx="69357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629" y="4377630"/>
            <a:ext cx="828303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latin typeface="+mj-lt"/>
              </a:rPr>
              <a:t>Thay xyz = -1 vào đa thức B, ta có</a:t>
            </a:r>
            <a:r>
              <a:rPr lang="vi-VN" sz="3000" dirty="0" smtClean="0">
                <a:latin typeface="+mj-lt"/>
              </a:rPr>
              <a:t>:</a:t>
            </a:r>
          </a:p>
          <a:p>
            <a:endParaRPr lang="vi-VN" sz="3000" dirty="0">
              <a:latin typeface="+mj-lt"/>
            </a:endParaRPr>
          </a:p>
          <a:p>
            <a:endParaRPr lang="vi-VN" sz="3000" dirty="0" smtClean="0">
              <a:latin typeface="+mj-lt"/>
            </a:endParaRPr>
          </a:p>
          <a:p>
            <a:endParaRPr lang="vi-VN" sz="3000" dirty="0">
              <a:latin typeface="+mj-lt"/>
            </a:endParaRPr>
          </a:p>
          <a:p>
            <a:r>
              <a:rPr lang="vi-VN" sz="3000" dirty="0" smtClean="0">
                <a:latin typeface="+mj-lt"/>
              </a:rPr>
              <a:t>Vậy giá trị của đa thức B tại x = -1; y = 2;          là 0 </a:t>
            </a:r>
            <a:endParaRPr lang="vi-VN" sz="3000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47324"/>
              </p:ext>
            </p:extLst>
          </p:nvPr>
        </p:nvGraphicFramePr>
        <p:xfrm>
          <a:off x="381000" y="5562600"/>
          <a:ext cx="43608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17" imgW="2108160" imgH="266400" progId="Equation.DSMT4">
                  <p:embed/>
                </p:oleObj>
              </mc:Choice>
              <mc:Fallback>
                <p:oleObj name="Equation" r:id="rId17" imgW="2108160" imgH="26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43608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0795"/>
              </p:ext>
            </p:extLst>
          </p:nvPr>
        </p:nvGraphicFramePr>
        <p:xfrm>
          <a:off x="4800600" y="5638800"/>
          <a:ext cx="550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19" imgW="266400" imgH="190440" progId="Equation.DSMT4">
                  <p:embed/>
                </p:oleObj>
              </mc:Choice>
              <mc:Fallback>
                <p:oleObj name="Equation" r:id="rId19" imgW="26640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638800"/>
                        <a:ext cx="550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68421"/>
              </p:ext>
            </p:extLst>
          </p:nvPr>
        </p:nvGraphicFramePr>
        <p:xfrm>
          <a:off x="6705600" y="6110165"/>
          <a:ext cx="762000" cy="77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21" imgW="419040" imgH="444240" progId="Equation.DSMT4">
                  <p:embed/>
                </p:oleObj>
              </mc:Choice>
              <mc:Fallback>
                <p:oleObj name="Equation" r:id="rId21" imgW="4190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110165"/>
                        <a:ext cx="762000" cy="77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388" y="3133725"/>
            <a:ext cx="8802687" cy="3095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 tắc cộng, trừ đa thức.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và ghi chép đầy đủ các tiết toán trên truyền hình.</a:t>
            </a: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40,41)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33;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(SBT trang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23, 24)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46088"/>
            <a:ext cx="188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512763"/>
            <a:ext cx="188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138"/>
            <a:ext cx="188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79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72724"/>
              </p:ext>
            </p:extLst>
          </p:nvPr>
        </p:nvGraphicFramePr>
        <p:xfrm>
          <a:off x="392113" y="381000"/>
          <a:ext cx="30718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1638000" imgH="317160" progId="Equation.DSMT4">
                  <p:embed/>
                </p:oleObj>
              </mc:Choice>
              <mc:Fallback>
                <p:oleObj name="Equation" r:id="rId3" imgW="1638000" imgH="317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81000"/>
                        <a:ext cx="30718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93782"/>
              </p:ext>
            </p:extLst>
          </p:nvPr>
        </p:nvGraphicFramePr>
        <p:xfrm>
          <a:off x="403225" y="1263650"/>
          <a:ext cx="40608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5" imgW="2197080" imgH="571320" progId="Equation.DSMT4">
                  <p:embed/>
                </p:oleObj>
              </mc:Choice>
              <mc:Fallback>
                <p:oleObj name="Equation" r:id="rId5" imgW="2197080" imgH="571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263650"/>
                        <a:ext cx="40608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Callout 6"/>
          <p:cNvSpPr/>
          <p:nvPr/>
        </p:nvSpPr>
        <p:spPr>
          <a:xfrm>
            <a:off x="3636276" y="2286000"/>
            <a:ext cx="5507724" cy="29718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Muốn tính tổng và hiệu của hai đa thức A và B thì ta làm như thế nào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59" y="4571999"/>
            <a:ext cx="2156341" cy="22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22" y="1676400"/>
            <a:ext cx="90698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CC0066"/>
                </a:solidFill>
                <a:latin typeface="+mj-lt"/>
              </a:rPr>
              <a:t>BÀI 6:</a:t>
            </a:r>
          </a:p>
          <a:p>
            <a:pPr algn="ctr"/>
            <a:r>
              <a:rPr lang="vi-VN" sz="6600" b="1" dirty="0" smtClean="0">
                <a:solidFill>
                  <a:srgbClr val="CC0066"/>
                </a:solidFill>
                <a:latin typeface="+mj-lt"/>
              </a:rPr>
              <a:t>CỘNG, TRỪ ĐA THỨC</a:t>
            </a:r>
          </a:p>
          <a:p>
            <a:pPr algn="ctr"/>
            <a:r>
              <a:rPr lang="vi-VN" sz="6600" b="1" dirty="0" smtClean="0">
                <a:solidFill>
                  <a:srgbClr val="CC0066"/>
                </a:solidFill>
                <a:latin typeface="+mj-lt"/>
              </a:rPr>
              <a:t>- LUYỆN TẬP</a:t>
            </a:r>
            <a:endParaRPr lang="en-US" sz="6600" b="1" dirty="0">
              <a:solidFill>
                <a:srgbClr val="CC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02" y="-61555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1. Cộng hai đa thức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4410"/>
            <a:ext cx="16066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a) Ví dụ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502" y="1139964"/>
            <a:ext cx="16084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+mj-lt"/>
              </a:rPr>
              <a:t>Cộng hai đa thức:                            ;                                                                                                          </a:t>
            </a:r>
            <a:endParaRPr lang="en-US" sz="30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94221"/>
              </p:ext>
            </p:extLst>
          </p:nvPr>
        </p:nvGraphicFramePr>
        <p:xfrm>
          <a:off x="2819400" y="1187550"/>
          <a:ext cx="25955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3" imgW="1384200" imgH="279360" progId="Equation.DSMT4">
                  <p:embed/>
                </p:oleObj>
              </mc:Choice>
              <mc:Fallback>
                <p:oleObj name="Equation" r:id="rId3" imgW="13842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87550"/>
                        <a:ext cx="25955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78960"/>
              </p:ext>
            </p:extLst>
          </p:nvPr>
        </p:nvGraphicFramePr>
        <p:xfrm>
          <a:off x="5638800" y="1048167"/>
          <a:ext cx="34020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Equation" r:id="rId5" imgW="1841400" imgH="469800" progId="Equation.DSMT4">
                  <p:embed/>
                </p:oleObj>
              </mc:Choice>
              <mc:Fallback>
                <p:oleObj name="Equation" r:id="rId5" imgW="18414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48167"/>
                        <a:ext cx="340201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8856"/>
              </p:ext>
            </p:extLst>
          </p:nvPr>
        </p:nvGraphicFramePr>
        <p:xfrm>
          <a:off x="0" y="1828800"/>
          <a:ext cx="68818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Equation" r:id="rId7" imgW="3670200" imgH="533160" progId="Equation.DSMT4">
                  <p:embed/>
                </p:oleObj>
              </mc:Choice>
              <mc:Fallback>
                <p:oleObj name="Equation" r:id="rId7" imgW="367020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688181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24161"/>
              </p:ext>
            </p:extLst>
          </p:nvPr>
        </p:nvGraphicFramePr>
        <p:xfrm>
          <a:off x="82867" y="2708935"/>
          <a:ext cx="5357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Equation" r:id="rId9" imgW="2857320" imgH="469800" progId="Equation.DSMT4">
                  <p:embed/>
                </p:oleObj>
              </mc:Choice>
              <mc:Fallback>
                <p:oleObj name="Equation" r:id="rId9" imgW="285732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" y="2708935"/>
                        <a:ext cx="5357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4082"/>
              </p:ext>
            </p:extLst>
          </p:nvPr>
        </p:nvGraphicFramePr>
        <p:xfrm>
          <a:off x="15240" y="3566215"/>
          <a:ext cx="64531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Equation" r:id="rId11" imgW="3441600" imgH="533160" progId="Equation.DSMT4">
                  <p:embed/>
                </p:oleObj>
              </mc:Choice>
              <mc:Fallback>
                <p:oleObj name="Equation" r:id="rId11" imgW="344160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" y="3566215"/>
                        <a:ext cx="64531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04120"/>
              </p:ext>
            </p:extLst>
          </p:nvPr>
        </p:nvGraphicFramePr>
        <p:xfrm>
          <a:off x="3752850" y="5645150"/>
          <a:ext cx="261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Equation" r:id="rId13" imgW="139680" imgH="215640" progId="Equation.DSMT4">
                  <p:embed/>
                </p:oleObj>
              </mc:Choice>
              <mc:Fallback>
                <p:oleObj name="Equation" r:id="rId13" imgW="13968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5645150"/>
                        <a:ext cx="26193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49851"/>
              </p:ext>
            </p:extLst>
          </p:nvPr>
        </p:nvGraphicFramePr>
        <p:xfrm>
          <a:off x="0" y="4420409"/>
          <a:ext cx="42386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15" imgW="2260440" imgH="533160" progId="Equation.DSMT4">
                  <p:embed/>
                </p:oleObj>
              </mc:Choice>
              <mc:Fallback>
                <p:oleObj name="Equation" r:id="rId15" imgW="226044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20409"/>
                        <a:ext cx="42386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708"/>
              </p:ext>
            </p:extLst>
          </p:nvPr>
        </p:nvGraphicFramePr>
        <p:xfrm>
          <a:off x="-27022" y="5350873"/>
          <a:ext cx="31194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17" imgW="1663560" imgH="469800" progId="Equation.DSMT4">
                  <p:embed/>
                </p:oleObj>
              </mc:Choice>
              <mc:Fallback>
                <p:oleObj name="Equation" r:id="rId17" imgW="166356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022" y="5350873"/>
                        <a:ext cx="311943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" y="6123801"/>
            <a:ext cx="9642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Đa thức                                 là </a:t>
            </a:r>
            <a:r>
              <a:rPr lang="vi-V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của hai đa thức A và B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94374"/>
              </p:ext>
            </p:extLst>
          </p:nvPr>
        </p:nvGraphicFramePr>
        <p:xfrm>
          <a:off x="1447800" y="6003925"/>
          <a:ext cx="2857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19" imgW="1523880" imgH="469800" progId="Equation.DSMT4">
                  <p:embed/>
                </p:oleObj>
              </mc:Choice>
              <mc:Fallback>
                <p:oleObj name="Equation" r:id="rId19" imgW="1523880" imgH="469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03925"/>
                        <a:ext cx="28575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83146" y="1888268"/>
            <a:ext cx="1663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(Viết phép 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 cộng)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307" y="2821357"/>
            <a:ext cx="32031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(Bỏ dấu ngoặc)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(Chú ý không đổi dấu)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6144" y="3810000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(Nhóm các đơn 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đồng dạng)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904597"/>
            <a:ext cx="33602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(Cộng, trừ các đơn thức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dạng)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83280" y="2108415"/>
            <a:ext cx="304800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2" grpId="0"/>
      <p:bldP spid="20" grpId="0"/>
      <p:bldP spid="22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667000" y="1028700"/>
            <a:ext cx="5507724" cy="29718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Muốn cộng hai đa thức, ta làm theo các bước nào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2156341" cy="2280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34857"/>
            <a:ext cx="82296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Để cộng hai đa thức, ta làm như sau: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Viết phép tính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hai đa thức (đặt hai đa thức trong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ngoặc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Bỏ dấu ngoặc. Chú ý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đổi dấu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các hạng tử bên trong dấu ngoặc.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Nhóm các đơn thức đồng dạng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Cộng, trừ các đơn thức đồng dạng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3" y="82403"/>
            <a:ext cx="21707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b</a:t>
            </a:r>
            <a:r>
              <a:rPr lang="vi-VN" sz="3400" dirty="0" smtClean="0">
                <a:solidFill>
                  <a:srgbClr val="FF0000"/>
                </a:solidFill>
                <a:latin typeface="+mj-lt"/>
              </a:rPr>
              <a:t>) Áp dụng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990600"/>
            <a:ext cx="9347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Tính tổng của hai đa thức sau và tìm bậc của đa thức </a:t>
            </a:r>
          </a:p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thu được 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2784"/>
              </p:ext>
            </p:extLst>
          </p:nvPr>
        </p:nvGraphicFramePr>
        <p:xfrm>
          <a:off x="1676399" y="4197203"/>
          <a:ext cx="59055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3149280" imgH="1180800" progId="Equation.DSMT4">
                  <p:embed/>
                </p:oleObj>
              </mc:Choice>
              <mc:Fallback>
                <p:oleObj name="Equation" r:id="rId3" imgW="3149280" imgH="1180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4197203"/>
                        <a:ext cx="59055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71071"/>
              </p:ext>
            </p:extLst>
          </p:nvPr>
        </p:nvGraphicFramePr>
        <p:xfrm>
          <a:off x="1676399" y="2444603"/>
          <a:ext cx="55959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2984400" imgH="698400" progId="Equation.DSMT4">
                  <p:embed/>
                </p:oleObj>
              </mc:Choice>
              <mc:Fallback>
                <p:oleObj name="Equation" r:id="rId5" imgW="298440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2444603"/>
                        <a:ext cx="55959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5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38946"/>
              </p:ext>
            </p:extLst>
          </p:nvPr>
        </p:nvGraphicFramePr>
        <p:xfrm>
          <a:off x="0" y="0"/>
          <a:ext cx="5334000" cy="120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3" imgW="2984400" imgH="698400" progId="Equation.DSMT4">
                  <p:embed/>
                </p:oleObj>
              </mc:Choice>
              <mc:Fallback>
                <p:oleObj name="Equation" r:id="rId3" imgW="2984400" imgH="69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34000" cy="1207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47494"/>
              </p:ext>
            </p:extLst>
          </p:nvPr>
        </p:nvGraphicFramePr>
        <p:xfrm>
          <a:off x="0" y="1447800"/>
          <a:ext cx="9144001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5" imgW="4876560" imgH="355320" progId="Equation.DSMT4">
                  <p:embed/>
                </p:oleObj>
              </mc:Choice>
              <mc:Fallback>
                <p:oleObj name="Equation" r:id="rId5" imgW="487656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1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89254"/>
              </p:ext>
            </p:extLst>
          </p:nvPr>
        </p:nvGraphicFramePr>
        <p:xfrm>
          <a:off x="152400" y="2286000"/>
          <a:ext cx="85963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7" imgW="4584600" imgH="291960" progId="Equation.DSMT4">
                  <p:embed/>
                </p:oleObj>
              </mc:Choice>
              <mc:Fallback>
                <p:oleObj name="Equation" r:id="rId7" imgW="458460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85963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0610"/>
              </p:ext>
            </p:extLst>
          </p:nvPr>
        </p:nvGraphicFramePr>
        <p:xfrm>
          <a:off x="166687" y="3048000"/>
          <a:ext cx="89773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9" imgW="4787640" imgH="355320" progId="Equation.DSMT4">
                  <p:embed/>
                </p:oleObj>
              </mc:Choice>
              <mc:Fallback>
                <p:oleObj name="Equation" r:id="rId9" imgW="478764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3048000"/>
                        <a:ext cx="89773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197336"/>
              </p:ext>
            </p:extLst>
          </p:nvPr>
        </p:nvGraphicFramePr>
        <p:xfrm>
          <a:off x="152400" y="3886200"/>
          <a:ext cx="33337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11" imgW="1777680" imgH="291960" progId="Equation.DSMT4">
                  <p:embed/>
                </p:oleObj>
              </mc:Choice>
              <mc:Fallback>
                <p:oleObj name="Equation" r:id="rId11" imgW="177768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33337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57200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Đa thức thu được có bậc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3810000"/>
            <a:ext cx="911724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28562"/>
              </p:ext>
            </p:extLst>
          </p:nvPr>
        </p:nvGraphicFramePr>
        <p:xfrm>
          <a:off x="117987" y="5145260"/>
          <a:ext cx="4682613" cy="171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Equation" r:id="rId13" imgW="2819160" imgH="1066680" progId="Equation.DSMT4">
                  <p:embed/>
                </p:oleObj>
              </mc:Choice>
              <mc:Fallback>
                <p:oleObj name="Equation" r:id="rId13" imgW="281916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87" y="5145260"/>
                        <a:ext cx="4682613" cy="1712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7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942</Words>
  <Application>Microsoft Office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2020-04-23T09:35:27Z</dcterms:created>
  <dcterms:modified xsi:type="dcterms:W3CDTF">2020-04-25T10:57:54Z</dcterms:modified>
</cp:coreProperties>
</file>