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5" r:id="rId2"/>
    <p:sldId id="386" r:id="rId3"/>
    <p:sldId id="394" r:id="rId4"/>
    <p:sldId id="390" r:id="rId5"/>
    <p:sldId id="391" r:id="rId6"/>
    <p:sldId id="392" r:id="rId7"/>
    <p:sldId id="382" r:id="rId8"/>
    <p:sldId id="393" r:id="rId9"/>
    <p:sldId id="389" r:id="rId10"/>
  </p:sldIdLst>
  <p:sldSz cx="12192000" cy="6858000"/>
  <p:notesSz cx="6858000" cy="9144000"/>
  <p:embeddedFontLst>
    <p:embeddedFont>
      <p:font typeface="Cooper Black" panose="0208090404030B020404" pitchFamily="18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66"/>
    <a:srgbClr val="FF9900"/>
    <a:srgbClr val="FF0066"/>
    <a:srgbClr val="FF33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01FCD5-1841-4A52-94D4-E3E830C0C279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F80C95-8216-46E5-8000-490117A75E7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79E5-A9FE-49A9-B2F4-1C5146F66A88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020DA-EB70-4320-85FE-7C188F517B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94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5B39-ED4B-4C35-986A-7663A6CBDA49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737D5-365F-4192-A937-0A6EB2B066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127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D90C-4FAA-4CCC-A644-C7C8F1B90D00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23532-2AEE-4506-B205-110B3B9284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41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9634-3EB9-4CD2-86F2-4156752DADE3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25492-F560-4C30-80AA-C1BD1B6AE3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798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5BB1-A3F7-486C-AF0C-3B2CF98957F6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2F38-E2DA-4F0C-86AF-44262E6D57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252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70B0-635C-49E0-86F2-96D352ABA8AE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D228B-30E8-4420-97A1-B18176939C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35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C801-A4F2-43EE-99A8-BBE8178DCB96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CA24E-FA9E-4ECF-BE89-8DFF2BAB48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993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827F-594D-403E-B528-48412C8453C7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9B585-9E62-4B07-9B8B-A577D65682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823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371A-D60E-44F3-91BA-E43FD4D5634D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4C6AE-D203-4A41-911C-AC4733D719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06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2CC8-30C3-46A3-8FFE-446DC8696EFD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0316C-0189-4544-B53F-68FCA85AA7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355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B77A6-88A4-4634-87F2-01294E491DC8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506D1-C988-444C-9AF7-C495EEA7E7F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161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50B73C-CAED-4F5E-90A5-962C71089416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6DEC8F-1671-4977-B056-0DDE4EBB7C1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204739"/>
            <a:ext cx="11196320" cy="24395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ln w="1143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UNIT 12. ROBOTS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A CLOSER LOOK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995487" y="77356"/>
            <a:ext cx="90709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WILL BE ABLE </a:t>
            </a:r>
            <a:r>
              <a:rPr lang="en-US" sz="3600" b="1" dirty="0" smtClean="0">
                <a:solidFill>
                  <a:schemeClr val="accent5"/>
                </a:solidFill>
              </a:rPr>
              <a:t>TO: </a:t>
            </a:r>
            <a:r>
              <a:rPr lang="vi-VN" sz="2800" dirty="0"/>
              <a:t> </a:t>
            </a:r>
            <a:r>
              <a:rPr lang="vi-VN" sz="2800" b="1" dirty="0"/>
              <a:t>will be able to</a:t>
            </a:r>
            <a:r>
              <a:rPr lang="vi-VN" sz="2800" dirty="0"/>
              <a:t> để nói về khả năng trong tương lai.</a:t>
            </a: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3350" y="142875"/>
            <a:ext cx="1323975" cy="381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Grammar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8764" y="1156496"/>
            <a:ext cx="10817081" cy="570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56" y="1452274"/>
            <a:ext cx="9525600" cy="510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WILL BE ABLE TO: </a:t>
            </a:r>
            <a:r>
              <a:rPr lang="vi-VN" dirty="0"/>
              <a:t> </a:t>
            </a:r>
            <a:r>
              <a:rPr lang="vi-VN" b="1" dirty="0"/>
              <a:t>will be able to</a:t>
            </a:r>
            <a:r>
              <a:rPr lang="vi-VN" dirty="0"/>
              <a:t> để nói về khả năng trong tương lai.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768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Use </a:t>
            </a:r>
          </a:p>
          <a:p>
            <a:pPr marL="0" indent="0">
              <a:buNone/>
            </a:pP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vi-VN" dirty="0" smtClean="0"/>
              <a:t>ai đó hoặc sự việc </a:t>
            </a:r>
            <a:r>
              <a:rPr lang="vi-VN" u="sng" dirty="0" smtClean="0"/>
              <a:t>có </a:t>
            </a:r>
            <a:r>
              <a:rPr lang="vi-VN" u="sng" dirty="0"/>
              <a:t>khả năng</a:t>
            </a:r>
            <a:r>
              <a:rPr lang="vi-VN" dirty="0"/>
              <a:t> làm việc gì đó trong tương </a:t>
            </a:r>
            <a:r>
              <a:rPr lang="vi-VN" dirty="0" smtClean="0"/>
              <a:t>lai hoặc </a:t>
            </a:r>
            <a:r>
              <a:rPr lang="vi-VN" u="sng" dirty="0" smtClean="0"/>
              <a:t>không có khả năng </a:t>
            </a:r>
            <a:r>
              <a:rPr lang="vi-VN" dirty="0" smtClean="0"/>
              <a:t>làm việc gì đó trong tương lai.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2. Form</a:t>
            </a:r>
          </a:p>
          <a:p>
            <a:pPr marL="0" indent="0">
              <a:buNone/>
            </a:pPr>
            <a:r>
              <a:rPr lang="vi-VN" sz="3200" dirty="0" smtClean="0"/>
              <a:t>(+) S + </a:t>
            </a:r>
            <a:r>
              <a:rPr lang="vi-VN" sz="3200" dirty="0" smtClean="0">
                <a:solidFill>
                  <a:srgbClr val="FF0000"/>
                </a:solidFill>
              </a:rPr>
              <a:t>will be able to </a:t>
            </a:r>
            <a:r>
              <a:rPr lang="vi-VN" sz="3200" dirty="0" smtClean="0"/>
              <a:t>+ V </a:t>
            </a:r>
            <a:r>
              <a:rPr lang="vi-VN" dirty="0" smtClean="0"/>
              <a:t>nguyên thể</a:t>
            </a:r>
          </a:p>
          <a:p>
            <a:pPr marL="0" indent="0">
              <a:buNone/>
            </a:pPr>
            <a:r>
              <a:rPr lang="vi-VN" sz="3200" dirty="0" smtClean="0"/>
              <a:t>(-) S + </a:t>
            </a:r>
            <a:r>
              <a:rPr lang="vi-VN" sz="3200" dirty="0" smtClean="0">
                <a:solidFill>
                  <a:srgbClr val="FF0000"/>
                </a:solidFill>
              </a:rPr>
              <a:t>won’t be able to </a:t>
            </a:r>
            <a:r>
              <a:rPr lang="vi-VN" sz="3200" dirty="0" smtClean="0"/>
              <a:t>+ V </a:t>
            </a:r>
            <a:r>
              <a:rPr lang="vi-VN" dirty="0" smtClean="0"/>
              <a:t>nguyên thể</a:t>
            </a:r>
          </a:p>
          <a:p>
            <a:pPr marL="0" indent="0">
              <a:buNone/>
            </a:pPr>
            <a:r>
              <a:rPr lang="vi-VN" sz="3200" dirty="0" smtClean="0"/>
              <a:t>(?) </a:t>
            </a:r>
            <a:r>
              <a:rPr lang="vi-VN" sz="3200" dirty="0" smtClean="0">
                <a:solidFill>
                  <a:srgbClr val="FF0000"/>
                </a:solidFill>
              </a:rPr>
              <a:t>Will</a:t>
            </a:r>
            <a:r>
              <a:rPr lang="vi-VN" sz="3200" dirty="0" smtClean="0"/>
              <a:t> + S + </a:t>
            </a:r>
            <a:r>
              <a:rPr lang="vi-VN" sz="3200" dirty="0" smtClean="0">
                <a:solidFill>
                  <a:srgbClr val="FF0000"/>
                </a:solidFill>
              </a:rPr>
              <a:t>be able to </a:t>
            </a:r>
            <a:r>
              <a:rPr lang="vi-VN" sz="3200" dirty="0" smtClean="0"/>
              <a:t>+ V </a:t>
            </a:r>
            <a:r>
              <a:rPr lang="vi-VN" dirty="0" smtClean="0"/>
              <a:t>nguyên thể</a:t>
            </a:r>
            <a:r>
              <a:rPr lang="vi-VN" sz="3200" dirty="0" smtClean="0"/>
              <a:t>?</a:t>
            </a:r>
          </a:p>
          <a:p>
            <a:pPr marL="0" indent="0">
              <a:buNone/>
            </a:pPr>
            <a:r>
              <a:rPr lang="vi-VN" sz="3200" dirty="0"/>
              <a:t>	</a:t>
            </a:r>
            <a:r>
              <a:rPr lang="vi-VN" sz="3200" dirty="0" smtClean="0">
                <a:solidFill>
                  <a:srgbClr val="FF0000"/>
                </a:solidFill>
              </a:rPr>
              <a:t>Yes</a:t>
            </a:r>
            <a:r>
              <a:rPr lang="vi-VN" sz="3200" dirty="0" smtClean="0"/>
              <a:t>, S + </a:t>
            </a:r>
            <a:r>
              <a:rPr lang="vi-VN" sz="3200" dirty="0" smtClean="0">
                <a:solidFill>
                  <a:srgbClr val="FF0000"/>
                </a:solidFill>
              </a:rPr>
              <a:t>will.</a:t>
            </a:r>
          </a:p>
          <a:p>
            <a:pPr marL="0" indent="0">
              <a:buNone/>
            </a:pPr>
            <a:r>
              <a:rPr lang="vi-VN" sz="3200" dirty="0"/>
              <a:t>	</a:t>
            </a:r>
            <a:r>
              <a:rPr lang="vi-VN" sz="3200" dirty="0" smtClean="0">
                <a:solidFill>
                  <a:srgbClr val="FF0000"/>
                </a:solidFill>
              </a:rPr>
              <a:t>No</a:t>
            </a:r>
            <a:r>
              <a:rPr lang="vi-VN" sz="3200" dirty="0" smtClean="0"/>
              <a:t>, S +</a:t>
            </a:r>
            <a:r>
              <a:rPr lang="vi-VN" sz="3200" dirty="0" smtClean="0">
                <a:solidFill>
                  <a:srgbClr val="FF0000"/>
                </a:solidFill>
              </a:rPr>
              <a:t> won’t</a:t>
            </a:r>
            <a:r>
              <a:rPr lang="vi-VN" sz="3200" dirty="0" smtClean="0"/>
              <a:t>.</a:t>
            </a:r>
          </a:p>
          <a:p>
            <a:pPr marL="0" indent="0">
              <a:buNone/>
            </a:pPr>
            <a:endParaRPr lang="vi-V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09725" y="153988"/>
            <a:ext cx="93446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5"/>
                </a:solidFill>
              </a:rPr>
              <a:t>Exercise 1</a:t>
            </a:r>
            <a:r>
              <a:rPr lang="en-US" sz="2800" b="1" dirty="0">
                <a:solidFill>
                  <a:schemeClr val="accent5"/>
                </a:solidFill>
              </a:rPr>
              <a:t>. Put the words in the correct order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3350" y="142875"/>
            <a:ext cx="1323975" cy="381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Grammar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5338" y="773113"/>
            <a:ext cx="10271125" cy="5670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1.will be able to/In 2030,/robots/do many things like humans/.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In 2030, robots will be able to do many things like humans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2.be able to/Will robots/talk to us then/?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Will robots be able to talk to us then?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3.won’t be able to/Robots/play football/.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Robots won’t be able to play football.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4.be able to/robots/Will/</a:t>
            </a:r>
            <a:r>
              <a:rPr lang="en-US" sz="2800" dirty="0" err="1">
                <a:solidFill>
                  <a:schemeClr val="tx1"/>
                </a:solidFill>
              </a:rPr>
              <a:t>recognise</a:t>
            </a:r>
            <a:r>
              <a:rPr lang="en-US" sz="2800" dirty="0">
                <a:solidFill>
                  <a:schemeClr val="tx1"/>
                </a:solidFill>
              </a:rPr>
              <a:t> our faces/?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Will robots be able to </a:t>
            </a:r>
            <a:r>
              <a:rPr lang="en-US" sz="2800" dirty="0" err="1">
                <a:solidFill>
                  <a:srgbClr val="FF0000"/>
                </a:solidFill>
              </a:rPr>
              <a:t>recognise</a:t>
            </a:r>
            <a:r>
              <a:rPr lang="en-US" sz="2800" dirty="0">
                <a:solidFill>
                  <a:srgbClr val="FF0000"/>
                </a:solidFill>
              </a:rPr>
              <a:t> our faces?</a:t>
            </a:r>
          </a:p>
          <a:p>
            <a:pPr>
              <a:lnSpc>
                <a:spcPct val="150000"/>
              </a:lnSpc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1992664"/>
            <a:ext cx="2542141" cy="132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3422016"/>
            <a:ext cx="2473692" cy="132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55" y="4927216"/>
            <a:ext cx="2337475" cy="132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17359" y="17588"/>
            <a:ext cx="1034213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smtClean="0">
                <a:solidFill>
                  <a:schemeClr val="accent5"/>
                </a:solidFill>
              </a:rPr>
              <a:t>EXERCISE 2. </a:t>
            </a:r>
            <a:r>
              <a:rPr lang="en-US" sz="2400" dirty="0" smtClean="0"/>
              <a:t>Look </a:t>
            </a:r>
            <a:r>
              <a:rPr lang="en-US" sz="2400" dirty="0"/>
              <a:t>at the pictures and tick (✔) </a:t>
            </a:r>
            <a:r>
              <a:rPr lang="en-US" sz="2400" i="1" dirty="0"/>
              <a:t>Yes</a:t>
            </a:r>
            <a:r>
              <a:rPr lang="en-US" sz="2400" dirty="0"/>
              <a:t> or </a:t>
            </a:r>
            <a:r>
              <a:rPr lang="en-US" sz="2400" i="1" dirty="0"/>
              <a:t>No</a:t>
            </a:r>
            <a:r>
              <a:rPr lang="en-US" sz="2400" dirty="0"/>
              <a:t>. Then write what you think you </a:t>
            </a:r>
            <a:r>
              <a:rPr lang="en-US" sz="2400" i="1" dirty="0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smtClean="0">
                <a:solidFill>
                  <a:srgbClr val="FF0000"/>
                </a:solidFill>
              </a:rPr>
              <a:t>be able to /</a:t>
            </a:r>
            <a:r>
              <a:rPr lang="en-US" sz="2400" i="1" dirty="0" smtClean="0">
                <a:solidFill>
                  <a:srgbClr val="FF0000"/>
                </a:solidFill>
              </a:rPr>
              <a:t>won’t </a:t>
            </a:r>
            <a:r>
              <a:rPr lang="en-US" sz="2400" i="1" dirty="0">
                <a:solidFill>
                  <a:srgbClr val="FF0000"/>
                </a:solidFill>
              </a:rPr>
              <a:t>be able</a:t>
            </a:r>
            <a:r>
              <a:rPr lang="en-US" sz="2400" dirty="0">
                <a:solidFill>
                  <a:srgbClr val="FF0000"/>
                </a:solidFill>
              </a:rPr>
              <a:t> to </a:t>
            </a:r>
            <a:r>
              <a:rPr lang="en-US" sz="2400" dirty="0" smtClean="0"/>
              <a:t> </a:t>
            </a:r>
            <a:r>
              <a:rPr lang="en-US" sz="2400" dirty="0"/>
              <a:t>when you are in Year 8.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3350" y="142875"/>
            <a:ext cx="1323975" cy="381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Grammar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1" y="1022495"/>
            <a:ext cx="11554690" cy="5670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17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3" y="1697182"/>
            <a:ext cx="33893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72" y="1643207"/>
            <a:ext cx="264318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60" y="1713057"/>
            <a:ext cx="26431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" y="4341957"/>
            <a:ext cx="327082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93" y="4599857"/>
            <a:ext cx="26431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71" y="4341957"/>
            <a:ext cx="283556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Box 3"/>
          <p:cNvSpPr txBox="1">
            <a:spLocks noChangeArrowheads="1"/>
          </p:cNvSpPr>
          <p:nvPr/>
        </p:nvSpPr>
        <p:spPr bwMode="auto">
          <a:xfrm>
            <a:off x="882073" y="1325707"/>
            <a:ext cx="2881312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000" dirty="0">
                <a:solidFill>
                  <a:schemeClr val="bg1"/>
                </a:solidFill>
              </a:rPr>
              <a:t>read an English book</a:t>
            </a:r>
          </a:p>
        </p:txBody>
      </p:sp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4641272" y="1327295"/>
            <a:ext cx="2616200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000" dirty="0">
                <a:solidFill>
                  <a:schemeClr val="bg1"/>
                </a:solidFill>
              </a:rPr>
              <a:t>speak English on phone</a:t>
            </a:r>
          </a:p>
        </p:txBody>
      </p:sp>
      <p:sp>
        <p:nvSpPr>
          <p:cNvPr id="7185" name="TextBox 18"/>
          <p:cNvSpPr txBox="1">
            <a:spLocks noChangeArrowheads="1"/>
          </p:cNvSpPr>
          <p:nvPr/>
        </p:nvSpPr>
        <p:spPr bwMode="auto">
          <a:xfrm>
            <a:off x="7817860" y="1293957"/>
            <a:ext cx="3404322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000" dirty="0">
                <a:solidFill>
                  <a:schemeClr val="bg1"/>
                </a:solidFill>
              </a:rPr>
              <a:t>write an essay in English</a:t>
            </a:r>
          </a:p>
        </p:txBody>
      </p:sp>
      <p:sp>
        <p:nvSpPr>
          <p:cNvPr id="7186" name="TextBox 19"/>
          <p:cNvSpPr txBox="1">
            <a:spLocks noChangeArrowheads="1"/>
          </p:cNvSpPr>
          <p:nvPr/>
        </p:nvSpPr>
        <p:spPr bwMode="auto">
          <a:xfrm>
            <a:off x="304801" y="3987945"/>
            <a:ext cx="3968171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dirty="0">
                <a:solidFill>
                  <a:schemeClr val="bg1"/>
                </a:solidFill>
              </a:rPr>
              <a:t>speak English with a group of people</a:t>
            </a:r>
          </a:p>
        </p:txBody>
      </p:sp>
      <p:sp>
        <p:nvSpPr>
          <p:cNvPr id="7187" name="TextBox 22"/>
          <p:cNvSpPr txBox="1">
            <a:spLocks noChangeArrowheads="1"/>
          </p:cNvSpPr>
          <p:nvPr/>
        </p:nvSpPr>
        <p:spPr bwMode="auto">
          <a:xfrm>
            <a:off x="4366635" y="4003820"/>
            <a:ext cx="3251200" cy="70788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dirty="0">
                <a:solidFill>
                  <a:schemeClr val="bg1"/>
                </a:solidFill>
              </a:rPr>
              <a:t>understand English in conservation</a:t>
            </a:r>
          </a:p>
        </p:txBody>
      </p:sp>
      <p:sp>
        <p:nvSpPr>
          <p:cNvPr id="7188" name="TextBox 23"/>
          <p:cNvSpPr txBox="1">
            <a:spLocks noChangeArrowheads="1"/>
          </p:cNvSpPr>
          <p:nvPr/>
        </p:nvSpPr>
        <p:spPr bwMode="auto">
          <a:xfrm>
            <a:off x="7792460" y="4003820"/>
            <a:ext cx="3639128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dirty="0">
                <a:solidFill>
                  <a:schemeClr val="bg1"/>
                </a:solidFill>
              </a:rPr>
              <a:t>write a letter to an English friend</a:t>
            </a:r>
          </a:p>
        </p:txBody>
      </p:sp>
      <p:pic>
        <p:nvPicPr>
          <p:cNvPr id="718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47" y="3227532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85" y="3295795"/>
            <a:ext cx="568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97" y="3249757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35" y="3318020"/>
            <a:ext cx="568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10" y="3216420"/>
            <a:ext cx="6588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747" y="3283095"/>
            <a:ext cx="5699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60" y="5902470"/>
            <a:ext cx="6572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97" y="5969145"/>
            <a:ext cx="5683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2" y="5981845"/>
            <a:ext cx="65881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60" y="6050107"/>
            <a:ext cx="568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35" y="5938982"/>
            <a:ext cx="6588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72" y="6007245"/>
            <a:ext cx="5699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81439" y="29444"/>
            <a:ext cx="104073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5"/>
                </a:solidFill>
              </a:rPr>
              <a:t>Exercise 3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r>
              <a:rPr lang="en-US" sz="2800" b="1" dirty="0" smtClean="0">
                <a:solidFill>
                  <a:srgbClr val="0070C0"/>
                </a:solidFill>
              </a:rPr>
              <a:t>Ask </a:t>
            </a:r>
            <a:r>
              <a:rPr lang="en-US" sz="2800" b="1" dirty="0">
                <a:solidFill>
                  <a:srgbClr val="0070C0"/>
                </a:solidFill>
              </a:rPr>
              <a:t>and answer the questions about the activities in </a:t>
            </a:r>
            <a:r>
              <a:rPr lang="en-US" sz="2800" b="1" dirty="0" smtClean="0">
                <a:solidFill>
                  <a:srgbClr val="0070C0"/>
                </a:solidFill>
              </a:rPr>
              <a:t>2.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8196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588" y="6183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133350" y="142875"/>
            <a:ext cx="1323975" cy="381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Grammar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5338" y="773113"/>
            <a:ext cx="10271125" cy="5670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i="1" dirty="0">
                <a:solidFill>
                  <a:srgbClr val="0066FF"/>
                </a:solidFill>
              </a:rPr>
              <a:t>Example:</a:t>
            </a:r>
            <a:endParaRPr lang="en-US" sz="4000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</a:rPr>
              <a:t>A:</a:t>
            </a:r>
            <a:r>
              <a:rPr lang="en-US" sz="4000" dirty="0">
                <a:solidFill>
                  <a:schemeClr val="tx1"/>
                </a:solidFill>
              </a:rPr>
              <a:t> </a:t>
            </a:r>
            <a:r>
              <a:rPr lang="en-US" sz="4000" dirty="0">
                <a:solidFill>
                  <a:srgbClr val="FF0000"/>
                </a:solidFill>
              </a:rPr>
              <a:t>Will you be able to </a:t>
            </a:r>
            <a:r>
              <a:rPr lang="en-US" sz="4000" u="sng" dirty="0">
                <a:solidFill>
                  <a:schemeClr val="tx1"/>
                </a:solidFill>
              </a:rPr>
              <a:t>read an English book </a:t>
            </a:r>
            <a:r>
              <a:rPr lang="en-US" sz="4000" dirty="0">
                <a:solidFill>
                  <a:srgbClr val="FF0000"/>
                </a:solidFill>
              </a:rPr>
              <a:t>when you are in Year 8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</a:rPr>
              <a:t>B:</a:t>
            </a:r>
            <a:r>
              <a:rPr lang="en-US" sz="4000" dirty="0">
                <a:solidFill>
                  <a:schemeClr val="tx1"/>
                </a:solidFill>
              </a:rPr>
              <a:t> </a:t>
            </a:r>
            <a:r>
              <a:rPr lang="en-US" sz="4000" dirty="0" smtClean="0">
                <a:solidFill>
                  <a:srgbClr val="FF0000"/>
                </a:solidFill>
              </a:rPr>
              <a:t>Yes, I will. /No, I won’t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24" y="3608388"/>
            <a:ext cx="8832081" cy="273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885824" y="977900"/>
            <a:ext cx="11186103" cy="5756275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1.In the past, robots                   </a:t>
            </a:r>
            <a:r>
              <a:rPr lang="en-US" sz="2800" dirty="0" smtClean="0">
                <a:solidFill>
                  <a:schemeClr val="tx1"/>
                </a:solidFill>
              </a:rPr>
              <a:t>    teach </a:t>
            </a:r>
            <a:r>
              <a:rPr lang="en-US" sz="2800" dirty="0">
                <a:solidFill>
                  <a:schemeClr val="tx1"/>
                </a:solidFill>
              </a:rPr>
              <a:t>in classes, but they can now.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2.Robots can’t talk now. In 2030, they                           </a:t>
            </a:r>
            <a:r>
              <a:rPr lang="en-US" sz="2800" dirty="0" smtClean="0">
                <a:solidFill>
                  <a:schemeClr val="tx1"/>
                </a:solidFill>
              </a:rPr>
              <a:t>     talk </a:t>
            </a:r>
            <a:r>
              <a:rPr lang="en-US" sz="2800" dirty="0">
                <a:solidFill>
                  <a:schemeClr val="tx1"/>
                </a:solidFill>
              </a:rPr>
              <a:t>to people.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3.Mr Van                run very fast when he was young. 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Now he               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4.In 2030, robots will be able to talk to us, </a:t>
            </a:r>
            <a:r>
              <a:rPr lang="en-US" sz="2800" dirty="0" smtClean="0">
                <a:solidFill>
                  <a:schemeClr val="tx1"/>
                </a:solidFill>
              </a:rPr>
              <a:t>but  they</a:t>
            </a:r>
            <a:r>
              <a:rPr lang="en-US" sz="2800" dirty="0">
                <a:solidFill>
                  <a:schemeClr val="tx1"/>
                </a:solidFill>
              </a:rPr>
              <a:t>                   </a:t>
            </a:r>
            <a:r>
              <a:rPr lang="en-US" sz="2800" dirty="0" smtClean="0">
                <a:solidFill>
                  <a:schemeClr val="tx1"/>
                </a:solidFill>
              </a:rPr>
              <a:t>do </a:t>
            </a:r>
            <a:r>
              <a:rPr lang="en-US" sz="2800" dirty="0" err="1" smtClean="0">
                <a:solidFill>
                  <a:schemeClr val="tx1"/>
                </a:solidFill>
              </a:rPr>
              <a:t>do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do</a:t>
            </a:r>
            <a:r>
              <a:rPr lang="en-US" sz="2800" dirty="0" smtClean="0">
                <a:solidFill>
                  <a:schemeClr val="tx1"/>
                </a:solidFill>
              </a:rPr>
              <a:t> more </a:t>
            </a:r>
            <a:r>
              <a:rPr lang="en-US" sz="2800" dirty="0">
                <a:solidFill>
                  <a:schemeClr val="tx1"/>
                </a:solidFill>
              </a:rPr>
              <a:t>complicated things.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5.My little sister is very clever. She             already read some words.</a:t>
            </a:r>
          </a:p>
          <a:p>
            <a:pPr algn="ctr">
              <a:lnSpc>
                <a:spcPct val="150000"/>
              </a:lnSpc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9222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906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44525" y="161925"/>
            <a:ext cx="1290638" cy="3714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i="1" dirty="0" smtClean="0">
                <a:solidFill>
                  <a:schemeClr val="bg1"/>
                </a:solidFill>
              </a:rPr>
              <a:t>Grammar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33588" y="211138"/>
            <a:ext cx="361950" cy="31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7583" y="107346"/>
            <a:ext cx="92711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5"/>
                </a:solidFill>
              </a:rPr>
              <a:t>Fill the gap with </a:t>
            </a:r>
            <a:r>
              <a:rPr lang="en-US" sz="2800" b="1" dirty="0">
                <a:solidFill>
                  <a:srgbClr val="FF0000"/>
                </a:solidFill>
              </a:rPr>
              <a:t>can/ can’t/ could/ couldn’t/ will </a:t>
            </a:r>
            <a:r>
              <a:rPr lang="en-US" sz="2800" b="1" dirty="0" smtClean="0">
                <a:solidFill>
                  <a:srgbClr val="FF0000"/>
                </a:solidFill>
              </a:rPr>
              <a:t>be able </a:t>
            </a:r>
            <a:r>
              <a:rPr lang="en-US" sz="2800" b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1487" y="1701800"/>
            <a:ext cx="173138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couldn’t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2811" y="2342218"/>
            <a:ext cx="238355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will </a:t>
            </a:r>
            <a:r>
              <a:rPr lang="en-US" sz="2800" dirty="0" smtClean="0">
                <a:solidFill>
                  <a:srgbClr val="FF0000"/>
                </a:solidFill>
              </a:rPr>
              <a:t>be able </a:t>
            </a:r>
            <a:r>
              <a:rPr lang="en-US" sz="2800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4438" y="3717925"/>
            <a:ext cx="107596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can’t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8250" y="4276586"/>
            <a:ext cx="292735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won’t </a:t>
            </a:r>
            <a:r>
              <a:rPr lang="en-US" sz="2800" dirty="0" smtClean="0">
                <a:solidFill>
                  <a:srgbClr val="FF0000"/>
                </a:solidFill>
              </a:rPr>
              <a:t>be able </a:t>
            </a:r>
            <a:r>
              <a:rPr lang="en-US" sz="2800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6213" y="2998788"/>
            <a:ext cx="109387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could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65863" y="5586413"/>
            <a:ext cx="76017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4750" y="943697"/>
            <a:ext cx="10029825" cy="8651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44525" y="2002559"/>
            <a:ext cx="11371984" cy="4657725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1.This robot                                           </a:t>
            </a:r>
            <a:r>
              <a:rPr lang="en-US" sz="2800" dirty="0" smtClean="0">
                <a:solidFill>
                  <a:schemeClr val="tx1"/>
                </a:solidFill>
              </a:rPr>
              <a:t>      our </a:t>
            </a:r>
            <a:r>
              <a:rPr lang="en-US" sz="2800" dirty="0">
                <a:solidFill>
                  <a:schemeClr val="tx1"/>
                </a:solidFill>
              </a:rPr>
              <a:t>faces when the scientists improve it.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2.Home robots are more useful today – they  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   </a:t>
            </a:r>
            <a:r>
              <a:rPr lang="en-US" sz="2800" dirty="0">
                <a:solidFill>
                  <a:schemeClr val="tx1"/>
                </a:solidFill>
              </a:rPr>
              <a:t>the bed.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3.Even in the past, robots     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</a:t>
            </a:r>
            <a:r>
              <a:rPr lang="en-US" sz="2800" dirty="0">
                <a:solidFill>
                  <a:schemeClr val="tx1"/>
                </a:solidFill>
              </a:rPr>
              <a:t> the laundry.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4.Now, robots  </a:t>
            </a:r>
            <a:r>
              <a:rPr lang="en-US" sz="2800" dirty="0" smtClean="0">
                <a:solidFill>
                  <a:schemeClr val="tx1"/>
                </a:solidFill>
              </a:rPr>
              <a:t>      </a:t>
            </a:r>
            <a:r>
              <a:rPr lang="en-US" sz="2800" dirty="0">
                <a:solidFill>
                  <a:schemeClr val="tx1"/>
                </a:solidFill>
              </a:rPr>
              <a:t>                     the house. When there’s a problem, they send a message to our mobile.</a:t>
            </a:r>
          </a:p>
          <a:p>
            <a:pPr>
              <a:lnSpc>
                <a:spcPct val="150000"/>
              </a:lnSpc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10247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52" y="4714875"/>
            <a:ext cx="12906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44525" y="161925"/>
            <a:ext cx="1290638" cy="3714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i="1" dirty="0" smtClean="0">
                <a:solidFill>
                  <a:schemeClr val="bg1"/>
                </a:solidFill>
              </a:rPr>
              <a:t>Grammar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33588" y="211138"/>
            <a:ext cx="361950" cy="31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9627" y="27401"/>
            <a:ext cx="93645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/>
                </a:solidFill>
              </a:rPr>
              <a:t>Complete the sentences. Use </a:t>
            </a:r>
            <a:r>
              <a:rPr lang="en-US" sz="2400" b="1" i="1" dirty="0">
                <a:solidFill>
                  <a:schemeClr val="accent5"/>
                </a:solidFill>
              </a:rPr>
              <a:t>will able to/ can/ could/ </a:t>
            </a:r>
            <a:r>
              <a:rPr lang="en-US" sz="2400" b="1" dirty="0">
                <a:solidFill>
                  <a:schemeClr val="accent5"/>
                </a:solidFill>
              </a:rPr>
              <a:t>and the verbs from the box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2250" y="2232747"/>
            <a:ext cx="374550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will be able to </a:t>
            </a:r>
            <a:r>
              <a:rPr lang="en-US" sz="2800" dirty="0" err="1" smtClean="0">
                <a:solidFill>
                  <a:srgbClr val="FF0000"/>
                </a:solidFill>
              </a:rPr>
              <a:t>recognise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1297" y="3458297"/>
            <a:ext cx="211679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can make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4482" y="4782272"/>
            <a:ext cx="187301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can guard</a:t>
            </a:r>
          </a:p>
        </p:txBody>
      </p:sp>
      <p:sp>
        <p:nvSpPr>
          <p:cNvPr id="10255" name="TextBox 19"/>
          <p:cNvSpPr txBox="1">
            <a:spLocks noChangeArrowheads="1"/>
          </p:cNvSpPr>
          <p:nvPr/>
        </p:nvSpPr>
        <p:spPr bwMode="auto">
          <a:xfrm>
            <a:off x="1446213" y="1102447"/>
            <a:ext cx="189865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>
                <a:solidFill>
                  <a:srgbClr val="0066FF"/>
                </a:solidFill>
              </a:rPr>
              <a:t>guard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2616" y="4175847"/>
            <a:ext cx="162751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could do</a:t>
            </a:r>
          </a:p>
        </p:txBody>
      </p:sp>
      <p:sp>
        <p:nvSpPr>
          <p:cNvPr id="10257" name="TextBox 22"/>
          <p:cNvSpPr txBox="1">
            <a:spLocks noChangeArrowheads="1"/>
          </p:cNvSpPr>
          <p:nvPr/>
        </p:nvSpPr>
        <p:spPr bwMode="auto">
          <a:xfrm>
            <a:off x="3951288" y="1148484"/>
            <a:ext cx="189865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>
                <a:solidFill>
                  <a:srgbClr val="0066FF"/>
                </a:solidFill>
              </a:rPr>
              <a:t>make</a:t>
            </a:r>
          </a:p>
        </p:txBody>
      </p:sp>
      <p:sp>
        <p:nvSpPr>
          <p:cNvPr id="10258" name="TextBox 23"/>
          <p:cNvSpPr txBox="1">
            <a:spLocks noChangeArrowheads="1"/>
          </p:cNvSpPr>
          <p:nvPr/>
        </p:nvSpPr>
        <p:spPr bwMode="auto">
          <a:xfrm>
            <a:off x="6513513" y="1102447"/>
            <a:ext cx="1900237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>
                <a:solidFill>
                  <a:srgbClr val="0066FF"/>
                </a:solidFill>
              </a:rPr>
              <a:t>recognise</a:t>
            </a:r>
          </a:p>
        </p:txBody>
      </p:sp>
      <p:sp>
        <p:nvSpPr>
          <p:cNvPr id="10259" name="TextBox 24"/>
          <p:cNvSpPr txBox="1">
            <a:spLocks noChangeArrowheads="1"/>
          </p:cNvSpPr>
          <p:nvPr/>
        </p:nvSpPr>
        <p:spPr bwMode="auto">
          <a:xfrm>
            <a:off x="9020175" y="1148484"/>
            <a:ext cx="189865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dirty="0" smtClean="0">
                <a:solidFill>
                  <a:srgbClr val="0066FF"/>
                </a:solidFill>
              </a:rPr>
              <a:t>do</a:t>
            </a:r>
            <a:endParaRPr lang="en-US" altLang="vi-VN"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8150" y="771525"/>
            <a:ext cx="11515725" cy="5487988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350" y="142875"/>
            <a:ext cx="1323975" cy="381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Grammar</a:t>
            </a:r>
          </a:p>
        </p:txBody>
      </p:sp>
      <p:sp>
        <p:nvSpPr>
          <p:cNvPr id="5" name="Oval 4"/>
          <p:cNvSpPr/>
          <p:nvPr/>
        </p:nvSpPr>
        <p:spPr>
          <a:xfrm>
            <a:off x="1543050" y="176213"/>
            <a:ext cx="361950" cy="31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6925" y="142875"/>
            <a:ext cx="894397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5"/>
                </a:solidFill>
              </a:rPr>
              <a:t>Work in pairs</a:t>
            </a:r>
          </a:p>
        </p:txBody>
      </p:sp>
      <p:sp>
        <p:nvSpPr>
          <p:cNvPr id="11274" name="Rectangle 41"/>
          <p:cNvSpPr>
            <a:spLocks noChangeArrowheads="1"/>
          </p:cNvSpPr>
          <p:nvPr/>
        </p:nvSpPr>
        <p:spPr bwMode="auto">
          <a:xfrm>
            <a:off x="2762250" y="2355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1087655"/>
            <a:ext cx="10825163" cy="505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260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Cooper Black</vt:lpstr>
      <vt:lpstr>Times New Roman</vt:lpstr>
      <vt:lpstr>Arial</vt:lpstr>
      <vt:lpstr>Calibri Light</vt:lpstr>
      <vt:lpstr>Calibri</vt:lpstr>
      <vt:lpstr>Wingdings</vt:lpstr>
      <vt:lpstr>Office Theme</vt:lpstr>
      <vt:lpstr>PowerPoint Presentation</vt:lpstr>
      <vt:lpstr>PowerPoint Presentation</vt:lpstr>
      <vt:lpstr>WILL BE ABLE TO:  will be able to để nói về khả năng trong tương lai.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LÊ THANH HUYỀN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E6-U12-CL2-JESS</dc:title>
  <dc:creator>JESSICA LEE</dc:creator>
  <cp:lastModifiedBy>My Laptop</cp:lastModifiedBy>
  <cp:revision>169</cp:revision>
  <dcterms:created xsi:type="dcterms:W3CDTF">2018-11-05T02:58:53Z</dcterms:created>
  <dcterms:modified xsi:type="dcterms:W3CDTF">2021-05-15T17:57:27Z</dcterms:modified>
</cp:coreProperties>
</file>