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5" r:id="rId2"/>
    <p:sldId id="365" r:id="rId3"/>
    <p:sldId id="282" r:id="rId4"/>
    <p:sldId id="367" r:id="rId5"/>
    <p:sldId id="368" r:id="rId6"/>
    <p:sldId id="369" r:id="rId7"/>
    <p:sldId id="371" r:id="rId8"/>
    <p:sldId id="384" r:id="rId9"/>
    <p:sldId id="370" r:id="rId10"/>
    <p:sldId id="376" r:id="rId11"/>
    <p:sldId id="386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87" r:id="rId21"/>
    <p:sldId id="396" r:id="rId22"/>
    <p:sldId id="397" r:id="rId23"/>
    <p:sldId id="400" r:id="rId24"/>
    <p:sldId id="399" r:id="rId25"/>
    <p:sldId id="398" r:id="rId26"/>
    <p:sldId id="401" r:id="rId27"/>
    <p:sldId id="402" r:id="rId28"/>
    <p:sldId id="403" r:id="rId29"/>
  </p:sldIdLst>
  <p:sldSz cx="12192000" cy="6858000"/>
  <p:notesSz cx="6858000" cy="9144000"/>
  <p:embeddedFontLst>
    <p:embeddedFont>
      <p:font typeface="Jokerman" panose="04090605060D06020702" pitchFamily="82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Algerian" panose="04020705040A020607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egoe UI Black" panose="020B0A02040204020203" pitchFamily="34" charset="0"/>
      <p:bold r:id="rId39"/>
      <p:boldItalic r:id="rId40"/>
    </p:embeddedFont>
    <p:embeddedFont>
      <p:font typeface="Cooper Black" panose="0208090404030B020404" pitchFamily="18" charset="0"/>
      <p:regular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66FF"/>
    <a:srgbClr val="FF0066"/>
    <a:srgbClr val="99FF66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FE3939A-125A-4783-9CE9-05B45BA37E04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990BDD4-CFDF-4B13-A8C4-EA9042EE9E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4C660-3B2A-40E2-B214-52D59A50E444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09954-CF44-49B6-8111-DC98F67886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51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38302-250E-452A-9B37-96AD454F3256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ACB50-1AAF-4244-814B-6364192129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46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E5B23-A1CF-40B7-B6A7-C4A14A53F831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EF0DD-8C1E-443E-A562-FDF49D7C5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5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52D39-BA22-4746-A0DF-9C02C8C1B3C2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72316-0A2A-4D7C-9BC9-C070F3C55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093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673F8-6055-4B6E-8BA4-8558D08E33ED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32A2-9657-4166-B03E-DB5F4D64D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34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F2EB6-2A1B-40FD-8B79-3C106879F9FA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BB0D-87D9-4277-A74B-B719A7486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05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9320-C28A-4AA7-BA9B-4C72B807D8CA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479BF-CC69-4C1E-841C-9A7964BF9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8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CD47-0BF7-4E91-8DDF-5758238A25AC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9EDAE-3D79-4E44-837B-F37F8DC9E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72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4D589-08D0-47E0-BC4D-7198A6794BCC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0C06-DCE6-482D-849A-792AAA0AC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35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AEAB-9210-4046-A53E-44139580F172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ADBF-0BEA-4C8F-BD54-F293608DC0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4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673A1-218D-421D-A32E-5B9B7229CCAB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7B169-63AF-4123-AFAE-00F98B277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32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40ED7E-BE8C-43FB-BDD0-BC69647B0BC5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C6157F-BED6-4C98-A4FF-108AE2805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4.xml"/><Relationship Id="rId18" Type="http://schemas.openxmlformats.org/officeDocument/2006/relationships/image" Target="../media/image33.png"/><Relationship Id="rId3" Type="http://schemas.openxmlformats.org/officeDocument/2006/relationships/slide" Target="slide20.xml"/><Relationship Id="rId7" Type="http://schemas.openxmlformats.org/officeDocument/2006/relationships/slide" Target="slide13.xml"/><Relationship Id="rId12" Type="http://schemas.openxmlformats.org/officeDocument/2006/relationships/image" Target="../media/image30.png"/><Relationship Id="rId17" Type="http://schemas.openxmlformats.org/officeDocument/2006/relationships/slide" Target="slide18.xml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17.xml"/><Relationship Id="rId5" Type="http://schemas.openxmlformats.org/officeDocument/2006/relationships/image" Target="../media/image26.png"/><Relationship Id="rId15" Type="http://schemas.openxmlformats.org/officeDocument/2006/relationships/slide" Target="slide16.xm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15.xml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9.wav"/><Relationship Id="rId7" Type="http://schemas.openxmlformats.org/officeDocument/2006/relationships/image" Target="../media/image1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9.wav"/><Relationship Id="rId7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9.wav"/><Relationship Id="rId7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9.wav"/><Relationship Id="rId7" Type="http://schemas.openxmlformats.org/officeDocument/2006/relationships/image" Target="../media/image3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9.wav"/><Relationship Id="rId7" Type="http://schemas.openxmlformats.org/officeDocument/2006/relationships/image" Target="../media/image1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9.wav"/><Relationship Id="rId7" Type="http://schemas.openxmlformats.org/officeDocument/2006/relationships/image" Target="../media/image4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hyperlink" Target="th%202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-th%201.mp4" TargetMode="Externa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image" Target="../media/image50.png"/><Relationship Id="rId2" Type="http://schemas.openxmlformats.org/officeDocument/2006/relationships/audio" Target="../media/audio10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5" Type="http://schemas.openxmlformats.org/officeDocument/2006/relationships/image" Target="../media/image16.png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18" Type="http://schemas.openxmlformats.org/officeDocument/2006/relationships/image" Target="../media/image52.png"/><Relationship Id="rId3" Type="http://schemas.openxmlformats.org/officeDocument/2006/relationships/audio" Target="../media/audio10.wav"/><Relationship Id="rId21" Type="http://schemas.openxmlformats.org/officeDocument/2006/relationships/image" Target="../media/image43.png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image" Target="../media/image51.png"/><Relationship Id="rId2" Type="http://schemas.openxmlformats.org/officeDocument/2006/relationships/audio" Target="../media/audio23.wav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5" Type="http://schemas.openxmlformats.org/officeDocument/2006/relationships/image" Target="../media/image16.png"/><Relationship Id="rId10" Type="http://schemas.openxmlformats.org/officeDocument/2006/relationships/audio" Target="../media/audio17.wav"/><Relationship Id="rId19" Type="http://schemas.openxmlformats.org/officeDocument/2006/relationships/image" Target="../media/image53.png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Relationship Id="rId2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1444" y="90786"/>
            <a:ext cx="6798144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UNIT 7. TELEVISION</a:t>
            </a:r>
          </a:p>
          <a:p>
            <a:pPr algn="ctr">
              <a:defRPr/>
            </a:pP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A CLOSER LOOK 1</a:t>
            </a: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2863850"/>
            <a:ext cx="1992313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651250"/>
            <a:ext cx="22574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Monday ……………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Unit 7. Television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A CLOSER LOOK 1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895350" y="1755775"/>
            <a:ext cx="48482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I. Warm up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Guess TV channels in the world.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II. Practice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1. New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MC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viewer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TV schedule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weather man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newsreader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remote control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895975" y="1819275"/>
            <a:ext cx="484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2. Write the words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54138" y="128588"/>
            <a:ext cx="1666875" cy="4286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Vocabulary</a:t>
            </a:r>
          </a:p>
        </p:txBody>
      </p:sp>
      <p:sp>
        <p:nvSpPr>
          <p:cNvPr id="5" name="Oval 4"/>
          <p:cNvSpPr/>
          <p:nvPr/>
        </p:nvSpPr>
        <p:spPr>
          <a:xfrm>
            <a:off x="3252788" y="157163"/>
            <a:ext cx="419100" cy="40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2850" y="187325"/>
            <a:ext cx="58578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Write the words/phrases in the box under the pictures.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220788" y="6357938"/>
            <a:ext cx="564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333333"/>
                </a:solidFill>
                <a:latin typeface="Helvetica Neue"/>
              </a:rPr>
              <a:t>Listen, check your answers and repeat the words.</a:t>
            </a:r>
            <a:endParaRPr lang="en-US" alt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742950" y="712788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MC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7450" y="712788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viewer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1950" y="714375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weatherman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450" y="714375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newsreader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0950" y="712788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TV schedule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5450" y="714375"/>
            <a:ext cx="1990725" cy="369888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Remote control</a:t>
            </a:r>
          </a:p>
        </p:txBody>
      </p:sp>
      <p:pic>
        <p:nvPicPr>
          <p:cNvPr id="1332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238250"/>
            <a:ext cx="24241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168400"/>
            <a:ext cx="2921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1238250"/>
            <a:ext cx="25003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713163"/>
            <a:ext cx="2605088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713163"/>
            <a:ext cx="2655888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3946525"/>
            <a:ext cx="288448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Box 19"/>
          <p:cNvSpPr txBox="1">
            <a:spLocks noChangeArrowheads="1"/>
          </p:cNvSpPr>
          <p:nvPr/>
        </p:nvSpPr>
        <p:spPr bwMode="auto">
          <a:xfrm>
            <a:off x="4967288" y="3124200"/>
            <a:ext cx="1885950" cy="3698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31" name="TextBox 20"/>
          <p:cNvSpPr txBox="1">
            <a:spLocks noChangeArrowheads="1"/>
          </p:cNvSpPr>
          <p:nvPr/>
        </p:nvSpPr>
        <p:spPr bwMode="auto">
          <a:xfrm>
            <a:off x="1096963" y="3114675"/>
            <a:ext cx="1885950" cy="368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32" name="TextBox 21"/>
          <p:cNvSpPr txBox="1">
            <a:spLocks noChangeArrowheads="1"/>
          </p:cNvSpPr>
          <p:nvPr/>
        </p:nvSpPr>
        <p:spPr bwMode="auto">
          <a:xfrm>
            <a:off x="4943475" y="5803900"/>
            <a:ext cx="1885950" cy="3698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33" name="TextBox 22"/>
          <p:cNvSpPr txBox="1">
            <a:spLocks noChangeArrowheads="1"/>
          </p:cNvSpPr>
          <p:nvPr/>
        </p:nvSpPr>
        <p:spPr bwMode="auto">
          <a:xfrm>
            <a:off x="1073150" y="5794375"/>
            <a:ext cx="1885950" cy="3683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34" name="TextBox 23"/>
          <p:cNvSpPr txBox="1">
            <a:spLocks noChangeArrowheads="1"/>
          </p:cNvSpPr>
          <p:nvPr/>
        </p:nvSpPr>
        <p:spPr bwMode="auto">
          <a:xfrm>
            <a:off x="9034463" y="3124200"/>
            <a:ext cx="1885950" cy="3698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35" name="TextBox 24"/>
          <p:cNvSpPr txBox="1">
            <a:spLocks noChangeArrowheads="1"/>
          </p:cNvSpPr>
          <p:nvPr/>
        </p:nvSpPr>
        <p:spPr bwMode="auto">
          <a:xfrm>
            <a:off x="9010650" y="5803900"/>
            <a:ext cx="1885950" cy="3698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/>
          <p:cNvSpPr/>
          <p:nvPr/>
        </p:nvSpPr>
        <p:spPr>
          <a:xfrm>
            <a:off x="671383" y="3109116"/>
            <a:ext cx="31450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1382" y="5793591"/>
            <a:ext cx="3145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28946" y="3114407"/>
            <a:ext cx="3145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696121" y="3099018"/>
            <a:ext cx="3145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21764" y="5762813"/>
            <a:ext cx="3145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56509" y="5762813"/>
            <a:ext cx="3145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5413"/>
            <a:ext cx="5286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158288" y="3122613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MC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20788" y="5776913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viewer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09075" y="5776913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weatherman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44600" y="3114675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newsreader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91113" y="3140075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TV schedule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72050" y="5786438"/>
            <a:ext cx="1990725" cy="369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Remote control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75" y="106363"/>
            <a:ext cx="5730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00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 Track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501668" y="5973028"/>
            <a:ext cx="518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UI Black" pitchFamily="34" charset="0"/>
                <a:ea typeface="Segoe UI Black" pitchFamily="34" charset="0"/>
              </a:rPr>
              <a:t>TELEVISION</a:t>
            </a:r>
          </a:p>
        </p:txBody>
      </p:sp>
      <p:pic>
        <p:nvPicPr>
          <p:cNvPr id="14339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75" y="28575"/>
            <a:ext cx="15859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484688"/>
            <a:ext cx="167005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4757738"/>
            <a:ext cx="125730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32-Point Star 20"/>
          <p:cNvSpPr/>
          <p:nvPr/>
        </p:nvSpPr>
        <p:spPr>
          <a:xfrm>
            <a:off x="501650" y="3698875"/>
            <a:ext cx="1490663" cy="8096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22" name="32-Point Star 21"/>
          <p:cNvSpPr/>
          <p:nvPr/>
        </p:nvSpPr>
        <p:spPr>
          <a:xfrm>
            <a:off x="493713" y="3698875"/>
            <a:ext cx="1489075" cy="8096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28" name="32-Point Star 27"/>
          <p:cNvSpPr/>
          <p:nvPr/>
        </p:nvSpPr>
        <p:spPr>
          <a:xfrm>
            <a:off x="501650" y="3671888"/>
            <a:ext cx="1490663" cy="811212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3</a:t>
            </a:r>
          </a:p>
        </p:txBody>
      </p:sp>
      <p:sp>
        <p:nvSpPr>
          <p:cNvPr id="29" name="32-Point Star 28"/>
          <p:cNvSpPr/>
          <p:nvPr/>
        </p:nvSpPr>
        <p:spPr>
          <a:xfrm>
            <a:off x="471488" y="3683000"/>
            <a:ext cx="1490662" cy="811213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4</a:t>
            </a:r>
          </a:p>
        </p:txBody>
      </p:sp>
      <p:sp>
        <p:nvSpPr>
          <p:cNvPr id="30" name="32-Point Star 29"/>
          <p:cNvSpPr/>
          <p:nvPr/>
        </p:nvSpPr>
        <p:spPr>
          <a:xfrm>
            <a:off x="423863" y="3671888"/>
            <a:ext cx="1489075" cy="811212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5</a:t>
            </a:r>
          </a:p>
        </p:txBody>
      </p:sp>
      <p:sp>
        <p:nvSpPr>
          <p:cNvPr id="31" name="32-Point Star 30"/>
          <p:cNvSpPr/>
          <p:nvPr/>
        </p:nvSpPr>
        <p:spPr>
          <a:xfrm>
            <a:off x="449263" y="3633788"/>
            <a:ext cx="1489075" cy="8096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6</a:t>
            </a:r>
          </a:p>
        </p:txBody>
      </p:sp>
      <p:sp>
        <p:nvSpPr>
          <p:cNvPr id="36" name="32-Point Star 35"/>
          <p:cNvSpPr/>
          <p:nvPr/>
        </p:nvSpPr>
        <p:spPr>
          <a:xfrm>
            <a:off x="10091738" y="3770313"/>
            <a:ext cx="1490662" cy="8096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37" name="32-Point Star 36"/>
          <p:cNvSpPr/>
          <p:nvPr/>
        </p:nvSpPr>
        <p:spPr>
          <a:xfrm>
            <a:off x="10091738" y="3770313"/>
            <a:ext cx="1490662" cy="8096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38" name="32-Point Star 37"/>
          <p:cNvSpPr/>
          <p:nvPr/>
        </p:nvSpPr>
        <p:spPr>
          <a:xfrm>
            <a:off x="10161588" y="3770313"/>
            <a:ext cx="1490662" cy="8096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39" name="32-Point Star 38"/>
          <p:cNvSpPr/>
          <p:nvPr/>
        </p:nvSpPr>
        <p:spPr>
          <a:xfrm>
            <a:off x="10161588" y="3798888"/>
            <a:ext cx="1490662" cy="8096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4</a:t>
            </a:r>
          </a:p>
        </p:txBody>
      </p:sp>
      <p:sp>
        <p:nvSpPr>
          <p:cNvPr id="40" name="32-Point Star 39"/>
          <p:cNvSpPr/>
          <p:nvPr/>
        </p:nvSpPr>
        <p:spPr>
          <a:xfrm>
            <a:off x="10123488" y="3813175"/>
            <a:ext cx="1490662" cy="811213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5</a:t>
            </a:r>
          </a:p>
        </p:txBody>
      </p:sp>
      <p:sp>
        <p:nvSpPr>
          <p:cNvPr id="41" name="32-Point Star 40"/>
          <p:cNvSpPr/>
          <p:nvPr/>
        </p:nvSpPr>
        <p:spPr>
          <a:xfrm>
            <a:off x="10155238" y="3748088"/>
            <a:ext cx="1490662" cy="8096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6</a:t>
            </a:r>
          </a:p>
        </p:txBody>
      </p:sp>
      <p:sp>
        <p:nvSpPr>
          <p:cNvPr id="14354" name="TextBox 14"/>
          <p:cNvSpPr txBox="1">
            <a:spLocks noChangeArrowheads="1"/>
          </p:cNvSpPr>
          <p:nvPr/>
        </p:nvSpPr>
        <p:spPr bwMode="auto">
          <a:xfrm>
            <a:off x="1674813" y="6423025"/>
            <a:ext cx="1344612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PEPPA</a:t>
            </a:r>
          </a:p>
        </p:txBody>
      </p:sp>
      <p:sp>
        <p:nvSpPr>
          <p:cNvPr id="14355" name="TextBox 45"/>
          <p:cNvSpPr txBox="1">
            <a:spLocks noChangeArrowheads="1"/>
          </p:cNvSpPr>
          <p:nvPr/>
        </p:nvSpPr>
        <p:spPr bwMode="auto">
          <a:xfrm>
            <a:off x="9072563" y="6440488"/>
            <a:ext cx="1343025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EMILY</a:t>
            </a: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33363"/>
            <a:ext cx="15906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271463"/>
            <a:ext cx="183038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5" y="938213"/>
            <a:ext cx="17891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2565400"/>
            <a:ext cx="19939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686050"/>
            <a:ext cx="215582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3094038"/>
            <a:ext cx="211613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810125" y="3179763"/>
            <a:ext cx="323532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66713" y="3179763"/>
            <a:ext cx="333057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972550" y="3059113"/>
            <a:ext cx="3087688" cy="226218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684838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081088" y="620713"/>
            <a:ext cx="9599612" cy="12001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A man on a television or radio </a:t>
            </a:r>
            <a:r>
              <a:rPr lang="en-US" sz="3600" dirty="0" err="1"/>
              <a:t>programme</a:t>
            </a:r>
            <a:r>
              <a:rPr lang="en-US" sz="3600" dirty="0"/>
              <a:t> who gives a weather forecast.</a:t>
            </a:r>
            <a:endParaRPr lang="en-US" sz="3600" b="1" dirty="0" smtClean="0"/>
          </a:p>
        </p:txBody>
      </p:sp>
      <p:pic>
        <p:nvPicPr>
          <p:cNvPr id="1536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70288"/>
            <a:ext cx="24606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3409950"/>
            <a:ext cx="207168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3570288"/>
            <a:ext cx="22050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583267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6059342" y="237374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B</a:t>
            </a:r>
          </a:p>
        </p:txBody>
      </p:sp>
      <p:sp>
        <p:nvSpPr>
          <p:cNvPr id="16" name="Oval 15"/>
          <p:cNvSpPr/>
          <p:nvPr/>
        </p:nvSpPr>
        <p:spPr>
          <a:xfrm>
            <a:off x="10242357" y="2341419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810125" y="3179763"/>
            <a:ext cx="323532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66713" y="3179763"/>
            <a:ext cx="333057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972550" y="3059113"/>
            <a:ext cx="3087688" cy="226218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684838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081088" y="620713"/>
            <a:ext cx="9599612" cy="13239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/>
              <a:t>Someone who reads out the reports on a television or radio news </a:t>
            </a:r>
            <a:r>
              <a:rPr lang="en-US" sz="4000" dirty="0" err="1"/>
              <a:t>programme</a:t>
            </a:r>
            <a:r>
              <a:rPr lang="en-US" sz="4000" dirty="0"/>
              <a:t>.</a:t>
            </a:r>
            <a:endParaRPr lang="en-US" sz="4000" b="1" dirty="0" smtClean="0"/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570288"/>
            <a:ext cx="22796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3594100"/>
            <a:ext cx="212407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388" y="3548063"/>
            <a:ext cx="2132012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59343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1439717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0242357" y="2341419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810125" y="3179763"/>
            <a:ext cx="323532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66713" y="3179763"/>
            <a:ext cx="333057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972550" y="3059113"/>
            <a:ext cx="3087688" cy="226218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684838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081088" y="620713"/>
            <a:ext cx="10548937" cy="6461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We use it to change the channel from a distance.</a:t>
            </a:r>
            <a:endParaRPr lang="en-US" sz="3600" b="1" dirty="0" smtClean="0"/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409950"/>
            <a:ext cx="25114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409950"/>
            <a:ext cx="28670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3452813"/>
            <a:ext cx="25749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0222442" y="237374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C</a:t>
            </a:r>
          </a:p>
        </p:txBody>
      </p:sp>
      <p:sp>
        <p:nvSpPr>
          <p:cNvPr id="15" name="Oval 14"/>
          <p:cNvSpPr/>
          <p:nvPr/>
        </p:nvSpPr>
        <p:spPr>
          <a:xfrm>
            <a:off x="6059342" y="237374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B</a:t>
            </a:r>
          </a:p>
        </p:txBody>
      </p:sp>
      <p:sp>
        <p:nvSpPr>
          <p:cNvPr id="16" name="Oval 15"/>
          <p:cNvSpPr/>
          <p:nvPr/>
        </p:nvSpPr>
        <p:spPr>
          <a:xfrm>
            <a:off x="1412682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810125" y="3179763"/>
            <a:ext cx="323532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66713" y="3179763"/>
            <a:ext cx="333057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972550" y="3059113"/>
            <a:ext cx="3087688" cy="226218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684838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081088" y="620713"/>
            <a:ext cx="9599612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/>
              <a:t>A person who announces for a TV event.</a:t>
            </a:r>
            <a:endParaRPr lang="en-US" sz="4000" b="1" dirty="0" smtClean="0"/>
          </a:p>
        </p:txBody>
      </p:sp>
      <p:pic>
        <p:nvPicPr>
          <p:cNvPr id="1843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71850"/>
            <a:ext cx="29432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371850"/>
            <a:ext cx="29083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305175"/>
            <a:ext cx="27336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59343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1439717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0242357" y="2341419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810125" y="3179763"/>
            <a:ext cx="323532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66713" y="3179763"/>
            <a:ext cx="333057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972550" y="3059113"/>
            <a:ext cx="3087688" cy="226218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684838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081088" y="620713"/>
            <a:ext cx="9599612" cy="6461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It is a button on the TV to change the volume.</a:t>
            </a:r>
            <a:endParaRPr lang="en-US" sz="3600" b="1" dirty="0" smtClean="0"/>
          </a:p>
        </p:txBody>
      </p:sp>
      <p:pic>
        <p:nvPicPr>
          <p:cNvPr id="1946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5" y="3409950"/>
            <a:ext cx="26670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3409950"/>
            <a:ext cx="247173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3430588"/>
            <a:ext cx="21526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583267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6059342" y="237374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B</a:t>
            </a:r>
          </a:p>
        </p:txBody>
      </p:sp>
      <p:sp>
        <p:nvSpPr>
          <p:cNvPr id="16" name="Oval 15"/>
          <p:cNvSpPr/>
          <p:nvPr/>
        </p:nvSpPr>
        <p:spPr>
          <a:xfrm>
            <a:off x="10242357" y="2341419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810125" y="3179763"/>
            <a:ext cx="323532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66713" y="3179763"/>
            <a:ext cx="3330575" cy="22637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972550" y="3059113"/>
            <a:ext cx="3087688" cy="226218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684838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081088" y="620713"/>
            <a:ext cx="9599612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/>
              <a:t>A person who watches TV.</a:t>
            </a:r>
            <a:endParaRPr lang="en-US" sz="4000" b="1" dirty="0" smtClean="0"/>
          </a:p>
        </p:txBody>
      </p:sp>
      <p:pic>
        <p:nvPicPr>
          <p:cNvPr id="2048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384550"/>
            <a:ext cx="2779712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75" y="3384550"/>
            <a:ext cx="24352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384550"/>
            <a:ext cx="28209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59343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1439717" y="2440006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0242357" y="2341419"/>
            <a:ext cx="736599" cy="618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651250"/>
            <a:ext cx="22574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Monday ……………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Unit 7. Television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A CLOSER LOOK 1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895350" y="1755775"/>
            <a:ext cx="48482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I. Warm up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Guess TV channels in the world.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II. Practice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1. New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MC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viewer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TV schedule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weather man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newsreader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remote control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895975" y="1819275"/>
            <a:ext cx="4848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2. Write the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3. Choose description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62" y="0"/>
            <a:ext cx="354295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WARM UP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4608513" y="415925"/>
            <a:ext cx="699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Divide these words into the correct column</a:t>
            </a:r>
          </a:p>
        </p:txBody>
      </p:sp>
      <p:pic>
        <p:nvPicPr>
          <p:cNvPr id="41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484438"/>
            <a:ext cx="4367213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346325"/>
            <a:ext cx="4367212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4050" y="1039813"/>
            <a:ext cx="1906588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Game show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01925" y="1016000"/>
            <a:ext cx="1906588" cy="4238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relaxing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73638" y="1016000"/>
            <a:ext cx="1908175" cy="4238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popular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51688" y="1016000"/>
            <a:ext cx="1906587" cy="4238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Science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3275" y="1016000"/>
            <a:ext cx="1908175" cy="4238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Education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8525" y="1674813"/>
            <a:ext cx="1908175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funny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65463" y="1677988"/>
            <a:ext cx="1908175" cy="42386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live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99075" y="1662113"/>
            <a:ext cx="1908175" cy="42386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good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88250" y="1674813"/>
            <a:ext cx="1906588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Animals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20288" y="1662113"/>
            <a:ext cx="1906587" cy="42386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News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31975" y="2654300"/>
            <a:ext cx="1908175" cy="423863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PROGRAMMES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75638" y="2603500"/>
            <a:ext cx="1908175" cy="42545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DESCRIBE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31975" y="3275013"/>
            <a:ext cx="1908175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Game show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75638" y="3241675"/>
            <a:ext cx="1908175" cy="4238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relaxing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239125" y="3878263"/>
            <a:ext cx="1908175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popular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862138" y="3906838"/>
            <a:ext cx="1906587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Science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62138" y="4502150"/>
            <a:ext cx="1906587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Education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239125" y="4524375"/>
            <a:ext cx="1908175" cy="425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funny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75638" y="5194300"/>
            <a:ext cx="1908175" cy="4238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275638" y="5827713"/>
            <a:ext cx="1908175" cy="42386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good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62138" y="5194300"/>
            <a:ext cx="1906587" cy="4238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Animals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62138" y="5827713"/>
            <a:ext cx="1906587" cy="42386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News</a:t>
            </a:r>
          </a:p>
        </p:txBody>
      </p:sp>
      <p:pic>
        <p:nvPicPr>
          <p:cNvPr id="4125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0" y="6105525"/>
            <a:ext cx="61753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00125" y="288925"/>
            <a:ext cx="1666875" cy="428625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Vocabulary</a:t>
            </a:r>
          </a:p>
        </p:txBody>
      </p:sp>
      <p:sp>
        <p:nvSpPr>
          <p:cNvPr id="5" name="Oval 4"/>
          <p:cNvSpPr/>
          <p:nvPr/>
        </p:nvSpPr>
        <p:spPr>
          <a:xfrm>
            <a:off x="2914650" y="280988"/>
            <a:ext cx="419100" cy="40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6150" y="320675"/>
            <a:ext cx="58578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Choose a word from the box for each description below.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276225" y="5381625"/>
            <a:ext cx="939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3A9F4"/>
                </a:solidFill>
                <a:latin typeface="Helvetica Neue"/>
              </a:rPr>
              <a:t>6                                 </a:t>
            </a:r>
            <a:r>
              <a:rPr lang="en-US" altLang="en-US" sz="2000">
                <a:solidFill>
                  <a:srgbClr val="333333"/>
                </a:solidFill>
                <a:latin typeface="Helvetica Neue"/>
              </a:rPr>
              <a:t> A person who watches TV.</a:t>
            </a: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76225" y="1835150"/>
            <a:ext cx="1163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3A9F4"/>
                </a:solidFill>
                <a:latin typeface="Helvetica Neue"/>
              </a:rPr>
              <a:t>1                                  </a:t>
            </a:r>
            <a:r>
              <a:rPr lang="en-US" altLang="en-US" sz="2000">
                <a:solidFill>
                  <a:srgbClr val="333333"/>
                </a:solidFill>
                <a:latin typeface="Helvetica Neue"/>
              </a:rPr>
              <a:t> A man on a television or radio programme who gives a weather forecast.</a:t>
            </a: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276225" y="2511425"/>
            <a:ext cx="11915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3A9F4"/>
                </a:solidFill>
                <a:latin typeface="Helvetica Neue"/>
              </a:rPr>
              <a:t>2                                 </a:t>
            </a:r>
            <a:r>
              <a:rPr lang="en-US" altLang="en-US" sz="2000">
                <a:solidFill>
                  <a:srgbClr val="333333"/>
                </a:solidFill>
                <a:latin typeface="Helvetica Neue"/>
              </a:rPr>
              <a:t> Someone who reads out the reports on a television or radio news programme.</a:t>
            </a:r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76225" y="3216275"/>
            <a:ext cx="11058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3A9F4"/>
                </a:solidFill>
                <a:latin typeface="Helvetica Neue"/>
              </a:rPr>
              <a:t>3                                 </a:t>
            </a:r>
            <a:r>
              <a:rPr lang="en-US" altLang="en-US" sz="2000">
                <a:solidFill>
                  <a:srgbClr val="333333"/>
                </a:solidFill>
                <a:latin typeface="Helvetica Neue"/>
              </a:rPr>
              <a:t> We use it to change the channel from a distance.</a:t>
            </a:r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276225" y="3944938"/>
            <a:ext cx="1085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3A9F4"/>
                </a:solidFill>
                <a:latin typeface="Helvetica Neue"/>
              </a:rPr>
              <a:t>4                                 </a:t>
            </a:r>
            <a:r>
              <a:rPr lang="en-US" altLang="en-US" sz="2000">
                <a:solidFill>
                  <a:srgbClr val="333333"/>
                </a:solidFill>
                <a:latin typeface="Helvetica Neue"/>
              </a:rPr>
              <a:t> A person who announces for a TV event.</a:t>
            </a:r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276225" y="4675188"/>
            <a:ext cx="954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3A9F4"/>
                </a:solidFill>
                <a:latin typeface="Helvetica Neue"/>
              </a:rPr>
              <a:t>5                                 </a:t>
            </a:r>
            <a:r>
              <a:rPr lang="en-US" altLang="en-US" sz="2000">
                <a:solidFill>
                  <a:srgbClr val="333333"/>
                </a:solidFill>
                <a:latin typeface="Helvetica Neue"/>
              </a:rPr>
              <a:t> It is a button on the TV to change the volume.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00" y="889000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MC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7000" y="895350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TV viewer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1500" y="892175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weatherman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892175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newsreader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0500" y="889000"/>
            <a:ext cx="1590675" cy="37147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volume button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5000" y="892175"/>
            <a:ext cx="1990725" cy="368300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remote control</a:t>
            </a:r>
          </a:p>
        </p:txBody>
      </p:sp>
      <p:pic>
        <p:nvPicPr>
          <p:cNvPr id="225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3019425"/>
            <a:ext cx="233362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375" y="1835150"/>
            <a:ext cx="2095500" cy="4000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0088" y="1835150"/>
            <a:ext cx="2095500" cy="40005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Weatherman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0088" y="2511425"/>
            <a:ext cx="2095500" cy="4000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0088" y="3216275"/>
            <a:ext cx="2095500" cy="4000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0088" y="3944938"/>
            <a:ext cx="2095500" cy="4000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0088" y="4729163"/>
            <a:ext cx="2095500" cy="4000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0563" y="5381625"/>
            <a:ext cx="2095500" cy="4000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00088" y="2536825"/>
            <a:ext cx="2095500" cy="40005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Newsreader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1038" y="3216275"/>
            <a:ext cx="2095500" cy="40005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Remote control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1038" y="3951288"/>
            <a:ext cx="2095500" cy="40005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MC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6275" y="4729163"/>
            <a:ext cx="2095500" cy="40005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</a:rPr>
              <a:t>Volumn</a:t>
            </a:r>
            <a:r>
              <a:rPr lang="en-US" sz="2000" b="1" dirty="0">
                <a:solidFill>
                  <a:schemeClr val="bg1"/>
                </a:solidFill>
              </a:rPr>
              <a:t> button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1513" y="5384800"/>
            <a:ext cx="2095500" cy="40005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TV viewer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8" y="198438"/>
            <a:ext cx="57467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5" y="6064250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651250"/>
            <a:ext cx="22574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Monday ……………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Unit 7. Television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A CLOSER LOOK 1</a:t>
            </a: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895350" y="1755775"/>
            <a:ext cx="48482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I. Warm up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Guess TV channels in the world.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II. Practice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1. New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MC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viewer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TV schedule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weather man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newsreader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remote control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895975" y="1819275"/>
            <a:ext cx="4848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2. Write the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3. Choose description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4. Play game: “What is it?”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52575" y="128588"/>
            <a:ext cx="1666875" cy="428625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/>
              <a:t>Vocabulary</a:t>
            </a:r>
          </a:p>
        </p:txBody>
      </p:sp>
      <p:sp>
        <p:nvSpPr>
          <p:cNvPr id="5" name="Oval 4"/>
          <p:cNvSpPr/>
          <p:nvPr/>
        </p:nvSpPr>
        <p:spPr>
          <a:xfrm>
            <a:off x="3990975" y="138113"/>
            <a:ext cx="419100" cy="40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7700" y="168275"/>
            <a:ext cx="838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Game.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5900" y="168275"/>
            <a:ext cx="17907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What is it?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419100" y="690563"/>
            <a:ext cx="11544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3333"/>
                </a:solidFill>
                <a:latin typeface="Helvetica Neue"/>
              </a:rPr>
              <a:t>Divide the class into groups of 4 – 5. Each group chooses two words from the list below and work out a description for each word. The groups take turns reading the descriptions aloud. The other groups try to guess what word it is. The group with the most correct answers wins.</a:t>
            </a:r>
            <a:endParaRPr lang="en-US" altLang="en-US" sz="1800"/>
          </a:p>
        </p:txBody>
      </p:sp>
      <p:pic>
        <p:nvPicPr>
          <p:cNvPr id="2458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12900"/>
            <a:ext cx="35179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1819275"/>
            <a:ext cx="38671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1857375"/>
            <a:ext cx="38671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2"/>
          <p:cNvSpPr txBox="1">
            <a:spLocks noChangeArrowheads="1"/>
          </p:cNvSpPr>
          <p:nvPr/>
        </p:nvSpPr>
        <p:spPr bwMode="auto">
          <a:xfrm>
            <a:off x="4629150" y="2028825"/>
            <a:ext cx="245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WORDS</a:t>
            </a:r>
          </a:p>
        </p:txBody>
      </p:sp>
      <p:sp>
        <p:nvSpPr>
          <p:cNvPr id="24587" name="TextBox 12"/>
          <p:cNvSpPr txBox="1">
            <a:spLocks noChangeArrowheads="1"/>
          </p:cNvSpPr>
          <p:nvPr/>
        </p:nvSpPr>
        <p:spPr bwMode="auto">
          <a:xfrm>
            <a:off x="8515350" y="2065338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Suggested structure for description</a:t>
            </a:r>
          </a:p>
        </p:txBody>
      </p:sp>
      <p:sp>
        <p:nvSpPr>
          <p:cNvPr id="24588" name="TextBox 13"/>
          <p:cNvSpPr txBox="1">
            <a:spLocks noChangeArrowheads="1"/>
          </p:cNvSpPr>
          <p:nvPr/>
        </p:nvSpPr>
        <p:spPr bwMode="auto">
          <a:xfrm>
            <a:off x="4281488" y="2408238"/>
            <a:ext cx="3152775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Newsreader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Weatherman,</a:t>
            </a:r>
            <a:br>
              <a:rPr lang="en-US" altLang="en-US" sz="2400" b="1"/>
            </a:br>
            <a:r>
              <a:rPr lang="en-US" altLang="en-US" sz="2400" b="1"/>
              <a:t>comedian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TV screen,</a:t>
            </a:r>
            <a:br>
              <a:rPr lang="en-US" altLang="en-US" sz="2400" b="1"/>
            </a:br>
            <a:r>
              <a:rPr lang="en-US" altLang="en-US" sz="2400" b="1"/>
              <a:t>sports programme</a:t>
            </a:r>
            <a:br>
              <a:rPr lang="en-US" altLang="en-US" sz="2400" b="1"/>
            </a:br>
            <a:r>
              <a:rPr lang="en-US" altLang="en-US" sz="2400" b="1"/>
              <a:t>Animals programme, </a:t>
            </a:r>
            <a:br>
              <a:rPr lang="en-US" altLang="en-US" sz="2400" b="1"/>
            </a:br>
            <a:r>
              <a:rPr lang="en-US" altLang="en-US" sz="2400" b="1"/>
              <a:t>TV schedule</a:t>
            </a:r>
          </a:p>
        </p:txBody>
      </p:sp>
      <p:sp>
        <p:nvSpPr>
          <p:cNvPr id="24589" name="TextBox 14"/>
          <p:cNvSpPr txBox="1">
            <a:spLocks noChangeArrowheads="1"/>
          </p:cNvSpPr>
          <p:nvPr/>
        </p:nvSpPr>
        <p:spPr bwMode="auto">
          <a:xfrm>
            <a:off x="8486775" y="2944813"/>
            <a:ext cx="31527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A person who _____. </a:t>
            </a:r>
            <a:br>
              <a:rPr lang="en-US" altLang="en-US" sz="2400" b="1"/>
            </a:br>
            <a:r>
              <a:rPr lang="en-US" altLang="en-US" sz="2400" b="1"/>
              <a:t>A programme which _____. </a:t>
            </a:r>
            <a:br>
              <a:rPr lang="en-US" altLang="en-US" sz="2400" b="1"/>
            </a:br>
            <a:r>
              <a:rPr lang="en-US" altLang="en-US" sz="2400" b="1"/>
              <a:t>It ______.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651250"/>
            <a:ext cx="22574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</a:rPr>
              <a:t>Unit </a:t>
            </a:r>
            <a:r>
              <a:rPr lang="en-US" altLang="en-US" b="1" dirty="0">
                <a:solidFill>
                  <a:srgbClr val="FFFF00"/>
                </a:solidFill>
              </a:rPr>
              <a:t>7. Television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A CLOSER LOOK 1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895350" y="1755775"/>
            <a:ext cx="48482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I. Warm up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Guess TV channels in the world.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II. Practice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1. New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MC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viewer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TV schedule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weather man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newsreader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remote control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895975" y="1819275"/>
            <a:ext cx="48482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2. Write the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3. Choose description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4. Play game: “What is it?”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PRONUNCIATION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5800" y="455613"/>
            <a:ext cx="3248025" cy="266700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1401763" y="1947863"/>
            <a:ext cx="2181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/>
              <a:t>/       /</a:t>
            </a:r>
          </a:p>
        </p:txBody>
      </p:sp>
      <p:sp>
        <p:nvSpPr>
          <p:cNvPr id="4" name="Rectangle 3"/>
          <p:cNvSpPr/>
          <p:nvPr/>
        </p:nvSpPr>
        <p:spPr>
          <a:xfrm>
            <a:off x="5831889" y="114300"/>
            <a:ext cx="64908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PRONUNCIATION</a:t>
            </a: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29688" r="56818" b="53409"/>
          <a:stretch>
            <a:fillRect/>
          </a:stretch>
        </p:blipFill>
        <p:spPr bwMode="auto">
          <a:xfrm>
            <a:off x="1946275" y="1951038"/>
            <a:ext cx="1066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8261" y="840085"/>
            <a:ext cx="119135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en-US" sz="6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9525" y="1239838"/>
            <a:ext cx="3248025" cy="266700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586163" y="1424562"/>
            <a:ext cx="119135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en-US" sz="6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8210550" y="2532063"/>
            <a:ext cx="2181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/>
              <a:t>/       /</a:t>
            </a:r>
          </a:p>
        </p:txBody>
      </p:sp>
      <p:pic>
        <p:nvPicPr>
          <p:cNvPr id="2663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t="59943" r="54640" b="22585"/>
          <a:stretch>
            <a:fillRect/>
          </a:stretch>
        </p:blipFill>
        <p:spPr bwMode="auto">
          <a:xfrm>
            <a:off x="8667750" y="2532063"/>
            <a:ext cx="14097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785813"/>
            <a:ext cx="644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>
            <a:hlinkClick r:id="rId7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1484313"/>
            <a:ext cx="644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294188"/>
            <a:ext cx="100584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5715000"/>
            <a:ext cx="100584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76338" y="239713"/>
            <a:ext cx="1666875" cy="4286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 smtClean="0"/>
              <a:t>Pronunciation </a:t>
            </a:r>
            <a:endParaRPr lang="en-US" b="1" i="1" dirty="0"/>
          </a:p>
        </p:txBody>
      </p:sp>
      <p:sp>
        <p:nvSpPr>
          <p:cNvPr id="5" name="Oval 4"/>
          <p:cNvSpPr/>
          <p:nvPr/>
        </p:nvSpPr>
        <p:spPr>
          <a:xfrm>
            <a:off x="2976563" y="230188"/>
            <a:ext cx="419100" cy="40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7913" y="269875"/>
            <a:ext cx="3009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Listen and repeat the words.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291" y="1292364"/>
            <a:ext cx="3080965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there 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977343" y="1292364"/>
            <a:ext cx="3464105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Thanksgiving</a:t>
            </a:r>
            <a:endParaRPr lang="en-US" alt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8139258" y="1403866"/>
            <a:ext cx="2932345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anything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6550" y="2387739"/>
            <a:ext cx="2949257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them 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55571" y="2486025"/>
            <a:ext cx="3139098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weatherman 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8139258" y="2609412"/>
            <a:ext cx="3133839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both 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378066" y="3496330"/>
            <a:ext cx="3086224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theatre 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4055571" y="3496330"/>
            <a:ext cx="2949257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earth 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8134003" y="3659271"/>
            <a:ext cx="3139094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feather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330448" y="4656798"/>
            <a:ext cx="3133842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neither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4055571" y="4656798"/>
            <a:ext cx="3086224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than </a:t>
            </a:r>
            <a:r>
              <a:rPr lang="en-US" altLang="en-US" sz="2800" dirty="0">
                <a:solidFill>
                  <a:srgbClr val="333333"/>
                </a:solidFill>
                <a:latin typeface="Helvetica Neue"/>
              </a:rPr>
              <a:t> </a:t>
            </a:r>
            <a:endParaRPr lang="en-US" altLang="en-US" sz="1100" dirty="0"/>
          </a:p>
        </p:txBody>
      </p:sp>
      <p:sp>
        <p:nvSpPr>
          <p:cNvPr id="19" name="Rectangle 18"/>
          <p:cNvSpPr/>
          <p:nvPr/>
        </p:nvSpPr>
        <p:spPr>
          <a:xfrm>
            <a:off x="8231548" y="4800599"/>
            <a:ext cx="2949257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333333"/>
                </a:solidFill>
                <a:latin typeface="Helvetica Neue"/>
              </a:rPr>
              <a:t>through</a:t>
            </a:r>
            <a:endParaRPr lang="en-US" sz="4000" dirty="0"/>
          </a:p>
        </p:txBody>
      </p:sp>
      <p:sp>
        <p:nvSpPr>
          <p:cNvPr id="27690" name="TextBox 1"/>
          <p:cNvSpPr txBox="1">
            <a:spLocks noChangeArrowheads="1"/>
          </p:cNvSpPr>
          <p:nvPr/>
        </p:nvSpPr>
        <p:spPr bwMode="auto">
          <a:xfrm>
            <a:off x="446088" y="773113"/>
            <a:ext cx="5364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Note: nhấn vào các ô chữ để nghe từng từ và nhắc lại.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239713"/>
            <a:ext cx="8143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7-p2-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7-p2-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7-p2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7-p2-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7-p2-2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7-p2-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7-p2-2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7-p2-2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7-p2-2-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7-p2-2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7-p2-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7-p2-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04 Track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4625" y="123825"/>
            <a:ext cx="1666875" cy="4286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 err="1"/>
              <a:t>Pronuncation</a:t>
            </a:r>
            <a:r>
              <a:rPr lang="en-US" b="1" i="1" dirty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1303338" y="642938"/>
            <a:ext cx="419100" cy="40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2438" y="682625"/>
            <a:ext cx="96869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5"/>
                </a:solidFill>
              </a:rPr>
              <a:t>Wich</a:t>
            </a:r>
            <a:r>
              <a:rPr lang="en-US" b="1" dirty="0">
                <a:solidFill>
                  <a:schemeClr val="accent5"/>
                </a:solidFill>
              </a:rPr>
              <a:t> words in 4 have 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l-GR" b="1" dirty="0">
                <a:solidFill>
                  <a:srgbClr val="FF0000"/>
                </a:solidFill>
              </a:rPr>
              <a:t>θ</a:t>
            </a:r>
            <a:r>
              <a:rPr lang="en-US" b="1" dirty="0">
                <a:solidFill>
                  <a:srgbClr val="FF0000"/>
                </a:solidFill>
              </a:rPr>
              <a:t>/ </a:t>
            </a:r>
            <a:r>
              <a:rPr lang="en-US" b="1" dirty="0">
                <a:solidFill>
                  <a:schemeClr val="accent5"/>
                </a:solidFill>
              </a:rPr>
              <a:t>and </a:t>
            </a:r>
            <a:r>
              <a:rPr lang="en-US" b="1" dirty="0" err="1">
                <a:solidFill>
                  <a:schemeClr val="accent5"/>
                </a:solidFill>
              </a:rPr>
              <a:t>wich</a:t>
            </a:r>
            <a:r>
              <a:rPr lang="en-US" b="1" dirty="0">
                <a:solidFill>
                  <a:schemeClr val="accent5"/>
                </a:solidFill>
              </a:rPr>
              <a:t> have</a:t>
            </a:r>
            <a:r>
              <a:rPr lang="en-US" b="1" dirty="0">
                <a:solidFill>
                  <a:srgbClr val="FF0000"/>
                </a:solidFill>
              </a:rPr>
              <a:t> /ð/ </a:t>
            </a:r>
            <a:r>
              <a:rPr lang="en-US" b="1" dirty="0">
                <a:solidFill>
                  <a:schemeClr val="accent5"/>
                </a:solidFill>
              </a:rPr>
              <a:t>? Listen again and write them in the correct column.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41325"/>
            <a:ext cx="8143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22078" y="1403866"/>
            <a:ext cx="1711283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there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9867" y="1418332"/>
            <a:ext cx="1924093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Thanksgiving</a:t>
            </a:r>
            <a:endParaRPr lang="en-US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2015" y="1427321"/>
            <a:ext cx="1628733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anything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8700" y="1462564"/>
            <a:ext cx="1638127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them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34003" y="1458099"/>
            <a:ext cx="1743572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weatherman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88199" y="1427321"/>
            <a:ext cx="1740651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both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3728" y="2043678"/>
            <a:ext cx="1714204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theatre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78001" y="2056575"/>
            <a:ext cx="1638127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earth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24595" y="2166033"/>
            <a:ext cx="1743570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feather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38094" y="2195373"/>
            <a:ext cx="1740652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neither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63371" y="2195373"/>
            <a:ext cx="1714204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than </a:t>
            </a:r>
            <a:r>
              <a:rPr lang="en-US" altLang="en-US" sz="1400" dirty="0">
                <a:solidFill>
                  <a:schemeClr val="bg1"/>
                </a:solidFill>
                <a:latin typeface="Helvetica Neue"/>
              </a:rPr>
              <a:t> </a:t>
            </a:r>
            <a:endParaRPr lang="en-US" altLang="en-US" sz="7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239460" y="2195373"/>
            <a:ext cx="1638127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Helvetica Neue"/>
              </a:rPr>
              <a:t>through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8714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719388"/>
            <a:ext cx="39100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19388"/>
            <a:ext cx="39100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125017" y="3444863"/>
            <a:ext cx="1714204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theatre </a:t>
            </a:r>
            <a:endParaRPr lang="en-US" sz="2000" dirty="0"/>
          </a:p>
        </p:txBody>
      </p:sp>
      <p:sp>
        <p:nvSpPr>
          <p:cNvPr id="28719" name="TextBox 7"/>
          <p:cNvSpPr txBox="1">
            <a:spLocks noChangeArrowheads="1"/>
          </p:cNvSpPr>
          <p:nvPr/>
        </p:nvSpPr>
        <p:spPr bwMode="auto">
          <a:xfrm>
            <a:off x="2381250" y="2781300"/>
            <a:ext cx="1201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/>
              <a:t>/       /</a:t>
            </a:r>
          </a:p>
        </p:txBody>
      </p:sp>
      <p:pic>
        <p:nvPicPr>
          <p:cNvPr id="28720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29688" r="56818" b="53409"/>
          <a:stretch>
            <a:fillRect/>
          </a:stretch>
        </p:blipFill>
        <p:spPr bwMode="auto">
          <a:xfrm>
            <a:off x="2713038" y="2805113"/>
            <a:ext cx="5889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020072" y="3942457"/>
            <a:ext cx="1924093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Thanksgiving</a:t>
            </a:r>
            <a:endParaRPr lang="en-US" altLang="en-US" sz="700" dirty="0"/>
          </a:p>
        </p:txBody>
      </p:sp>
      <p:sp>
        <p:nvSpPr>
          <p:cNvPr id="42" name="Rectangle 41"/>
          <p:cNvSpPr/>
          <p:nvPr/>
        </p:nvSpPr>
        <p:spPr>
          <a:xfrm>
            <a:off x="2163055" y="4481502"/>
            <a:ext cx="1638127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earth 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2191290" y="5075396"/>
            <a:ext cx="1628733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anything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2137108" y="5618321"/>
            <a:ext cx="1740651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both </a:t>
            </a:r>
            <a:endParaRPr lang="en-US" sz="2000" dirty="0"/>
          </a:p>
        </p:txBody>
      </p:sp>
      <p:sp>
        <p:nvSpPr>
          <p:cNvPr id="45" name="Rectangle 44"/>
          <p:cNvSpPr/>
          <p:nvPr/>
        </p:nvSpPr>
        <p:spPr>
          <a:xfrm>
            <a:off x="2181896" y="6119673"/>
            <a:ext cx="1638127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through</a:t>
            </a:r>
            <a:endParaRPr lang="en-US" sz="2000" dirty="0"/>
          </a:p>
        </p:txBody>
      </p:sp>
      <p:sp>
        <p:nvSpPr>
          <p:cNvPr id="28736" name="TextBox 10"/>
          <p:cNvSpPr txBox="1">
            <a:spLocks noChangeArrowheads="1"/>
          </p:cNvSpPr>
          <p:nvPr/>
        </p:nvSpPr>
        <p:spPr bwMode="auto">
          <a:xfrm>
            <a:off x="7627938" y="2903538"/>
            <a:ext cx="1506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/       /</a:t>
            </a:r>
          </a:p>
        </p:txBody>
      </p:sp>
      <p:pic>
        <p:nvPicPr>
          <p:cNvPr id="28737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t="59943" r="54640" b="22585"/>
          <a:stretch>
            <a:fillRect/>
          </a:stretch>
        </p:blipFill>
        <p:spPr bwMode="auto">
          <a:xfrm>
            <a:off x="7894638" y="2890838"/>
            <a:ext cx="9731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344972" y="3612087"/>
            <a:ext cx="1711283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there 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7418128" y="4119236"/>
            <a:ext cx="1638127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them 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7365405" y="4673917"/>
            <a:ext cx="1743572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weatherman </a:t>
            </a:r>
            <a:endParaRPr lang="en-US" sz="2000" dirty="0"/>
          </a:p>
        </p:txBody>
      </p:sp>
      <p:sp>
        <p:nvSpPr>
          <p:cNvPr id="52" name="Rectangle 51"/>
          <p:cNvSpPr/>
          <p:nvPr/>
        </p:nvSpPr>
        <p:spPr>
          <a:xfrm>
            <a:off x="7333400" y="5207415"/>
            <a:ext cx="1740652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neither</a:t>
            </a:r>
            <a:endParaRPr lang="en-US" sz="2000" dirty="0"/>
          </a:p>
        </p:txBody>
      </p:sp>
      <p:sp>
        <p:nvSpPr>
          <p:cNvPr id="53" name="Rectangle 52"/>
          <p:cNvSpPr/>
          <p:nvPr/>
        </p:nvSpPr>
        <p:spPr>
          <a:xfrm>
            <a:off x="7394773" y="5708767"/>
            <a:ext cx="1714204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than </a:t>
            </a:r>
            <a:r>
              <a:rPr lang="en-US" altLang="en-US" sz="1400" dirty="0">
                <a:solidFill>
                  <a:srgbClr val="333333"/>
                </a:solidFill>
                <a:latin typeface="Helvetica Neue"/>
              </a:rPr>
              <a:t> </a:t>
            </a:r>
            <a:endParaRPr lang="en-US" altLang="en-US" sz="700" dirty="0"/>
          </a:p>
        </p:txBody>
      </p:sp>
      <p:sp>
        <p:nvSpPr>
          <p:cNvPr id="54" name="Rectangle 53"/>
          <p:cNvSpPr/>
          <p:nvPr/>
        </p:nvSpPr>
        <p:spPr>
          <a:xfrm>
            <a:off x="7365405" y="6146947"/>
            <a:ext cx="1743570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dirty="0">
                <a:solidFill>
                  <a:srgbClr val="333333"/>
                </a:solidFill>
                <a:latin typeface="Helvetica Neue"/>
              </a:rPr>
              <a:t>feather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935288"/>
            <a:ext cx="5842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903538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58" name="TextBox 66"/>
          <p:cNvSpPr txBox="1">
            <a:spLocks noChangeArrowheads="1"/>
          </p:cNvSpPr>
          <p:nvPr/>
        </p:nvSpPr>
        <p:spPr bwMode="auto">
          <a:xfrm>
            <a:off x="3800475" y="200025"/>
            <a:ext cx="760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Note: nhấn các ô chữ màu xanh để nghe từng từ. Nhấn keys để hiện đáp án.</a:t>
            </a:r>
          </a:p>
        </p:txBody>
      </p:sp>
      <p:pic>
        <p:nvPicPr>
          <p:cNvPr id="28759" name="Picture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5" y="3611563"/>
            <a:ext cx="19304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60" name="Picture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314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5 Track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7-p2-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7-p2-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7-p2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7-p2-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7-p2-2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7-p2-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7-p2-2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7-p2-2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7-p2-2-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7-p2-2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7-p2-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7-p2-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80975"/>
            <a:ext cx="114204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76313" y="254000"/>
            <a:ext cx="1666875" cy="4286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 smtClean="0"/>
              <a:t>Pronunciation </a:t>
            </a:r>
            <a:endParaRPr lang="en-US" b="1" i="1" dirty="0"/>
          </a:p>
        </p:txBody>
      </p:sp>
      <p:sp>
        <p:nvSpPr>
          <p:cNvPr id="5" name="Oval 4"/>
          <p:cNvSpPr/>
          <p:nvPr/>
        </p:nvSpPr>
        <p:spPr>
          <a:xfrm>
            <a:off x="2933700" y="293688"/>
            <a:ext cx="419100" cy="40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3300" y="314325"/>
            <a:ext cx="1714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Tongue twister.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4000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987925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 Track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7-p2-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651250"/>
            <a:ext cx="22574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</a:rPr>
              <a:t>Unit </a:t>
            </a:r>
            <a:r>
              <a:rPr lang="en-US" altLang="en-US" b="1" dirty="0">
                <a:solidFill>
                  <a:srgbClr val="FFFF00"/>
                </a:solidFill>
              </a:rPr>
              <a:t>7. Television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A CLOSER LOOK 1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895350" y="1755775"/>
            <a:ext cx="48482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I. Warm up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Guess TV channels in the world.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II. Practice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1. New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MC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viewer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TV schedule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weather man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newsreader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- remote control (n)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895975" y="1819275"/>
            <a:ext cx="48482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2. Write the words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3. Choose description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4. Play game: “What is it?”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PRONUNCIATION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III. Homework	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43063"/>
            <a:ext cx="35814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FF00"/>
                </a:solidFill>
              </a:rPr>
              <a:t>Unit </a:t>
            </a:r>
            <a:r>
              <a:rPr lang="en-US" altLang="en-US" b="1" dirty="0">
                <a:solidFill>
                  <a:srgbClr val="FFFF00"/>
                </a:solidFill>
              </a:rPr>
              <a:t>7. Television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A CLOSER LOOK 1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895350" y="2146300"/>
            <a:ext cx="62912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I. Warm up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II. New words</a:t>
            </a: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72493" y="66675"/>
            <a:ext cx="211949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MC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14870" y="138410"/>
            <a:ext cx="293625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viewer(n)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52341" y="0"/>
            <a:ext cx="460254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TV schedule (n)</a:t>
            </a:r>
          </a:p>
        </p:txBody>
      </p:sp>
      <p:pic>
        <p:nvPicPr>
          <p:cNvPr id="8195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9688"/>
            <a:ext cx="314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V SCHEDU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241" y="81260"/>
            <a:ext cx="454528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newsreader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SREA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12" y="81260"/>
            <a:ext cx="5449698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remote control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TE CONTR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596" y="5934670"/>
            <a:ext cx="4823180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weatherman (n)</a:t>
            </a:r>
          </a:p>
        </p:txBody>
      </p:sp>
      <p:pic>
        <p:nvPicPr>
          <p:cNvPr id="11267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675" y="6561138"/>
            <a:ext cx="3143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ATHER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2451</TotalTime>
  <Words>910</Words>
  <Application>Microsoft Office PowerPoint</Application>
  <PresentationFormat>Widescreen</PresentationFormat>
  <Paragraphs>261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Jokerman</vt:lpstr>
      <vt:lpstr>Calibri Light</vt:lpstr>
      <vt:lpstr>Algerian</vt:lpstr>
      <vt:lpstr>Helvetica Neue</vt:lpstr>
      <vt:lpstr>Calibri</vt:lpstr>
      <vt:lpstr>Segoe UI Black</vt:lpstr>
      <vt:lpstr>Cooper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E6-U7-CL1-JESS</dc:title>
  <dc:creator>JESSICA LEE</dc:creator>
  <cp:lastModifiedBy>My Laptop</cp:lastModifiedBy>
  <cp:revision>163</cp:revision>
  <dcterms:created xsi:type="dcterms:W3CDTF">2018-11-05T02:58:53Z</dcterms:created>
  <dcterms:modified xsi:type="dcterms:W3CDTF">2021-05-16T00:17:42Z</dcterms:modified>
</cp:coreProperties>
</file>