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75" r:id="rId2"/>
    <p:sldId id="410" r:id="rId3"/>
    <p:sldId id="413" r:id="rId4"/>
    <p:sldId id="414" r:id="rId5"/>
    <p:sldId id="282" r:id="rId6"/>
    <p:sldId id="421" r:id="rId7"/>
    <p:sldId id="422" r:id="rId8"/>
    <p:sldId id="423" r:id="rId9"/>
    <p:sldId id="426" r:id="rId10"/>
    <p:sldId id="427" r:id="rId11"/>
    <p:sldId id="424" r:id="rId12"/>
    <p:sldId id="430" r:id="rId13"/>
    <p:sldId id="429" r:id="rId14"/>
  </p:sldIdLst>
  <p:sldSz cx="12192000" cy="6858000"/>
  <p:notesSz cx="6858000" cy="9144000"/>
  <p:embeddedFontLst>
    <p:embeddedFont>
      <p:font typeface="Cooper Black" panose="0208090404030B020404" pitchFamily="18" charset="0"/>
      <p:regular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66"/>
    <a:srgbClr val="FF33CC"/>
    <a:srgbClr val="99FF66"/>
    <a:srgbClr val="FF99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53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D9ED409-2680-4DED-BCBE-79E97FA1E417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7494DF-7372-4695-A9F8-8FC191CC119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311E6-E97D-431D-8993-5B5AA6A60FD9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BCBAB-A7B4-4E75-B4F8-C4555B3B81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517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A4C4D-2A5D-4965-AB3B-AEB0914E79E2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54CEC-B3E3-415E-80C5-DC5D5C5528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51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C940-B085-40CB-8485-3DFE0147E161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141D1B-6C6C-4AD5-AE5D-36965BAC1F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EFFDA-0E8F-44BB-8DC5-31F96F8F0C47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57004-51F3-411A-A9E7-8DCF9FD5FA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054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2621E-CAE9-4F3E-A8A6-33B4CE483FEB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9640D-33A8-44C9-B49B-19E89E6DA0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62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50ECE-B9CB-46EA-BC3D-15874855008E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F189-4B0C-49BC-8896-0749566447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19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30FF4-05A0-4824-AF97-32D8DFB019C0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D9AF6-CAD1-488A-87E9-AEBEA49BC7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12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BFE99-163E-4960-8A3F-A88FCD2AFF96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13A54-E7D9-42F8-8872-106147F43D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711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2A847-5C30-44DB-96B1-EBB6A1933EFA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221DE-1B99-48C1-990A-2E70E1C552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51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07DAA-8570-4F3D-A6A7-8E6BC94E3CF7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84C67-B74C-4E4D-B9B4-4D7EA377B5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7439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E3008-A334-46AE-96AD-F81AB8D11EE8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DFA46-9B87-4A59-9AF1-583E0384B2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77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77D215F-A494-4537-93FE-3063D2ABC38A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1826954-74C4-4C1E-99A1-C886F5B214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257040"/>
            <a:ext cx="11582110" cy="18466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UNIT 8. SPORTS AND GAMES</a:t>
            </a:r>
          </a:p>
          <a:p>
            <a:pPr algn="ctr">
              <a:defRPr/>
            </a:pPr>
            <a:r>
              <a:rPr lang="en-US" sz="6000" b="1" dirty="0">
                <a:ln w="1143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SKILLS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1925" y="161925"/>
            <a:ext cx="1104900" cy="3905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/>
              <a:t>Writing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6825" y="182563"/>
            <a:ext cx="9677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</a:rPr>
              <a:t>Write about a sport/game you like. Use your own ideas and the following as cues.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36550" y="1568450"/>
            <a:ext cx="10388600" cy="5156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4400" dirty="0">
                <a:solidFill>
                  <a:schemeClr val="tx1"/>
                </a:solidFill>
              </a:rPr>
              <a:t>- Name of the sport/game.</a:t>
            </a:r>
          </a:p>
          <a:p>
            <a:pPr>
              <a:lnSpc>
                <a:spcPct val="150000"/>
              </a:lnSpc>
              <a:defRPr/>
            </a:pPr>
            <a:r>
              <a:rPr lang="en-US" sz="4400" dirty="0">
                <a:solidFill>
                  <a:schemeClr val="tx1"/>
                </a:solidFill>
              </a:rPr>
              <a:t>- Is it a team or an individual sport/game?</a:t>
            </a:r>
          </a:p>
          <a:p>
            <a:pPr>
              <a:lnSpc>
                <a:spcPct val="150000"/>
              </a:lnSpc>
              <a:defRPr/>
            </a:pPr>
            <a:r>
              <a:rPr lang="en-US" sz="4400" dirty="0">
                <a:solidFill>
                  <a:schemeClr val="tx1"/>
                </a:solidFill>
              </a:rPr>
              <a:t>- How long does it last?</a:t>
            </a:r>
          </a:p>
          <a:p>
            <a:pPr>
              <a:lnSpc>
                <a:spcPct val="150000"/>
              </a:lnSpc>
              <a:defRPr/>
            </a:pPr>
            <a:r>
              <a:rPr lang="en-US" sz="4400" dirty="0">
                <a:solidFill>
                  <a:schemeClr val="tx1"/>
                </a:solidFill>
              </a:rPr>
              <a:t>- How many players are there?</a:t>
            </a:r>
          </a:p>
          <a:p>
            <a:pPr>
              <a:lnSpc>
                <a:spcPct val="150000"/>
              </a:lnSpc>
              <a:defRPr/>
            </a:pPr>
            <a:r>
              <a:rPr lang="en-US" sz="4400" dirty="0">
                <a:solidFill>
                  <a:schemeClr val="tx1"/>
                </a:solidFill>
              </a:rPr>
              <a:t>- Does it need any equipment?</a:t>
            </a:r>
          </a:p>
        </p:txBody>
      </p:sp>
      <p:pic>
        <p:nvPicPr>
          <p:cNvPr id="18440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868" y="5562600"/>
            <a:ext cx="2856957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37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1925" y="161925"/>
            <a:ext cx="1104900" cy="3905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/>
              <a:t>Writing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6825" y="182563"/>
            <a:ext cx="9677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Write about a sport/game you like. Use your own ideas and the following as cues</a:t>
            </a:r>
            <a:r>
              <a:rPr lang="en-US" sz="3600" b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7162" y="1427163"/>
            <a:ext cx="4795838" cy="5467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1. </a:t>
            </a:r>
            <a:r>
              <a:rPr lang="en-US" sz="2800" dirty="0">
                <a:solidFill>
                  <a:schemeClr val="tx1"/>
                </a:solidFill>
              </a:rPr>
              <a:t>Name of the sport/game.</a:t>
            </a:r>
          </a:p>
          <a:p>
            <a:pPr>
              <a:lnSpc>
                <a:spcPct val="150000"/>
              </a:lnSpc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2. Is </a:t>
            </a:r>
            <a:r>
              <a:rPr lang="en-US" sz="2800" dirty="0">
                <a:solidFill>
                  <a:schemeClr val="tx1"/>
                </a:solidFill>
              </a:rPr>
              <a:t>it a team or an individual sport/game?</a:t>
            </a:r>
          </a:p>
          <a:p>
            <a:pPr>
              <a:lnSpc>
                <a:spcPct val="150000"/>
              </a:lnSpc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3. How </a:t>
            </a:r>
            <a:r>
              <a:rPr lang="en-US" sz="2800" dirty="0">
                <a:solidFill>
                  <a:schemeClr val="tx1"/>
                </a:solidFill>
              </a:rPr>
              <a:t>long does it last?</a:t>
            </a:r>
          </a:p>
          <a:p>
            <a:pPr>
              <a:lnSpc>
                <a:spcPct val="150000"/>
              </a:lnSpc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4.  </a:t>
            </a:r>
            <a:r>
              <a:rPr lang="en-US" sz="2800" dirty="0">
                <a:solidFill>
                  <a:schemeClr val="tx1"/>
                </a:solidFill>
              </a:rPr>
              <a:t>How many players are there?</a:t>
            </a:r>
          </a:p>
          <a:p>
            <a:pPr>
              <a:lnSpc>
                <a:spcPct val="150000"/>
              </a:lnSpc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5. Does </a:t>
            </a:r>
            <a:r>
              <a:rPr lang="en-US" sz="2800" dirty="0">
                <a:solidFill>
                  <a:schemeClr val="tx1"/>
                </a:solidFill>
              </a:rPr>
              <a:t>it need any equipment</a:t>
            </a:r>
            <a:r>
              <a:rPr lang="en-US" sz="2800" dirty="0" smtClean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953000" y="3822700"/>
            <a:ext cx="485775" cy="496887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438776" y="1382891"/>
            <a:ext cx="6496050" cy="55116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1. FOOTBALL</a:t>
            </a:r>
            <a:endParaRPr lang="en-US" sz="4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4000" dirty="0" smtClean="0">
                <a:solidFill>
                  <a:srgbClr val="0066FF"/>
                </a:solidFill>
              </a:rPr>
              <a:t>2. Team </a:t>
            </a:r>
            <a:r>
              <a:rPr lang="en-US" sz="4000" dirty="0">
                <a:solidFill>
                  <a:srgbClr val="0066FF"/>
                </a:solidFill>
              </a:rPr>
              <a:t>sport</a:t>
            </a:r>
          </a:p>
          <a:p>
            <a:pPr>
              <a:defRPr/>
            </a:pPr>
            <a:endParaRPr lang="en-US" sz="4000" dirty="0" smtClean="0">
              <a:solidFill>
                <a:srgbClr val="0066FF"/>
              </a:solidFill>
            </a:endParaRPr>
          </a:p>
          <a:p>
            <a:pPr>
              <a:defRPr/>
            </a:pPr>
            <a:r>
              <a:rPr lang="en-US" sz="4000" dirty="0" smtClean="0">
                <a:solidFill>
                  <a:srgbClr val="0066FF"/>
                </a:solidFill>
              </a:rPr>
              <a:t>3. 90 </a:t>
            </a:r>
            <a:r>
              <a:rPr lang="en-US" sz="4000" dirty="0">
                <a:solidFill>
                  <a:srgbClr val="0066FF"/>
                </a:solidFill>
              </a:rPr>
              <a:t>minutes </a:t>
            </a:r>
            <a:endParaRPr lang="en-US" sz="4000" dirty="0" smtClean="0">
              <a:solidFill>
                <a:srgbClr val="0066FF"/>
              </a:solidFill>
            </a:endParaRPr>
          </a:p>
          <a:p>
            <a:pPr>
              <a:defRPr/>
            </a:pPr>
            <a:r>
              <a:rPr lang="en-US" sz="4000" dirty="0" smtClean="0">
                <a:solidFill>
                  <a:srgbClr val="0066FF"/>
                </a:solidFill>
              </a:rPr>
              <a:t>4. 22 players (11 players on each side) </a:t>
            </a:r>
          </a:p>
          <a:p>
            <a:pPr>
              <a:defRPr/>
            </a:pPr>
            <a:r>
              <a:rPr lang="en-US" sz="4000" dirty="0" smtClean="0">
                <a:solidFill>
                  <a:srgbClr val="0066FF"/>
                </a:solidFill>
              </a:rPr>
              <a:t>5. Ball</a:t>
            </a:r>
            <a:r>
              <a:rPr lang="en-US" sz="4000" dirty="0">
                <a:solidFill>
                  <a:srgbClr val="0066FF"/>
                </a:solidFill>
              </a:rPr>
              <a:t>, uniform, </a:t>
            </a:r>
            <a:r>
              <a:rPr lang="en-US" sz="4000" dirty="0" smtClean="0">
                <a:solidFill>
                  <a:srgbClr val="0066FF"/>
                </a:solidFill>
              </a:rPr>
              <a:t>sports </a:t>
            </a:r>
            <a:r>
              <a:rPr lang="en-US" sz="4000" dirty="0">
                <a:solidFill>
                  <a:srgbClr val="0066FF"/>
                </a:solidFill>
              </a:rPr>
              <a:t>shoes…</a:t>
            </a:r>
          </a:p>
        </p:txBody>
      </p:sp>
      <p:pic>
        <p:nvPicPr>
          <p:cNvPr id="18440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668" y="1440746"/>
            <a:ext cx="2856957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1925" y="161925"/>
            <a:ext cx="1104900" cy="3905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/>
              <a:t>Writing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6825" y="182563"/>
            <a:ext cx="9677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Write about a sport/game you like. Use your own ideas and the following as cues</a:t>
            </a:r>
            <a:r>
              <a:rPr lang="en-US" sz="3600" b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150" y="1512935"/>
            <a:ext cx="12096749" cy="49640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>
                <a:solidFill>
                  <a:schemeClr val="tx1"/>
                </a:solidFill>
              </a:rPr>
              <a:t>My favorite </a:t>
            </a:r>
            <a:r>
              <a:rPr lang="en-US" sz="4000" dirty="0" smtClean="0">
                <a:solidFill>
                  <a:schemeClr val="tx1"/>
                </a:solidFill>
              </a:rPr>
              <a:t>sport is  </a:t>
            </a:r>
            <a:r>
              <a:rPr lang="en-US" sz="4000" u="sng" dirty="0" smtClean="0">
                <a:solidFill>
                  <a:srgbClr val="FF0000"/>
                </a:solidFill>
              </a:rPr>
              <a:t>football</a:t>
            </a:r>
            <a:r>
              <a:rPr lang="en-US" sz="4000" dirty="0" smtClean="0">
                <a:solidFill>
                  <a:schemeClr val="tx1"/>
                </a:solidFill>
              </a:rPr>
              <a:t>. It’s </a:t>
            </a:r>
            <a:r>
              <a:rPr lang="en-US" sz="4000" u="sng" dirty="0" smtClean="0">
                <a:solidFill>
                  <a:srgbClr val="FF0000"/>
                </a:solidFill>
              </a:rPr>
              <a:t>a team sport</a:t>
            </a:r>
            <a:r>
              <a:rPr lang="en-US" sz="4000" dirty="0" smtClean="0">
                <a:solidFill>
                  <a:srgbClr val="FF0000"/>
                </a:solidFill>
              </a:rPr>
              <a:t>.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</a:p>
          <a:p>
            <a:pPr>
              <a:defRPr/>
            </a:pPr>
            <a:r>
              <a:rPr lang="en-US" sz="4000" dirty="0" smtClean="0">
                <a:solidFill>
                  <a:schemeClr val="tx1"/>
                </a:solidFill>
              </a:rPr>
              <a:t>It </a:t>
            </a:r>
            <a:r>
              <a:rPr lang="en-US" sz="4000" dirty="0">
                <a:solidFill>
                  <a:schemeClr val="tx1"/>
                </a:solidFill>
              </a:rPr>
              <a:t>usually lasts </a:t>
            </a:r>
            <a:r>
              <a:rPr lang="en-US" sz="4000" u="sng" dirty="0" smtClean="0">
                <a:solidFill>
                  <a:srgbClr val="FF0000"/>
                </a:solidFill>
              </a:rPr>
              <a:t>90</a:t>
            </a:r>
            <a:r>
              <a:rPr lang="en-US" sz="4000" dirty="0" smtClean="0">
                <a:solidFill>
                  <a:schemeClr val="tx1"/>
                </a:solidFill>
              </a:rPr>
              <a:t> minutes for an official football match. There </a:t>
            </a:r>
            <a:r>
              <a:rPr lang="en-US" sz="4000" dirty="0">
                <a:solidFill>
                  <a:schemeClr val="tx1"/>
                </a:solidFill>
              </a:rPr>
              <a:t>are </a:t>
            </a:r>
            <a:r>
              <a:rPr lang="en-US" sz="4000" dirty="0" smtClean="0">
                <a:solidFill>
                  <a:schemeClr val="tx1"/>
                </a:solidFill>
              </a:rPr>
              <a:t>22 players. You need </a:t>
            </a:r>
            <a:r>
              <a:rPr lang="en-US" sz="4000" u="sng" dirty="0" smtClean="0">
                <a:solidFill>
                  <a:srgbClr val="FF0000"/>
                </a:solidFill>
              </a:rPr>
              <a:t>a </a:t>
            </a:r>
            <a:r>
              <a:rPr lang="en-US" sz="4000" u="sng" dirty="0">
                <a:solidFill>
                  <a:srgbClr val="FF0000"/>
                </a:solidFill>
              </a:rPr>
              <a:t>b</a:t>
            </a:r>
            <a:r>
              <a:rPr lang="en-US" sz="4000" u="sng" dirty="0" smtClean="0">
                <a:solidFill>
                  <a:srgbClr val="FF0000"/>
                </a:solidFill>
              </a:rPr>
              <a:t>all and sports </a:t>
            </a:r>
            <a:r>
              <a:rPr lang="en-US" sz="4000" u="sng" dirty="0">
                <a:solidFill>
                  <a:srgbClr val="FF0000"/>
                </a:solidFill>
              </a:rPr>
              <a:t>shoes </a:t>
            </a:r>
            <a:r>
              <a:rPr lang="en-US" sz="4000" dirty="0" smtClean="0">
                <a:solidFill>
                  <a:schemeClr val="tx1"/>
                </a:solidFill>
              </a:rPr>
              <a:t>to play this sport. I usually </a:t>
            </a:r>
            <a:r>
              <a:rPr lang="en-US" sz="4000" u="sng" dirty="0" smtClean="0">
                <a:solidFill>
                  <a:srgbClr val="FF0000"/>
                </a:solidFill>
              </a:rPr>
              <a:t>play football </a:t>
            </a:r>
            <a:r>
              <a:rPr lang="en-US" sz="4000" dirty="0">
                <a:solidFill>
                  <a:schemeClr val="tx1"/>
                </a:solidFill>
              </a:rPr>
              <a:t>with my </a:t>
            </a:r>
            <a:r>
              <a:rPr lang="en-US" sz="4000" u="sng" dirty="0" smtClean="0">
                <a:solidFill>
                  <a:srgbClr val="FF0000"/>
                </a:solidFill>
              </a:rPr>
              <a:t>classmates every Saturday. </a:t>
            </a:r>
            <a:r>
              <a:rPr lang="en-US" sz="4000" dirty="0" smtClean="0">
                <a:solidFill>
                  <a:schemeClr val="tx1"/>
                </a:solidFill>
              </a:rPr>
              <a:t>I love </a:t>
            </a:r>
            <a:r>
              <a:rPr lang="en-US" sz="4000" u="sng" dirty="0" smtClean="0">
                <a:solidFill>
                  <a:srgbClr val="FF0000"/>
                </a:solidFill>
              </a:rPr>
              <a:t>playing football </a:t>
            </a:r>
            <a:r>
              <a:rPr lang="en-US" sz="4000" dirty="0">
                <a:solidFill>
                  <a:schemeClr val="tx1"/>
                </a:solidFill>
              </a:rPr>
              <a:t>because it’s </a:t>
            </a:r>
            <a:r>
              <a:rPr lang="en-US" sz="4000" u="sng" dirty="0" smtClean="0">
                <a:solidFill>
                  <a:srgbClr val="FF0000"/>
                </a:solidFill>
              </a:rPr>
              <a:t>fun</a:t>
            </a:r>
            <a:r>
              <a:rPr lang="en-US" sz="4000" u="sng" dirty="0">
                <a:solidFill>
                  <a:srgbClr val="FF0000"/>
                </a:solidFill>
              </a:rPr>
              <a:t> </a:t>
            </a:r>
            <a:r>
              <a:rPr lang="en-US" sz="4000" u="sng" dirty="0" smtClean="0">
                <a:solidFill>
                  <a:srgbClr val="FF0000"/>
                </a:solidFill>
              </a:rPr>
              <a:t>and  good for health.</a:t>
            </a:r>
            <a:endParaRPr lang="en-US" sz="40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4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1925" y="161925"/>
            <a:ext cx="1104900" cy="3905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/>
              <a:t>Writing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6825" y="182563"/>
            <a:ext cx="9677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Write about a sport/game you like. Use your own ideas and the following as cues</a:t>
            </a:r>
            <a:r>
              <a:rPr lang="en-US" sz="3600" b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61926" y="1440746"/>
            <a:ext cx="11840777" cy="53450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My favorite </a:t>
            </a:r>
            <a:r>
              <a:rPr lang="en-US" sz="3600" dirty="0" smtClean="0">
                <a:solidFill>
                  <a:schemeClr val="tx1"/>
                </a:solidFill>
              </a:rPr>
              <a:t>sport/game </a:t>
            </a:r>
            <a:r>
              <a:rPr lang="en-US" sz="3600" dirty="0">
                <a:solidFill>
                  <a:schemeClr val="tx1"/>
                </a:solidFill>
              </a:rPr>
              <a:t>is </a:t>
            </a:r>
            <a:r>
              <a:rPr lang="en-US" sz="3200" dirty="0" smtClean="0">
                <a:solidFill>
                  <a:schemeClr val="tx1"/>
                </a:solidFill>
              </a:rPr>
              <a:t>……….(</a:t>
            </a:r>
            <a:r>
              <a:rPr lang="en-US" sz="3200" dirty="0" smtClean="0">
                <a:solidFill>
                  <a:srgbClr val="0070C0"/>
                </a:solidFill>
              </a:rPr>
              <a:t>badminton/ swimming /running /chess/…………) </a:t>
            </a:r>
          </a:p>
          <a:p>
            <a:pPr>
              <a:defRPr/>
            </a:pPr>
            <a:r>
              <a:rPr lang="en-US" sz="3600" dirty="0" smtClean="0">
                <a:solidFill>
                  <a:schemeClr val="tx1"/>
                </a:solidFill>
              </a:rPr>
              <a:t>It’s …………………</a:t>
            </a:r>
            <a:r>
              <a:rPr lang="en-US" sz="3200" dirty="0" smtClean="0">
                <a:solidFill>
                  <a:srgbClr val="0070C0"/>
                </a:solidFill>
              </a:rPr>
              <a:t>(a team sport/game; an individual sport/game).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en-US" sz="3600" dirty="0" smtClean="0">
                <a:solidFill>
                  <a:schemeClr val="tx1"/>
                </a:solidFill>
              </a:rPr>
              <a:t>It </a:t>
            </a:r>
            <a:r>
              <a:rPr lang="en-US" sz="3600" dirty="0">
                <a:solidFill>
                  <a:schemeClr val="tx1"/>
                </a:solidFill>
              </a:rPr>
              <a:t>usually lasts </a:t>
            </a:r>
            <a:r>
              <a:rPr lang="en-US" sz="3600" dirty="0" smtClean="0">
                <a:solidFill>
                  <a:schemeClr val="tx1"/>
                </a:solidFill>
              </a:rPr>
              <a:t>………………………… minutes. There </a:t>
            </a:r>
            <a:r>
              <a:rPr lang="en-US" sz="3600" dirty="0">
                <a:solidFill>
                  <a:schemeClr val="tx1"/>
                </a:solidFill>
              </a:rPr>
              <a:t>are </a:t>
            </a:r>
            <a:r>
              <a:rPr lang="en-US" sz="3600" dirty="0" smtClean="0">
                <a:solidFill>
                  <a:schemeClr val="tx1"/>
                </a:solidFill>
              </a:rPr>
              <a:t>………….. players. You need………………,...,…… </a:t>
            </a:r>
            <a:r>
              <a:rPr lang="en-US" sz="3200" dirty="0" smtClean="0">
                <a:solidFill>
                  <a:srgbClr val="0070C0"/>
                </a:solidFill>
              </a:rPr>
              <a:t>(ball, racket, goggles, bicycle, skateboard, skis, sports shoes…) </a:t>
            </a:r>
            <a:r>
              <a:rPr lang="en-US" sz="3600" dirty="0" smtClean="0">
                <a:solidFill>
                  <a:schemeClr val="tx1"/>
                </a:solidFill>
              </a:rPr>
              <a:t>to play this sport/game.  </a:t>
            </a:r>
          </a:p>
          <a:p>
            <a:pPr>
              <a:defRPr/>
            </a:pPr>
            <a:r>
              <a:rPr lang="en-US" sz="3600" dirty="0" smtClean="0">
                <a:solidFill>
                  <a:schemeClr val="tx1"/>
                </a:solidFill>
              </a:rPr>
              <a:t>I usually…..………………. </a:t>
            </a:r>
            <a:r>
              <a:rPr lang="en-US" sz="3600" dirty="0">
                <a:solidFill>
                  <a:schemeClr val="tx1"/>
                </a:solidFill>
              </a:rPr>
              <a:t>with my </a:t>
            </a:r>
            <a:r>
              <a:rPr lang="en-US" sz="3600" dirty="0" smtClean="0">
                <a:solidFill>
                  <a:schemeClr val="tx1"/>
                </a:solidFill>
              </a:rPr>
              <a:t>……….. </a:t>
            </a:r>
          </a:p>
          <a:p>
            <a:pPr>
              <a:defRPr/>
            </a:pPr>
            <a:r>
              <a:rPr lang="en-US" sz="3600" dirty="0" smtClean="0">
                <a:solidFill>
                  <a:schemeClr val="tx1"/>
                </a:solidFill>
              </a:rPr>
              <a:t>I love…………………….. because </a:t>
            </a:r>
            <a:r>
              <a:rPr lang="en-US" sz="3600" dirty="0">
                <a:solidFill>
                  <a:schemeClr val="tx1"/>
                </a:solidFill>
              </a:rPr>
              <a:t>it’s </a:t>
            </a:r>
            <a:r>
              <a:rPr lang="en-US" sz="3200" dirty="0" smtClean="0">
                <a:solidFill>
                  <a:schemeClr val="tx1"/>
                </a:solidFill>
              </a:rPr>
              <a:t>……..</a:t>
            </a:r>
            <a:r>
              <a:rPr lang="en-US" sz="3200" dirty="0" smtClean="0">
                <a:solidFill>
                  <a:srgbClr val="0070C0"/>
                </a:solidFill>
              </a:rPr>
              <a:t>(fun, good for health/ interesting/….)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3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49" y="2532369"/>
            <a:ext cx="3152470" cy="3152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5232400" y="3352800"/>
            <a:ext cx="5721350" cy="914400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In 1941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5232400" y="1917700"/>
            <a:ext cx="581818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In 1940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5327650" y="4876800"/>
            <a:ext cx="5722938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In 1942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017838" y="539750"/>
            <a:ext cx="5414962" cy="7080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/>
              <a:t>When was he born?</a:t>
            </a:r>
            <a:endParaRPr lang="en-US" sz="4000" b="1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6021388" y="1905000"/>
            <a:ext cx="4978400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6065838" y="3352800"/>
            <a:ext cx="49784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6021388" y="4876800"/>
            <a:ext cx="49784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651125" y="622300"/>
            <a:ext cx="7342188" cy="5842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How many World Cups did he win?</a:t>
            </a:r>
            <a:endParaRPr lang="en-US" sz="32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47" y="1885106"/>
            <a:ext cx="3799733" cy="37997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5232400" y="3352800"/>
            <a:ext cx="5784850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In 1959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5232400" y="1692275"/>
            <a:ext cx="5735638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In 1958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5327650" y="4876800"/>
            <a:ext cx="5672138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In 1960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727200" y="481013"/>
            <a:ext cx="8208963" cy="5842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When did he win his first World Cup?</a:t>
            </a:r>
            <a:endParaRPr lang="en-US" sz="32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49" y="2532369"/>
            <a:ext cx="3152470" cy="3152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1733550" y="609600"/>
            <a:ext cx="67246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 dirty="0" smtClean="0">
                <a:solidFill>
                  <a:srgbClr val="FFFF00"/>
                </a:solidFill>
              </a:rPr>
              <a:t>UNIT 8. SPORTS AND GAMES </a:t>
            </a:r>
          </a:p>
          <a:p>
            <a:pPr algn="ctr"/>
            <a:r>
              <a:rPr lang="en-US" altLang="en-US" sz="3200" b="1" dirty="0" smtClean="0">
                <a:solidFill>
                  <a:srgbClr val="FFFF00"/>
                </a:solidFill>
              </a:rPr>
              <a:t>LESSON 6: SKILLS 2</a:t>
            </a:r>
            <a:endParaRPr lang="en-US" altLang="en-US" sz="3200" b="1" dirty="0">
              <a:solidFill>
                <a:srgbClr val="FFFF00"/>
              </a:solidFill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790575" y="1870075"/>
            <a:ext cx="62912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4400" dirty="0" smtClean="0">
                <a:solidFill>
                  <a:schemeClr val="bg1"/>
                </a:solidFill>
              </a:rPr>
              <a:t>I. Listening </a:t>
            </a:r>
          </a:p>
          <a:p>
            <a:pPr>
              <a:defRPr/>
            </a:pPr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1925" y="161925"/>
            <a:ext cx="1104900" cy="3905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/>
              <a:t>Listening</a:t>
            </a:r>
          </a:p>
        </p:txBody>
      </p:sp>
      <p:sp>
        <p:nvSpPr>
          <p:cNvPr id="5" name="Oval 4"/>
          <p:cNvSpPr/>
          <p:nvPr/>
        </p:nvSpPr>
        <p:spPr>
          <a:xfrm>
            <a:off x="1497372" y="228600"/>
            <a:ext cx="718778" cy="4016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6150" y="95122"/>
            <a:ext cx="833051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5"/>
                </a:solidFill>
              </a:rPr>
              <a:t>Listen to the passages. Who are they about?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749300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3196553"/>
            <a:ext cx="5177991" cy="366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630238"/>
            <a:ext cx="11334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3439529" y="630238"/>
            <a:ext cx="8521700" cy="2447253"/>
          </a:xfrm>
          <a:prstGeom prst="cloudCallout">
            <a:avLst>
              <a:gd name="adj1" fmla="val -45270"/>
              <a:gd name="adj2" fmla="val 6885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smtClean="0">
                <a:solidFill>
                  <a:srgbClr val="FF0000"/>
                </a:solidFill>
              </a:rPr>
              <a:t>They are Hai</a:t>
            </a:r>
            <a:r>
              <a:rPr lang="en-US" sz="4800" b="1" dirty="0">
                <a:solidFill>
                  <a:srgbClr val="FF0000"/>
                </a:solidFill>
              </a:rPr>
              <a:t>, Alice, Bill and </a:t>
            </a:r>
            <a:r>
              <a:rPr lang="en-US" sz="4800" b="1" dirty="0" err="1">
                <a:solidFill>
                  <a:srgbClr val="FF0000"/>
                </a:solidFill>
              </a:rPr>
              <a:t>Trung</a:t>
            </a:r>
            <a:r>
              <a:rPr lang="en-US" sz="4800" b="1" dirty="0" smtClean="0">
                <a:solidFill>
                  <a:srgbClr val="FF0000"/>
                </a:solidFill>
              </a:rPr>
              <a:t>.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0" y="981075"/>
            <a:ext cx="11934825" cy="5876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61925" y="161925"/>
            <a:ext cx="1104900" cy="3905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/>
              <a:t>Listening</a:t>
            </a:r>
          </a:p>
        </p:txBody>
      </p:sp>
      <p:sp>
        <p:nvSpPr>
          <p:cNvPr id="5" name="Oval 4"/>
          <p:cNvSpPr/>
          <p:nvPr/>
        </p:nvSpPr>
        <p:spPr>
          <a:xfrm>
            <a:off x="1266825" y="195262"/>
            <a:ext cx="614361" cy="518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1187" y="34731"/>
            <a:ext cx="10310813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Listen to the passages again . Then write True (T) or False (F) for each sentences.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228972"/>
              </p:ext>
            </p:extLst>
          </p:nvPr>
        </p:nvGraphicFramePr>
        <p:xfrm>
          <a:off x="685802" y="1014411"/>
          <a:ext cx="10652125" cy="5533484"/>
        </p:xfrm>
        <a:graphic>
          <a:graphicData uri="http://schemas.openxmlformats.org/drawingml/2006/table">
            <a:tbl>
              <a:tblPr/>
              <a:tblGrid>
                <a:gridCol w="8529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1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44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effectLst/>
                        </a:rPr>
                        <a:t/>
                      </a:r>
                      <a:br>
                        <a:rPr lang="en-US" sz="1800" b="1" dirty="0">
                          <a:effectLst/>
                        </a:rPr>
                      </a:br>
                      <a:endParaRPr lang="en-US" sz="1800" b="1" dirty="0">
                        <a:effectLst/>
                      </a:endParaRPr>
                    </a:p>
                    <a:p>
                      <a:pPr algn="ctr" fontAlgn="t"/>
                      <a:endParaRPr lang="en-US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0964" marR="60964" marT="73158" marB="73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0964" marR="60964" marT="73158" marB="73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7" marR="91447"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015">
                <a:tc>
                  <a:txBody>
                    <a:bodyPr/>
                    <a:lstStyle/>
                    <a:p>
                      <a:pPr fontAlgn="t"/>
                      <a:r>
                        <a:rPr lang="en-US" sz="3600" b="0" dirty="0">
                          <a:solidFill>
                            <a:srgbClr val="03A9F4"/>
                          </a:solidFill>
                          <a:effectLst/>
                        </a:rPr>
                        <a:t>1.</a:t>
                      </a:r>
                      <a:r>
                        <a:rPr lang="en-US" sz="3600" dirty="0">
                          <a:effectLst/>
                        </a:rPr>
                        <a:t>Hai plays chess every Saturday.</a:t>
                      </a:r>
                    </a:p>
                  </a:txBody>
                  <a:tcPr marL="60964" marR="60964" marT="73158" marB="73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dirty="0">
                        <a:effectLst/>
                      </a:endParaRPr>
                    </a:p>
                  </a:txBody>
                  <a:tcPr marL="60964" marR="60964" marT="73158" marB="73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dirty="0">
                        <a:effectLst/>
                      </a:endParaRPr>
                    </a:p>
                  </a:txBody>
                  <a:tcPr marL="60964" marR="60964" marT="73158" marB="73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8909">
                <a:tc>
                  <a:txBody>
                    <a:bodyPr/>
                    <a:lstStyle/>
                    <a:p>
                      <a:pPr fontAlgn="t"/>
                      <a:r>
                        <a:rPr lang="en-US" sz="3600" b="0" dirty="0">
                          <a:solidFill>
                            <a:srgbClr val="03A9F4"/>
                          </a:solidFill>
                          <a:effectLst/>
                        </a:rPr>
                        <a:t>2.</a:t>
                      </a:r>
                      <a:r>
                        <a:rPr lang="en-US" sz="3600" i="1" dirty="0">
                          <a:effectLst/>
                        </a:rPr>
                        <a:t>‘Angry Birds’</a:t>
                      </a:r>
                      <a:r>
                        <a:rPr lang="en-US" sz="3600" dirty="0">
                          <a:effectLst/>
                        </a:rPr>
                        <a:t> is Bill’s </a:t>
                      </a:r>
                      <a:r>
                        <a:rPr lang="en-US" sz="3600" dirty="0" err="1">
                          <a:effectLst/>
                        </a:rPr>
                        <a:t>favourite</a:t>
                      </a:r>
                      <a:r>
                        <a:rPr lang="en-US" sz="3600" dirty="0">
                          <a:effectLst/>
                        </a:rPr>
                        <a:t> game.</a:t>
                      </a:r>
                    </a:p>
                  </a:txBody>
                  <a:tcPr marL="60964" marR="60964" marT="73158" marB="73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dirty="0">
                        <a:effectLst/>
                      </a:endParaRPr>
                    </a:p>
                  </a:txBody>
                  <a:tcPr marL="60964" marR="60964" marT="73158" marB="73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dirty="0">
                        <a:effectLst/>
                      </a:endParaRPr>
                    </a:p>
                  </a:txBody>
                  <a:tcPr marL="60964" marR="60964" marT="73158" marB="73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6834">
                <a:tc>
                  <a:txBody>
                    <a:bodyPr/>
                    <a:lstStyle/>
                    <a:p>
                      <a:pPr fontAlgn="t"/>
                      <a:r>
                        <a:rPr lang="en-US" sz="3600" b="0" dirty="0">
                          <a:solidFill>
                            <a:srgbClr val="03A9F4"/>
                          </a:solidFill>
                          <a:effectLst/>
                        </a:rPr>
                        <a:t>3.</a:t>
                      </a:r>
                      <a:r>
                        <a:rPr lang="en-US" sz="3600" dirty="0">
                          <a:effectLst/>
                        </a:rPr>
                        <a:t>Alice doesn’t like doing sports very much.</a:t>
                      </a:r>
                    </a:p>
                  </a:txBody>
                  <a:tcPr marL="60964" marR="60964" marT="73158" marB="73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>
                        <a:effectLst/>
                      </a:endParaRPr>
                    </a:p>
                  </a:txBody>
                  <a:tcPr marL="60964" marR="60964" marT="73158" marB="73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dirty="0">
                        <a:effectLst/>
                      </a:endParaRPr>
                    </a:p>
                  </a:txBody>
                  <a:tcPr marL="60964" marR="60964" marT="73158" marB="73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6920">
                <a:tc>
                  <a:txBody>
                    <a:bodyPr/>
                    <a:lstStyle/>
                    <a:p>
                      <a:pPr fontAlgn="t"/>
                      <a:r>
                        <a:rPr lang="en-US" sz="3600" b="0" dirty="0">
                          <a:solidFill>
                            <a:srgbClr val="03A9F4"/>
                          </a:solidFill>
                          <a:effectLst/>
                        </a:rPr>
                        <a:t>4.</a:t>
                      </a:r>
                      <a:r>
                        <a:rPr lang="en-US" sz="3600" dirty="0">
                          <a:effectLst/>
                        </a:rPr>
                        <a:t>Trung is very good at playing football.</a:t>
                      </a:r>
                    </a:p>
                  </a:txBody>
                  <a:tcPr marL="60964" marR="60964" marT="73158" marB="73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>
                        <a:effectLst/>
                      </a:endParaRPr>
                    </a:p>
                  </a:txBody>
                  <a:tcPr marL="60964" marR="60964" marT="73158" marB="73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dirty="0">
                        <a:effectLst/>
                      </a:endParaRPr>
                    </a:p>
                  </a:txBody>
                  <a:tcPr marL="60964" marR="60964" marT="73158" marB="73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530">
                <a:tc>
                  <a:txBody>
                    <a:bodyPr/>
                    <a:lstStyle/>
                    <a:p>
                      <a:pPr fontAlgn="t"/>
                      <a:r>
                        <a:rPr lang="en-US" sz="3600" b="0" dirty="0">
                          <a:solidFill>
                            <a:srgbClr val="03A9F4"/>
                          </a:solidFill>
                          <a:effectLst/>
                        </a:rPr>
                        <a:t>5.</a:t>
                      </a:r>
                      <a:r>
                        <a:rPr lang="en-US" sz="3600" dirty="0">
                          <a:effectLst/>
                        </a:rPr>
                        <a:t>Bill’s dream is to create a new game.</a:t>
                      </a:r>
                    </a:p>
                  </a:txBody>
                  <a:tcPr marL="60964" marR="60964" marT="73158" marB="73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>
                        <a:effectLst/>
                      </a:endParaRPr>
                    </a:p>
                  </a:txBody>
                  <a:tcPr marL="60964" marR="60964" marT="73158" marB="73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7" marR="91447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9426240" y="1289785"/>
            <a:ext cx="673769" cy="606392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T</a:t>
            </a:r>
          </a:p>
        </p:txBody>
      </p:sp>
      <p:sp>
        <p:nvSpPr>
          <p:cNvPr id="19" name="Oval 18"/>
          <p:cNvSpPr/>
          <p:nvPr/>
        </p:nvSpPr>
        <p:spPr>
          <a:xfrm>
            <a:off x="10425664" y="1289785"/>
            <a:ext cx="673769" cy="606392"/>
          </a:xfrm>
          <a:prstGeom prst="ellipse">
            <a:avLst/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F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825" y="2859088"/>
            <a:ext cx="735013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513" y="2132013"/>
            <a:ext cx="73501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825" y="3689350"/>
            <a:ext cx="7350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512" y="4959684"/>
            <a:ext cx="735013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575" y="5248275"/>
            <a:ext cx="73501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350" y="1171575"/>
            <a:ext cx="661269" cy="66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1146176"/>
            <a:ext cx="663373" cy="66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8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8" y="713489"/>
            <a:ext cx="1673225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896177" y="49501"/>
            <a:ext cx="1020843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333333"/>
                </a:solidFill>
                <a:effectLst/>
                <a:latin typeface="Helvetica Neue"/>
              </a:rPr>
              <a:t>My name's </a:t>
            </a:r>
            <a:r>
              <a:rPr lang="en-US" sz="3200" b="0" i="0" dirty="0" smtClean="0">
                <a:solidFill>
                  <a:srgbClr val="FF0000"/>
                </a:solidFill>
                <a:effectLst/>
                <a:latin typeface="Helvetica Neue"/>
              </a:rPr>
              <a:t>Alice. 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Helvetica Neue"/>
              </a:rPr>
              <a:t>My </a:t>
            </a:r>
            <a:r>
              <a:rPr lang="en-US" sz="3200" b="0" i="0" dirty="0" err="1" smtClean="0">
                <a:solidFill>
                  <a:srgbClr val="333333"/>
                </a:solidFill>
                <a:effectLst/>
                <a:latin typeface="Helvetica Neue"/>
              </a:rPr>
              <a:t>favourite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Helvetica Neue"/>
              </a:rPr>
              <a:t> hobby is playing chess. </a:t>
            </a:r>
            <a:r>
              <a:rPr lang="en-US" sz="3200" b="0" i="0" dirty="0" smtClean="0">
                <a:solidFill>
                  <a:srgbClr val="FF0000"/>
                </a:solidFill>
                <a:effectLst/>
                <a:latin typeface="Helvetica Neue"/>
              </a:rPr>
              <a:t>My friend and I play chess every Saturday.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81186" y="30044"/>
            <a:ext cx="1020843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333333"/>
                </a:solidFill>
                <a:effectLst/>
                <a:latin typeface="Helvetica Neue"/>
              </a:rPr>
              <a:t>I'm Bill. After my lessons, I like to play computer game. </a:t>
            </a:r>
            <a:r>
              <a:rPr lang="en-US" sz="3200" b="1" i="0" dirty="0" smtClean="0">
                <a:solidFill>
                  <a:srgbClr val="FF0000"/>
                </a:solidFill>
                <a:effectLst/>
                <a:latin typeface="Helvetica Neue"/>
              </a:rPr>
              <a:t>The game I like best is 'Angry Birds'.</a:t>
            </a:r>
            <a:r>
              <a:rPr lang="en-US" sz="3200" b="0" i="0" dirty="0" smtClean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11167" y="37429"/>
            <a:ext cx="1020843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My name's Alice.  </a:t>
            </a:r>
            <a:r>
              <a:rPr lang="en-US" sz="3200" b="1" dirty="0">
                <a:solidFill>
                  <a:srgbClr val="FF0000"/>
                </a:solidFill>
              </a:rPr>
              <a:t>I don't like doing sport very much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  <a:r>
              <a:rPr lang="en-US" sz="3200" dirty="0"/>
              <a:t> but I like watching ice skating on TV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16196" y="60090"/>
            <a:ext cx="1020843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My name's </a:t>
            </a:r>
            <a:r>
              <a:rPr lang="en-US" sz="3200" dirty="0" err="1" smtClean="0"/>
              <a:t>Trung</a:t>
            </a:r>
            <a:r>
              <a:rPr lang="en-US" sz="3200" dirty="0" smtClean="0"/>
              <a:t>. </a:t>
            </a:r>
            <a:r>
              <a:rPr lang="en-US" sz="3200" b="1" dirty="0" smtClean="0">
                <a:solidFill>
                  <a:srgbClr val="FF0000"/>
                </a:solidFill>
              </a:rPr>
              <a:t>I </a:t>
            </a:r>
            <a:r>
              <a:rPr lang="en-US" sz="3200" b="1" dirty="0">
                <a:solidFill>
                  <a:srgbClr val="FF0000"/>
                </a:solidFill>
              </a:rPr>
              <a:t>don't do much sport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/>
              <a:t>but I often go swimming with my friends on hot days.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06138" y="47602"/>
            <a:ext cx="1020843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Hi. I'm Bill.  </a:t>
            </a:r>
            <a:r>
              <a:rPr lang="en-US" sz="3200" b="1" dirty="0">
                <a:solidFill>
                  <a:srgbClr val="FF0000"/>
                </a:solidFill>
              </a:rPr>
              <a:t>I hope that I can create a new kind of computer game in the future.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1925" y="161925"/>
            <a:ext cx="1104900" cy="3905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/>
              <a:t>Listening</a:t>
            </a:r>
          </a:p>
        </p:txBody>
      </p:sp>
      <p:sp>
        <p:nvSpPr>
          <p:cNvPr id="3" name="Oval 2"/>
          <p:cNvSpPr/>
          <p:nvPr/>
        </p:nvSpPr>
        <p:spPr>
          <a:xfrm>
            <a:off x="1290638" y="204888"/>
            <a:ext cx="640999" cy="6206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/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1637" y="123123"/>
            <a:ext cx="8115300" cy="107721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/>
              <a:t>Listen to the passages again . Fill in each blank to complete the sentences.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6766" y="1385889"/>
            <a:ext cx="11338059" cy="488978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3600" dirty="0">
                <a:solidFill>
                  <a:schemeClr val="tx1"/>
                </a:solidFill>
              </a:rPr>
              <a:t>1.Hai </a:t>
            </a:r>
            <a:r>
              <a:rPr lang="en-US" sz="3600" dirty="0" err="1">
                <a:solidFill>
                  <a:schemeClr val="tx1"/>
                </a:solidFill>
              </a:rPr>
              <a:t>practises</a:t>
            </a:r>
            <a:r>
              <a:rPr lang="en-US" sz="3600" dirty="0">
                <a:solidFill>
                  <a:schemeClr val="tx1"/>
                </a:solidFill>
              </a:rPr>
              <a:t> at the                   three times a week.</a:t>
            </a:r>
          </a:p>
          <a:p>
            <a:pPr>
              <a:lnSpc>
                <a:spcPct val="150000"/>
              </a:lnSpc>
              <a:defRPr/>
            </a:pPr>
            <a:r>
              <a:rPr lang="en-US" sz="3600" dirty="0">
                <a:solidFill>
                  <a:schemeClr val="tx1"/>
                </a:solidFill>
              </a:rPr>
              <a:t>2.Trung can                  the guitar.</a:t>
            </a:r>
          </a:p>
          <a:p>
            <a:pPr>
              <a:lnSpc>
                <a:spcPct val="150000"/>
              </a:lnSpc>
              <a:defRPr/>
            </a:pPr>
            <a:r>
              <a:rPr lang="en-US" sz="3600" dirty="0">
                <a:solidFill>
                  <a:schemeClr val="tx1"/>
                </a:solidFill>
              </a:rPr>
              <a:t>3.Alice likes                    ice skating.</a:t>
            </a:r>
          </a:p>
          <a:p>
            <a:pPr>
              <a:lnSpc>
                <a:spcPct val="150000"/>
              </a:lnSpc>
              <a:defRPr/>
            </a:pPr>
            <a:r>
              <a:rPr lang="en-US" sz="3600" dirty="0">
                <a:solidFill>
                  <a:schemeClr val="tx1"/>
                </a:solidFill>
              </a:rPr>
              <a:t>4.                is at </a:t>
            </a:r>
            <a:r>
              <a:rPr lang="en-US" sz="3600" dirty="0" err="1">
                <a:solidFill>
                  <a:schemeClr val="tx1"/>
                </a:solidFill>
              </a:rPr>
              <a:t>Rosemarrick</a:t>
            </a:r>
            <a:r>
              <a:rPr lang="en-US" sz="3600" dirty="0">
                <a:solidFill>
                  <a:schemeClr val="tx1"/>
                </a:solidFill>
              </a:rPr>
              <a:t> Lower Secondary School.</a:t>
            </a:r>
          </a:p>
          <a:p>
            <a:pPr>
              <a:lnSpc>
                <a:spcPct val="150000"/>
              </a:lnSpc>
              <a:defRPr/>
            </a:pPr>
            <a:r>
              <a:rPr lang="en-US" sz="3600" dirty="0">
                <a:solidFill>
                  <a:schemeClr val="tx1"/>
                </a:solidFill>
              </a:rPr>
              <a:t>5.Trung                 swimming on hot days.</a:t>
            </a:r>
          </a:p>
          <a:p>
            <a:pPr algn="ctr">
              <a:lnSpc>
                <a:spcPct val="150000"/>
              </a:lnSpc>
              <a:defRPr/>
            </a:pPr>
            <a:endParaRPr lang="en-US" sz="4000" dirty="0">
              <a:solidFill>
                <a:srgbClr val="0066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86338" y="1544638"/>
            <a:ext cx="1558925" cy="4524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</a:rPr>
              <a:t>club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65475" y="2476500"/>
            <a:ext cx="1627188" cy="4524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</a:rPr>
              <a:t>play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65475" y="3228975"/>
            <a:ext cx="1946275" cy="4524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</a:rPr>
              <a:t>watching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6363" y="4027488"/>
            <a:ext cx="1423987" cy="4524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</a:rPr>
              <a:t>Bill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16175" y="4884738"/>
            <a:ext cx="1563688" cy="4524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</a:rPr>
              <a:t>goes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063" y="98425"/>
            <a:ext cx="842962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025" y="117475"/>
            <a:ext cx="868363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768" y="5140325"/>
            <a:ext cx="242887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1733550" y="609600"/>
            <a:ext cx="67246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 dirty="0" smtClean="0">
                <a:solidFill>
                  <a:srgbClr val="FFFF00"/>
                </a:solidFill>
              </a:rPr>
              <a:t>UNIT 8. SPORTS AND GAMES </a:t>
            </a:r>
          </a:p>
          <a:p>
            <a:pPr algn="ctr"/>
            <a:r>
              <a:rPr lang="en-US" altLang="en-US" sz="3200" b="1" dirty="0" smtClean="0">
                <a:solidFill>
                  <a:srgbClr val="FFFF00"/>
                </a:solidFill>
              </a:rPr>
              <a:t>LESSON 6: SKILLS 2</a:t>
            </a:r>
            <a:endParaRPr lang="en-US" altLang="en-US" sz="3200" b="1" dirty="0">
              <a:solidFill>
                <a:srgbClr val="FFFF00"/>
              </a:solidFill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790575" y="1870075"/>
            <a:ext cx="6291263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857250" indent="-857250">
              <a:buAutoNum type="romanUcPeriod"/>
              <a:defRPr/>
            </a:pPr>
            <a:r>
              <a:rPr lang="en-US" sz="4400" dirty="0" smtClean="0">
                <a:solidFill>
                  <a:schemeClr val="bg1"/>
                </a:solidFill>
              </a:rPr>
              <a:t>Listening</a:t>
            </a:r>
          </a:p>
          <a:p>
            <a:pPr marL="857250" indent="-857250">
              <a:buAutoNum type="romanUcPeriod"/>
              <a:defRPr/>
            </a:pPr>
            <a:r>
              <a:rPr lang="en-US" sz="4400" dirty="0" smtClean="0">
                <a:solidFill>
                  <a:schemeClr val="bg1"/>
                </a:solidFill>
              </a:rPr>
              <a:t>Writing </a:t>
            </a:r>
          </a:p>
          <a:p>
            <a:pPr>
              <a:defRPr/>
            </a:pPr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2414</TotalTime>
  <Words>567</Words>
  <Application>Microsoft Office PowerPoint</Application>
  <PresentationFormat>Widescreen</PresentationFormat>
  <Paragraphs>85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Cooper Black</vt:lpstr>
      <vt:lpstr>Helvetica Neue</vt:lpstr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LÊ THANH HUYỀN</Manager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E6-U8-SKILL2-JESS</dc:title>
  <dc:creator>JESSICA LEE</dc:creator>
  <cp:lastModifiedBy>My Laptop</cp:lastModifiedBy>
  <cp:revision>167</cp:revision>
  <dcterms:created xsi:type="dcterms:W3CDTF">2018-11-05T02:58:53Z</dcterms:created>
  <dcterms:modified xsi:type="dcterms:W3CDTF">2021-02-21T14:26:05Z</dcterms:modified>
</cp:coreProperties>
</file>