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75" r:id="rId2"/>
    <p:sldId id="419" r:id="rId3"/>
    <p:sldId id="420" r:id="rId4"/>
    <p:sldId id="421" r:id="rId5"/>
    <p:sldId id="429" r:id="rId6"/>
    <p:sldId id="422" r:id="rId7"/>
    <p:sldId id="423" r:id="rId8"/>
    <p:sldId id="424" r:id="rId9"/>
    <p:sldId id="433" r:id="rId10"/>
    <p:sldId id="425" r:id="rId11"/>
    <p:sldId id="426" r:id="rId12"/>
    <p:sldId id="427" r:id="rId13"/>
  </p:sldIdLst>
  <p:sldSz cx="12192000" cy="6858000"/>
  <p:notesSz cx="6858000" cy="9144000"/>
  <p:embeddedFontLst>
    <p:embeddedFont>
      <p:font typeface="Cooper Black" panose="0208090404030B020404" pitchFamily="18" charset="0"/>
      <p:regular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99FF66"/>
    <a:srgbClr val="FF0066"/>
    <a:srgbClr val="FF33CC"/>
    <a:srgbClr val="FF99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51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E07DE81-1F11-4178-9913-40B17F10479E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95D12C-574F-45CA-88FD-80A324E8BF7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0ABFE-176D-460C-B747-D316E985D42D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1486F-005E-446C-9CB8-D8E344750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4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496E5-2CA8-4301-A736-AE82DB52437F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44781-9951-4F6F-8C57-372F411374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111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9866-BB29-48D1-A967-3CC4F1E95D69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F9CB-1F5D-4DAA-93A9-CFD92FC9A7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31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B83C9-7EA4-4B3D-A581-B632D1E2554E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DAC0A-FD49-45E7-A9AE-100C47CBAC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256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F59F9-7053-4496-A1F0-D15B07795003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94840-D82A-4175-9F48-03AD768FE7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850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FEE53-C01C-419F-97A8-58C2232CD161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EA827-D760-4D0F-9A8E-77CECE9A91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4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F317C-9CBE-41C3-A03B-2554B3D1A0A1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C93DA-604E-4677-9ED9-70A0886037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28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E1628-CC80-4CEE-81D5-860A1FDB1FA1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07F45-5E72-4622-94CF-7313C87344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8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43AB-5FCD-49B8-9014-E2EEC153C23A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9F855-E084-4B17-976C-FA1C0CA0E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377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A93C4-BE67-4443-8AE5-680E877B31DE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8AA8A-A3F6-41B8-9677-3091100EAC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36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8CB8E-26EC-4785-8A3B-253D6FC409C7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29C20-7A83-4661-A1EF-E70098043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19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F237EC-52B8-4A8A-97F8-514B0F96C9E5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C3793BB-ACD1-4A09-A66B-7B7FEDA2BD6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4.png"/><Relationship Id="rId4" Type="http://schemas.openxmlformats.org/officeDocument/2006/relationships/image" Target="../media/image16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4.png"/><Relationship Id="rId5" Type="http://schemas.openxmlformats.org/officeDocument/2006/relationships/image" Target="../media/image22.jpeg"/><Relationship Id="rId10" Type="http://schemas.openxmlformats.org/officeDocument/2006/relationships/image" Target="../media/image7.png"/><Relationship Id="rId4" Type="http://schemas.openxmlformats.org/officeDocument/2006/relationships/image" Target="../media/image21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4.png"/><Relationship Id="rId4" Type="http://schemas.openxmlformats.org/officeDocument/2006/relationships/audio" Target="../media/audio4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0786"/>
            <a:ext cx="12191999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>
                <a:ln w="1143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UNIT </a:t>
            </a:r>
            <a:r>
              <a:rPr lang="en-US" sz="4800" b="1" dirty="0">
                <a:ln w="1143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9. CITIES OF THE WORLD</a:t>
            </a:r>
            <a:endParaRPr lang="en-US" sz="4800" b="1" dirty="0">
              <a:ln w="11430"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oper Black" pitchFamily="18" charset="0"/>
            </a:endParaRPr>
          </a:p>
          <a:p>
            <a:pPr algn="ctr">
              <a:defRPr/>
            </a:pPr>
            <a:r>
              <a:rPr lang="en-US" sz="4800" b="1" dirty="0">
                <a:ln w="1143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A CLOSER LOOK 1</a:t>
            </a:r>
          </a:p>
        </p:txBody>
      </p:sp>
      <p:pic>
        <p:nvPicPr>
          <p:cNvPr id="205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013"/>
            <a:ext cx="3143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6391" y="930276"/>
            <a:ext cx="11868150" cy="5964237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85725"/>
            <a:ext cx="1020127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5"/>
                </a:solidFill>
              </a:rPr>
              <a:t>Complete the fact sheet by choosing one picture. Compare your fact sheet with a classmate. Do you agree with his/her answers?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309688" y="95251"/>
            <a:ext cx="676275" cy="717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5</a:t>
            </a:r>
            <a:endParaRPr lang="en-US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35719" y="38894"/>
            <a:ext cx="1266825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Grammar </a:t>
            </a:r>
            <a:endParaRPr lang="en-US" b="1" dirty="0"/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5728679" y="968377"/>
            <a:ext cx="24193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>
                <a:solidFill>
                  <a:srgbClr val="FF5722"/>
                </a:solidFill>
                <a:latin typeface="Helvetica Neue"/>
              </a:rPr>
              <a:t>COUNTRY: </a:t>
            </a:r>
            <a:r>
              <a:rPr lang="en-US" altLang="en-US" sz="2400" b="1" dirty="0">
                <a:solidFill>
                  <a:srgbClr val="FF5722"/>
                </a:solidFill>
                <a:latin typeface="Helvetica Neue"/>
              </a:rPr>
              <a:t>BRITAIN</a:t>
            </a:r>
            <a:endParaRPr lang="en-US" altLang="en-US" sz="2400" dirty="0">
              <a:solidFill>
                <a:srgbClr val="333333"/>
              </a:solidFill>
              <a:latin typeface="Helvetica Neue"/>
            </a:endParaRPr>
          </a:p>
          <a:p>
            <a:r>
              <a:rPr lang="en-US" altLang="en-US" sz="2400" dirty="0">
                <a:solidFill>
                  <a:srgbClr val="333333"/>
                </a:solidFill>
                <a:latin typeface="Helvetica Neue"/>
              </a:rPr>
              <a:t>Biggest city: </a:t>
            </a:r>
            <a:r>
              <a:rPr lang="en-US" altLang="en-US" sz="2400" i="1" dirty="0">
                <a:solidFill>
                  <a:srgbClr val="333333"/>
                </a:solidFill>
                <a:latin typeface="Helvetica Neue"/>
              </a:rPr>
              <a:t>London</a:t>
            </a:r>
            <a:endParaRPr lang="en-US" altLang="en-US" sz="24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114300" y="1412875"/>
            <a:ext cx="28023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solidFill>
                  <a:srgbClr val="03A9F4"/>
                </a:solidFill>
                <a:latin typeface="Helvetica Neue"/>
              </a:rPr>
              <a:t>1.</a:t>
            </a:r>
            <a:r>
              <a:rPr lang="en-US" altLang="en-US" sz="2400">
                <a:solidFill>
                  <a:srgbClr val="333333"/>
                </a:solidFill>
                <a:latin typeface="Helvetica Neue"/>
              </a:rPr>
              <a:t>Oldest university:</a:t>
            </a:r>
          </a:p>
        </p:txBody>
      </p:sp>
      <p:pic>
        <p:nvPicPr>
          <p:cNvPr id="16392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7175"/>
            <a:ext cx="24812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1527175"/>
            <a:ext cx="23082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5752190" y="2724627"/>
            <a:ext cx="400050" cy="3714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9" name="Rounded Rectangle 18"/>
          <p:cNvSpPr/>
          <p:nvPr/>
        </p:nvSpPr>
        <p:spPr>
          <a:xfrm>
            <a:off x="10682666" y="2724627"/>
            <a:ext cx="400050" cy="3714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1640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4276725"/>
            <a:ext cx="2532063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63" y="4276725"/>
            <a:ext cx="2359025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5860441" y="5504707"/>
            <a:ext cx="400050" cy="3714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3" name="Rounded Rectangle 22"/>
          <p:cNvSpPr/>
          <p:nvPr/>
        </p:nvSpPr>
        <p:spPr>
          <a:xfrm>
            <a:off x="10790917" y="5500241"/>
            <a:ext cx="400050" cy="3714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6408" name="TextBox 23"/>
          <p:cNvSpPr txBox="1">
            <a:spLocks noChangeArrowheads="1"/>
          </p:cNvSpPr>
          <p:nvPr/>
        </p:nvSpPr>
        <p:spPr bwMode="auto">
          <a:xfrm>
            <a:off x="3027667" y="3256995"/>
            <a:ext cx="3286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accent1"/>
                </a:solidFill>
              </a:rPr>
              <a:t>a.</a:t>
            </a:r>
            <a:r>
              <a:rPr lang="en-US" altLang="en-US" sz="2400" dirty="0">
                <a:solidFill>
                  <a:schemeClr val="accent1"/>
                </a:solidFill>
                <a:latin typeface="Helvetica Neue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Helvetica Neue"/>
              </a:rPr>
              <a:t>University of oxford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6409" name="TextBox 24"/>
          <p:cNvSpPr txBox="1">
            <a:spLocks noChangeArrowheads="1"/>
          </p:cNvSpPr>
          <p:nvPr/>
        </p:nvSpPr>
        <p:spPr bwMode="auto">
          <a:xfrm>
            <a:off x="7337088" y="3243364"/>
            <a:ext cx="40138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accent1"/>
                </a:solidFill>
              </a:rPr>
              <a:t>b.</a:t>
            </a:r>
            <a:r>
              <a:rPr lang="en-US" altLang="en-US" sz="2400" dirty="0">
                <a:solidFill>
                  <a:schemeClr val="accent1"/>
                </a:solidFill>
                <a:latin typeface="Helvetica Neue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Helvetica Neue"/>
              </a:rPr>
              <a:t>University of Cambridge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6410" name="TextBox 25"/>
          <p:cNvSpPr txBox="1">
            <a:spLocks noChangeArrowheads="1"/>
          </p:cNvSpPr>
          <p:nvPr/>
        </p:nvSpPr>
        <p:spPr bwMode="auto">
          <a:xfrm>
            <a:off x="3333750" y="6203950"/>
            <a:ext cx="2417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accent1"/>
                </a:solidFill>
              </a:rPr>
              <a:t>a.</a:t>
            </a:r>
            <a:r>
              <a:rPr lang="en-US" altLang="en-US" sz="2400">
                <a:solidFill>
                  <a:schemeClr val="accent1"/>
                </a:solidFill>
                <a:latin typeface="Helvetica Neue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Helvetica Neue"/>
              </a:rPr>
              <a:t>Dickens </a:t>
            </a:r>
            <a:endParaRPr lang="en-US" altLang="en-US" sz="2400">
              <a:solidFill>
                <a:srgbClr val="FF0000"/>
              </a:solidFill>
            </a:endParaRPr>
          </a:p>
        </p:txBody>
      </p:sp>
      <p:sp>
        <p:nvSpPr>
          <p:cNvPr id="16411" name="TextBox 26"/>
          <p:cNvSpPr txBox="1">
            <a:spLocks noChangeArrowheads="1"/>
          </p:cNvSpPr>
          <p:nvPr/>
        </p:nvSpPr>
        <p:spPr bwMode="auto">
          <a:xfrm>
            <a:off x="7962900" y="6194425"/>
            <a:ext cx="304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accent1"/>
                </a:solidFill>
              </a:rPr>
              <a:t>b.</a:t>
            </a:r>
            <a:r>
              <a:rPr lang="en-US" altLang="en-US" sz="2400">
                <a:solidFill>
                  <a:schemeClr val="accent1"/>
                </a:solidFill>
                <a:latin typeface="Helvetica Neue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Helvetica Neue"/>
              </a:rPr>
              <a:t>Shakespeare</a:t>
            </a:r>
            <a:r>
              <a:rPr lang="en-US" altLang="en-US" sz="2400">
                <a:solidFill>
                  <a:srgbClr val="333333"/>
                </a:solidFill>
                <a:latin typeface="Helvetica Neue"/>
              </a:rPr>
              <a:t> </a:t>
            </a:r>
            <a:endParaRPr lang="en-US" altLang="en-US" sz="2400"/>
          </a:p>
        </p:txBody>
      </p:sp>
      <p:sp>
        <p:nvSpPr>
          <p:cNvPr id="28" name="Rectangle 27"/>
          <p:cNvSpPr/>
          <p:nvPr/>
        </p:nvSpPr>
        <p:spPr>
          <a:xfrm>
            <a:off x="114300" y="4076700"/>
            <a:ext cx="39814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5"/>
                </a:solidFill>
                <a:latin typeface="Helvetica Neue"/>
              </a:rPr>
              <a:t>2.</a:t>
            </a:r>
            <a:r>
              <a:rPr lang="en-US" sz="2400" dirty="0">
                <a:latin typeface="Helvetica Neue"/>
              </a:rPr>
              <a:t>Most </a:t>
            </a:r>
            <a:r>
              <a:rPr lang="en-US" sz="2400" dirty="0">
                <a:latin typeface="Helvetica Neue"/>
              </a:rPr>
              <a:t>popular British writer: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2566988"/>
            <a:ext cx="4540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113" y="5370513"/>
            <a:ext cx="4540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2" y="454026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013"/>
            <a:ext cx="3143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0" y="0"/>
            <a:ext cx="11830050" cy="6894513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/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466725"/>
            <a:ext cx="242252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238125"/>
            <a:ext cx="2668587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2643188"/>
            <a:ext cx="242252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2387600"/>
            <a:ext cx="2668587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49" y="4731188"/>
            <a:ext cx="242252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4756150"/>
            <a:ext cx="2668587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76200" y="352425"/>
            <a:ext cx="236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03A9F4"/>
                </a:solidFill>
                <a:latin typeface="Helvetica Neue"/>
              </a:rPr>
              <a:t>3.</a:t>
            </a:r>
            <a:r>
              <a:rPr lang="en-US" altLang="en-US" sz="2400" b="1">
                <a:solidFill>
                  <a:srgbClr val="333333"/>
                </a:solidFill>
                <a:latin typeface="Helvetica Neue"/>
              </a:rPr>
              <a:t>Most popular food: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90901" y="1491987"/>
            <a:ext cx="400050" cy="3714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/>
          </a:p>
        </p:txBody>
      </p:sp>
      <p:sp>
        <p:nvSpPr>
          <p:cNvPr id="12" name="Rounded Rectangle 11"/>
          <p:cNvSpPr/>
          <p:nvPr/>
        </p:nvSpPr>
        <p:spPr>
          <a:xfrm>
            <a:off x="11085370" y="1491987"/>
            <a:ext cx="400050" cy="3714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/>
          </a:p>
        </p:txBody>
      </p:sp>
      <p:sp>
        <p:nvSpPr>
          <p:cNvPr id="13" name="Rounded Rectangle 12"/>
          <p:cNvSpPr/>
          <p:nvPr/>
        </p:nvSpPr>
        <p:spPr>
          <a:xfrm>
            <a:off x="5490901" y="3760658"/>
            <a:ext cx="400050" cy="3714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/>
          </a:p>
        </p:txBody>
      </p:sp>
      <p:sp>
        <p:nvSpPr>
          <p:cNvPr id="14" name="Rounded Rectangle 13"/>
          <p:cNvSpPr/>
          <p:nvPr/>
        </p:nvSpPr>
        <p:spPr>
          <a:xfrm>
            <a:off x="11085370" y="3760658"/>
            <a:ext cx="400050" cy="3714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/>
          </a:p>
        </p:txBody>
      </p:sp>
      <p:sp>
        <p:nvSpPr>
          <p:cNvPr id="15" name="Rounded Rectangle 14"/>
          <p:cNvSpPr/>
          <p:nvPr/>
        </p:nvSpPr>
        <p:spPr>
          <a:xfrm>
            <a:off x="5490901" y="5966583"/>
            <a:ext cx="400050" cy="3714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/>
          </a:p>
        </p:txBody>
      </p:sp>
      <p:sp>
        <p:nvSpPr>
          <p:cNvPr id="16" name="Rounded Rectangle 15"/>
          <p:cNvSpPr/>
          <p:nvPr/>
        </p:nvSpPr>
        <p:spPr>
          <a:xfrm>
            <a:off x="11085370" y="5966583"/>
            <a:ext cx="400050" cy="3714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/>
          </a:p>
        </p:txBody>
      </p:sp>
      <p:sp>
        <p:nvSpPr>
          <p:cNvPr id="17436" name="Rectangle 16"/>
          <p:cNvSpPr>
            <a:spLocks noChangeArrowheads="1"/>
          </p:cNvSpPr>
          <p:nvPr/>
        </p:nvSpPr>
        <p:spPr bwMode="auto">
          <a:xfrm>
            <a:off x="76200" y="2457450"/>
            <a:ext cx="24431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03A9F4"/>
                </a:solidFill>
                <a:latin typeface="Helvetica Neue"/>
              </a:rPr>
              <a:t>4.</a:t>
            </a:r>
            <a:r>
              <a:rPr lang="en-US" altLang="en-US" sz="2400" b="1">
                <a:solidFill>
                  <a:srgbClr val="333333"/>
                </a:solidFill>
                <a:latin typeface="Helvetica Neue"/>
              </a:rPr>
              <a:t>Most popular drink:</a:t>
            </a:r>
          </a:p>
        </p:txBody>
      </p:sp>
      <p:sp>
        <p:nvSpPr>
          <p:cNvPr id="17437" name="Rectangle 17"/>
          <p:cNvSpPr>
            <a:spLocks noChangeArrowheads="1"/>
          </p:cNvSpPr>
          <p:nvPr/>
        </p:nvSpPr>
        <p:spPr bwMode="auto">
          <a:xfrm>
            <a:off x="76200" y="4811713"/>
            <a:ext cx="26844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03A9F4"/>
                </a:solidFill>
                <a:latin typeface="Helvetica Neue"/>
              </a:rPr>
              <a:t>5.</a:t>
            </a:r>
            <a:r>
              <a:rPr lang="en-US" altLang="en-US" sz="2400" b="1">
                <a:solidFill>
                  <a:srgbClr val="333333"/>
                </a:solidFill>
                <a:latin typeface="Helvetica Neue"/>
              </a:rPr>
              <a:t>Most common activity:</a:t>
            </a:r>
          </a:p>
        </p:txBody>
      </p:sp>
      <p:sp>
        <p:nvSpPr>
          <p:cNvPr id="17438" name="Rectangle 18"/>
          <p:cNvSpPr>
            <a:spLocks noChangeArrowheads="1"/>
          </p:cNvSpPr>
          <p:nvPr/>
        </p:nvSpPr>
        <p:spPr bwMode="auto">
          <a:xfrm>
            <a:off x="2519364" y="1968500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3A9F4"/>
                </a:solidFill>
                <a:latin typeface="Helvetica Neue"/>
              </a:rPr>
              <a:t>a.</a:t>
            </a:r>
            <a:r>
              <a:rPr lang="en-US" altLang="en-US" sz="2400" b="1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elvetica Neue"/>
              </a:rPr>
              <a:t>Fish and chips</a:t>
            </a:r>
          </a:p>
        </p:txBody>
      </p:sp>
      <p:sp>
        <p:nvSpPr>
          <p:cNvPr id="17439" name="Rectangle 19"/>
          <p:cNvSpPr>
            <a:spLocks noChangeArrowheads="1"/>
          </p:cNvSpPr>
          <p:nvPr/>
        </p:nvSpPr>
        <p:spPr bwMode="auto">
          <a:xfrm>
            <a:off x="8262938" y="1863725"/>
            <a:ext cx="24431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3A9F4"/>
                </a:solidFill>
                <a:latin typeface="Helvetica Neue"/>
              </a:rPr>
              <a:t>b.</a:t>
            </a:r>
            <a:r>
              <a:rPr lang="en-US" altLang="en-US" sz="2400" b="1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elvetica Neue"/>
              </a:rPr>
              <a:t>spaghetti</a:t>
            </a:r>
          </a:p>
        </p:txBody>
      </p:sp>
      <p:sp>
        <p:nvSpPr>
          <p:cNvPr id="17440" name="Rectangle 20"/>
          <p:cNvSpPr>
            <a:spLocks noChangeArrowheads="1"/>
          </p:cNvSpPr>
          <p:nvPr/>
        </p:nvSpPr>
        <p:spPr bwMode="auto">
          <a:xfrm>
            <a:off x="8262938" y="4205288"/>
            <a:ext cx="24431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3A9F4"/>
                </a:solidFill>
                <a:latin typeface="Helvetica Neue"/>
              </a:rPr>
              <a:t>b.</a:t>
            </a:r>
            <a:r>
              <a:rPr lang="en-US" altLang="en-US" sz="2400" b="1">
                <a:solidFill>
                  <a:srgbClr val="333333"/>
                </a:solidFill>
                <a:latin typeface="Helvetica Neue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Helvetica Neue"/>
              </a:rPr>
              <a:t>coffee</a:t>
            </a:r>
          </a:p>
        </p:txBody>
      </p:sp>
      <p:sp>
        <p:nvSpPr>
          <p:cNvPr id="17441" name="Rectangle 21"/>
          <p:cNvSpPr>
            <a:spLocks noChangeArrowheads="1"/>
          </p:cNvSpPr>
          <p:nvPr/>
        </p:nvSpPr>
        <p:spPr bwMode="auto">
          <a:xfrm>
            <a:off x="3048000" y="4205288"/>
            <a:ext cx="2443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3A9F4"/>
                </a:solidFill>
                <a:latin typeface="Helvetica Neue"/>
              </a:rPr>
              <a:t>a.</a:t>
            </a:r>
            <a:r>
              <a:rPr lang="en-US" altLang="en-US" sz="2400" b="1">
                <a:solidFill>
                  <a:srgbClr val="333333"/>
                </a:solidFill>
                <a:latin typeface="Helvetica Neue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Helvetica Neue"/>
              </a:rPr>
              <a:t>tea</a:t>
            </a:r>
          </a:p>
        </p:txBody>
      </p:sp>
      <p:sp>
        <p:nvSpPr>
          <p:cNvPr id="17442" name="Rectangle 22"/>
          <p:cNvSpPr>
            <a:spLocks noChangeArrowheads="1"/>
          </p:cNvSpPr>
          <p:nvPr/>
        </p:nvSpPr>
        <p:spPr bwMode="auto">
          <a:xfrm>
            <a:off x="8262938" y="6246614"/>
            <a:ext cx="24431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3A9F4"/>
                </a:solidFill>
                <a:latin typeface="Helvetica Neue"/>
              </a:rPr>
              <a:t>b.</a:t>
            </a:r>
            <a:r>
              <a:rPr lang="en-US" altLang="en-US" sz="2400" b="1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elvetica Neue"/>
              </a:rPr>
              <a:t>Watching TV</a:t>
            </a:r>
          </a:p>
        </p:txBody>
      </p:sp>
      <p:sp>
        <p:nvSpPr>
          <p:cNvPr id="17443" name="Rectangle 23"/>
          <p:cNvSpPr>
            <a:spLocks noChangeArrowheads="1"/>
          </p:cNvSpPr>
          <p:nvPr/>
        </p:nvSpPr>
        <p:spPr bwMode="auto">
          <a:xfrm>
            <a:off x="2238113" y="6282848"/>
            <a:ext cx="32527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3A9F4"/>
                </a:solidFill>
                <a:latin typeface="Helvetica Neue"/>
              </a:rPr>
              <a:t>a.</a:t>
            </a:r>
            <a:r>
              <a:rPr lang="en-US" altLang="en-US" sz="2400" b="1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elvetica Neue"/>
              </a:rPr>
              <a:t>Playing football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1423988"/>
            <a:ext cx="4556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38124"/>
            <a:ext cx="874713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644900"/>
            <a:ext cx="455613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513" y="5861050"/>
            <a:ext cx="4540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0" y="1224629"/>
            <a:ext cx="12192000" cy="5114032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3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London is Britain’s biggest city.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Oxford University is the oldest university in Britain. It was built in the 12th century.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The playwright William Shakespeare (1564-1616) is the most popular British writer in the world.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Britain’s most popular food is fish and chips. Tea is the most popular drink.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Britain’s most common leisure activities are watching television and films and listening to the radio.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3825" y="85725"/>
            <a:ext cx="1266825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Grammar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66925" y="121096"/>
            <a:ext cx="965835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/>
                </a:solidFill>
              </a:rPr>
              <a:t>Read this article about Britain. Then, look at your fact sheet. Did you have correct answers? 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390651" y="94781"/>
            <a:ext cx="676274" cy="8314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/>
              <a:t>6</a:t>
            </a:r>
            <a:endParaRPr lang="en-US" sz="4800" b="1" dirty="0"/>
          </a:p>
        </p:txBody>
      </p:sp>
      <p:pic>
        <p:nvPicPr>
          <p:cNvPr id="14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6256050" y="973201"/>
            <a:ext cx="5923160" cy="549744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1501" y="1038225"/>
            <a:ext cx="5064918" cy="5432425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00"/>
          </a:p>
        </p:txBody>
      </p:sp>
      <p:sp>
        <p:nvSpPr>
          <p:cNvPr id="4" name="Rounded Rectangle 3"/>
          <p:cNvSpPr/>
          <p:nvPr/>
        </p:nvSpPr>
        <p:spPr>
          <a:xfrm>
            <a:off x="123825" y="85725"/>
            <a:ext cx="1657350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VOCABULARY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28850" y="85725"/>
            <a:ext cx="932497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5"/>
                </a:solidFill>
              </a:rPr>
              <a:t>Match the words in A with their opposites in B. </a:t>
            </a:r>
            <a:r>
              <a:rPr lang="en-US" sz="2400" b="1" dirty="0" smtClean="0">
                <a:solidFill>
                  <a:schemeClr val="accent5"/>
                </a:solidFill>
              </a:rPr>
              <a:t>Some </a:t>
            </a:r>
            <a:r>
              <a:rPr lang="en-US" sz="2400" b="1" dirty="0">
                <a:solidFill>
                  <a:schemeClr val="accent5"/>
                </a:solidFill>
              </a:rPr>
              <a:t>words may have more than one opposite. 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905000" y="85725"/>
            <a:ext cx="323850" cy="323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1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83129" y="1582847"/>
            <a:ext cx="1781170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33333"/>
                </a:solidFill>
                <a:latin typeface="Helvetica Neue"/>
              </a:rPr>
              <a:t>1.old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325" y="2112582"/>
            <a:ext cx="1897499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33333"/>
                </a:solidFill>
                <a:latin typeface="Helvetica Neue"/>
              </a:rPr>
              <a:t>2.dangerous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3123" y="2663994"/>
            <a:ext cx="1781175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33333"/>
                </a:solidFill>
                <a:latin typeface="Helvetica Neue"/>
              </a:rPr>
              <a:t>3.quiet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3922" y="3179680"/>
            <a:ext cx="1769902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33333"/>
                </a:solidFill>
                <a:latin typeface="Helvetica Neue"/>
              </a:rPr>
              <a:t>4.dry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92648" y="3619988"/>
            <a:ext cx="1781176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33333"/>
                </a:solidFill>
                <a:latin typeface="Helvetica Neue"/>
              </a:rPr>
              <a:t>5.clean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94397" y="4096478"/>
            <a:ext cx="1769902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33333"/>
                </a:solidFill>
                <a:latin typeface="Helvetica Neue"/>
              </a:rPr>
              <a:t>6.historic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6624" y="4700745"/>
            <a:ext cx="1758629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33333"/>
                </a:solidFill>
                <a:latin typeface="Helvetica Neue"/>
              </a:rPr>
              <a:t>7.boring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5670" y="5196613"/>
            <a:ext cx="1758630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33333"/>
                </a:solidFill>
                <a:latin typeface="Helvetica Neue"/>
              </a:rPr>
              <a:t>8.cheap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84877" y="5744600"/>
            <a:ext cx="1769904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33333"/>
                </a:solidFill>
                <a:latin typeface="Helvetica Neue"/>
              </a:rPr>
              <a:t>9.cold</a:t>
            </a:r>
            <a:endParaRPr lang="en-US" sz="24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15181" y="5577308"/>
            <a:ext cx="2059926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333333"/>
                </a:solidFill>
                <a:latin typeface="Helvetica Neue"/>
              </a:rPr>
              <a:t>J.noisy</a:t>
            </a:r>
            <a:endParaRPr lang="en-US" sz="24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53045" y="1037691"/>
            <a:ext cx="777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5"/>
                </a:solidFill>
              </a:rPr>
              <a:t>A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50133" y="1037691"/>
            <a:ext cx="777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5"/>
                </a:solidFill>
              </a:rPr>
              <a:t>B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721320" y="1110334"/>
            <a:ext cx="822270" cy="381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rgbClr val="FF0000"/>
                </a:solidFill>
              </a:rPr>
              <a:t>&gt; &lt;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15195" y="1526143"/>
            <a:ext cx="2059926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333333"/>
                </a:solidFill>
                <a:latin typeface="Helvetica Neue"/>
              </a:rPr>
              <a:t>A.safe</a:t>
            </a:r>
            <a:endParaRPr lang="en-US" sz="24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15195" y="1983165"/>
            <a:ext cx="2059926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333333"/>
                </a:solidFill>
                <a:latin typeface="Helvetica Neue"/>
              </a:rPr>
              <a:t>B.dirty</a:t>
            </a:r>
            <a:endParaRPr lang="en-US" sz="24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15194" y="2440187"/>
            <a:ext cx="2059926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333333"/>
                </a:solidFill>
                <a:latin typeface="Helvetica Neue"/>
              </a:rPr>
              <a:t>C.wet</a:t>
            </a:r>
            <a:endParaRPr lang="en-US" sz="24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15193" y="2894827"/>
            <a:ext cx="2059926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333333"/>
                </a:solidFill>
                <a:latin typeface="Helvetica Neue"/>
              </a:rPr>
              <a:t>D.polluted</a:t>
            </a:r>
            <a:endParaRPr lang="en-US" sz="24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15192" y="3349467"/>
            <a:ext cx="2059926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333333"/>
                </a:solidFill>
                <a:latin typeface="Helvetica Neue"/>
              </a:rPr>
              <a:t>E.new</a:t>
            </a:r>
            <a:endParaRPr lang="en-US" sz="24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15191" y="3802976"/>
            <a:ext cx="2059926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333333"/>
                </a:solidFill>
                <a:latin typeface="Helvetica Neue"/>
              </a:rPr>
              <a:t>F.exciting</a:t>
            </a:r>
            <a:endParaRPr lang="en-US" sz="24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15190" y="4256485"/>
            <a:ext cx="2059926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333333"/>
                </a:solidFill>
                <a:latin typeface="Helvetica Neue"/>
              </a:rPr>
              <a:t>G.hot</a:t>
            </a:r>
            <a:endParaRPr lang="en-US" sz="24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15189" y="4711125"/>
            <a:ext cx="2059926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333333"/>
                </a:solidFill>
                <a:latin typeface="Helvetica Neue"/>
              </a:rPr>
              <a:t>H.modern</a:t>
            </a:r>
            <a:endParaRPr lang="en-US" sz="24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15188" y="5151895"/>
            <a:ext cx="2059926" cy="46166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333333"/>
                </a:solidFill>
                <a:latin typeface="Helvetica Neue"/>
              </a:rPr>
              <a:t>I.expensive</a:t>
            </a:r>
            <a:endParaRPr lang="en-US" sz="2400" dirty="0">
              <a:solidFill>
                <a:srgbClr val="333333"/>
              </a:solidFill>
              <a:latin typeface="Helvetica Neue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979536" y="1080172"/>
            <a:ext cx="1331303" cy="461962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old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750383" y="2294609"/>
            <a:ext cx="820543" cy="3794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rgbClr val="FF0000"/>
                </a:solidFill>
              </a:rPr>
              <a:t>&gt; &lt;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022235" y="2264447"/>
            <a:ext cx="1630722" cy="461962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quiet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730845" y="1677072"/>
            <a:ext cx="822270" cy="381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rgbClr val="FF0000"/>
                </a:solidFill>
              </a:rPr>
              <a:t>&gt; &lt;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6453908" y="1646909"/>
            <a:ext cx="2179999" cy="461963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dangerous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8767357" y="2888334"/>
            <a:ext cx="822270" cy="3794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rgbClr val="FF0000"/>
                </a:solidFill>
              </a:rPr>
              <a:t>&gt; &lt;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039697" y="2858172"/>
            <a:ext cx="1630722" cy="460375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dry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776882" y="3497934"/>
            <a:ext cx="822270" cy="3794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rgbClr val="FF0000"/>
                </a:solidFill>
              </a:rPr>
              <a:t>&gt; &lt;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049222" y="3467772"/>
            <a:ext cx="1630722" cy="460375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clean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8809121" y="4063084"/>
            <a:ext cx="820543" cy="3794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rgbClr val="FF0000"/>
                </a:solidFill>
              </a:rPr>
              <a:t>&gt; &lt;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080972" y="4031334"/>
            <a:ext cx="1630722" cy="461963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historic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8822920" y="4636172"/>
            <a:ext cx="822270" cy="381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rgbClr val="FF0000"/>
                </a:solidFill>
              </a:rPr>
              <a:t>&gt; &lt;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7095260" y="4606009"/>
            <a:ext cx="1630722" cy="461963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boring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842458" y="5236247"/>
            <a:ext cx="820543" cy="381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rgbClr val="FF0000"/>
                </a:solidFill>
              </a:rPr>
              <a:t>&gt; &lt;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114310" y="5206084"/>
            <a:ext cx="1630722" cy="461963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cheap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855158" y="5774409"/>
            <a:ext cx="820543" cy="3794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rgbClr val="FF0000"/>
                </a:solidFill>
              </a:rPr>
              <a:t>&gt; &lt;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127010" y="5742659"/>
            <a:ext cx="1630722" cy="461963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cold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9601089" y="1110334"/>
            <a:ext cx="2219438" cy="376861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new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9629664" y="2294609"/>
            <a:ext cx="2219438" cy="376861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noisy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9610614" y="1677072"/>
            <a:ext cx="2219438" cy="376861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safe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9647126" y="2888334"/>
            <a:ext cx="2219438" cy="376861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wet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9656651" y="3497934"/>
            <a:ext cx="2219438" cy="376861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dirty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9688401" y="4063085"/>
            <a:ext cx="2219438" cy="375566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 smtClean="0">
                <a:solidFill>
                  <a:schemeClr val="tx1"/>
                </a:solidFill>
              </a:rPr>
              <a:t>modern</a:t>
            </a:r>
            <a:endParaRPr lang="en-US" sz="3500" b="1" dirty="0">
              <a:solidFill>
                <a:schemeClr val="tx1"/>
              </a:solidFill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9702689" y="4636172"/>
            <a:ext cx="2219438" cy="376861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exciting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721739" y="5236247"/>
            <a:ext cx="2219438" cy="376861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expensive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9734439" y="5774410"/>
            <a:ext cx="2219438" cy="375566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500" b="1" dirty="0">
                <a:solidFill>
                  <a:schemeClr val="tx1"/>
                </a:solidFill>
              </a:rPr>
              <a:t>hot</a:t>
            </a:r>
          </a:p>
        </p:txBody>
      </p:sp>
      <p:pic>
        <p:nvPicPr>
          <p:cNvPr id="104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982" y="6404647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15" name="Picture 1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775" y="2193914"/>
            <a:ext cx="18605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96934" y="116555"/>
            <a:ext cx="7643178" cy="3881437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/>
          </a:p>
        </p:txBody>
      </p:sp>
      <p:sp>
        <p:nvSpPr>
          <p:cNvPr id="51" name="Rounded Rectangle 50"/>
          <p:cNvSpPr/>
          <p:nvPr/>
        </p:nvSpPr>
        <p:spPr>
          <a:xfrm>
            <a:off x="4831883" y="3038475"/>
            <a:ext cx="7245818" cy="3829050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009003" y="71438"/>
            <a:ext cx="419569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5"/>
                </a:solidFill>
              </a:rPr>
              <a:t>Create word webs</a:t>
            </a:r>
            <a:r>
              <a:rPr lang="en-US" b="1" dirty="0">
                <a:solidFill>
                  <a:schemeClr val="accent5"/>
                </a:solidFill>
              </a:rPr>
              <a:t>. 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085207" y="-22006"/>
            <a:ext cx="911426" cy="777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2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661246" y="1352551"/>
            <a:ext cx="1742693" cy="781050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</a:rPr>
              <a:t>city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5112" y="323851"/>
            <a:ext cx="1509713" cy="55245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peaceful</a:t>
            </a:r>
            <a:endParaRPr lang="en-US" sz="2800" b="1" dirty="0"/>
          </a:p>
        </p:txBody>
      </p:sp>
      <p:cxnSp>
        <p:nvCxnSpPr>
          <p:cNvPr id="10" name="Straight Connector 9"/>
          <p:cNvCxnSpPr>
            <a:stCxn id="0" idx="2"/>
            <a:endCxn id="0" idx="0"/>
          </p:cNvCxnSpPr>
          <p:nvPr/>
        </p:nvCxnSpPr>
        <p:spPr>
          <a:xfrm flipH="1">
            <a:off x="3625850" y="876300"/>
            <a:ext cx="14288" cy="476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069679" y="342901"/>
            <a:ext cx="1509713" cy="55245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exciting</a:t>
            </a:r>
            <a:endParaRPr lang="en-US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5053012" y="1466851"/>
            <a:ext cx="1509713" cy="55245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big</a:t>
            </a:r>
            <a:endParaRPr lang="en-US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466725" y="1466851"/>
            <a:ext cx="1509713" cy="55245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modern</a:t>
            </a:r>
            <a:endParaRPr lang="en-US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540545" y="323851"/>
            <a:ext cx="1736726" cy="55245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beautiful</a:t>
            </a:r>
            <a:endParaRPr lang="en-US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3568714" y="2886076"/>
            <a:ext cx="1509713" cy="55245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safe</a:t>
            </a:r>
            <a:endParaRPr lang="en-US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466725" y="2609851"/>
            <a:ext cx="1509713" cy="55245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polluted</a:t>
            </a:r>
            <a:endParaRPr lang="en-US" sz="2800" b="1" dirty="0"/>
          </a:p>
        </p:txBody>
      </p:sp>
      <p:cxnSp>
        <p:nvCxnSpPr>
          <p:cNvPr id="19" name="Straight Connector 18"/>
          <p:cNvCxnSpPr>
            <a:stCxn id="0" idx="2"/>
          </p:cNvCxnSpPr>
          <p:nvPr/>
        </p:nvCxnSpPr>
        <p:spPr>
          <a:xfrm>
            <a:off x="1376363" y="876300"/>
            <a:ext cx="1454150" cy="485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0" idx="3"/>
            <a:endCxn id="0" idx="1"/>
          </p:cNvCxnSpPr>
          <p:nvPr/>
        </p:nvCxnSpPr>
        <p:spPr>
          <a:xfrm>
            <a:off x="1976438" y="1743075"/>
            <a:ext cx="869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0" idx="1"/>
          </p:cNvCxnSpPr>
          <p:nvPr/>
        </p:nvCxnSpPr>
        <p:spPr>
          <a:xfrm flipH="1">
            <a:off x="4435475" y="619125"/>
            <a:ext cx="795338" cy="752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0" idx="1"/>
            <a:endCxn id="0" idx="3"/>
          </p:cNvCxnSpPr>
          <p:nvPr/>
        </p:nvCxnSpPr>
        <p:spPr>
          <a:xfrm flipH="1">
            <a:off x="4403725" y="1743075"/>
            <a:ext cx="809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0" idx="2"/>
          </p:cNvCxnSpPr>
          <p:nvPr/>
        </p:nvCxnSpPr>
        <p:spPr>
          <a:xfrm flipH="1" flipV="1">
            <a:off x="3625850" y="2133600"/>
            <a:ext cx="777875" cy="752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0" idx="3"/>
          </p:cNvCxnSpPr>
          <p:nvPr/>
        </p:nvCxnSpPr>
        <p:spPr>
          <a:xfrm flipV="1">
            <a:off x="1976438" y="2133600"/>
            <a:ext cx="1649412" cy="752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728321" y="4557712"/>
            <a:ext cx="1688863" cy="78105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</a:rPr>
              <a:t>people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853232" y="3524249"/>
            <a:ext cx="1463079" cy="55245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friendly</a:t>
            </a:r>
            <a:endParaRPr lang="en-US" sz="2800" b="1" dirty="0"/>
          </a:p>
        </p:txBody>
      </p:sp>
      <p:cxnSp>
        <p:nvCxnSpPr>
          <p:cNvPr id="38" name="Straight Connector 37"/>
          <p:cNvCxnSpPr>
            <a:stCxn id="0" idx="2"/>
            <a:endCxn id="0" idx="0"/>
          </p:cNvCxnSpPr>
          <p:nvPr/>
        </p:nvCxnSpPr>
        <p:spPr>
          <a:xfrm>
            <a:off x="8662988" y="4076700"/>
            <a:ext cx="0" cy="481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0135989" y="3548062"/>
            <a:ext cx="1463079" cy="55245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nice</a:t>
            </a:r>
            <a:endParaRPr lang="en-US" sz="2800" b="1" dirty="0"/>
          </a:p>
        </p:txBody>
      </p:sp>
      <p:sp>
        <p:nvSpPr>
          <p:cNvPr id="40" name="Rectangle 39"/>
          <p:cNvSpPr/>
          <p:nvPr/>
        </p:nvSpPr>
        <p:spPr>
          <a:xfrm>
            <a:off x="10459508" y="4743449"/>
            <a:ext cx="1463079" cy="55245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open</a:t>
            </a:r>
            <a:endParaRPr lang="en-US" sz="2800" b="1" dirty="0"/>
          </a:p>
        </p:txBody>
      </p:sp>
      <p:sp>
        <p:nvSpPr>
          <p:cNvPr id="41" name="Rectangle 40"/>
          <p:cNvSpPr/>
          <p:nvPr/>
        </p:nvSpPr>
        <p:spPr>
          <a:xfrm>
            <a:off x="4908683" y="4838701"/>
            <a:ext cx="1789175" cy="55245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Unfriendly </a:t>
            </a:r>
            <a:endParaRPr lang="en-US" sz="2800" b="1" dirty="0"/>
          </a:p>
        </p:txBody>
      </p:sp>
      <p:sp>
        <p:nvSpPr>
          <p:cNvPr id="42" name="Rectangle 41"/>
          <p:cNvSpPr/>
          <p:nvPr/>
        </p:nvSpPr>
        <p:spPr>
          <a:xfrm>
            <a:off x="5053013" y="3595687"/>
            <a:ext cx="1731172" cy="55245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beautiful</a:t>
            </a:r>
            <a:endParaRPr lang="en-US" sz="2800" b="1" dirty="0"/>
          </a:p>
        </p:txBody>
      </p:sp>
      <p:sp>
        <p:nvSpPr>
          <p:cNvPr id="43" name="Rectangle 42"/>
          <p:cNvSpPr/>
          <p:nvPr/>
        </p:nvSpPr>
        <p:spPr>
          <a:xfrm>
            <a:off x="9829616" y="6091237"/>
            <a:ext cx="2092971" cy="55245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interesting</a:t>
            </a:r>
            <a:endParaRPr lang="en-US" sz="2800" b="1" dirty="0"/>
          </a:p>
        </p:txBody>
      </p:sp>
      <p:sp>
        <p:nvSpPr>
          <p:cNvPr id="44" name="Rectangle 43"/>
          <p:cNvSpPr/>
          <p:nvPr/>
        </p:nvSpPr>
        <p:spPr>
          <a:xfrm>
            <a:off x="6106320" y="6134099"/>
            <a:ext cx="1463079" cy="55245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noisy</a:t>
            </a:r>
            <a:endParaRPr lang="en-US" sz="2800" b="1" dirty="0"/>
          </a:p>
        </p:txBody>
      </p:sp>
      <p:cxnSp>
        <p:nvCxnSpPr>
          <p:cNvPr id="45" name="Straight Connector 44"/>
          <p:cNvCxnSpPr>
            <a:stCxn id="0" idx="2"/>
          </p:cNvCxnSpPr>
          <p:nvPr/>
        </p:nvCxnSpPr>
        <p:spPr>
          <a:xfrm>
            <a:off x="6130925" y="4148138"/>
            <a:ext cx="1776413" cy="438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0" idx="3"/>
            <a:endCxn id="0" idx="1"/>
          </p:cNvCxnSpPr>
          <p:nvPr/>
        </p:nvCxnSpPr>
        <p:spPr>
          <a:xfrm flipV="1">
            <a:off x="6697663" y="4948238"/>
            <a:ext cx="1209675" cy="166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0" idx="1"/>
          </p:cNvCxnSpPr>
          <p:nvPr/>
        </p:nvCxnSpPr>
        <p:spPr>
          <a:xfrm flipH="1">
            <a:off x="9451975" y="3824288"/>
            <a:ext cx="839788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0" idx="1"/>
            <a:endCxn id="0" idx="3"/>
          </p:cNvCxnSpPr>
          <p:nvPr/>
        </p:nvCxnSpPr>
        <p:spPr>
          <a:xfrm flipH="1" flipV="1">
            <a:off x="9417050" y="4948238"/>
            <a:ext cx="1198563" cy="71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0" idx="1"/>
          </p:cNvCxnSpPr>
          <p:nvPr/>
        </p:nvCxnSpPr>
        <p:spPr>
          <a:xfrm flipH="1" flipV="1">
            <a:off x="8662988" y="5367338"/>
            <a:ext cx="1352550" cy="1000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0" idx="3"/>
          </p:cNvCxnSpPr>
          <p:nvPr/>
        </p:nvCxnSpPr>
        <p:spPr>
          <a:xfrm flipV="1">
            <a:off x="7569200" y="5367338"/>
            <a:ext cx="1000125" cy="1042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13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14" y="2565400"/>
            <a:ext cx="1446199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68" y="6045993"/>
            <a:ext cx="698224" cy="62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777" y="3038475"/>
            <a:ext cx="772846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6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364" y="950913"/>
            <a:ext cx="18228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81" y="6232525"/>
            <a:ext cx="6964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39" grpId="0" animBg="1"/>
      <p:bldP spid="40" grpId="0" animBg="1"/>
      <p:bldP spid="41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7077075" y="142875"/>
            <a:ext cx="5189538" cy="393382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44" name="Rounded Rectangle 43"/>
          <p:cNvSpPr/>
          <p:nvPr/>
        </p:nvSpPr>
        <p:spPr>
          <a:xfrm>
            <a:off x="1887538" y="2762250"/>
            <a:ext cx="6846887" cy="412432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2" name="Rounded Rectangle 1"/>
          <p:cNvSpPr/>
          <p:nvPr/>
        </p:nvSpPr>
        <p:spPr>
          <a:xfrm>
            <a:off x="276225" y="314325"/>
            <a:ext cx="6524625" cy="291465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4" name="Rectangle 3"/>
          <p:cNvSpPr/>
          <p:nvPr/>
        </p:nvSpPr>
        <p:spPr>
          <a:xfrm>
            <a:off x="2751857" y="1695450"/>
            <a:ext cx="1509053" cy="781050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food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2728" y="666750"/>
            <a:ext cx="1776421" cy="55245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delicious</a:t>
            </a:r>
            <a:endParaRPr lang="en-US" sz="3200" dirty="0"/>
          </a:p>
        </p:txBody>
      </p:sp>
      <p:cxnSp>
        <p:nvCxnSpPr>
          <p:cNvPr id="6" name="Straight Connector 5"/>
          <p:cNvCxnSpPr>
            <a:stCxn id="0" idx="2"/>
            <a:endCxn id="0" idx="0"/>
          </p:cNvCxnSpPr>
          <p:nvPr/>
        </p:nvCxnSpPr>
        <p:spPr>
          <a:xfrm>
            <a:off x="3506788" y="1219200"/>
            <a:ext cx="0" cy="476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135486" y="685800"/>
            <a:ext cx="1307308" cy="55245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good 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532532" y="1809750"/>
            <a:ext cx="1307308" cy="55245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tasty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6352" y="666750"/>
            <a:ext cx="1307308" cy="55245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awful</a:t>
            </a:r>
            <a:endParaRPr lang="en-US" sz="3200" dirty="0"/>
          </a:p>
        </p:txBody>
      </p:sp>
      <p:cxnSp>
        <p:nvCxnSpPr>
          <p:cNvPr id="13" name="Straight Connector 12"/>
          <p:cNvCxnSpPr>
            <a:stCxn id="0" idx="2"/>
          </p:cNvCxnSpPr>
          <p:nvPr/>
        </p:nvCxnSpPr>
        <p:spPr>
          <a:xfrm>
            <a:off x="1260475" y="1219200"/>
            <a:ext cx="1474788" cy="485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0" idx="3"/>
            <a:endCxn id="0" idx="1"/>
          </p:cNvCxnSpPr>
          <p:nvPr/>
        </p:nvCxnSpPr>
        <p:spPr>
          <a:xfrm>
            <a:off x="1839913" y="2085975"/>
            <a:ext cx="911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0" idx="1"/>
          </p:cNvCxnSpPr>
          <p:nvPr/>
        </p:nvCxnSpPr>
        <p:spPr>
          <a:xfrm flipH="1">
            <a:off x="4295775" y="962025"/>
            <a:ext cx="839788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707254" y="1695450"/>
            <a:ext cx="1671830" cy="781050"/>
          </a:xfrm>
          <a:prstGeom prst="rect">
            <a:avLst/>
          </a:prstGeom>
          <a:solidFill>
            <a:srgbClr val="FF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</a:rPr>
              <a:t>buliding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970902" y="666750"/>
            <a:ext cx="1307308" cy="55245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old</a:t>
            </a:r>
            <a:endParaRPr lang="en-US" sz="3200" dirty="0"/>
          </a:p>
        </p:txBody>
      </p:sp>
      <p:cxnSp>
        <p:nvCxnSpPr>
          <p:cNvPr id="21" name="Straight Connector 20"/>
          <p:cNvCxnSpPr>
            <a:stCxn id="0" idx="2"/>
            <a:endCxn id="0" idx="0"/>
          </p:cNvCxnSpPr>
          <p:nvPr/>
        </p:nvCxnSpPr>
        <p:spPr>
          <a:xfrm>
            <a:off x="8624888" y="1219200"/>
            <a:ext cx="0" cy="476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0253659" y="685800"/>
            <a:ext cx="1307308" cy="55245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tall</a:t>
            </a:r>
            <a:endParaRPr lang="en-US" sz="3200" dirty="0"/>
          </a:p>
        </p:txBody>
      </p:sp>
      <p:sp>
        <p:nvSpPr>
          <p:cNvPr id="23" name="Rectangle 22"/>
          <p:cNvSpPr/>
          <p:nvPr/>
        </p:nvSpPr>
        <p:spPr>
          <a:xfrm>
            <a:off x="10236991" y="1809750"/>
            <a:ext cx="1583533" cy="55245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smtClean="0"/>
              <a:t>modern</a:t>
            </a:r>
            <a:endParaRPr lang="en-US" sz="3200" dirty="0"/>
          </a:p>
        </p:txBody>
      </p:sp>
      <p:sp>
        <p:nvSpPr>
          <p:cNvPr id="26" name="Rectangle 25"/>
          <p:cNvSpPr/>
          <p:nvPr/>
        </p:nvSpPr>
        <p:spPr>
          <a:xfrm>
            <a:off x="10253659" y="2952750"/>
            <a:ext cx="1307308" cy="55245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new</a:t>
            </a:r>
            <a:endParaRPr lang="en-US" sz="3200" dirty="0"/>
          </a:p>
        </p:txBody>
      </p:sp>
      <p:cxnSp>
        <p:nvCxnSpPr>
          <p:cNvPr id="30" name="Straight Connector 29"/>
          <p:cNvCxnSpPr>
            <a:stCxn id="0" idx="1"/>
          </p:cNvCxnSpPr>
          <p:nvPr/>
        </p:nvCxnSpPr>
        <p:spPr>
          <a:xfrm flipH="1">
            <a:off x="9413875" y="962025"/>
            <a:ext cx="839788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0" idx="1"/>
            <a:endCxn id="0" idx="3"/>
          </p:cNvCxnSpPr>
          <p:nvPr/>
        </p:nvCxnSpPr>
        <p:spPr>
          <a:xfrm flipH="1">
            <a:off x="9378950" y="2085975"/>
            <a:ext cx="857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0" idx="1"/>
          </p:cNvCxnSpPr>
          <p:nvPr/>
        </p:nvCxnSpPr>
        <p:spPr>
          <a:xfrm flipH="1" flipV="1">
            <a:off x="9396413" y="2476500"/>
            <a:ext cx="857250" cy="752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020475" y="4714875"/>
            <a:ext cx="1821791" cy="78105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weather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434085" y="3686175"/>
            <a:ext cx="1307308" cy="55245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rainy</a:t>
            </a:r>
            <a:endParaRPr lang="en-US" sz="3200" dirty="0"/>
          </a:p>
        </p:txBody>
      </p:sp>
      <p:cxnSp>
        <p:nvCxnSpPr>
          <p:cNvPr id="36" name="Straight Connector 35"/>
          <p:cNvCxnSpPr>
            <a:stCxn id="0" idx="2"/>
            <a:endCxn id="0" idx="0"/>
          </p:cNvCxnSpPr>
          <p:nvPr/>
        </p:nvCxnSpPr>
        <p:spPr>
          <a:xfrm>
            <a:off x="5087938" y="4238625"/>
            <a:ext cx="0" cy="476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716842" y="3705225"/>
            <a:ext cx="1307308" cy="55245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cold</a:t>
            </a:r>
            <a:endParaRPr lang="en-US" sz="3200" dirty="0"/>
          </a:p>
        </p:txBody>
      </p:sp>
      <p:sp>
        <p:nvSpPr>
          <p:cNvPr id="38" name="Rectangle 37"/>
          <p:cNvSpPr/>
          <p:nvPr/>
        </p:nvSpPr>
        <p:spPr>
          <a:xfrm>
            <a:off x="6700175" y="4829175"/>
            <a:ext cx="1307308" cy="55245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hot</a:t>
            </a:r>
            <a:endParaRPr lang="en-US" sz="3200" dirty="0"/>
          </a:p>
        </p:txBody>
      </p:sp>
      <p:sp>
        <p:nvSpPr>
          <p:cNvPr id="39" name="Rectangle 38"/>
          <p:cNvSpPr/>
          <p:nvPr/>
        </p:nvSpPr>
        <p:spPr>
          <a:xfrm>
            <a:off x="6716842" y="5972175"/>
            <a:ext cx="1307308" cy="55245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wet</a:t>
            </a:r>
            <a:endParaRPr lang="en-US" sz="3200" dirty="0"/>
          </a:p>
        </p:txBody>
      </p:sp>
      <p:cxnSp>
        <p:nvCxnSpPr>
          <p:cNvPr id="40" name="Straight Connector 39"/>
          <p:cNvCxnSpPr>
            <a:stCxn id="0" idx="1"/>
          </p:cNvCxnSpPr>
          <p:nvPr/>
        </p:nvCxnSpPr>
        <p:spPr>
          <a:xfrm flipH="1">
            <a:off x="5876925" y="3981450"/>
            <a:ext cx="839788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0" idx="1"/>
            <a:endCxn id="0" idx="3"/>
          </p:cNvCxnSpPr>
          <p:nvPr/>
        </p:nvCxnSpPr>
        <p:spPr>
          <a:xfrm flipH="1">
            <a:off x="5842000" y="5105400"/>
            <a:ext cx="8588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0" idx="1"/>
          </p:cNvCxnSpPr>
          <p:nvPr/>
        </p:nvCxnSpPr>
        <p:spPr>
          <a:xfrm flipH="1" flipV="1">
            <a:off x="5859463" y="5495925"/>
            <a:ext cx="857250" cy="752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199076" y="4829175"/>
            <a:ext cx="1307308" cy="55245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/>
              <a:t>bad</a:t>
            </a:r>
            <a:endParaRPr lang="en-US" sz="3200" dirty="0"/>
          </a:p>
        </p:txBody>
      </p:sp>
      <p:cxnSp>
        <p:nvCxnSpPr>
          <p:cNvPr id="45" name="Straight Connector 44"/>
          <p:cNvCxnSpPr>
            <a:stCxn id="0" idx="3"/>
            <a:endCxn id="0" idx="1"/>
          </p:cNvCxnSpPr>
          <p:nvPr/>
        </p:nvCxnSpPr>
        <p:spPr>
          <a:xfrm>
            <a:off x="3506788" y="5105400"/>
            <a:ext cx="8270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34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2362200"/>
            <a:ext cx="1293813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8573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450" y="3076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59721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9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450" y="4275138"/>
            <a:ext cx="202565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81738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3825" y="85725"/>
            <a:ext cx="1657350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Pronunciation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28950" y="51584"/>
            <a:ext cx="916305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accent5"/>
                </a:solidFill>
              </a:rPr>
              <a:t>Listen and write the words you hear in the appropriate column. Then, read the words aloud. </a:t>
            </a:r>
            <a:endParaRPr lang="en-US" sz="2800" b="1" dirty="0">
              <a:solidFill>
                <a:schemeClr val="accent5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905000" y="180974"/>
            <a:ext cx="762000" cy="6381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/>
              <a:t>3</a:t>
            </a:r>
            <a:endParaRPr lang="en-US" sz="4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905000" y="1176338"/>
            <a:ext cx="2667000" cy="2190750"/>
          </a:xfrm>
          <a:prstGeom prst="roundRect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/</a:t>
            </a:r>
            <a:r>
              <a:rPr lang="en-US" sz="3600" b="1" dirty="0" err="1">
                <a:solidFill>
                  <a:srgbClr val="FF0000"/>
                </a:solidFill>
              </a:rPr>
              <a:t>əu</a:t>
            </a:r>
            <a:r>
              <a:rPr lang="en-US" sz="3600" b="1" dirty="0">
                <a:solidFill>
                  <a:srgbClr val="FF0000"/>
                </a:solidFill>
              </a:rPr>
              <a:t>/</a:t>
            </a:r>
          </a:p>
          <a:p>
            <a:pPr algn="ctr">
              <a:defRPr/>
            </a:pPr>
            <a:endParaRPr lang="en-US" sz="36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39050" y="1133475"/>
            <a:ext cx="2667000" cy="2276475"/>
          </a:xfrm>
          <a:prstGeom prst="roundRect">
            <a:avLst/>
          </a:prstGeom>
          <a:solidFill>
            <a:schemeClr val="bg1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/</a:t>
            </a:r>
            <a:r>
              <a:rPr lang="en-US" sz="3600" b="1" dirty="0" err="1">
                <a:solidFill>
                  <a:srgbClr val="FF0000"/>
                </a:solidFill>
              </a:rPr>
              <a:t>aɪ</a:t>
            </a:r>
            <a:r>
              <a:rPr lang="en-US" sz="3600" b="1" dirty="0">
                <a:solidFill>
                  <a:srgbClr val="FF0000"/>
                </a:solidFill>
              </a:rPr>
              <a:t>/</a:t>
            </a:r>
          </a:p>
          <a:p>
            <a:pPr algn="ctr">
              <a:defRPr/>
            </a:pPr>
            <a:endParaRPr lang="en-US" sz="36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22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0"/>
            <a:ext cx="29146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5" y="1714500"/>
            <a:ext cx="29146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3825" y="85725"/>
            <a:ext cx="1657350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Pronunciation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28850" y="85725"/>
            <a:ext cx="916305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/>
                </a:solidFill>
              </a:rPr>
              <a:t>Listen and write the words you hear in the appropriate column. Then, read the words aloud. 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905000" y="85725"/>
            <a:ext cx="323850" cy="323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3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600199" y="1371600"/>
            <a:ext cx="4581525" cy="464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</a:rPr>
              <a:t>/</a:t>
            </a:r>
            <a:r>
              <a:rPr lang="en-US" sz="3600" b="1" dirty="0" err="1">
                <a:solidFill>
                  <a:srgbClr val="FF0000"/>
                </a:solidFill>
              </a:rPr>
              <a:t>əu</a:t>
            </a:r>
            <a:r>
              <a:rPr lang="en-US" sz="3600" b="1" dirty="0">
                <a:solidFill>
                  <a:srgbClr val="FF0000"/>
                </a:solidFill>
              </a:rPr>
              <a:t>/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Cold</a:t>
            </a:r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6810375" y="1371600"/>
            <a:ext cx="4010025" cy="4572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/</a:t>
            </a:r>
            <a:r>
              <a:rPr lang="en-US" sz="3600" b="1" dirty="0" err="1">
                <a:solidFill>
                  <a:srgbClr val="FF0000"/>
                </a:solidFill>
              </a:rPr>
              <a:t>aɪ</a:t>
            </a:r>
            <a:r>
              <a:rPr lang="en-US" sz="3600" b="1" dirty="0" smtClean="0">
                <a:solidFill>
                  <a:srgbClr val="FF0000"/>
                </a:solidFill>
              </a:rPr>
              <a:t>/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</a:rPr>
              <a:t>Sky</a:t>
            </a:r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endParaRPr lang="en-US" sz="2400" b="1" dirty="0"/>
          </a:p>
          <a:p>
            <a:pPr algn="ctr">
              <a:defRPr/>
            </a:pPr>
            <a:endParaRPr lang="en-US" sz="2400" b="1" dirty="0"/>
          </a:p>
        </p:txBody>
      </p:sp>
      <p:pic>
        <p:nvPicPr>
          <p:cNvPr id="1024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427413"/>
            <a:ext cx="2571750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47700"/>
            <a:ext cx="9937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933700" y="3171825"/>
            <a:ext cx="2038350" cy="466725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</a:rPr>
              <a:t>snow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33700" y="3871913"/>
            <a:ext cx="2038350" cy="466725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</a:rPr>
              <a:t>old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933700" y="4495800"/>
            <a:ext cx="2038350" cy="466725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</a:rPr>
              <a:t>clothes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933700" y="5143500"/>
            <a:ext cx="2038350" cy="466725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</a:rPr>
              <a:t>hold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348" y="3171825"/>
            <a:ext cx="2038350" cy="466725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</a:rPr>
              <a:t>exciting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3348" y="3870325"/>
            <a:ext cx="2038350" cy="466725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</a:rPr>
              <a:t>high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753348" y="4495800"/>
            <a:ext cx="2038350" cy="466725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</a:rPr>
              <a:t>fine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53348" y="5143500"/>
            <a:ext cx="2038350" cy="466725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</a:rPr>
              <a:t>flight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1620044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5335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14475" y="809625"/>
            <a:ext cx="10029825" cy="5057775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1.New York is an </a:t>
            </a:r>
            <a:r>
              <a:rPr lang="en-US" sz="2800" b="1" dirty="0">
                <a:solidFill>
                  <a:srgbClr val="FF0000"/>
                </a:solidFill>
              </a:rPr>
              <a:t>exciting</a:t>
            </a:r>
            <a:r>
              <a:rPr lang="en-US" sz="2800" dirty="0">
                <a:solidFill>
                  <a:schemeClr val="tx1"/>
                </a:solidFill>
              </a:rPr>
              <a:t> city with many </a:t>
            </a:r>
            <a:r>
              <a:rPr lang="en-US" sz="2800" b="1" dirty="0">
                <a:solidFill>
                  <a:srgbClr val="FF0000"/>
                </a:solidFill>
              </a:rPr>
              <a:t>skyscrapers</a:t>
            </a:r>
            <a:r>
              <a:rPr lang="en-US" sz="2800" dirty="0">
                <a:solidFill>
                  <a:schemeClr val="tx1"/>
                </a:solidFill>
              </a:rPr>
              <a:t>.  </a:t>
            </a:r>
          </a:p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2.It’s very </a:t>
            </a:r>
            <a:r>
              <a:rPr lang="en-US" sz="2800" b="1" dirty="0">
                <a:solidFill>
                  <a:srgbClr val="FF0000"/>
                </a:solidFill>
              </a:rPr>
              <a:t>cold</a:t>
            </a:r>
            <a:r>
              <a:rPr lang="en-US" sz="2800" dirty="0">
                <a:solidFill>
                  <a:srgbClr val="FF0000"/>
                </a:solidFill>
              </a:rPr>
              <a:t> </a:t>
            </a:r>
            <a:r>
              <a:rPr lang="en-US" sz="2800" dirty="0">
                <a:solidFill>
                  <a:schemeClr val="tx1"/>
                </a:solidFill>
              </a:rPr>
              <a:t>in Sweden in the winter with lots of </a:t>
            </a:r>
            <a:r>
              <a:rPr lang="en-US" sz="2800" b="1" dirty="0">
                <a:solidFill>
                  <a:srgbClr val="FF0000"/>
                </a:solidFill>
              </a:rPr>
              <a:t>snow</a:t>
            </a:r>
            <a:r>
              <a:rPr lang="en-US" sz="2800" dirty="0">
                <a:solidFill>
                  <a:schemeClr val="tx1"/>
                </a:solidFill>
              </a:rPr>
              <a:t>.  </a:t>
            </a:r>
          </a:p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3.</a:t>
            </a:r>
            <a:r>
              <a:rPr lang="en-US" sz="2800" b="1" dirty="0">
                <a:solidFill>
                  <a:srgbClr val="FF0000"/>
                </a:solidFill>
              </a:rPr>
              <a:t>I like</a:t>
            </a:r>
            <a:r>
              <a:rPr lang="en-US" sz="2800" dirty="0">
                <a:solidFill>
                  <a:srgbClr val="FF0000"/>
                </a:solidFill>
              </a:rPr>
              <a:t> </a:t>
            </a:r>
            <a:r>
              <a:rPr lang="en-US" sz="2800" dirty="0">
                <a:solidFill>
                  <a:schemeClr val="tx1"/>
                </a:solidFill>
              </a:rPr>
              <a:t>looking at tall buildings at </a:t>
            </a:r>
            <a:r>
              <a:rPr lang="en-US" sz="2800" b="1" dirty="0">
                <a:solidFill>
                  <a:srgbClr val="FF0000"/>
                </a:solidFill>
              </a:rPr>
              <a:t>night</a:t>
            </a:r>
            <a:r>
              <a:rPr lang="en-US" sz="2800" dirty="0">
                <a:solidFill>
                  <a:schemeClr val="tx1"/>
                </a:solidFill>
              </a:rPr>
              <a:t> with their </a:t>
            </a:r>
            <a:r>
              <a:rPr lang="en-US" sz="2800" dirty="0" err="1">
                <a:solidFill>
                  <a:schemeClr val="tx1"/>
                </a:solidFill>
              </a:rPr>
              <a:t>colourful</a:t>
            </a:r>
            <a:r>
              <a:rPr lang="en-US" sz="2800" dirty="0">
                <a:solidFill>
                  <a:schemeClr val="tx1"/>
                </a:solidFill>
              </a:rPr>
              <a:t> </a:t>
            </a:r>
            <a:r>
              <a:rPr lang="en-US" sz="2800" b="1" dirty="0">
                <a:solidFill>
                  <a:srgbClr val="FF0000"/>
                </a:solidFill>
              </a:rPr>
              <a:t>lights</a:t>
            </a:r>
            <a:r>
              <a:rPr lang="en-US" sz="2800" dirty="0">
                <a:solidFill>
                  <a:schemeClr val="tx1"/>
                </a:solidFill>
              </a:rPr>
              <a:t>.  </a:t>
            </a:r>
          </a:p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4.</a:t>
            </a:r>
            <a:r>
              <a:rPr lang="en-US" sz="2800" b="1" dirty="0">
                <a:solidFill>
                  <a:srgbClr val="FF0000"/>
                </a:solidFill>
              </a:rPr>
              <a:t>Write</a:t>
            </a:r>
            <a:r>
              <a:rPr lang="en-US" sz="2800" dirty="0">
                <a:solidFill>
                  <a:schemeClr val="tx1"/>
                </a:solidFill>
              </a:rPr>
              <a:t> and tell me how to cook that </a:t>
            </a:r>
            <a:r>
              <a:rPr lang="en-US" sz="2800" b="1" dirty="0">
                <a:solidFill>
                  <a:srgbClr val="FF0000"/>
                </a:solidFill>
              </a:rPr>
              <a:t>Thai</a:t>
            </a:r>
            <a:r>
              <a:rPr lang="en-US" sz="2800" dirty="0">
                <a:solidFill>
                  <a:schemeClr val="tx1"/>
                </a:solidFill>
              </a:rPr>
              <a:t> curry.  </a:t>
            </a:r>
          </a:p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5.You can </a:t>
            </a:r>
            <a:r>
              <a:rPr lang="en-US" sz="2800" b="1" dirty="0">
                <a:solidFill>
                  <a:srgbClr val="FF0000"/>
                </a:solidFill>
              </a:rPr>
              <a:t>go boating</a:t>
            </a:r>
            <a:r>
              <a:rPr lang="en-US" sz="2800" dirty="0">
                <a:solidFill>
                  <a:schemeClr val="tx1"/>
                </a:solidFill>
              </a:rPr>
              <a:t> on the West Lake. It’s </a:t>
            </a:r>
            <a:r>
              <a:rPr lang="en-US" sz="2800" b="1" dirty="0">
                <a:solidFill>
                  <a:srgbClr val="FF0000"/>
                </a:solidFill>
              </a:rPr>
              <a:t>nice</a:t>
            </a:r>
            <a:r>
              <a:rPr lang="en-US" sz="2800" dirty="0">
                <a:solidFill>
                  <a:schemeClr val="tx1"/>
                </a:solidFill>
              </a:rPr>
              <a:t>!  </a:t>
            </a:r>
          </a:p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6.Oxford University is the </a:t>
            </a:r>
            <a:r>
              <a:rPr lang="en-US" sz="2800" b="1" dirty="0">
                <a:solidFill>
                  <a:srgbClr val="FF0000"/>
                </a:solidFill>
              </a:rPr>
              <a:t>oldest</a:t>
            </a:r>
            <a:r>
              <a:rPr lang="en-US" sz="2800" dirty="0">
                <a:solidFill>
                  <a:schemeClr val="tx1"/>
                </a:solidFill>
              </a:rPr>
              <a:t> university in Britain.</a:t>
            </a:r>
          </a:p>
          <a:p>
            <a:pPr algn="ctr">
              <a:lnSpc>
                <a:spcPct val="150000"/>
              </a:lnSpc>
              <a:defRPr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3825" y="85725"/>
            <a:ext cx="1657350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Pronunciation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686175" y="133350"/>
            <a:ext cx="587692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5"/>
                </a:solidFill>
              </a:rPr>
              <a:t>Listen and repeat. 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809875" y="0"/>
            <a:ext cx="800100" cy="6939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250950"/>
            <a:ext cx="4968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827213"/>
            <a:ext cx="49688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513013"/>
            <a:ext cx="49688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3794125"/>
            <a:ext cx="4968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425950"/>
            <a:ext cx="496888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002213"/>
            <a:ext cx="496888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9-p2-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9-p2-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9-p2-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9-p2-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9-p2-2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9-p2-2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3825" y="85725"/>
            <a:ext cx="1266825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Grammar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76375" y="68263"/>
            <a:ext cx="32861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5"/>
                </a:solidFill>
              </a:rPr>
              <a:t>Superlatives of long adjectives. </a:t>
            </a:r>
            <a:endParaRPr lang="en-US" b="1" dirty="0">
              <a:solidFill>
                <a:schemeClr val="accent5"/>
              </a:solidFill>
            </a:endParaRPr>
          </a:p>
        </p:txBody>
      </p:sp>
      <p:pic>
        <p:nvPicPr>
          <p:cNvPr id="133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013"/>
            <a:ext cx="3143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013"/>
            <a:ext cx="3143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2746</TotalTime>
  <Words>387</Words>
  <Application>Microsoft Office PowerPoint</Application>
  <PresentationFormat>Widescreen</PresentationFormat>
  <Paragraphs>159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Cooper Black</vt:lpstr>
      <vt:lpstr>Arial</vt:lpstr>
      <vt:lpstr>Calibri Light</vt:lpstr>
      <vt:lpstr>Calibri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LÊ THANH HUYỀN</Manager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E6-U9-CL1-JESS</dc:title>
  <dc:creator>JESSICA LEE</dc:creator>
  <cp:lastModifiedBy>My Laptop</cp:lastModifiedBy>
  <cp:revision>187</cp:revision>
  <dcterms:created xsi:type="dcterms:W3CDTF">2018-11-05T02:58:53Z</dcterms:created>
  <dcterms:modified xsi:type="dcterms:W3CDTF">2021-02-28T14:31:58Z</dcterms:modified>
</cp:coreProperties>
</file>