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5" r:id="rId2"/>
    <p:sldId id="282" r:id="rId3"/>
    <p:sldId id="278" r:id="rId4"/>
    <p:sldId id="274" r:id="rId5"/>
    <p:sldId id="334" r:id="rId6"/>
    <p:sldId id="335" r:id="rId7"/>
    <p:sldId id="348" r:id="rId8"/>
    <p:sldId id="336" r:id="rId9"/>
    <p:sldId id="347" r:id="rId10"/>
    <p:sldId id="338" r:id="rId11"/>
    <p:sldId id="292" r:id="rId12"/>
    <p:sldId id="293" r:id="rId13"/>
    <p:sldId id="341" r:id="rId14"/>
    <p:sldId id="296" r:id="rId15"/>
  </p:sldIdLst>
  <p:sldSz cx="12192000" cy="6858000"/>
  <p:notesSz cx="6858000" cy="9144000"/>
  <p:embeddedFontLst>
    <p:embeddedFont>
      <p:font typeface="Cooper Black" panose="0208090404030B020404" pitchFamily="18" charset="0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609458-04C1-4859-BF2E-C3E2CC0376F3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98036C-0AA1-4AFE-9CFC-D17D83D57F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5153F9A-081C-41BC-92A1-1557C5BC1A81}" type="slidenum">
              <a:rPr lang="en-US" altLang="en-US"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6CED591-B192-4F21-BB17-1A20A7F777A0}" type="slidenum">
              <a:rPr lang="en-US" altLang="en-US">
                <a:cs typeface="Arial" panose="020B0604020202020204" pitchFamily="34" charset="0"/>
              </a:rPr>
              <a:pPr eaLnBrk="1" hangingPunct="1"/>
              <a:t>13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3C593C24-B99B-4FE6-A115-033321402FC0}" type="slidenum">
              <a:rPr lang="en-US" altLang="en-US">
                <a:cs typeface="Arial" panose="020B0604020202020204" pitchFamily="34" charset="0"/>
              </a:rPr>
              <a:pPr eaLnBrk="1" hangingPunct="1"/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87CF-C371-4C9A-824B-787A3A30E388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D572-3BBF-4573-A3F3-AAEE16ABB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0937-CBDE-425D-A1B5-FA951BFEEB0E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D92DF-640A-4124-9146-038CE35DB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75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35A2-09C8-4FD2-90B2-8868DAA56787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9AF34-53D9-4ABB-B4AF-26FE11292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6AEE-A3DF-4A3D-81E1-14873730DF2C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EF899-AD90-4105-B815-2489170FA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1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BC560-5738-4B77-84AC-EDE4BC7C1ED2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9C199-6822-487E-9B0E-8F9E297AC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5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9F76-E1F8-4C40-A44D-5D900D53336A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3F871-234A-4CC1-902B-9795DDA3F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99D0-4328-4FBA-9639-1AF7E046EB81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3192C-6C8A-4CC5-9318-2058E2B69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8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87D8-B5CF-443D-AB27-C367DD003FDB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A6E8-2A93-4CD4-B38C-0114C7B16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51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DB3A-1D9A-45E2-875E-1DBF80629FC5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B0B8-79C7-40B3-AB79-FC51B6503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7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BA74-7049-4B28-B921-A274ECE74B92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CDD7D-C7C5-4AA8-B8BB-80214DF70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4290-4A3A-43BF-BEB0-4636FB0332A6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B725F-F6FC-4832-8C2E-2F8194E53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0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B2C8F2-E633-44E1-9222-81D4905A261B}" type="datetimeFigureOut">
              <a:rPr lang="en-US"/>
              <a:pPr>
                <a:defRPr/>
              </a:pPr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D9CF3D9-76B3-43FE-9601-49CD7333FE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4656" y="0"/>
            <a:ext cx="1225665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UNIT 9. CITIES OF THE WORLD</a:t>
            </a:r>
          </a:p>
          <a:p>
            <a:pPr algn="ctr">
              <a:defRPr/>
            </a:pPr>
            <a:r>
              <a:rPr lang="en-US" sz="5400" b="1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GETTING STARTED</a:t>
            </a:r>
            <a:endParaRPr lang="en-US" sz="5400" b="1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1023938"/>
            <a:ext cx="154146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982913"/>
            <a:ext cx="13033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97450"/>
            <a:ext cx="1303338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06388"/>
            <a:ext cx="13049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 t="50000"/>
          <a:stretch>
            <a:fillRect/>
          </a:stretch>
        </p:blipFill>
        <p:spPr bwMode="auto">
          <a:xfrm>
            <a:off x="1993900" y="5373688"/>
            <a:ext cx="21018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5109" r="66559" b="50000"/>
          <a:stretch>
            <a:fillRect/>
          </a:stretch>
        </p:blipFill>
        <p:spPr bwMode="auto">
          <a:xfrm>
            <a:off x="2908300" y="0"/>
            <a:ext cx="1187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50000" r="63548" b="4945"/>
          <a:stretch>
            <a:fillRect/>
          </a:stretch>
        </p:blipFill>
        <p:spPr bwMode="auto">
          <a:xfrm>
            <a:off x="9259888" y="4090988"/>
            <a:ext cx="21336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7" t="48602" r="32365" b="7957"/>
          <a:stretch>
            <a:fillRect/>
          </a:stretch>
        </p:blipFill>
        <p:spPr bwMode="auto">
          <a:xfrm>
            <a:off x="9647238" y="1524000"/>
            <a:ext cx="20447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1" t="8417" b="52904"/>
          <a:stretch>
            <a:fillRect/>
          </a:stretch>
        </p:blipFill>
        <p:spPr bwMode="auto">
          <a:xfrm>
            <a:off x="1049338" y="1023938"/>
            <a:ext cx="18700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7" t="5591" r="34468" b="51613"/>
          <a:stretch>
            <a:fillRect/>
          </a:stretch>
        </p:blipFill>
        <p:spPr bwMode="auto">
          <a:xfrm>
            <a:off x="6864350" y="5210175"/>
            <a:ext cx="1649413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937" y="822325"/>
            <a:ext cx="1828800" cy="184150"/>
            <a:chOff x="0" y="1896"/>
            <a:chExt cx="5760" cy="120"/>
          </a:xfrm>
        </p:grpSpPr>
        <p:sp>
          <p:nvSpPr>
            <p:cNvPr id="14466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4467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944" y="5164932"/>
            <a:ext cx="3198813" cy="184150"/>
            <a:chOff x="0" y="1896"/>
            <a:chExt cx="5760" cy="120"/>
          </a:xfrm>
        </p:grpSpPr>
        <p:sp>
          <p:nvSpPr>
            <p:cNvPr id="14464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4465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14462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4463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4341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1727200" y="200025"/>
            <a:ext cx="3111500" cy="223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537" y="2667000"/>
            <a:ext cx="2286000" cy="184150"/>
            <a:chOff x="0" y="1896"/>
            <a:chExt cx="5760" cy="120"/>
          </a:xfrm>
        </p:grpSpPr>
        <p:sp>
          <p:nvSpPr>
            <p:cNvPr id="14460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4461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4344" name="Arc 30"/>
          <p:cNvSpPr>
            <a:spLocks/>
          </p:cNvSpPr>
          <p:nvPr/>
        </p:nvSpPr>
        <p:spPr bwMode="auto">
          <a:xfrm>
            <a:off x="2208213" y="3659188"/>
            <a:ext cx="57150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613" y="2584450"/>
            <a:ext cx="11177587" cy="804863"/>
            <a:chOff x="95" y="1820"/>
            <a:chExt cx="5281" cy="507"/>
          </a:xfrm>
        </p:grpSpPr>
        <p:grpSp>
          <p:nvGrpSpPr>
            <p:cNvPr id="14436" name="Group 32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2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54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455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57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59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4437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4400" b="1">
                  <a:latin typeface="Tahoma" panose="020B0604030504040204" pitchFamily="34" charset="0"/>
                </a:rPr>
                <a:t>Europe</a:t>
              </a:r>
              <a:endParaRPr lang="en-US" altLang="en-US" sz="4400" b="1">
                <a:latin typeface="Tahoma" panose="020B0604030504040204" pitchFamily="34" charset="0"/>
              </a:endParaRPr>
            </a:p>
          </p:txBody>
        </p:sp>
        <p:sp>
          <p:nvSpPr>
            <p:cNvPr id="8093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4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440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14441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4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45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446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48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50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613" y="3575050"/>
            <a:ext cx="11177587" cy="804863"/>
            <a:chOff x="95" y="1820"/>
            <a:chExt cx="5281" cy="507"/>
          </a:xfrm>
        </p:grpSpPr>
        <p:grpSp>
          <p:nvGrpSpPr>
            <p:cNvPr id="14412" name="Group 57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5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30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431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33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35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4413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 </a:t>
              </a:r>
              <a:r>
                <a:rPr lang="en-US" altLang="en-US" sz="4000" b="1"/>
                <a:t>Antarctica</a:t>
              </a:r>
              <a:r>
                <a:rPr lang="pt-BR" altLang="en-US" sz="4000" b="1"/>
                <a:t> </a:t>
              </a:r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6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416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4417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6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6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7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21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422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24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26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4347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613" y="4565650"/>
            <a:ext cx="11177587" cy="804863"/>
            <a:chOff x="95" y="1820"/>
            <a:chExt cx="5281" cy="507"/>
          </a:xfrm>
        </p:grpSpPr>
        <p:grpSp>
          <p:nvGrpSpPr>
            <p:cNvPr id="14388" name="Group 85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8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06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407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09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11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4389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Asia </a:t>
              </a:r>
              <a:endParaRPr lang="en-US" altLang="en-US" sz="3600" b="1">
                <a:latin typeface="Tahoma" panose="020B0604030504040204" pitchFamily="34" charset="0"/>
              </a:endParaRPr>
            </a:p>
          </p:txBody>
        </p:sp>
        <p:sp>
          <p:nvSpPr>
            <p:cNvPr id="8099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9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392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4393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9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97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398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00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402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613" y="5503863"/>
            <a:ext cx="11177587" cy="804862"/>
            <a:chOff x="95" y="1820"/>
            <a:chExt cx="5281" cy="507"/>
          </a:xfrm>
        </p:grpSpPr>
        <p:grpSp>
          <p:nvGrpSpPr>
            <p:cNvPr id="14364" name="Group 110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100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6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82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383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85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87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4365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4000" b="1">
                  <a:latin typeface="Tahoma" panose="020B0604030504040204" pitchFamily="34" charset="0"/>
                </a:rPr>
                <a:t>Africa</a:t>
              </a:r>
              <a:endParaRPr lang="en-US" altLang="en-US" sz="4000" b="1">
                <a:latin typeface="Tahoma" panose="020B0604030504040204" pitchFamily="34" charset="0"/>
              </a:endParaRPr>
            </a:p>
          </p:txBody>
        </p:sp>
        <p:sp>
          <p:nvSpPr>
            <p:cNvPr id="8101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1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368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grpSp>
          <p:nvGrpSpPr>
            <p:cNvPr id="14369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102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73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4374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76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4378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7" y="1173163"/>
            <a:ext cx="695325" cy="939800"/>
            <a:chOff x="1872" y="1824"/>
            <a:chExt cx="2014" cy="1821"/>
          </a:xfrm>
        </p:grpSpPr>
        <p:sp>
          <p:nvSpPr>
            <p:cNvPr id="8103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8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51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57"/>
              <a:ext cx="303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358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4359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gray">
            <a:xfrm>
              <a:off x="2511" y="2147"/>
              <a:ext cx="750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361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gray">
            <a:xfrm>
              <a:off x="2336" y="2147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4363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134" name="Picture 13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3" y="60325"/>
            <a:ext cx="9350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31"/>
          <p:cNvPicPr>
            <a:picLocks noChangeAspect="1"/>
          </p:cNvPicPr>
          <p:nvPr/>
        </p:nvPicPr>
        <p:blipFill rotWithShape="1">
          <a:blip r:embed="rId6"/>
          <a:srcRect l="50094" b="32927"/>
          <a:stretch/>
        </p:blipFill>
        <p:spPr bwMode="auto">
          <a:xfrm>
            <a:off x="2025650" y="206375"/>
            <a:ext cx="2813050" cy="22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AutoShape 26"/>
          <p:cNvSpPr>
            <a:spLocks noChangeArrowheads="1"/>
          </p:cNvSpPr>
          <p:nvPr/>
        </p:nvSpPr>
        <p:spPr bwMode="auto">
          <a:xfrm>
            <a:off x="4838700" y="736600"/>
            <a:ext cx="5943600" cy="1119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latin typeface="Tahoma" panose="020B0604030504040204" pitchFamily="34" charset="0"/>
              </a:rPr>
              <a:t>What </a:t>
            </a:r>
            <a:r>
              <a:rPr lang="vi-VN" altLang="en-US" sz="3600" dirty="0" smtClean="0">
                <a:latin typeface="Tahoma" panose="020B0604030504040204" pitchFamily="34" charset="0"/>
              </a:rPr>
              <a:t>continent </a:t>
            </a:r>
            <a:r>
              <a:rPr lang="vi-VN" altLang="en-US" sz="3600" dirty="0">
                <a:latin typeface="Tahoma" panose="020B0604030504040204" pitchFamily="34" charset="0"/>
              </a:rPr>
              <a:t>is it?</a:t>
            </a:r>
            <a:endParaRPr lang="en-US" altLang="en-US" sz="3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0922" grpId="0" animBg="1"/>
      <p:bldP spid="1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937" y="822325"/>
            <a:ext cx="1828800" cy="184150"/>
            <a:chOff x="0" y="1896"/>
            <a:chExt cx="5760" cy="120"/>
          </a:xfrm>
        </p:grpSpPr>
        <p:sp>
          <p:nvSpPr>
            <p:cNvPr id="15490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5491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944" y="5164932"/>
            <a:ext cx="3198813" cy="184150"/>
            <a:chOff x="0" y="1896"/>
            <a:chExt cx="5760" cy="120"/>
          </a:xfrm>
        </p:grpSpPr>
        <p:sp>
          <p:nvSpPr>
            <p:cNvPr id="15488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5489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15486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5487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5365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AutoShape 26"/>
          <p:cNvSpPr>
            <a:spLocks noChangeArrowheads="1"/>
          </p:cNvSpPr>
          <p:nvPr/>
        </p:nvSpPr>
        <p:spPr bwMode="auto">
          <a:xfrm>
            <a:off x="1625600" y="133350"/>
            <a:ext cx="3213100" cy="2244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537" y="2667000"/>
            <a:ext cx="2286000" cy="184150"/>
            <a:chOff x="0" y="1896"/>
            <a:chExt cx="5760" cy="120"/>
          </a:xfrm>
        </p:grpSpPr>
        <p:sp>
          <p:nvSpPr>
            <p:cNvPr id="15484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5485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5368" name="Arc 30"/>
          <p:cNvSpPr>
            <a:spLocks/>
          </p:cNvSpPr>
          <p:nvPr/>
        </p:nvSpPr>
        <p:spPr bwMode="auto">
          <a:xfrm>
            <a:off x="2208213" y="3659188"/>
            <a:ext cx="57150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65100" y="2584450"/>
            <a:ext cx="11177588" cy="804863"/>
            <a:chOff x="95" y="1820"/>
            <a:chExt cx="5281" cy="507"/>
          </a:xfrm>
        </p:grpSpPr>
        <p:grpSp>
          <p:nvGrpSpPr>
            <p:cNvPr id="15460" name="Group 32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2977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2978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2979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78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79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2982" name="Oval 38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81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2984" name="Oval 40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83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461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South America</a:t>
              </a:r>
              <a:endParaRPr lang="en-US" altLang="en-US" sz="3600">
                <a:latin typeface="Tahoma" panose="020B0604030504040204" pitchFamily="34" charset="0"/>
              </a:endParaRPr>
            </a:p>
          </p:txBody>
        </p:sp>
        <p:sp>
          <p:nvSpPr>
            <p:cNvPr id="82987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2988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464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15465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2991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2992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2993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69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70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2996" name="Oval 52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72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2998" name="Oval 54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74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613" y="3575050"/>
            <a:ext cx="11177587" cy="804863"/>
            <a:chOff x="95" y="1820"/>
            <a:chExt cx="5281" cy="507"/>
          </a:xfrm>
        </p:grpSpPr>
        <p:grpSp>
          <p:nvGrpSpPr>
            <p:cNvPr id="15436" name="Group 57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3002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03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04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54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55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07" name="Oval 63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57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09" name="Oval 65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59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437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200" b="1">
                  <a:latin typeface="Tahoma" panose="020B0604030504040204" pitchFamily="34" charset="0"/>
                </a:rPr>
                <a:t>Asia</a:t>
              </a:r>
              <a:endParaRPr lang="en-US" altLang="en-US" sz="3200">
                <a:latin typeface="Tahoma" panose="020B0604030504040204" pitchFamily="34" charset="0"/>
              </a:endParaRPr>
            </a:p>
          </p:txBody>
        </p:sp>
        <p:sp>
          <p:nvSpPr>
            <p:cNvPr id="83012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3013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440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5441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16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17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18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45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46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21" name="Oval 77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48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23" name="Oval 79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50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5371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613" y="4565650"/>
            <a:ext cx="11177587" cy="804863"/>
            <a:chOff x="95" y="1820"/>
            <a:chExt cx="5281" cy="507"/>
          </a:xfrm>
        </p:grpSpPr>
        <p:grpSp>
          <p:nvGrpSpPr>
            <p:cNvPr id="15412" name="Group 85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3030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31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32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30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31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35" name="Oval 91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33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37" name="Oval 93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35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413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200" b="1">
                  <a:latin typeface="Tahoma" panose="020B0604030504040204" pitchFamily="34" charset="0"/>
                </a:rPr>
                <a:t>Australia</a:t>
              </a:r>
              <a:endParaRPr lang="en-US" altLang="en-US" sz="3200">
                <a:latin typeface="Tahoma" panose="020B0604030504040204" pitchFamily="34" charset="0"/>
              </a:endParaRPr>
            </a:p>
          </p:txBody>
        </p:sp>
        <p:sp>
          <p:nvSpPr>
            <p:cNvPr id="83040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3041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416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5417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44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45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46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21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22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49" name="Oval 105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24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51" name="Oval 107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26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613" y="5503863"/>
            <a:ext cx="11177587" cy="804862"/>
            <a:chOff x="95" y="1820"/>
            <a:chExt cx="5281" cy="507"/>
          </a:xfrm>
        </p:grpSpPr>
        <p:grpSp>
          <p:nvGrpSpPr>
            <p:cNvPr id="15388" name="Group 110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3055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6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56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57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06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407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60" name="Oval 116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09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62" name="Oval 118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11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389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Africa</a:t>
              </a:r>
              <a:endParaRPr lang="en-US" altLang="en-US" sz="3600">
                <a:latin typeface="Tahoma" panose="020B0604030504040204" pitchFamily="34" charset="0"/>
              </a:endParaRPr>
            </a:p>
          </p:txBody>
        </p:sp>
        <p:sp>
          <p:nvSpPr>
            <p:cNvPr id="83065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3066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392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grpSp>
          <p:nvGrpSpPr>
            <p:cNvPr id="15393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3069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70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3071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397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5398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74" name="Oval 130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00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3076" name="Oval 132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5402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7" y="1173163"/>
            <a:ext cx="695325" cy="939800"/>
            <a:chOff x="1872" y="1824"/>
            <a:chExt cx="2014" cy="1821"/>
          </a:xfrm>
        </p:grpSpPr>
        <p:sp>
          <p:nvSpPr>
            <p:cNvPr id="83081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8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3082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51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3083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57"/>
              <a:ext cx="303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382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5383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3086" name="Oval 142"/>
            <p:cNvSpPr>
              <a:spLocks noChangeArrowheads="1"/>
            </p:cNvSpPr>
            <p:nvPr/>
          </p:nvSpPr>
          <p:spPr bwMode="gray">
            <a:xfrm>
              <a:off x="2511" y="2147"/>
              <a:ext cx="750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385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3088" name="Oval 144"/>
            <p:cNvSpPr>
              <a:spLocks noChangeArrowheads="1"/>
            </p:cNvSpPr>
            <p:nvPr/>
          </p:nvSpPr>
          <p:spPr bwMode="gray">
            <a:xfrm>
              <a:off x="2336" y="2147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5387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134" name="Picture 13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3" y="60325"/>
            <a:ext cx="9350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31"/>
          <p:cNvPicPr>
            <a:picLocks noChangeAspect="1"/>
          </p:cNvPicPr>
          <p:nvPr/>
        </p:nvPicPr>
        <p:blipFill rotWithShape="1">
          <a:blip r:embed="rId5"/>
          <a:srcRect l="34812" t="39205" r="37755" b="19843"/>
          <a:stretch/>
        </p:blipFill>
        <p:spPr bwMode="auto">
          <a:xfrm>
            <a:off x="1881188" y="242888"/>
            <a:ext cx="2701925" cy="21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AutoShape 26"/>
          <p:cNvSpPr>
            <a:spLocks noChangeArrowheads="1"/>
          </p:cNvSpPr>
          <p:nvPr/>
        </p:nvSpPr>
        <p:spPr bwMode="auto">
          <a:xfrm>
            <a:off x="4838700" y="736600"/>
            <a:ext cx="5943600" cy="1119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latin typeface="Tahoma" panose="020B0604030504040204" pitchFamily="34" charset="0"/>
              </a:rPr>
              <a:t>What </a:t>
            </a:r>
            <a:r>
              <a:rPr lang="vi-VN" altLang="en-US" sz="3600" dirty="0" smtClean="0">
                <a:latin typeface="Tahoma" panose="020B0604030504040204" pitchFamily="34" charset="0"/>
              </a:rPr>
              <a:t>continent </a:t>
            </a:r>
            <a:r>
              <a:rPr lang="vi-VN" altLang="en-US" sz="3600" dirty="0">
                <a:latin typeface="Tahoma" panose="020B0604030504040204" pitchFamily="34" charset="0"/>
              </a:rPr>
              <a:t>is it?</a:t>
            </a:r>
            <a:endParaRPr lang="en-US" altLang="en-US" sz="3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2970" grpId="0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937" y="822325"/>
            <a:ext cx="1828800" cy="184150"/>
            <a:chOff x="0" y="1896"/>
            <a:chExt cx="5760" cy="120"/>
          </a:xfrm>
        </p:grpSpPr>
        <p:sp>
          <p:nvSpPr>
            <p:cNvPr id="17538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7539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944" y="5164932"/>
            <a:ext cx="3198813" cy="184150"/>
            <a:chOff x="0" y="1896"/>
            <a:chExt cx="5760" cy="120"/>
          </a:xfrm>
        </p:grpSpPr>
        <p:sp>
          <p:nvSpPr>
            <p:cNvPr id="17536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7537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17534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7535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7413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1727200" y="200025"/>
            <a:ext cx="3111500" cy="223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537" y="2667000"/>
            <a:ext cx="2286000" cy="184150"/>
            <a:chOff x="0" y="1896"/>
            <a:chExt cx="5760" cy="120"/>
          </a:xfrm>
        </p:grpSpPr>
        <p:sp>
          <p:nvSpPr>
            <p:cNvPr id="17532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7533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17416" name="Arc 30"/>
          <p:cNvSpPr>
            <a:spLocks/>
          </p:cNvSpPr>
          <p:nvPr/>
        </p:nvSpPr>
        <p:spPr bwMode="auto">
          <a:xfrm>
            <a:off x="2208213" y="3659188"/>
            <a:ext cx="57150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613" y="2584450"/>
            <a:ext cx="11177587" cy="804863"/>
            <a:chOff x="95" y="1820"/>
            <a:chExt cx="5281" cy="507"/>
          </a:xfrm>
        </p:grpSpPr>
        <p:grpSp>
          <p:nvGrpSpPr>
            <p:cNvPr id="17508" name="Group 32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2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26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527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29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31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509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4400" b="1">
                  <a:latin typeface="Tahoma" panose="020B0604030504040204" pitchFamily="34" charset="0"/>
                </a:rPr>
                <a:t>England</a:t>
              </a:r>
              <a:endParaRPr lang="en-US" altLang="en-US" sz="4400" b="1">
                <a:latin typeface="Tahoma" panose="020B0604030504040204" pitchFamily="34" charset="0"/>
              </a:endParaRPr>
            </a:p>
          </p:txBody>
        </p:sp>
        <p:sp>
          <p:nvSpPr>
            <p:cNvPr id="8093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4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512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17513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4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17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518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20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22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613" y="3575050"/>
            <a:ext cx="11177587" cy="804863"/>
            <a:chOff x="95" y="1820"/>
            <a:chExt cx="5281" cy="507"/>
          </a:xfrm>
        </p:grpSpPr>
        <p:grpSp>
          <p:nvGrpSpPr>
            <p:cNvPr id="17484" name="Group 57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5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02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503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05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507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85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 </a:t>
              </a:r>
              <a:r>
                <a:rPr lang="vi-VN" altLang="en-US" sz="4000" b="1"/>
                <a:t>German</a:t>
              </a:r>
              <a:endParaRPr lang="pt-BR" altLang="en-US" sz="4000" b="1"/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6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88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7489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6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6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7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93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494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96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98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17419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613" y="4565650"/>
            <a:ext cx="11177587" cy="804863"/>
            <a:chOff x="95" y="1820"/>
            <a:chExt cx="5281" cy="507"/>
          </a:xfrm>
        </p:grpSpPr>
        <p:grpSp>
          <p:nvGrpSpPr>
            <p:cNvPr id="17460" name="Group 85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8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78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479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81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83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61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The USA</a:t>
              </a:r>
              <a:endParaRPr lang="en-US" altLang="en-US" sz="3600" b="1">
                <a:latin typeface="Tahoma" panose="020B0604030504040204" pitchFamily="34" charset="0"/>
              </a:endParaRPr>
            </a:p>
          </p:txBody>
        </p:sp>
        <p:sp>
          <p:nvSpPr>
            <p:cNvPr id="8099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9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64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7465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9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69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470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72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74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613" y="5503863"/>
            <a:ext cx="11177587" cy="804862"/>
            <a:chOff x="95" y="1820"/>
            <a:chExt cx="5281" cy="507"/>
          </a:xfrm>
        </p:grpSpPr>
        <p:grpSp>
          <p:nvGrpSpPr>
            <p:cNvPr id="17436" name="Group 110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100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6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4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455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7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9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7437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4000" b="1">
                  <a:latin typeface="Tahoma" panose="020B0604030504040204" pitchFamily="34" charset="0"/>
                </a:rPr>
                <a:t>China</a:t>
              </a:r>
              <a:endParaRPr lang="en-US" altLang="en-US" sz="4000" b="1">
                <a:latin typeface="Tahoma" panose="020B0604030504040204" pitchFamily="34" charset="0"/>
              </a:endParaRPr>
            </a:p>
          </p:txBody>
        </p:sp>
        <p:sp>
          <p:nvSpPr>
            <p:cNvPr id="8101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1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40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grpSp>
          <p:nvGrpSpPr>
            <p:cNvPr id="17441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102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5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17446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48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17450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7" y="1173163"/>
            <a:ext cx="695325" cy="939800"/>
            <a:chOff x="1872" y="1824"/>
            <a:chExt cx="2014" cy="1821"/>
          </a:xfrm>
        </p:grpSpPr>
        <p:sp>
          <p:nvSpPr>
            <p:cNvPr id="8103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8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51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57"/>
              <a:ext cx="303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30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17431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gray">
            <a:xfrm>
              <a:off x="2511" y="2147"/>
              <a:ext cx="750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33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gray">
            <a:xfrm>
              <a:off x="2336" y="2147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17435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134" name="Picture 13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3" y="60325"/>
            <a:ext cx="9350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252" y="297500"/>
            <a:ext cx="2812372" cy="210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AutoShape 26"/>
          <p:cNvSpPr>
            <a:spLocks noChangeArrowheads="1"/>
          </p:cNvSpPr>
          <p:nvPr/>
        </p:nvSpPr>
        <p:spPr bwMode="auto">
          <a:xfrm>
            <a:off x="4838700" y="736600"/>
            <a:ext cx="5943600" cy="1119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>
                <a:latin typeface="Tahoma" panose="020B0604030504040204" pitchFamily="34" charset="0"/>
              </a:rPr>
              <a:t>What country is it in?</a:t>
            </a:r>
            <a:endParaRPr lang="en-US" altLang="en-US" sz="3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0922" grpId="0" animBg="1"/>
      <p:bldP spid="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 rot="5400000">
            <a:off x="-134937" y="822325"/>
            <a:ext cx="1828800" cy="184150"/>
            <a:chOff x="0" y="1896"/>
            <a:chExt cx="5760" cy="120"/>
          </a:xfrm>
        </p:grpSpPr>
        <p:sp>
          <p:nvSpPr>
            <p:cNvPr id="21634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21635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5400000">
            <a:off x="-819944" y="5164932"/>
            <a:ext cx="3198813" cy="184150"/>
            <a:chOff x="0" y="1896"/>
            <a:chExt cx="5760" cy="120"/>
          </a:xfrm>
        </p:grpSpPr>
        <p:sp>
          <p:nvSpPr>
            <p:cNvPr id="21632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21633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11200" y="1600200"/>
            <a:ext cx="914400" cy="152400"/>
            <a:chOff x="0" y="1896"/>
            <a:chExt cx="5760" cy="120"/>
          </a:xfrm>
        </p:grpSpPr>
        <p:sp>
          <p:nvSpPr>
            <p:cNvPr id="21630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21631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21509" name="Line 25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22" name="AutoShape 26"/>
          <p:cNvSpPr>
            <a:spLocks noChangeArrowheads="1"/>
          </p:cNvSpPr>
          <p:nvPr/>
        </p:nvSpPr>
        <p:spPr bwMode="auto">
          <a:xfrm>
            <a:off x="1727200" y="344488"/>
            <a:ext cx="3111500" cy="2047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 rot="5400000">
            <a:off x="-363537" y="2667000"/>
            <a:ext cx="2286000" cy="184150"/>
            <a:chOff x="0" y="1896"/>
            <a:chExt cx="5760" cy="120"/>
          </a:xfrm>
        </p:grpSpPr>
        <p:sp>
          <p:nvSpPr>
            <p:cNvPr id="21628" name="Rectangle 2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21629" name="Rectangle 2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sp>
        <p:nvSpPr>
          <p:cNvPr id="21512" name="Arc 30"/>
          <p:cNvSpPr>
            <a:spLocks/>
          </p:cNvSpPr>
          <p:nvPr/>
        </p:nvSpPr>
        <p:spPr bwMode="auto">
          <a:xfrm>
            <a:off x="2208213" y="3659188"/>
            <a:ext cx="57150" cy="55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1613" y="2584450"/>
            <a:ext cx="11177587" cy="804863"/>
            <a:chOff x="95" y="1820"/>
            <a:chExt cx="5281" cy="507"/>
          </a:xfrm>
        </p:grpSpPr>
        <p:grpSp>
          <p:nvGrpSpPr>
            <p:cNvPr id="21604" name="Group 32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29" name="AutoShape 33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0" name="AutoShape 34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31" name="AutoShape 35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22" name="Oval 3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623" name="Oval 3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4" name="Oval 38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25" name="Oval 39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36" name="Oval 40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27" name="Oval 41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605" name="AutoShape 42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4800" b="1" dirty="0" smtClean="0">
                  <a:latin typeface="Tahoma" panose="020B0604030504040204" pitchFamily="34" charset="0"/>
                </a:rPr>
                <a:t>Sweden</a:t>
              </a:r>
              <a:endParaRPr lang="en-US" altLang="en-US" sz="4800" b="1" dirty="0">
                <a:latin typeface="Tahoma" panose="020B0604030504040204" pitchFamily="34" charset="0"/>
              </a:endParaRPr>
            </a:p>
          </p:txBody>
        </p:sp>
        <p:sp>
          <p:nvSpPr>
            <p:cNvPr id="80939" name="AutoShape 43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40" name="Freeform 44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608" name="Text Box 45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21609" name="Group 46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43" name="AutoShape 47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4" name="AutoShape 48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45" name="AutoShape 49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13" name="Oval 5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614" name="Oval 5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16" name="Oval 53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0" name="Oval 54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18" name="Oval 55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201613" y="3575050"/>
            <a:ext cx="11177587" cy="804863"/>
            <a:chOff x="95" y="1820"/>
            <a:chExt cx="5281" cy="507"/>
          </a:xfrm>
        </p:grpSpPr>
        <p:grpSp>
          <p:nvGrpSpPr>
            <p:cNvPr id="21580" name="Group 57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54" name="AutoShape 58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5" name="AutoShape 59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56" name="AutoShape 60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98" name="Oval 6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99" name="Oval 6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59" name="Oval 63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01" name="Oval 64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61" name="Oval 65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603" name="Oval 66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581" name="AutoShape 67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China</a:t>
              </a:r>
              <a:endParaRPr lang="en-US" altLang="en-US" sz="3600" b="1">
                <a:latin typeface="Tahoma" panose="020B0604030504040204" pitchFamily="34" charset="0"/>
              </a:endParaRPr>
            </a:p>
          </p:txBody>
        </p:sp>
        <p:sp>
          <p:nvSpPr>
            <p:cNvPr id="80964" name="AutoShape 68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65" name="Freeform 69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84" name="Text Box 70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21585" name="Group 71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68" name="AutoShape 72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69" name="AutoShape 73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70" name="AutoShape 74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89" name="Oval 7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90" name="Oval 7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3" name="Oval 77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92" name="Oval 78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75" name="Oval 79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94" name="Oval 80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sp>
        <p:nvSpPr>
          <p:cNvPr id="21515" name="Line 82"/>
          <p:cNvSpPr>
            <a:spLocks noChangeShapeType="1"/>
          </p:cNvSpPr>
          <p:nvPr/>
        </p:nvSpPr>
        <p:spPr bwMode="auto">
          <a:xfrm>
            <a:off x="10261600" y="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201613" y="4565650"/>
            <a:ext cx="11177587" cy="804863"/>
            <a:chOff x="95" y="1820"/>
            <a:chExt cx="5281" cy="507"/>
          </a:xfrm>
        </p:grpSpPr>
        <p:grpSp>
          <p:nvGrpSpPr>
            <p:cNvPr id="21556" name="Group 85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0982" name="AutoShape 86"/>
              <p:cNvSpPr>
                <a:spLocks noChangeArrowheads="1"/>
              </p:cNvSpPr>
              <p:nvPr/>
            </p:nvSpPr>
            <p:spPr bwMode="gray">
              <a:xfrm rot="16200000" flipH="1">
                <a:off x="1827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3" name="AutoShape 87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84" name="AutoShape 88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74" name="Oval 8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75" name="Oval 9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7" name="Oval 91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77" name="Oval 92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0989" name="Oval 93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79" name="Oval 94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557" name="AutoShape 95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3600" b="1">
                  <a:latin typeface="Tahoma" panose="020B0604030504040204" pitchFamily="34" charset="0"/>
                </a:rPr>
                <a:t>Japan</a:t>
              </a:r>
              <a:endParaRPr lang="en-US" altLang="en-US" sz="3600" b="1">
                <a:latin typeface="Tahoma" panose="020B0604030504040204" pitchFamily="34" charset="0"/>
              </a:endParaRPr>
            </a:p>
          </p:txBody>
        </p:sp>
        <p:sp>
          <p:nvSpPr>
            <p:cNvPr id="80992" name="AutoShape 96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0993" name="Freeform 97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60" name="Text Box 98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21561" name="Group 99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0996" name="AutoShape 100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7" name="AutoShape 101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0998" name="AutoShape 102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65" name="Oval 10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66" name="Oval 10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1" name="Oval 105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68" name="Oval 106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03" name="Oval 107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70" name="Oval 108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201613" y="5503863"/>
            <a:ext cx="11177587" cy="804862"/>
            <a:chOff x="95" y="1820"/>
            <a:chExt cx="5281" cy="507"/>
          </a:xfrm>
        </p:grpSpPr>
        <p:grpSp>
          <p:nvGrpSpPr>
            <p:cNvPr id="21532" name="Group 110"/>
            <p:cNvGrpSpPr>
              <a:grpSpLocks/>
            </p:cNvGrpSpPr>
            <p:nvPr/>
          </p:nvGrpSpPr>
          <p:grpSpPr bwMode="auto">
            <a:xfrm rot="5400000">
              <a:off x="237" y="1992"/>
              <a:ext cx="173" cy="259"/>
              <a:chOff x="1872" y="1194"/>
              <a:chExt cx="2015" cy="2732"/>
            </a:xfrm>
          </p:grpSpPr>
          <p:sp>
            <p:nvSpPr>
              <p:cNvPr id="81007" name="AutoShape 111"/>
              <p:cNvSpPr>
                <a:spLocks noChangeArrowheads="1"/>
              </p:cNvSpPr>
              <p:nvPr/>
            </p:nvSpPr>
            <p:spPr bwMode="gray">
              <a:xfrm rot="16200000" flipH="1">
                <a:off x="1826" y="2476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8" name="AutoShape 112"/>
              <p:cNvSpPr>
                <a:spLocks noChangeArrowheads="1"/>
              </p:cNvSpPr>
              <p:nvPr/>
            </p:nvSpPr>
            <p:spPr bwMode="gray">
              <a:xfrm rot="5400000" flipH="1">
                <a:off x="3632" y="2445"/>
                <a:ext cx="301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09" name="AutoShape 113"/>
              <p:cNvSpPr>
                <a:spLocks noChangeArrowheads="1"/>
              </p:cNvSpPr>
              <p:nvPr/>
            </p:nvSpPr>
            <p:spPr bwMode="gray">
              <a:xfrm rot="10800000" flipH="1">
                <a:off x="2722" y="3285"/>
                <a:ext cx="314" cy="21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50" name="Oval 11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51" name="Oval 11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2" name="Oval 116"/>
              <p:cNvSpPr>
                <a:spLocks noChangeArrowheads="1"/>
              </p:cNvSpPr>
              <p:nvPr/>
            </p:nvSpPr>
            <p:spPr bwMode="gray">
              <a:xfrm>
                <a:off x="1930" y="1149"/>
                <a:ext cx="1910" cy="25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53" name="Oval 117"/>
              <p:cNvSpPr>
                <a:spLocks noChangeArrowheads="1"/>
              </p:cNvSpPr>
              <p:nvPr/>
            </p:nvSpPr>
            <p:spPr bwMode="gray">
              <a:xfrm>
                <a:off x="1932" y="1339"/>
                <a:ext cx="1906" cy="258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14" name="Oval 118"/>
              <p:cNvSpPr>
                <a:spLocks noChangeArrowheads="1"/>
              </p:cNvSpPr>
              <p:nvPr/>
            </p:nvSpPr>
            <p:spPr bwMode="gray">
              <a:xfrm>
                <a:off x="2338" y="1196"/>
                <a:ext cx="1095" cy="258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55" name="Oval 119"/>
              <p:cNvSpPr>
                <a:spLocks noChangeArrowheads="1"/>
              </p:cNvSpPr>
              <p:nvPr/>
            </p:nvSpPr>
            <p:spPr bwMode="gray">
              <a:xfrm>
                <a:off x="2337" y="1338"/>
                <a:ext cx="1096" cy="258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1533" name="AutoShape 120"/>
            <p:cNvSpPr>
              <a:spLocks noChangeArrowheads="1"/>
            </p:cNvSpPr>
            <p:nvPr/>
          </p:nvSpPr>
          <p:spPr bwMode="gray">
            <a:xfrm>
              <a:off x="389" y="1897"/>
              <a:ext cx="4987" cy="37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F3F3F3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1143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vi-VN" altLang="en-US" sz="4000" b="1">
                  <a:latin typeface="Tahoma" panose="020B0604030504040204" pitchFamily="34" charset="0"/>
                </a:rPr>
                <a:t>Viet Nam</a:t>
              </a:r>
              <a:endParaRPr lang="en-US" altLang="en-US" sz="4000" b="1">
                <a:latin typeface="Tahoma" panose="020B0604030504040204" pitchFamily="34" charset="0"/>
              </a:endParaRPr>
            </a:p>
          </p:txBody>
        </p:sp>
        <p:sp>
          <p:nvSpPr>
            <p:cNvPr id="81017" name="AutoShape 121"/>
            <p:cNvSpPr>
              <a:spLocks noChangeArrowheads="1"/>
            </p:cNvSpPr>
            <p:nvPr/>
          </p:nvSpPr>
          <p:spPr bwMode="gray">
            <a:xfrm>
              <a:off x="445" y="1932"/>
              <a:ext cx="489" cy="31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18" name="Freeform 122"/>
            <p:cNvSpPr>
              <a:spLocks/>
            </p:cNvSpPr>
            <p:nvPr/>
          </p:nvSpPr>
          <p:spPr bwMode="gray">
            <a:xfrm>
              <a:off x="475" y="1951"/>
              <a:ext cx="244" cy="155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36" name="Text Box 123"/>
            <p:cNvSpPr txBox="1">
              <a:spLocks noChangeArrowheads="1"/>
            </p:cNvSpPr>
            <p:nvPr/>
          </p:nvSpPr>
          <p:spPr bwMode="gray">
            <a:xfrm>
              <a:off x="627" y="1926"/>
              <a:ext cx="237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D</a:t>
              </a:r>
            </a:p>
          </p:txBody>
        </p:sp>
        <p:grpSp>
          <p:nvGrpSpPr>
            <p:cNvPr id="21537" name="Group 124"/>
            <p:cNvGrpSpPr>
              <a:grpSpLocks/>
            </p:cNvGrpSpPr>
            <p:nvPr/>
          </p:nvGrpSpPr>
          <p:grpSpPr bwMode="auto">
            <a:xfrm rot="5400000">
              <a:off x="86" y="1829"/>
              <a:ext cx="507" cy="489"/>
              <a:chOff x="1855" y="1824"/>
              <a:chExt cx="1990" cy="1826"/>
            </a:xfrm>
          </p:grpSpPr>
          <p:sp>
            <p:nvSpPr>
              <p:cNvPr id="81021" name="AutoShape 125"/>
              <p:cNvSpPr>
                <a:spLocks noChangeArrowheads="1"/>
              </p:cNvSpPr>
              <p:nvPr/>
            </p:nvSpPr>
            <p:spPr bwMode="gray">
              <a:xfrm rot="16200000" flipH="1">
                <a:off x="1802" y="2552"/>
                <a:ext cx="311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2" name="AutoShape 126"/>
              <p:cNvSpPr>
                <a:spLocks noChangeArrowheads="1"/>
              </p:cNvSpPr>
              <p:nvPr/>
            </p:nvSpPr>
            <p:spPr bwMode="gray">
              <a:xfrm rot="5400000" flipH="1">
                <a:off x="3598" y="2513"/>
                <a:ext cx="305" cy="18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81023" name="AutoShape 127"/>
              <p:cNvSpPr>
                <a:spLocks noChangeArrowheads="1"/>
              </p:cNvSpPr>
              <p:nvPr/>
            </p:nvSpPr>
            <p:spPr bwMode="gray">
              <a:xfrm rot="10800000" flipH="1">
                <a:off x="2722" y="3462"/>
                <a:ext cx="290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41" name="Oval 12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21542" name="Oval 12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6" name="Oval 130"/>
              <p:cNvSpPr>
                <a:spLocks noChangeArrowheads="1"/>
              </p:cNvSpPr>
              <p:nvPr/>
            </p:nvSpPr>
            <p:spPr bwMode="gray">
              <a:xfrm>
                <a:off x="2562" y="2194"/>
                <a:ext cx="644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44" name="Oval 131"/>
              <p:cNvSpPr>
                <a:spLocks noChangeArrowheads="1"/>
              </p:cNvSpPr>
              <p:nvPr/>
            </p:nvSpPr>
            <p:spPr bwMode="gray">
              <a:xfrm>
                <a:off x="2564" y="2174"/>
                <a:ext cx="642" cy="91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  <p:sp>
            <p:nvSpPr>
              <p:cNvPr id="81028" name="Oval 132"/>
              <p:cNvSpPr>
                <a:spLocks noChangeArrowheads="1"/>
              </p:cNvSpPr>
              <p:nvPr/>
            </p:nvSpPr>
            <p:spPr bwMode="gray">
              <a:xfrm>
                <a:off x="2322" y="2191"/>
                <a:ext cx="1099" cy="9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ahoma" pitchFamily="34" charset="0"/>
                </a:endParaRPr>
              </a:p>
            </p:txBody>
          </p:sp>
          <p:sp>
            <p:nvSpPr>
              <p:cNvPr id="21546" name="Oval 133"/>
              <p:cNvSpPr>
                <a:spLocks noChangeArrowheads="1"/>
              </p:cNvSpPr>
              <p:nvPr/>
            </p:nvSpPr>
            <p:spPr bwMode="gray">
              <a:xfrm>
                <a:off x="2337" y="2174"/>
                <a:ext cx="1096" cy="916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vi-VN" altLang="en-US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8" name="Group 136"/>
          <p:cNvGrpSpPr>
            <a:grpSpLocks/>
          </p:cNvGrpSpPr>
          <p:nvPr/>
        </p:nvGrpSpPr>
        <p:grpSpPr bwMode="auto">
          <a:xfrm rot="5400000">
            <a:off x="401637" y="1173163"/>
            <a:ext cx="695325" cy="939800"/>
            <a:chOff x="1872" y="1824"/>
            <a:chExt cx="2014" cy="1821"/>
          </a:xfrm>
        </p:grpSpPr>
        <p:sp>
          <p:nvSpPr>
            <p:cNvPr id="81033" name="AutoShape 137"/>
            <p:cNvSpPr>
              <a:spLocks noChangeArrowheads="1"/>
            </p:cNvSpPr>
            <p:nvPr/>
          </p:nvSpPr>
          <p:spPr bwMode="gray">
            <a:xfrm rot="16200000" flipH="1">
              <a:off x="1822" y="258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4" name="AutoShape 138"/>
            <p:cNvSpPr>
              <a:spLocks noChangeArrowheads="1"/>
            </p:cNvSpPr>
            <p:nvPr/>
          </p:nvSpPr>
          <p:spPr bwMode="gray">
            <a:xfrm rot="5400000" flipH="1">
              <a:off x="3629" y="2551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81035" name="AutoShape 139"/>
            <p:cNvSpPr>
              <a:spLocks noChangeArrowheads="1"/>
            </p:cNvSpPr>
            <p:nvPr/>
          </p:nvSpPr>
          <p:spPr bwMode="gray">
            <a:xfrm rot="10800000" flipH="1">
              <a:off x="2727" y="3457"/>
              <a:ext cx="303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26" name="Oval 140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21527" name="Oval 141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38" name="Oval 142"/>
            <p:cNvSpPr>
              <a:spLocks noChangeArrowheads="1"/>
            </p:cNvSpPr>
            <p:nvPr/>
          </p:nvSpPr>
          <p:spPr bwMode="gray">
            <a:xfrm>
              <a:off x="2511" y="2147"/>
              <a:ext cx="750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29" name="Oval 143"/>
            <p:cNvSpPr>
              <a:spLocks noChangeArrowheads="1"/>
            </p:cNvSpPr>
            <p:nvPr/>
          </p:nvSpPr>
          <p:spPr bwMode="gray">
            <a:xfrm>
              <a:off x="2509" y="2129"/>
              <a:ext cx="752" cy="100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81040" name="Oval 144"/>
            <p:cNvSpPr>
              <a:spLocks noChangeArrowheads="1"/>
            </p:cNvSpPr>
            <p:nvPr/>
          </p:nvSpPr>
          <p:spPr bwMode="gray">
            <a:xfrm>
              <a:off x="2336" y="2147"/>
              <a:ext cx="1094" cy="100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1531" name="Oval 145"/>
            <p:cNvSpPr>
              <a:spLocks noChangeArrowheads="1"/>
            </p:cNvSpPr>
            <p:nvPr/>
          </p:nvSpPr>
          <p:spPr bwMode="gray">
            <a:xfrm>
              <a:off x="2337" y="2129"/>
              <a:ext cx="1096" cy="100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</p:grpSp>
      <p:pic>
        <p:nvPicPr>
          <p:cNvPr id="134" name="Picture 13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3" y="60325"/>
            <a:ext cx="9350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76425" y="487363"/>
            <a:ext cx="2813050" cy="168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AutoShape 26"/>
          <p:cNvSpPr>
            <a:spLocks noChangeArrowheads="1"/>
          </p:cNvSpPr>
          <p:nvPr/>
        </p:nvSpPr>
        <p:spPr bwMode="auto">
          <a:xfrm>
            <a:off x="4838700" y="736600"/>
            <a:ext cx="5943600" cy="1119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333333"/>
            </a:solidFill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>
                <a:latin typeface="Tahoma" panose="020B0604030504040204" pitchFamily="34" charset="0"/>
              </a:rPr>
              <a:t>What country is it in?</a:t>
            </a:r>
            <a:endParaRPr lang="en-US" altLang="en-US" sz="3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0922" grpId="0" animBg="1"/>
      <p:bldP spid="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43063"/>
            <a:ext cx="35814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33550" y="609600"/>
            <a:ext cx="67246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 dirty="0" smtClean="0">
                <a:solidFill>
                  <a:srgbClr val="FFFF00"/>
                </a:solidFill>
              </a:rPr>
              <a:t>Unit 9. </a:t>
            </a:r>
            <a:r>
              <a:rPr lang="en-US" altLang="en-US" sz="4400" b="1" dirty="0">
                <a:solidFill>
                  <a:srgbClr val="FFFF00"/>
                </a:solidFill>
              </a:rPr>
              <a:t>Cities of the world</a:t>
            </a:r>
          </a:p>
          <a:p>
            <a:pPr algn="ctr"/>
            <a:r>
              <a:rPr lang="en-US" altLang="en-US" sz="4400" b="1" dirty="0">
                <a:solidFill>
                  <a:srgbClr val="FFFF00"/>
                </a:solidFill>
              </a:rPr>
              <a:t>Getting started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95350" y="2146300"/>
            <a:ext cx="67246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indent="-857250">
              <a:buAutoNum type="romanUcPeriod"/>
            </a:pPr>
            <a:r>
              <a:rPr lang="en-US" altLang="en-US" sz="4400" dirty="0" smtClean="0">
                <a:solidFill>
                  <a:schemeClr val="bg1"/>
                </a:solidFill>
              </a:rPr>
              <a:t>Listen </a:t>
            </a:r>
            <a:r>
              <a:rPr lang="en-US" altLang="en-US" sz="4400" dirty="0">
                <a:solidFill>
                  <a:schemeClr val="bg1"/>
                </a:solidFill>
              </a:rPr>
              <a:t>and </a:t>
            </a:r>
            <a:r>
              <a:rPr lang="en-US" altLang="en-US" sz="4400" dirty="0" smtClean="0">
                <a:solidFill>
                  <a:schemeClr val="bg1"/>
                </a:solidFill>
              </a:rPr>
              <a:t>read:</a:t>
            </a:r>
          </a:p>
          <a:p>
            <a:r>
              <a:rPr lang="en-US" altLang="en-US" sz="4400" dirty="0" smtClean="0">
                <a:solidFill>
                  <a:schemeClr val="bg1"/>
                </a:solidFill>
              </a:rPr>
              <a:t> “What nice photos!”</a:t>
            </a:r>
            <a:endParaRPr lang="en-US" altLang="en-US" sz="4400" dirty="0">
              <a:solidFill>
                <a:schemeClr val="bg1"/>
              </a:solidFill>
            </a:endParaRPr>
          </a:p>
          <a:p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4102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8069263" y="3302000"/>
            <a:ext cx="3781425" cy="723900"/>
          </a:xfrm>
          <a:prstGeom prst="wedgeRoundRectCallout">
            <a:avLst>
              <a:gd name="adj1" fmla="val -42495"/>
              <a:gd name="adj2" fmla="val 104025"/>
              <a:gd name="adj3" fmla="val 16667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</a:rPr>
              <a:t>What are they looking at?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813425" y="6134100"/>
            <a:ext cx="6096000" cy="723900"/>
          </a:xfrm>
          <a:prstGeom prst="wedgeRoundRectCallout">
            <a:avLst>
              <a:gd name="adj1" fmla="val -52764"/>
              <a:gd name="adj2" fmla="val -102553"/>
              <a:gd name="adj3" fmla="val 16667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What are Mai and Tom doing?</a:t>
            </a:r>
          </a:p>
        </p:txBody>
      </p:sp>
      <p:pic>
        <p:nvPicPr>
          <p:cNvPr id="6157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38" y="14288"/>
            <a:ext cx="622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942109" y="52239"/>
            <a:ext cx="4518169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1. Listen and read.</a:t>
            </a:r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183140" y="744668"/>
            <a:ext cx="1022624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Mai:</a:t>
            </a:r>
            <a:r>
              <a:rPr lang="en-US" altLang="en-US" sz="2800" dirty="0"/>
              <a:t> What nice photos! Have you been to all these places?</a:t>
            </a:r>
          </a:p>
        </p:txBody>
      </p:sp>
      <p:sp>
        <p:nvSpPr>
          <p:cNvPr id="2057" name="TextBox 5"/>
          <p:cNvSpPr txBox="1">
            <a:spLocks noChangeArrowheads="1"/>
          </p:cNvSpPr>
          <p:nvPr/>
        </p:nvSpPr>
        <p:spPr bwMode="auto">
          <a:xfrm>
            <a:off x="176789" y="1289443"/>
            <a:ext cx="1189066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Tom:</a:t>
            </a:r>
            <a:r>
              <a:rPr lang="en-US" altLang="en-US" sz="2800" dirty="0"/>
              <a:t> Yes, I’ve been to most of them. This is Rio de Janeiro. It’s an exciting city, but sometimes it’s very hot.</a:t>
            </a:r>
            <a:endParaRPr lang="en-US" altLang="en-US" sz="28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2058" name="TextBox 8"/>
          <p:cNvSpPr txBox="1">
            <a:spLocks noChangeArrowheads="1"/>
          </p:cNvSpPr>
          <p:nvPr/>
        </p:nvSpPr>
        <p:spPr bwMode="auto">
          <a:xfrm>
            <a:off x="183139" y="2232160"/>
            <a:ext cx="1187796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Mai:</a:t>
            </a:r>
            <a:r>
              <a:rPr lang="en-US" altLang="en-US" sz="2800" dirty="0"/>
              <a:t> Is the weather there hotter than in Sydney? </a:t>
            </a:r>
          </a:p>
        </p:txBody>
      </p:sp>
      <p:sp>
        <p:nvSpPr>
          <p:cNvPr id="2059" name="TextBox 9"/>
          <p:cNvSpPr txBox="1">
            <a:spLocks noChangeArrowheads="1"/>
          </p:cNvSpPr>
          <p:nvPr/>
        </p:nvSpPr>
        <p:spPr bwMode="auto">
          <a:xfrm>
            <a:off x="193674" y="2743990"/>
            <a:ext cx="1187378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Tom:</a:t>
            </a:r>
            <a:r>
              <a:rPr lang="en-US" altLang="en-US" sz="2800" dirty="0"/>
              <a:t> Oh yes! Sydney isn’t so hot. I’ve been to the beaches there many times with my family. They’re the cleanest and the most beautiful in the world!</a:t>
            </a:r>
            <a:r>
              <a:rPr lang="en-US" altLang="en-US" sz="2800" dirty="0">
                <a:solidFill>
                  <a:srgbClr val="333333"/>
                </a:solidFill>
                <a:latin typeface="Helvetica Neue"/>
              </a:rPr>
              <a:t> </a:t>
            </a:r>
          </a:p>
        </p:txBody>
      </p:sp>
      <p:sp>
        <p:nvSpPr>
          <p:cNvPr id="2060" name="TextBox 10"/>
          <p:cNvSpPr txBox="1">
            <a:spLocks noChangeArrowheads="1"/>
          </p:cNvSpPr>
          <p:nvPr/>
        </p:nvSpPr>
        <p:spPr bwMode="auto">
          <a:xfrm>
            <a:off x="193674" y="4224513"/>
            <a:ext cx="1187378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Tom:</a:t>
            </a:r>
            <a:r>
              <a:rPr lang="en-US" altLang="en-US" sz="2800" dirty="0"/>
              <a:t> Yes, we’ve been there twice. Can you see Big Ben? There are also modern buildings, like this egg-shaped building...</a:t>
            </a:r>
          </a:p>
        </p:txBody>
      </p:sp>
      <p:sp>
        <p:nvSpPr>
          <p:cNvPr id="2062" name="TextBox 12"/>
          <p:cNvSpPr txBox="1">
            <a:spLocks noChangeArrowheads="1"/>
          </p:cNvSpPr>
          <p:nvPr/>
        </p:nvSpPr>
        <p:spPr bwMode="auto">
          <a:xfrm>
            <a:off x="193674" y="5155840"/>
            <a:ext cx="1187378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Mai:</a:t>
            </a:r>
            <a:r>
              <a:rPr lang="en-US" altLang="en-US" sz="2800" dirty="0"/>
              <a:t> And this must be Times Square in New York. </a:t>
            </a:r>
            <a:r>
              <a:rPr lang="en-US" altLang="en-US" sz="2800" dirty="0">
                <a:solidFill>
                  <a:srgbClr val="333333"/>
                </a:solidFill>
                <a:latin typeface="Helvetica Neue"/>
              </a:rPr>
              <a:t> </a:t>
            </a:r>
          </a:p>
        </p:txBody>
      </p:sp>
      <p:sp>
        <p:nvSpPr>
          <p:cNvPr id="2063" name="TextBox 13"/>
          <p:cNvSpPr txBox="1">
            <a:spLocks noChangeArrowheads="1"/>
          </p:cNvSpPr>
          <p:nvPr/>
        </p:nvSpPr>
        <p:spPr bwMode="auto">
          <a:xfrm>
            <a:off x="176788" y="5656280"/>
            <a:ext cx="11890665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Tom:</a:t>
            </a:r>
            <a:r>
              <a:rPr lang="en-US" altLang="en-US" sz="2800" dirty="0"/>
              <a:t> Yes! I’ve never been there. This photo is from my brother. It looks great, doesn’t it?</a:t>
            </a:r>
            <a:endParaRPr lang="en-US" altLang="en-US" sz="28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0571" y="75288"/>
            <a:ext cx="513469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WHAT NICE PHOTOS!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6789" y="3701293"/>
            <a:ext cx="1187796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Mai:</a:t>
            </a:r>
            <a:r>
              <a:rPr lang="en-US" altLang="en-US" sz="2800" dirty="0"/>
              <a:t> Is </a:t>
            </a:r>
            <a:r>
              <a:rPr lang="en-US" altLang="en-US" sz="2800" dirty="0" smtClean="0"/>
              <a:t>this London? What bad weather!</a:t>
            </a:r>
            <a:endParaRPr lang="en-US" altLang="en-US" sz="2800" dirty="0"/>
          </a:p>
        </p:txBody>
      </p:sp>
      <p:pic>
        <p:nvPicPr>
          <p:cNvPr id="2" name="18 Track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7879" y="203905"/>
            <a:ext cx="989330" cy="98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036" y="736024"/>
            <a:ext cx="11390601" cy="5941867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467" y="34351"/>
            <a:ext cx="1072717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Read the conversation again. The tick (v) True (T) or False (F).</a:t>
            </a:r>
          </a:p>
        </p:txBody>
      </p:sp>
      <p:sp>
        <p:nvSpPr>
          <p:cNvPr id="5" name="Oval 4"/>
          <p:cNvSpPr/>
          <p:nvPr/>
        </p:nvSpPr>
        <p:spPr>
          <a:xfrm>
            <a:off x="68407" y="48204"/>
            <a:ext cx="671368" cy="687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97850"/>
              </p:ext>
            </p:extLst>
          </p:nvPr>
        </p:nvGraphicFramePr>
        <p:xfrm>
          <a:off x="1362075" y="1322388"/>
          <a:ext cx="9887815" cy="5210640"/>
        </p:xfrm>
        <a:graphic>
          <a:graphicData uri="http://schemas.openxmlformats.org/drawingml/2006/table">
            <a:tbl>
              <a:tblPr/>
              <a:tblGrid>
                <a:gridCol w="79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392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1.</a:t>
                      </a:r>
                      <a:r>
                        <a:rPr lang="en-US" sz="3600" dirty="0">
                          <a:effectLst/>
                        </a:rPr>
                        <a:t>Tom and Mai are reading a book.</a:t>
                      </a: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fontAlgn="t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2.</a:t>
                      </a:r>
                      <a:r>
                        <a:rPr lang="en-US" sz="3600">
                          <a:effectLst/>
                        </a:rPr>
                        <a:t>Tom has been to all four cities.</a:t>
                      </a: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fontAlgn="t"/>
                      <a:r>
                        <a:rPr lang="en-US" sz="3600" b="0" dirty="0">
                          <a:solidFill>
                            <a:srgbClr val="03A9F4"/>
                          </a:solidFill>
                          <a:effectLst/>
                        </a:rPr>
                        <a:t>3.</a:t>
                      </a:r>
                      <a:r>
                        <a:rPr lang="en-US" sz="3600" dirty="0">
                          <a:effectLst/>
                        </a:rPr>
                        <a:t>Tom has been to Sydney many times.</a:t>
                      </a: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fontAlgn="t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4.</a:t>
                      </a:r>
                      <a:r>
                        <a:rPr lang="en-US" sz="3600">
                          <a:effectLst/>
                        </a:rPr>
                        <a:t>All the buildings in London are old.</a:t>
                      </a: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759">
                <a:tc>
                  <a:txBody>
                    <a:bodyPr/>
                    <a:lstStyle/>
                    <a:p>
                      <a:pPr fontAlgn="t"/>
                      <a:r>
                        <a:rPr lang="en-US" sz="3600" b="0">
                          <a:solidFill>
                            <a:srgbClr val="03A9F4"/>
                          </a:solidFill>
                          <a:effectLst/>
                        </a:rPr>
                        <a:t>5.</a:t>
                      </a:r>
                      <a:r>
                        <a:rPr lang="en-US" sz="3600">
                          <a:effectLst/>
                        </a:rPr>
                        <a:t>Tom has taken many photos of Times Square.</a:t>
                      </a: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3600" dirty="0">
                        <a:effectLst/>
                      </a:endParaRPr>
                    </a:p>
                  </a:txBody>
                  <a:tcPr marL="50800" marR="50800" marT="60966" marB="609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203" name="Rectangle 1"/>
          <p:cNvSpPr>
            <a:spLocks noChangeArrowheads="1"/>
          </p:cNvSpPr>
          <p:nvPr/>
        </p:nvSpPr>
        <p:spPr bwMode="auto">
          <a:xfrm>
            <a:off x="276225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7204" name="TextBox 21"/>
          <p:cNvSpPr txBox="1">
            <a:spLocks noChangeArrowheads="1"/>
          </p:cNvSpPr>
          <p:nvPr/>
        </p:nvSpPr>
        <p:spPr bwMode="auto">
          <a:xfrm>
            <a:off x="9391650" y="1347790"/>
            <a:ext cx="6477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7205" name="TextBox 35"/>
          <p:cNvSpPr txBox="1">
            <a:spLocks noChangeArrowheads="1"/>
          </p:cNvSpPr>
          <p:nvPr/>
        </p:nvSpPr>
        <p:spPr bwMode="auto">
          <a:xfrm>
            <a:off x="10399786" y="1384084"/>
            <a:ext cx="6477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954" y="2030848"/>
            <a:ext cx="800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92" y="2858725"/>
            <a:ext cx="7985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666114"/>
            <a:ext cx="7985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954" y="4375364"/>
            <a:ext cx="800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41" y="5327145"/>
            <a:ext cx="7985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244" y="6191355"/>
            <a:ext cx="667756" cy="6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1343025"/>
            <a:ext cx="693016" cy="69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3679825"/>
            <a:ext cx="16700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7318" y="746807"/>
            <a:ext cx="6300426" cy="129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 smtClean="0"/>
              <a:t>This is </a:t>
            </a:r>
            <a:r>
              <a:rPr lang="pt-BR" sz="2600" b="1" u="sng" dirty="0" smtClean="0">
                <a:solidFill>
                  <a:srgbClr val="FF0000"/>
                </a:solidFill>
              </a:rPr>
              <a:t>Rio </a:t>
            </a:r>
            <a:r>
              <a:rPr lang="pt-BR" sz="2600" b="1" u="sng" dirty="0">
                <a:solidFill>
                  <a:srgbClr val="FF0000"/>
                </a:solidFill>
              </a:rPr>
              <a:t>de Janeiro</a:t>
            </a:r>
            <a:r>
              <a:rPr lang="pt-BR" sz="2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600" b="1" u="sng" dirty="0">
                <a:solidFill>
                  <a:srgbClr val="FF0000"/>
                </a:solidFill>
              </a:rPr>
              <a:t>Sydney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isn't so hot.</a:t>
            </a:r>
          </a:p>
          <a:p>
            <a:r>
              <a:rPr lang="en-US" sz="2600" b="1" dirty="0" smtClean="0"/>
              <a:t>Is this </a:t>
            </a:r>
            <a:r>
              <a:rPr lang="en-US" sz="2600" b="1" u="sng" dirty="0" smtClean="0">
                <a:solidFill>
                  <a:srgbClr val="FF0000"/>
                </a:solidFill>
              </a:rPr>
              <a:t>London</a:t>
            </a:r>
            <a:r>
              <a:rPr lang="en-US" sz="2600" b="1" dirty="0" smtClean="0"/>
              <a:t>? </a:t>
            </a:r>
            <a:r>
              <a:rPr lang="en-US" sz="2600" b="1" dirty="0"/>
              <a:t>-</a:t>
            </a:r>
            <a:r>
              <a:rPr lang="en-US" sz="2600" b="1" dirty="0" smtClean="0"/>
              <a:t>Yes, we've been there twice</a:t>
            </a:r>
            <a:endParaRPr lang="en-US" sz="2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40495" y="788234"/>
            <a:ext cx="630042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Sydney isn't so hot. </a:t>
            </a:r>
            <a:r>
              <a:rPr lang="en-US" sz="2800" b="1" dirty="0"/>
              <a:t>I've been to the beaches there </a:t>
            </a:r>
            <a:r>
              <a:rPr lang="en-US" sz="2800" b="1" dirty="0">
                <a:solidFill>
                  <a:srgbClr val="FF0000"/>
                </a:solidFill>
              </a:rPr>
              <a:t>many times</a:t>
            </a:r>
            <a:r>
              <a:rPr lang="en-US" sz="2800" dirty="0"/>
              <a:t> with my family</a:t>
            </a:r>
            <a:endParaRPr lang="en-US" sz="2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40494" y="828756"/>
            <a:ext cx="6214345" cy="607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There are also </a:t>
            </a:r>
            <a:r>
              <a:rPr lang="en-US" sz="3200" b="1" dirty="0">
                <a:solidFill>
                  <a:srgbClr val="FF0000"/>
                </a:solidFill>
              </a:rPr>
              <a:t>modern</a:t>
            </a:r>
            <a:r>
              <a:rPr lang="en-US" sz="3200" b="1" dirty="0"/>
              <a:t> </a:t>
            </a:r>
            <a:r>
              <a:rPr lang="en-US" sz="3200" b="1" dirty="0" smtClean="0"/>
              <a:t>buildings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9292" y="1148327"/>
            <a:ext cx="6193379" cy="607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This photo is from </a:t>
            </a:r>
            <a:r>
              <a:rPr lang="en-US" sz="3200" b="1" dirty="0" smtClean="0">
                <a:solidFill>
                  <a:srgbClr val="FF0000"/>
                </a:solidFill>
              </a:rPr>
              <a:t>my brother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build="allAtOnce"/>
      <p:bldP spid="18" grpId="0" build="allAtOnce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39" y="577921"/>
            <a:ext cx="11877675" cy="60007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858403" y="-6854"/>
            <a:ext cx="84939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/>
              <a:t>Name the continents.</a:t>
            </a:r>
          </a:p>
        </p:txBody>
      </p:sp>
      <p:sp>
        <p:nvSpPr>
          <p:cNvPr id="5" name="Oval 4"/>
          <p:cNvSpPr/>
          <p:nvPr/>
        </p:nvSpPr>
        <p:spPr>
          <a:xfrm>
            <a:off x="28575" y="41275"/>
            <a:ext cx="658378" cy="484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138863" y="4181475"/>
            <a:ext cx="2000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>
                <a:solidFill>
                  <a:srgbClr val="03A9F4"/>
                </a:solidFill>
              </a:rPr>
              <a:t>7.</a:t>
            </a:r>
            <a:r>
              <a:rPr lang="pt-BR" altLang="en-US" sz="3200">
                <a:solidFill>
                  <a:srgbClr val="333333"/>
                </a:solidFill>
                <a:latin typeface="Helvetica Neue"/>
              </a:rPr>
              <a:t>A.....................</a:t>
            </a:r>
            <a:endParaRPr lang="en-US" alt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66" y="1258962"/>
            <a:ext cx="5200650" cy="434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459913" y="914400"/>
            <a:ext cx="219566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 smtClean="0"/>
              <a:t>.................</a:t>
            </a:r>
            <a:endParaRPr lang="pt-BR" altLang="en-US" sz="32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729595" y="861367"/>
            <a:ext cx="17395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E</a:t>
            </a:r>
            <a:r>
              <a:rPr lang="pt-BR" altLang="en-US" sz="3200" dirty="0" smtClean="0"/>
              <a:t>.............</a:t>
            </a:r>
            <a:endParaRPr lang="pt-BR" altLang="en-US" sz="32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457950" y="5982747"/>
            <a:ext cx="2341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 smtClean="0"/>
              <a:t>.............</a:t>
            </a:r>
            <a:endParaRPr lang="pt-BR" altLang="en-US" sz="3200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-23660" y="1485940"/>
            <a:ext cx="3314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en-US" sz="3200" dirty="0"/>
              <a:t>N </a:t>
            </a:r>
            <a:r>
              <a:rPr lang="pt-BR" altLang="en-US" sz="3200" dirty="0" smtClean="0"/>
              <a:t>........A.....</a:t>
            </a:r>
            <a:endParaRPr lang="pt-BR" altLang="en-US" sz="3200" dirty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58336" y="5766772"/>
            <a:ext cx="1959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S </a:t>
            </a:r>
            <a:r>
              <a:rPr lang="pt-BR" altLang="en-US" sz="3200" dirty="0" smtClean="0"/>
              <a:t>.....</a:t>
            </a:r>
            <a:r>
              <a:rPr lang="pt-BR" altLang="en-US" sz="3200" dirty="0"/>
              <a:t>A</a:t>
            </a:r>
            <a:r>
              <a:rPr lang="pt-BR" altLang="en-US" sz="3200" dirty="0" smtClean="0"/>
              <a:t>.......</a:t>
            </a:r>
            <a:endParaRPr lang="pt-BR" altLang="en-US" sz="3200" dirty="0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9644792" y="5090895"/>
            <a:ext cx="1883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 smtClean="0"/>
              <a:t>..............</a:t>
            </a:r>
            <a:endParaRPr lang="pt-BR" altLang="en-US" sz="3200" dirty="0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9753158" y="3501519"/>
            <a:ext cx="1971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 smtClean="0"/>
              <a:t>..............</a:t>
            </a:r>
            <a:endParaRPr lang="pt-BR" alt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139113" y="1258888"/>
            <a:ext cx="1320800" cy="1017587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41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561513" y="914400"/>
            <a:ext cx="21748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/>
              <a:t>A</a:t>
            </a:r>
            <a:r>
              <a:rPr lang="pt-BR" altLang="en-US" sz="3200">
                <a:solidFill>
                  <a:srgbClr val="FF0000"/>
                </a:solidFill>
              </a:rPr>
              <a:t>sia </a:t>
            </a:r>
            <a:r>
              <a:rPr lang="pt-BR" altLang="en-US" sz="3200"/>
              <a:t>            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37100" y="719138"/>
            <a:ext cx="17462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/>
              <a:t>E</a:t>
            </a:r>
            <a:r>
              <a:rPr lang="en-US" altLang="en-US" sz="3200" dirty="0">
                <a:solidFill>
                  <a:srgbClr val="FF0000"/>
                </a:solidFill>
              </a:rPr>
              <a:t>urope   </a:t>
            </a:r>
            <a:r>
              <a:rPr lang="en-US" altLang="en-US" sz="3200" dirty="0"/>
              <a:t> </a:t>
            </a:r>
            <a:endParaRPr lang="pt-BR" altLang="en-US" sz="32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582943" y="5002212"/>
            <a:ext cx="1928813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>
                <a:solidFill>
                  <a:srgbClr val="FF0000"/>
                </a:solidFill>
              </a:rPr>
              <a:t>ustralia   </a:t>
            </a:r>
            <a:endParaRPr lang="pt-BR" altLang="en-US" sz="3200" dirty="0"/>
          </a:p>
        </p:txBody>
      </p:sp>
      <p:cxnSp>
        <p:nvCxnSpPr>
          <p:cNvPr id="25" name="Straight Arrow Connector 24"/>
          <p:cNvCxnSpPr>
            <a:endCxn id="23" idx="2"/>
          </p:cNvCxnSpPr>
          <p:nvPr/>
        </p:nvCxnSpPr>
        <p:spPr>
          <a:xfrm flipH="1" flipV="1">
            <a:off x="5610225" y="1304925"/>
            <a:ext cx="428625" cy="1123950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777163" y="4319588"/>
            <a:ext cx="1784350" cy="833437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07126" y="3733800"/>
            <a:ext cx="3474595" cy="37019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809812" y="3393569"/>
            <a:ext cx="170815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en-US" sz="3200" dirty="0"/>
              <a:t>A</a:t>
            </a:r>
            <a:r>
              <a:rPr lang="pt-BR" altLang="en-US" sz="3200" dirty="0">
                <a:solidFill>
                  <a:srgbClr val="FF0000"/>
                </a:solidFill>
              </a:rPr>
              <a:t>frica      </a:t>
            </a:r>
            <a:endParaRPr lang="pt-BR" altLang="en-US" sz="32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21425" y="5939700"/>
            <a:ext cx="19669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/>
              <a:t>A</a:t>
            </a:r>
            <a:r>
              <a:rPr lang="en-US" altLang="en-US" sz="3200" dirty="0">
                <a:solidFill>
                  <a:srgbClr val="FF0000"/>
                </a:solidFill>
              </a:rPr>
              <a:t>ntarctica</a:t>
            </a:r>
            <a:r>
              <a:rPr lang="pt-BR" altLang="en-US" sz="3200" dirty="0">
                <a:solidFill>
                  <a:srgbClr val="FF0000"/>
                </a:solidFill>
              </a:rPr>
              <a:t> </a:t>
            </a:r>
            <a:endParaRPr lang="pt-BR" altLang="en-US" sz="3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691314" y="5445125"/>
            <a:ext cx="522286" cy="692221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36563" y="5664200"/>
            <a:ext cx="28940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S</a:t>
            </a:r>
            <a:r>
              <a:rPr lang="en-US" altLang="en-US" sz="3200">
                <a:solidFill>
                  <a:srgbClr val="FF0000"/>
                </a:solidFill>
              </a:rPr>
              <a:t>outh</a:t>
            </a:r>
            <a:r>
              <a:rPr lang="en-US" altLang="en-US" sz="3200"/>
              <a:t> A</a:t>
            </a:r>
            <a:r>
              <a:rPr lang="en-US" altLang="en-US" sz="3200">
                <a:solidFill>
                  <a:srgbClr val="FF0000"/>
                </a:solidFill>
              </a:rPr>
              <a:t>merica</a:t>
            </a:r>
            <a:endParaRPr lang="pt-BR" altLang="en-US" sz="320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49263" y="1498600"/>
            <a:ext cx="28940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N</a:t>
            </a:r>
            <a:r>
              <a:rPr lang="en-US" altLang="en-US" sz="3200">
                <a:solidFill>
                  <a:srgbClr val="FF0000"/>
                </a:solidFill>
              </a:rPr>
              <a:t>orth</a:t>
            </a:r>
            <a:r>
              <a:rPr lang="en-US" altLang="en-US" sz="3200"/>
              <a:t> A</a:t>
            </a:r>
            <a:r>
              <a:rPr lang="en-US" altLang="en-US" sz="3200">
                <a:solidFill>
                  <a:srgbClr val="FF0000"/>
                </a:solidFill>
              </a:rPr>
              <a:t>merica</a:t>
            </a:r>
            <a:endParaRPr lang="pt-BR" altLang="en-US" sz="320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2190750" y="2084388"/>
            <a:ext cx="1851025" cy="973137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82775" y="4214813"/>
            <a:ext cx="2971800" cy="1449387"/>
          </a:xfrm>
          <a:prstGeom prst="straightConnector1">
            <a:avLst/>
          </a:prstGeom>
          <a:ln w="3810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38" y="6219825"/>
            <a:ext cx="5715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3" grpId="0" animBg="1"/>
      <p:bldP spid="37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Vocabulary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36" y="1690688"/>
            <a:ext cx="11039764" cy="4351338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Continent (n):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</a:t>
            </a:r>
            <a:r>
              <a:rPr lang="en-US" sz="3200" dirty="0" err="1" smtClean="0"/>
              <a:t>lục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North America: </a:t>
            </a:r>
            <a:r>
              <a:rPr lang="en-US" sz="3200" dirty="0" err="1" smtClean="0"/>
              <a:t>Bắc</a:t>
            </a:r>
            <a:r>
              <a:rPr lang="en-US" sz="3200" dirty="0" smtClean="0"/>
              <a:t> </a:t>
            </a:r>
            <a:r>
              <a:rPr lang="en-US" sz="3200" dirty="0" err="1" smtClean="0"/>
              <a:t>Mỹ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South America: Nam </a:t>
            </a:r>
            <a:r>
              <a:rPr lang="en-US" sz="3200" dirty="0" err="1" smtClean="0"/>
              <a:t>Mỹ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Antarctica: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Nam </a:t>
            </a:r>
            <a:r>
              <a:rPr lang="en-US" sz="3200" dirty="0" err="1" smtClean="0"/>
              <a:t>cực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Australia: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</a:t>
            </a:r>
            <a:r>
              <a:rPr lang="en-US" sz="3200" dirty="0" err="1" smtClean="0"/>
              <a:t>Úc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Africa: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Phi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Asia: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Á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Europe: </a:t>
            </a:r>
            <a:r>
              <a:rPr lang="en-US" sz="3200" dirty="0" err="1" smtClean="0"/>
              <a:t>châu</a:t>
            </a:r>
            <a:r>
              <a:rPr lang="en-US" sz="3200" dirty="0" smtClean="0"/>
              <a:t> </a:t>
            </a:r>
            <a:r>
              <a:rPr lang="en-US" sz="3200" dirty="0" err="1" smtClean="0"/>
              <a:t>Âu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Sweden: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Thụy</a:t>
            </a:r>
            <a:r>
              <a:rPr lang="en-US" sz="3200" dirty="0" smtClean="0"/>
              <a:t> </a:t>
            </a:r>
            <a:r>
              <a:rPr lang="en-US" sz="3200" dirty="0" err="1" smtClean="0"/>
              <a:t>Điển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Capital (n): </a:t>
            </a:r>
            <a:r>
              <a:rPr lang="en-US" sz="3200" dirty="0" err="1" smtClean="0"/>
              <a:t>thủ</a:t>
            </a:r>
            <a:r>
              <a:rPr lang="en-US" sz="3200" dirty="0" smtClean="0"/>
              <a:t> </a:t>
            </a:r>
            <a:r>
              <a:rPr lang="en-US" sz="3200" dirty="0" err="1" smtClean="0"/>
              <a:t>đô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Place of interest (</a:t>
            </a:r>
            <a:r>
              <a:rPr lang="en-US" sz="3200" dirty="0" err="1" smtClean="0"/>
              <a:t>n.p</a:t>
            </a:r>
            <a:r>
              <a:rPr lang="en-US" sz="3200" dirty="0" smtClean="0"/>
              <a:t>): </a:t>
            </a:r>
            <a:r>
              <a:rPr lang="en-US" sz="3200" dirty="0" err="1" smtClean="0"/>
              <a:t>địa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thu</a:t>
            </a:r>
            <a:r>
              <a:rPr lang="en-US" sz="3200" dirty="0" smtClean="0"/>
              <a:t> </a:t>
            </a:r>
            <a:r>
              <a:rPr lang="en-US" sz="3200" dirty="0" err="1" smtClean="0"/>
              <a:t>hút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6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238" y="99752"/>
            <a:ext cx="101298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Match the words in the blue box to the names of the places in the yellow box.</a:t>
            </a:r>
          </a:p>
        </p:txBody>
      </p:sp>
      <p:sp>
        <p:nvSpPr>
          <p:cNvPr id="3" name="Oval 2"/>
          <p:cNvSpPr/>
          <p:nvPr/>
        </p:nvSpPr>
        <p:spPr>
          <a:xfrm>
            <a:off x="169140" y="41275"/>
            <a:ext cx="846859" cy="69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68378"/>
              </p:ext>
            </p:extLst>
          </p:nvPr>
        </p:nvGraphicFramePr>
        <p:xfrm>
          <a:off x="314036" y="768350"/>
          <a:ext cx="10954039" cy="5834062"/>
        </p:xfrm>
        <a:graphic>
          <a:graphicData uri="http://schemas.openxmlformats.org/drawingml/2006/table">
            <a:tbl>
              <a:tblPr/>
              <a:tblGrid>
                <a:gridCol w="271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7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284">
                <a:tc>
                  <a:txBody>
                    <a:bodyPr/>
                    <a:lstStyle/>
                    <a:p>
                      <a:pPr algn="ctr" fontAlgn="t"/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effectLst/>
                        </a:rPr>
                        <a:t>continent</a:t>
                      </a:r>
                      <a:endParaRPr lang="en-US" sz="20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effectLst/>
                        </a:rPr>
                        <a:t>country</a:t>
                      </a:r>
                      <a:endParaRPr lang="en-US" sz="20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effectLst/>
                        </a:rPr>
                        <a:t>city</a:t>
                      </a:r>
                      <a:endParaRPr lang="en-US" sz="20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effectLst/>
                        </a:rPr>
                        <a:t>capital</a:t>
                      </a:r>
                      <a:endParaRPr lang="en-US" sz="20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effectLst/>
                        </a:rPr>
                        <a:t>place </a:t>
                      </a:r>
                      <a:r>
                        <a:rPr lang="en-US" sz="2000" b="1" dirty="0">
                          <a:effectLst/>
                        </a:rPr>
                        <a:t>of interest</a:t>
                      </a:r>
                      <a:endParaRPr lang="en-US" sz="20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98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1.</a:t>
                      </a:r>
                      <a:r>
                        <a:rPr lang="en-US" sz="2400" dirty="0">
                          <a:effectLst/>
                        </a:rPr>
                        <a:t>Ha </a:t>
                      </a:r>
                      <a:r>
                        <a:rPr lang="en-US" sz="2400" dirty="0" err="1">
                          <a:effectLst/>
                        </a:rPr>
                        <a:t>Noi</a:t>
                      </a:r>
                      <a:endParaRPr lang="en-US" sz="24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2.</a:t>
                      </a:r>
                      <a:r>
                        <a:rPr lang="en-US" sz="2400" dirty="0">
                          <a:effectLst/>
                        </a:rPr>
                        <a:t>Nha </a:t>
                      </a:r>
                      <a:r>
                        <a:rPr lang="en-US" sz="2400" dirty="0" err="1">
                          <a:effectLst/>
                        </a:rPr>
                        <a:t>Trang</a:t>
                      </a:r>
                      <a:endParaRPr lang="en-US" sz="24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377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3.</a:t>
                      </a:r>
                      <a:r>
                        <a:rPr lang="en-US" sz="2400" dirty="0">
                          <a:effectLst/>
                        </a:rPr>
                        <a:t>Asia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4.</a:t>
                      </a:r>
                      <a:r>
                        <a:rPr lang="en-US" sz="2400" dirty="0">
                          <a:effectLst/>
                        </a:rPr>
                        <a:t>Sweden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9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5.</a:t>
                      </a:r>
                      <a:r>
                        <a:rPr lang="en-US" sz="2400" dirty="0">
                          <a:effectLst/>
                        </a:rPr>
                        <a:t>Ben </a:t>
                      </a:r>
                      <a:r>
                        <a:rPr lang="en-US" sz="2400" dirty="0" err="1" smtClean="0">
                          <a:effectLst/>
                        </a:rPr>
                        <a:t>Thanh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Market</a:t>
                      </a:r>
                      <a:endParaRPr lang="en-US" sz="24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 smtClean="0">
                          <a:solidFill>
                            <a:srgbClr val="03A9F4"/>
                          </a:solidFill>
                          <a:effectLst/>
                        </a:rPr>
                        <a:t>6.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2400" dirty="0" smtClean="0">
                          <a:effectLst/>
                        </a:rPr>
                        <a:t>he </a:t>
                      </a:r>
                      <a:r>
                        <a:rPr lang="en-US" sz="2400" dirty="0" err="1">
                          <a:effectLst/>
                        </a:rPr>
                        <a:t>Lourve</a:t>
                      </a:r>
                      <a:endParaRPr lang="en-US" sz="24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7.</a:t>
                      </a:r>
                      <a:r>
                        <a:rPr lang="en-US" sz="2400" dirty="0">
                          <a:effectLst/>
                        </a:rPr>
                        <a:t>Armsterdam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251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8.</a:t>
                      </a:r>
                      <a:r>
                        <a:rPr lang="en-US" sz="2400" dirty="0">
                          <a:effectLst/>
                        </a:rPr>
                        <a:t>Africa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9.</a:t>
                      </a:r>
                      <a:r>
                        <a:rPr lang="en-US" sz="2400" dirty="0">
                          <a:effectLst/>
                        </a:rPr>
                        <a:t>the USA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854"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r>
                        <a:rPr lang="en-US" sz="2400" b="0" dirty="0">
                          <a:solidFill>
                            <a:srgbClr val="03A9F4"/>
                          </a:solidFill>
                          <a:effectLst/>
                        </a:rPr>
                        <a:t>10.</a:t>
                      </a:r>
                      <a:r>
                        <a:rPr lang="en-US" sz="2400" dirty="0">
                          <a:effectLst/>
                        </a:rPr>
                        <a:t>Liverpool</a:t>
                      </a: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fontAlgn="t">
                        <a:spcBef>
                          <a:spcPts val="0"/>
                        </a:spcBef>
                      </a:pPr>
                      <a:endParaRPr lang="en-US" sz="1600" dirty="0">
                        <a:effectLst/>
                      </a:endParaRPr>
                    </a:p>
                  </a:txBody>
                  <a:tcPr marL="38372" marR="38372" marT="46046" marB="46046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 dirty="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400">
                        <a:effectLst/>
                      </a:endParaRPr>
                    </a:p>
                  </a:txBody>
                  <a:tcPr marL="38372" marR="38372" marT="46046" marB="46046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7557" marR="57557" marT="28779" marB="28779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308" name="Rectangle 1"/>
          <p:cNvSpPr>
            <a:spLocks noChangeArrowheads="1"/>
          </p:cNvSpPr>
          <p:nvPr/>
        </p:nvSpPr>
        <p:spPr bwMode="auto">
          <a:xfrm>
            <a:off x="357663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81350" y="145755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81349" y="199627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81349" y="251482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81349" y="3088689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81349" y="3662551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81349" y="4203849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81349" y="4695895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81348" y="521326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81347" y="572182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81347" y="6260538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4416" y="1457551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74415" y="1996269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74415" y="2514826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874415" y="3088688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874415" y="366255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74415" y="4203848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874415" y="469589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874414" y="5213261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74413" y="5721819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74413" y="626053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12741" y="145275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12740" y="1991475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712740" y="251003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712740" y="308389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712740" y="3657756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712740" y="419905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712740" y="469110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12739" y="520846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712738" y="5717025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712738" y="6255743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0460825" y="144824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460824" y="198696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460824" y="2505519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460824" y="3079381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0460824" y="3653243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0460824" y="4194541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460824" y="468658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460823" y="520395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460822" y="571251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0460822" y="625123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8479628" y="145275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479627" y="1991475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8479627" y="2510032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8479627" y="308389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8479627" y="3657756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8479627" y="4199054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8479627" y="4691100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8479626" y="5208467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8479625" y="5717025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8479625" y="6255743"/>
            <a:ext cx="309563" cy="3016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1339850"/>
            <a:ext cx="35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1927225"/>
            <a:ext cx="360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455863"/>
            <a:ext cx="360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021013"/>
            <a:ext cx="3603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8" y="3544888"/>
            <a:ext cx="3603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8" y="4135438"/>
            <a:ext cx="3603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4627563"/>
            <a:ext cx="35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5095875"/>
            <a:ext cx="35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5621338"/>
            <a:ext cx="35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6192838"/>
            <a:ext cx="35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41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638" y="6219825"/>
            <a:ext cx="5715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74" y="1376302"/>
            <a:ext cx="35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238" y="99752"/>
            <a:ext cx="101298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GAME: </a:t>
            </a:r>
            <a:r>
              <a:rPr lang="en-US" sz="2400" b="1" dirty="0" smtClean="0">
                <a:solidFill>
                  <a:srgbClr val="0070C0"/>
                </a:solidFill>
              </a:rPr>
              <a:t>Around the world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9140" y="41275"/>
            <a:ext cx="846859" cy="69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5</a:t>
            </a:r>
            <a:endParaRPr lang="en-US" sz="4000" b="1" dirty="0"/>
          </a:p>
        </p:txBody>
      </p:sp>
      <p:pic>
        <p:nvPicPr>
          <p:cNvPr id="44034" name="Picture 2" descr="https://s.sachmem.vn/public/images/TA6T2SHS/U9-L1-5-1-jnmpmvtijwaldj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037"/>
            <a:ext cx="7379855" cy="62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9637" y="1708727"/>
            <a:ext cx="4849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It’s in………………………………..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Its </a:t>
            </a:r>
            <a:r>
              <a:rPr lang="en-US" sz="3200" dirty="0">
                <a:solidFill>
                  <a:srgbClr val="FF0000"/>
                </a:solidFill>
              </a:rPr>
              <a:t>capital is </a:t>
            </a:r>
            <a:r>
              <a:rPr lang="en-US" sz="3200" dirty="0" smtClean="0">
                <a:solidFill>
                  <a:srgbClr val="FF0000"/>
                </a:solidFill>
              </a:rPr>
              <a:t>………………………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They </a:t>
            </a:r>
            <a:r>
              <a:rPr lang="en-US" sz="3200" dirty="0">
                <a:solidFill>
                  <a:srgbClr val="FF0000"/>
                </a:solidFill>
              </a:rPr>
              <a:t>are </a:t>
            </a:r>
            <a:r>
              <a:rPr lang="en-US" sz="3200" dirty="0" smtClean="0">
                <a:solidFill>
                  <a:srgbClr val="FF0000"/>
                </a:solidFill>
              </a:rPr>
              <a:t>…………………………..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It’s </a:t>
            </a:r>
            <a:r>
              <a:rPr lang="en-US" sz="3200" dirty="0">
                <a:solidFill>
                  <a:srgbClr val="FF0000"/>
                </a:solidFill>
              </a:rPr>
              <a:t>famous </a:t>
            </a:r>
            <a:r>
              <a:rPr lang="en-US" sz="3200" dirty="0" smtClean="0">
                <a:solidFill>
                  <a:srgbClr val="FF0000"/>
                </a:solidFill>
              </a:rPr>
              <a:t>for……………………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376</Words>
  <Application>Microsoft Office PowerPoint</Application>
  <PresentationFormat>Widescreen</PresentationFormat>
  <Paragraphs>126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Cooper Black</vt:lpstr>
      <vt:lpstr>Helvetica Neue</vt:lpstr>
      <vt:lpstr>Arial</vt:lpstr>
      <vt:lpstr>Calibri Light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0986080588</Manager>
  <Company>LÊ THANH HUYỀN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E6-U9-GETTING-JESS</dc:title>
  <dc:creator>JESSICA LEE</dc:creator>
  <cp:lastModifiedBy>My Laptop</cp:lastModifiedBy>
  <cp:revision>130</cp:revision>
  <dcterms:created xsi:type="dcterms:W3CDTF">2018-11-05T02:58:53Z</dcterms:created>
  <dcterms:modified xsi:type="dcterms:W3CDTF">2021-02-28T12:26:45Z</dcterms:modified>
</cp:coreProperties>
</file>