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492" r:id="rId2"/>
    <p:sldId id="525" r:id="rId3"/>
    <p:sldId id="524" r:id="rId4"/>
    <p:sldId id="510" r:id="rId5"/>
    <p:sldId id="528" r:id="rId6"/>
    <p:sldId id="523" r:id="rId7"/>
    <p:sldId id="529" r:id="rId8"/>
    <p:sldId id="530" r:id="rId9"/>
    <p:sldId id="517" r:id="rId10"/>
  </p:sldIdLst>
  <p:sldSz cx="12192000" cy="6858000"/>
  <p:notesSz cx="6858000" cy="9144000"/>
  <p:embeddedFontLst>
    <p:embeddedFont>
      <p:font typeface="Calibri Light" panose="020F0302020204030204" pitchFamily="34" charset="0"/>
      <p:regular r:id="rId12"/>
      <p:italic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C73C39"/>
    <a:srgbClr val="FF3300"/>
    <a:srgbClr val="FF0066"/>
    <a:srgbClr val="FF33CC"/>
    <a:srgbClr val="EEFCFF"/>
    <a:srgbClr val="0066FF"/>
    <a:srgbClr val="99FF66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74" autoAdjust="0"/>
    <p:restoredTop sz="94343" autoAdjust="0"/>
  </p:normalViewPr>
  <p:slideViewPr>
    <p:cSldViewPr snapToGrid="0">
      <p:cViewPr varScale="1">
        <p:scale>
          <a:sx n="65" d="100"/>
          <a:sy n="65" d="100"/>
        </p:scale>
        <p:origin x="432" y="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5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50AAA03-7A42-4FB2-8D17-CAFFBF3A9D55}" type="datetimeFigureOut">
              <a:rPr lang="en-US"/>
              <a:pPr>
                <a:defRPr/>
              </a:pPr>
              <a:t>5/16/2021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0B6640A-A3C8-478F-A84A-1E060EF021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59883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B6640A-A3C8-478F-A84A-1E060EF021E0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752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BBFF9-E247-4B5A-8E87-78526155ABC2}" type="datetimeFigureOut">
              <a:rPr lang="en-US"/>
              <a:pPr>
                <a:defRPr/>
              </a:pPr>
              <a:t>5/16/2021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B71C3-CEDD-484C-8700-4C98DC652A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0773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E3217-A4EF-42C5-B40C-12B5305D98B4}" type="datetimeFigureOut">
              <a:rPr lang="en-US"/>
              <a:pPr>
                <a:defRPr/>
              </a:pPr>
              <a:t>5/16/2021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70B89-84A1-45A1-AF49-FBF0ACD96E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7946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62CF8-07E2-4F43-9165-0FEF92B9819E}" type="datetimeFigureOut">
              <a:rPr lang="en-US"/>
              <a:pPr>
                <a:defRPr/>
              </a:pPr>
              <a:t>5/16/2021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0248A-EBC6-4552-A3AE-2D3AA63894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0272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E387A-0CE8-42C9-9F90-1840FDABA40C}" type="datetimeFigureOut">
              <a:rPr lang="en-US"/>
              <a:pPr>
                <a:defRPr/>
              </a:pPr>
              <a:t>5/16/2021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350D6-2D41-4E68-9C4A-F12156DF84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2901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D9DA3-C726-4F3D-92B2-31277408812C}" type="datetimeFigureOut">
              <a:rPr lang="en-US"/>
              <a:pPr>
                <a:defRPr/>
              </a:pPr>
              <a:t>5/16/2021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64902-4B75-43D1-A879-C45E35C72E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3250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7E31B-FE8E-4A97-A2E0-D80BBC5CD9D6}" type="datetimeFigureOut">
              <a:rPr lang="en-US"/>
              <a:pPr>
                <a:defRPr/>
              </a:pPr>
              <a:t>5/16/2021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CFE6C-A7C8-4BBE-903C-2B52AF14F6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0756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F3F02-24F1-47A8-905A-08FD7C157CD0}" type="datetimeFigureOut">
              <a:rPr lang="en-US"/>
              <a:pPr>
                <a:defRPr/>
              </a:pPr>
              <a:t>5/16/2021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138A7-7C0D-4DB7-A5D7-44B382A8C0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9092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F30D6-94F4-4B60-8D42-ABA0D1D3C524}" type="datetimeFigureOut">
              <a:rPr lang="en-US"/>
              <a:pPr>
                <a:defRPr/>
              </a:pPr>
              <a:t>5/16/2021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C1A06-DC04-448A-A049-CDF5E5BF8D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0916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40D4D-143C-4B1D-9002-6EB061AE26FE}" type="datetimeFigureOut">
              <a:rPr lang="en-US"/>
              <a:pPr>
                <a:defRPr/>
              </a:pPr>
              <a:t>5/16/2021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C1BF2-B6C2-442C-845C-3F61B799BF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186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45C61-6E17-4689-8D94-8376635B5950}" type="datetimeFigureOut">
              <a:rPr lang="en-US"/>
              <a:pPr>
                <a:defRPr/>
              </a:pPr>
              <a:t>5/16/2021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AE9BE-2E63-4747-AADB-9BAA40AEAD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390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F0FB0-8027-42A8-B422-FDAE559A68AC}" type="datetimeFigureOut">
              <a:rPr lang="en-US"/>
              <a:pPr>
                <a:defRPr/>
              </a:pPr>
              <a:t>5/16/2021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49973-3D28-425D-A499-D213D1F8F3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4188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4343797-AE2A-491C-9BBD-7A5706373C7B}" type="datetimeFigureOut">
              <a:rPr lang="en-US"/>
              <a:pPr>
                <a:defRPr/>
              </a:pPr>
              <a:t>5/16/2021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836C58D-6990-404C-A666-5CCBF2D882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3" Type="http://schemas.microsoft.com/office/2007/relationships/media" Target="../media/media7.mp3"/><Relationship Id="rId18" Type="http://schemas.openxmlformats.org/officeDocument/2006/relationships/image" Target="../media/image3.png"/><Relationship Id="rId26" Type="http://schemas.openxmlformats.org/officeDocument/2006/relationships/image" Target="../media/image11.jpg"/><Relationship Id="rId3" Type="http://schemas.microsoft.com/office/2007/relationships/media" Target="../media/media2.mp3"/><Relationship Id="rId21" Type="http://schemas.openxmlformats.org/officeDocument/2006/relationships/image" Target="../media/image6.png"/><Relationship Id="rId34" Type="http://schemas.openxmlformats.org/officeDocument/2006/relationships/image" Target="../media/image19.gif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audio" Target="../media/audio2.wav"/><Relationship Id="rId25" Type="http://schemas.openxmlformats.org/officeDocument/2006/relationships/image" Target="../media/image10.jpg"/><Relationship Id="rId33" Type="http://schemas.openxmlformats.org/officeDocument/2006/relationships/image" Target="../media/image18.gif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1.xml"/><Relationship Id="rId20" Type="http://schemas.openxmlformats.org/officeDocument/2006/relationships/image" Target="../media/image5.png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9.jpg"/><Relationship Id="rId32" Type="http://schemas.openxmlformats.org/officeDocument/2006/relationships/image" Target="../media/image17.gif"/><Relationship Id="rId5" Type="http://schemas.microsoft.com/office/2007/relationships/media" Target="../media/media3.mp3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8.jpg"/><Relationship Id="rId28" Type="http://schemas.openxmlformats.org/officeDocument/2006/relationships/image" Target="../media/image13.jpg"/><Relationship Id="rId10" Type="http://schemas.openxmlformats.org/officeDocument/2006/relationships/audio" Target="../media/media5.mp3"/><Relationship Id="rId19" Type="http://schemas.openxmlformats.org/officeDocument/2006/relationships/image" Target="../media/image4.png"/><Relationship Id="rId31" Type="http://schemas.openxmlformats.org/officeDocument/2006/relationships/image" Target="../media/image16.gif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7.png"/><Relationship Id="rId27" Type="http://schemas.openxmlformats.org/officeDocument/2006/relationships/image" Target="../media/image12.jpg"/><Relationship Id="rId30" Type="http://schemas.openxmlformats.org/officeDocument/2006/relationships/image" Target="../media/image15.gif"/><Relationship Id="rId35" Type="http://schemas.openxmlformats.org/officeDocument/2006/relationships/audio" Target="../media/audio2.wav"/><Relationship Id="rId8" Type="http://schemas.openxmlformats.org/officeDocument/2006/relationships/audio" Target="../media/media4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1.jpeg"/><Relationship Id="rId5" Type="http://schemas.openxmlformats.org/officeDocument/2006/relationships/audio" Target="../media/audio4.wav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9.png"/><Relationship Id="rId7" Type="http://schemas.openxmlformats.org/officeDocument/2006/relationships/audio" Target="../media/audio3.wav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audio" Target="../media/media9.mp3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microsoft.com/office/2007/relationships/media" Target="../media/media9.mp3"/><Relationship Id="rId6" Type="http://schemas.openxmlformats.org/officeDocument/2006/relationships/audio" Target="../media/audio6.wav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5" Type="http://schemas.openxmlformats.org/officeDocument/2006/relationships/audio" Target="../media/audio4.wav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28" Type="http://schemas.openxmlformats.org/officeDocument/2006/relationships/audio" Target="../media/audio5.wav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audio" Target="../media/audio5.wav"/><Relationship Id="rId9" Type="http://schemas.openxmlformats.org/officeDocument/2006/relationships/audio" Target="../media/audio8.wav"/><Relationship Id="rId14" Type="http://schemas.openxmlformats.org/officeDocument/2006/relationships/image" Target="../media/image32.png"/><Relationship Id="rId22" Type="http://schemas.openxmlformats.org/officeDocument/2006/relationships/image" Target="../media/image40.png"/><Relationship Id="rId27" Type="http://schemas.openxmlformats.org/officeDocument/2006/relationships/image" Target="../media/image4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1637">
            <a:off x="8084610" y="3184473"/>
            <a:ext cx="2248218" cy="1144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t="6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87217" cy="1757438"/>
          </a:xfrm>
          <a:prstGeom prst="rect">
            <a:avLst/>
          </a:prstGeom>
        </p:spPr>
      </p:pic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8" y="5485057"/>
            <a:ext cx="3528117" cy="142919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412" y="4432852"/>
            <a:ext cx="2348588" cy="2425148"/>
          </a:xfrm>
          <a:prstGeom prst="rect">
            <a:avLst/>
          </a:prstGeom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4418293" y="31105"/>
            <a:ext cx="2934482" cy="584775"/>
          </a:xfrm>
          <a:prstGeom prst="rect">
            <a:avLst/>
          </a:prstGeom>
          <a:solidFill>
            <a:srgbClr val="FFC000"/>
          </a:solidFill>
          <a:ln w="57150">
            <a:solidFill>
              <a:srgbClr val="FF0066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smtClean="0">
                <a:solidFill>
                  <a:srgbClr val="002060"/>
                </a:solidFill>
              </a:rPr>
              <a:t>Activities at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Tet</a:t>
            </a:r>
            <a:endParaRPr lang="en-US" altLang="en-US" sz="3200" b="1" dirty="0">
              <a:solidFill>
                <a:srgbClr val="002060"/>
              </a:solidFill>
            </a:endParaRPr>
          </a:p>
        </p:txBody>
      </p:sp>
      <p:pic>
        <p:nvPicPr>
          <p:cNvPr id="8" name="Baby Shark Dance - Sing and Dance! - Animal Songs - PINKFONG Songs for Children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6458" y="2124130"/>
            <a:ext cx="324542" cy="324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408" y="2124130"/>
            <a:ext cx="5423042" cy="2852520"/>
          </a:xfrm>
          <a:prstGeom prst="rect">
            <a:avLst/>
          </a:prstGeom>
        </p:spPr>
      </p:pic>
      <p:pic>
        <p:nvPicPr>
          <p:cNvPr id="10" name="2Baby Shark Dance - Sing and Dance! - Animal Songs - PINKFONG Songs for Children (mp3cut.net)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2527" y="2534733"/>
            <a:ext cx="280631" cy="2806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231" y="1779292"/>
            <a:ext cx="5790128" cy="3542196"/>
          </a:xfrm>
          <a:prstGeom prst="rect">
            <a:avLst/>
          </a:prstGeom>
        </p:spPr>
      </p:pic>
      <p:pic>
        <p:nvPicPr>
          <p:cNvPr id="12" name="3Baby Shark Dance - Sing and Dance! - Animal Songs - PINKFONG Songs for Children (mp3cut.net) (1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8358" y="2911757"/>
            <a:ext cx="304800" cy="304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787" y="1757438"/>
            <a:ext cx="5282618" cy="3524260"/>
          </a:xfrm>
          <a:prstGeom prst="rect">
            <a:avLst/>
          </a:prstGeom>
        </p:spPr>
      </p:pic>
      <p:pic>
        <p:nvPicPr>
          <p:cNvPr id="15" name="4Baby Shark Dance - Sing and Dance! - Animal Songs - PINKFONG Songs for Children (mp3cut.net) (1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8358" y="3233857"/>
            <a:ext cx="342900" cy="3429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470" y="1725239"/>
            <a:ext cx="5581650" cy="3703036"/>
          </a:xfrm>
          <a:prstGeom prst="rect">
            <a:avLst/>
          </a:prstGeom>
        </p:spPr>
      </p:pic>
      <p:pic>
        <p:nvPicPr>
          <p:cNvPr id="17" name="5Baby Shark Dance - Sing and Dance! - Animal Songs - PINKFONG Songs for Children (mp3cut.net) (1)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0" y="3673249"/>
            <a:ext cx="304800" cy="304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12" y="1580748"/>
            <a:ext cx="5777066" cy="3847527"/>
          </a:xfrm>
          <a:prstGeom prst="rect">
            <a:avLst/>
          </a:prstGeom>
        </p:spPr>
      </p:pic>
      <p:pic>
        <p:nvPicPr>
          <p:cNvPr id="21" name="6Baby Shark Dance - Sing and Dance! - Animal Songs - PINKFONG Songs for Children (mp3cut.net) (1)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0" y="4001742"/>
            <a:ext cx="304800" cy="3048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485" y="1618883"/>
            <a:ext cx="5714088" cy="3809392"/>
          </a:xfrm>
          <a:prstGeom prst="rect">
            <a:avLst/>
          </a:prstGeom>
        </p:spPr>
      </p:pic>
      <p:pic>
        <p:nvPicPr>
          <p:cNvPr id="23" name="7Baby Shark Dance - Sing and Dance! - Animal Songs - PINKFONG Songs for Children (mp3cut.net) (1)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33037" y="4432852"/>
            <a:ext cx="304800" cy="3048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722" y="1574765"/>
            <a:ext cx="4000500" cy="385351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114" y="1819082"/>
            <a:ext cx="3139484" cy="31394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83" y="1820048"/>
            <a:ext cx="3086100" cy="30861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380" y="1778765"/>
            <a:ext cx="3790950" cy="312440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207" y="1005998"/>
            <a:ext cx="4991041" cy="499104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394" y="1820514"/>
            <a:ext cx="3175270" cy="317527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335" y="1005999"/>
            <a:ext cx="4991041" cy="499104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545" y="2090600"/>
            <a:ext cx="2238375" cy="256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6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7" name="chimes.wav"/>
          </p:stSnd>
        </p:sndAc>
      </p:transition>
    </mc:Choice>
    <mc:Fallback xmlns="">
      <p:transition spd="slow">
        <p:sndAc>
          <p:stSnd>
            <p:snd r:embed="rId3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5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76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576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49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97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47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128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287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277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776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77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779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1476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4761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761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1379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3795"/>
                            </p:stCondLst>
                            <p:childTnLst>
                              <p:par>
                                <p:cTn id="10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3795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734"/>
            <a:ext cx="12192000" cy="1694451"/>
          </a:xfrm>
          <a:solidFill>
            <a:srgbClr val="FF3300"/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4800" b="1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UNIT 6. OUR TET HOLIDAY </a:t>
            </a:r>
            <a:r>
              <a:rPr lang="en-US" sz="4400" b="1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400" b="1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Lesson 6. Skills 2</a:t>
            </a:r>
            <a:endParaRPr lang="en-US" sz="4400" b="1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21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17475" y="1143000"/>
            <a:ext cx="11957050" cy="558165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55224" cy="1562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88"/>
          <a:stretch/>
        </p:blipFill>
        <p:spPr>
          <a:xfrm flipH="1">
            <a:off x="4511772" y="2867495"/>
            <a:ext cx="2292661" cy="23241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17"/>
          <a:stretch/>
        </p:blipFill>
        <p:spPr>
          <a:xfrm>
            <a:off x="921473" y="2479962"/>
            <a:ext cx="2905530" cy="27203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2" b="98314" l="455" r="98788">
                        <a14:foregroundMark x1="14091" y1="87184" x2="47273" y2="90219"/>
                        <a14:foregroundMark x1="32121" y1="82631" x2="12576" y2="86003"/>
                        <a14:foregroundMark x1="11061" y1="86003" x2="15303" y2="93255"/>
                        <a14:foregroundMark x1="12273" y1="84654" x2="37576" y2="87015"/>
                        <a14:foregroundMark x1="37576" y1="87015" x2="14242" y2="93255"/>
                        <a14:foregroundMark x1="14242" y1="93255" x2="33788" y2="95616"/>
                        <a14:foregroundMark x1="33788" y1="95616" x2="43182" y2="91062"/>
                        <a14:foregroundMark x1="43182" y1="91062" x2="55303" y2="93592"/>
                        <a14:foregroundMark x1="55303" y1="93592" x2="31515" y2="96965"/>
                        <a14:foregroundMark x1="10000" y1="93592" x2="80152" y2="95110"/>
                        <a14:foregroundMark x1="51212" y1="90388" x2="83182" y2="90219"/>
                        <a14:backgroundMark x1="7576" y1="39629" x2="32121" y2="40978"/>
                        <a14:backgroundMark x1="7576" y1="41821" x2="11061" y2="42159"/>
                        <a14:backgroundMark x1="7273" y1="39292" x2="13030" y2="4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692" y="1236689"/>
            <a:ext cx="2005162" cy="1800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52203" y="5472268"/>
            <a:ext cx="1128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21704" y="5474356"/>
            <a:ext cx="3344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Mai’s mother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79423"/>
      </p:ext>
    </p:extLst>
  </p:cSld>
  <p:clrMapOvr>
    <a:masterClrMapping/>
  </p:clrMapOvr>
  <p:transition spd="slow">
    <p:push dir="u"/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17475" y="1143000"/>
            <a:ext cx="11957050" cy="558165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</a:t>
            </a:r>
            <a:endParaRPr lang="en-US" dirty="0"/>
          </a:p>
        </p:txBody>
      </p:sp>
      <p:sp>
        <p:nvSpPr>
          <p:cNvPr id="35" name="TextBox 3"/>
          <p:cNvSpPr txBox="1">
            <a:spLocks noChangeArrowheads="1"/>
          </p:cNvSpPr>
          <p:nvPr/>
        </p:nvSpPr>
        <p:spPr bwMode="auto">
          <a:xfrm>
            <a:off x="1" y="10623"/>
            <a:ext cx="12191999" cy="954107"/>
          </a:xfrm>
          <a:prstGeom prst="rect">
            <a:avLst/>
          </a:prstGeom>
          <a:solidFill>
            <a:srgbClr val="FFC000"/>
          </a:solidFill>
          <a:ln w="57150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2060"/>
                </a:solidFill>
              </a:rPr>
              <a:t>      Exercise 1. Mai and her mother are going shopping for Tet.</a:t>
            </a:r>
            <a:br>
              <a:rPr lang="en-US" altLang="en-US" b="1" dirty="0" smtClean="0">
                <a:solidFill>
                  <a:srgbClr val="002060"/>
                </a:solidFill>
              </a:rPr>
            </a:br>
            <a:r>
              <a:rPr lang="en-US" altLang="en-US" b="1" dirty="0" smtClean="0">
                <a:solidFill>
                  <a:srgbClr val="002060"/>
                </a:solidFill>
              </a:rPr>
              <a:t>Listen and tick (</a:t>
            </a:r>
            <a:r>
              <a:rPr lang="en-US" altLang="en-US" b="1" dirty="0" smtClean="0">
                <a:solidFill>
                  <a:srgbClr val="002060"/>
                </a:solidFill>
                <a:sym typeface="Symbol" panose="05050102010706020507" pitchFamily="18" charset="2"/>
              </a:rPr>
              <a:t> ) the things they will buy.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55224" cy="15621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703">
            <a:off x="10769599" y="10623"/>
            <a:ext cx="640557" cy="640557"/>
          </a:xfr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891632"/>
              </p:ext>
            </p:extLst>
          </p:nvPr>
        </p:nvGraphicFramePr>
        <p:xfrm>
          <a:off x="752215" y="1438790"/>
          <a:ext cx="6466004" cy="47837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1335">
                  <a:extLst>
                    <a:ext uri="{9D8B030D-6E8A-4147-A177-3AD203B41FA5}">
                      <a16:colId xmlns:a16="http://schemas.microsoft.com/office/drawing/2014/main" val="1392847023"/>
                    </a:ext>
                  </a:extLst>
                </a:gridCol>
                <a:gridCol w="1524669">
                  <a:extLst>
                    <a:ext uri="{9D8B030D-6E8A-4147-A177-3AD203B41FA5}">
                      <a16:colId xmlns:a16="http://schemas.microsoft.com/office/drawing/2014/main" val="2806576412"/>
                    </a:ext>
                  </a:extLst>
                </a:gridCol>
              </a:tblGrid>
              <a:tr h="625388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36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     peach blossoms</a:t>
                      </a:r>
                      <a:endParaRPr lang="en-US" sz="3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507051"/>
                  </a:ext>
                </a:extLst>
              </a:tr>
              <a:tr h="625388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3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    </a:t>
                      </a:r>
                      <a:r>
                        <a:rPr lang="en-US" sz="3600" i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banh</a:t>
                      </a:r>
                      <a:r>
                        <a:rPr lang="en-US" sz="3600" i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endParaRPr lang="en-US" sz="36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5703931"/>
                  </a:ext>
                </a:extLst>
              </a:tr>
              <a:tr h="69149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en-US" sz="3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new clothes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07951"/>
                  </a:ext>
                </a:extLst>
              </a:tr>
              <a:tr h="658780"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    a tie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9821398"/>
                  </a:ext>
                </a:extLst>
              </a:tr>
              <a:tr h="625388"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    sweets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833584"/>
                  </a:ext>
                </a:extLst>
              </a:tr>
              <a:tr h="707824"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    fruit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795965"/>
                  </a:ext>
                </a:extLst>
              </a:tr>
              <a:tr h="805387"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    chocolate</a:t>
                      </a:r>
                      <a:r>
                        <a:rPr lang="en-US" sz="3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biscuits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1" dirty="0" smtClean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11218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89258" y="1562100"/>
            <a:ext cx="769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sym typeface="Symbol" panose="05050102010706020507" pitchFamily="18" charset="2"/>
              </a:rPr>
              <a:t>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89258" y="2846614"/>
            <a:ext cx="769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sym typeface="Symbol" panose="05050102010706020507" pitchFamily="18" charset="2"/>
              </a:rPr>
              <a:t>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89258" y="3538265"/>
            <a:ext cx="769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sym typeface="Symbol" panose="05050102010706020507" pitchFamily="18" charset="2"/>
              </a:rPr>
              <a:t>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89258" y="4188738"/>
            <a:ext cx="769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sym typeface="Symbol" panose="05050102010706020507" pitchFamily="18" charset="2"/>
              </a:rPr>
              <a:t>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89258" y="5473252"/>
            <a:ext cx="769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sym typeface="Symbol" panose="05050102010706020507" pitchFamily="18" charset="2"/>
              </a:rPr>
              <a:t>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 flipH="1">
            <a:off x="7309345" y="1389266"/>
            <a:ext cx="4148920" cy="512519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00" b="1" dirty="0">
                <a:solidFill>
                  <a:schemeClr val="tx1"/>
                </a:solidFill>
              </a:rPr>
              <a:t>We’ll buy a beautiful one.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88"/>
          <a:stretch/>
        </p:blipFill>
        <p:spPr>
          <a:xfrm flipH="1">
            <a:off x="11107376" y="1389266"/>
            <a:ext cx="701780" cy="637934"/>
          </a:xfrm>
          <a:prstGeom prst="rect">
            <a:avLst/>
          </a:prstGeom>
        </p:spPr>
      </p:pic>
      <p:sp>
        <p:nvSpPr>
          <p:cNvPr id="25" name="Oval Callout 24"/>
          <p:cNvSpPr/>
          <p:nvPr/>
        </p:nvSpPr>
        <p:spPr>
          <a:xfrm flipH="1">
            <a:off x="7335618" y="2077710"/>
            <a:ext cx="4473537" cy="570897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0" b="1" dirty="0">
              <a:solidFill>
                <a:schemeClr val="tx1"/>
              </a:solidFill>
            </a:endParaRPr>
          </a:p>
          <a:p>
            <a:pPr algn="ctr"/>
            <a:r>
              <a:rPr lang="en-US" sz="1900" b="1" dirty="0" smtClean="0">
                <a:solidFill>
                  <a:schemeClr val="tx1"/>
                </a:solidFill>
              </a:rPr>
              <a:t>We </a:t>
            </a:r>
            <a:r>
              <a:rPr lang="en-US" sz="1900" b="1" dirty="0">
                <a:solidFill>
                  <a:schemeClr val="tx1"/>
                </a:solidFill>
              </a:rPr>
              <a:t>won’t buy </a:t>
            </a:r>
            <a:r>
              <a:rPr lang="en-US" sz="1900" b="1" i="1" dirty="0" err="1">
                <a:solidFill>
                  <a:schemeClr val="tx1"/>
                </a:solidFill>
              </a:rPr>
              <a:t>banh</a:t>
            </a:r>
            <a:r>
              <a:rPr lang="en-US" sz="1900" b="1" i="1" dirty="0">
                <a:solidFill>
                  <a:schemeClr val="tx1"/>
                </a:solidFill>
              </a:rPr>
              <a:t> </a:t>
            </a:r>
            <a:r>
              <a:rPr lang="en-US" sz="1900" b="1" i="1" dirty="0" err="1">
                <a:solidFill>
                  <a:schemeClr val="tx1"/>
                </a:solidFill>
              </a:rPr>
              <a:t>chung</a:t>
            </a:r>
            <a:r>
              <a:rPr lang="en-US" sz="1900" b="1" i="1" dirty="0">
                <a:solidFill>
                  <a:schemeClr val="tx1"/>
                </a:solidFill>
              </a:rPr>
              <a:t>.</a:t>
            </a:r>
          </a:p>
          <a:p>
            <a:pPr algn="ctr"/>
            <a:endParaRPr lang="en-US" sz="1900" b="1" dirty="0">
              <a:solidFill>
                <a:schemeClr val="tx1"/>
              </a:solidFill>
            </a:endParaRPr>
          </a:p>
        </p:txBody>
      </p:sp>
      <p:sp>
        <p:nvSpPr>
          <p:cNvPr id="26" name="Oval Callout 25"/>
          <p:cNvSpPr/>
          <p:nvPr/>
        </p:nvSpPr>
        <p:spPr>
          <a:xfrm flipH="1">
            <a:off x="7488018" y="2781920"/>
            <a:ext cx="4321137" cy="570897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00" b="1" dirty="0">
                <a:solidFill>
                  <a:schemeClr val="tx1"/>
                </a:solidFill>
              </a:rPr>
              <a:t>I’ll buy some new </a:t>
            </a:r>
            <a:r>
              <a:rPr lang="en-US" sz="1900" b="1" dirty="0" smtClean="0">
                <a:solidFill>
                  <a:schemeClr val="tx1"/>
                </a:solidFill>
              </a:rPr>
              <a:t>clothes…</a:t>
            </a:r>
            <a:endParaRPr lang="en-US" sz="1900" b="1" dirty="0">
              <a:solidFill>
                <a:schemeClr val="tx1"/>
              </a:solidFill>
            </a:endParaRPr>
          </a:p>
        </p:txBody>
      </p:sp>
      <p:sp>
        <p:nvSpPr>
          <p:cNvPr id="27" name="Oval Callout 26"/>
          <p:cNvSpPr/>
          <p:nvPr/>
        </p:nvSpPr>
        <p:spPr>
          <a:xfrm flipH="1">
            <a:off x="7372397" y="3454598"/>
            <a:ext cx="3798025" cy="570897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00" b="1" dirty="0">
                <a:solidFill>
                  <a:schemeClr val="tx1"/>
                </a:solidFill>
              </a:rPr>
              <a:t>We’ll buy a tie.</a:t>
            </a:r>
          </a:p>
        </p:txBody>
      </p:sp>
      <p:sp>
        <p:nvSpPr>
          <p:cNvPr id="28" name="Oval Callout 27"/>
          <p:cNvSpPr/>
          <p:nvPr/>
        </p:nvSpPr>
        <p:spPr>
          <a:xfrm flipH="1">
            <a:off x="7361874" y="5551476"/>
            <a:ext cx="4175222" cy="817793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00" b="1" dirty="0">
                <a:solidFill>
                  <a:schemeClr val="tx1"/>
                </a:solidFill>
              </a:rPr>
              <a:t>I will buy you the </a:t>
            </a:r>
            <a:r>
              <a:rPr lang="en-US" sz="1900" b="1" dirty="0" smtClean="0">
                <a:solidFill>
                  <a:schemeClr val="tx1"/>
                </a:solidFill>
              </a:rPr>
              <a:t>most         delicious </a:t>
            </a:r>
            <a:r>
              <a:rPr lang="en-US" sz="1900" b="1" dirty="0">
                <a:solidFill>
                  <a:schemeClr val="tx1"/>
                </a:solidFill>
              </a:rPr>
              <a:t>biscuits.</a:t>
            </a:r>
          </a:p>
        </p:txBody>
      </p:sp>
      <p:sp>
        <p:nvSpPr>
          <p:cNvPr id="29" name="Oval Callout 28"/>
          <p:cNvSpPr/>
          <p:nvPr/>
        </p:nvSpPr>
        <p:spPr>
          <a:xfrm flipH="1">
            <a:off x="7367137" y="4820980"/>
            <a:ext cx="3798025" cy="570897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00" b="1" dirty="0">
                <a:solidFill>
                  <a:schemeClr val="tx1"/>
                </a:solidFill>
              </a:rPr>
              <a:t>We shouldn’t buy fruit. </a:t>
            </a:r>
          </a:p>
        </p:txBody>
      </p:sp>
      <p:sp>
        <p:nvSpPr>
          <p:cNvPr id="30" name="Oval Callout 29"/>
          <p:cNvSpPr/>
          <p:nvPr/>
        </p:nvSpPr>
        <p:spPr>
          <a:xfrm flipH="1">
            <a:off x="7283045" y="4122016"/>
            <a:ext cx="4791479" cy="570897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00" b="1" dirty="0">
                <a:solidFill>
                  <a:schemeClr val="tx1"/>
                </a:solidFill>
              </a:rPr>
              <a:t>We will get them some sweets.</a:t>
            </a:r>
          </a:p>
        </p:txBody>
      </p:sp>
      <p:pic>
        <p:nvPicPr>
          <p:cNvPr id="2" name="53 Track 5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24303" y="161872"/>
            <a:ext cx="8147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67412"/>
      </p:ext>
    </p:extLst>
  </p:cSld>
  <p:clrMapOvr>
    <a:masterClrMapping/>
  </p:clrMapOvr>
  <p:transition spd="slow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8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2" grpId="0"/>
      <p:bldP spid="13" grpId="0"/>
      <p:bldP spid="14" grpId="0"/>
      <p:bldP spid="15" grpId="0"/>
      <p:bldP spid="6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7475" y="1045736"/>
            <a:ext cx="11957050" cy="5688893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" y="10623"/>
            <a:ext cx="12191999" cy="954107"/>
          </a:xfrm>
          <a:prstGeom prst="rect">
            <a:avLst/>
          </a:prstGeom>
          <a:solidFill>
            <a:srgbClr val="FFC000"/>
          </a:solidFill>
          <a:ln w="57150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2060"/>
                </a:solidFill>
              </a:rPr>
              <a:t>     Exercise 2. Listen again and write the name of the things </a:t>
            </a:r>
            <a:br>
              <a:rPr lang="en-US" altLang="en-US" b="1" dirty="0" smtClean="0">
                <a:solidFill>
                  <a:srgbClr val="002060"/>
                </a:solidFill>
              </a:rPr>
            </a:br>
            <a:r>
              <a:rPr lang="en-US" altLang="en-US" b="1" dirty="0" smtClean="0">
                <a:solidFill>
                  <a:srgbClr val="002060"/>
                </a:solidFill>
              </a:rPr>
              <a:t>they will buy for the people in column A.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623"/>
            <a:ext cx="2466068" cy="1420925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65605"/>
              </p:ext>
            </p:extLst>
          </p:nvPr>
        </p:nvGraphicFramePr>
        <p:xfrm>
          <a:off x="171612" y="1145348"/>
          <a:ext cx="6576029" cy="5568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9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65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19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>
                          <a:solidFill>
                            <a:srgbClr val="7030A0"/>
                          </a:solidFill>
                        </a:rPr>
                        <a:t>A.      People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B.               Things 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39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39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39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39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45" name="Group 44"/>
          <p:cNvGrpSpPr/>
          <p:nvPr/>
        </p:nvGrpSpPr>
        <p:grpSpPr>
          <a:xfrm>
            <a:off x="340073" y="2159884"/>
            <a:ext cx="1533331" cy="679364"/>
            <a:chOff x="580570" y="1795238"/>
            <a:chExt cx="2506517" cy="1446152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17"/>
            <a:stretch/>
          </p:blipFill>
          <p:spPr>
            <a:xfrm>
              <a:off x="580570" y="1795238"/>
              <a:ext cx="1544596" cy="1446152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887"/>
            <a:stretch/>
          </p:blipFill>
          <p:spPr>
            <a:xfrm>
              <a:off x="1845050" y="2107282"/>
              <a:ext cx="1242037" cy="1134108"/>
            </a:xfrm>
            <a:prstGeom prst="rect">
              <a:avLst/>
            </a:prstGeom>
          </p:spPr>
        </p:pic>
      </p:grp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3" t="8743" r="32446" b="62527"/>
          <a:stretch/>
        </p:blipFill>
        <p:spPr>
          <a:xfrm>
            <a:off x="578922" y="3253362"/>
            <a:ext cx="900202" cy="98553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6" r="8559" b="50900"/>
          <a:stretch/>
        </p:blipFill>
        <p:spPr>
          <a:xfrm>
            <a:off x="527047" y="4411258"/>
            <a:ext cx="1172802" cy="102247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427" y="2755859"/>
            <a:ext cx="1676910" cy="1272037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10086944" y="2783638"/>
            <a:ext cx="1218995" cy="974444"/>
            <a:chOff x="5061987" y="4062672"/>
            <a:chExt cx="1566911" cy="1219620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9706" y="4062672"/>
              <a:ext cx="789192" cy="860154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8637">
              <a:off x="5061987" y="4082299"/>
              <a:ext cx="1196802" cy="1199993"/>
            </a:xfrm>
            <a:prstGeom prst="rect">
              <a:avLst/>
            </a:prstGeom>
          </p:spPr>
        </p:pic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625" y="4193888"/>
            <a:ext cx="452510" cy="1103129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135" y="5256495"/>
            <a:ext cx="1280095" cy="1202602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513499" y="5716908"/>
            <a:ext cx="1433733" cy="854221"/>
            <a:chOff x="838200" y="4276413"/>
            <a:chExt cx="2892915" cy="189436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83" t="8743" r="32446" b="62527"/>
            <a:stretch/>
          </p:blipFill>
          <p:spPr>
            <a:xfrm>
              <a:off x="2691954" y="4276413"/>
              <a:ext cx="1039161" cy="113766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488"/>
            <a:stretch/>
          </p:blipFill>
          <p:spPr>
            <a:xfrm>
              <a:off x="2328892" y="4411350"/>
              <a:ext cx="993661" cy="1007287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6" r="8559" b="50900"/>
            <a:stretch/>
          </p:blipFill>
          <p:spPr>
            <a:xfrm>
              <a:off x="838200" y="4410240"/>
              <a:ext cx="1703853" cy="1132647"/>
            </a:xfrm>
            <a:prstGeom prst="rect">
              <a:avLst/>
            </a:prstGeom>
          </p:spPr>
        </p:pic>
        <p:grpSp>
          <p:nvGrpSpPr>
            <p:cNvPr id="39" name="Group 38"/>
            <p:cNvGrpSpPr/>
            <p:nvPr/>
          </p:nvGrpSpPr>
          <p:grpSpPr>
            <a:xfrm>
              <a:off x="1047936" y="4914994"/>
              <a:ext cx="1849687" cy="1255787"/>
              <a:chOff x="385421" y="1913807"/>
              <a:chExt cx="2165614" cy="1446152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4117"/>
              <a:stretch/>
            </p:blipFill>
            <p:spPr>
              <a:xfrm>
                <a:off x="1006439" y="1913807"/>
                <a:ext cx="1544596" cy="1446152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2887"/>
              <a:stretch/>
            </p:blipFill>
            <p:spPr>
              <a:xfrm>
                <a:off x="385421" y="2225851"/>
                <a:ext cx="1242037" cy="1134108"/>
              </a:xfrm>
              <a:prstGeom prst="rect">
                <a:avLst/>
              </a:prstGeom>
            </p:spPr>
          </p:pic>
        </p:grpSp>
      </p:grpSp>
      <p:pic>
        <p:nvPicPr>
          <p:cNvPr id="2" name="54 Track 5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163630" y="1402481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309" y="4922497"/>
            <a:ext cx="1215640" cy="8357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7154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type.wav"/>
          </p:stSnd>
        </p:sndAc>
      </p:transition>
    </mc:Choice>
    <mc:Fallback xmlns="">
      <p:transition spd="slow">
        <p:split orient="vert"/>
        <p:sndAc>
          <p:stSnd>
            <p:snd r:embed="rId28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6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8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314E-6 -0.1412 C -4.44314E-6 -0.17616 -0.03438 -0.20324 -0.07607 -0.20324 C -0.11905 -0.20324 -0.15331 -0.17616 -0.15331 -0.1412 C -0.15331 -0.10625 -0.1877 -0.07917 -0.23042 -0.07917 C -0.27211 -0.07917 -0.30637 -0.10625 -0.30637 -0.1412 " pathEditMode="relative" rAng="0" ptsTypes="fffff">
                                      <p:cBhvr>
                                        <p:cTn id="51" dur="14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637 -0.1412 L 0.01225 0.02893 " pathEditMode="relative" rAng="0" ptsTypes="AA">
                                      <p:cBhvr>
                                        <p:cTn id="55" dur="14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1" y="8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2742E-6 3.33333E-6 L -0.36225 0.37639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19" y="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367E-6 -0.00509 C -0.0086 -0.00162 -0.03791 0.00185 -0.04859 0.00185 C -0.11359 0.00185 -0.1808 -0.05023 -0.1808 -0.10231 C -0.1808 -0.07685 -0.21441 -0.05023 -0.2458 -0.05023 C -0.27941 -0.05023 -0.31093 -0.07685 -0.31093 -0.10231 C -0.31093 -0.08958 -0.32761 -0.07685 -0.34454 -0.07685 C -0.36121 -0.07685 -0.37815 -0.08958 -0.37815 -0.10231 C -0.37815 -0.09653 -0.38661 -0.08958 -0.39482 -0.08958 C -0.40342 -0.08958 -0.41149 -0.09653 -0.41149 -0.10231 C -0.41149 -0.09977 -0.41566 -0.09653 -0.41996 -0.09653 C -0.42217 -0.09653 -0.42843 -0.09977 -0.42843 -0.10231 C -0.42843 -0.10162 -0.43064 -0.09977 -0.43246 -0.09977 C -0.43246 -0.09907 -0.43676 -0.10069 -0.43676 -0.10231 C -0.43676 -0.10162 -0.43676 -0.10069 -0.43885 -0.10162 C -0.43885 -0.10069 -0.44106 -0.10231 -0.44106 -0.10162 C -0.44106 -0.10231 -0.44106 -0.10162 -0.44106 -0.10069 C -0.44315 -0.10162 -0.44315 -0.10069 -0.44315 -0.10231 C -0.44536 -0.10231 -0.44536 -0.10162 -0.44536 -0.10069 C -0.44744 -0.10162 -0.44744 -0.10069 -0.44744 -0.10231 " pathEditMode="relative" rAng="0" ptsTypes="fffffffffffffffffff">
                                      <p:cBhvr>
                                        <p:cTn id="63" dur="16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79" y="-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3 -0.1412 C 0.02006 -0.0882 0.01329 -0.01412 -0.01042 -0.01528 C -0.04507 -0.01528 -0.04754 -0.2632 -0.08857 -0.26412 C -0.1257 -0.26412 -0.10577 -0.04722 -0.14159 -0.04815 C -0.17858 -0.04815 -0.15878 -0.20509 -0.19825 -0.20509 C -0.23394 -0.20509 -0.21427 -0.09931 -0.24566 -0.09931 C -0.27628 -0.09931 -0.26064 -0.18009 -0.28813 -0.18009 C -0.30402 -0.18009 -0.30545 -0.1581 -0.30637 -0.1412 " pathEditMode="relative" rAng="0" ptsTypes="ffffffff">
                                      <p:cBhvr>
                                        <p:cTn id="67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65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1 -0.15255 L -0.00169 -0.15255 C -0.01498 -0.15255 -0.03022 -0.1551 -0.04351 -0.15533 C -0.05367 -0.15533 -0.07229 -0.15301 -0.0805 -0.15301 C -0.09235 -0.15301 -0.10421 -0.15394 -0.12609 -0.15394 L -0.1412 -0.18287 L -0.15787 -0.14746 L -0.17806 -0.15255 L -0.19474 -0.15394 L -0.23538 -0.15255 C -0.25374 -0.15324 -0.26872 -0.15579 -0.28735 -0.15672 C -0.29386 -0.15672 -0.3091 -0.15695 -0.31913 -0.15672 C -0.32942 -0.15625 -0.33763 -0.15348 -0.34102 -0.15348 C -0.3461 -0.15255 -0.35795 -0.15348 -0.36472 -0.15301 L -0.37462 -0.15255 L -0.39299 -0.15255 " pathEditMode="relative" rAng="0" ptsTypes="FfffFFFFFffffFFF">
                                      <p:cBhvr>
                                        <p:cTn id="71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11" y="-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0.11713 L -0.03244 0.02083 L -0.05797 0.11713 L -0.08493 0.02083 L -0.11203 0.11713 L -0.1373 0.02083 L -0.16452 0.11713 L -0.18979 0.02083 L -0.21688 0.11713 L -0.24385 0.02083 L -0.26938 0.11713 L -0.29634 0.02083 L -0.32174 0.11713 L -0.34871 0.02083 L -0.37567 0.11713 L -0.4012 0.02083 L -0.42803 0.11713 " pathEditMode="relative" rAng="0" ptsTypes="FFFFFFFFFFFFFFFFF">
                                      <p:cBhvr>
                                        <p:cTn id="75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41" y="-4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86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6473" y="609600"/>
            <a:ext cx="11097492" cy="5704804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8" y="0"/>
            <a:ext cx="1855224" cy="1562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412" y="4432852"/>
            <a:ext cx="2348588" cy="2425148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58" y="5494806"/>
            <a:ext cx="3528117" cy="1429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425" y="1299757"/>
            <a:ext cx="108700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S1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	I will………………………………………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S2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	I won’t…………………………………….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S3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	People should……………………………..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S4:	People shouldn’t……………………..........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04053" y="428706"/>
            <a:ext cx="33367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srgbClr val="C00000"/>
                </a:solidFill>
              </a:rPr>
              <a:t>Chatting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568" y="-95250"/>
            <a:ext cx="2600325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2377639"/>
      </p:ext>
    </p:extLst>
  </p:cSld>
  <p:clrMapOvr>
    <a:masterClrMapping/>
  </p:clrMapOvr>
  <p:transition spd="slow">
    <p:fad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"/>
          <p:cNvSpPr txBox="1">
            <a:spLocks noChangeArrowheads="1"/>
          </p:cNvSpPr>
          <p:nvPr/>
        </p:nvSpPr>
        <p:spPr bwMode="auto">
          <a:xfrm>
            <a:off x="-13855" y="0"/>
            <a:ext cx="12191999" cy="954107"/>
          </a:xfrm>
          <a:prstGeom prst="rect">
            <a:avLst/>
          </a:prstGeom>
          <a:solidFill>
            <a:srgbClr val="FFC000"/>
          </a:solidFill>
          <a:ln w="57150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002060"/>
                </a:solidFill>
              </a:rPr>
              <a:t>   </a:t>
            </a:r>
            <a:r>
              <a:rPr lang="en-US" altLang="en-US" b="1" dirty="0" smtClean="0"/>
              <a:t>Exercise 3</a:t>
            </a:r>
            <a:r>
              <a:rPr lang="en-US" altLang="en-US" b="1" dirty="0" smtClean="0">
                <a:solidFill>
                  <a:srgbClr val="002060"/>
                </a:solidFill>
              </a:rPr>
              <a:t>. Now write an e-mail to a friend about your Tet holiday</a:t>
            </a:r>
            <a:r>
              <a:rPr lang="en-US" altLang="en-US" b="1" dirty="0" smtClean="0">
                <a:solidFill>
                  <a:srgbClr val="002060"/>
                </a:solidFill>
                <a:sym typeface="Symbol" panose="05050102010706020507" pitchFamily="18" charset="2"/>
              </a:rPr>
              <a:t>. Include what you </a:t>
            </a:r>
            <a:r>
              <a:rPr lang="en-US" altLang="en-US" b="1" dirty="0" smtClean="0">
                <a:solidFill>
                  <a:srgbClr val="C00000"/>
                </a:solidFill>
                <a:sym typeface="Symbol" panose="05050102010706020507" pitchFamily="18" charset="2"/>
              </a:rPr>
              <a:t>will</a:t>
            </a:r>
            <a:r>
              <a:rPr lang="en-US" altLang="en-US" b="1" dirty="0" smtClean="0">
                <a:solidFill>
                  <a:srgbClr val="002060"/>
                </a:solidFill>
                <a:sym typeface="Symbol" panose="05050102010706020507" pitchFamily="18" charset="2"/>
              </a:rPr>
              <a:t> and </a:t>
            </a:r>
            <a:r>
              <a:rPr lang="en-US" altLang="en-US" b="1" dirty="0" smtClean="0">
                <a:solidFill>
                  <a:srgbClr val="C00000"/>
                </a:solidFill>
                <a:sym typeface="Symbol" panose="05050102010706020507" pitchFamily="18" charset="2"/>
              </a:rPr>
              <a:t>won’t</a:t>
            </a:r>
            <a:r>
              <a:rPr lang="en-US" altLang="en-US" b="1" dirty="0" smtClean="0">
                <a:solidFill>
                  <a:srgbClr val="002060"/>
                </a:solidFill>
                <a:sym typeface="Symbol" panose="05050102010706020507" pitchFamily="18" charset="2"/>
              </a:rPr>
              <a:t> do. Also include things people </a:t>
            </a:r>
            <a:r>
              <a:rPr lang="en-US" altLang="en-US" b="1" dirty="0" smtClean="0">
                <a:solidFill>
                  <a:srgbClr val="C00000"/>
                </a:solidFill>
                <a:sym typeface="Symbol" panose="05050102010706020507" pitchFamily="18" charset="2"/>
              </a:rPr>
              <a:t>should</a:t>
            </a:r>
            <a:r>
              <a:rPr lang="en-US" altLang="en-US" b="1" dirty="0" smtClean="0">
                <a:solidFill>
                  <a:srgbClr val="002060"/>
                </a:solidFill>
                <a:sym typeface="Symbol" panose="05050102010706020507" pitchFamily="18" charset="2"/>
              </a:rPr>
              <a:t> and </a:t>
            </a:r>
            <a:r>
              <a:rPr lang="en-US" altLang="en-US" b="1" dirty="0" smtClean="0">
                <a:solidFill>
                  <a:srgbClr val="C00000"/>
                </a:solidFill>
                <a:sym typeface="Symbol" panose="05050102010706020507" pitchFamily="18" charset="2"/>
              </a:rPr>
              <a:t>shouldn’t</a:t>
            </a:r>
            <a:r>
              <a:rPr lang="en-US" altLang="en-US" b="1" dirty="0" smtClean="0">
                <a:solidFill>
                  <a:srgbClr val="002060"/>
                </a:solidFill>
                <a:sym typeface="Symbol" panose="05050102010706020507" pitchFamily="18" charset="2"/>
              </a:rPr>
              <a:t> do. 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sp>
        <p:nvSpPr>
          <p:cNvPr id="8" name="Round Same Side Corner Rectangle 7"/>
          <p:cNvSpPr/>
          <p:nvPr/>
        </p:nvSpPr>
        <p:spPr>
          <a:xfrm flipV="1">
            <a:off x="1302327" y="2244436"/>
            <a:ext cx="9753600" cy="4005729"/>
          </a:xfrm>
          <a:prstGeom prst="round2Same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50203" y="2273689"/>
            <a:ext cx="9088582" cy="374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From:……………………………………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To:………………………………………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Subject:…………….. </a:t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Dear…………………,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feel very …………………………………. Our Tet holiday is coming.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year I will …………………………………………….……………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won’t ……………………………………………………..……………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Tet, people should ……………………………………………………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People shouldn’t…………………………………………………………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Write soon,</a:t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……………………..</a:t>
            </a:r>
          </a:p>
        </p:txBody>
      </p:sp>
      <p:pic>
        <p:nvPicPr>
          <p:cNvPr id="27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855" y="5902819"/>
            <a:ext cx="3076369" cy="12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373" y="4589572"/>
            <a:ext cx="2205771" cy="227767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" r="1097" b="77858"/>
          <a:stretch/>
        </p:blipFill>
        <p:spPr>
          <a:xfrm>
            <a:off x="1270795" y="1414247"/>
            <a:ext cx="9906956" cy="830189"/>
          </a:xfrm>
        </p:spPr>
      </p:pic>
      <p:sp>
        <p:nvSpPr>
          <p:cNvPr id="2" name="TextBox 1"/>
          <p:cNvSpPr txBox="1"/>
          <p:nvPr/>
        </p:nvSpPr>
        <p:spPr>
          <a:xfrm>
            <a:off x="2873828" y="2876978"/>
            <a:ext cx="2119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Tet Holiday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42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type.wav"/>
          </p:stSnd>
        </p:sndAc>
      </p:transition>
    </mc:Choice>
    <mc:Fallback xmlns="">
      <p:transition spd="slow">
        <p:circle/>
        <p:sndAc>
          <p:stSnd>
            <p:snd r:embed="rId6" name="typ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96" y="-486525"/>
            <a:ext cx="11577144" cy="7677807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470835"/>
              </p:ext>
            </p:extLst>
          </p:nvPr>
        </p:nvGraphicFramePr>
        <p:xfrm>
          <a:off x="956434" y="1596732"/>
          <a:ext cx="10389489" cy="5024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863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3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6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Form of an email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67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</a:rPr>
                        <a:t>2. Subject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67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</a:rPr>
                        <a:t>3. Greeting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(Dear…, Hi…, Hello…,)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567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</a:rPr>
                        <a:t>4. Introduction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5672">
                <a:tc rowSpan="4"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</a:rPr>
                        <a:t>5. Body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: 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</a:rPr>
                        <a:t>  idea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  <a:p>
                      <a:pPr marL="4572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            idea 2</a:t>
                      </a:r>
                    </a:p>
                    <a:p>
                      <a:pPr marL="4572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            idea 3</a:t>
                      </a:r>
                    </a:p>
                    <a:p>
                      <a:pPr marL="4572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            idea 4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56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56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37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567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</a:rPr>
                        <a:t>6. Conclusion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(Write soon, Best wishes,…..)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567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</a:rPr>
                        <a:t>7. Bonus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</a:rPr>
                        <a:t>(Good idea, good vocabulary, creativity…………..)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0186349" y="930167"/>
            <a:ext cx="7076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ym typeface="Symbol"/>
              </a:rPr>
              <a:t></a:t>
            </a:r>
            <a:r>
              <a:rPr lang="en-US" sz="3000" b="1" dirty="0"/>
              <a:t> 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412678223"/>
      </p:ext>
    </p:extLst>
  </p:cSld>
  <p:clrMapOvr>
    <a:masterClrMapping/>
  </p:clrMapOvr>
  <p:transition spd="slow">
    <p:circle/>
    <p:sndAc>
      <p:stSnd>
        <p:snd r:embed="rId2" name="coin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6012</TotalTime>
  <Words>224</Words>
  <Application>Microsoft Office PowerPoint</Application>
  <PresentationFormat>Widescreen</PresentationFormat>
  <Paragraphs>67</Paragraphs>
  <Slides>9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Symbol</vt:lpstr>
      <vt:lpstr>Calibri Light</vt:lpstr>
      <vt:lpstr>Calibri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LÊ THANH HUYỀN</Manager>
  <Company>0986080588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E7-U3-CL1-JESS</dc:title>
  <dc:creator>JESSICA LEE</dc:creator>
  <cp:lastModifiedBy>My Laptop</cp:lastModifiedBy>
  <cp:revision>621</cp:revision>
  <dcterms:created xsi:type="dcterms:W3CDTF">2018-11-05T02:58:53Z</dcterms:created>
  <dcterms:modified xsi:type="dcterms:W3CDTF">2021-05-16T00:20:24Z</dcterms:modified>
</cp:coreProperties>
</file>