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75" r:id="rId2"/>
    <p:sldId id="419" r:id="rId3"/>
    <p:sldId id="472" r:id="rId4"/>
    <p:sldId id="473" r:id="rId5"/>
    <p:sldId id="434" r:id="rId6"/>
    <p:sldId id="470" r:id="rId7"/>
    <p:sldId id="471" r:id="rId8"/>
    <p:sldId id="474" r:id="rId9"/>
    <p:sldId id="420" r:id="rId10"/>
    <p:sldId id="460" r:id="rId11"/>
    <p:sldId id="461" r:id="rId12"/>
  </p:sldIdLst>
  <p:sldSz cx="12192000" cy="6858000"/>
  <p:notesSz cx="6858000" cy="9144000"/>
  <p:embeddedFontLst>
    <p:embeddedFont>
      <p:font typeface="Cooper Black" panose="0208090404030B020404" pitchFamily="18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66FF"/>
    <a:srgbClr val="99FF66"/>
    <a:srgbClr val="FF0066"/>
    <a:srgbClr val="FF99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00B813-156C-431B-B920-714441FDFCAE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F85B87-A9B3-4C76-B41D-00C3860A1D5B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FD07-B817-4CE8-8AA5-830CF2FF56D7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E6D69-6CB2-4185-AF2F-8BD189134F1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4808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AFE5-9353-4EF3-B33C-E9DDA56D84B4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3325F-F1E6-4943-9B66-25F81A4DBD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886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2CB0-61F7-43C6-9A2D-0DECA6B0F091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9BD8C-7F02-47AC-9D7C-F485CBB10A6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98366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9B001-F583-4D7D-B589-CF21BEC13FD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919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1C663-ECF1-4122-BB0C-C804CD41D154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C9371-EF44-402B-AC82-AADB729CDE8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16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7C896-D84B-43A1-99CA-6C810D7F7D50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D9C95-16C5-4215-983C-9F6F259C23F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599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41541-C774-4027-AD34-D67B888B0A14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0BD2B-0E27-4CCD-828F-2F7B33BEC3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130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1DE1-2B12-452B-90AD-90692C46C6D7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ADBD5-0746-486B-9391-3ADAA973E7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0851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5D760-29E2-4A5C-B61B-4C2D779D37EB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75C6D-E5BF-483F-A180-C3C85E41044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339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90FE-1AF6-4085-B2C4-BAF0DE35FB31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2A6FD-70FD-4B55-B26D-0BCA5AA364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180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9642-2D24-45FF-82CE-7172C73509A3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C59D8-BDA9-41E5-9BD5-9934B181DF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408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2429-2B87-4567-8F50-9DFBDA651D8C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78173-73E2-4898-99D6-AA161ACCC0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530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75B821-37E5-4136-A8AB-D86D413F5D17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15405D9-410D-44F0-9BBF-79F51A29D28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0.png"/><Relationship Id="rId7" Type="http://schemas.openxmlformats.org/officeDocument/2006/relationships/image" Target="../media/image1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audio" Target="../media/audio14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audio" Target="../media/audio13.wav"/><Relationship Id="rId17" Type="http://schemas.openxmlformats.org/officeDocument/2006/relationships/image" Target="../media/image21.png"/><Relationship Id="rId2" Type="http://schemas.openxmlformats.org/officeDocument/2006/relationships/audio" Target="../media/audio3.wav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audio" Target="../media/audio12.wav"/><Relationship Id="rId5" Type="http://schemas.openxmlformats.org/officeDocument/2006/relationships/audio" Target="../media/audio6.wav"/><Relationship Id="rId15" Type="http://schemas.openxmlformats.org/officeDocument/2006/relationships/image" Target="../media/image10.png"/><Relationship Id="rId10" Type="http://schemas.openxmlformats.org/officeDocument/2006/relationships/audio" Target="../media/audio11.wav"/><Relationship Id="rId4" Type="http://schemas.openxmlformats.org/officeDocument/2006/relationships/audio" Target="../media/audio5.wav"/><Relationship Id="rId9" Type="http://schemas.openxmlformats.org/officeDocument/2006/relationships/audio" Target="../media/audio10.wav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252" y="589551"/>
            <a:ext cx="1016765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ln w="1143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UNIT 12. AN OVERCROWDED WORLD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ln w="1143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A CLOSER LOOK 1</a:t>
            </a:r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3143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3143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52500" y="654050"/>
            <a:ext cx="10953750" cy="617220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5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563" y="6191250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23825" y="85725"/>
            <a:ext cx="1657350" cy="3238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Pronunciation </a:t>
            </a:r>
          </a:p>
        </p:txBody>
      </p:sp>
      <p:sp>
        <p:nvSpPr>
          <p:cNvPr id="23559" name="TextBox 4"/>
          <p:cNvSpPr txBox="1">
            <a:spLocks noChangeArrowheads="1"/>
          </p:cNvSpPr>
          <p:nvPr/>
        </p:nvSpPr>
        <p:spPr bwMode="auto">
          <a:xfrm>
            <a:off x="2552700" y="79375"/>
            <a:ext cx="975013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</a:rPr>
              <a:t>Listen and repeat each pair. Mark he stress on the words in the table below</a:t>
            </a:r>
            <a:endParaRPr lang="en-US" altLang="vi-VN" sz="2400" dirty="0"/>
          </a:p>
        </p:txBody>
      </p:sp>
      <p:sp>
        <p:nvSpPr>
          <p:cNvPr id="24" name="Oval 23"/>
          <p:cNvSpPr/>
          <p:nvPr/>
        </p:nvSpPr>
        <p:spPr>
          <a:xfrm>
            <a:off x="2000250" y="0"/>
            <a:ext cx="485775" cy="461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</a:t>
            </a:r>
          </a:p>
        </p:txBody>
      </p:sp>
      <p:sp>
        <p:nvSpPr>
          <p:cNvPr id="23561" name="TextBox 2"/>
          <p:cNvSpPr txBox="1">
            <a:spLocks noChangeArrowheads="1"/>
          </p:cNvSpPr>
          <p:nvPr/>
        </p:nvSpPr>
        <p:spPr bwMode="auto">
          <a:xfrm>
            <a:off x="2552700" y="904875"/>
            <a:ext cx="547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b="1" i="1"/>
              <a:t>Example: </a:t>
            </a:r>
            <a:r>
              <a:rPr lang="en-US" altLang="vi-VN"/>
              <a:t>      'record (n)       re'cord (v)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47788" y="1631950"/>
          <a:ext cx="9805986" cy="4667249"/>
        </p:xfrm>
        <a:graphic>
          <a:graphicData uri="http://schemas.openxmlformats.org/drawingml/2006/table">
            <a:tbl>
              <a:tblPr/>
              <a:tblGrid>
                <a:gridCol w="326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8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04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effectLst/>
                        </a:rPr>
                        <a:t>Words</a:t>
                      </a:r>
                    </a:p>
                  </a:txBody>
                  <a:tcPr marT="82564" marB="82564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0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effectLst/>
                        </a:rPr>
                        <a:t>As a noun</a:t>
                      </a:r>
                    </a:p>
                  </a:txBody>
                  <a:tcPr marT="82564" marB="82564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0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effectLst/>
                        </a:rPr>
                        <a:t>As a verb</a:t>
                      </a:r>
                    </a:p>
                  </a:txBody>
                  <a:tcPr marT="82564" marB="82564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0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2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effectLst/>
                        </a:rPr>
                        <a:t>record</a:t>
                      </a:r>
                    </a:p>
                  </a:txBody>
                  <a:tcPr marL="31750" marR="31750" marT="41282" marB="4128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effectLst/>
                        </a:rPr>
                        <a:t>record</a:t>
                      </a:r>
                    </a:p>
                  </a:txBody>
                  <a:tcPr marL="31750" marR="31750" marT="41282" marB="4128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effectLst/>
                        </a:rPr>
                        <a:t>record</a:t>
                      </a:r>
                    </a:p>
                  </a:txBody>
                  <a:tcPr marL="31750" marR="31750" marT="41282" marB="4128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2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effectLst/>
                        </a:rPr>
                        <a:t>picture</a:t>
                      </a:r>
                    </a:p>
                  </a:txBody>
                  <a:tcPr marL="31750" marR="31750" marT="41282" marB="4128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effectLst/>
                        </a:rPr>
                        <a:t>picture</a:t>
                      </a:r>
                    </a:p>
                  </a:txBody>
                  <a:tcPr marL="31750" marR="31750" marT="41282" marB="4128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effectLst/>
                        </a:rPr>
                        <a:t>picture</a:t>
                      </a:r>
                    </a:p>
                  </a:txBody>
                  <a:tcPr marL="31750" marR="31750" marT="41282" marB="4128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2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effectLst/>
                        </a:rPr>
                        <a:t>answer</a:t>
                      </a:r>
                    </a:p>
                  </a:txBody>
                  <a:tcPr marL="31750" marR="31750" marT="41282" marB="4128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effectLst/>
                        </a:rPr>
                        <a:t>answer</a:t>
                      </a:r>
                    </a:p>
                  </a:txBody>
                  <a:tcPr marL="31750" marR="31750" marT="41282" marB="4128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effectLst/>
                        </a:rPr>
                        <a:t>answer</a:t>
                      </a:r>
                    </a:p>
                  </a:txBody>
                  <a:tcPr marL="31750" marR="31750" marT="41282" marB="4128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24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effectLst/>
                        </a:rPr>
                        <a:t>parade</a:t>
                      </a:r>
                    </a:p>
                  </a:txBody>
                  <a:tcPr marL="31750" marR="31750" marT="41282" marB="4128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effectLst/>
                        </a:rPr>
                        <a:t>parade</a:t>
                      </a:r>
                    </a:p>
                  </a:txBody>
                  <a:tcPr marL="31750" marR="31750" marT="41282" marB="4128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effectLst/>
                        </a:rPr>
                        <a:t>parade</a:t>
                      </a:r>
                    </a:p>
                  </a:txBody>
                  <a:tcPr marL="31750" marR="31750" marT="41282" marB="4128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2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effectLst/>
                        </a:rPr>
                        <a:t>support</a:t>
                      </a:r>
                    </a:p>
                  </a:txBody>
                  <a:tcPr marL="31750" marR="31750" marT="41282" marB="4128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effectLst/>
                        </a:rPr>
                        <a:t>support</a:t>
                      </a:r>
                    </a:p>
                  </a:txBody>
                  <a:tcPr marL="31750" marR="31750" marT="41282" marB="4128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effectLst/>
                        </a:rPr>
                        <a:t>support</a:t>
                      </a:r>
                    </a:p>
                  </a:txBody>
                  <a:tcPr marL="31750" marR="31750" marT="41282" marB="41282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359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88" y="742950"/>
            <a:ext cx="741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3825" y="85725"/>
            <a:ext cx="1657350" cy="3238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VOCABULARY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7925" y="85725"/>
            <a:ext cx="5915025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/>
                </a:solidFill>
              </a:rPr>
              <a:t>Listen and number the words in the order you hear them</a:t>
            </a:r>
          </a:p>
        </p:txBody>
      </p:sp>
      <p:sp>
        <p:nvSpPr>
          <p:cNvPr id="6" name="Oval 5"/>
          <p:cNvSpPr/>
          <p:nvPr/>
        </p:nvSpPr>
        <p:spPr>
          <a:xfrm>
            <a:off x="1781175" y="-11113"/>
            <a:ext cx="598488" cy="568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</a:t>
            </a:r>
          </a:p>
        </p:txBody>
      </p:sp>
      <p:pic>
        <p:nvPicPr>
          <p:cNvPr id="104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81738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98"/>
          <p:cNvSpPr>
            <a:spLocks noChangeArrowheads="1"/>
          </p:cNvSpPr>
          <p:nvPr/>
        </p:nvSpPr>
        <p:spPr bwMode="auto">
          <a:xfrm>
            <a:off x="2762250" y="2630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8" y="79375"/>
            <a:ext cx="9096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ounded Rectangle 58"/>
          <p:cNvSpPr/>
          <p:nvPr/>
        </p:nvSpPr>
        <p:spPr>
          <a:xfrm>
            <a:off x="6219825" y="1468438"/>
            <a:ext cx="2457450" cy="17145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disease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9467850" y="1468438"/>
            <a:ext cx="2457450" cy="17145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poverty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228600" y="1468438"/>
            <a:ext cx="2457450" cy="17145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crime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314700" y="1468438"/>
            <a:ext cx="2457450" cy="17145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healthcare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219825" y="4173538"/>
            <a:ext cx="2457450" cy="17145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space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467850" y="4173538"/>
            <a:ext cx="2457450" cy="17145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dense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28600" y="4173538"/>
            <a:ext cx="2457450" cy="17145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shortage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314700" y="4173538"/>
            <a:ext cx="2457450" cy="17145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malnutrition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588" y="79375"/>
            <a:ext cx="95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500" y="3429000"/>
            <a:ext cx="676275" cy="5429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205288" y="6034088"/>
            <a:ext cx="676275" cy="5429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0358438" y="3333750"/>
            <a:ext cx="676275" cy="5429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66FF"/>
                </a:solidFill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76300" y="6056313"/>
            <a:ext cx="676275" cy="5429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66FF"/>
                </a:solidFill>
              </a:rPr>
              <a:t>4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029450" y="3429000"/>
            <a:ext cx="676275" cy="5429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66FF"/>
                </a:solidFill>
              </a:rPr>
              <a:t>5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029450" y="6034088"/>
            <a:ext cx="676275" cy="5429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66FF"/>
                </a:solidFill>
              </a:rPr>
              <a:t>6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0313988" y="6034088"/>
            <a:ext cx="676275" cy="5429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66FF"/>
                </a:solidFill>
              </a:rPr>
              <a:t>7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167188" y="3405188"/>
            <a:ext cx="676275" cy="5429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66FF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25539"/>
            <a:ext cx="8229600" cy="706437"/>
          </a:xfrm>
        </p:spPr>
        <p:txBody>
          <a:bodyPr/>
          <a:lstStyle/>
          <a:p>
            <a:pPr algn="l" eaLnBrk="1" hangingPunct="1"/>
            <a:r>
              <a:rPr lang="vi-VN" altLang="en-US" sz="3200" b="1">
                <a:solidFill>
                  <a:srgbClr val="FF0000"/>
                </a:solidFill>
              </a:rPr>
              <a:t>New words :</a:t>
            </a:r>
            <a:r>
              <a:rPr lang="vi-VN" altLang="en-US" sz="4000"/>
              <a:t>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992313" y="1916113"/>
            <a:ext cx="4824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/>
              <a:t>- Poor (adj ) – poverty (n) :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992314" y="2565401"/>
            <a:ext cx="4321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/>
              <a:t>- Malnutrition (n) :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992314" y="3213101"/>
            <a:ext cx="4681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/>
              <a:t>- Shortage (n) = Lack of :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992314" y="3789363"/>
            <a:ext cx="4535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/>
              <a:t>- Dense (adj) = crowded: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063751" y="4365626"/>
            <a:ext cx="3673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/>
              <a:t>- Commit (v):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2063750" y="5084763"/>
            <a:ext cx="2262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/>
              <a:t>- Spread( v):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600825" y="1916113"/>
            <a:ext cx="2736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1800"/>
              <a:t> </a:t>
            </a:r>
            <a:r>
              <a:rPr lang="vi-VN" altLang="en-US" sz="2800" b="1"/>
              <a:t>sự nghèo đói</a:t>
            </a:r>
            <a:r>
              <a:rPr lang="vi-VN" altLang="en-US" sz="1800"/>
              <a:t> </a:t>
            </a:r>
          </a:p>
        </p:txBody>
      </p:sp>
      <p:pic>
        <p:nvPicPr>
          <p:cNvPr id="33806" name="Picture 14" descr="suy dinh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3068638"/>
            <a:ext cx="42497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311901" y="2565401"/>
            <a:ext cx="3527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/>
              <a:t>suy dinh dưỡng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6311900" y="3213101"/>
            <a:ext cx="554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1800"/>
              <a:t> </a:t>
            </a:r>
            <a:r>
              <a:rPr lang="vi-VN" altLang="en-US" sz="2800" b="1"/>
              <a:t>sự thiếu thốn, thiếu hụt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6383338" y="3789363"/>
            <a:ext cx="5040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/>
              <a:t>đông đúc ,dày đặc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6456364" y="4508501"/>
            <a:ext cx="302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/>
              <a:t> phạm tội 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311900" y="5229226"/>
            <a:ext cx="3600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/>
              <a:t> lan rộng </a:t>
            </a: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4583114" y="1916113"/>
            <a:ext cx="142875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3287714" y="2492376"/>
            <a:ext cx="14287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2640014" y="3213101"/>
            <a:ext cx="14287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3071814" y="4365626"/>
            <a:ext cx="14287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16" name="Text Box 25"/>
          <p:cNvSpPr txBox="1">
            <a:spLocks noChangeArrowheads="1"/>
          </p:cNvSpPr>
          <p:nvPr/>
        </p:nvSpPr>
        <p:spPr bwMode="auto">
          <a:xfrm>
            <a:off x="1992313" y="260350"/>
            <a:ext cx="4176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00FF"/>
                </a:solidFill>
              </a:rPr>
              <a:t>A. VOCABULARY</a:t>
            </a:r>
          </a:p>
        </p:txBody>
      </p:sp>
    </p:spTree>
    <p:extLst>
      <p:ext uri="{BB962C8B-B14F-4D97-AF65-F5344CB8AC3E}">
        <p14:creationId xmlns:p14="http://schemas.microsoft.com/office/powerpoint/2010/main" val="4192239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/>
      <p:bldP spid="33797" grpId="0"/>
      <p:bldP spid="33798" grpId="0"/>
      <p:bldP spid="33799" grpId="0"/>
      <p:bldP spid="33800" grpId="0"/>
      <p:bldP spid="33803" grpId="0"/>
      <p:bldP spid="33805" grpId="0"/>
      <p:bldP spid="33807" grpId="0"/>
      <p:bldP spid="33808" grpId="0"/>
      <p:bldP spid="33809" grpId="0"/>
      <p:bldP spid="33810" grpId="0"/>
      <p:bldP spid="338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uy dinh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981076"/>
            <a:ext cx="31686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tre em nghè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76701"/>
            <a:ext cx="42481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đông d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981076"/>
            <a:ext cx="367188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2351089" y="260351"/>
            <a:ext cx="2447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/>
              <a:t>Malnutrition </a:t>
            </a:r>
            <a:endParaRPr lang="vi-VN" altLang="en-US" sz="2400" b="1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7824788" y="188913"/>
            <a:ext cx="1871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/>
              <a:t>dense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5448301" y="188913"/>
            <a:ext cx="1800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/>
              <a:t>poverty</a:t>
            </a:r>
            <a:endParaRPr lang="vi-VN" altLang="en-US" sz="2800"/>
          </a:p>
        </p:txBody>
      </p:sp>
      <p:sp>
        <p:nvSpPr>
          <p:cNvPr id="5128" name="Text Box 15"/>
          <p:cNvSpPr txBox="1">
            <a:spLocks noChangeArrowheads="1"/>
          </p:cNvSpPr>
          <p:nvPr/>
        </p:nvSpPr>
        <p:spPr bwMode="auto">
          <a:xfrm>
            <a:off x="2927350" y="4076701"/>
            <a:ext cx="649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129" name="Rectangle 16"/>
          <p:cNvSpPr>
            <a:spLocks noChangeArrowheads="1"/>
          </p:cNvSpPr>
          <p:nvPr/>
        </p:nvSpPr>
        <p:spPr bwMode="auto">
          <a:xfrm>
            <a:off x="5087939" y="63388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7032625" y="36449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65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6302 0.5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5.55556E-7 0.5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01181 0.875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4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/>
      <p:bldP spid="73740" grpId="0"/>
      <p:bldP spid="737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73125" y="882650"/>
            <a:ext cx="10420350" cy="562610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1.Good                            helps people to stay healthy, and to live longer.</a:t>
            </a:r>
          </a:p>
          <a:p>
            <a:pPr font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2.When people need money badly, they may commit </a:t>
            </a:r>
          </a:p>
          <a:p>
            <a:pPr font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3.                     spreads more quickly in overcrowded areas.</a:t>
            </a:r>
          </a:p>
          <a:p>
            <a:pPr font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4.                              is the major cause of death for children living in the slums.</a:t>
            </a:r>
          </a:p>
          <a:p>
            <a:pPr font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5.In most big cities there are many wealthy people, but                  is still a problem.</a:t>
            </a:r>
          </a:p>
          <a:p>
            <a:pPr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115888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3592513"/>
            <a:ext cx="1420813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563" y="6191250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123825" y="85725"/>
            <a:ext cx="1657350" cy="3238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VOCABULARY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25725" y="125413"/>
            <a:ext cx="5727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/>
                </a:solidFill>
              </a:rPr>
              <a:t>Complete these sentences with some of words from 1</a:t>
            </a:r>
          </a:p>
        </p:txBody>
      </p:sp>
      <p:sp>
        <p:nvSpPr>
          <p:cNvPr id="54" name="Oval 53"/>
          <p:cNvSpPr/>
          <p:nvPr/>
        </p:nvSpPr>
        <p:spPr>
          <a:xfrm>
            <a:off x="1905000" y="87313"/>
            <a:ext cx="598488" cy="568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00300" y="1042988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 b="1">
                <a:solidFill>
                  <a:srgbClr val="FF0000"/>
                </a:solidFill>
              </a:rPr>
              <a:t>healthcare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942388" y="2339975"/>
            <a:ext cx="20304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 b="1">
                <a:solidFill>
                  <a:srgbClr val="FF0000"/>
                </a:solidFill>
              </a:rPr>
              <a:t>crime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20838" y="2925763"/>
            <a:ext cx="1560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 b="1">
                <a:solidFill>
                  <a:srgbClr val="FF0000"/>
                </a:solidFill>
              </a:rPr>
              <a:t>disease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17650" y="3592513"/>
            <a:ext cx="2482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 b="1">
                <a:solidFill>
                  <a:srgbClr val="FF0000"/>
                </a:solidFill>
              </a:rPr>
              <a:t>malnutrition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158288" y="4892675"/>
            <a:ext cx="159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 b="1">
                <a:solidFill>
                  <a:srgbClr val="FF0000"/>
                </a:solidFill>
              </a:rPr>
              <a:t>poverty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881063"/>
            <a:ext cx="11791950" cy="56959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6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2663825"/>
            <a:ext cx="38544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2762250" y="2827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sp>
        <p:nvSpPr>
          <p:cNvPr id="37" name="Rounded Rectangle 36"/>
          <p:cNvSpPr/>
          <p:nvPr/>
        </p:nvSpPr>
        <p:spPr>
          <a:xfrm>
            <a:off x="314325" y="1366838"/>
            <a:ext cx="3948113" cy="625475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1.poverty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050" y="6253163"/>
            <a:ext cx="584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314325" y="2225675"/>
            <a:ext cx="3948113" cy="633413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2.overpopulation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050" y="228285"/>
            <a:ext cx="668548" cy="66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90513" y="3040063"/>
            <a:ext cx="3948112" cy="625475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3.not enough food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90513" y="3865563"/>
            <a:ext cx="3948112" cy="633412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4.shortage of clean water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52400" y="161925"/>
            <a:ext cx="2152650" cy="4476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VOCABULARY</a:t>
            </a:r>
          </a:p>
        </p:txBody>
      </p:sp>
      <p:sp>
        <p:nvSpPr>
          <p:cNvPr id="45" name="Oval 44"/>
          <p:cNvSpPr/>
          <p:nvPr/>
        </p:nvSpPr>
        <p:spPr>
          <a:xfrm>
            <a:off x="2329872" y="105482"/>
            <a:ext cx="640917" cy="59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3</a:t>
            </a:r>
          </a:p>
        </p:txBody>
      </p:sp>
      <p:sp>
        <p:nvSpPr>
          <p:cNvPr id="18446" name="TextBox 37"/>
          <p:cNvSpPr txBox="1">
            <a:spLocks noChangeArrowheads="1"/>
          </p:cNvSpPr>
          <p:nvPr/>
        </p:nvSpPr>
        <p:spPr bwMode="auto">
          <a:xfrm>
            <a:off x="3040064" y="143575"/>
            <a:ext cx="4906962" cy="44627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300" b="1" dirty="0"/>
              <a:t>Match the causes with its effects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0513" y="4668838"/>
            <a:ext cx="3948112" cy="625475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5.too many vehicles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90513" y="5429250"/>
            <a:ext cx="3948112" cy="633413"/>
          </a:xfrm>
          <a:prstGeom prst="roundRect">
            <a:avLst/>
          </a:prstGeom>
          <a:solidFill>
            <a:srgbClr val="0066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6.no rain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629150" y="1398588"/>
            <a:ext cx="3371850" cy="627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39" name="Rounded Rectangle 38"/>
          <p:cNvSpPr/>
          <p:nvPr/>
        </p:nvSpPr>
        <p:spPr>
          <a:xfrm>
            <a:off x="4629150" y="2257425"/>
            <a:ext cx="3371850" cy="6334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42" name="Rounded Rectangle 41"/>
          <p:cNvSpPr/>
          <p:nvPr/>
        </p:nvSpPr>
        <p:spPr>
          <a:xfrm>
            <a:off x="4605338" y="3071813"/>
            <a:ext cx="3371850" cy="627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43" name="Rounded Rectangle 42"/>
          <p:cNvSpPr/>
          <p:nvPr/>
        </p:nvSpPr>
        <p:spPr>
          <a:xfrm>
            <a:off x="4605338" y="3897313"/>
            <a:ext cx="3371850" cy="6334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46" name="Rounded Rectangle 45"/>
          <p:cNvSpPr/>
          <p:nvPr/>
        </p:nvSpPr>
        <p:spPr>
          <a:xfrm>
            <a:off x="4605338" y="4700588"/>
            <a:ext cx="3371850" cy="625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47" name="Rounded Rectangle 46"/>
          <p:cNvSpPr/>
          <p:nvPr/>
        </p:nvSpPr>
        <p:spPr>
          <a:xfrm>
            <a:off x="4605338" y="5462588"/>
            <a:ext cx="3371850" cy="6334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58" name="Rounded Rectangle 57"/>
          <p:cNvSpPr/>
          <p:nvPr/>
        </p:nvSpPr>
        <p:spPr>
          <a:xfrm>
            <a:off x="8312150" y="1366838"/>
            <a:ext cx="3371850" cy="625475"/>
          </a:xfrm>
          <a:prstGeom prst="roundRect">
            <a:avLst/>
          </a:prstGeom>
          <a:solidFill>
            <a:srgbClr val="FF33CC"/>
          </a:solidFill>
          <a:ln w="2857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a. not enough space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312150" y="2225675"/>
            <a:ext cx="3371850" cy="633413"/>
          </a:xfrm>
          <a:prstGeom prst="roundRect">
            <a:avLst/>
          </a:prstGeom>
          <a:solidFill>
            <a:srgbClr val="FF33CC"/>
          </a:solidFill>
          <a:ln w="2857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b. crime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288338" y="3040063"/>
            <a:ext cx="3371850" cy="625475"/>
          </a:xfrm>
          <a:prstGeom prst="roundRect">
            <a:avLst/>
          </a:prstGeom>
          <a:solidFill>
            <a:srgbClr val="FF33CC"/>
          </a:solidFill>
          <a:ln w="2857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c. air pollution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288338" y="3865563"/>
            <a:ext cx="3371850" cy="633412"/>
          </a:xfrm>
          <a:prstGeom prst="roundRect">
            <a:avLst/>
          </a:prstGeom>
          <a:solidFill>
            <a:srgbClr val="FF33CC"/>
          </a:solidFill>
          <a:ln w="2857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d. disease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288338" y="4668838"/>
            <a:ext cx="3371850" cy="625475"/>
          </a:xfrm>
          <a:prstGeom prst="roundRect">
            <a:avLst/>
          </a:prstGeom>
          <a:solidFill>
            <a:srgbClr val="FF33CC"/>
          </a:solidFill>
          <a:ln w="2857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e. drought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288338" y="5429250"/>
            <a:ext cx="3371850" cy="633413"/>
          </a:xfrm>
          <a:prstGeom prst="roundRect">
            <a:avLst/>
          </a:prstGeom>
          <a:solidFill>
            <a:srgbClr val="FF33CC"/>
          </a:solidFill>
          <a:ln w="2857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f. malnutrition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629150" y="1408113"/>
            <a:ext cx="3371850" cy="633412"/>
          </a:xfrm>
          <a:prstGeom prst="roundRect">
            <a:avLst/>
          </a:prstGeom>
          <a:solidFill>
            <a:srgbClr val="FF33CC"/>
          </a:solidFill>
          <a:ln w="2857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b. crime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629150" y="2276475"/>
            <a:ext cx="3371850" cy="627063"/>
          </a:xfrm>
          <a:prstGeom prst="roundRect">
            <a:avLst/>
          </a:prstGeom>
          <a:solidFill>
            <a:srgbClr val="FF33CC"/>
          </a:solidFill>
          <a:ln w="2857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a. not enough space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605338" y="3068638"/>
            <a:ext cx="3371850" cy="633412"/>
          </a:xfrm>
          <a:prstGeom prst="roundRect">
            <a:avLst/>
          </a:prstGeom>
          <a:solidFill>
            <a:srgbClr val="FF33CC"/>
          </a:solidFill>
          <a:ln w="2857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f. malnutrition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605338" y="3917950"/>
            <a:ext cx="3371850" cy="633413"/>
          </a:xfrm>
          <a:prstGeom prst="roundRect">
            <a:avLst/>
          </a:prstGeom>
          <a:solidFill>
            <a:srgbClr val="FF33CC"/>
          </a:solidFill>
          <a:ln w="2857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d. disease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616450" y="4700588"/>
            <a:ext cx="3371850" cy="625475"/>
          </a:xfrm>
          <a:prstGeom prst="roundRect">
            <a:avLst/>
          </a:prstGeom>
          <a:solidFill>
            <a:srgbClr val="FF33CC"/>
          </a:solidFill>
          <a:ln w="2857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c. air pollution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616450" y="5462588"/>
            <a:ext cx="3371850" cy="625475"/>
          </a:xfrm>
          <a:prstGeom prst="roundRect">
            <a:avLst/>
          </a:prstGeom>
          <a:solidFill>
            <a:srgbClr val="FF33CC"/>
          </a:solidFill>
          <a:ln w="2857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e. drought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8" y="-125109"/>
            <a:ext cx="1724025" cy="1156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-18319"/>
            <a:ext cx="1724025" cy="1004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73125" y="882650"/>
            <a:ext cx="10420350" cy="562610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950" y="593725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3592513"/>
            <a:ext cx="1420813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563" y="6191250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3143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123825" y="85725"/>
            <a:ext cx="1657350" cy="3238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VOCABULARY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25725" y="125413"/>
            <a:ext cx="93091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/>
                </a:solidFill>
              </a:rPr>
              <a:t>Work in groups. Think of some problem for each place below and write them under the place</a:t>
            </a:r>
          </a:p>
        </p:txBody>
      </p:sp>
      <p:sp>
        <p:nvSpPr>
          <p:cNvPr id="54" name="Oval 53"/>
          <p:cNvSpPr/>
          <p:nvPr/>
        </p:nvSpPr>
        <p:spPr>
          <a:xfrm>
            <a:off x="1905000" y="87313"/>
            <a:ext cx="598488" cy="568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52525" y="4573588"/>
            <a:ext cx="30765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400"/>
              <a:t>lack of entertainment, few opportunities for employment, not enough services</a:t>
            </a:r>
            <a:endParaRPr lang="en-US" altLang="vi-VN" sz="24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65675" y="4621213"/>
            <a:ext cx="27638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400"/>
              <a:t>noise/ air pollution, crime, overcrowded, shortage of accommodation</a:t>
            </a:r>
            <a:endParaRPr lang="en-US" altLang="vi-VN" sz="24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24875" y="4621213"/>
            <a:ext cx="25288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400"/>
              <a:t>poverty, slums, disease, pollution, unemployment, poor healthcare</a:t>
            </a:r>
            <a:endParaRPr lang="en-US" altLang="vi-VN" sz="2400" b="1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353631"/>
            <a:ext cx="2552409" cy="2946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53" y="1217866"/>
            <a:ext cx="2663534" cy="2903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33" y="1217866"/>
            <a:ext cx="2663534" cy="2975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711451" y="0"/>
            <a:ext cx="5832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</a:rPr>
              <a:t>Look out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774825" y="549275"/>
            <a:ext cx="8642350" cy="946150"/>
          </a:xfrm>
          <a:prstGeom prst="rect">
            <a:avLst/>
          </a:prstGeom>
          <a:solidFill>
            <a:srgbClr val="AAF8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>
                <a:solidFill>
                  <a:srgbClr val="FF0000"/>
                </a:solidFill>
              </a:rPr>
              <a:t>Some two syllabe words can be a noun or a verb. The stress changes when the use of word changes</a:t>
            </a:r>
          </a:p>
        </p:txBody>
      </p:sp>
      <p:graphicFrame>
        <p:nvGraphicFramePr>
          <p:cNvPr id="85069" name="Group 77"/>
          <p:cNvGraphicFramePr>
            <a:graphicFrameLocks noGrp="1"/>
          </p:cNvGraphicFramePr>
          <p:nvPr>
            <p:ph/>
          </p:nvPr>
        </p:nvGraphicFramePr>
        <p:xfrm>
          <a:off x="1524001" y="1484313"/>
          <a:ext cx="8893175" cy="5270500"/>
        </p:xfrm>
        <a:graphic>
          <a:graphicData uri="http://schemas.openxmlformats.org/drawingml/2006/table">
            <a:tbl>
              <a:tblPr/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Noun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6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rules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 on the first syllable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</a:t>
                      </a:r>
                      <a:r>
                        <a:rPr kumimoji="0" lang="vi-V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great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 on the second syllable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you </a:t>
                      </a:r>
                      <a:r>
                        <a:rPr kumimoji="0" lang="vi-V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this program for me?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6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Exceptions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N and V have stress on the first syllable        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0o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is no </a:t>
                      </a:r>
                      <a:r>
                        <a:rPr kumimoji="0" lang="vi-V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this question.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N and V have stress on the second syllable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o0</a:t>
                      </a:r>
                      <a:endParaRPr kumimoji="0" lang="vi-V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Shall we go and  watch the </a:t>
                      </a:r>
                      <a:r>
                        <a:rPr kumimoji="0" lang="vi-V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parade?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14" name="Line 59"/>
          <p:cNvSpPr>
            <a:spLocks noChangeShapeType="1"/>
          </p:cNvSpPr>
          <p:nvPr/>
        </p:nvSpPr>
        <p:spPr bwMode="auto">
          <a:xfrm>
            <a:off x="4511676" y="3213101"/>
            <a:ext cx="144463" cy="142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15" name="Line 61"/>
          <p:cNvSpPr>
            <a:spLocks noChangeShapeType="1"/>
          </p:cNvSpPr>
          <p:nvPr/>
        </p:nvSpPr>
        <p:spPr bwMode="auto">
          <a:xfrm>
            <a:off x="8328026" y="3213101"/>
            <a:ext cx="144463" cy="142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16" name="Line 74"/>
          <p:cNvSpPr>
            <a:spLocks noChangeShapeType="1"/>
          </p:cNvSpPr>
          <p:nvPr/>
        </p:nvSpPr>
        <p:spPr bwMode="auto">
          <a:xfrm>
            <a:off x="7680326" y="6308726"/>
            <a:ext cx="144463" cy="142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17" name="Line 75"/>
          <p:cNvSpPr>
            <a:spLocks noChangeShapeType="1"/>
          </p:cNvSpPr>
          <p:nvPr/>
        </p:nvSpPr>
        <p:spPr bwMode="auto">
          <a:xfrm>
            <a:off x="5448301" y="5805489"/>
            <a:ext cx="144463" cy="142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50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071563" y="654050"/>
            <a:ext cx="10639425" cy="617220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88" y="742950"/>
            <a:ext cx="741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563" y="6191250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123825" y="85725"/>
            <a:ext cx="1895475" cy="3238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PRONUNCIATION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68469" y="50116"/>
            <a:ext cx="82464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5"/>
                </a:solidFill>
              </a:rPr>
              <a:t>Listen and mark the stress in the words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143847" y="48420"/>
            <a:ext cx="600075" cy="568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/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74295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1258094" y="4622800"/>
            <a:ext cx="2084388" cy="78263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poverty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73487" y="1593850"/>
            <a:ext cx="2084388" cy="78263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stressful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272381" y="1528763"/>
            <a:ext cx="2084388" cy="78263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spacious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258094" y="3026569"/>
            <a:ext cx="2084388" cy="78263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pollution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397626" y="1593850"/>
            <a:ext cx="2084388" cy="78263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increase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397626" y="3004345"/>
            <a:ext cx="2084388" cy="78263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support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773487" y="3031333"/>
            <a:ext cx="2084388" cy="78263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hungry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773487" y="4558506"/>
            <a:ext cx="2084388" cy="78263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nutrition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030493" y="3012282"/>
            <a:ext cx="2084388" cy="78263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disease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081294" y="4602957"/>
            <a:ext cx="2084388" cy="78263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healthcare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397626" y="4655344"/>
            <a:ext cx="2084388" cy="78263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violence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030493" y="1593850"/>
            <a:ext cx="2084388" cy="78263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shortage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272381" y="1528763"/>
            <a:ext cx="2084388" cy="782638"/>
          </a:xfrm>
          <a:prstGeom prst="roundRect">
            <a:avLst/>
          </a:prstGeom>
          <a:solidFill>
            <a:srgbClr val="FF33CC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'spacious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773487" y="1593850"/>
            <a:ext cx="2084388" cy="782638"/>
          </a:xfrm>
          <a:prstGeom prst="roundRect">
            <a:avLst/>
          </a:prstGeom>
          <a:solidFill>
            <a:srgbClr val="FF33CC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'stressful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426201" y="1593852"/>
            <a:ext cx="2084388" cy="782638"/>
          </a:xfrm>
          <a:prstGeom prst="roundRect">
            <a:avLst/>
          </a:prstGeom>
          <a:solidFill>
            <a:srgbClr val="FF33CC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in'crease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035256" y="1593852"/>
            <a:ext cx="2084388" cy="782638"/>
          </a:xfrm>
          <a:prstGeom prst="roundRect">
            <a:avLst/>
          </a:prstGeom>
          <a:solidFill>
            <a:srgbClr val="FF33CC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'shortage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281906" y="2989265"/>
            <a:ext cx="2084388" cy="782638"/>
          </a:xfrm>
          <a:prstGeom prst="roundRect">
            <a:avLst/>
          </a:prstGeom>
          <a:solidFill>
            <a:srgbClr val="FF33CC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po'llution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83012" y="3054352"/>
            <a:ext cx="2084388" cy="782638"/>
          </a:xfrm>
          <a:prstGeom prst="roundRect">
            <a:avLst/>
          </a:prstGeom>
          <a:solidFill>
            <a:srgbClr val="FF33CC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'hungry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397626" y="2966246"/>
            <a:ext cx="2084388" cy="782638"/>
          </a:xfrm>
          <a:prstGeom prst="roundRect">
            <a:avLst/>
          </a:prstGeom>
          <a:solidFill>
            <a:srgbClr val="FF33CC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su'pport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030493" y="3021809"/>
            <a:ext cx="2084388" cy="782638"/>
          </a:xfrm>
          <a:prstGeom prst="roundRect">
            <a:avLst/>
          </a:prstGeom>
          <a:solidFill>
            <a:srgbClr val="FF33CC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di'sease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286669" y="4590256"/>
            <a:ext cx="2084388" cy="782638"/>
          </a:xfrm>
          <a:prstGeom prst="roundRect">
            <a:avLst/>
          </a:prstGeom>
          <a:solidFill>
            <a:srgbClr val="FF33CC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'poverty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787775" y="4602957"/>
            <a:ext cx="2084388" cy="782638"/>
          </a:xfrm>
          <a:prstGeom prst="roundRect">
            <a:avLst/>
          </a:prstGeom>
          <a:solidFill>
            <a:srgbClr val="FF33CC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nu'trition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397626" y="4655344"/>
            <a:ext cx="2084388" cy="782638"/>
          </a:xfrm>
          <a:prstGeom prst="roundRect">
            <a:avLst/>
          </a:prstGeom>
          <a:solidFill>
            <a:srgbClr val="FF33CC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'violence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9091612" y="4622800"/>
            <a:ext cx="2084388" cy="782638"/>
          </a:xfrm>
          <a:prstGeom prst="roundRect">
            <a:avLst/>
          </a:prstGeom>
          <a:solidFill>
            <a:srgbClr val="FF33CC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'healthcare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aci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llu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verty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essf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ung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utri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rea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pp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iole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hortag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iseas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healthcar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3080</TotalTime>
  <Words>413</Words>
  <Application>Microsoft Office PowerPoint</Application>
  <PresentationFormat>Widescreen</PresentationFormat>
  <Paragraphs>151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Cooper Black</vt:lpstr>
      <vt:lpstr>Times New Roman</vt:lpstr>
      <vt:lpstr>Arial</vt:lpstr>
      <vt:lpstr>Calibri Light</vt:lpstr>
      <vt:lpstr>Calibri</vt:lpstr>
      <vt:lpstr>Office Theme</vt:lpstr>
      <vt:lpstr>PowerPoint Presentation</vt:lpstr>
      <vt:lpstr>PowerPoint Presentation</vt:lpstr>
      <vt:lpstr>New words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LÊ THANH HUYỀN</Manager>
  <Company>0986080588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E7-U12-CL1-JESS</dc:title>
  <dc:creator>JESSICA LEE</dc:creator>
  <cp:lastModifiedBy>My Laptop</cp:lastModifiedBy>
  <cp:revision>220</cp:revision>
  <dcterms:created xsi:type="dcterms:W3CDTF">2018-11-05T02:58:53Z</dcterms:created>
  <dcterms:modified xsi:type="dcterms:W3CDTF">2021-05-15T18:07:09Z</dcterms:modified>
</cp:coreProperties>
</file>