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75" r:id="rId2"/>
    <p:sldId id="278" r:id="rId3"/>
    <p:sldId id="373" r:id="rId4"/>
    <p:sldId id="347" r:id="rId5"/>
    <p:sldId id="371" r:id="rId6"/>
    <p:sldId id="369" r:id="rId7"/>
    <p:sldId id="355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oper Black" panose="0208090404030B020404" pitchFamily="18" charset="0"/>
      <p:regular r:id="rId1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2B9DC7-126A-451E-85AB-AFD4560FD444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796370-7024-43F2-9668-0DDFDDB04119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815FE-04C1-482E-8B73-0E3B74518202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FBC2B-312F-41CF-8981-E7CFA9732F1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443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E235-3CF8-4A18-B631-465DFF4EA0DA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D2599-AE25-45BD-87E5-2683B37CA24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875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DCA85-4656-48E7-93A8-6EE0C4858133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DCEC1-619B-4662-AAAE-404C50436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393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7A12B-2CD1-4CDA-A2DF-4736559C5495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734AC-78A6-4AEA-8D9D-874816A5CCD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7158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D478F-9307-4CC0-8524-1F46FA88C493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F8100-0664-46F2-8376-28DDD382B81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402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FD0E-24F9-4C38-920E-E702E48B8D73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0DCB5-9874-42FB-AD98-20415E0D632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9989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8005-1B5B-4E9C-8ACF-E0B7AE6BE654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413DB-12A1-49CD-88A8-43BC785B06D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847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43DBF-1234-412B-B300-53435554858E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66CC9-DCC7-43B0-B6D8-4BB9A8A99F5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566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00A4-8044-4B06-A1F3-58C2A6B8766E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2566E-0840-44B7-87D6-22CC386B14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16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57D6B-4BEA-4FD1-8BF9-A196662E391E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262A-CF7A-42BA-B29D-4B672F7293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062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3293-2C91-4515-AC92-156F906B1052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E5749-E8A4-4E9A-9526-EEC0DB4E032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0669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5A1B20-3F6B-4F09-91D2-7E636A36439D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3BD4A3B-05C5-4FF0-BC9B-5235270EC905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5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jpeg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image" Target="../media/image19.jpeg"/><Relationship Id="rId2" Type="http://schemas.openxmlformats.org/officeDocument/2006/relationships/audio" Target="../media/audio18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18.jpeg"/><Relationship Id="rId5" Type="http://schemas.openxmlformats.org/officeDocument/2006/relationships/audio" Target="../media/audio21.wav"/><Relationship Id="rId15" Type="http://schemas.openxmlformats.org/officeDocument/2006/relationships/image" Target="../media/image22.jpeg"/><Relationship Id="rId10" Type="http://schemas.openxmlformats.org/officeDocument/2006/relationships/image" Target="../media/image9.png"/><Relationship Id="rId4" Type="http://schemas.openxmlformats.org/officeDocument/2006/relationships/audio" Target="../media/audio20.wav"/><Relationship Id="rId9" Type="http://schemas.openxmlformats.org/officeDocument/2006/relationships/image" Target="../media/image8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295" y="2760078"/>
            <a:ext cx="11161132" cy="25973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UNIT 12. AN OVERCROWDED WORLD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GETTING STARTED</a:t>
            </a:r>
            <a:endParaRPr lang="en-US" sz="4400" b="1" dirty="0">
              <a:ln w="1143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205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314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625726"/>
            <a:ext cx="4557860" cy="349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538" y="14288"/>
            <a:ext cx="6223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1964" y="207119"/>
            <a:ext cx="4830618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HOLIDAY STORY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144463"/>
            <a:ext cx="56038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406400" y="725488"/>
            <a:ext cx="4913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 dirty="0"/>
              <a:t>Nam:</a:t>
            </a:r>
            <a:r>
              <a:rPr lang="en-US" altLang="vi-VN" dirty="0"/>
              <a:t> Welcome back, Phuong! Brazil is amazing, isn’t it? 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387350" y="1060450"/>
            <a:ext cx="4914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It is, Nam, and it’s very diverse!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387350" y="1357313"/>
            <a:ext cx="4914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Nam:</a:t>
            </a:r>
            <a:r>
              <a:rPr lang="en-US" altLang="vi-VN"/>
              <a:t> What do you mean?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387350" y="1703388"/>
            <a:ext cx="4914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The beaches in the south are so peaceful, while cities like Rio are overcrowded.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406400" y="2287588"/>
            <a:ext cx="491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Nam:</a:t>
            </a:r>
            <a:r>
              <a:rPr lang="en-US" altLang="vi-VN"/>
              <a:t> What about the people?</a:t>
            </a: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406400" y="2609850"/>
            <a:ext cx="4913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In Rio some people are wealthy, with high living standards. But there are also poor people who live in slums. </a:t>
            </a: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442913" y="3376613"/>
            <a:ext cx="4914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Nam:</a:t>
            </a:r>
            <a:r>
              <a:rPr lang="en-US" altLang="vi-VN"/>
              <a:t> Life must be difficult in the slums</a:t>
            </a: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406400" y="3629025"/>
            <a:ext cx="4913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Yes, the slums are overcrowded, and crime is a major problem there.</a:t>
            </a: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406400" y="4130675"/>
            <a:ext cx="4913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Nam:</a:t>
            </a:r>
            <a:r>
              <a:rPr lang="en-US" altLang="vi-VN"/>
              <a:t> Crime affects everyone in the city, doesn’t it?</a:t>
            </a: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442913" y="4451350"/>
            <a:ext cx="491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It does, Nam. But there are probably other problems in the slums too, like disease, and poor healthcare,... </a:t>
            </a:r>
          </a:p>
        </p:txBody>
      </p:sp>
      <p:sp>
        <p:nvSpPr>
          <p:cNvPr id="45" name="TextBox 4"/>
          <p:cNvSpPr txBox="1">
            <a:spLocks noChangeArrowheads="1"/>
          </p:cNvSpPr>
          <p:nvPr/>
        </p:nvSpPr>
        <p:spPr bwMode="auto">
          <a:xfrm>
            <a:off x="452438" y="5205413"/>
            <a:ext cx="491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Nam:</a:t>
            </a:r>
            <a:r>
              <a:rPr lang="en-US" altLang="vi-VN"/>
              <a:t> Wow, did you see that yourself?</a:t>
            </a:r>
          </a:p>
        </p:txBody>
      </p:sp>
      <p:sp>
        <p:nvSpPr>
          <p:cNvPr id="46" name="TextBox 4"/>
          <p:cNvSpPr txBox="1">
            <a:spLocks noChangeArrowheads="1"/>
          </p:cNvSpPr>
          <p:nvPr/>
        </p:nvSpPr>
        <p:spPr bwMode="auto">
          <a:xfrm>
            <a:off x="452438" y="5543550"/>
            <a:ext cx="4913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No, visitors don’t usually visit the slums. It’s too dangerous.</a:t>
            </a: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452438" y="6127750"/>
            <a:ext cx="4913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Nam:</a:t>
            </a:r>
            <a:r>
              <a:rPr lang="en-US" altLang="vi-VN"/>
              <a:t> There are probably fewer things to see and to do in the slums, aren’t there?</a:t>
            </a:r>
          </a:p>
        </p:txBody>
      </p:sp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5459413" y="704850"/>
            <a:ext cx="5781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Yes. However, I love Brazil and I had a very good time there.</a:t>
            </a: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5432425" y="1357313"/>
            <a:ext cx="543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Nam:</a:t>
            </a:r>
            <a:r>
              <a:rPr lang="en-US" altLang="vi-VN"/>
              <a:t> Sure, it’s a real experience, isn’t it?</a:t>
            </a: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5459413" y="1779588"/>
            <a:ext cx="3074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b="1"/>
              <a:t>Phuong:</a:t>
            </a:r>
            <a:r>
              <a:rPr lang="en-US" altLang="vi-VN"/>
              <a:t> It is.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4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4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4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4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4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4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4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4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4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4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4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4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4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4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4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4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4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4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4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4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1" dur="4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4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4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3" dur="4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4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4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5" dur="4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4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4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4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9" dur="4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4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4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1" dur="4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4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4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3" dur="4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4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188" y="318248"/>
            <a:ext cx="51054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00050" indent="-400050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3600" b="1" i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New words: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30420" y="1295401"/>
            <a:ext cx="4749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Diverse   </a:t>
            </a:r>
            <a:r>
              <a:rPr lang="vi-VN" sz="2800" dirty="0"/>
              <a:t>/daɪˈvɜːrs/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80363" y="1295401"/>
            <a:ext cx="4267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Đa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44708" y="1849439"/>
            <a:ext cx="407183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Overcrowded (a):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0363" y="1849439"/>
            <a:ext cx="3657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Quá đông đúc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08196" y="2481264"/>
            <a:ext cx="407183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Wealthy          (a):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0363" y="2516189"/>
            <a:ext cx="42672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Giàu có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03433" y="3052764"/>
            <a:ext cx="4915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</a:t>
            </a:r>
            <a:r>
              <a:rPr lang="vi-VN" sz="2800" dirty="0"/>
              <a:t>/ˈstændəd/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0363" y="3038476"/>
            <a:ext cx="3733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 chuẩn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85971" y="3722689"/>
            <a:ext cx="4077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Slum               (n):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5739" y="3722689"/>
            <a:ext cx="38322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Khu ổ chuột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78033" y="4316413"/>
            <a:ext cx="4087255" cy="519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Crime             (n):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68508" y="5029201"/>
            <a:ext cx="53013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Worthwhile</a:t>
            </a:r>
            <a:r>
              <a:rPr lang="vi-VN" altLang="vi-VN" sz="2800" dirty="0"/>
              <a:t>/</a:t>
            </a:r>
            <a:r>
              <a:rPr lang="vi-VN" sz="2800" dirty="0" smtClean="0"/>
              <a:t>wɜːr</a:t>
            </a:r>
            <a:r>
              <a:rPr lang="el-GR" sz="2800" dirty="0"/>
              <a:t>θˈ</a:t>
            </a:r>
            <a:r>
              <a:rPr lang="vi-VN" sz="2800" dirty="0" smtClean="0"/>
              <a:t>waɪl</a:t>
            </a:r>
            <a:r>
              <a:rPr lang="en-US" sz="2800" dirty="0"/>
              <a:t>/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5739" y="4316414"/>
            <a:ext cx="3679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Tội phạm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5739" y="5029201"/>
            <a:ext cx="38322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Đáng giá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68508" y="5757864"/>
            <a:ext cx="407183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Spacious        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0363" y="5757864"/>
            <a:ext cx="4267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Rộng rãi</a:t>
            </a:r>
          </a:p>
        </p:txBody>
      </p:sp>
    </p:spTree>
    <p:extLst>
      <p:ext uri="{BB962C8B-B14F-4D97-AF65-F5344CB8AC3E}">
        <p14:creationId xmlns:p14="http://schemas.microsoft.com/office/powerpoint/2010/main" val="963177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6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33475" y="909638"/>
            <a:ext cx="9810750" cy="5667375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" y="161925"/>
            <a:ext cx="61626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/>
                </a:solidFill>
              </a:rPr>
              <a:t>Listen and read.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chemeClr val="accent5"/>
                </a:solidFill>
              </a:rPr>
              <a:t>. Tick True or False</a:t>
            </a:r>
          </a:p>
        </p:txBody>
      </p:sp>
      <p:sp>
        <p:nvSpPr>
          <p:cNvPr id="5" name="Oval 4"/>
          <p:cNvSpPr/>
          <p:nvPr/>
        </p:nvSpPr>
        <p:spPr>
          <a:xfrm>
            <a:off x="95250" y="161925"/>
            <a:ext cx="323850" cy="371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1</a:t>
            </a:r>
          </a:p>
        </p:txBody>
      </p:sp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2762250" y="2827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5889625"/>
            <a:ext cx="815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25" y="363538"/>
            <a:ext cx="81756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3511550"/>
            <a:ext cx="167005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46" y="992558"/>
            <a:ext cx="3806824" cy="2723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38" y="3439396"/>
            <a:ext cx="3806824" cy="27232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54150" y="1982788"/>
          <a:ext cx="5387975" cy="4165600"/>
        </p:xfrm>
        <a:graphic>
          <a:graphicData uri="http://schemas.openxmlformats.org/drawingml/2006/table">
            <a:tbl>
              <a:tblPr/>
              <a:tblGrid>
                <a:gridCol w="4127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8973"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solidFill>
                            <a:srgbClr val="03A9F4"/>
                          </a:solidFill>
                          <a:effectLst/>
                        </a:rPr>
                        <a:t>1.</a:t>
                      </a:r>
                      <a:r>
                        <a:rPr lang="en-US" sz="2400" dirty="0">
                          <a:effectLst/>
                        </a:rPr>
                        <a:t>Phuong thinks Brazil is interesting.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973"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solidFill>
                            <a:srgbClr val="03A9F4"/>
                          </a:solidFill>
                          <a:effectLst/>
                        </a:rPr>
                        <a:t>2.</a:t>
                      </a:r>
                      <a:r>
                        <a:rPr lang="en-US" sz="2400" dirty="0">
                          <a:effectLst/>
                        </a:rPr>
                        <a:t>Places in Brazil are very different.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973"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solidFill>
                            <a:srgbClr val="03A9F4"/>
                          </a:solidFill>
                          <a:effectLst/>
                        </a:rPr>
                        <a:t>3.</a:t>
                      </a:r>
                      <a:r>
                        <a:rPr lang="en-US" sz="2400" dirty="0">
                          <a:effectLst/>
                        </a:rPr>
                        <a:t>Rio’s problems are only in the slums.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973"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solidFill>
                            <a:srgbClr val="03A9F4"/>
                          </a:solidFill>
                          <a:effectLst/>
                        </a:rPr>
                        <a:t>4.</a:t>
                      </a:r>
                      <a:r>
                        <a:rPr lang="en-US" sz="2400" dirty="0">
                          <a:effectLst/>
                        </a:rPr>
                        <a:t>It is not safe for tourists to visit the slums.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973"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solidFill>
                            <a:srgbClr val="03A9F4"/>
                          </a:solidFill>
                          <a:effectLst/>
                        </a:rPr>
                        <a:t>5.</a:t>
                      </a:r>
                      <a:r>
                        <a:rPr lang="en-US" sz="2400" dirty="0">
                          <a:effectLst/>
                        </a:rPr>
                        <a:t>Nam thinks Phuong’s visit to Brazil is not worthwhile.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2400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82" name="Rectangle 15"/>
          <p:cNvSpPr>
            <a:spLocks noChangeArrowheads="1"/>
          </p:cNvSpPr>
          <p:nvPr/>
        </p:nvSpPr>
        <p:spPr bwMode="auto">
          <a:xfrm>
            <a:off x="2762250" y="26908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9" name="Rounded Rectangle 8"/>
          <p:cNvSpPr/>
          <p:nvPr/>
        </p:nvSpPr>
        <p:spPr>
          <a:xfrm>
            <a:off x="5619749" y="1485900"/>
            <a:ext cx="485775" cy="3429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353171" y="1485900"/>
            <a:ext cx="485775" cy="3429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2122488"/>
            <a:ext cx="3984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2913063"/>
            <a:ext cx="3968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3773488"/>
            <a:ext cx="3984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4649788"/>
            <a:ext cx="3968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5426075"/>
            <a:ext cx="3984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33475" y="909638"/>
            <a:ext cx="9810750" cy="5667375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" y="161925"/>
            <a:ext cx="1073640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/>
                </a:solidFill>
              </a:rPr>
              <a:t>Listen and read.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chemeClr val="accent5"/>
                </a:solidFill>
              </a:rPr>
              <a:t>. Find a word or phrase to match the following.</a:t>
            </a:r>
          </a:p>
        </p:txBody>
      </p:sp>
      <p:sp>
        <p:nvSpPr>
          <p:cNvPr id="5" name="Oval 4"/>
          <p:cNvSpPr/>
          <p:nvPr/>
        </p:nvSpPr>
        <p:spPr>
          <a:xfrm>
            <a:off x="95250" y="161925"/>
            <a:ext cx="323850" cy="371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1</a:t>
            </a:r>
          </a:p>
        </p:txBody>
      </p:sp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2762250" y="2827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5889625"/>
            <a:ext cx="815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4" y="593070"/>
            <a:ext cx="81756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3511550"/>
            <a:ext cx="167005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935038"/>
            <a:ext cx="3111495" cy="2723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66" y="3439396"/>
            <a:ext cx="3111495" cy="27232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180" name="Rectangle 15"/>
          <p:cNvSpPr>
            <a:spLocks noChangeArrowheads="1"/>
          </p:cNvSpPr>
          <p:nvPr/>
        </p:nvSpPr>
        <p:spPr bwMode="auto">
          <a:xfrm>
            <a:off x="2762250" y="26908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54150" y="1263650"/>
          <a:ext cx="5861050" cy="5123050"/>
        </p:xfrm>
        <a:graphic>
          <a:graphicData uri="http://schemas.openxmlformats.org/drawingml/2006/table">
            <a:tbl>
              <a:tblPr/>
              <a:tblGrid>
                <a:gridCol w="293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921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very different</a:t>
                      </a:r>
                      <a:endParaRPr lang="en-US" sz="2800" dirty="0"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21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rich</a:t>
                      </a:r>
                      <a:endParaRPr lang="en-US" sz="2800" dirty="0"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1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big or serious</a:t>
                      </a:r>
                      <a:endParaRPr lang="en-US" sz="2800"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930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small houses in bad condition where poor people live</a:t>
                      </a:r>
                      <a:endParaRPr lang="en-US" sz="2800"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92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bad action against the community</a:t>
                      </a:r>
                      <a:endParaRPr lang="en-US" sz="2800">
                        <a:effectLst/>
                      </a:endParaRPr>
                    </a:p>
                  </a:txBody>
                  <a:tcPr marL="95250" marR="95250" marT="41272" marB="412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72050" y="1376363"/>
            <a:ext cx="1657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800">
                <a:solidFill>
                  <a:srgbClr val="FF0000"/>
                </a:solidFill>
              </a:rPr>
              <a:t>diverse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972050" y="2166938"/>
            <a:ext cx="165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800">
                <a:solidFill>
                  <a:srgbClr val="FF0000"/>
                </a:solidFill>
              </a:rPr>
              <a:t>wealthy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972050" y="2987675"/>
            <a:ext cx="165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800">
                <a:solidFill>
                  <a:srgbClr val="FF0000"/>
                </a:solidFill>
              </a:rPr>
              <a:t>major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972050" y="4278313"/>
            <a:ext cx="1657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800">
                <a:solidFill>
                  <a:srgbClr val="FF0000"/>
                </a:solidFill>
              </a:rPr>
              <a:t>slums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72050" y="5651500"/>
            <a:ext cx="1657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800">
                <a:solidFill>
                  <a:srgbClr val="FF0000"/>
                </a:solidFill>
              </a:rPr>
              <a:t>crime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175" y="2636838"/>
            <a:ext cx="11447463" cy="3602037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2762250" y="2827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5889625"/>
            <a:ext cx="815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826" y="-44017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5776" y="67108"/>
            <a:ext cx="1042035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/>
                </a:solidFill>
              </a:rPr>
              <a:t>Match the words in the box with the pictures. Then listen and repeat the words</a:t>
            </a:r>
          </a:p>
        </p:txBody>
      </p:sp>
      <p:sp>
        <p:nvSpPr>
          <p:cNvPr id="18" name="Oval 17"/>
          <p:cNvSpPr/>
          <p:nvPr/>
        </p:nvSpPr>
        <p:spPr>
          <a:xfrm>
            <a:off x="95251" y="67108"/>
            <a:ext cx="323850" cy="371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2</a:t>
            </a:r>
          </a:p>
        </p:txBody>
      </p:sp>
      <p:sp>
        <p:nvSpPr>
          <p:cNvPr id="8201" name="Rectangle 1"/>
          <p:cNvSpPr>
            <a:spLocks noChangeArrowheads="1"/>
          </p:cNvSpPr>
          <p:nvPr/>
        </p:nvSpPr>
        <p:spPr bwMode="auto">
          <a:xfrm>
            <a:off x="3795713" y="2416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8202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038475"/>
            <a:ext cx="1743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038475"/>
            <a:ext cx="24193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038475"/>
            <a:ext cx="24098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3038475"/>
            <a:ext cx="2381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895600"/>
            <a:ext cx="19145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51" y="5100997"/>
            <a:ext cx="2664546" cy="85176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overcrowded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14073" y="5114925"/>
            <a:ext cx="1753177" cy="85176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wealthy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91088" y="5126037"/>
            <a:ext cx="2143125" cy="85176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peaceful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176510" y="5114925"/>
            <a:ext cx="2143125" cy="85176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poor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525000" y="5100997"/>
            <a:ext cx="2143125" cy="85176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spacious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33236" y="1137444"/>
            <a:ext cx="3181639" cy="476250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overcrowded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29175" y="1137444"/>
            <a:ext cx="2343152" cy="476250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peaceful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91399" y="1137444"/>
            <a:ext cx="2343152" cy="476250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wealthy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38923" y="2112169"/>
            <a:ext cx="2343152" cy="476250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poor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00475" y="2112169"/>
            <a:ext cx="2343152" cy="476250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spacious</a:t>
            </a:r>
          </a:p>
        </p:txBody>
      </p:sp>
      <p:sp>
        <p:nvSpPr>
          <p:cNvPr id="8227" name="TextBox 6"/>
          <p:cNvSpPr txBox="1">
            <a:spLocks noChangeArrowheads="1"/>
          </p:cNvSpPr>
          <p:nvPr/>
        </p:nvSpPr>
        <p:spPr bwMode="auto">
          <a:xfrm>
            <a:off x="883804" y="6569074"/>
            <a:ext cx="706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dirty="0"/>
              <a:t>Note: </a:t>
            </a:r>
            <a:r>
              <a:rPr lang="en-US" altLang="vi-VN" dirty="0" err="1"/>
              <a:t>nhấn</a:t>
            </a:r>
            <a:r>
              <a:rPr lang="en-US" altLang="vi-VN" dirty="0"/>
              <a:t> </a:t>
            </a:r>
            <a:r>
              <a:rPr lang="en-US" altLang="vi-VN" dirty="0" err="1"/>
              <a:t>vào</a:t>
            </a:r>
            <a:r>
              <a:rPr lang="en-US" altLang="vi-VN" dirty="0"/>
              <a:t> </a:t>
            </a:r>
            <a:r>
              <a:rPr lang="en-US" altLang="vi-VN" dirty="0" err="1"/>
              <a:t>các</a:t>
            </a:r>
            <a:r>
              <a:rPr lang="en-US" altLang="vi-VN" dirty="0"/>
              <a:t> ô </a:t>
            </a:r>
            <a:r>
              <a:rPr lang="en-US" altLang="vi-VN" dirty="0" err="1"/>
              <a:t>chữ</a:t>
            </a:r>
            <a:r>
              <a:rPr lang="en-US" altLang="vi-VN" dirty="0"/>
              <a:t> </a:t>
            </a:r>
            <a:r>
              <a:rPr lang="en-US" altLang="vi-VN" dirty="0" err="1"/>
              <a:t>màu</a:t>
            </a:r>
            <a:r>
              <a:rPr lang="en-US" altLang="vi-VN" dirty="0"/>
              <a:t> </a:t>
            </a:r>
            <a:r>
              <a:rPr lang="en-US" altLang="vi-VN" dirty="0" err="1"/>
              <a:t>xanh</a:t>
            </a:r>
            <a:r>
              <a:rPr lang="en-US" altLang="vi-VN" dirty="0"/>
              <a:t> </a:t>
            </a:r>
            <a:r>
              <a:rPr lang="en-US" altLang="vi-VN" dirty="0" err="1"/>
              <a:t>để</a:t>
            </a:r>
            <a:r>
              <a:rPr lang="en-US" altLang="vi-VN" dirty="0"/>
              <a:t> </a:t>
            </a:r>
            <a:r>
              <a:rPr lang="en-US" altLang="vi-VN" dirty="0" err="1"/>
              <a:t>nghe</a:t>
            </a:r>
            <a:r>
              <a:rPr lang="en-US" altLang="vi-VN" dirty="0"/>
              <a:t> </a:t>
            </a:r>
            <a:r>
              <a:rPr lang="en-US" altLang="vi-VN" dirty="0" err="1"/>
              <a:t>từng</a:t>
            </a:r>
            <a:r>
              <a:rPr lang="en-US" altLang="vi-VN" dirty="0"/>
              <a:t> </a:t>
            </a:r>
            <a:r>
              <a:rPr lang="en-US" altLang="vi-VN" dirty="0" err="1"/>
              <a:t>từ</a:t>
            </a:r>
            <a:endParaRPr lang="en-US" altLang="vi-VN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42" y="1631157"/>
            <a:ext cx="1120359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85825" y="1066800"/>
            <a:ext cx="10515600" cy="5362575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i="1" dirty="0">
                <a:solidFill>
                  <a:srgbClr val="0066FF"/>
                </a:solidFill>
              </a:rPr>
              <a:t>Example:</a:t>
            </a:r>
            <a:endParaRPr lang="en-US" sz="3600" dirty="0">
              <a:solidFill>
                <a:srgbClr val="0066FF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I visit my native village every year. I love the peaceful atmosphere there.</a:t>
            </a:r>
          </a:p>
          <a:p>
            <a:pPr>
              <a:defRPr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96" y="2754709"/>
            <a:ext cx="9398754" cy="345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0" name="Rectangle 1"/>
          <p:cNvSpPr>
            <a:spLocks noChangeArrowheads="1"/>
          </p:cNvSpPr>
          <p:nvPr/>
        </p:nvSpPr>
        <p:spPr bwMode="auto">
          <a:xfrm>
            <a:off x="2762250" y="2827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5889625"/>
            <a:ext cx="815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161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3679825"/>
            <a:ext cx="140017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38375" y="1631950"/>
            <a:ext cx="3721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600">
                <a:solidFill>
                  <a:srgbClr val="FF0000"/>
                </a:solidFill>
              </a:rPr>
              <a:t>my native village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775" y="161925"/>
            <a:ext cx="1068705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Use the words  in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  <a:r>
              <a:rPr lang="en-US" sz="3200" b="1" dirty="0">
                <a:solidFill>
                  <a:schemeClr val="accent5"/>
                </a:solidFill>
              </a:rPr>
              <a:t> to describe a person or a place you know</a:t>
            </a:r>
          </a:p>
        </p:txBody>
      </p:sp>
      <p:sp>
        <p:nvSpPr>
          <p:cNvPr id="21" name="Oval 20"/>
          <p:cNvSpPr/>
          <p:nvPr/>
        </p:nvSpPr>
        <p:spPr>
          <a:xfrm>
            <a:off x="95250" y="161925"/>
            <a:ext cx="323850" cy="371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340850" y="1641475"/>
            <a:ext cx="2254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600">
                <a:solidFill>
                  <a:srgbClr val="FF0000"/>
                </a:solidFill>
              </a:rPr>
              <a:t>peaceful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4418</TotalTime>
  <Words>287</Words>
  <Application>Microsoft Office PowerPoint</Application>
  <PresentationFormat>Widescreen</PresentationFormat>
  <Paragraphs>89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Times New Roman</vt:lpstr>
      <vt:lpstr>Arial</vt:lpstr>
      <vt:lpstr>Calibri Light</vt:lpstr>
      <vt:lpstr>Calibri</vt:lpstr>
      <vt:lpstr>Wingdings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0986080588</Manager>
  <Company>LÊ THANH HUYỀN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E7-U12-GETTING-JESS</dc:title>
  <dc:creator>JESSICA LEE</dc:creator>
  <cp:lastModifiedBy>My Laptop</cp:lastModifiedBy>
  <cp:revision>155</cp:revision>
  <dcterms:created xsi:type="dcterms:W3CDTF">2018-11-05T02:58:53Z</dcterms:created>
  <dcterms:modified xsi:type="dcterms:W3CDTF">2021-05-06T03:57:50Z</dcterms:modified>
</cp:coreProperties>
</file>