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2"/>
  </p:notesMasterIdLst>
  <p:sldIdLst>
    <p:sldId id="275" r:id="rId2"/>
    <p:sldId id="282" r:id="rId3"/>
    <p:sldId id="421" r:id="rId4"/>
    <p:sldId id="426" r:id="rId5"/>
    <p:sldId id="434" r:id="rId6"/>
    <p:sldId id="433" r:id="rId7"/>
    <p:sldId id="427" r:id="rId8"/>
    <p:sldId id="435" r:id="rId9"/>
    <p:sldId id="436" r:id="rId10"/>
    <p:sldId id="437" r:id="rId11"/>
  </p:sldIdLst>
  <p:sldSz cx="12192000" cy="6858000"/>
  <p:notesSz cx="6858000" cy="9144000"/>
  <p:embeddedFontLst>
    <p:embeddedFont>
      <p:font typeface="Cooper Black" panose="0208090404030B020404" pitchFamily="18" charset="0"/>
      <p:regular r:id="rId13"/>
    </p:embeddedFont>
    <p:embeddedFont>
      <p:font typeface="Calibri Light" panose="020F0302020204030204" pitchFamily="34" charset="0"/>
      <p:regular r:id="rId14"/>
      <p:italic r:id="rId15"/>
    </p:embeddedFont>
    <p:embeddedFont>
      <p:font typeface="Calibri" panose="020F0502020204030204" pitchFamily="34" charset="0"/>
      <p:regular r:id="rId16"/>
      <p:bold r:id="rId17"/>
      <p:italic r:id="rId18"/>
      <p:boldItalic r:id="rId19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FF"/>
    <a:srgbClr val="FF0066"/>
    <a:srgbClr val="FF33CC"/>
    <a:srgbClr val="99FF66"/>
    <a:srgbClr val="FF9966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82" autoAdjust="0"/>
    <p:restoredTop sz="94660"/>
  </p:normalViewPr>
  <p:slideViewPr>
    <p:cSldViewPr snapToGrid="0">
      <p:cViewPr varScale="1">
        <p:scale>
          <a:sx n="69" d="100"/>
          <a:sy n="69" d="100"/>
        </p:scale>
        <p:origin x="536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8F452E0E-5337-4F7C-B69B-8A0B61BAF20E}" type="datetimeFigureOut">
              <a:rPr lang="en-US"/>
              <a:pPr>
                <a:defRPr/>
              </a:pPr>
              <a:t>2/24/2021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F72E2241-6692-48EE-98B4-A6009942B071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D766C3-E469-4C99-BE1D-B4357FD65B67}" type="datetimeFigureOut">
              <a:rPr lang="en-US"/>
              <a:pPr>
                <a:defRPr/>
              </a:pPr>
              <a:t>2/24/2021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4BC3C5-6AEF-4316-AA1F-BF22A69AB94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241401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6E6172-4921-4AA3-A481-D82DD3B43E1A}" type="datetimeFigureOut">
              <a:rPr lang="en-US"/>
              <a:pPr>
                <a:defRPr/>
              </a:pPr>
              <a:t>2/24/2021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3CD97D-951C-443F-861D-34201A7FFFB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531249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89A2D5-578A-4400-8822-61081531112A}" type="datetimeFigureOut">
              <a:rPr lang="en-US"/>
              <a:pPr>
                <a:defRPr/>
              </a:pPr>
              <a:t>2/24/2021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17AEE7-A65B-43AA-967A-00F2CD36973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432672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18402A-AD19-4899-A451-2CC818EC9A73}" type="datetimeFigureOut">
              <a:rPr lang="en-US"/>
              <a:pPr>
                <a:defRPr/>
              </a:pPr>
              <a:t>2/24/2021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B8F358-72F8-4910-B6FA-7D268857715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462301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79A36E-1424-46FF-B640-B363DB9077D8}" type="datetimeFigureOut">
              <a:rPr lang="en-US"/>
              <a:pPr>
                <a:defRPr/>
              </a:pPr>
              <a:t>2/24/2021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CD0FCC-41F2-4A90-9407-266FB1A5578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700645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CBE1B8-948B-4A0C-ACA8-F103C0606B13}" type="datetimeFigureOut">
              <a:rPr lang="en-US"/>
              <a:pPr>
                <a:defRPr/>
              </a:pPr>
              <a:t>2/24/2021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8FF495-2676-46A1-A152-04F080F79F6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641771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931E19-4F15-4087-8D29-0C0EA50E0079}" type="datetimeFigureOut">
              <a:rPr lang="en-US"/>
              <a:pPr>
                <a:defRPr/>
              </a:pPr>
              <a:t>2/24/2021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1132D4-22AE-4648-9AAE-4F21B4D0E6B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56582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7EBF68-DD4E-40BA-875D-7D887F749258}" type="datetimeFigureOut">
              <a:rPr lang="en-US"/>
              <a:pPr>
                <a:defRPr/>
              </a:pPr>
              <a:t>2/24/2021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3FCFFB-E7FC-400A-99A3-F1795E95C50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932911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20A115-C2C4-4143-A7D4-B4FEC01DD97C}" type="datetimeFigureOut">
              <a:rPr lang="en-US"/>
              <a:pPr>
                <a:defRPr/>
              </a:pPr>
              <a:t>2/24/2021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337D10-CB58-4C1F-9477-D99BD74806E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148071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A0A1BD-FC87-475C-B1CE-004FB28E436E}" type="datetimeFigureOut">
              <a:rPr lang="en-US"/>
              <a:pPr>
                <a:defRPr/>
              </a:pPr>
              <a:t>2/24/2021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C49508-7075-4000-B50F-4A43B3C1194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837077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6A2B3E-1142-48E8-B763-37F411457214}" type="datetimeFigureOut">
              <a:rPr lang="en-US"/>
              <a:pPr>
                <a:defRPr/>
              </a:pPr>
              <a:t>2/24/2021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4EF078-D74A-446C-BF5D-546F6F29471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214043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E4F3586-EB5F-4B1D-B037-A7E3FD533F93}" type="datetimeFigureOut">
              <a:rPr lang="en-US"/>
              <a:pPr>
                <a:defRPr/>
              </a:pPr>
              <a:t>2/24/2021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141C85B0-3352-4583-8AE9-02CCE295465A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NULL" TargetMode="External"/><Relationship Id="rId7" Type="http://schemas.openxmlformats.org/officeDocument/2006/relationships/image" Target="../media/image6.jp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NULL" TargetMode="External"/><Relationship Id="rId7" Type="http://schemas.openxmlformats.org/officeDocument/2006/relationships/image" Target="../media/image9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255454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8000" b="1" dirty="0" smtClean="0">
                <a:ln w="11430">
                  <a:solidFill>
                    <a:schemeClr val="bg1"/>
                  </a:solidFill>
                </a:ln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oper Black" pitchFamily="18" charset="0"/>
              </a:rPr>
              <a:t>UNIT 8. FILMS</a:t>
            </a:r>
          </a:p>
          <a:p>
            <a:pPr algn="ctr">
              <a:defRPr/>
            </a:pPr>
            <a:r>
              <a:rPr lang="en-US" sz="8000" b="1" dirty="0" smtClean="0">
                <a:ln w="1143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oper Black" pitchFamily="18" charset="0"/>
              </a:rPr>
              <a:t>SKILLS </a:t>
            </a:r>
            <a:r>
              <a:rPr lang="en-US" sz="8000" b="1" dirty="0">
                <a:ln w="1143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oper Black" pitchFamily="18" charset="0"/>
              </a:rPr>
              <a:t>2</a:t>
            </a:r>
          </a:p>
        </p:txBody>
      </p:sp>
      <p:pic>
        <p:nvPicPr>
          <p:cNvPr id="6" name="Picture 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4125" y="6259513"/>
            <a:ext cx="6223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85726" y="61913"/>
            <a:ext cx="1104900" cy="390525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i="1" dirty="0"/>
              <a:t>Writing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49363" y="30600"/>
            <a:ext cx="8229600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chemeClr val="accent5"/>
                </a:solidFill>
              </a:rPr>
              <a:t>4. Write a review of your </a:t>
            </a:r>
            <a:r>
              <a:rPr lang="en-US" sz="3200" b="1" dirty="0" err="1">
                <a:solidFill>
                  <a:schemeClr val="accent5"/>
                </a:solidFill>
              </a:rPr>
              <a:t>favourite</a:t>
            </a:r>
            <a:r>
              <a:rPr lang="en-US" sz="3200" b="1" dirty="0">
                <a:solidFill>
                  <a:schemeClr val="accent5"/>
                </a:solidFill>
              </a:rPr>
              <a:t> film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1392238" y="815400"/>
            <a:ext cx="10637838" cy="6042600"/>
          </a:xfrm>
          <a:prstGeom prst="roundRect">
            <a:avLst/>
          </a:prstGeom>
          <a:solidFill>
            <a:schemeClr val="bg1"/>
          </a:solid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600" b="1" dirty="0" smtClean="0">
              <a:solidFill>
                <a:srgbClr val="FF0000"/>
              </a:solidFill>
            </a:endParaRPr>
          </a:p>
          <a:p>
            <a:pPr algn="ctr">
              <a:defRPr/>
            </a:pPr>
            <a:endParaRPr lang="en-US" sz="2600" b="1" dirty="0">
              <a:solidFill>
                <a:srgbClr val="FF0000"/>
              </a:solidFill>
            </a:endParaRPr>
          </a:p>
          <a:p>
            <a:pPr algn="ctr">
              <a:defRPr/>
            </a:pPr>
            <a:r>
              <a:rPr lang="en-US" sz="2600" b="1" dirty="0" smtClean="0">
                <a:solidFill>
                  <a:srgbClr val="FF0000"/>
                </a:solidFill>
              </a:rPr>
              <a:t>My </a:t>
            </a:r>
            <a:r>
              <a:rPr lang="en-US" sz="2600" b="1" dirty="0" err="1">
                <a:solidFill>
                  <a:srgbClr val="FF0000"/>
                </a:solidFill>
              </a:rPr>
              <a:t>favourite</a:t>
            </a:r>
            <a:r>
              <a:rPr lang="en-US" sz="2600" b="1" dirty="0">
                <a:solidFill>
                  <a:srgbClr val="FF0000"/>
                </a:solidFill>
              </a:rPr>
              <a:t> </a:t>
            </a:r>
            <a:r>
              <a:rPr lang="en-US" sz="2600" b="1" dirty="0" smtClean="0">
                <a:solidFill>
                  <a:srgbClr val="FF0000"/>
                </a:solidFill>
              </a:rPr>
              <a:t>film</a:t>
            </a:r>
          </a:p>
          <a:p>
            <a:pPr>
              <a:lnSpc>
                <a:spcPct val="130000"/>
              </a:lnSpc>
              <a:defRPr/>
            </a:pPr>
            <a:r>
              <a:rPr lang="en-US" sz="3000" dirty="0" smtClean="0">
                <a:solidFill>
                  <a:schemeClr val="tx1"/>
                </a:solidFill>
              </a:rPr>
              <a:t>My favorite film is……………….</a:t>
            </a:r>
          </a:p>
          <a:p>
            <a:pPr>
              <a:lnSpc>
                <a:spcPct val="130000"/>
              </a:lnSpc>
              <a:defRPr/>
            </a:pPr>
            <a:r>
              <a:rPr lang="en-US" sz="3000" dirty="0" smtClean="0">
                <a:solidFill>
                  <a:schemeClr val="tx1"/>
                </a:solidFill>
              </a:rPr>
              <a:t>It </a:t>
            </a:r>
            <a:r>
              <a:rPr lang="en-US" sz="3000" dirty="0">
                <a:solidFill>
                  <a:schemeClr val="tx1"/>
                </a:solidFill>
              </a:rPr>
              <a:t>is </a:t>
            </a:r>
            <a:r>
              <a:rPr lang="en-US" sz="3000" dirty="0" smtClean="0">
                <a:solidFill>
                  <a:schemeClr val="tx1"/>
                </a:solidFill>
              </a:rPr>
              <a:t>a/an……………..(action/comedy/horror/……) film. It stars……..</a:t>
            </a:r>
          </a:p>
          <a:p>
            <a:pPr>
              <a:lnSpc>
                <a:spcPct val="130000"/>
              </a:lnSpc>
              <a:defRPr/>
            </a:pPr>
            <a:r>
              <a:rPr lang="vi-VN" sz="30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It’s </a:t>
            </a:r>
            <a:r>
              <a:rPr lang="vi-VN" sz="30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about </a:t>
            </a:r>
            <a:r>
              <a:rPr lang="en-US" sz="30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……………………………………………………………..</a:t>
            </a:r>
          </a:p>
          <a:p>
            <a:pPr>
              <a:lnSpc>
                <a:spcPct val="130000"/>
              </a:lnSpc>
              <a:defRPr/>
            </a:pPr>
            <a:r>
              <a:rPr lang="vi-VN" sz="30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The </a:t>
            </a:r>
            <a:r>
              <a:rPr lang="vi-VN" sz="30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film </a:t>
            </a:r>
            <a:r>
              <a:rPr lang="vi-VN" sz="30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is</a:t>
            </a:r>
            <a:r>
              <a:rPr lang="en-US" sz="30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…………………………….(</a:t>
            </a:r>
            <a:r>
              <a:rPr lang="vi-VN" sz="30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moving</a:t>
            </a:r>
            <a:r>
              <a:rPr lang="en-US" sz="30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/</a:t>
            </a:r>
            <a:r>
              <a:rPr lang="vi-VN" sz="30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hilarious</a:t>
            </a:r>
            <a:r>
              <a:rPr lang="en-US" sz="30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/gripping)</a:t>
            </a:r>
            <a:r>
              <a:rPr lang="vi-VN" sz="30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. </a:t>
            </a:r>
            <a:endParaRPr lang="en-US" sz="300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>
              <a:lnSpc>
                <a:spcPct val="130000"/>
              </a:lnSpc>
              <a:defRPr/>
            </a:pPr>
            <a:r>
              <a:rPr lang="vi-VN" sz="30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The acting is</a:t>
            </a:r>
            <a:r>
              <a:rPr lang="en-US" sz="30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…………………………………………..</a:t>
            </a:r>
            <a:r>
              <a:rPr lang="vi-VN" sz="30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. </a:t>
            </a:r>
            <a:endParaRPr lang="en-US" sz="300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>
              <a:lnSpc>
                <a:spcPct val="130000"/>
              </a:lnSpc>
              <a:defRPr/>
            </a:pPr>
            <a:r>
              <a:rPr lang="vi-VN" sz="30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The </a:t>
            </a:r>
            <a:r>
              <a:rPr lang="vi-VN" sz="30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music </a:t>
            </a:r>
            <a:r>
              <a:rPr lang="en-US" sz="30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, </a:t>
            </a:r>
            <a:r>
              <a:rPr lang="en-US" sz="30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t</a:t>
            </a:r>
            <a:r>
              <a:rPr lang="vi-VN" sz="30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he </a:t>
            </a:r>
            <a:r>
              <a:rPr lang="vi-VN" sz="30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visuals are </a:t>
            </a:r>
            <a:r>
              <a:rPr lang="en-US" sz="30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…………………………………………………….</a:t>
            </a:r>
            <a:endParaRPr lang="en-US" sz="3000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>
              <a:lnSpc>
                <a:spcPct val="130000"/>
              </a:lnSpc>
              <a:defRPr/>
            </a:pPr>
            <a:r>
              <a:rPr lang="vi-VN" sz="30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Critics </a:t>
            </a:r>
            <a:r>
              <a:rPr lang="vi-VN" sz="30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say that the film </a:t>
            </a:r>
            <a:r>
              <a:rPr lang="vi-VN" sz="30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is</a:t>
            </a:r>
            <a:r>
              <a:rPr lang="en-US" sz="30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………………………………………..</a:t>
            </a:r>
            <a:r>
              <a:rPr lang="vi-VN" sz="30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vi-VN" sz="30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</a:br>
            <a:r>
              <a:rPr lang="vi-VN" sz="30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I think that the film </a:t>
            </a:r>
            <a:r>
              <a:rPr lang="vi-VN" sz="30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is</a:t>
            </a:r>
            <a:r>
              <a:rPr lang="en-US" sz="30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……………………………………………</a:t>
            </a:r>
          </a:p>
          <a:p>
            <a:pPr>
              <a:lnSpc>
                <a:spcPct val="130000"/>
              </a:lnSpc>
              <a:defRPr/>
            </a:pPr>
            <a:endParaRPr lang="en-US" sz="2600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>
              <a:defRPr/>
            </a:pPr>
            <a:endParaRPr lang="en-US" sz="2600" dirty="0">
              <a:solidFill>
                <a:schemeClr val="tx1"/>
              </a:solidFill>
              <a:cs typeface="Calibri" pitchFamily="34" charset="0"/>
            </a:endParaRPr>
          </a:p>
          <a:p>
            <a:pPr>
              <a:defRPr/>
            </a:pPr>
            <a:endParaRPr lang="en-US" dirty="0">
              <a:solidFill>
                <a:schemeClr val="tx1"/>
              </a:solidFill>
              <a:cs typeface="Calibri" pitchFamily="34" charset="0"/>
            </a:endParaRPr>
          </a:p>
          <a:p>
            <a:pPr>
              <a:defRPr/>
            </a:pPr>
            <a:endParaRPr lang="en-US" dirty="0">
              <a:solidFill>
                <a:schemeClr val="tx1"/>
              </a:solidFill>
            </a:endParaRPr>
          </a:p>
          <a:p>
            <a:pPr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1413" y="0"/>
            <a:ext cx="841375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Left Brace 1"/>
          <p:cNvSpPr/>
          <p:nvPr/>
        </p:nvSpPr>
        <p:spPr>
          <a:xfrm>
            <a:off x="1414390" y="1452099"/>
            <a:ext cx="269875" cy="1030287"/>
          </a:xfrm>
          <a:prstGeom prst="leftBrac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 sz="3200"/>
          </a:p>
        </p:txBody>
      </p:sp>
      <p:sp>
        <p:nvSpPr>
          <p:cNvPr id="13" name="Left Brace 12"/>
          <p:cNvSpPr/>
          <p:nvPr/>
        </p:nvSpPr>
        <p:spPr>
          <a:xfrm>
            <a:off x="1447801" y="2603500"/>
            <a:ext cx="214312" cy="582613"/>
          </a:xfrm>
          <a:prstGeom prst="leftBrac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 sz="3200"/>
          </a:p>
        </p:txBody>
      </p:sp>
      <p:sp>
        <p:nvSpPr>
          <p:cNvPr id="14" name="Left Brace 13"/>
          <p:cNvSpPr/>
          <p:nvPr/>
        </p:nvSpPr>
        <p:spPr>
          <a:xfrm>
            <a:off x="1417564" y="3733081"/>
            <a:ext cx="263525" cy="869950"/>
          </a:xfrm>
          <a:prstGeom prst="leftBrac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 sz="3200"/>
          </a:p>
        </p:txBody>
      </p:sp>
      <p:sp>
        <p:nvSpPr>
          <p:cNvPr id="15" name="Left Brace 14"/>
          <p:cNvSpPr/>
          <p:nvPr/>
        </p:nvSpPr>
        <p:spPr>
          <a:xfrm>
            <a:off x="1497014" y="4810125"/>
            <a:ext cx="165100" cy="1043601"/>
          </a:xfrm>
          <a:prstGeom prst="leftBrac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 sz="3200"/>
          </a:p>
        </p:txBody>
      </p:sp>
      <p:sp>
        <p:nvSpPr>
          <p:cNvPr id="6" name="Rounded Rectangle 5"/>
          <p:cNvSpPr/>
          <p:nvPr/>
        </p:nvSpPr>
        <p:spPr>
          <a:xfrm>
            <a:off x="429419" y="1016217"/>
            <a:ext cx="914400" cy="5456238"/>
          </a:xfrm>
          <a:prstGeom prst="roundRect">
            <a:avLst/>
          </a:prstGeom>
          <a:solidFill>
            <a:schemeClr val="bg1"/>
          </a:solid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/>
          </a:p>
        </p:txBody>
      </p:sp>
      <p:sp>
        <p:nvSpPr>
          <p:cNvPr id="7" name="Rectangle 6"/>
          <p:cNvSpPr/>
          <p:nvPr/>
        </p:nvSpPr>
        <p:spPr>
          <a:xfrm>
            <a:off x="565150" y="1390650"/>
            <a:ext cx="730250" cy="7159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69913" y="2603500"/>
            <a:ext cx="730250" cy="7159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85007" y="3559176"/>
            <a:ext cx="731838" cy="7159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 smtClean="0">
                <a:solidFill>
                  <a:srgbClr val="FF0000"/>
                </a:solidFill>
              </a:rPr>
              <a:t>3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82613" y="4810125"/>
            <a:ext cx="712787" cy="7016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 smtClean="0">
                <a:solidFill>
                  <a:srgbClr val="FF0000"/>
                </a:solidFill>
              </a:rPr>
              <a:t>4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7075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Box 4"/>
          <p:cNvSpPr txBox="1">
            <a:spLocks noChangeArrowheads="1"/>
          </p:cNvSpPr>
          <p:nvPr/>
        </p:nvSpPr>
        <p:spPr bwMode="auto">
          <a:xfrm>
            <a:off x="1733550" y="609600"/>
            <a:ext cx="672465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2800" b="1" dirty="0" smtClean="0">
                <a:solidFill>
                  <a:srgbClr val="FFFF00"/>
                </a:solidFill>
              </a:rPr>
              <a:t>UNIT 8. FILMS</a:t>
            </a:r>
          </a:p>
          <a:p>
            <a:pPr algn="ctr"/>
            <a:r>
              <a:rPr lang="en-US" altLang="en-US" sz="2800" b="1" dirty="0" smtClean="0">
                <a:solidFill>
                  <a:srgbClr val="FFFF00"/>
                </a:solidFill>
              </a:rPr>
              <a:t>LESSON 6: SKILLS 2</a:t>
            </a:r>
            <a:endParaRPr lang="en-US" altLang="en-US" sz="2800" b="1" dirty="0">
              <a:solidFill>
                <a:srgbClr val="FFFF00"/>
              </a:solidFill>
            </a:endParaRPr>
          </a:p>
        </p:txBody>
      </p:sp>
      <p:sp>
        <p:nvSpPr>
          <p:cNvPr id="6148" name="TextBox 5"/>
          <p:cNvSpPr txBox="1">
            <a:spLocks noChangeArrowheads="1"/>
          </p:cNvSpPr>
          <p:nvPr/>
        </p:nvSpPr>
        <p:spPr bwMode="auto">
          <a:xfrm>
            <a:off x="599786" y="1563707"/>
            <a:ext cx="10345305" cy="3847207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571500" indent="-571500">
              <a:buAutoNum type="romanUcPeriod"/>
            </a:pPr>
            <a:r>
              <a:rPr lang="en-US" altLang="en-US" sz="2800" dirty="0" smtClean="0">
                <a:solidFill>
                  <a:srgbClr val="FF0000"/>
                </a:solidFill>
              </a:rPr>
              <a:t>Listening </a:t>
            </a:r>
          </a:p>
          <a:p>
            <a:r>
              <a:rPr lang="en-US" altLang="en-US" sz="2800" dirty="0" smtClean="0">
                <a:solidFill>
                  <a:srgbClr val="FF0000"/>
                </a:solidFill>
              </a:rPr>
              <a:t>*Vocabulary:</a:t>
            </a:r>
          </a:p>
          <a:p>
            <a:pPr lvl="0"/>
            <a:r>
              <a:rPr lang="en-US" sz="4000" dirty="0" smtClean="0"/>
              <a:t>1. a role (n): </a:t>
            </a:r>
            <a:r>
              <a:rPr lang="en-US" sz="4000" dirty="0" err="1" smtClean="0"/>
              <a:t>vai</a:t>
            </a:r>
            <a:r>
              <a:rPr lang="en-US" sz="4000" dirty="0" smtClean="0"/>
              <a:t> </a:t>
            </a:r>
            <a:r>
              <a:rPr lang="en-US" sz="4000" dirty="0" err="1" smtClean="0"/>
              <a:t>diễn</a:t>
            </a:r>
            <a:endParaRPr lang="en-US" sz="4000" dirty="0" smtClean="0"/>
          </a:p>
          <a:p>
            <a:pPr lvl="0"/>
            <a:r>
              <a:rPr lang="en-US" sz="4000" dirty="0" smtClean="0"/>
              <a:t>2. an award (n): </a:t>
            </a:r>
            <a:r>
              <a:rPr lang="en-US" sz="4000" dirty="0" err="1" smtClean="0"/>
              <a:t>phần</a:t>
            </a:r>
            <a:r>
              <a:rPr lang="en-US" sz="4000" dirty="0" smtClean="0"/>
              <a:t> </a:t>
            </a:r>
            <a:r>
              <a:rPr lang="en-US" sz="4000" dirty="0" err="1" smtClean="0"/>
              <a:t>thưởng</a:t>
            </a:r>
            <a:r>
              <a:rPr lang="en-US" sz="4000" dirty="0" smtClean="0"/>
              <a:t>, </a:t>
            </a:r>
            <a:r>
              <a:rPr lang="en-US" sz="4000" dirty="0" err="1" smtClean="0"/>
              <a:t>sự</a:t>
            </a:r>
            <a:r>
              <a:rPr lang="en-US" sz="4000" dirty="0" smtClean="0"/>
              <a:t> </a:t>
            </a:r>
            <a:r>
              <a:rPr lang="en-US" sz="4000" dirty="0" err="1" smtClean="0"/>
              <a:t>tặng</a:t>
            </a:r>
            <a:r>
              <a:rPr lang="en-US" sz="4000" dirty="0" smtClean="0"/>
              <a:t> </a:t>
            </a:r>
            <a:r>
              <a:rPr lang="en-US" sz="4000" dirty="0" err="1" smtClean="0"/>
              <a:t>thưởng</a:t>
            </a:r>
            <a:endParaRPr lang="en-US" sz="4000" dirty="0" smtClean="0"/>
          </a:p>
          <a:p>
            <a:pPr lvl="0"/>
            <a:r>
              <a:rPr lang="en-US" sz="4000" dirty="0" smtClean="0"/>
              <a:t>3. soldier (n): </a:t>
            </a:r>
            <a:r>
              <a:rPr lang="en-US" sz="4000" dirty="0" err="1" smtClean="0"/>
              <a:t>người</a:t>
            </a:r>
            <a:r>
              <a:rPr lang="en-US" sz="4000" dirty="0" smtClean="0"/>
              <a:t> </a:t>
            </a:r>
            <a:r>
              <a:rPr lang="en-US" sz="4000" dirty="0" err="1" smtClean="0"/>
              <a:t>lính</a:t>
            </a:r>
            <a:r>
              <a:rPr lang="en-US" sz="4000" dirty="0" smtClean="0"/>
              <a:t>, </a:t>
            </a:r>
            <a:r>
              <a:rPr lang="en-US" sz="4000" dirty="0" err="1" smtClean="0"/>
              <a:t>quân</a:t>
            </a:r>
            <a:r>
              <a:rPr lang="en-US" sz="4000" dirty="0" smtClean="0"/>
              <a:t> </a:t>
            </a:r>
            <a:r>
              <a:rPr lang="en-US" sz="4000" dirty="0" err="1" smtClean="0"/>
              <a:t>nhân</a:t>
            </a:r>
            <a:endParaRPr lang="en-US" sz="4000" dirty="0" smtClean="0"/>
          </a:p>
          <a:p>
            <a:pPr lvl="0"/>
            <a:r>
              <a:rPr lang="en-US" sz="4000" dirty="0" smtClean="0"/>
              <a:t>4. lawyer (n): </a:t>
            </a:r>
            <a:r>
              <a:rPr lang="en-US" sz="4000" dirty="0" err="1" smtClean="0"/>
              <a:t>luật</a:t>
            </a:r>
            <a:r>
              <a:rPr lang="en-US" sz="4000" dirty="0" smtClean="0"/>
              <a:t> </a:t>
            </a:r>
            <a:r>
              <a:rPr lang="en-US" sz="4000" dirty="0" err="1" smtClean="0"/>
              <a:t>sư</a:t>
            </a:r>
            <a:endParaRPr lang="en-US" sz="4000" dirty="0" smtClean="0"/>
          </a:p>
          <a:p>
            <a:endParaRPr lang="en-US" altLang="en-US" sz="2800" dirty="0">
              <a:solidFill>
                <a:schemeClr val="bg1"/>
              </a:solidFill>
            </a:endParaRPr>
          </a:p>
        </p:txBody>
      </p:sp>
      <p:pic>
        <p:nvPicPr>
          <p:cNvPr id="6150" name="Picture 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4125" y="6259513"/>
            <a:ext cx="6223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1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1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1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1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14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61925" y="161925"/>
            <a:ext cx="1104900" cy="390525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i="1" dirty="0"/>
              <a:t>Listening</a:t>
            </a:r>
          </a:p>
        </p:txBody>
      </p:sp>
      <p:sp>
        <p:nvSpPr>
          <p:cNvPr id="5" name="Oval 4"/>
          <p:cNvSpPr/>
          <p:nvPr/>
        </p:nvSpPr>
        <p:spPr>
          <a:xfrm>
            <a:off x="1457325" y="195263"/>
            <a:ext cx="657225" cy="53816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/>
              <a:t>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14563" y="40927"/>
            <a:ext cx="7880782" cy="138499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b="1" dirty="0" smtClean="0">
                <a:solidFill>
                  <a:schemeClr val="accent5"/>
                </a:solidFill>
              </a:rPr>
              <a:t>Nick and his father are talking about Tom Hanks, a Hollywood film star. Listen </a:t>
            </a:r>
            <a:r>
              <a:rPr lang="en-US" sz="2800" b="1" dirty="0">
                <a:solidFill>
                  <a:schemeClr val="accent5"/>
                </a:solidFill>
              </a:rPr>
              <a:t>and correct </a:t>
            </a:r>
            <a:r>
              <a:rPr lang="en-US" sz="2800" b="1" dirty="0" smtClean="0">
                <a:solidFill>
                  <a:schemeClr val="accent5"/>
                </a:solidFill>
              </a:rPr>
              <a:t>the following statements.</a:t>
            </a:r>
            <a:endParaRPr lang="en-US" sz="2800" b="1" dirty="0">
              <a:solidFill>
                <a:schemeClr val="accent5"/>
              </a:solidFill>
            </a:endParaRPr>
          </a:p>
        </p:txBody>
      </p:sp>
      <p:pic>
        <p:nvPicPr>
          <p:cNvPr id="5127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" y="733425"/>
            <a:ext cx="85725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674255" y="1744664"/>
            <a:ext cx="11362170" cy="504406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150000"/>
              </a:lnSpc>
              <a:defRPr/>
            </a:pPr>
            <a:r>
              <a:rPr lang="en-US" sz="3200" dirty="0">
                <a:solidFill>
                  <a:schemeClr val="tx1"/>
                </a:solidFill>
              </a:rPr>
              <a:t>1.Tom Hanks is Nick’s </a:t>
            </a:r>
            <a:r>
              <a:rPr lang="en-US" sz="3200" dirty="0" err="1">
                <a:solidFill>
                  <a:schemeClr val="tx1"/>
                </a:solidFill>
              </a:rPr>
              <a:t>favourite</a:t>
            </a:r>
            <a:r>
              <a:rPr lang="en-US" sz="3200" dirty="0">
                <a:solidFill>
                  <a:schemeClr val="tx1"/>
                </a:solidFill>
              </a:rPr>
              <a:t> film star.</a:t>
            </a:r>
          </a:p>
          <a:p>
            <a:pPr>
              <a:lnSpc>
                <a:spcPct val="150000"/>
              </a:lnSpc>
              <a:defRPr/>
            </a:pPr>
            <a:r>
              <a:rPr lang="en-US" sz="3200" b="1" dirty="0">
                <a:solidFill>
                  <a:srgbClr val="FF0000"/>
                </a:solidFill>
                <a:sym typeface="Wingdings" pitchFamily="2" charset="2"/>
              </a:rPr>
              <a:t> </a:t>
            </a:r>
            <a:r>
              <a:rPr lang="en-US" sz="3200" b="1" dirty="0">
                <a:solidFill>
                  <a:srgbClr val="FF0000"/>
                </a:solidFill>
              </a:rPr>
              <a:t>Tom Hanks is Nick’s father’s </a:t>
            </a:r>
            <a:r>
              <a:rPr lang="en-US" sz="3200" b="1" dirty="0" err="1">
                <a:solidFill>
                  <a:srgbClr val="FF0000"/>
                </a:solidFill>
              </a:rPr>
              <a:t>favourite</a:t>
            </a:r>
            <a:r>
              <a:rPr lang="en-US" sz="3200" b="1" dirty="0">
                <a:solidFill>
                  <a:srgbClr val="FF0000"/>
                </a:solidFill>
              </a:rPr>
              <a:t> film star.</a:t>
            </a:r>
          </a:p>
          <a:p>
            <a:pPr>
              <a:lnSpc>
                <a:spcPct val="150000"/>
              </a:lnSpc>
              <a:defRPr/>
            </a:pPr>
            <a:r>
              <a:rPr lang="en-US" sz="3200" dirty="0">
                <a:solidFill>
                  <a:schemeClr val="tx1"/>
                </a:solidFill>
              </a:rPr>
              <a:t>2.Tom Hanks is a handsome actor.</a:t>
            </a:r>
          </a:p>
          <a:p>
            <a:pPr>
              <a:lnSpc>
                <a:spcPct val="150000"/>
              </a:lnSpc>
              <a:defRPr/>
            </a:pPr>
            <a:r>
              <a:rPr lang="en-US" sz="3200" b="1" dirty="0">
                <a:solidFill>
                  <a:srgbClr val="FF0000"/>
                </a:solidFill>
                <a:sym typeface="Wingdings" pitchFamily="2" charset="2"/>
              </a:rPr>
              <a:t> </a:t>
            </a:r>
            <a:r>
              <a:rPr lang="en-US" sz="3200" b="1" dirty="0">
                <a:solidFill>
                  <a:srgbClr val="FF0000"/>
                </a:solidFill>
              </a:rPr>
              <a:t>Tom Hanks isn’t a handsome actor.</a:t>
            </a:r>
          </a:p>
          <a:p>
            <a:pPr>
              <a:lnSpc>
                <a:spcPct val="150000"/>
              </a:lnSpc>
              <a:defRPr/>
            </a:pPr>
            <a:r>
              <a:rPr lang="en-US" sz="3200" dirty="0">
                <a:solidFill>
                  <a:schemeClr val="tx1"/>
                </a:solidFill>
              </a:rPr>
              <a:t>3.Tom Hanks has won three Oscars.</a:t>
            </a:r>
          </a:p>
          <a:p>
            <a:pPr>
              <a:lnSpc>
                <a:spcPct val="150000"/>
              </a:lnSpc>
              <a:defRPr/>
            </a:pPr>
            <a:r>
              <a:rPr lang="en-US" sz="3200" b="1" dirty="0">
                <a:solidFill>
                  <a:srgbClr val="FF0000"/>
                </a:solidFill>
                <a:sym typeface="Wingdings" pitchFamily="2" charset="2"/>
              </a:rPr>
              <a:t> </a:t>
            </a:r>
            <a:r>
              <a:rPr lang="en-US" sz="3200" b="1" dirty="0">
                <a:solidFill>
                  <a:srgbClr val="FF0000"/>
                </a:solidFill>
              </a:rPr>
              <a:t>Tom Hanks has won two Oscars.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0624" y="3604915"/>
            <a:ext cx="3090637" cy="25168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32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1332" y="2060971"/>
            <a:ext cx="1670482" cy="1114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Connector 9"/>
          <p:cNvCxnSpPr/>
          <p:nvPr/>
        </p:nvCxnSpPr>
        <p:spPr>
          <a:xfrm flipV="1">
            <a:off x="3527713" y="2684319"/>
            <a:ext cx="961160" cy="2338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3085883" y="4179322"/>
            <a:ext cx="441830" cy="9669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402157" y="4910570"/>
            <a:ext cx="785813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3795063" y="3429278"/>
            <a:ext cx="2291701" cy="24929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4736811" y="5644861"/>
            <a:ext cx="785813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4939290" y="6365297"/>
            <a:ext cx="785813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7" name="13 Track 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043083" y="370071"/>
            <a:ext cx="692727" cy="692727"/>
          </a:xfrm>
          <a:prstGeom prst="rect">
            <a:avLst/>
          </a:prstGeom>
        </p:spPr>
      </p:pic>
      <p:pic>
        <p:nvPicPr>
          <p:cNvPr id="18" name="13 Track 1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30600" end="62505.06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059738" y="2060205"/>
            <a:ext cx="692727" cy="692727"/>
          </a:xfrm>
          <a:prstGeom prst="rect">
            <a:avLst/>
          </a:prstGeom>
        </p:spPr>
      </p:pic>
      <p:pic>
        <p:nvPicPr>
          <p:cNvPr id="23" name="13 Track 1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50400" end="40401.06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163811" y="3604915"/>
            <a:ext cx="692727" cy="692727"/>
          </a:xfrm>
          <a:prstGeom prst="rect">
            <a:avLst/>
          </a:prstGeom>
        </p:spPr>
      </p:pic>
      <p:pic>
        <p:nvPicPr>
          <p:cNvPr id="25" name="13 Track 1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50400" end="40401.06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055657" y="5143492"/>
            <a:ext cx="692727" cy="6927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7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9802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4916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722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722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61925" y="161925"/>
            <a:ext cx="1104900" cy="390525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i="1" dirty="0"/>
              <a:t>Listening</a:t>
            </a:r>
          </a:p>
        </p:txBody>
      </p:sp>
      <p:sp>
        <p:nvSpPr>
          <p:cNvPr id="5" name="Oval 4"/>
          <p:cNvSpPr/>
          <p:nvPr/>
        </p:nvSpPr>
        <p:spPr>
          <a:xfrm>
            <a:off x="1358874" y="228600"/>
            <a:ext cx="333375" cy="3238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/>
              <a:t>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92249" y="52737"/>
            <a:ext cx="8161337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b="1" dirty="0">
                <a:solidFill>
                  <a:schemeClr val="accent5"/>
                </a:solidFill>
              </a:rPr>
              <a:t>Listen and answer these questions below</a:t>
            </a:r>
          </a:p>
        </p:txBody>
      </p:sp>
      <p:pic>
        <p:nvPicPr>
          <p:cNvPr id="5127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3893" y="285835"/>
            <a:ext cx="725920" cy="725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161925" y="1213712"/>
            <a:ext cx="12007057" cy="555510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150000"/>
              </a:lnSpc>
              <a:defRPr/>
            </a:pPr>
            <a:r>
              <a:rPr lang="en-US" sz="3000" dirty="0">
                <a:solidFill>
                  <a:schemeClr val="tx1"/>
                </a:solidFill>
              </a:rPr>
              <a:t>1.Which Oscar has Tom Hanks won twice?</a:t>
            </a:r>
          </a:p>
          <a:p>
            <a:pPr>
              <a:lnSpc>
                <a:spcPct val="150000"/>
              </a:lnSpc>
              <a:defRPr/>
            </a:pPr>
            <a:r>
              <a:rPr lang="en-US" sz="3000" b="1" dirty="0">
                <a:solidFill>
                  <a:srgbClr val="FF0000"/>
                </a:solidFill>
                <a:sym typeface="Wingdings" pitchFamily="2" charset="2"/>
              </a:rPr>
              <a:t> </a:t>
            </a:r>
            <a:r>
              <a:rPr lang="en-US" sz="3000" b="1" dirty="0">
                <a:solidFill>
                  <a:srgbClr val="FF0000"/>
                </a:solidFill>
              </a:rPr>
              <a:t>He has won the Oscar for Best Actor twice.</a:t>
            </a:r>
          </a:p>
          <a:p>
            <a:pPr>
              <a:lnSpc>
                <a:spcPct val="150000"/>
              </a:lnSpc>
              <a:defRPr/>
            </a:pPr>
            <a:r>
              <a:rPr lang="en-US" sz="3000" dirty="0">
                <a:solidFill>
                  <a:schemeClr val="tx1"/>
                </a:solidFill>
              </a:rPr>
              <a:t>2.What do critics say about Tom Hanks?</a:t>
            </a:r>
          </a:p>
          <a:p>
            <a:pPr>
              <a:lnSpc>
                <a:spcPct val="150000"/>
              </a:lnSpc>
              <a:defRPr/>
            </a:pPr>
            <a:r>
              <a:rPr lang="en-US" sz="3000" b="1" dirty="0">
                <a:solidFill>
                  <a:srgbClr val="FF0000"/>
                </a:solidFill>
                <a:sym typeface="Wingdings" pitchFamily="2" charset="2"/>
              </a:rPr>
              <a:t> </a:t>
            </a:r>
            <a:r>
              <a:rPr lang="en-US" sz="3000" b="1" dirty="0">
                <a:solidFill>
                  <a:srgbClr val="FF0000"/>
                </a:solidFill>
              </a:rPr>
              <a:t>They say he is one of the best actors in Hollywood.</a:t>
            </a:r>
          </a:p>
          <a:p>
            <a:pPr>
              <a:lnSpc>
                <a:spcPct val="150000"/>
              </a:lnSpc>
              <a:defRPr/>
            </a:pPr>
            <a:r>
              <a:rPr lang="en-US" sz="3000" dirty="0">
                <a:solidFill>
                  <a:schemeClr val="tx1"/>
                </a:solidFill>
              </a:rPr>
              <a:t>3.What role does Tom Hanks play in </a:t>
            </a:r>
            <a:r>
              <a:rPr lang="en-US" sz="3000" i="1" dirty="0">
                <a:solidFill>
                  <a:schemeClr val="tx1"/>
                </a:solidFill>
              </a:rPr>
              <a:t>Saving Private Ryan</a:t>
            </a:r>
            <a:r>
              <a:rPr lang="en-US" sz="3000" dirty="0">
                <a:solidFill>
                  <a:schemeClr val="tx1"/>
                </a:solidFill>
              </a:rPr>
              <a:t>?</a:t>
            </a:r>
          </a:p>
          <a:p>
            <a:pPr>
              <a:lnSpc>
                <a:spcPct val="150000"/>
              </a:lnSpc>
              <a:defRPr/>
            </a:pPr>
            <a:r>
              <a:rPr lang="en-US" sz="3000" b="1" dirty="0">
                <a:solidFill>
                  <a:srgbClr val="FF0000"/>
                </a:solidFill>
                <a:sym typeface="Wingdings" pitchFamily="2" charset="2"/>
              </a:rPr>
              <a:t> </a:t>
            </a:r>
            <a:r>
              <a:rPr lang="en-US" sz="3000" b="1" dirty="0">
                <a:solidFill>
                  <a:srgbClr val="FF0000"/>
                </a:solidFill>
              </a:rPr>
              <a:t>He plays the role of a soldier in Saving Private Ryan.</a:t>
            </a:r>
          </a:p>
          <a:p>
            <a:pPr>
              <a:lnSpc>
                <a:spcPct val="150000"/>
              </a:lnSpc>
              <a:defRPr/>
            </a:pPr>
            <a:r>
              <a:rPr lang="en-US" sz="3000" dirty="0">
                <a:solidFill>
                  <a:schemeClr val="tx1"/>
                </a:solidFill>
              </a:rPr>
              <a:t>4.Why does Nick’s father recommend </a:t>
            </a:r>
            <a:r>
              <a:rPr lang="en-US" sz="3000" i="1" dirty="0">
                <a:solidFill>
                  <a:schemeClr val="tx1"/>
                </a:solidFill>
              </a:rPr>
              <a:t>You’ve Got Mail to Nick</a:t>
            </a:r>
            <a:r>
              <a:rPr lang="en-US" sz="3000" dirty="0">
                <a:solidFill>
                  <a:schemeClr val="tx1"/>
                </a:solidFill>
              </a:rPr>
              <a:t>?</a:t>
            </a:r>
          </a:p>
          <a:p>
            <a:pPr>
              <a:lnSpc>
                <a:spcPct val="150000"/>
              </a:lnSpc>
              <a:defRPr/>
            </a:pPr>
            <a:r>
              <a:rPr lang="en-US" sz="3000" dirty="0">
                <a:solidFill>
                  <a:schemeClr val="tx1"/>
                </a:solidFill>
                <a:sym typeface="Wingdings" pitchFamily="2" charset="2"/>
              </a:rPr>
              <a:t></a:t>
            </a:r>
            <a:r>
              <a:rPr lang="en-US" sz="3000" b="1" dirty="0">
                <a:solidFill>
                  <a:srgbClr val="FF0000"/>
                </a:solidFill>
              </a:rPr>
              <a:t>Because it is one of the biggest comedies of the 1990s</a:t>
            </a:r>
            <a:r>
              <a:rPr lang="en-US" sz="2800" b="1" dirty="0">
                <a:solidFill>
                  <a:srgbClr val="FF0000"/>
                </a:solidFill>
              </a:rPr>
              <a:t>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8647" y="1673017"/>
            <a:ext cx="3043353" cy="17322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14 Track 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220374" y="324754"/>
            <a:ext cx="606323" cy="606323"/>
          </a:xfrm>
          <a:prstGeom prst="rect">
            <a:avLst/>
          </a:prstGeom>
        </p:spPr>
      </p:pic>
      <p:pic>
        <p:nvPicPr>
          <p:cNvPr id="10" name="14 Track 1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45330" end="47703.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408348" y="1369855"/>
            <a:ext cx="606323" cy="606323"/>
          </a:xfrm>
          <a:prstGeom prst="rect">
            <a:avLst/>
          </a:prstGeom>
        </p:spPr>
      </p:pic>
      <p:pic>
        <p:nvPicPr>
          <p:cNvPr id="11" name="14 Track 1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63900" end="31099.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195912" y="2720349"/>
            <a:ext cx="606323" cy="606323"/>
          </a:xfrm>
          <a:prstGeom prst="rect">
            <a:avLst/>
          </a:prstGeom>
        </p:spPr>
      </p:pic>
      <p:pic>
        <p:nvPicPr>
          <p:cNvPr id="12" name="14 Track 1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70516" end="22899.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477294" y="4066524"/>
            <a:ext cx="606323" cy="606323"/>
          </a:xfrm>
          <a:prstGeom prst="rect">
            <a:avLst/>
          </a:prstGeom>
        </p:spPr>
      </p:pic>
      <p:pic>
        <p:nvPicPr>
          <p:cNvPr id="13" name="14 Track 1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92300" end="2000.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647570" y="5415033"/>
            <a:ext cx="606323" cy="6063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9809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506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31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468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379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TextBox 5"/>
          <p:cNvSpPr txBox="1">
            <a:spLocks noChangeArrowheads="1"/>
          </p:cNvSpPr>
          <p:nvPr/>
        </p:nvSpPr>
        <p:spPr bwMode="auto">
          <a:xfrm>
            <a:off x="599786" y="420707"/>
            <a:ext cx="10345305" cy="6247864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sz="2400" dirty="0" smtClean="0"/>
              <a:t>Nick</a:t>
            </a:r>
            <a:r>
              <a:rPr lang="en-US" sz="2400" dirty="0"/>
              <a:t>: Who is your </a:t>
            </a:r>
            <a:r>
              <a:rPr lang="en-US" sz="2400" dirty="0" err="1"/>
              <a:t>favourite</a:t>
            </a:r>
            <a:r>
              <a:rPr lang="en-US" sz="2400" dirty="0"/>
              <a:t> film star, Dad?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/>
              <a:t>Dad: Tom Hanks, of course.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/>
              <a:t>Nick: Tom Hanks? Who is he?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/>
              <a:t>Dad: He is one of the most famous and richest actors in Hollywood.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/>
              <a:t>Nick: Really? Has he won any awards?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/>
              <a:t>Dad: Yes, he has won the Oscar for Best Actor twice.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/>
              <a:t>Nick: Two Oscars? Amazing! He must be very handsome!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/>
              <a:t>Dad: No, he isn’t. He isn’t an attractive actor, compared to other actors in Hollywood. However, most critics say that he is one of the best actors.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/>
              <a:t>Nick: What kind of roles does he often play?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/>
              <a:t>Dad: He often plays serious roles such as a soldier in Saving Private Ryan, or a lawyer who has AIDS in Philadelphia. He also appears in many other entertaining films such as Bachelor Party, The Man With One Red Shoe, etc.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/>
              <a:t>Nick: Can you recommend one of his best films?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/>
              <a:t>Dad: Of course, You’ve Got Mail. It’s one of the biggest comedies of the 1990s</a:t>
            </a:r>
            <a:r>
              <a:rPr lang="en-US" sz="2400" dirty="0" smtClean="0"/>
              <a:t>.</a:t>
            </a:r>
            <a:endParaRPr lang="en-US" altLang="en-US" sz="4000" dirty="0" smtClean="0">
              <a:solidFill>
                <a:srgbClr val="FF0000"/>
              </a:solidFill>
            </a:endParaRPr>
          </a:p>
          <a:p>
            <a:endParaRPr lang="en-US" altLang="en-US" sz="4000" dirty="0">
              <a:solidFill>
                <a:srgbClr val="FF0000"/>
              </a:solidFill>
            </a:endParaRPr>
          </a:p>
        </p:txBody>
      </p:sp>
      <p:pic>
        <p:nvPicPr>
          <p:cNvPr id="6150" name="Picture 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4125" y="6259513"/>
            <a:ext cx="6223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3521" y="647700"/>
            <a:ext cx="895350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8362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Box 4"/>
          <p:cNvSpPr txBox="1">
            <a:spLocks noChangeArrowheads="1"/>
          </p:cNvSpPr>
          <p:nvPr/>
        </p:nvSpPr>
        <p:spPr bwMode="auto">
          <a:xfrm>
            <a:off x="1733550" y="609600"/>
            <a:ext cx="672465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2800" b="1" dirty="0" smtClean="0">
                <a:solidFill>
                  <a:srgbClr val="FFFF00"/>
                </a:solidFill>
              </a:rPr>
              <a:t>UNIT 8. FILMS</a:t>
            </a:r>
          </a:p>
          <a:p>
            <a:pPr algn="ctr"/>
            <a:r>
              <a:rPr lang="en-US" altLang="en-US" sz="2800" b="1" dirty="0" smtClean="0">
                <a:solidFill>
                  <a:srgbClr val="FFFF00"/>
                </a:solidFill>
              </a:rPr>
              <a:t>LESSON 6: SKILLS 2</a:t>
            </a:r>
            <a:endParaRPr lang="en-US" altLang="en-US" sz="2800" b="1" dirty="0">
              <a:solidFill>
                <a:srgbClr val="FFFF00"/>
              </a:solidFill>
            </a:endParaRPr>
          </a:p>
        </p:txBody>
      </p:sp>
      <p:sp>
        <p:nvSpPr>
          <p:cNvPr id="6148" name="TextBox 5"/>
          <p:cNvSpPr txBox="1">
            <a:spLocks noChangeArrowheads="1"/>
          </p:cNvSpPr>
          <p:nvPr/>
        </p:nvSpPr>
        <p:spPr bwMode="auto">
          <a:xfrm>
            <a:off x="599786" y="1563707"/>
            <a:ext cx="10345305" cy="3170099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571500" indent="-571500">
              <a:buAutoNum type="romanUcPeriod"/>
            </a:pPr>
            <a:r>
              <a:rPr lang="en-US" altLang="en-US" sz="4000" dirty="0" smtClean="0">
                <a:solidFill>
                  <a:srgbClr val="FF0000"/>
                </a:solidFill>
              </a:rPr>
              <a:t>Listening </a:t>
            </a:r>
          </a:p>
          <a:p>
            <a:pPr marL="857250" indent="-857250">
              <a:buAutoNum type="romanUcPeriod" startAt="2"/>
            </a:pPr>
            <a:r>
              <a:rPr lang="en-US" altLang="en-US" sz="4000" dirty="0" smtClean="0">
                <a:solidFill>
                  <a:srgbClr val="FF0000"/>
                </a:solidFill>
              </a:rPr>
              <a:t>Writing</a:t>
            </a:r>
          </a:p>
          <a:p>
            <a:pPr marL="857250" indent="-857250">
              <a:buAutoNum type="romanUcPeriod" startAt="2"/>
            </a:pPr>
            <a:endParaRPr lang="en-US" altLang="en-US" sz="4000" dirty="0">
              <a:solidFill>
                <a:srgbClr val="FF0000"/>
              </a:solidFill>
            </a:endParaRPr>
          </a:p>
          <a:p>
            <a:pPr marL="857250" indent="-857250">
              <a:buAutoNum type="romanUcPeriod" startAt="2"/>
            </a:pPr>
            <a:endParaRPr lang="en-US" altLang="en-US" sz="4000" dirty="0" smtClean="0">
              <a:solidFill>
                <a:srgbClr val="FF0000"/>
              </a:solidFill>
            </a:endParaRPr>
          </a:p>
          <a:p>
            <a:endParaRPr lang="en-US" altLang="en-US" sz="4000" dirty="0">
              <a:solidFill>
                <a:srgbClr val="FF0000"/>
              </a:solidFill>
            </a:endParaRPr>
          </a:p>
        </p:txBody>
      </p:sp>
      <p:pic>
        <p:nvPicPr>
          <p:cNvPr id="6150" name="Picture 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4125" y="6259513"/>
            <a:ext cx="6223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296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1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61925" y="161925"/>
            <a:ext cx="1104900" cy="390525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i="1" dirty="0"/>
              <a:t>Writing</a:t>
            </a:r>
          </a:p>
        </p:txBody>
      </p:sp>
      <p:sp>
        <p:nvSpPr>
          <p:cNvPr id="5" name="Oval 4"/>
          <p:cNvSpPr/>
          <p:nvPr/>
        </p:nvSpPr>
        <p:spPr>
          <a:xfrm>
            <a:off x="1457325" y="195263"/>
            <a:ext cx="504825" cy="581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 dirty="0"/>
              <a:t>3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152650" y="161925"/>
            <a:ext cx="8767762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chemeClr val="accent5"/>
                </a:solidFill>
              </a:rPr>
              <a:t>Make notes about one of your </a:t>
            </a:r>
            <a:r>
              <a:rPr lang="en-US" sz="3200" b="1" dirty="0" err="1">
                <a:solidFill>
                  <a:schemeClr val="accent5"/>
                </a:solidFill>
              </a:rPr>
              <a:t>favourite</a:t>
            </a:r>
            <a:r>
              <a:rPr lang="en-US" sz="3200" b="1" dirty="0">
                <a:solidFill>
                  <a:schemeClr val="accent5"/>
                </a:solidFill>
              </a:rPr>
              <a:t> film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461963" y="898524"/>
            <a:ext cx="10517188" cy="595947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130000"/>
              </a:lnSpc>
              <a:defRPr/>
            </a:pPr>
            <a:r>
              <a:rPr lang="en-US" sz="3200" dirty="0" smtClean="0">
                <a:solidFill>
                  <a:schemeClr val="tx1"/>
                </a:solidFill>
              </a:rPr>
              <a:t>1. Name </a:t>
            </a:r>
            <a:r>
              <a:rPr lang="en-US" sz="3200" dirty="0">
                <a:solidFill>
                  <a:schemeClr val="tx1"/>
                </a:solidFill>
              </a:rPr>
              <a:t>of film, type of film, and actors or director.</a:t>
            </a:r>
          </a:p>
          <a:p>
            <a:pPr>
              <a:lnSpc>
                <a:spcPct val="130000"/>
              </a:lnSpc>
              <a:defRPr/>
            </a:pPr>
            <a:r>
              <a:rPr lang="en-US" sz="3200" dirty="0" smtClean="0">
                <a:solidFill>
                  <a:schemeClr val="tx1"/>
                </a:solidFill>
              </a:rPr>
              <a:t>2. The </a:t>
            </a:r>
            <a:r>
              <a:rPr lang="en-US" sz="3200" dirty="0">
                <a:solidFill>
                  <a:schemeClr val="tx1"/>
                </a:solidFill>
              </a:rPr>
              <a:t>plot: </a:t>
            </a:r>
            <a:endParaRPr lang="en-US" sz="3200" dirty="0" smtClean="0">
              <a:solidFill>
                <a:schemeClr val="tx1"/>
              </a:solidFill>
            </a:endParaRPr>
          </a:p>
          <a:p>
            <a:pPr>
              <a:lnSpc>
                <a:spcPct val="130000"/>
              </a:lnSpc>
              <a:defRPr/>
            </a:pPr>
            <a:r>
              <a:rPr lang="en-US" sz="3200" dirty="0" smtClean="0">
                <a:solidFill>
                  <a:schemeClr val="tx1"/>
                </a:solidFill>
              </a:rPr>
              <a:t>- What </a:t>
            </a:r>
            <a:r>
              <a:rPr lang="en-US" sz="3200" dirty="0">
                <a:solidFill>
                  <a:schemeClr val="tx1"/>
                </a:solidFill>
              </a:rPr>
              <a:t>happens in the film? How is the film? (gripping/moving/hilarious) </a:t>
            </a:r>
            <a:endParaRPr lang="en-US" sz="3200" dirty="0" smtClean="0">
              <a:solidFill>
                <a:schemeClr val="tx1"/>
              </a:solidFill>
            </a:endParaRPr>
          </a:p>
          <a:p>
            <a:pPr>
              <a:lnSpc>
                <a:spcPct val="130000"/>
              </a:lnSpc>
              <a:defRPr/>
            </a:pPr>
            <a:r>
              <a:rPr lang="en-US" sz="3200" dirty="0" smtClean="0">
                <a:solidFill>
                  <a:schemeClr val="tx1"/>
                </a:solidFill>
              </a:rPr>
              <a:t>- What </a:t>
            </a:r>
            <a:r>
              <a:rPr lang="en-US" sz="3200" dirty="0">
                <a:solidFill>
                  <a:schemeClr val="tx1"/>
                </a:solidFill>
              </a:rPr>
              <a:t>about the ending?</a:t>
            </a:r>
          </a:p>
          <a:p>
            <a:pPr>
              <a:lnSpc>
                <a:spcPct val="130000"/>
              </a:lnSpc>
              <a:defRPr/>
            </a:pPr>
            <a:r>
              <a:rPr lang="en-US" sz="3200" dirty="0" smtClean="0">
                <a:solidFill>
                  <a:schemeClr val="tx1"/>
                </a:solidFill>
              </a:rPr>
              <a:t>3. Other </a:t>
            </a:r>
            <a:r>
              <a:rPr lang="en-US" sz="3200" dirty="0">
                <a:solidFill>
                  <a:schemeClr val="tx1"/>
                </a:solidFill>
              </a:rPr>
              <a:t>aspects of the film, the acting, the music, the special effects, the visuals, etc.</a:t>
            </a:r>
          </a:p>
          <a:p>
            <a:pPr>
              <a:lnSpc>
                <a:spcPct val="150000"/>
              </a:lnSpc>
              <a:defRPr/>
            </a:pPr>
            <a:r>
              <a:rPr lang="en-US" sz="2800" dirty="0" smtClean="0">
                <a:solidFill>
                  <a:schemeClr val="tx1"/>
                </a:solidFill>
              </a:rPr>
              <a:t>4. Critics</a:t>
            </a:r>
            <a:r>
              <a:rPr lang="en-US" sz="2800" dirty="0">
                <a:solidFill>
                  <a:schemeClr val="tx1"/>
                </a:solidFill>
              </a:rPr>
              <a:t>’ reviews, your overall opinion.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342900" y="868361"/>
            <a:ext cx="11525250" cy="595947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342900" indent="-342900">
              <a:lnSpc>
                <a:spcPct val="130000"/>
              </a:lnSpc>
              <a:buAutoNum type="arabicPeriod"/>
              <a:defRPr/>
            </a:pPr>
            <a:r>
              <a:rPr lang="vi-VN" sz="2400" b="1" dirty="0" smtClean="0">
                <a:solidFill>
                  <a:srgbClr val="FF0000"/>
                </a:solidFill>
              </a:rPr>
              <a:t>Name </a:t>
            </a:r>
            <a:r>
              <a:rPr lang="vi-VN" sz="2400" b="1" dirty="0">
                <a:solidFill>
                  <a:srgbClr val="FF0000"/>
                </a:solidFill>
              </a:rPr>
              <a:t>of </a:t>
            </a:r>
            <a:r>
              <a:rPr lang="vi-VN" sz="2400" b="1" dirty="0" smtClean="0">
                <a:solidFill>
                  <a:srgbClr val="FF0000"/>
                </a:solidFill>
              </a:rPr>
              <a:t>film</a:t>
            </a:r>
            <a:r>
              <a:rPr lang="en-US" sz="2400" b="1" dirty="0" smtClean="0">
                <a:solidFill>
                  <a:srgbClr val="FF0000"/>
                </a:solidFill>
              </a:rPr>
              <a:t>: </a:t>
            </a:r>
            <a:r>
              <a:rPr lang="en-US" sz="2400" dirty="0" smtClean="0">
                <a:solidFill>
                  <a:schemeClr val="tx1"/>
                </a:solidFill>
              </a:rPr>
              <a:t>Big Ben Down</a:t>
            </a:r>
            <a:endParaRPr lang="en-US" sz="2400" dirty="0">
              <a:solidFill>
                <a:schemeClr val="tx1"/>
              </a:solidFill>
            </a:endParaRPr>
          </a:p>
          <a:p>
            <a:pPr>
              <a:lnSpc>
                <a:spcPct val="130000"/>
              </a:lnSpc>
              <a:defRPr/>
            </a:pPr>
            <a:r>
              <a:rPr lang="en-US" sz="2400" b="1" dirty="0">
                <a:solidFill>
                  <a:srgbClr val="FF0000"/>
                </a:solidFill>
              </a:rPr>
              <a:t>T</a:t>
            </a:r>
            <a:r>
              <a:rPr lang="vi-VN" sz="2400" b="1" dirty="0" smtClean="0">
                <a:solidFill>
                  <a:srgbClr val="FF0000"/>
                </a:solidFill>
              </a:rPr>
              <a:t>ype </a:t>
            </a:r>
            <a:r>
              <a:rPr lang="vi-VN" sz="2400" b="1" dirty="0">
                <a:solidFill>
                  <a:srgbClr val="FF0000"/>
                </a:solidFill>
              </a:rPr>
              <a:t>of </a:t>
            </a:r>
            <a:r>
              <a:rPr lang="vi-VN" sz="2400" b="1" dirty="0" smtClean="0">
                <a:solidFill>
                  <a:srgbClr val="FF0000"/>
                </a:solidFill>
              </a:rPr>
              <a:t>film</a:t>
            </a:r>
            <a:r>
              <a:rPr lang="en-US" sz="2400" b="1" dirty="0" smtClean="0">
                <a:solidFill>
                  <a:srgbClr val="FF0000"/>
                </a:solidFill>
              </a:rPr>
              <a:t>: </a:t>
            </a:r>
            <a:r>
              <a:rPr lang="en-US" sz="2400" dirty="0" smtClean="0">
                <a:solidFill>
                  <a:schemeClr val="tx1"/>
                </a:solidFill>
              </a:rPr>
              <a:t>Action </a:t>
            </a:r>
          </a:p>
          <a:p>
            <a:pPr>
              <a:lnSpc>
                <a:spcPct val="130000"/>
              </a:lnSpc>
              <a:defRPr/>
            </a:pPr>
            <a:r>
              <a:rPr lang="en-US" sz="2400" b="1" dirty="0">
                <a:solidFill>
                  <a:srgbClr val="FF0000"/>
                </a:solidFill>
              </a:rPr>
              <a:t>A</a:t>
            </a:r>
            <a:r>
              <a:rPr lang="vi-VN" sz="2400" b="1" dirty="0" smtClean="0">
                <a:solidFill>
                  <a:srgbClr val="FF0000"/>
                </a:solidFill>
              </a:rPr>
              <a:t>ctors</a:t>
            </a:r>
            <a:r>
              <a:rPr lang="en-US" sz="2400" b="1" dirty="0" smtClean="0">
                <a:solidFill>
                  <a:srgbClr val="FF0000"/>
                </a:solidFill>
              </a:rPr>
              <a:t>: </a:t>
            </a:r>
            <a:r>
              <a:rPr lang="en-US" sz="2400" dirty="0" smtClean="0">
                <a:solidFill>
                  <a:schemeClr val="tx1"/>
                </a:solidFill>
              </a:rPr>
              <a:t>It stars </a:t>
            </a:r>
            <a:r>
              <a:rPr lang="en-US" sz="2400" dirty="0">
                <a:solidFill>
                  <a:schemeClr val="tx1"/>
                </a:solidFill>
              </a:rPr>
              <a:t>Bruce Willis as a New York cop on holiday in London.</a:t>
            </a:r>
            <a:r>
              <a:rPr lang="vi-VN" sz="2400" b="1" dirty="0" smtClean="0">
                <a:solidFill>
                  <a:schemeClr val="tx1"/>
                </a:solidFill>
              </a:rPr>
              <a:t> </a:t>
            </a:r>
            <a:r>
              <a:rPr lang="vi-VN" sz="2400" b="1" dirty="0">
                <a:solidFill>
                  <a:srgbClr val="FF0000"/>
                </a:solidFill>
              </a:rPr>
              <a:t/>
            </a:r>
            <a:br>
              <a:rPr lang="vi-VN" sz="2400" b="1" dirty="0">
                <a:solidFill>
                  <a:srgbClr val="FF0000"/>
                </a:solidFill>
              </a:rPr>
            </a:br>
            <a:r>
              <a:rPr lang="en-US" sz="2400" b="1" dirty="0" smtClean="0">
                <a:solidFill>
                  <a:srgbClr val="FF0000"/>
                </a:solidFill>
              </a:rPr>
              <a:t>2. </a:t>
            </a:r>
            <a:r>
              <a:rPr lang="vi-VN" sz="2400" b="1" dirty="0" smtClean="0">
                <a:solidFill>
                  <a:srgbClr val="FF0000"/>
                </a:solidFill>
              </a:rPr>
              <a:t>The plot</a:t>
            </a:r>
            <a:r>
              <a:rPr lang="vi-VN" sz="2400" b="1" dirty="0" smtClean="0">
                <a:solidFill>
                  <a:schemeClr val="tx1"/>
                </a:solidFill>
              </a:rPr>
              <a:t>:</a:t>
            </a:r>
            <a:endParaRPr lang="en-US" sz="2400" b="1" dirty="0" smtClean="0">
              <a:solidFill>
                <a:schemeClr val="tx1"/>
              </a:solidFill>
            </a:endParaRPr>
          </a:p>
          <a:p>
            <a:pPr>
              <a:lnSpc>
                <a:spcPct val="130000"/>
              </a:lnSpc>
              <a:defRPr/>
            </a:pPr>
            <a:r>
              <a:rPr lang="en-US" sz="2400" dirty="0">
                <a:solidFill>
                  <a:schemeClr val="tx1"/>
                </a:solidFill>
              </a:rPr>
              <a:t>About a group of terrorists who take control of Big Ben, and threaten to blow it up</a:t>
            </a:r>
            <a:r>
              <a:rPr lang="en-US" sz="2400" dirty="0" smtClean="0">
                <a:solidFill>
                  <a:schemeClr val="tx1"/>
                </a:solidFill>
              </a:rPr>
              <a:t>.</a:t>
            </a:r>
            <a:r>
              <a:rPr lang="vi-VN" sz="2400" b="1" dirty="0" smtClean="0">
                <a:solidFill>
                  <a:schemeClr val="tx1"/>
                </a:solidFill>
              </a:rPr>
              <a:t> </a:t>
            </a:r>
            <a:endParaRPr lang="en-US" sz="2400" b="1" dirty="0" smtClean="0">
              <a:solidFill>
                <a:schemeClr val="tx1"/>
              </a:solidFill>
            </a:endParaRPr>
          </a:p>
          <a:p>
            <a:pPr>
              <a:lnSpc>
                <a:spcPct val="130000"/>
              </a:lnSpc>
              <a:defRPr/>
            </a:pPr>
            <a:r>
              <a:rPr lang="en-US" sz="2400" b="1" dirty="0" smtClean="0">
                <a:solidFill>
                  <a:srgbClr val="FF0000"/>
                </a:solidFill>
              </a:rPr>
              <a:t>3.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vi-VN" sz="2400" b="1" dirty="0" smtClean="0">
                <a:solidFill>
                  <a:srgbClr val="FF0000"/>
                </a:solidFill>
              </a:rPr>
              <a:t>Other </a:t>
            </a:r>
            <a:r>
              <a:rPr lang="vi-VN" sz="2400" b="1" dirty="0">
                <a:solidFill>
                  <a:srgbClr val="FF0000"/>
                </a:solidFill>
              </a:rPr>
              <a:t>aspects of the film, The acting, the music, the special effects, the visuals, etc. </a:t>
            </a:r>
            <a:br>
              <a:rPr lang="vi-VN" sz="2400" b="1" dirty="0">
                <a:solidFill>
                  <a:srgbClr val="FF0000"/>
                </a:solidFill>
              </a:rPr>
            </a:br>
            <a:r>
              <a:rPr lang="vi-VN" sz="2400" dirty="0" smtClean="0">
                <a:solidFill>
                  <a:schemeClr val="tx1"/>
                </a:solidFill>
              </a:rPr>
              <a:t>The </a:t>
            </a:r>
            <a:r>
              <a:rPr lang="vi-VN" sz="2400" dirty="0">
                <a:solidFill>
                  <a:schemeClr val="tx1"/>
                </a:solidFill>
              </a:rPr>
              <a:t>acting </a:t>
            </a:r>
            <a:r>
              <a:rPr lang="vi-VN" sz="2400" dirty="0" smtClean="0">
                <a:solidFill>
                  <a:schemeClr val="tx1"/>
                </a:solidFill>
              </a:rPr>
              <a:t>is </a:t>
            </a:r>
            <a:r>
              <a:rPr lang="vi-VN" sz="2400" dirty="0">
                <a:solidFill>
                  <a:schemeClr val="tx1"/>
                </a:solidFill>
              </a:rPr>
              <a:t>very good. The </a:t>
            </a:r>
            <a:r>
              <a:rPr lang="vi-VN" sz="2400" dirty="0" smtClean="0">
                <a:solidFill>
                  <a:schemeClr val="tx1"/>
                </a:solidFill>
              </a:rPr>
              <a:t>music, </a:t>
            </a:r>
            <a:r>
              <a:rPr lang="vi-VN" sz="2400" dirty="0">
                <a:solidFill>
                  <a:schemeClr val="tx1"/>
                </a:solidFill>
              </a:rPr>
              <a:t>the special effects</a:t>
            </a:r>
            <a:r>
              <a:rPr lang="vi-VN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smtClean="0">
                <a:solidFill>
                  <a:schemeClr val="tx1"/>
                </a:solidFill>
              </a:rPr>
              <a:t>are incredible.</a:t>
            </a:r>
          </a:p>
          <a:p>
            <a:pPr>
              <a:lnSpc>
                <a:spcPct val="130000"/>
              </a:lnSpc>
              <a:defRPr/>
            </a:pPr>
            <a:r>
              <a:rPr lang="en-US" sz="2400" b="1" dirty="0" smtClean="0">
                <a:solidFill>
                  <a:srgbClr val="FF0000"/>
                </a:solidFill>
              </a:rPr>
              <a:t>4. Critics’ reviews, your overall opinion</a:t>
            </a:r>
          </a:p>
          <a:p>
            <a:pPr>
              <a:lnSpc>
                <a:spcPct val="130000"/>
              </a:lnSpc>
              <a:defRPr/>
            </a:pPr>
            <a:r>
              <a:rPr lang="en-US" sz="2400" dirty="0">
                <a:solidFill>
                  <a:schemeClr val="tx1"/>
                </a:solidFill>
              </a:rPr>
              <a:t>Critics say the film is violent and gripping.</a:t>
            </a:r>
            <a:endParaRPr lang="en-US" sz="2400" b="1" dirty="0" smtClean="0">
              <a:solidFill>
                <a:schemeClr val="tx1"/>
              </a:solidFill>
            </a:endParaRPr>
          </a:p>
          <a:p>
            <a:pPr>
              <a:lnSpc>
                <a:spcPct val="130000"/>
              </a:lnSpc>
              <a:defRPr/>
            </a:pPr>
            <a:r>
              <a:rPr lang="vi-VN" sz="2400" dirty="0" smtClean="0">
                <a:solidFill>
                  <a:schemeClr val="tx1"/>
                </a:solidFill>
              </a:rPr>
              <a:t>I </a:t>
            </a:r>
            <a:r>
              <a:rPr lang="vi-VN" sz="2400" dirty="0">
                <a:solidFill>
                  <a:schemeClr val="tx1"/>
                </a:solidFill>
              </a:rPr>
              <a:t>think that the film is so wonderful from actor, actress to visual, music.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6019801" y="180975"/>
            <a:ext cx="6172199" cy="3208338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en-US" sz="2400" b="1" dirty="0" smtClean="0">
                <a:solidFill>
                  <a:schemeClr val="tx1"/>
                </a:solidFill>
              </a:rPr>
              <a:t>	THE </a:t>
            </a:r>
            <a:r>
              <a:rPr lang="en-US" sz="2400" b="1" dirty="0">
                <a:solidFill>
                  <a:schemeClr val="tx1"/>
                </a:solidFill>
              </a:rPr>
              <a:t>CHAINSAW MASSACRE AT </a:t>
            </a:r>
            <a:r>
              <a:rPr lang="en-US" sz="2400" b="1" dirty="0" smtClean="0">
                <a:solidFill>
                  <a:schemeClr val="tx1"/>
                </a:solidFill>
              </a:rPr>
              <a:t>			</a:t>
            </a:r>
            <a:r>
              <a:rPr lang="en-US" sz="2400" b="1" dirty="0" smtClean="0">
                <a:solidFill>
                  <a:schemeClr val="tx1"/>
                </a:solidFill>
              </a:rPr>
              <a:t>HALLOWEEN</a:t>
            </a:r>
            <a:r>
              <a:rPr lang="en-US" sz="2400" b="1" dirty="0">
                <a:solidFill>
                  <a:schemeClr val="tx1"/>
                </a:solidFill>
              </a:rPr>
              <a:t/>
            </a:r>
            <a:br>
              <a:rPr lang="en-US" sz="2400" b="1" dirty="0">
                <a:solidFill>
                  <a:schemeClr val="tx1"/>
                </a:solidFill>
              </a:rPr>
            </a:br>
            <a:r>
              <a:rPr lang="en-US" sz="2400" b="1" dirty="0">
                <a:solidFill>
                  <a:schemeClr val="tx1"/>
                </a:solidFill>
              </a:rPr>
              <a:t>Horror:</a:t>
            </a:r>
            <a:r>
              <a:rPr lang="en-US" sz="2400" dirty="0">
                <a:solidFill>
                  <a:schemeClr val="tx1"/>
                </a:solidFill>
              </a:rPr>
              <a:t> About a killer who escapes from a hospital. The story takes place in a children’s camp on Halloween. 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It stars Jamie Lee Curtis as a school teacher who falls in love with the killer. 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Critics say the film is very frightening</a:t>
            </a:r>
          </a:p>
          <a:p>
            <a:pPr>
              <a:defRPr/>
            </a:pPr>
            <a:r>
              <a:rPr lang="en-US" sz="2400" dirty="0">
                <a:solidFill>
                  <a:schemeClr val="tx1"/>
                </a:solidFill>
              </a:rPr>
              <a:t> and may be the scariest film ever. 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190501" y="3522662"/>
            <a:ext cx="5410200" cy="3208338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en-US" sz="2400" b="1" dirty="0">
                <a:solidFill>
                  <a:schemeClr val="tx1"/>
                </a:solidFill>
              </a:rPr>
              <a:t>                             BIG BEN DOWN</a:t>
            </a:r>
            <a:br>
              <a:rPr lang="en-US" sz="2400" b="1" dirty="0">
                <a:solidFill>
                  <a:schemeClr val="tx1"/>
                </a:solidFill>
              </a:rPr>
            </a:br>
            <a:r>
              <a:rPr lang="en-US" sz="2400" b="1" dirty="0">
                <a:solidFill>
                  <a:schemeClr val="tx1"/>
                </a:solidFill>
              </a:rPr>
              <a:t>Action:</a:t>
            </a:r>
            <a:r>
              <a:rPr lang="en-US" sz="2400" dirty="0">
                <a:solidFill>
                  <a:schemeClr val="tx1"/>
                </a:solidFill>
              </a:rPr>
              <a:t> About a group of terrorists who take control of Big Ben, and threaten to blow it up. 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It stars Bruce Willis as a New York cop on holiday in London. 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Critics say the film is violent and </a:t>
            </a:r>
          </a:p>
          <a:p>
            <a:pPr>
              <a:defRPr/>
            </a:pPr>
            <a:r>
              <a:rPr lang="en-US" sz="2400" dirty="0">
                <a:solidFill>
                  <a:schemeClr val="tx1"/>
                </a:solidFill>
              </a:rPr>
              <a:t>gripping. 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190501" y="180975"/>
            <a:ext cx="5410200" cy="3208338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en-US" sz="2400" b="1" dirty="0">
                <a:solidFill>
                  <a:schemeClr val="tx1"/>
                </a:solidFill>
              </a:rPr>
              <a:t>                PIRATES OF SOUTHEAST ASIA</a:t>
            </a:r>
            <a:r>
              <a:rPr lang="en-US" sz="2400" dirty="0">
                <a:solidFill>
                  <a:schemeClr val="tx1"/>
                </a:solidFill>
              </a:rPr>
              <a:t/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b="1" dirty="0">
                <a:solidFill>
                  <a:schemeClr val="tx1"/>
                </a:solidFill>
              </a:rPr>
              <a:t>Documentary:</a:t>
            </a:r>
            <a:r>
              <a:rPr lang="en-US" sz="2400" dirty="0">
                <a:solidFill>
                  <a:schemeClr val="tx1"/>
                </a:solidFill>
              </a:rPr>
              <a:t> About modern day pirates in Indonesia and Malaysia who attack other ships. 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It stars Peter O’Toole as the voice of the narrator. 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Critics say the film is shocking, but it </a:t>
            </a:r>
          </a:p>
          <a:p>
            <a:pPr>
              <a:defRPr/>
            </a:pPr>
            <a:r>
              <a:rPr lang="en-US" sz="2400" dirty="0">
                <a:solidFill>
                  <a:schemeClr val="tx1"/>
                </a:solidFill>
              </a:rPr>
              <a:t>is a must-see. </a:t>
            </a:r>
            <a:br>
              <a:rPr lang="en-US" sz="2400" dirty="0">
                <a:solidFill>
                  <a:schemeClr val="tx1"/>
                </a:solidFill>
              </a:rPr>
            </a:b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2432" y="1603398"/>
            <a:ext cx="1677450" cy="1616052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14" name="Rounded Rectangle 13"/>
          <p:cNvSpPr/>
          <p:nvPr/>
        </p:nvSpPr>
        <p:spPr>
          <a:xfrm>
            <a:off x="6172200" y="3900487"/>
            <a:ext cx="5867399" cy="2830513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en-US" sz="2400" b="1" dirty="0">
                <a:solidFill>
                  <a:schemeClr val="tx1"/>
                </a:solidFill>
              </a:rPr>
              <a:t>PLANET OF THE JELLYFISH</a:t>
            </a:r>
            <a:br>
              <a:rPr lang="en-US" sz="2400" b="1" dirty="0">
                <a:solidFill>
                  <a:schemeClr val="tx1"/>
                </a:solidFill>
              </a:rPr>
            </a:br>
            <a:r>
              <a:rPr lang="en-US" sz="2400" b="1" dirty="0">
                <a:solidFill>
                  <a:schemeClr val="tx1"/>
                </a:solidFill>
              </a:rPr>
              <a:t>Sci-fi:</a:t>
            </a:r>
            <a:r>
              <a:rPr lang="en-US" sz="2400" dirty="0">
                <a:solidFill>
                  <a:schemeClr val="tx1"/>
                </a:solidFill>
              </a:rPr>
              <a:t> About super intelligent space jellyfish that attack the Earth in the future. 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It stars Cameron Diaz as a soldier, who is sent to stop the attack of space jellyfish. 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Critics say that the film is fantastic </a:t>
            </a:r>
          </a:p>
          <a:p>
            <a:pPr>
              <a:defRPr/>
            </a:pPr>
            <a:r>
              <a:rPr lang="en-US" sz="2400" dirty="0">
                <a:solidFill>
                  <a:schemeClr val="tx1"/>
                </a:solidFill>
              </a:rPr>
              <a:t>and gripping. </a:t>
            </a:r>
            <a:br>
              <a:rPr lang="en-US" sz="2400" dirty="0">
                <a:solidFill>
                  <a:schemeClr val="tx1"/>
                </a:solidFill>
              </a:rPr>
            </a:br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2525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85726" y="61913"/>
            <a:ext cx="1104900" cy="390525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i="1" dirty="0"/>
              <a:t>Writing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49363" y="30600"/>
            <a:ext cx="8229600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chemeClr val="accent5"/>
                </a:solidFill>
              </a:rPr>
              <a:t>4. Write a review of your </a:t>
            </a:r>
            <a:r>
              <a:rPr lang="en-US" sz="3200" b="1" dirty="0" err="1">
                <a:solidFill>
                  <a:schemeClr val="accent5"/>
                </a:solidFill>
              </a:rPr>
              <a:t>favourite</a:t>
            </a:r>
            <a:r>
              <a:rPr lang="en-US" sz="3200" b="1" dirty="0">
                <a:solidFill>
                  <a:schemeClr val="accent5"/>
                </a:solidFill>
              </a:rPr>
              <a:t> film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1319610" y="639979"/>
            <a:ext cx="10637838" cy="6218021"/>
          </a:xfrm>
          <a:prstGeom prst="roundRect">
            <a:avLst/>
          </a:prstGeom>
          <a:solidFill>
            <a:schemeClr val="bg1"/>
          </a:solid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600" b="1" dirty="0" smtClean="0">
              <a:solidFill>
                <a:srgbClr val="FF0000"/>
              </a:solidFill>
            </a:endParaRPr>
          </a:p>
          <a:p>
            <a:pPr algn="ctr">
              <a:defRPr/>
            </a:pPr>
            <a:endParaRPr lang="en-US" sz="2600" b="1" dirty="0">
              <a:solidFill>
                <a:srgbClr val="FF0000"/>
              </a:solidFill>
            </a:endParaRPr>
          </a:p>
          <a:p>
            <a:pPr algn="ctr">
              <a:defRPr/>
            </a:pPr>
            <a:r>
              <a:rPr lang="en-US" sz="2800" b="1" dirty="0" smtClean="0">
                <a:solidFill>
                  <a:srgbClr val="FF0000"/>
                </a:solidFill>
              </a:rPr>
              <a:t/>
            </a:r>
            <a:br>
              <a:rPr lang="en-US" sz="2800" b="1" dirty="0" smtClean="0">
                <a:solidFill>
                  <a:srgbClr val="FF0000"/>
                </a:solidFill>
              </a:rPr>
            </a:br>
            <a:r>
              <a:rPr lang="en-US" sz="2800" b="1" dirty="0" smtClean="0">
                <a:solidFill>
                  <a:srgbClr val="FF0000"/>
                </a:solidFill>
              </a:rPr>
              <a:t>My </a:t>
            </a:r>
            <a:r>
              <a:rPr lang="en-US" sz="2800" b="1" dirty="0" err="1">
                <a:solidFill>
                  <a:srgbClr val="FF0000"/>
                </a:solidFill>
              </a:rPr>
              <a:t>favourite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</a:rPr>
              <a:t>film</a:t>
            </a:r>
          </a:p>
          <a:p>
            <a:pPr>
              <a:lnSpc>
                <a:spcPct val="130000"/>
              </a:lnSpc>
              <a:defRPr/>
            </a:pPr>
            <a:r>
              <a:rPr lang="en-US" sz="2800" dirty="0" smtClean="0">
                <a:solidFill>
                  <a:schemeClr val="tx1"/>
                </a:solidFill>
              </a:rPr>
              <a:t>My </a:t>
            </a:r>
            <a:r>
              <a:rPr lang="en-US" sz="2800" dirty="0" err="1" smtClean="0">
                <a:solidFill>
                  <a:schemeClr val="tx1"/>
                </a:solidFill>
              </a:rPr>
              <a:t>favourite</a:t>
            </a:r>
            <a:r>
              <a:rPr lang="en-US" sz="2800" dirty="0" smtClean="0">
                <a:solidFill>
                  <a:schemeClr val="tx1"/>
                </a:solidFill>
              </a:rPr>
              <a:t> film is </a:t>
            </a:r>
            <a:r>
              <a:rPr lang="en-US" sz="2800" u="sng" dirty="0" smtClean="0">
                <a:solidFill>
                  <a:srgbClr val="FF0000"/>
                </a:solidFill>
              </a:rPr>
              <a:t>Big Ben Down </a:t>
            </a:r>
          </a:p>
          <a:p>
            <a:pPr>
              <a:lnSpc>
                <a:spcPct val="130000"/>
              </a:lnSpc>
              <a:defRPr/>
            </a:pPr>
            <a:r>
              <a:rPr lang="en-US" sz="2800" dirty="0" smtClean="0">
                <a:solidFill>
                  <a:schemeClr val="tx1"/>
                </a:solidFill>
              </a:rPr>
              <a:t>It </a:t>
            </a:r>
            <a:r>
              <a:rPr lang="en-US" sz="2800" dirty="0">
                <a:solidFill>
                  <a:schemeClr val="tx1"/>
                </a:solidFill>
              </a:rPr>
              <a:t>is </a:t>
            </a:r>
            <a:r>
              <a:rPr lang="en-US" sz="2800" dirty="0" smtClean="0">
                <a:solidFill>
                  <a:schemeClr val="tx1"/>
                </a:solidFill>
              </a:rPr>
              <a:t>an </a:t>
            </a:r>
            <a:r>
              <a:rPr lang="en-US" sz="2800" u="sng" dirty="0" smtClean="0">
                <a:solidFill>
                  <a:srgbClr val="FF0000"/>
                </a:solidFill>
              </a:rPr>
              <a:t>action</a:t>
            </a:r>
            <a:r>
              <a:rPr lang="en-US" sz="2800" dirty="0" smtClean="0">
                <a:solidFill>
                  <a:schemeClr val="tx1"/>
                </a:solidFill>
              </a:rPr>
              <a:t> film. It </a:t>
            </a:r>
            <a:r>
              <a:rPr lang="en-US" sz="2800" dirty="0">
                <a:solidFill>
                  <a:schemeClr val="tx1"/>
                </a:solidFill>
              </a:rPr>
              <a:t>stars </a:t>
            </a:r>
            <a:r>
              <a:rPr lang="en-US" sz="2800" u="sng" dirty="0">
                <a:solidFill>
                  <a:srgbClr val="FF0000"/>
                </a:solidFill>
              </a:rPr>
              <a:t>Bruce Willis as a New York cop on holiday in </a:t>
            </a:r>
            <a:r>
              <a:rPr lang="en-US" sz="2800" u="sng" dirty="0" smtClean="0">
                <a:solidFill>
                  <a:srgbClr val="FF0000"/>
                </a:solidFill>
              </a:rPr>
              <a:t>London.</a:t>
            </a:r>
          </a:p>
          <a:p>
            <a:pPr>
              <a:lnSpc>
                <a:spcPct val="130000"/>
              </a:lnSpc>
              <a:defRPr/>
            </a:pPr>
            <a:r>
              <a:rPr lang="vi-VN" sz="28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It’s about</a:t>
            </a:r>
            <a:r>
              <a:rPr lang="en-US" sz="28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u="sng" dirty="0" smtClean="0">
                <a:solidFill>
                  <a:srgbClr val="FF0000"/>
                </a:solidFill>
              </a:rPr>
              <a:t>a </a:t>
            </a:r>
            <a:r>
              <a:rPr lang="en-US" sz="2800" u="sng" dirty="0">
                <a:solidFill>
                  <a:srgbClr val="FF0000"/>
                </a:solidFill>
              </a:rPr>
              <a:t>group of terrorists who take control of Big Ben, and threaten to blow it up.</a:t>
            </a:r>
            <a:r>
              <a:rPr lang="vi-VN" sz="2800" b="1" dirty="0">
                <a:solidFill>
                  <a:srgbClr val="FF0000"/>
                </a:solidFill>
              </a:rPr>
              <a:t> </a:t>
            </a:r>
            <a:r>
              <a:rPr lang="vi-VN" sz="28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The </a:t>
            </a:r>
            <a:r>
              <a:rPr lang="vi-VN" sz="28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film </a:t>
            </a:r>
            <a:r>
              <a:rPr lang="en-US" sz="28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is  </a:t>
            </a:r>
            <a:r>
              <a:rPr lang="en-US" sz="2800" u="sng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gripping so I couldn’t take my eyes off the screen.</a:t>
            </a:r>
          </a:p>
          <a:p>
            <a:pPr>
              <a:lnSpc>
                <a:spcPct val="130000"/>
              </a:lnSpc>
              <a:defRPr/>
            </a:pPr>
            <a:r>
              <a:rPr lang="vi-VN" sz="28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The acting is</a:t>
            </a:r>
            <a:r>
              <a:rPr lang="en-US" sz="28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excellent.</a:t>
            </a:r>
            <a:r>
              <a:rPr lang="vi-VN" sz="28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The </a:t>
            </a:r>
            <a:r>
              <a:rPr lang="vi-VN" sz="28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music </a:t>
            </a:r>
            <a:r>
              <a:rPr lang="en-US" sz="28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, </a:t>
            </a:r>
            <a:r>
              <a:rPr lang="en-US" sz="28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t</a:t>
            </a:r>
            <a:r>
              <a:rPr lang="vi-VN" sz="28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he </a:t>
            </a:r>
            <a:r>
              <a:rPr lang="vi-VN" sz="28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visuals </a:t>
            </a:r>
            <a:r>
              <a:rPr lang="vi-VN" sz="28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are </a:t>
            </a:r>
            <a:r>
              <a:rPr lang="en-US" sz="2800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incredible.</a:t>
            </a:r>
          </a:p>
          <a:p>
            <a:pPr>
              <a:lnSpc>
                <a:spcPct val="130000"/>
              </a:lnSpc>
              <a:defRPr/>
            </a:pPr>
            <a:r>
              <a:rPr lang="vi-VN" sz="28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Critics </a:t>
            </a:r>
            <a:r>
              <a:rPr lang="vi-VN" sz="28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say that the film </a:t>
            </a:r>
            <a:r>
              <a:rPr lang="vi-VN" sz="28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is</a:t>
            </a:r>
            <a:r>
              <a:rPr lang="en-US" sz="28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u="sng" dirty="0" smtClean="0">
                <a:solidFill>
                  <a:srgbClr val="FF0000"/>
                </a:solidFill>
              </a:rPr>
              <a:t>violent </a:t>
            </a:r>
            <a:r>
              <a:rPr lang="en-US" sz="2800" u="sng" dirty="0">
                <a:solidFill>
                  <a:srgbClr val="FF0000"/>
                </a:solidFill>
              </a:rPr>
              <a:t>and gripping</a:t>
            </a:r>
            <a:r>
              <a:rPr lang="en-US" sz="2800" u="sng" dirty="0" smtClean="0">
                <a:solidFill>
                  <a:srgbClr val="FF0000"/>
                </a:solidFill>
              </a:rPr>
              <a:t>.</a:t>
            </a:r>
            <a:endParaRPr lang="en-US" sz="2800" u="sng" dirty="0" smtClean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  <a:p>
            <a:pPr>
              <a:lnSpc>
                <a:spcPct val="130000"/>
              </a:lnSpc>
              <a:defRPr/>
            </a:pPr>
            <a:r>
              <a:rPr lang="en-US" sz="28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But </a:t>
            </a:r>
            <a:r>
              <a:rPr lang="vi-VN" sz="28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I </a:t>
            </a:r>
            <a:r>
              <a:rPr lang="vi-VN" sz="28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think that the film </a:t>
            </a:r>
            <a:r>
              <a:rPr lang="vi-VN" sz="2800" u="sng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is</a:t>
            </a:r>
            <a:r>
              <a:rPr lang="en-US" sz="2800" u="sng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a </a:t>
            </a:r>
            <a:r>
              <a:rPr lang="en-US" sz="2800" u="sng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must – see. Go and see it if you can.</a:t>
            </a:r>
            <a:endParaRPr lang="en-US" sz="2800" u="sng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  <a:p>
            <a:pPr>
              <a:defRPr/>
            </a:pPr>
            <a:endParaRPr lang="en-US" sz="2600" dirty="0">
              <a:solidFill>
                <a:schemeClr val="tx1"/>
              </a:solidFill>
              <a:cs typeface="Calibri" pitchFamily="34" charset="0"/>
            </a:endParaRPr>
          </a:p>
          <a:p>
            <a:pPr>
              <a:defRPr/>
            </a:pPr>
            <a:endParaRPr lang="en-US" dirty="0">
              <a:solidFill>
                <a:schemeClr val="tx1"/>
              </a:solidFill>
              <a:cs typeface="Calibri" pitchFamily="34" charset="0"/>
            </a:endParaRPr>
          </a:p>
          <a:p>
            <a:pPr>
              <a:defRPr/>
            </a:pPr>
            <a:endParaRPr lang="en-US" dirty="0">
              <a:solidFill>
                <a:schemeClr val="tx1"/>
              </a:solidFill>
            </a:endParaRPr>
          </a:p>
          <a:p>
            <a:pPr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Left Brace 1"/>
          <p:cNvSpPr/>
          <p:nvPr/>
        </p:nvSpPr>
        <p:spPr>
          <a:xfrm>
            <a:off x="1414390" y="1452099"/>
            <a:ext cx="269875" cy="1030287"/>
          </a:xfrm>
          <a:prstGeom prst="leftBrac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 sz="3200"/>
          </a:p>
        </p:txBody>
      </p:sp>
      <p:sp>
        <p:nvSpPr>
          <p:cNvPr id="13" name="Left Brace 12"/>
          <p:cNvSpPr/>
          <p:nvPr/>
        </p:nvSpPr>
        <p:spPr>
          <a:xfrm>
            <a:off x="1464866" y="2939977"/>
            <a:ext cx="139304" cy="1484241"/>
          </a:xfrm>
          <a:prstGeom prst="leftBrac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 sz="3200"/>
          </a:p>
        </p:txBody>
      </p:sp>
      <p:sp>
        <p:nvSpPr>
          <p:cNvPr id="14" name="Left Brace 13"/>
          <p:cNvSpPr/>
          <p:nvPr/>
        </p:nvSpPr>
        <p:spPr>
          <a:xfrm>
            <a:off x="1414390" y="4881809"/>
            <a:ext cx="183648" cy="585932"/>
          </a:xfrm>
          <a:prstGeom prst="leftBrac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 sz="3200"/>
          </a:p>
        </p:txBody>
      </p:sp>
      <p:sp>
        <p:nvSpPr>
          <p:cNvPr id="15" name="Left Brace 14"/>
          <p:cNvSpPr/>
          <p:nvPr/>
        </p:nvSpPr>
        <p:spPr>
          <a:xfrm>
            <a:off x="1497306" y="5502744"/>
            <a:ext cx="165100" cy="1043601"/>
          </a:xfrm>
          <a:prstGeom prst="leftBrac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 sz="3200"/>
          </a:p>
        </p:txBody>
      </p:sp>
      <p:sp>
        <p:nvSpPr>
          <p:cNvPr id="6" name="Rounded Rectangle 5"/>
          <p:cNvSpPr/>
          <p:nvPr/>
        </p:nvSpPr>
        <p:spPr>
          <a:xfrm>
            <a:off x="316362" y="1122825"/>
            <a:ext cx="914400" cy="5456238"/>
          </a:xfrm>
          <a:prstGeom prst="roundRect">
            <a:avLst/>
          </a:prstGeom>
          <a:solidFill>
            <a:schemeClr val="bg1"/>
          </a:solid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/>
          </a:p>
        </p:txBody>
      </p:sp>
      <p:sp>
        <p:nvSpPr>
          <p:cNvPr id="7" name="Rectangle 6"/>
          <p:cNvSpPr/>
          <p:nvPr/>
        </p:nvSpPr>
        <p:spPr>
          <a:xfrm>
            <a:off x="565150" y="1390650"/>
            <a:ext cx="730250" cy="7159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69913" y="2603500"/>
            <a:ext cx="730250" cy="7159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65020" y="4786781"/>
            <a:ext cx="731838" cy="7159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 smtClean="0">
                <a:solidFill>
                  <a:srgbClr val="FF0000"/>
                </a:solidFill>
              </a:rPr>
              <a:t>3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65020" y="5648793"/>
            <a:ext cx="712787" cy="7016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 smtClean="0">
                <a:solidFill>
                  <a:srgbClr val="FF0000"/>
                </a:solidFill>
              </a:rPr>
              <a:t>4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0071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2602</TotalTime>
  <Words>420</Words>
  <Application>Microsoft Office PowerPoint</Application>
  <PresentationFormat>Widescreen</PresentationFormat>
  <Paragraphs>97</Paragraphs>
  <Slides>10</Slides>
  <Notes>0</Notes>
  <HiddenSlides>0</HiddenSlides>
  <MMClips>9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Cooper Black</vt:lpstr>
      <vt:lpstr>Arial</vt:lpstr>
      <vt:lpstr>Calibri Light</vt:lpstr>
      <vt:lpstr>Calibri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LÊ THANH HUYỀN</Manager>
  <Company>0986080588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E7-U8-SKILL2-JESS</dc:title>
  <dc:creator>JESSICA LEE</dc:creator>
  <cp:lastModifiedBy>My Laptop</cp:lastModifiedBy>
  <cp:revision>187</cp:revision>
  <dcterms:created xsi:type="dcterms:W3CDTF">2018-11-05T02:58:53Z</dcterms:created>
  <dcterms:modified xsi:type="dcterms:W3CDTF">2021-02-24T03:32:01Z</dcterms:modified>
</cp:coreProperties>
</file>