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5" r:id="rId2"/>
    <p:sldId id="282" r:id="rId3"/>
    <p:sldId id="419" r:id="rId4"/>
    <p:sldId id="420" r:id="rId5"/>
    <p:sldId id="434" r:id="rId6"/>
    <p:sldId id="435" r:id="rId7"/>
    <p:sldId id="429" r:id="rId8"/>
    <p:sldId id="422" r:id="rId9"/>
    <p:sldId id="423" r:id="rId10"/>
  </p:sldIdLst>
  <p:sldSz cx="12192000" cy="6858000"/>
  <p:notesSz cx="6858000" cy="9144000"/>
  <p:embeddedFontLst>
    <p:embeddedFont>
      <p:font typeface="Cooper Black" panose="0208090404030B020404" pitchFamily="18" charset="0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FF33CC"/>
    <a:srgbClr val="0066FF"/>
    <a:srgbClr val="FF0066"/>
    <a:srgbClr val="FF9966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A75255-989D-47C5-BD71-3E1A0AA8BF80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A70866-1291-431F-9125-B3468DA714B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8D883-2008-4C51-B322-1E128D0C63F8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3624A-FE31-4B28-8988-865FF0CE03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119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AC9D-45F8-4717-8DD6-E54E6CABE5E2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5729D-54B0-4FBA-8470-6CCB10E3E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11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E4CD7-F65D-481D-A535-EF9EEA0F4C05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F4A8F-43C9-4170-A070-3FFDEAF73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00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DE7D9-4FB7-46B6-8AF4-743441AA4AE5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EBAAA-F3F1-427A-B8CD-5AE1A0C36D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32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184B1-52F5-4393-B9A2-4A57E1F66AC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DC1FD-1F6A-428A-A751-678898692C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80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EB77F-DB56-4265-8A56-6C3052641315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BC994F-160E-48D7-9570-1C75BE78E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8821F-7931-48E2-A0C7-0040B0A3E3A9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35285-1873-4E19-BB18-065784C08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7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2E73D-DF2C-4728-9ADE-1981DAC4D2C2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BB63F-D789-4269-AD58-F40D824B07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62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7A42-21E9-4FF1-8641-284BF8348BAD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45B6A-B6F6-4471-A2A6-9B4368D7E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92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40E5A-6D80-4D8A-BC5E-D4D147366D05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76DF3-336C-4759-B8E5-5F0420D14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92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65A7-F8DD-4399-B1B2-697B141DDEA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A4EFF8-D09E-43FE-8A75-1719D79349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7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9D62AC-E637-4660-862F-90629DB72971}" type="datetimeFigureOut">
              <a:rPr lang="en-US"/>
              <a:pPr>
                <a:defRPr/>
              </a:pPr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0AF7EB9-28A7-4144-9BF9-F1B11E4308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3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5" Type="http://schemas.openxmlformats.org/officeDocument/2006/relationships/image" Target="../media/image4.jpeg"/><Relationship Id="rId10" Type="http://schemas.openxmlformats.org/officeDocument/2006/relationships/audio" Target="../media/audio8.wav"/><Relationship Id="rId19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1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6.wav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audio" Target="../media/audio15.wav"/><Relationship Id="rId11" Type="http://schemas.openxmlformats.org/officeDocument/2006/relationships/image" Target="../media/image3.png"/><Relationship Id="rId5" Type="http://schemas.openxmlformats.org/officeDocument/2006/relationships/audio" Target="../media/audio14.wav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audio" Target="../media/audio13.wav"/><Relationship Id="rId9" Type="http://schemas.openxmlformats.org/officeDocument/2006/relationships/image" Target="../media/image4.jpe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0.wav"/><Relationship Id="rId11" Type="http://schemas.openxmlformats.org/officeDocument/2006/relationships/image" Target="../media/image9.png"/><Relationship Id="rId5" Type="http://schemas.openxmlformats.org/officeDocument/2006/relationships/audio" Target="../media/audio19.wav"/><Relationship Id="rId10" Type="http://schemas.openxmlformats.org/officeDocument/2006/relationships/image" Target="../media/image22.png"/><Relationship Id="rId4" Type="http://schemas.openxmlformats.org/officeDocument/2006/relationships/audio" Target="../media/audio18.wav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18860"/>
            <a:ext cx="121920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UNIT 9. </a:t>
            </a:r>
            <a:endParaRPr lang="en-US" sz="4800" b="1" dirty="0" smtClean="0">
              <a:ln w="11430"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oper Black" pitchFamily="18" charset="0"/>
            </a:endParaRPr>
          </a:p>
          <a:p>
            <a:pPr algn="ctr">
              <a:defRPr/>
            </a:pPr>
            <a:r>
              <a:rPr lang="en-US" sz="4800" b="1" dirty="0" smtClean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FESTIVAL </a:t>
            </a: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AROUND THE </a:t>
            </a: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WORLD</a:t>
            </a:r>
          </a:p>
          <a:p>
            <a:pPr algn="ctr">
              <a:defRPr/>
            </a:pPr>
            <a:r>
              <a:rPr lang="en-US" sz="4800" b="1" dirty="0">
                <a:ln w="1143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oper Black" pitchFamily="18" charset="0"/>
              </a:rPr>
              <a:t>A CLOSER LOOK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Box 5"/>
          <p:cNvSpPr txBox="1">
            <a:spLocks noChangeArrowheads="1"/>
          </p:cNvSpPr>
          <p:nvPr/>
        </p:nvSpPr>
        <p:spPr bwMode="auto">
          <a:xfrm>
            <a:off x="625842" y="415697"/>
            <a:ext cx="62912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28700" indent="-1028700">
              <a:buAutoNum type="romanUcPeriod"/>
            </a:pPr>
            <a:r>
              <a:rPr lang="en-US" altLang="en-US" sz="4800" dirty="0" smtClean="0">
                <a:solidFill>
                  <a:srgbClr val="FFFF00"/>
                </a:solidFill>
              </a:rPr>
              <a:t>Vocabulary</a:t>
            </a:r>
          </a:p>
        </p:txBody>
      </p:sp>
      <p:pic>
        <p:nvPicPr>
          <p:cNvPr id="615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7598" y="1246694"/>
            <a:ext cx="80852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schemeClr val="bg1"/>
                </a:solidFill>
              </a:rPr>
              <a:t>1. (to) parade (v): </a:t>
            </a:r>
            <a:r>
              <a:rPr lang="en-US" sz="2800" dirty="0" err="1" smtClean="0">
                <a:solidFill>
                  <a:schemeClr val="bg1"/>
                </a:solidFill>
              </a:rPr>
              <a:t>diễu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hành</a:t>
            </a:r>
            <a:r>
              <a:rPr lang="en-US" sz="2800" dirty="0" smtClean="0">
                <a:solidFill>
                  <a:schemeClr val="bg1"/>
                </a:solidFill>
              </a:rPr>
              <a:t>	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dirty="0" smtClean="0">
                <a:solidFill>
                  <a:schemeClr val="bg1"/>
                </a:solidFill>
              </a:rPr>
              <a:t>a parade: </a:t>
            </a:r>
            <a:r>
              <a:rPr lang="en-US" sz="2800" dirty="0" err="1" smtClean="0">
                <a:solidFill>
                  <a:schemeClr val="bg1"/>
                </a:solidFill>
              </a:rPr>
              <a:t>cuộc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diễu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hành</a:t>
            </a:r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2. culture (n): </a:t>
            </a:r>
            <a:r>
              <a:rPr lang="en-US" sz="2800" dirty="0" err="1" smtClean="0">
                <a:solidFill>
                  <a:schemeClr val="bg1"/>
                </a:solidFill>
              </a:rPr>
              <a:t>văn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hóa</a:t>
            </a:r>
            <a:r>
              <a:rPr lang="en-US" sz="2800" dirty="0" smtClean="0">
                <a:solidFill>
                  <a:schemeClr val="bg1"/>
                </a:solidFill>
              </a:rPr>
              <a:t>		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=&gt; </a:t>
            </a:r>
            <a:r>
              <a:rPr lang="en-US" sz="2800" dirty="0" err="1" smtClean="0">
                <a:solidFill>
                  <a:schemeClr val="bg1"/>
                </a:solidFill>
              </a:rPr>
              <a:t>cutural</a:t>
            </a:r>
            <a:r>
              <a:rPr lang="en-US" sz="2800" dirty="0" smtClean="0">
                <a:solidFill>
                  <a:schemeClr val="bg1"/>
                </a:solidFill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</a:rPr>
              <a:t>adj</a:t>
            </a:r>
            <a:r>
              <a:rPr lang="en-US" sz="2800" dirty="0" smtClean="0">
                <a:solidFill>
                  <a:schemeClr val="bg1"/>
                </a:solidFill>
              </a:rPr>
              <a:t>): </a:t>
            </a:r>
            <a:r>
              <a:rPr lang="en-US" sz="2800" dirty="0" err="1" smtClean="0">
                <a:solidFill>
                  <a:schemeClr val="bg1"/>
                </a:solidFill>
              </a:rPr>
              <a:t>thuộc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về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hóa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có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tính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hóa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</a:rPr>
              <a:t>3. (to) perform (v): </a:t>
            </a:r>
            <a:r>
              <a:rPr lang="en-US" sz="2800" dirty="0" err="1" smtClean="0">
                <a:solidFill>
                  <a:schemeClr val="bg1"/>
                </a:solidFill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</a:rPr>
              <a:t>	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dirty="0" smtClean="0">
                <a:solidFill>
                  <a:schemeClr val="bg1"/>
                </a:solidFill>
              </a:rPr>
              <a:t>performer: </a:t>
            </a:r>
            <a:r>
              <a:rPr lang="en-US" sz="2800" dirty="0" err="1" smtClean="0">
                <a:solidFill>
                  <a:schemeClr val="bg1"/>
                </a:solidFill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diễn</a:t>
            </a:r>
            <a:r>
              <a:rPr lang="en-US" sz="2800" dirty="0" smtClean="0">
                <a:solidFill>
                  <a:schemeClr val="bg1"/>
                </a:solidFill>
              </a:rPr>
              <a:t> / </a:t>
            </a:r>
            <a:r>
              <a:rPr lang="en-US" sz="2800" dirty="0" err="1" smtClean="0">
                <a:solidFill>
                  <a:schemeClr val="bg1"/>
                </a:solidFill>
              </a:rPr>
              <a:t>biểu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diễn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</a:rPr>
              <a:t>4. (to) celebrate (v):  </a:t>
            </a:r>
            <a:r>
              <a:rPr lang="en-US" sz="2800" dirty="0" err="1" smtClean="0">
                <a:solidFill>
                  <a:schemeClr val="bg1"/>
                </a:solidFill>
              </a:rPr>
              <a:t>làm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lễ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kỉ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niệm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kỉ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niệm</a:t>
            </a:r>
            <a:r>
              <a:rPr lang="en-US" sz="2800" dirty="0" smtClean="0">
                <a:solidFill>
                  <a:schemeClr val="bg1"/>
                </a:solidFill>
              </a:rPr>
              <a:t>     </a:t>
            </a:r>
          </a:p>
          <a:p>
            <a:pPr marL="285750" lvl="0" indent="-285750">
              <a:buFont typeface="Symbol" panose="05050102010706020507" pitchFamily="18" charset="2"/>
              <a:buChar char="Þ"/>
            </a:pPr>
            <a:r>
              <a:rPr lang="en-US" sz="2800" dirty="0" smtClean="0">
                <a:solidFill>
                  <a:schemeClr val="bg1"/>
                </a:solidFill>
              </a:rPr>
              <a:t> celebration (n): </a:t>
            </a:r>
            <a:r>
              <a:rPr lang="en-US" sz="2800" dirty="0" err="1" smtClean="0">
                <a:solidFill>
                  <a:schemeClr val="bg1"/>
                </a:solidFill>
              </a:rPr>
              <a:t>lễ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kỉ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niệm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285750" lvl="0" indent="-285750">
              <a:buFont typeface="Symbol" panose="05050102010706020507" pitchFamily="18" charset="2"/>
              <a:buChar char="Þ"/>
            </a:pPr>
            <a:r>
              <a:rPr lang="en-US" sz="2800" dirty="0" smtClean="0">
                <a:solidFill>
                  <a:schemeClr val="bg1"/>
                </a:solidFill>
              </a:rPr>
              <a:t> celebratory (</a:t>
            </a:r>
            <a:r>
              <a:rPr lang="en-US" sz="2800" dirty="0" err="1" smtClean="0">
                <a:solidFill>
                  <a:schemeClr val="bg1"/>
                </a:solidFill>
              </a:rPr>
              <a:t>adj</a:t>
            </a:r>
            <a:r>
              <a:rPr lang="en-US" sz="2800" dirty="0" smtClean="0">
                <a:solidFill>
                  <a:schemeClr val="bg1"/>
                </a:solidFill>
              </a:rPr>
              <a:t>): </a:t>
            </a:r>
            <a:r>
              <a:rPr lang="en-US" sz="2800" dirty="0" err="1" smtClean="0">
                <a:solidFill>
                  <a:schemeClr val="bg1"/>
                </a:solidFill>
              </a:rPr>
              <a:t>mang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tính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kỉ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niệm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3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28700" y="727075"/>
            <a:ext cx="10553700" cy="54324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9FF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972" y="63432"/>
            <a:ext cx="548380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/>
                </a:solidFill>
              </a:rPr>
              <a:t>Complete the table below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183895" y="-12700"/>
            <a:ext cx="904875" cy="641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1a</a:t>
            </a:r>
            <a:endParaRPr lang="en-US" sz="3200" b="1" dirty="0"/>
          </a:p>
        </p:txBody>
      </p:sp>
      <p:pic>
        <p:nvPicPr>
          <p:cNvPr id="10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81738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4379"/>
              </p:ext>
            </p:extLst>
          </p:nvPr>
        </p:nvGraphicFramePr>
        <p:xfrm>
          <a:off x="1358900" y="1154113"/>
          <a:ext cx="9678987" cy="4618035"/>
        </p:xfrm>
        <a:graphic>
          <a:graphicData uri="http://schemas.openxmlformats.org/drawingml/2006/table">
            <a:tbl>
              <a:tblPr/>
              <a:tblGrid>
                <a:gridCol w="3226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6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6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8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33CC"/>
                          </a:solidFill>
                          <a:effectLst/>
                        </a:rPr>
                        <a:t>Verb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33CC"/>
                          </a:solidFill>
                          <a:effectLst/>
                        </a:rPr>
                        <a:t>Noun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>
                          <a:solidFill>
                            <a:srgbClr val="FF33CC"/>
                          </a:solidFill>
                          <a:effectLst/>
                        </a:rPr>
                        <a:t>Adjective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celebrate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</a:rPr>
                        <a:t>1. 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celebratory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64">
                <a:tc>
                  <a:txBody>
                    <a:bodyPr/>
                    <a:lstStyle/>
                    <a:p>
                      <a:pPr algn="l" fontAlgn="t"/>
                      <a:endParaRPr lang="en-US" sz="2800">
                        <a:effectLst/>
                      </a:endParaRP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festival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</a:rPr>
                        <a:t>2. 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64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</a:rPr>
                        <a:t>3. 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parade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2800">
                        <a:effectLst/>
                      </a:endParaRP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0864">
                <a:tc>
                  <a:txBody>
                    <a:bodyPr/>
                    <a:lstStyle/>
                    <a:p>
                      <a:pPr algn="l" fontAlgn="t"/>
                      <a:endParaRPr lang="en-US" sz="2800">
                        <a:effectLst/>
                      </a:endParaRP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</a:rPr>
                        <a:t>4. 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cultural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371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>
                          <a:effectLst/>
                        </a:rPr>
                        <a:t>perform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dirty="0">
                          <a:effectLst/>
                        </a:rPr>
                        <a:t>performer</a:t>
                      </a:r>
                      <a:br>
                        <a:rPr lang="en-US" sz="2800" dirty="0">
                          <a:effectLst/>
                        </a:rPr>
                      </a:br>
                      <a:r>
                        <a:rPr lang="en-US" sz="2800" dirty="0">
                          <a:effectLst/>
                        </a:rPr>
                        <a:t>5. </a:t>
                      </a:r>
                    </a:p>
                  </a:txBody>
                  <a:tcPr marL="95249" marR="95249" marT="38099" marB="3809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91439" marR="91439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158" name="Rectangle 98"/>
          <p:cNvSpPr>
            <a:spLocks noChangeArrowheads="1"/>
          </p:cNvSpPr>
          <p:nvPr/>
        </p:nvSpPr>
        <p:spPr bwMode="auto">
          <a:xfrm>
            <a:off x="2762250" y="26304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sp>
        <p:nvSpPr>
          <p:cNvPr id="103" name="Rounded Rectangle 102"/>
          <p:cNvSpPr/>
          <p:nvPr/>
        </p:nvSpPr>
        <p:spPr>
          <a:xfrm>
            <a:off x="5014913" y="1909763"/>
            <a:ext cx="2355850" cy="460375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</a:rPr>
              <a:t>celebration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296275" y="2630488"/>
            <a:ext cx="2019300" cy="461962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sz="3200" b="1" dirty="0">
                <a:solidFill>
                  <a:srgbClr val="008000"/>
                </a:solidFill>
              </a:rPr>
              <a:t>festive</a:t>
            </a:r>
            <a:endParaRPr lang="en-US" sz="3200" b="1" dirty="0"/>
          </a:p>
        </p:txBody>
      </p:sp>
      <p:sp>
        <p:nvSpPr>
          <p:cNvPr id="80" name="Rounded Rectangle 79"/>
          <p:cNvSpPr/>
          <p:nvPr/>
        </p:nvSpPr>
        <p:spPr>
          <a:xfrm>
            <a:off x="1905000" y="3335338"/>
            <a:ext cx="2019300" cy="461962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sz="3200" b="1" dirty="0">
                <a:solidFill>
                  <a:srgbClr val="008000"/>
                </a:solidFill>
              </a:rPr>
              <a:t>parade </a:t>
            </a:r>
            <a:endParaRPr lang="en-US" sz="3200" b="1" dirty="0"/>
          </a:p>
        </p:txBody>
      </p:sp>
      <p:sp>
        <p:nvSpPr>
          <p:cNvPr id="81" name="Rounded Rectangle 80"/>
          <p:cNvSpPr/>
          <p:nvPr/>
        </p:nvSpPr>
        <p:spPr>
          <a:xfrm>
            <a:off x="5014913" y="4040188"/>
            <a:ext cx="2017712" cy="461962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sz="3200" b="1" dirty="0">
                <a:solidFill>
                  <a:srgbClr val="008000"/>
                </a:solidFill>
              </a:rPr>
              <a:t>culture</a:t>
            </a:r>
            <a:endParaRPr lang="en-US" sz="3200" b="1" dirty="0"/>
          </a:p>
        </p:txBody>
      </p:sp>
      <p:sp>
        <p:nvSpPr>
          <p:cNvPr id="82" name="Rounded Rectangle 81"/>
          <p:cNvSpPr/>
          <p:nvPr/>
        </p:nvSpPr>
        <p:spPr>
          <a:xfrm>
            <a:off x="5014913" y="5191125"/>
            <a:ext cx="2543175" cy="461963"/>
          </a:xfrm>
          <a:prstGeom prst="roundRect">
            <a:avLst/>
          </a:prstGeom>
          <a:noFill/>
          <a:ln>
            <a:solidFill>
              <a:srgbClr val="00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sz="3200" b="1" dirty="0">
                <a:solidFill>
                  <a:srgbClr val="008000"/>
                </a:solidFill>
              </a:rPr>
              <a:t>performance</a:t>
            </a:r>
            <a:endParaRPr lang="en-US" sz="3200" b="1" dirty="0"/>
          </a:p>
        </p:txBody>
      </p:sp>
      <p:pic>
        <p:nvPicPr>
          <p:cNvPr id="5164" name="Picture 1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2450"/>
            <a:ext cx="1984375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745" y="31247"/>
            <a:ext cx="84137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317" y="31247"/>
            <a:ext cx="6683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17 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8174" y="648207"/>
            <a:ext cx="542925" cy="542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56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93964" y="950913"/>
            <a:ext cx="11397961" cy="56261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1.Carnival (</a:t>
            </a:r>
            <a:r>
              <a:rPr lang="en-US" sz="2800" i="1" dirty="0" err="1">
                <a:solidFill>
                  <a:schemeClr val="tx1"/>
                </a:solidFill>
              </a:rPr>
              <a:t>Carnaval</a:t>
            </a:r>
            <a:r>
              <a:rPr lang="en-US" sz="2800" dirty="0">
                <a:solidFill>
                  <a:schemeClr val="tx1"/>
                </a:solidFill>
              </a:rPr>
              <a:t> in Portuguese) is a popular </a:t>
            </a:r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>
                <a:solidFill>
                  <a:schemeClr val="tx1"/>
                </a:solidFill>
              </a:rPr>
              <a:t> _ _ _ _ _  in many countries in South America.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2.It usually happens in February, and South American people  </a:t>
            </a:r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dirty="0">
                <a:solidFill>
                  <a:schemeClr val="tx1"/>
                </a:solidFill>
              </a:rPr>
              <a:t> _ _ _ _ _ _ 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it in different ways.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3.The Rio Carnival is the biggest and most famous, with the most lively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_ _ _ _ _ _ </a:t>
            </a:r>
            <a:r>
              <a:rPr lang="en-US" sz="2800" dirty="0" smtClean="0">
                <a:solidFill>
                  <a:schemeClr val="tx1"/>
                </a:solidFill>
              </a:rPr>
              <a:t>_ 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4.It gives people a chance to learn about the true </a:t>
            </a:r>
            <a:r>
              <a:rPr lang="en-US" sz="2800" dirty="0">
                <a:solidFill>
                  <a:srgbClr val="FF0000"/>
                </a:solidFill>
              </a:rPr>
              <a:t> c</a:t>
            </a:r>
            <a:r>
              <a:rPr lang="en-US" sz="2800" dirty="0">
                <a:solidFill>
                  <a:schemeClr val="tx1"/>
                </a:solidFill>
              </a:rPr>
              <a:t> _ _ _ _ _ 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of Brazil.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5.People wear costumes and </a:t>
            </a:r>
            <a:r>
              <a:rPr lang="en-US" sz="2800" dirty="0">
                <a:solidFill>
                  <a:srgbClr val="FF0000"/>
                </a:solidFill>
              </a:rPr>
              <a:t> p</a:t>
            </a:r>
            <a:r>
              <a:rPr lang="en-US" sz="2800" dirty="0">
                <a:solidFill>
                  <a:schemeClr val="tx1"/>
                </a:solidFill>
              </a:rPr>
              <a:t> _ _ _ _ </a:t>
            </a: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 through the streets, playing samba music and dancing.</a:t>
            </a:r>
          </a:p>
          <a:p>
            <a:pPr>
              <a:defRPr/>
            </a:pPr>
            <a:r>
              <a:rPr lang="en-US" sz="2800" dirty="0">
                <a:solidFill>
                  <a:schemeClr val="tx1"/>
                </a:solidFill>
              </a:rPr>
              <a:t>6.The highlight of the Rio Carnival is the Samba  </a:t>
            </a:r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en-US" sz="2800" dirty="0">
                <a:solidFill>
                  <a:schemeClr val="tx1"/>
                </a:solidFill>
              </a:rPr>
              <a:t> _ _ _ _ _ _ _ _ _ with thousands of samba performers from various samba schools.</a:t>
            </a:r>
          </a:p>
          <a:p>
            <a:pPr algn="ctr"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5557838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891" y="-101820"/>
            <a:ext cx="16287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3" y="6191250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25725" y="125413"/>
            <a:ext cx="811616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Complete the </a:t>
            </a:r>
            <a:r>
              <a:rPr lang="en-US" sz="2400" b="1" dirty="0" smtClean="0">
                <a:solidFill>
                  <a:schemeClr val="accent5"/>
                </a:solidFill>
              </a:rPr>
              <a:t>sentences with the words from the table in a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781176" y="26258"/>
            <a:ext cx="915842" cy="717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1b</a:t>
            </a:r>
            <a:endParaRPr lang="en-US" sz="3200" b="1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460239" y="1155808"/>
            <a:ext cx="14192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</a:rPr>
              <a:t>festival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9333922" y="1995596"/>
            <a:ext cx="193444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1404650" y="3253800"/>
            <a:ext cx="228066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celebrations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7764897" y="3711000"/>
            <a:ext cx="1519526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culture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4778375" y="4127719"/>
            <a:ext cx="1443038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parade 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7329418" y="4973063"/>
            <a:ext cx="265805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FF0000"/>
                </a:solidFill>
              </a:rPr>
              <a:t>performers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71575" y="950913"/>
            <a:ext cx="10420350" cy="5626100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i="1" dirty="0">
                <a:solidFill>
                  <a:schemeClr val="tx1"/>
                </a:solidFill>
              </a:rPr>
              <a:t>Example: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A: I am going to Rio Carnival to watch performers dance.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B: I am going to Rio Carnival to watch performers dance, and musicians play samba music.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C: I am going to Rio Carnival to watch performers dance, and musicians play samba music, and...</a:t>
            </a:r>
          </a:p>
          <a:p>
            <a:pPr algn="ctr">
              <a:lnSpc>
                <a:spcPct val="150000"/>
              </a:lnSpc>
              <a:defRPr/>
            </a:pP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5557838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088" y="125413"/>
            <a:ext cx="16287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3" y="3592513"/>
            <a:ext cx="1706563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563" y="6191250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VOCABULARY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627313" y="85725"/>
            <a:ext cx="7853363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In groups, choose a festival . Take turns to say the name of the festival, then add an action.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905000" y="85725"/>
            <a:ext cx="598488" cy="568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/>
              <a:t>2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</a:p>
        </p:txBody>
      </p:sp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2057400" y="85725"/>
            <a:ext cx="5838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</a:rPr>
              <a:t>Stress in two- syllable words</a:t>
            </a:r>
            <a:r>
              <a:rPr lang="en-US" altLang="en-US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8850" y="85725"/>
            <a:ext cx="916305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5"/>
                </a:solidFill>
              </a:rPr>
              <a:t>Listen and </a:t>
            </a:r>
            <a:r>
              <a:rPr lang="en-US" b="1" dirty="0">
                <a:solidFill>
                  <a:schemeClr val="accent5"/>
                </a:solidFill>
              </a:rPr>
              <a:t>repeat the words. Then listen again and put them into correct column according to their stress pattern.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712914" y="85725"/>
            <a:ext cx="546097" cy="528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5000" y="2500313"/>
            <a:ext cx="3076575" cy="3976687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10375" y="2500313"/>
            <a:ext cx="3124200" cy="3881437"/>
          </a:xfrm>
          <a:prstGeom prst="roundRect">
            <a:avLst/>
          </a:prstGeom>
          <a:solidFill>
            <a:schemeClr val="bg1"/>
          </a:solidFill>
          <a:ln>
            <a:solidFill>
              <a:srgbClr val="99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48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75" y="2844800"/>
            <a:ext cx="211455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85963" y="2714625"/>
            <a:ext cx="2914650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Stress on 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 syllable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18338" y="2667000"/>
            <a:ext cx="2916237" cy="5715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Stress on 2</a:t>
            </a:r>
            <a:r>
              <a:rPr lang="en-US" sz="2400" b="1" baseline="30000" dirty="0">
                <a:solidFill>
                  <a:srgbClr val="FF0000"/>
                </a:solidFill>
              </a:rPr>
              <a:t>nd</a:t>
            </a:r>
            <a:r>
              <a:rPr lang="en-US" sz="2400" b="1" dirty="0">
                <a:solidFill>
                  <a:srgbClr val="FF0000"/>
                </a:solidFill>
              </a:rPr>
              <a:t> syllable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74675" y="7096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gather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36875" y="7096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picture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280025" y="709612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relax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599362" y="732056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artist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848850" y="732056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enjoy</a:t>
            </a:r>
            <a:endParaRPr lang="en-US" sz="28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574674" y="15859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hotel</a:t>
            </a:r>
            <a:endParaRPr lang="en-US" sz="28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2936874" y="15859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lovely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280024" y="1585912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describe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599361" y="1608356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rename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48849" y="1608356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famous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74676" y="7096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gather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4675" y="1585913"/>
            <a:ext cx="1876425" cy="619125"/>
          </a:xfrm>
          <a:prstGeom prst="roundRect">
            <a:avLst/>
          </a:prstGeom>
          <a:solidFill>
            <a:srgbClr val="FF33CC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hotel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411410" y="3955008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picture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451098" y="4589327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artist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451097" y="5219701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lovely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451099" y="3281363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gather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451101" y="5905500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famous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838" y="2395538"/>
            <a:ext cx="8985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7498873" y="3829460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enjoy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538561" y="4463779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hotel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38560" y="5094153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describe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538562" y="3155815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relax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538564" y="5779952"/>
            <a:ext cx="1876425" cy="4762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rename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3727450"/>
            <a:ext cx="1155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8 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5449" y="2607108"/>
            <a:ext cx="674255" cy="674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la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nj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ho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ove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escri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ena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m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 nodeType="clickPar">
                      <p:stCondLst>
                        <p:cond delay="0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57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95587" y="65147"/>
            <a:ext cx="916305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Circle the word with different stress pattern from the others. Then listen and check.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85963" y="85725"/>
            <a:ext cx="727364" cy="574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b="1" dirty="0"/>
              <a:t>4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81062" y="1101725"/>
            <a:ext cx="11077575" cy="4638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20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1.</a:t>
            </a:r>
            <a:r>
              <a:rPr lang="en-US" sz="2800" b="1" dirty="0">
                <a:solidFill>
                  <a:schemeClr val="tx1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money   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dancer</a:t>
            </a:r>
            <a:r>
              <a:rPr lang="en-US" sz="2800" dirty="0">
                <a:solidFill>
                  <a:schemeClr val="tx1"/>
                </a:solidFill>
              </a:rPr>
              <a:t>                </a:t>
            </a:r>
            <a:r>
              <a:rPr lang="en-US" sz="2800" b="1" dirty="0" err="1">
                <a:solidFill>
                  <a:schemeClr val="tx1"/>
                </a:solidFill>
              </a:rPr>
              <a:t>C.</a:t>
            </a:r>
            <a:r>
              <a:rPr lang="en-US" sz="2800" dirty="0" err="1">
                <a:solidFill>
                  <a:schemeClr val="tx1"/>
                </a:solidFill>
              </a:rPr>
              <a:t>shopping</a:t>
            </a:r>
            <a:r>
              <a:rPr lang="en-US" sz="2800" dirty="0">
                <a:solidFill>
                  <a:schemeClr val="tx1"/>
                </a:solidFill>
              </a:rPr>
              <a:t>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D.</a:t>
            </a:r>
            <a:r>
              <a:rPr lang="en-US" sz="2800" dirty="0" err="1">
                <a:solidFill>
                  <a:schemeClr val="tx1"/>
                </a:solidFill>
              </a:rPr>
              <a:t>balloon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2.</a:t>
            </a:r>
            <a:r>
              <a:rPr lang="en-US" sz="2800" b="1" dirty="0">
                <a:solidFill>
                  <a:schemeClr val="tx1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common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happy</a:t>
            </a:r>
            <a:r>
              <a:rPr lang="en-US" sz="2800" dirty="0">
                <a:solidFill>
                  <a:schemeClr val="tx1"/>
                </a:solidFill>
              </a:rPr>
              <a:t>                  </a:t>
            </a:r>
            <a:r>
              <a:rPr lang="en-US" sz="2800" b="1" dirty="0" err="1">
                <a:solidFill>
                  <a:schemeClr val="tx1"/>
                </a:solidFill>
              </a:rPr>
              <a:t>C.</a:t>
            </a:r>
            <a:r>
              <a:rPr lang="en-US" sz="2800" dirty="0" err="1">
                <a:solidFill>
                  <a:schemeClr val="tx1"/>
                </a:solidFill>
              </a:rPr>
              <a:t>complete</a:t>
            </a:r>
            <a:r>
              <a:rPr lang="en-US" sz="2800" dirty="0">
                <a:solidFill>
                  <a:schemeClr val="tx1"/>
                </a:solidFill>
              </a:rPr>
              <a:t>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D.</a:t>
            </a:r>
            <a:r>
              <a:rPr lang="en-US" sz="2800" dirty="0" err="1">
                <a:solidFill>
                  <a:schemeClr val="tx1"/>
                </a:solidFill>
              </a:rPr>
              <a:t>joyful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3.</a:t>
            </a:r>
            <a:r>
              <a:rPr lang="en-US" sz="2800" b="1" dirty="0">
                <a:solidFill>
                  <a:schemeClr val="tx1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prepare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enter</a:t>
            </a:r>
            <a:r>
              <a:rPr lang="en-US" sz="2800" dirty="0">
                <a:solidFill>
                  <a:schemeClr val="tx1"/>
                </a:solidFill>
              </a:rPr>
              <a:t>                   </a:t>
            </a:r>
            <a:r>
              <a:rPr lang="en-US" sz="2800" b="1" dirty="0" err="1">
                <a:solidFill>
                  <a:schemeClr val="tx1"/>
                </a:solidFill>
              </a:rPr>
              <a:t>C.</a:t>
            </a:r>
            <a:r>
              <a:rPr lang="en-US" sz="2800" dirty="0" err="1">
                <a:solidFill>
                  <a:schemeClr val="tx1"/>
                </a:solidFill>
              </a:rPr>
              <a:t>answer</a:t>
            </a:r>
            <a:r>
              <a:rPr lang="en-US" sz="2800" dirty="0">
                <a:solidFill>
                  <a:schemeClr val="tx1"/>
                </a:solidFill>
              </a:rPr>
              <a:t> 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D.</a:t>
            </a:r>
            <a:r>
              <a:rPr lang="en-US" sz="2800" dirty="0" err="1">
                <a:solidFill>
                  <a:schemeClr val="tx1"/>
                </a:solidFill>
              </a:rPr>
              <a:t>listen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4.</a:t>
            </a:r>
            <a:r>
              <a:rPr lang="en-US" sz="2800" b="1" dirty="0">
                <a:solidFill>
                  <a:schemeClr val="tx1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pumpkin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funny</a:t>
            </a:r>
            <a:r>
              <a:rPr lang="en-US" sz="2800" dirty="0">
                <a:solidFill>
                  <a:schemeClr val="tx1"/>
                </a:solidFill>
              </a:rPr>
              <a:t>                   </a:t>
            </a:r>
            <a:r>
              <a:rPr lang="en-US" sz="2800" b="1" dirty="0" err="1">
                <a:solidFill>
                  <a:schemeClr val="tx1"/>
                </a:solidFill>
              </a:rPr>
              <a:t>C.</a:t>
            </a:r>
            <a:r>
              <a:rPr lang="en-US" sz="2800" dirty="0" err="1">
                <a:solidFill>
                  <a:schemeClr val="tx1"/>
                </a:solidFill>
              </a:rPr>
              <a:t>water</a:t>
            </a:r>
            <a:r>
              <a:rPr lang="en-US" sz="2800" dirty="0">
                <a:solidFill>
                  <a:schemeClr val="tx1"/>
                </a:solidFill>
              </a:rPr>
              <a:t>   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D.</a:t>
            </a:r>
            <a:r>
              <a:rPr lang="en-US" sz="2800" dirty="0" err="1">
                <a:solidFill>
                  <a:schemeClr val="tx1"/>
                </a:solidFill>
              </a:rPr>
              <a:t>alone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  <a:defRPr/>
            </a:pPr>
            <a:r>
              <a:rPr lang="en-US" sz="2800" dirty="0">
                <a:solidFill>
                  <a:schemeClr val="tx1"/>
                </a:solidFill>
              </a:rPr>
              <a:t>5.</a:t>
            </a:r>
            <a:r>
              <a:rPr lang="en-US" sz="2800" b="1" dirty="0">
                <a:solidFill>
                  <a:schemeClr val="tx1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tidy                    </a:t>
            </a:r>
            <a:r>
              <a:rPr lang="en-US" sz="2800" b="1" dirty="0" err="1">
                <a:solidFill>
                  <a:schemeClr val="tx1"/>
                </a:solidFill>
              </a:rPr>
              <a:t>B.</a:t>
            </a:r>
            <a:r>
              <a:rPr lang="en-US" sz="2800" dirty="0" err="1">
                <a:solidFill>
                  <a:schemeClr val="tx1"/>
                </a:solidFill>
              </a:rPr>
              <a:t>compete</a:t>
            </a:r>
            <a:r>
              <a:rPr lang="en-US" sz="2800" dirty="0">
                <a:solidFill>
                  <a:schemeClr val="tx1"/>
                </a:solidFill>
              </a:rPr>
              <a:t>              </a:t>
            </a:r>
            <a:r>
              <a:rPr lang="en-US" sz="2800" b="1" dirty="0" err="1">
                <a:solidFill>
                  <a:schemeClr val="tx1"/>
                </a:solidFill>
              </a:rPr>
              <a:t>C.</a:t>
            </a:r>
            <a:r>
              <a:rPr lang="en-US" sz="2800" dirty="0" err="1">
                <a:solidFill>
                  <a:schemeClr val="tx1"/>
                </a:solidFill>
              </a:rPr>
              <a:t>prefer</a:t>
            </a:r>
            <a:r>
              <a:rPr lang="en-US" sz="2800" dirty="0">
                <a:solidFill>
                  <a:schemeClr val="tx1"/>
                </a:solidFill>
              </a:rPr>
              <a:t>                            </a:t>
            </a:r>
            <a:r>
              <a:rPr lang="en-US" sz="2800" b="1" dirty="0" err="1">
                <a:solidFill>
                  <a:schemeClr val="tx1"/>
                </a:solidFill>
              </a:rPr>
              <a:t>D.</a:t>
            </a:r>
            <a:r>
              <a:rPr lang="en-US" sz="2800" dirty="0" err="1">
                <a:solidFill>
                  <a:schemeClr val="tx1"/>
                </a:solidFill>
              </a:rPr>
              <a:t>adopt</a:t>
            </a:r>
            <a:endParaRPr lang="en-US" sz="28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  <a:defRPr/>
            </a:pP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091" y="5898356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091" y="1101725"/>
            <a:ext cx="1824036" cy="77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06" y="1881069"/>
            <a:ext cx="2601468" cy="90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45" y="2755323"/>
            <a:ext cx="2057400" cy="85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163" y="3525837"/>
            <a:ext cx="2217873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4350416"/>
            <a:ext cx="1843087" cy="104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1101725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8" y="2000251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3" y="2906713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0" y="3671887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4" y="4476750"/>
            <a:ext cx="523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9 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878617" y="6019780"/>
            <a:ext cx="794327" cy="7943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85925" y="869950"/>
            <a:ext cx="10506075" cy="505777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1.We're going to discuss our festival </a:t>
            </a:r>
            <a:r>
              <a:rPr lang="en-US" sz="4000" u="sng" dirty="0">
                <a:solidFill>
                  <a:schemeClr val="tx1"/>
                </a:solidFill>
              </a:rPr>
              <a:t>project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2.A lot of </a:t>
            </a:r>
            <a:r>
              <a:rPr lang="en-US" sz="4000" u="sng" dirty="0" smtClean="0">
                <a:solidFill>
                  <a:schemeClr val="tx1"/>
                </a:solidFill>
              </a:rPr>
              <a:t>dancers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dirty="0" smtClean="0">
                <a:solidFill>
                  <a:schemeClr val="tx1"/>
                </a:solidFill>
              </a:rPr>
              <a:t>  go </a:t>
            </a:r>
            <a:r>
              <a:rPr lang="en-US" sz="4000" dirty="0">
                <a:solidFill>
                  <a:schemeClr val="tx1"/>
                </a:solidFill>
              </a:rPr>
              <a:t>to Rio de Janeiro to </a:t>
            </a:r>
            <a:r>
              <a:rPr lang="en-US" sz="4000" u="sng" dirty="0">
                <a:solidFill>
                  <a:schemeClr val="tx1"/>
                </a:solidFill>
              </a:rPr>
              <a:t>attend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dirty="0" smtClean="0">
                <a:solidFill>
                  <a:schemeClr val="tx1"/>
                </a:solidFill>
              </a:rPr>
              <a:t> the </a:t>
            </a:r>
            <a:r>
              <a:rPr lang="en-US" sz="4000" dirty="0">
                <a:solidFill>
                  <a:schemeClr val="tx1"/>
                </a:solidFill>
              </a:rPr>
              <a:t>Rio Carnival.</a:t>
            </a:r>
          </a:p>
          <a:p>
            <a:pPr>
              <a:lnSpc>
                <a:spcPct val="150000"/>
              </a:lnSpc>
              <a:defRPr/>
            </a:pPr>
            <a:r>
              <a:rPr lang="en-US" sz="4000" dirty="0">
                <a:solidFill>
                  <a:schemeClr val="tx1"/>
                </a:solidFill>
              </a:rPr>
              <a:t>3.I think nobody will </a:t>
            </a:r>
            <a:r>
              <a:rPr lang="en-US" sz="4000" u="sng" dirty="0">
                <a:solidFill>
                  <a:schemeClr val="tx1"/>
                </a:solidFill>
              </a:rPr>
              <a:t>answer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dirty="0" smtClean="0">
                <a:solidFill>
                  <a:schemeClr val="tx1"/>
                </a:solidFill>
              </a:rPr>
              <a:t>the </a:t>
            </a:r>
            <a:r>
              <a:rPr lang="en-US" sz="4000" dirty="0">
                <a:solidFill>
                  <a:schemeClr val="tx1"/>
                </a:solidFill>
              </a:rPr>
              <a:t>phone because they have gone to the  </a:t>
            </a:r>
            <a:r>
              <a:rPr lang="en-US" sz="4000" u="sng" dirty="0">
                <a:solidFill>
                  <a:schemeClr val="tx1"/>
                </a:solidFill>
              </a:rPr>
              <a:t>music</a:t>
            </a:r>
            <a:r>
              <a:rPr lang="en-US" sz="4000" dirty="0">
                <a:solidFill>
                  <a:schemeClr val="tx1"/>
                </a:solidFill>
              </a:rPr>
              <a:t> </a:t>
            </a:r>
            <a:r>
              <a:rPr lang="en-US" sz="4000" dirty="0" smtClean="0">
                <a:solidFill>
                  <a:schemeClr val="tx1"/>
                </a:solidFill>
              </a:rPr>
              <a:t>   festival</a:t>
            </a:r>
            <a:r>
              <a:rPr lang="en-US" sz="4000" dirty="0">
                <a:solidFill>
                  <a:schemeClr val="tx1"/>
                </a:solidFill>
              </a:rPr>
              <a:t>.</a:t>
            </a:r>
          </a:p>
          <a:p>
            <a:pPr algn="ctr">
              <a:lnSpc>
                <a:spcPct val="150000"/>
              </a:lnSpc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3825" y="85725"/>
            <a:ext cx="1657350" cy="32385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Pronunciation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6862" y="2013"/>
            <a:ext cx="903287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/>
                </a:solidFill>
              </a:rPr>
              <a:t>Read the following sentences, and mark (‘) the stresses syllable in the underlined </a:t>
            </a:r>
            <a:r>
              <a:rPr lang="en-US" sz="2400" b="1" dirty="0" err="1" smtClean="0">
                <a:solidFill>
                  <a:schemeClr val="accent5"/>
                </a:solidFill>
              </a:rPr>
              <a:t>words.Then</a:t>
            </a: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sz="2400" b="1" dirty="0">
                <a:solidFill>
                  <a:schemeClr val="accent5"/>
                </a:solidFill>
              </a:rPr>
              <a:t>listen, check and repeat</a:t>
            </a:r>
            <a:r>
              <a:rPr lang="en-US" b="1" dirty="0">
                <a:solidFill>
                  <a:schemeClr val="accent5"/>
                </a:solidFill>
              </a:rPr>
              <a:t>.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05000" y="85725"/>
            <a:ext cx="782782" cy="7088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5</a:t>
            </a:r>
            <a:endParaRPr lang="en-US" sz="4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36" y="1409700"/>
            <a:ext cx="62388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2327275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10" y="3704360"/>
            <a:ext cx="743816" cy="74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25" y="6259513"/>
            <a:ext cx="622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28" y="4701898"/>
            <a:ext cx="1430067" cy="248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51301" y="1263231"/>
            <a:ext cx="1919287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'</a:t>
            </a:r>
            <a:r>
              <a:rPr lang="en-US" altLang="en-US" sz="4000" u="sng" dirty="0"/>
              <a:t>project</a:t>
            </a:r>
            <a:endParaRPr lang="en-US" altLang="en-US" sz="4000" dirty="0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858571" y="2196443"/>
            <a:ext cx="198942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'</a:t>
            </a:r>
            <a:r>
              <a:rPr lang="en-US" altLang="en-US" sz="4000" u="sng" dirty="0"/>
              <a:t>dancers</a:t>
            </a:r>
            <a:endParaRPr lang="en-US" altLang="en-US" sz="4000" dirty="0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836862" y="3044894"/>
            <a:ext cx="4410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 smtClean="0">
                <a:solidFill>
                  <a:srgbClr val="FF0000"/>
                </a:solidFill>
              </a:rPr>
              <a:t>'</a:t>
            </a:r>
            <a:endParaRPr lang="en-US" altLang="en-US" sz="4000" dirty="0"/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124156" y="3994012"/>
            <a:ext cx="2072120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'</a:t>
            </a:r>
            <a:r>
              <a:rPr lang="en-US" altLang="en-US" sz="4000" u="sng" dirty="0"/>
              <a:t>answer</a:t>
            </a:r>
            <a:endParaRPr lang="en-US" altLang="en-US" sz="4000" dirty="0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8311781" y="4938211"/>
            <a:ext cx="17250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dirty="0">
                <a:solidFill>
                  <a:srgbClr val="FF0000"/>
                </a:solidFill>
              </a:rPr>
              <a:t>‘</a:t>
            </a:r>
            <a:r>
              <a:rPr lang="en-US" altLang="en-US" sz="4000" u="sng" dirty="0"/>
              <a:t>music</a:t>
            </a:r>
            <a:endParaRPr lang="en-US" altLang="en-US" sz="40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9" y="833010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0 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80589" y="5882410"/>
            <a:ext cx="923636" cy="923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286</Words>
  <Application>Microsoft Office PowerPoint</Application>
  <PresentationFormat>Widescreen</PresentationFormat>
  <Paragraphs>107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Cooper Black</vt:lpstr>
      <vt:lpstr>Arial</vt:lpstr>
      <vt:lpstr>Symbol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E7-U9-CL1-JESS</dc:title>
  <dc:creator>JESSICA LEE</dc:creator>
  <cp:lastModifiedBy>My Laptop</cp:lastModifiedBy>
  <cp:revision>197</cp:revision>
  <dcterms:created xsi:type="dcterms:W3CDTF">2018-11-05T02:58:53Z</dcterms:created>
  <dcterms:modified xsi:type="dcterms:W3CDTF">2021-02-28T13:55:18Z</dcterms:modified>
</cp:coreProperties>
</file>