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0" r:id="rId2"/>
    <p:sldId id="262" r:id="rId3"/>
    <p:sldId id="263" r:id="rId4"/>
    <p:sldId id="264" r:id="rId5"/>
    <p:sldId id="265" r:id="rId6"/>
    <p:sldId id="266" r:id="rId7"/>
    <p:sldId id="267" r:id="rId8"/>
    <p:sldId id="270" r:id="rId9"/>
    <p:sldId id="272" r:id="rId10"/>
    <p:sldId id="273" r:id="rId11"/>
    <p:sldId id="274" r:id="rId12"/>
    <p:sldId id="285" r:id="rId13"/>
    <p:sldId id="284" r:id="rId14"/>
    <p:sldId id="287" r:id="rId15"/>
    <p:sldId id="286" r:id="rId16"/>
    <p:sldId id="288" r:id="rId17"/>
    <p:sldId id="289" r:id="rId18"/>
    <p:sldId id="290" r:id="rId19"/>
    <p:sldId id="291" r:id="rId20"/>
    <p:sldId id="292" r:id="rId21"/>
    <p:sldId id="293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E5355-45D1-4751-8F7C-246DD489124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83AC9-E670-461E-A2A4-E17F587B8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0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2269F06-2F9C-4411-8B59-E0177B8756C0}" type="slidenum">
              <a:rPr lang="en-US" sz="1200" b="0" smtClean="0"/>
              <a:pPr eaLnBrk="1" hangingPunct="1"/>
              <a:t>2</a:t>
            </a:fld>
            <a:endParaRPr lang="en-US" sz="1200" b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BA7C878-477B-4569-8972-683436A83B17}" type="slidenum">
              <a:rPr lang="en-US" sz="1200" b="0" smtClean="0"/>
              <a:pPr eaLnBrk="1" hangingPunct="1"/>
              <a:t>4</a:t>
            </a:fld>
            <a:endParaRPr lang="en-US" sz="1200" b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277B27D-C0F2-46BD-BF9F-629BFA1D5018}" type="slidenum">
              <a:rPr lang="en-US" sz="1200" b="0" smtClean="0"/>
              <a:pPr eaLnBrk="1" hangingPunct="1"/>
              <a:t>6</a:t>
            </a:fld>
            <a:endParaRPr lang="en-US" sz="1200" b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F3CAF-9C4E-494B-A454-1AA4774240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4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2951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54"/>
          <p:cNvGrpSpPr>
            <a:grpSpLocks/>
          </p:cNvGrpSpPr>
          <p:nvPr/>
        </p:nvGrpSpPr>
        <p:grpSpPr bwMode="auto">
          <a:xfrm>
            <a:off x="804863" y="990600"/>
            <a:ext cx="3187700" cy="3190875"/>
            <a:chOff x="652464" y="838200"/>
            <a:chExt cx="3187700" cy="3190875"/>
          </a:xfrm>
        </p:grpSpPr>
        <p:sp>
          <p:nvSpPr>
            <p:cNvPr id="18466" name="Arc 25"/>
            <p:cNvSpPr>
              <a:spLocks/>
            </p:cNvSpPr>
            <p:nvPr/>
          </p:nvSpPr>
          <p:spPr bwMode="auto">
            <a:xfrm>
              <a:off x="652464" y="1066800"/>
              <a:ext cx="3187700" cy="2962275"/>
            </a:xfrm>
            <a:custGeom>
              <a:avLst/>
              <a:gdLst>
                <a:gd name="T0" fmla="*/ 2147483647 w 43200"/>
                <a:gd name="T1" fmla="*/ 2147483647 h 40139"/>
                <a:gd name="T2" fmla="*/ 2147483647 w 43200"/>
                <a:gd name="T3" fmla="*/ 0 h 40139"/>
                <a:gd name="T4" fmla="*/ 2147483647 w 43200"/>
                <a:gd name="T5" fmla="*/ 2147483647 h 401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139"/>
                <a:gd name="T11" fmla="*/ 43200 w 43200"/>
                <a:gd name="T12" fmla="*/ 40139 h 40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139" fill="none" extrusionOk="0">
                  <a:moveTo>
                    <a:pt x="39458" y="6387"/>
                  </a:moveTo>
                  <a:cubicBezTo>
                    <a:pt x="41896" y="9971"/>
                    <a:pt x="43200" y="14204"/>
                    <a:pt x="43200" y="18539"/>
                  </a:cubicBezTo>
                  <a:cubicBezTo>
                    <a:pt x="43200" y="30468"/>
                    <a:pt x="33529" y="40139"/>
                    <a:pt x="21600" y="40139"/>
                  </a:cubicBezTo>
                  <a:cubicBezTo>
                    <a:pt x="9670" y="40139"/>
                    <a:pt x="0" y="30468"/>
                    <a:pt x="0" y="18539"/>
                  </a:cubicBezTo>
                  <a:cubicBezTo>
                    <a:pt x="-1" y="10939"/>
                    <a:pt x="3993" y="3899"/>
                    <a:pt x="10515" y="-1"/>
                  </a:cubicBezTo>
                </a:path>
                <a:path w="43200" h="40139" stroke="0" extrusionOk="0">
                  <a:moveTo>
                    <a:pt x="39458" y="6387"/>
                  </a:moveTo>
                  <a:cubicBezTo>
                    <a:pt x="41896" y="9971"/>
                    <a:pt x="43200" y="14204"/>
                    <a:pt x="43200" y="18539"/>
                  </a:cubicBezTo>
                  <a:cubicBezTo>
                    <a:pt x="43200" y="30468"/>
                    <a:pt x="33529" y="40139"/>
                    <a:pt x="21600" y="40139"/>
                  </a:cubicBezTo>
                  <a:cubicBezTo>
                    <a:pt x="9670" y="40139"/>
                    <a:pt x="0" y="30468"/>
                    <a:pt x="0" y="18539"/>
                  </a:cubicBezTo>
                  <a:cubicBezTo>
                    <a:pt x="-1" y="10939"/>
                    <a:pt x="3993" y="3899"/>
                    <a:pt x="10515" y="-1"/>
                  </a:cubicBezTo>
                  <a:lnTo>
                    <a:pt x="21600" y="18539"/>
                  </a:lnTo>
                  <a:lnTo>
                    <a:pt x="39458" y="6387"/>
                  </a:lnTo>
                  <a:close/>
                </a:path>
              </a:pathLst>
            </a:custGeom>
            <a:noFill/>
            <a:ln w="539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7" name="Arc 39"/>
            <p:cNvSpPr>
              <a:spLocks/>
            </p:cNvSpPr>
            <p:nvPr/>
          </p:nvSpPr>
          <p:spPr bwMode="auto">
            <a:xfrm>
              <a:off x="1447800" y="838200"/>
              <a:ext cx="2135188" cy="1595438"/>
            </a:xfrm>
            <a:custGeom>
              <a:avLst/>
              <a:gdLst>
                <a:gd name="T0" fmla="*/ 0 w 28946"/>
                <a:gd name="T1" fmla="*/ 2147483647 h 21600"/>
                <a:gd name="T2" fmla="*/ 2147483647 w 28946"/>
                <a:gd name="T3" fmla="*/ 2147483647 h 21600"/>
                <a:gd name="T4" fmla="*/ 2147483647 w 28946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8946"/>
                <a:gd name="T10" fmla="*/ 0 h 21600"/>
                <a:gd name="T11" fmla="*/ 28946 w 2894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946" h="21600" fill="none" extrusionOk="0">
                  <a:moveTo>
                    <a:pt x="-1" y="3060"/>
                  </a:moveTo>
                  <a:cubicBezTo>
                    <a:pt x="3350" y="1057"/>
                    <a:pt x="7180" y="-1"/>
                    <a:pt x="11084" y="0"/>
                  </a:cubicBezTo>
                  <a:cubicBezTo>
                    <a:pt x="18235" y="0"/>
                    <a:pt x="24924" y="3540"/>
                    <a:pt x="28945" y="9454"/>
                  </a:cubicBezTo>
                </a:path>
                <a:path w="28946" h="21600" stroke="0" extrusionOk="0">
                  <a:moveTo>
                    <a:pt x="-1" y="3060"/>
                  </a:moveTo>
                  <a:cubicBezTo>
                    <a:pt x="3350" y="1057"/>
                    <a:pt x="7180" y="-1"/>
                    <a:pt x="11084" y="0"/>
                  </a:cubicBezTo>
                  <a:cubicBezTo>
                    <a:pt x="18235" y="0"/>
                    <a:pt x="24924" y="3540"/>
                    <a:pt x="28945" y="9454"/>
                  </a:cubicBezTo>
                  <a:lnTo>
                    <a:pt x="11084" y="21600"/>
                  </a:lnTo>
                  <a:lnTo>
                    <a:pt x="-1" y="3060"/>
                  </a:lnTo>
                  <a:close/>
                </a:path>
              </a:pathLst>
            </a:custGeom>
            <a:noFill/>
            <a:ln w="53975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6024" name="Arc 40"/>
          <p:cNvSpPr>
            <a:spLocks/>
          </p:cNvSpPr>
          <p:nvPr/>
        </p:nvSpPr>
        <p:spPr bwMode="auto">
          <a:xfrm>
            <a:off x="808038" y="979488"/>
            <a:ext cx="2911475" cy="1611312"/>
          </a:xfrm>
          <a:custGeom>
            <a:avLst/>
            <a:gdLst>
              <a:gd name="T0" fmla="*/ 2147483647 w 39462"/>
              <a:gd name="T1" fmla="*/ 2147483647 h 21819"/>
              <a:gd name="T2" fmla="*/ 2147483647 w 39462"/>
              <a:gd name="T3" fmla="*/ 2147483647 h 21819"/>
              <a:gd name="T4" fmla="*/ 2147483647 w 39462"/>
              <a:gd name="T5" fmla="*/ 2147483647 h 21819"/>
              <a:gd name="T6" fmla="*/ 0 60000 65536"/>
              <a:gd name="T7" fmla="*/ 0 60000 65536"/>
              <a:gd name="T8" fmla="*/ 0 60000 65536"/>
              <a:gd name="T9" fmla="*/ 0 w 39462"/>
              <a:gd name="T10" fmla="*/ 0 h 21819"/>
              <a:gd name="T11" fmla="*/ 39462 w 39462"/>
              <a:gd name="T12" fmla="*/ 21819 h 218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462" h="21819" fill="none" extrusionOk="0">
                <a:moveTo>
                  <a:pt x="1" y="21818"/>
                </a:moveTo>
                <a:cubicBezTo>
                  <a:pt x="0" y="21746"/>
                  <a:pt x="0" y="2167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51" y="-1"/>
                  <a:pt x="35440" y="3540"/>
                  <a:pt x="39461" y="9454"/>
                </a:cubicBezTo>
              </a:path>
              <a:path w="39462" h="21819" stroke="0" extrusionOk="0">
                <a:moveTo>
                  <a:pt x="1" y="21818"/>
                </a:moveTo>
                <a:cubicBezTo>
                  <a:pt x="0" y="21746"/>
                  <a:pt x="0" y="2167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51" y="-1"/>
                  <a:pt x="35440" y="3540"/>
                  <a:pt x="39461" y="9454"/>
                </a:cubicBezTo>
                <a:lnTo>
                  <a:pt x="21600" y="21600"/>
                </a:lnTo>
                <a:lnTo>
                  <a:pt x="1" y="21818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6025" name="Arc 41"/>
          <p:cNvSpPr>
            <a:spLocks/>
          </p:cNvSpPr>
          <p:nvPr/>
        </p:nvSpPr>
        <p:spPr bwMode="auto">
          <a:xfrm>
            <a:off x="1585913" y="976313"/>
            <a:ext cx="2411412" cy="1614487"/>
          </a:xfrm>
          <a:custGeom>
            <a:avLst/>
            <a:gdLst>
              <a:gd name="T0" fmla="*/ 0 w 32684"/>
              <a:gd name="T1" fmla="*/ 2147483647 h 21857"/>
              <a:gd name="T2" fmla="*/ 2147483647 w 32684"/>
              <a:gd name="T3" fmla="*/ 2147483647 h 21857"/>
              <a:gd name="T4" fmla="*/ 2147483647 w 32684"/>
              <a:gd name="T5" fmla="*/ 2147483647 h 21857"/>
              <a:gd name="T6" fmla="*/ 0 60000 65536"/>
              <a:gd name="T7" fmla="*/ 0 60000 65536"/>
              <a:gd name="T8" fmla="*/ 0 60000 65536"/>
              <a:gd name="T9" fmla="*/ 0 w 32684"/>
              <a:gd name="T10" fmla="*/ 0 h 21857"/>
              <a:gd name="T11" fmla="*/ 32684 w 32684"/>
              <a:gd name="T12" fmla="*/ 21857 h 218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84" h="21857" fill="none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23013" y="0"/>
                  <a:pt x="32684" y="9670"/>
                  <a:pt x="32684" y="21600"/>
                </a:cubicBezTo>
                <a:cubicBezTo>
                  <a:pt x="32684" y="21685"/>
                  <a:pt x="32683" y="21771"/>
                  <a:pt x="32682" y="21857"/>
                </a:cubicBezTo>
              </a:path>
              <a:path w="32684" h="21857" stroke="0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23013" y="0"/>
                  <a:pt x="32684" y="9670"/>
                  <a:pt x="32684" y="21600"/>
                </a:cubicBezTo>
                <a:cubicBezTo>
                  <a:pt x="32684" y="21685"/>
                  <a:pt x="32683" y="21771"/>
                  <a:pt x="32682" y="21857"/>
                </a:cubicBezTo>
                <a:lnTo>
                  <a:pt x="11084" y="21600"/>
                </a:lnTo>
                <a:lnTo>
                  <a:pt x="-1" y="3060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6026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4419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143000" y="685800"/>
            <a:ext cx="477838" cy="609600"/>
            <a:chOff x="1238374" y="2615693"/>
            <a:chExt cx="477559" cy="610147"/>
          </a:xfrm>
        </p:grpSpPr>
        <p:sp>
          <p:nvSpPr>
            <p:cNvPr id="46" name="Oval 45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5" name="Text Box 8"/>
            <p:cNvSpPr txBox="1">
              <a:spLocks noChangeArrowheads="1"/>
            </p:cNvSpPr>
            <p:nvPr/>
          </p:nvSpPr>
          <p:spPr bwMode="auto">
            <a:xfrm>
              <a:off x="1238374" y="2615693"/>
              <a:ext cx="477559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>
            <a:off x="808038" y="2590800"/>
            <a:ext cx="3189287" cy="17463"/>
          </a:xfrm>
          <a:prstGeom prst="line">
            <a:avLst/>
          </a:prstGeom>
          <a:noFill/>
          <a:ln w="31750" algn="ctr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686175" y="1143000"/>
            <a:ext cx="731838" cy="609600"/>
            <a:chOff x="1600007" y="2615693"/>
            <a:chExt cx="730892" cy="610147"/>
          </a:xfrm>
        </p:grpSpPr>
        <p:sp>
          <p:nvSpPr>
            <p:cNvPr id="49" name="Oval 48"/>
            <p:cNvSpPr/>
            <p:nvPr/>
          </p:nvSpPr>
          <p:spPr>
            <a:xfrm>
              <a:off x="1600007" y="3117793"/>
              <a:ext cx="107810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3" name="Text Box 8"/>
            <p:cNvSpPr txBox="1">
              <a:spLocks noChangeArrowheads="1"/>
            </p:cNvSpPr>
            <p:nvPr/>
          </p:nvSpPr>
          <p:spPr bwMode="auto">
            <a:xfrm>
              <a:off x="1875875" y="2615693"/>
              <a:ext cx="455024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18442" name="Group 17"/>
          <p:cNvGrpSpPr>
            <a:grpSpLocks/>
          </p:cNvGrpSpPr>
          <p:nvPr/>
        </p:nvGrpSpPr>
        <p:grpSpPr bwMode="auto">
          <a:xfrm>
            <a:off x="1981201" y="2043113"/>
            <a:ext cx="503664" cy="609600"/>
            <a:chOff x="1238374" y="2615693"/>
            <a:chExt cx="503370" cy="610147"/>
          </a:xfrm>
        </p:grpSpPr>
        <p:sp>
          <p:nvSpPr>
            <p:cNvPr id="60" name="Oval 59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1" name="Text Box 8"/>
            <p:cNvSpPr txBox="1">
              <a:spLocks noChangeArrowheads="1"/>
            </p:cNvSpPr>
            <p:nvPr/>
          </p:nvSpPr>
          <p:spPr bwMode="auto">
            <a:xfrm>
              <a:off x="1238374" y="2615693"/>
              <a:ext cx="503370" cy="58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3505200" y="457200"/>
            <a:ext cx="2038350" cy="838200"/>
            <a:chOff x="2329" y="833"/>
            <a:chExt cx="1788" cy="523"/>
          </a:xfrm>
        </p:grpSpPr>
        <p:sp>
          <p:nvSpPr>
            <p:cNvPr id="18458" name="AutoShape 71"/>
            <p:cNvSpPr>
              <a:spLocks noChangeArrowheads="1"/>
            </p:cNvSpPr>
            <p:nvPr/>
          </p:nvSpPr>
          <p:spPr bwMode="auto">
            <a:xfrm>
              <a:off x="2454" y="833"/>
              <a:ext cx="1663" cy="523"/>
            </a:xfrm>
            <a:prstGeom prst="wedgeEllipseCallout">
              <a:avLst>
                <a:gd name="adj1" fmla="val -67097"/>
                <a:gd name="adj2" fmla="val 50000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Cung</a:t>
              </a:r>
            </a:p>
          </p:txBody>
        </p:sp>
        <p:sp>
          <p:nvSpPr>
            <p:cNvPr id="18459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3905250" y="3962400"/>
            <a:ext cx="2038350" cy="838200"/>
            <a:chOff x="2329" y="833"/>
            <a:chExt cx="1788" cy="523"/>
          </a:xfrm>
        </p:grpSpPr>
        <p:sp>
          <p:nvSpPr>
            <p:cNvPr id="18456" name="AutoShape 71"/>
            <p:cNvSpPr>
              <a:spLocks noChangeArrowheads="1"/>
            </p:cNvSpPr>
            <p:nvPr/>
          </p:nvSpPr>
          <p:spPr bwMode="auto">
            <a:xfrm>
              <a:off x="2454" y="833"/>
              <a:ext cx="1663" cy="523"/>
            </a:xfrm>
            <a:prstGeom prst="wedgeEllipseCallout">
              <a:avLst>
                <a:gd name="adj1" fmla="val -82171"/>
                <a:gd name="adj2" fmla="val -69319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Cung</a:t>
              </a:r>
            </a:p>
          </p:txBody>
        </p:sp>
        <p:sp>
          <p:nvSpPr>
            <p:cNvPr id="18457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4438650" y="1447800"/>
            <a:ext cx="4705350" cy="893213"/>
            <a:chOff x="2329" y="738"/>
            <a:chExt cx="1810" cy="462"/>
          </a:xfrm>
        </p:grpSpPr>
        <p:sp>
          <p:nvSpPr>
            <p:cNvPr id="18454" name="AutoShape 71"/>
            <p:cNvSpPr>
              <a:spLocks noChangeArrowheads="1"/>
            </p:cNvSpPr>
            <p:nvPr/>
          </p:nvSpPr>
          <p:spPr bwMode="auto">
            <a:xfrm>
              <a:off x="2476" y="738"/>
              <a:ext cx="1663" cy="428"/>
            </a:xfrm>
            <a:prstGeom prst="wedgeEllipseCallout">
              <a:avLst>
                <a:gd name="adj1" fmla="val -67097"/>
                <a:gd name="adj2" fmla="val 50000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600">
                  <a:latin typeface="Times New Roman" pitchFamily="18" charset="0"/>
                  <a:cs typeface="Times New Roman" pitchFamily="18" charset="0"/>
                </a:rPr>
                <a:t>Một nửa đường tròn</a:t>
              </a:r>
            </a:p>
          </p:txBody>
        </p:sp>
        <p:sp>
          <p:nvSpPr>
            <p:cNvPr id="18455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2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4495800" y="2667000"/>
            <a:ext cx="4322763" cy="915988"/>
            <a:chOff x="2270" y="945"/>
            <a:chExt cx="1663" cy="572"/>
          </a:xfrm>
        </p:grpSpPr>
        <p:sp>
          <p:nvSpPr>
            <p:cNvPr id="18452" name="AutoShape 71"/>
            <p:cNvSpPr>
              <a:spLocks noChangeArrowheads="1"/>
            </p:cNvSpPr>
            <p:nvPr/>
          </p:nvSpPr>
          <p:spPr bwMode="auto">
            <a:xfrm>
              <a:off x="2270" y="1089"/>
              <a:ext cx="1663" cy="428"/>
            </a:xfrm>
            <a:prstGeom prst="wedgeEllipseCallout">
              <a:avLst>
                <a:gd name="adj1" fmla="val -66106"/>
                <a:gd name="adj2" fmla="val 35421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nửa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53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2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" name="Text Box 73"/>
          <p:cNvSpPr txBox="1">
            <a:spLocks noChangeArrowheads="1"/>
          </p:cNvSpPr>
          <p:nvPr/>
        </p:nvSpPr>
        <p:spPr bwMode="auto">
          <a:xfrm>
            <a:off x="1905000" y="4509120"/>
            <a:ext cx="6096000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6324600" y="928688"/>
            <a:ext cx="19050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AO = 4cm</a:t>
            </a:r>
          </a:p>
        </p:txBody>
      </p:sp>
      <p:sp>
        <p:nvSpPr>
          <p:cNvPr id="80" name="Text Box 73"/>
          <p:cNvSpPr txBox="1">
            <a:spLocks noChangeArrowheads="1"/>
          </p:cNvSpPr>
          <p:nvPr/>
        </p:nvSpPr>
        <p:spPr bwMode="auto">
          <a:xfrm>
            <a:off x="6324600" y="381000"/>
            <a:ext cx="19050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8cm</a:t>
            </a:r>
          </a:p>
        </p:txBody>
      </p:sp>
      <p:sp>
        <p:nvSpPr>
          <p:cNvPr id="79906" name="Rectangle 34"/>
          <p:cNvSpPr>
            <a:spLocks noChangeArrowheads="1"/>
          </p:cNvSpPr>
          <p:nvPr/>
        </p:nvSpPr>
        <p:spPr bwMode="auto">
          <a:xfrm>
            <a:off x="1927225" y="5940569"/>
            <a:ext cx="6073775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73"/>
          <p:cNvSpPr txBox="1">
            <a:spLocks noChangeArrowheads="1"/>
          </p:cNvSpPr>
          <p:nvPr/>
        </p:nvSpPr>
        <p:spPr bwMode="auto">
          <a:xfrm>
            <a:off x="1905000" y="5220489"/>
            <a:ext cx="6096000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Box 14"/>
          <p:cNvSpPr txBox="1">
            <a:spLocks noChangeArrowheads="1"/>
          </p:cNvSpPr>
          <p:nvPr/>
        </p:nvSpPr>
        <p:spPr bwMode="auto">
          <a:xfrm>
            <a:off x="4759122" y="859820"/>
            <a:ext cx="415926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9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2.22222E-6 C -0.00347 0.00695 -0.02622 0.02523 -0.03872 0.04236 C -0.05122 0.05949 -0.06406 0.0831 -0.07153 0.10278 C -0.079 0.12246 -0.08108 0.14514 -0.08316 0.16042 C -0.08525 0.1757 -0.08438 0.18843 -0.08438 0.19445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44" y="97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2000"/>
                                        <p:tgtEl>
                                          <p:spTgt spid="42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C 0.00226 0.00602 0.0099 0.02176 0.01406 0.03611 C 0.01823 0.05046 0.02274 0.06991 0.025 0.08611 C 0.02726 0.10231 0.02691 0.12361 0.02743 0.13333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666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42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26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6024" grpId="0" animBg="1"/>
      <p:bldP spid="426025" grpId="0" animBg="1"/>
      <p:bldP spid="75" grpId="0" animBg="1"/>
      <p:bldP spid="79" grpId="0" animBg="1"/>
      <p:bldP spid="79" grpId="1" animBg="1"/>
      <p:bldP spid="80" grpId="0" animBg="1"/>
      <p:bldP spid="80" grpId="1" animBg="1"/>
      <p:bldP spid="79906" grpId="0" animBg="1"/>
      <p:bldP spid="2" grpId="0" animBg="1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295400"/>
            <a:ext cx="2971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4364038" y="23685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0">
                <a:solidFill>
                  <a:srgbClr val="0033CC"/>
                </a:solidFill>
                <a:sym typeface="Wingdings" pitchFamily="2" charset="2"/>
              </a:rPr>
              <a:t>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914400" y="3778250"/>
            <a:ext cx="40386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1. </a:t>
            </a:r>
            <a:r>
              <a:rPr lang="en-US" sz="3200" b="0" dirty="0">
                <a:latin typeface="Times New Roman" pitchFamily="18" charset="0"/>
              </a:rPr>
              <a:t>OC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bán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2. </a:t>
            </a:r>
            <a:r>
              <a:rPr lang="en-US" sz="3200" b="0" dirty="0">
                <a:latin typeface="Times New Roman" pitchFamily="18" charset="0"/>
              </a:rPr>
              <a:t>MN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3. </a:t>
            </a:r>
            <a:r>
              <a:rPr lang="en-US" sz="3200" b="0" dirty="0">
                <a:latin typeface="Times New Roman" pitchFamily="18" charset="0"/>
              </a:rPr>
              <a:t>ON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dây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cung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4. </a:t>
            </a:r>
            <a:r>
              <a:rPr lang="en-US" sz="3200" b="0" dirty="0" err="1">
                <a:latin typeface="Times New Roman" pitchFamily="18" charset="0"/>
              </a:rPr>
              <a:t>CN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VNI-Times" pitchFamily="2" charset="0"/>
            </a:endParaRPr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5943600" y="4576763"/>
            <a:ext cx="2286000" cy="528637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7600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Times New Roman" pitchFamily="18" charset="0"/>
              </a:rPr>
              <a:t>DÂY</a:t>
            </a:r>
            <a:r>
              <a:rPr lang="en-US" sz="2800" b="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VNI-Times" pitchFamily="2" charset="0"/>
              </a:rPr>
              <a:t>CUNG</a:t>
            </a:r>
            <a:r>
              <a:rPr lang="en-US" sz="2000" b="0" dirty="0">
                <a:latin typeface="VNI-Times" pitchFamily="2" charset="0"/>
              </a:rPr>
              <a:t> </a:t>
            </a: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5943600" y="5257800"/>
            <a:ext cx="2362200" cy="528638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0">
                <a:solidFill>
                  <a:schemeClr val="bg1"/>
                </a:solidFill>
                <a:latin typeface="Times New Roman" pitchFamily="18" charset="0"/>
              </a:rPr>
              <a:t>BÁN KÍNH</a:t>
            </a:r>
            <a:endParaRPr lang="en-US" sz="2000" b="0">
              <a:latin typeface="VNI-Times" pitchFamily="2" charset="0"/>
            </a:endParaRPr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4894312" y="380925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4881686" y="4546599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4881686" y="596423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4881686" y="527843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17" name="TextBox 14"/>
          <p:cNvSpPr txBox="1">
            <a:spLocks noChangeArrowheads="1"/>
          </p:cNvSpPr>
          <p:nvPr/>
        </p:nvSpPr>
        <p:spPr bwMode="auto">
          <a:xfrm>
            <a:off x="870744" y="548680"/>
            <a:ext cx="80937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Cho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hình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vẽ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,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điền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(Đ)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hoặc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sai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(S)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vào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ô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vuông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7806" y="587227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23804" y="456101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5031066" y="528262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</a:t>
            </a:r>
            <a:endParaRPr lang="en-US" sz="3200" dirty="0"/>
          </a:p>
        </p:txBody>
      </p:sp>
      <p:sp>
        <p:nvSpPr>
          <p:cNvPr id="25" name="Rectangle 24"/>
          <p:cNvSpPr/>
          <p:nvPr/>
        </p:nvSpPr>
        <p:spPr>
          <a:xfrm>
            <a:off x="5012755" y="381344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sym typeface="Wingdings" pitchFamily="2" charset="2"/>
              </a:rPr>
              <a:t>Đ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83975" y="595968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sym typeface="Wingdings" pitchFamily="2" charset="2"/>
              </a:rPr>
              <a:t>Đ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0" grpId="0"/>
      <p:bldP spid="81931" grpId="0"/>
      <p:bldP spid="81936" grpId="0" animBg="1"/>
      <p:bldP spid="81937" grpId="0" animBg="1"/>
      <p:bldP spid="81939" grpId="0" animBg="1"/>
      <p:bldP spid="81940" grpId="0" animBg="1"/>
      <p:bldP spid="81941" grpId="0" animBg="1"/>
      <p:bldP spid="81942" grpId="0" animBg="1"/>
      <p:bldP spid="2" grpId="0"/>
      <p:bldP spid="24" grpId="0"/>
      <p:bldP spid="2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240" y="488866"/>
            <a:ext cx="6769802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endParaRPr lang="en-US" sz="4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(HS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SGK-tr90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240" y="2356342"/>
            <a:ext cx="803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240" y="3674570"/>
            <a:ext cx="803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539552" y="1007801"/>
            <a:ext cx="80302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cắm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thừng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5m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4588395" y="2739831"/>
            <a:ext cx="3656013" cy="3656013"/>
          </a:xfrm>
          <a:prstGeom prst="ellipse">
            <a:avLst/>
          </a:prstGeom>
          <a:gradFill rotWithShape="1">
            <a:gsLst>
              <a:gs pos="0">
                <a:srgbClr val="155C38"/>
              </a:gs>
              <a:gs pos="50000">
                <a:srgbClr val="238654"/>
              </a:gs>
              <a:gs pos="100000">
                <a:srgbClr val="2BA166"/>
              </a:gs>
            </a:gsLst>
            <a:lin ang="2700000" scaled="1"/>
          </a:gra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>
              <a:solidFill>
                <a:srgbClr val="00B050"/>
              </a:solidFill>
            </a:endParaRPr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6428308" y="4550829"/>
            <a:ext cx="2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6386945" y="4567836"/>
            <a:ext cx="1857463" cy="45719"/>
          </a:xfrm>
          <a:custGeom>
            <a:avLst/>
            <a:gdLst>
              <a:gd name="T0" fmla="*/ 0 w 1144"/>
              <a:gd name="T1" fmla="*/ 0 h 1"/>
              <a:gd name="T2" fmla="*/ 2147483647 w 1144"/>
              <a:gd name="T3" fmla="*/ 0 h 1"/>
              <a:gd name="T4" fmla="*/ 0 60000 65536"/>
              <a:gd name="T5" fmla="*/ 0 60000 65536"/>
              <a:gd name="T6" fmla="*/ 0 w 1144"/>
              <a:gd name="T7" fmla="*/ 0 h 1"/>
              <a:gd name="T8" fmla="*/ 1144 w 114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4" h="1">
                <a:moveTo>
                  <a:pt x="0" y="0"/>
                </a:moveTo>
                <a:cubicBezTo>
                  <a:pt x="0" y="0"/>
                  <a:pt x="572" y="0"/>
                  <a:pt x="1144" y="0"/>
                </a:cubicBezTo>
              </a:path>
            </a:pathLst>
          </a:custGeom>
          <a:noFill/>
          <a:ln w="127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136333" y="4108256"/>
            <a:ext cx="6397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Arial" charset="0"/>
              </a:rPr>
              <a:t>5m</a:t>
            </a:r>
          </a:p>
        </p:txBody>
      </p:sp>
      <p:graphicFrame>
        <p:nvGraphicFramePr>
          <p:cNvPr id="4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833884"/>
              </p:ext>
            </p:extLst>
          </p:nvPr>
        </p:nvGraphicFramePr>
        <p:xfrm>
          <a:off x="7409383" y="4555931"/>
          <a:ext cx="8255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Clip" r:id="rId3" imgW="4587875" imgH="3938588" progId="MS_ClipArt_Gallery.2">
                  <p:embed/>
                </p:oleObj>
              </mc:Choice>
              <mc:Fallback>
                <p:oleObj name="Clip" r:id="rId3" imgW="4587875" imgH="393858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9383" y="4555931"/>
                        <a:ext cx="8255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9552" y="332656"/>
            <a:ext cx="2279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483" y="3443516"/>
            <a:ext cx="36394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9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3211536" y="2820888"/>
            <a:ext cx="3352800" cy="3200400"/>
            <a:chOff x="3552" y="68"/>
            <a:chExt cx="2112" cy="2016"/>
          </a:xfrm>
          <a:noFill/>
        </p:grpSpPr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4460" y="68"/>
              <a:ext cx="23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4364" y="1796"/>
              <a:ext cx="252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5002" y="904"/>
              <a:ext cx="17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956" y="1030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4032" y="881"/>
              <a:ext cx="24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.VnTime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4196" y="1034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4224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584" y="402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92224" y="4205822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52576" y="4193384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48" y="3180297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79449" y="5266906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580340" y="462151"/>
            <a:ext cx="7664068" cy="224676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(A;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>
              <a:buAutoNum type="alphaLcParenR"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A ?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5729486" y="457200"/>
            <a:ext cx="2286000" cy="2362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215136" y="1066800"/>
            <a:ext cx="3352800" cy="3200400"/>
            <a:chOff x="3552" y="68"/>
            <a:chExt cx="2112" cy="2016"/>
          </a:xfrm>
          <a:noFill/>
        </p:grpSpPr>
        <p:sp>
          <p:nvSpPr>
            <p:cNvPr id="24593" name="Text Box 13"/>
            <p:cNvSpPr txBox="1">
              <a:spLocks noChangeArrowheads="1"/>
            </p:cNvSpPr>
            <p:nvPr/>
          </p:nvSpPr>
          <p:spPr bwMode="auto">
            <a:xfrm>
              <a:off x="4460" y="68"/>
              <a:ext cx="23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4594" name="Text Box 14"/>
            <p:cNvSpPr txBox="1">
              <a:spLocks noChangeArrowheads="1"/>
            </p:cNvSpPr>
            <p:nvPr/>
          </p:nvSpPr>
          <p:spPr bwMode="auto">
            <a:xfrm>
              <a:off x="4364" y="1796"/>
              <a:ext cx="252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24595" name="Oval 15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596" name="Text Box 16"/>
            <p:cNvSpPr txBox="1">
              <a:spLocks noChangeArrowheads="1"/>
            </p:cNvSpPr>
            <p:nvPr/>
          </p:nvSpPr>
          <p:spPr bwMode="auto">
            <a:xfrm>
              <a:off x="5002" y="904"/>
              <a:ext cx="17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24597" name="Oval 17"/>
            <p:cNvSpPr>
              <a:spLocks noChangeArrowheads="1"/>
            </p:cNvSpPr>
            <p:nvPr/>
          </p:nvSpPr>
          <p:spPr bwMode="auto">
            <a:xfrm>
              <a:off x="4956" y="1030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24598" name="Text Box 18"/>
            <p:cNvSpPr txBox="1">
              <a:spLocks noChangeArrowheads="1"/>
            </p:cNvSpPr>
            <p:nvPr/>
          </p:nvSpPr>
          <p:spPr bwMode="auto">
            <a:xfrm>
              <a:off x="4032" y="881"/>
              <a:ext cx="24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.VnTime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24599" name="Oval 19"/>
            <p:cNvSpPr>
              <a:spLocks noChangeArrowheads="1"/>
            </p:cNvSpPr>
            <p:nvPr/>
          </p:nvSpPr>
          <p:spPr bwMode="auto">
            <a:xfrm>
              <a:off x="4196" y="1034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24600" name="Oval 20"/>
            <p:cNvSpPr>
              <a:spLocks noChangeArrowheads="1"/>
            </p:cNvSpPr>
            <p:nvPr/>
          </p:nvSpPr>
          <p:spPr bwMode="auto">
            <a:xfrm>
              <a:off x="4224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601" name="Oval 21"/>
            <p:cNvSpPr>
              <a:spLocks noChangeArrowheads="1"/>
            </p:cNvSpPr>
            <p:nvPr/>
          </p:nvSpPr>
          <p:spPr bwMode="auto">
            <a:xfrm>
              <a:off x="4584" y="402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602" name="Oval 22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6804248" y="3501008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60899" y="2420888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04248" y="1431184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56176" y="2439296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95536" y="673532"/>
            <a:ext cx="391965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323528" y="1465620"/>
            <a:ext cx="46085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179512" y="3701350"/>
            <a:ext cx="5549974" cy="224676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OC =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(C;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(A;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323528" y="2257708"/>
            <a:ext cx="4608512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?</a:t>
            </a:r>
          </a:p>
        </p:txBody>
      </p:sp>
    </p:spTree>
    <p:extLst>
      <p:ext uri="{BB962C8B-B14F-4D97-AF65-F5344CB8AC3E}">
        <p14:creationId xmlns:p14="http://schemas.microsoft.com/office/powerpoint/2010/main" val="28688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 animBg="1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48449"/>
            <a:ext cx="79208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hai điểm A,B cách nhau 3cm. Vẽ đường tròn (A; 2,5cm) và đường tròn (B; 1,5cm). Hai đường tròn này cắt nhau tại C và D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a) Tính CA,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ường 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A,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cắt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đoạn thẳng AB tại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K, I.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trung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điểm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 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381" y="3356992"/>
            <a:ext cx="40576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992"/>
            <a:ext cx="404812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992"/>
            <a:ext cx="400050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983" y="3356992"/>
            <a:ext cx="400050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614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1333" y="404664"/>
            <a:ext cx="3224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Tính CA,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62533"/>
            <a:ext cx="400050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005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34574" y="980728"/>
            <a:ext cx="46974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CA,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 nằm trên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A; 2,5cm) nên CA =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2,5cm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nằm trên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B; 1,5cm) nên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= 1,5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3555013"/>
            <a:ext cx="82999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 tròn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 B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 đoạn thẳng AB tại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195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23528" y="4509120"/>
            <a:ext cx="72728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I nằm giữa A và B nên AB = IA +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Suy ra : AI = AB – BI = 3 – 1,5 = 1,5 (cm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IA = IB = 1,5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là trung điểm của AB.</a:t>
            </a:r>
          </a:p>
        </p:txBody>
      </p:sp>
    </p:spTree>
    <p:extLst>
      <p:ext uri="{BB962C8B-B14F-4D97-AF65-F5344CB8AC3E}">
        <p14:creationId xmlns:p14="http://schemas.microsoft.com/office/powerpoint/2010/main" val="422984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502" y="2905780"/>
            <a:ext cx="3224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574" y="3501008"/>
            <a:ext cx="87299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; 3cm) cắt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tại K nên K thuộc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 ;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3cm)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S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uy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ra AK = 3cm.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Trên đoạn thẳng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 AI &lt; AK nên I nằm giữa A và K.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Do đó AI + IK =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AK.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2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3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195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85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48449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(O; R=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C,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C, O,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B, C, D.</a:t>
            </a:r>
          </a:p>
          <a:p>
            <a:pPr marL="514350" indent="-514350" algn="just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CD.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21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467544" y="1772816"/>
            <a:ext cx="81369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ẽ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3 cm.</a:t>
            </a: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332656"/>
            <a:ext cx="61077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052736"/>
            <a:ext cx="265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1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836712"/>
            <a:ext cx="3194573" cy="279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9502" y="260648"/>
            <a:ext cx="87236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B, C, D.</a:t>
            </a:r>
          </a:p>
        </p:txBody>
      </p:sp>
      <p:sp>
        <p:nvSpPr>
          <p:cNvPr id="4" name="Rectangle 3"/>
          <p:cNvSpPr/>
          <p:nvPr/>
        </p:nvSpPr>
        <p:spPr>
          <a:xfrm>
            <a:off x="378590" y="968529"/>
            <a:ext cx="53455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AC,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ABDC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ABD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ACDB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AB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CD,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CABD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CDB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CAB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DB,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DCAB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08552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So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CD.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624" y="4716433"/>
            <a:ext cx="7881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 &gt; CD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1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61894"/>
            <a:ext cx="3194573" cy="279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9502" y="260648"/>
            <a:ext cx="84089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517" y="1628800"/>
            <a:ext cx="47185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3861048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n(n – 1)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66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908720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96918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13470"/>
            <a:ext cx="8763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38, 39, 42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SGK-tr92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100" y="6324600"/>
            <a:ext cx="4448031" cy="658313"/>
            <a:chOff x="967" y="2016"/>
            <a:chExt cx="3656" cy="551"/>
          </a:xfrm>
        </p:grpSpPr>
        <p:sp>
          <p:nvSpPr>
            <p:cNvPr id="9257" name="Rectangle 7"/>
            <p:cNvSpPr>
              <a:spLocks noChangeArrowheads="1"/>
            </p:cNvSpPr>
            <p:nvPr/>
          </p:nvSpPr>
          <p:spPr bwMode="auto">
            <a:xfrm flipV="1">
              <a:off x="967" y="2016"/>
              <a:ext cx="3570" cy="38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vi-VN" sz="3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258" name="Line 8"/>
            <p:cNvSpPr>
              <a:spLocks noChangeShapeType="1"/>
            </p:cNvSpPr>
            <p:nvPr/>
          </p:nvSpPr>
          <p:spPr bwMode="auto">
            <a:xfrm flipH="1" flipV="1">
              <a:off x="4507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59" name="Line 9"/>
            <p:cNvSpPr>
              <a:spLocks noChangeShapeType="1"/>
            </p:cNvSpPr>
            <p:nvPr/>
          </p:nvSpPr>
          <p:spPr bwMode="auto">
            <a:xfrm flipH="1" flipV="1">
              <a:off x="424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0" name="Line 10"/>
            <p:cNvSpPr>
              <a:spLocks noChangeShapeType="1"/>
            </p:cNvSpPr>
            <p:nvPr/>
          </p:nvSpPr>
          <p:spPr bwMode="auto">
            <a:xfrm flipH="1" flipV="1">
              <a:off x="3943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1" name="Line 11"/>
            <p:cNvSpPr>
              <a:spLocks noChangeShapeType="1"/>
            </p:cNvSpPr>
            <p:nvPr/>
          </p:nvSpPr>
          <p:spPr bwMode="auto">
            <a:xfrm flipH="1" flipV="1">
              <a:off x="3646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2" name="Line 12"/>
            <p:cNvSpPr>
              <a:spLocks noChangeShapeType="1"/>
            </p:cNvSpPr>
            <p:nvPr/>
          </p:nvSpPr>
          <p:spPr bwMode="auto">
            <a:xfrm flipH="1" flipV="1">
              <a:off x="3376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3" name="Line 13"/>
            <p:cNvSpPr>
              <a:spLocks noChangeShapeType="1"/>
            </p:cNvSpPr>
            <p:nvPr/>
          </p:nvSpPr>
          <p:spPr bwMode="auto">
            <a:xfrm flipH="1" flipV="1">
              <a:off x="307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4" name="Line 14"/>
            <p:cNvSpPr>
              <a:spLocks noChangeShapeType="1"/>
            </p:cNvSpPr>
            <p:nvPr/>
          </p:nvSpPr>
          <p:spPr bwMode="auto">
            <a:xfrm flipH="1" flipV="1">
              <a:off x="279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5" name="Line 15"/>
            <p:cNvSpPr>
              <a:spLocks noChangeShapeType="1"/>
            </p:cNvSpPr>
            <p:nvPr/>
          </p:nvSpPr>
          <p:spPr bwMode="auto">
            <a:xfrm flipH="1" flipV="1">
              <a:off x="252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6" name="Line 16"/>
            <p:cNvSpPr>
              <a:spLocks noChangeShapeType="1"/>
            </p:cNvSpPr>
            <p:nvPr/>
          </p:nvSpPr>
          <p:spPr bwMode="auto">
            <a:xfrm flipH="1" flipV="1">
              <a:off x="2224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7" name="Line 17"/>
            <p:cNvSpPr>
              <a:spLocks noChangeShapeType="1"/>
            </p:cNvSpPr>
            <p:nvPr/>
          </p:nvSpPr>
          <p:spPr bwMode="auto">
            <a:xfrm flipH="1" flipV="1">
              <a:off x="1945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8" name="Line 18"/>
            <p:cNvSpPr>
              <a:spLocks noChangeShapeType="1"/>
            </p:cNvSpPr>
            <p:nvPr/>
          </p:nvSpPr>
          <p:spPr bwMode="auto">
            <a:xfrm flipH="1" flipV="1">
              <a:off x="1648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9" name="Line 19"/>
            <p:cNvSpPr>
              <a:spLocks noChangeShapeType="1"/>
            </p:cNvSpPr>
            <p:nvPr/>
          </p:nvSpPr>
          <p:spPr bwMode="auto">
            <a:xfrm flipH="1" flipV="1">
              <a:off x="136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70" name="Line 20"/>
            <p:cNvSpPr>
              <a:spLocks noChangeShapeType="1"/>
            </p:cNvSpPr>
            <p:nvPr/>
          </p:nvSpPr>
          <p:spPr bwMode="auto">
            <a:xfrm flipH="1" flipV="1">
              <a:off x="108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71" name="Text Box 21"/>
            <p:cNvSpPr txBox="1">
              <a:spLocks noChangeArrowheads="1"/>
            </p:cNvSpPr>
            <p:nvPr/>
          </p:nvSpPr>
          <p:spPr bwMode="auto">
            <a:xfrm>
              <a:off x="996" y="2078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0</a:t>
              </a:r>
            </a:p>
          </p:txBody>
        </p:sp>
        <p:sp>
          <p:nvSpPr>
            <p:cNvPr id="9272" name="Text Box 22"/>
            <p:cNvSpPr txBox="1">
              <a:spLocks noChangeArrowheads="1"/>
            </p:cNvSpPr>
            <p:nvPr/>
          </p:nvSpPr>
          <p:spPr bwMode="auto">
            <a:xfrm>
              <a:off x="1281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</a:t>
              </a:r>
            </a:p>
          </p:txBody>
        </p:sp>
        <p:sp>
          <p:nvSpPr>
            <p:cNvPr id="9273" name="Text Box 23"/>
            <p:cNvSpPr txBox="1">
              <a:spLocks noChangeArrowheads="1"/>
            </p:cNvSpPr>
            <p:nvPr/>
          </p:nvSpPr>
          <p:spPr bwMode="auto">
            <a:xfrm>
              <a:off x="1572" y="2072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2</a:t>
              </a:r>
            </a:p>
          </p:txBody>
        </p:sp>
        <p:sp>
          <p:nvSpPr>
            <p:cNvPr id="9274" name="Text Box 24"/>
            <p:cNvSpPr txBox="1">
              <a:spLocks noChangeArrowheads="1"/>
            </p:cNvSpPr>
            <p:nvPr/>
          </p:nvSpPr>
          <p:spPr bwMode="auto">
            <a:xfrm>
              <a:off x="1860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3</a:t>
              </a:r>
            </a:p>
          </p:txBody>
        </p:sp>
        <p:sp>
          <p:nvSpPr>
            <p:cNvPr id="9275" name="Text Box 25"/>
            <p:cNvSpPr txBox="1">
              <a:spLocks noChangeArrowheads="1"/>
            </p:cNvSpPr>
            <p:nvPr/>
          </p:nvSpPr>
          <p:spPr bwMode="auto">
            <a:xfrm>
              <a:off x="2143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4</a:t>
              </a:r>
            </a:p>
          </p:txBody>
        </p:sp>
        <p:sp>
          <p:nvSpPr>
            <p:cNvPr id="9276" name="Text Box 26"/>
            <p:cNvSpPr txBox="1">
              <a:spLocks noChangeArrowheads="1"/>
            </p:cNvSpPr>
            <p:nvPr/>
          </p:nvSpPr>
          <p:spPr bwMode="auto">
            <a:xfrm>
              <a:off x="2444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5</a:t>
              </a:r>
            </a:p>
          </p:txBody>
        </p:sp>
        <p:sp>
          <p:nvSpPr>
            <p:cNvPr id="9277" name="Text Box 27"/>
            <p:cNvSpPr txBox="1">
              <a:spLocks noChangeArrowheads="1"/>
            </p:cNvSpPr>
            <p:nvPr/>
          </p:nvSpPr>
          <p:spPr bwMode="auto">
            <a:xfrm>
              <a:off x="2708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6</a:t>
              </a:r>
            </a:p>
          </p:txBody>
        </p:sp>
        <p:sp>
          <p:nvSpPr>
            <p:cNvPr id="9278" name="Text Box 28"/>
            <p:cNvSpPr txBox="1">
              <a:spLocks noChangeArrowheads="1"/>
            </p:cNvSpPr>
            <p:nvPr/>
          </p:nvSpPr>
          <p:spPr bwMode="auto">
            <a:xfrm>
              <a:off x="2993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7</a:t>
              </a:r>
            </a:p>
          </p:txBody>
        </p:sp>
        <p:sp>
          <p:nvSpPr>
            <p:cNvPr id="9279" name="Text Box 29"/>
            <p:cNvSpPr txBox="1">
              <a:spLocks noChangeArrowheads="1"/>
            </p:cNvSpPr>
            <p:nvPr/>
          </p:nvSpPr>
          <p:spPr bwMode="auto">
            <a:xfrm>
              <a:off x="3303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8</a:t>
              </a:r>
            </a:p>
          </p:txBody>
        </p:sp>
        <p:sp>
          <p:nvSpPr>
            <p:cNvPr id="9280" name="Text Box 30"/>
            <p:cNvSpPr txBox="1">
              <a:spLocks noChangeArrowheads="1"/>
            </p:cNvSpPr>
            <p:nvPr/>
          </p:nvSpPr>
          <p:spPr bwMode="auto">
            <a:xfrm>
              <a:off x="3570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9</a:t>
              </a:r>
            </a:p>
          </p:txBody>
        </p:sp>
        <p:sp>
          <p:nvSpPr>
            <p:cNvPr id="9281" name="Text Box 31"/>
            <p:cNvSpPr txBox="1">
              <a:spLocks noChangeArrowheads="1"/>
            </p:cNvSpPr>
            <p:nvPr/>
          </p:nvSpPr>
          <p:spPr bwMode="auto">
            <a:xfrm>
              <a:off x="3839" y="2076"/>
              <a:ext cx="494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10</a:t>
              </a:r>
            </a:p>
          </p:txBody>
        </p:sp>
        <p:sp>
          <p:nvSpPr>
            <p:cNvPr id="9282" name="Text Box 32"/>
            <p:cNvSpPr txBox="1">
              <a:spLocks noChangeArrowheads="1"/>
            </p:cNvSpPr>
            <p:nvPr/>
          </p:nvSpPr>
          <p:spPr bwMode="auto">
            <a:xfrm>
              <a:off x="4129" y="2076"/>
              <a:ext cx="494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11</a:t>
              </a:r>
            </a:p>
          </p:txBody>
        </p:sp>
      </p:grpSp>
      <p:sp>
        <p:nvSpPr>
          <p:cNvPr id="75809" name="Oval 33"/>
          <p:cNvSpPr>
            <a:spLocks noChangeArrowheads="1"/>
          </p:cNvSpPr>
          <p:nvPr/>
        </p:nvSpPr>
        <p:spPr bwMode="auto">
          <a:xfrm>
            <a:off x="6705600" y="1676400"/>
            <a:ext cx="2130425" cy="2152650"/>
          </a:xfrm>
          <a:prstGeom prst="ellipse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vi-VN" sz="3200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75810" name="Oval 34"/>
          <p:cNvSpPr>
            <a:spLocks noChangeArrowheads="1"/>
          </p:cNvSpPr>
          <p:nvPr/>
        </p:nvSpPr>
        <p:spPr bwMode="auto">
          <a:xfrm flipH="1" flipV="1">
            <a:off x="7773988" y="2711450"/>
            <a:ext cx="38100" cy="3810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200">
              <a:latin typeface="+mj-lt"/>
            </a:endParaRP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7662863" y="2286000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CC3300"/>
                </a:solidFill>
                <a:latin typeface="+mj-lt"/>
                <a:cs typeface="Times New Roman" pitchFamily="18" charset="0"/>
              </a:rPr>
              <a:t>O</a:t>
            </a:r>
          </a:p>
        </p:txBody>
      </p:sp>
      <p:sp>
        <p:nvSpPr>
          <p:cNvPr id="75812" name="Oval 36"/>
          <p:cNvSpPr>
            <a:spLocks noChangeArrowheads="1"/>
          </p:cNvSpPr>
          <p:nvPr/>
        </p:nvSpPr>
        <p:spPr bwMode="auto">
          <a:xfrm>
            <a:off x="8801100" y="2533650"/>
            <a:ext cx="38100" cy="381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200">
              <a:latin typeface="+mj-lt"/>
            </a:endParaRPr>
          </a:p>
        </p:txBody>
      </p:sp>
      <p:sp>
        <p:nvSpPr>
          <p:cNvPr id="75813" name="Text Box 37"/>
          <p:cNvSpPr txBox="1">
            <a:spLocks noChangeArrowheads="1"/>
          </p:cNvSpPr>
          <p:nvPr/>
        </p:nvSpPr>
        <p:spPr bwMode="auto">
          <a:xfrm rot="-547764">
            <a:off x="8113713" y="2126963"/>
            <a:ext cx="407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75815" name="Freeform 39"/>
          <p:cNvSpPr>
            <a:spLocks/>
          </p:cNvSpPr>
          <p:nvPr/>
        </p:nvSpPr>
        <p:spPr bwMode="auto">
          <a:xfrm rot="-285818">
            <a:off x="7810500" y="2595563"/>
            <a:ext cx="1022350" cy="82550"/>
          </a:xfrm>
          <a:custGeom>
            <a:avLst/>
            <a:gdLst>
              <a:gd name="T0" fmla="*/ 1050 w 1050"/>
              <a:gd name="T1" fmla="*/ 0 h 446"/>
              <a:gd name="T2" fmla="*/ 0 w 1050"/>
              <a:gd name="T3" fmla="*/ 446 h 446"/>
              <a:gd name="T4" fmla="*/ 0 60000 65536"/>
              <a:gd name="T5" fmla="*/ 0 60000 65536"/>
              <a:gd name="T6" fmla="*/ 0 w 1050"/>
              <a:gd name="T7" fmla="*/ 0 h 446"/>
              <a:gd name="T8" fmla="*/ 1050 w 1050"/>
              <a:gd name="T9" fmla="*/ 446 h 4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0" h="446">
                <a:moveTo>
                  <a:pt x="1050" y="0"/>
                </a:moveTo>
                <a:lnTo>
                  <a:pt x="0" y="446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vi-VN" sz="3200">
              <a:latin typeface="+mj-lt"/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 flipH="1">
            <a:off x="2743200" y="3236913"/>
            <a:ext cx="2133600" cy="5068887"/>
            <a:chOff x="3162" y="515"/>
            <a:chExt cx="2340" cy="3193"/>
          </a:xfrm>
        </p:grpSpPr>
        <p:grpSp>
          <p:nvGrpSpPr>
            <p:cNvPr id="9231" name="Group 41"/>
            <p:cNvGrpSpPr>
              <a:grpSpLocks/>
            </p:cNvGrpSpPr>
            <p:nvPr/>
          </p:nvGrpSpPr>
          <p:grpSpPr bwMode="auto">
            <a:xfrm>
              <a:off x="4332" y="515"/>
              <a:ext cx="1170" cy="1601"/>
              <a:chOff x="4242" y="1043"/>
              <a:chExt cx="1170" cy="1601"/>
            </a:xfrm>
          </p:grpSpPr>
          <p:sp>
            <p:nvSpPr>
              <p:cNvPr id="9245" name="Freeform 42"/>
              <p:cNvSpPr>
                <a:spLocks/>
              </p:cNvSpPr>
              <p:nvPr/>
            </p:nvSpPr>
            <p:spPr bwMode="auto">
              <a:xfrm>
                <a:off x="4725" y="1376"/>
                <a:ext cx="547" cy="948"/>
              </a:xfrm>
              <a:custGeom>
                <a:avLst/>
                <a:gdLst>
                  <a:gd name="T0" fmla="*/ 547 w 547"/>
                  <a:gd name="T1" fmla="*/ 2261 h 876"/>
                  <a:gd name="T2" fmla="*/ 0 w 547"/>
                  <a:gd name="T3" fmla="*/ 0 h 876"/>
                  <a:gd name="T4" fmla="*/ 0 60000 65536"/>
                  <a:gd name="T5" fmla="*/ 0 60000 65536"/>
                  <a:gd name="T6" fmla="*/ 0 w 547"/>
                  <a:gd name="T7" fmla="*/ 0 h 876"/>
                  <a:gd name="T8" fmla="*/ 547 w 547"/>
                  <a:gd name="T9" fmla="*/ 876 h 8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7" h="876">
                    <a:moveTo>
                      <a:pt x="547" y="876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200">
                  <a:latin typeface="+mj-lt"/>
                </a:endParaRPr>
              </a:p>
            </p:txBody>
          </p:sp>
          <p:grpSp>
            <p:nvGrpSpPr>
              <p:cNvPr id="9246" name="Group 43"/>
              <p:cNvGrpSpPr>
                <a:grpSpLocks/>
              </p:cNvGrpSpPr>
              <p:nvPr/>
            </p:nvGrpSpPr>
            <p:grpSpPr bwMode="auto">
              <a:xfrm>
                <a:off x="4242" y="1043"/>
                <a:ext cx="1170" cy="1601"/>
                <a:chOff x="4242" y="1043"/>
                <a:chExt cx="1170" cy="1601"/>
              </a:xfrm>
            </p:grpSpPr>
            <p:sp>
              <p:nvSpPr>
                <p:cNvPr id="9247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4242" y="1253"/>
                  <a:ext cx="580" cy="1387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8" name="Freeform 45"/>
                <p:cNvSpPr>
                  <a:spLocks/>
                </p:cNvSpPr>
                <p:nvPr/>
              </p:nvSpPr>
              <p:spPr bwMode="auto">
                <a:xfrm>
                  <a:off x="4374" y="1376"/>
                  <a:ext cx="542" cy="952"/>
                </a:xfrm>
                <a:custGeom>
                  <a:avLst/>
                  <a:gdLst>
                    <a:gd name="T0" fmla="*/ 0 w 542"/>
                    <a:gd name="T1" fmla="*/ 2261 h 880"/>
                    <a:gd name="T2" fmla="*/ 542 w 542"/>
                    <a:gd name="T3" fmla="*/ 0 h 880"/>
                    <a:gd name="T4" fmla="*/ 0 60000 65536"/>
                    <a:gd name="T5" fmla="*/ 0 60000 65536"/>
                    <a:gd name="T6" fmla="*/ 0 w 542"/>
                    <a:gd name="T7" fmla="*/ 0 h 880"/>
                    <a:gd name="T8" fmla="*/ 542 w 542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42" h="880">
                      <a:moveTo>
                        <a:pt x="0" y="880"/>
                      </a:moveTo>
                      <a:lnTo>
                        <a:pt x="542" y="0"/>
                      </a:lnTo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9" name="Freeform 46"/>
                <p:cNvSpPr>
                  <a:spLocks/>
                </p:cNvSpPr>
                <p:nvPr/>
              </p:nvSpPr>
              <p:spPr bwMode="auto">
                <a:xfrm>
                  <a:off x="4823" y="1253"/>
                  <a:ext cx="567" cy="1357"/>
                </a:xfrm>
                <a:custGeom>
                  <a:avLst/>
                  <a:gdLst>
                    <a:gd name="T0" fmla="*/ 567 w 567"/>
                    <a:gd name="T1" fmla="*/ 3235 h 1254"/>
                    <a:gd name="T2" fmla="*/ 0 w 567"/>
                    <a:gd name="T3" fmla="*/ 0 h 1254"/>
                    <a:gd name="T4" fmla="*/ 0 60000 65536"/>
                    <a:gd name="T5" fmla="*/ 0 60000 65536"/>
                    <a:gd name="T6" fmla="*/ 0 w 567"/>
                    <a:gd name="T7" fmla="*/ 0 h 1254"/>
                    <a:gd name="T8" fmla="*/ 567 w 567"/>
                    <a:gd name="T9" fmla="*/ 1254 h 125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7" h="1254">
                      <a:moveTo>
                        <a:pt x="567" y="125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0" name="Freeform 47"/>
                <p:cNvSpPr>
                  <a:spLocks/>
                </p:cNvSpPr>
                <p:nvPr/>
              </p:nvSpPr>
              <p:spPr bwMode="auto">
                <a:xfrm>
                  <a:off x="4332" y="2276"/>
                  <a:ext cx="88" cy="70"/>
                </a:xfrm>
                <a:custGeom>
                  <a:avLst/>
                  <a:gdLst>
                    <a:gd name="T0" fmla="*/ 88 w 88"/>
                    <a:gd name="T1" fmla="*/ 187 h 64"/>
                    <a:gd name="T2" fmla="*/ 0 w 88"/>
                    <a:gd name="T3" fmla="*/ 0 h 64"/>
                    <a:gd name="T4" fmla="*/ 0 60000 65536"/>
                    <a:gd name="T5" fmla="*/ 0 60000 65536"/>
                    <a:gd name="T6" fmla="*/ 0 w 88"/>
                    <a:gd name="T7" fmla="*/ 0 h 64"/>
                    <a:gd name="T8" fmla="*/ 88 w 88"/>
                    <a:gd name="T9" fmla="*/ 64 h 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64">
                      <a:moveTo>
                        <a:pt x="88" y="6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1" name="Freeform 48"/>
                <p:cNvSpPr>
                  <a:spLocks/>
                </p:cNvSpPr>
                <p:nvPr/>
              </p:nvSpPr>
              <p:spPr bwMode="auto">
                <a:xfrm>
                  <a:off x="4292" y="2207"/>
                  <a:ext cx="80" cy="156"/>
                </a:xfrm>
                <a:custGeom>
                  <a:avLst/>
                  <a:gdLst>
                    <a:gd name="T0" fmla="*/ 0 w 80"/>
                    <a:gd name="T1" fmla="*/ 376 h 144"/>
                    <a:gd name="T2" fmla="*/ 80 w 80"/>
                    <a:gd name="T3" fmla="*/ 0 h 144"/>
                    <a:gd name="T4" fmla="*/ 0 60000 65536"/>
                    <a:gd name="T5" fmla="*/ 0 60000 65536"/>
                    <a:gd name="T6" fmla="*/ 0 w 80"/>
                    <a:gd name="T7" fmla="*/ 0 h 144"/>
                    <a:gd name="T8" fmla="*/ 80 w 80"/>
                    <a:gd name="T9" fmla="*/ 144 h 1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0" h="144">
                      <a:moveTo>
                        <a:pt x="0" y="144"/>
                      </a:moveTo>
                      <a:lnTo>
                        <a:pt x="80" y="0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2" name="Freeform 49"/>
                <p:cNvSpPr>
                  <a:spLocks/>
                </p:cNvSpPr>
                <p:nvPr/>
              </p:nvSpPr>
              <p:spPr bwMode="auto">
                <a:xfrm>
                  <a:off x="5244" y="2311"/>
                  <a:ext cx="88" cy="61"/>
                </a:xfrm>
                <a:custGeom>
                  <a:avLst/>
                  <a:gdLst>
                    <a:gd name="T0" fmla="*/ 88 w 88"/>
                    <a:gd name="T1" fmla="*/ 0 h 56"/>
                    <a:gd name="T2" fmla="*/ 0 w 88"/>
                    <a:gd name="T3" fmla="*/ 156 h 56"/>
                    <a:gd name="T4" fmla="*/ 0 60000 65536"/>
                    <a:gd name="T5" fmla="*/ 0 60000 65536"/>
                    <a:gd name="T6" fmla="*/ 0 w 88"/>
                    <a:gd name="T7" fmla="*/ 0 h 56"/>
                    <a:gd name="T8" fmla="*/ 88 w 88"/>
                    <a:gd name="T9" fmla="*/ 56 h 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56">
                      <a:moveTo>
                        <a:pt x="88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3" name="Freeform 50"/>
                <p:cNvSpPr>
                  <a:spLocks/>
                </p:cNvSpPr>
                <p:nvPr/>
              </p:nvSpPr>
              <p:spPr bwMode="auto">
                <a:xfrm>
                  <a:off x="5292" y="2242"/>
                  <a:ext cx="56" cy="138"/>
                </a:xfrm>
                <a:custGeom>
                  <a:avLst/>
                  <a:gdLst>
                    <a:gd name="T0" fmla="*/ 0 w 56"/>
                    <a:gd name="T1" fmla="*/ 0 h 128"/>
                    <a:gd name="T2" fmla="*/ 56 w 56"/>
                    <a:gd name="T3" fmla="*/ 318 h 128"/>
                    <a:gd name="T4" fmla="*/ 0 60000 65536"/>
                    <a:gd name="T5" fmla="*/ 0 60000 65536"/>
                    <a:gd name="T6" fmla="*/ 0 w 56"/>
                    <a:gd name="T7" fmla="*/ 0 h 128"/>
                    <a:gd name="T8" fmla="*/ 56 w 56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" h="128">
                      <a:moveTo>
                        <a:pt x="0" y="0"/>
                      </a:moveTo>
                      <a:lnTo>
                        <a:pt x="56" y="128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4" name="AutoShape 51"/>
                <p:cNvSpPr>
                  <a:spLocks noChangeArrowheads="1"/>
                </p:cNvSpPr>
                <p:nvPr/>
              </p:nvSpPr>
              <p:spPr bwMode="auto">
                <a:xfrm>
                  <a:off x="4685" y="1262"/>
                  <a:ext cx="258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81 w 21600"/>
                    <a:gd name="T25" fmla="*/ 3174 h 21600"/>
                    <a:gd name="T26" fmla="*/ 18419 w 21600"/>
                    <a:gd name="T27" fmla="*/ 1842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8121" y="10800"/>
                      </a:moveTo>
                      <a:cubicBezTo>
                        <a:pt x="8121" y="12280"/>
                        <a:pt x="9320" y="13479"/>
                        <a:pt x="10800" y="13479"/>
                      </a:cubicBezTo>
                      <a:cubicBezTo>
                        <a:pt x="12280" y="13479"/>
                        <a:pt x="13479" y="12280"/>
                        <a:pt x="13479" y="10800"/>
                      </a:cubicBezTo>
                      <a:cubicBezTo>
                        <a:pt x="13479" y="9320"/>
                        <a:pt x="12280" y="8121"/>
                        <a:pt x="10800" y="8121"/>
                      </a:cubicBezTo>
                      <a:cubicBezTo>
                        <a:pt x="9320" y="8121"/>
                        <a:pt x="8121" y="9320"/>
                        <a:pt x="8121" y="10800"/>
                      </a:cubicBez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5" name="AutoShape 52"/>
                <p:cNvSpPr>
                  <a:spLocks noChangeArrowheads="1"/>
                </p:cNvSpPr>
                <p:nvPr/>
              </p:nvSpPr>
              <p:spPr bwMode="auto">
                <a:xfrm>
                  <a:off x="4780" y="1043"/>
                  <a:ext cx="66" cy="307"/>
                </a:xfrm>
                <a:prstGeom prst="can">
                  <a:avLst>
                    <a:gd name="adj" fmla="val 116288"/>
                  </a:avLst>
                </a:prstGeom>
                <a:solidFill>
                  <a:srgbClr val="5D3B3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  <p:sp>
              <p:nvSpPr>
                <p:cNvPr id="9256" name="Oval 53"/>
                <p:cNvSpPr>
                  <a:spLocks noChangeArrowheads="1"/>
                </p:cNvSpPr>
                <p:nvPr/>
              </p:nvSpPr>
              <p:spPr bwMode="auto">
                <a:xfrm flipH="1">
                  <a:off x="5372" y="260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</p:grpSp>
        </p:grpSp>
        <p:grpSp>
          <p:nvGrpSpPr>
            <p:cNvPr id="9232" name="Group 54"/>
            <p:cNvGrpSpPr>
              <a:grpSpLocks/>
            </p:cNvGrpSpPr>
            <p:nvPr/>
          </p:nvGrpSpPr>
          <p:grpSpPr bwMode="auto">
            <a:xfrm flipH="1" flipV="1">
              <a:off x="3162" y="2107"/>
              <a:ext cx="1170" cy="1601"/>
              <a:chOff x="4242" y="1043"/>
              <a:chExt cx="1170" cy="1601"/>
            </a:xfrm>
          </p:grpSpPr>
          <p:sp>
            <p:nvSpPr>
              <p:cNvPr id="9233" name="Freeform 55"/>
              <p:cNvSpPr>
                <a:spLocks/>
              </p:cNvSpPr>
              <p:nvPr/>
            </p:nvSpPr>
            <p:spPr bwMode="auto">
              <a:xfrm>
                <a:off x="4725" y="1376"/>
                <a:ext cx="547" cy="948"/>
              </a:xfrm>
              <a:custGeom>
                <a:avLst/>
                <a:gdLst>
                  <a:gd name="T0" fmla="*/ 547 w 547"/>
                  <a:gd name="T1" fmla="*/ 2261 h 876"/>
                  <a:gd name="T2" fmla="*/ 0 w 547"/>
                  <a:gd name="T3" fmla="*/ 0 h 876"/>
                  <a:gd name="T4" fmla="*/ 0 60000 65536"/>
                  <a:gd name="T5" fmla="*/ 0 60000 65536"/>
                  <a:gd name="T6" fmla="*/ 0 w 547"/>
                  <a:gd name="T7" fmla="*/ 0 h 876"/>
                  <a:gd name="T8" fmla="*/ 547 w 547"/>
                  <a:gd name="T9" fmla="*/ 876 h 8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7" h="876">
                    <a:moveTo>
                      <a:pt x="547" y="876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>
                  <a:latin typeface="+mj-lt"/>
                </a:endParaRPr>
              </a:p>
            </p:txBody>
          </p:sp>
          <p:grpSp>
            <p:nvGrpSpPr>
              <p:cNvPr id="9234" name="Group 56"/>
              <p:cNvGrpSpPr>
                <a:grpSpLocks/>
              </p:cNvGrpSpPr>
              <p:nvPr/>
            </p:nvGrpSpPr>
            <p:grpSpPr bwMode="auto">
              <a:xfrm>
                <a:off x="4242" y="1043"/>
                <a:ext cx="1170" cy="1601"/>
                <a:chOff x="4242" y="1043"/>
                <a:chExt cx="1170" cy="1601"/>
              </a:xfrm>
            </p:grpSpPr>
            <p:sp>
              <p:nvSpPr>
                <p:cNvPr id="9235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4242" y="1253"/>
                  <a:ext cx="580" cy="1387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6" name="Freeform 58"/>
                <p:cNvSpPr>
                  <a:spLocks/>
                </p:cNvSpPr>
                <p:nvPr/>
              </p:nvSpPr>
              <p:spPr bwMode="auto">
                <a:xfrm>
                  <a:off x="4374" y="1376"/>
                  <a:ext cx="542" cy="952"/>
                </a:xfrm>
                <a:custGeom>
                  <a:avLst/>
                  <a:gdLst>
                    <a:gd name="T0" fmla="*/ 0 w 542"/>
                    <a:gd name="T1" fmla="*/ 2261 h 880"/>
                    <a:gd name="T2" fmla="*/ 542 w 542"/>
                    <a:gd name="T3" fmla="*/ 0 h 880"/>
                    <a:gd name="T4" fmla="*/ 0 60000 65536"/>
                    <a:gd name="T5" fmla="*/ 0 60000 65536"/>
                    <a:gd name="T6" fmla="*/ 0 w 542"/>
                    <a:gd name="T7" fmla="*/ 0 h 880"/>
                    <a:gd name="T8" fmla="*/ 542 w 542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42" h="880">
                      <a:moveTo>
                        <a:pt x="0" y="880"/>
                      </a:moveTo>
                      <a:lnTo>
                        <a:pt x="542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7" name="Freeform 59"/>
                <p:cNvSpPr>
                  <a:spLocks/>
                </p:cNvSpPr>
                <p:nvPr/>
              </p:nvSpPr>
              <p:spPr bwMode="auto">
                <a:xfrm>
                  <a:off x="4823" y="1253"/>
                  <a:ext cx="567" cy="1357"/>
                </a:xfrm>
                <a:custGeom>
                  <a:avLst/>
                  <a:gdLst>
                    <a:gd name="T0" fmla="*/ 567 w 567"/>
                    <a:gd name="T1" fmla="*/ 3235 h 1254"/>
                    <a:gd name="T2" fmla="*/ 0 w 567"/>
                    <a:gd name="T3" fmla="*/ 0 h 1254"/>
                    <a:gd name="T4" fmla="*/ 0 60000 65536"/>
                    <a:gd name="T5" fmla="*/ 0 60000 65536"/>
                    <a:gd name="T6" fmla="*/ 0 w 567"/>
                    <a:gd name="T7" fmla="*/ 0 h 1254"/>
                    <a:gd name="T8" fmla="*/ 567 w 567"/>
                    <a:gd name="T9" fmla="*/ 1254 h 125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7" h="1254">
                      <a:moveTo>
                        <a:pt x="567" y="125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8" name="Freeform 60"/>
                <p:cNvSpPr>
                  <a:spLocks/>
                </p:cNvSpPr>
                <p:nvPr/>
              </p:nvSpPr>
              <p:spPr bwMode="auto">
                <a:xfrm>
                  <a:off x="4332" y="2276"/>
                  <a:ext cx="88" cy="70"/>
                </a:xfrm>
                <a:custGeom>
                  <a:avLst/>
                  <a:gdLst>
                    <a:gd name="T0" fmla="*/ 88 w 88"/>
                    <a:gd name="T1" fmla="*/ 187 h 64"/>
                    <a:gd name="T2" fmla="*/ 0 w 88"/>
                    <a:gd name="T3" fmla="*/ 0 h 64"/>
                    <a:gd name="T4" fmla="*/ 0 60000 65536"/>
                    <a:gd name="T5" fmla="*/ 0 60000 65536"/>
                    <a:gd name="T6" fmla="*/ 0 w 88"/>
                    <a:gd name="T7" fmla="*/ 0 h 64"/>
                    <a:gd name="T8" fmla="*/ 88 w 88"/>
                    <a:gd name="T9" fmla="*/ 64 h 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64">
                      <a:moveTo>
                        <a:pt x="88" y="6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9" name="Freeform 61"/>
                <p:cNvSpPr>
                  <a:spLocks/>
                </p:cNvSpPr>
                <p:nvPr/>
              </p:nvSpPr>
              <p:spPr bwMode="auto">
                <a:xfrm>
                  <a:off x="4292" y="2207"/>
                  <a:ext cx="80" cy="156"/>
                </a:xfrm>
                <a:custGeom>
                  <a:avLst/>
                  <a:gdLst>
                    <a:gd name="T0" fmla="*/ 0 w 80"/>
                    <a:gd name="T1" fmla="*/ 376 h 144"/>
                    <a:gd name="T2" fmla="*/ 80 w 80"/>
                    <a:gd name="T3" fmla="*/ 0 h 144"/>
                    <a:gd name="T4" fmla="*/ 0 60000 65536"/>
                    <a:gd name="T5" fmla="*/ 0 60000 65536"/>
                    <a:gd name="T6" fmla="*/ 0 w 80"/>
                    <a:gd name="T7" fmla="*/ 0 h 144"/>
                    <a:gd name="T8" fmla="*/ 80 w 80"/>
                    <a:gd name="T9" fmla="*/ 144 h 1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0" h="144">
                      <a:moveTo>
                        <a:pt x="0" y="144"/>
                      </a:moveTo>
                      <a:lnTo>
                        <a:pt x="8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0" name="Freeform 62"/>
                <p:cNvSpPr>
                  <a:spLocks/>
                </p:cNvSpPr>
                <p:nvPr/>
              </p:nvSpPr>
              <p:spPr bwMode="auto">
                <a:xfrm>
                  <a:off x="5244" y="2311"/>
                  <a:ext cx="88" cy="61"/>
                </a:xfrm>
                <a:custGeom>
                  <a:avLst/>
                  <a:gdLst>
                    <a:gd name="T0" fmla="*/ 88 w 88"/>
                    <a:gd name="T1" fmla="*/ 0 h 56"/>
                    <a:gd name="T2" fmla="*/ 0 w 88"/>
                    <a:gd name="T3" fmla="*/ 156 h 56"/>
                    <a:gd name="T4" fmla="*/ 0 60000 65536"/>
                    <a:gd name="T5" fmla="*/ 0 60000 65536"/>
                    <a:gd name="T6" fmla="*/ 0 w 88"/>
                    <a:gd name="T7" fmla="*/ 0 h 56"/>
                    <a:gd name="T8" fmla="*/ 88 w 88"/>
                    <a:gd name="T9" fmla="*/ 56 h 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56">
                      <a:moveTo>
                        <a:pt x="88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1" name="Freeform 63"/>
                <p:cNvSpPr>
                  <a:spLocks/>
                </p:cNvSpPr>
                <p:nvPr/>
              </p:nvSpPr>
              <p:spPr bwMode="auto">
                <a:xfrm>
                  <a:off x="5292" y="2242"/>
                  <a:ext cx="56" cy="138"/>
                </a:xfrm>
                <a:custGeom>
                  <a:avLst/>
                  <a:gdLst>
                    <a:gd name="T0" fmla="*/ 0 w 56"/>
                    <a:gd name="T1" fmla="*/ 0 h 128"/>
                    <a:gd name="T2" fmla="*/ 56 w 56"/>
                    <a:gd name="T3" fmla="*/ 318 h 128"/>
                    <a:gd name="T4" fmla="*/ 0 60000 65536"/>
                    <a:gd name="T5" fmla="*/ 0 60000 65536"/>
                    <a:gd name="T6" fmla="*/ 0 w 56"/>
                    <a:gd name="T7" fmla="*/ 0 h 128"/>
                    <a:gd name="T8" fmla="*/ 56 w 56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" h="128">
                      <a:moveTo>
                        <a:pt x="0" y="0"/>
                      </a:moveTo>
                      <a:lnTo>
                        <a:pt x="56" y="128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2" name="AutoShape 64"/>
                <p:cNvSpPr>
                  <a:spLocks noChangeArrowheads="1"/>
                </p:cNvSpPr>
                <p:nvPr/>
              </p:nvSpPr>
              <p:spPr bwMode="auto">
                <a:xfrm>
                  <a:off x="4685" y="1262"/>
                  <a:ext cx="258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81 w 21600"/>
                    <a:gd name="T25" fmla="*/ 3174 h 21600"/>
                    <a:gd name="T26" fmla="*/ 18419 w 21600"/>
                    <a:gd name="T27" fmla="*/ 1842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8121" y="10800"/>
                      </a:moveTo>
                      <a:cubicBezTo>
                        <a:pt x="8121" y="12280"/>
                        <a:pt x="9320" y="13479"/>
                        <a:pt x="10800" y="13479"/>
                      </a:cubicBezTo>
                      <a:cubicBezTo>
                        <a:pt x="12280" y="13479"/>
                        <a:pt x="13479" y="12280"/>
                        <a:pt x="13479" y="10800"/>
                      </a:cubicBezTo>
                      <a:cubicBezTo>
                        <a:pt x="13479" y="9320"/>
                        <a:pt x="12280" y="8121"/>
                        <a:pt x="10800" y="8121"/>
                      </a:cubicBezTo>
                      <a:cubicBezTo>
                        <a:pt x="9320" y="8121"/>
                        <a:pt x="8121" y="9320"/>
                        <a:pt x="8121" y="10800"/>
                      </a:cubicBezTo>
                      <a:close/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3" name="AutoShape 65"/>
                <p:cNvSpPr>
                  <a:spLocks noChangeArrowheads="1"/>
                </p:cNvSpPr>
                <p:nvPr/>
              </p:nvSpPr>
              <p:spPr bwMode="auto">
                <a:xfrm>
                  <a:off x="4780" y="1043"/>
                  <a:ext cx="66" cy="307"/>
                </a:xfrm>
                <a:prstGeom prst="can">
                  <a:avLst>
                    <a:gd name="adj" fmla="val 116288"/>
                  </a:avLst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  <p:sp>
              <p:nvSpPr>
                <p:cNvPr id="9244" name="Oval 66"/>
                <p:cNvSpPr>
                  <a:spLocks noChangeArrowheads="1"/>
                </p:cNvSpPr>
                <p:nvPr/>
              </p:nvSpPr>
              <p:spPr bwMode="auto">
                <a:xfrm flipH="1">
                  <a:off x="5372" y="2604"/>
                  <a:ext cx="40" cy="40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</p:grpSp>
        </p:grpSp>
      </p:grpSp>
      <p:sp>
        <p:nvSpPr>
          <p:cNvPr id="75843" name="Text Box 67"/>
          <p:cNvSpPr txBox="1">
            <a:spLocks noChangeArrowheads="1"/>
          </p:cNvSpPr>
          <p:nvPr/>
        </p:nvSpPr>
        <p:spPr bwMode="auto">
          <a:xfrm>
            <a:off x="616612" y="620688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44" name="Text Box 68"/>
          <p:cNvSpPr txBox="1">
            <a:spLocks noChangeArrowheads="1"/>
          </p:cNvSpPr>
          <p:nvPr/>
        </p:nvSpPr>
        <p:spPr bwMode="auto">
          <a:xfrm>
            <a:off x="619472" y="1531767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O,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3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54" name="Text Box 78"/>
          <p:cNvSpPr txBox="1">
            <a:spLocks noChangeArrowheads="1"/>
          </p:cNvSpPr>
          <p:nvPr/>
        </p:nvSpPr>
        <p:spPr bwMode="auto">
          <a:xfrm>
            <a:off x="8077200" y="2133600"/>
            <a:ext cx="357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0">
                <a:solidFill>
                  <a:srgbClr val="FF0000"/>
                </a:solidFill>
                <a:latin typeface="+mj-lt"/>
                <a:cs typeface="Times New Roman" pitchFamily="18" charset="0"/>
              </a:rPr>
              <a:t>R</a:t>
            </a:r>
            <a:endParaRPr lang="en-US" sz="3200" b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098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28177 -0.0777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80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89 -0.022 L 0.43437 -0.4428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63" y="-2104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1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2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7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9" grpId="0" animBg="1"/>
      <p:bldP spid="75810" grpId="0" animBg="1"/>
      <p:bldP spid="75811" grpId="0"/>
      <p:bldP spid="75812" grpId="0" animBg="1"/>
      <p:bldP spid="75813" grpId="0" build="allAtOnce"/>
      <p:bldP spid="758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6375371" y="4365356"/>
            <a:ext cx="1752600" cy="461962"/>
            <a:chOff x="2352" y="2352"/>
            <a:chExt cx="1104" cy="291"/>
          </a:xfrm>
        </p:grpSpPr>
        <p:sp>
          <p:nvSpPr>
            <p:cNvPr id="23590" name="Line 41"/>
            <p:cNvSpPr>
              <a:spLocks noChangeShapeType="1"/>
            </p:cNvSpPr>
            <p:nvPr/>
          </p:nvSpPr>
          <p:spPr bwMode="auto">
            <a:xfrm>
              <a:off x="2352" y="2632"/>
              <a:ext cx="110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>
                <a:latin typeface="+mj-lt"/>
                <a:cs typeface="Arial" charset="0"/>
              </a:endParaRPr>
            </a:p>
          </p:txBody>
        </p:sp>
        <p:sp>
          <p:nvSpPr>
            <p:cNvPr id="10265" name="Text Box 58"/>
            <p:cNvSpPr txBox="1">
              <a:spLocks noChangeArrowheads="1"/>
            </p:cNvSpPr>
            <p:nvPr/>
          </p:nvSpPr>
          <p:spPr bwMode="auto">
            <a:xfrm>
              <a:off x="2577" y="2352"/>
              <a:ext cx="80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R =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3cm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96900" y="1754813"/>
            <a:ext cx="7935540" cy="95410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O; R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 rot="-2700000">
            <a:off x="4775171" y="2904856"/>
            <a:ext cx="3155950" cy="3822700"/>
            <a:chOff x="336" y="1056"/>
            <a:chExt cx="2400" cy="2400"/>
          </a:xfrm>
        </p:grpSpPr>
        <p:grpSp>
          <p:nvGrpSpPr>
            <p:cNvPr id="10253" name="Group 43"/>
            <p:cNvGrpSpPr>
              <a:grpSpLocks/>
            </p:cNvGrpSpPr>
            <p:nvPr/>
          </p:nvGrpSpPr>
          <p:grpSpPr bwMode="auto">
            <a:xfrm>
              <a:off x="336" y="1056"/>
              <a:ext cx="2400" cy="2400"/>
              <a:chOff x="1056" y="1104"/>
              <a:chExt cx="2400" cy="2400"/>
            </a:xfrm>
          </p:grpSpPr>
          <p:sp>
            <p:nvSpPr>
              <p:cNvPr id="10260" name="Oval 44"/>
              <p:cNvSpPr>
                <a:spLocks noChangeArrowheads="1"/>
              </p:cNvSpPr>
              <p:nvPr/>
            </p:nvSpPr>
            <p:spPr bwMode="auto">
              <a:xfrm>
                <a:off x="1056" y="1104"/>
                <a:ext cx="2400" cy="2400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261" name="Line 45"/>
              <p:cNvSpPr>
                <a:spLocks noChangeShapeType="1"/>
              </p:cNvSpPr>
              <p:nvPr/>
            </p:nvSpPr>
            <p:spPr bwMode="auto">
              <a:xfrm>
                <a:off x="1056" y="2304"/>
                <a:ext cx="240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Line 46"/>
              <p:cNvSpPr>
                <a:spLocks noChangeShapeType="1"/>
              </p:cNvSpPr>
              <p:nvPr/>
            </p:nvSpPr>
            <p:spPr bwMode="auto">
              <a:xfrm>
                <a:off x="2256" y="1104"/>
                <a:ext cx="0" cy="24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Oval 47"/>
              <p:cNvSpPr>
                <a:spLocks noChangeArrowheads="1"/>
              </p:cNvSpPr>
              <p:nvPr/>
            </p:nvSpPr>
            <p:spPr bwMode="auto">
              <a:xfrm>
                <a:off x="2243" y="2291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0254" name="Group 48"/>
            <p:cNvGrpSpPr>
              <a:grpSpLocks/>
            </p:cNvGrpSpPr>
            <p:nvPr/>
          </p:nvGrpSpPr>
          <p:grpSpPr bwMode="auto">
            <a:xfrm rot="5383564" flipV="1">
              <a:off x="1405" y="1248"/>
              <a:ext cx="1008" cy="1008"/>
              <a:chOff x="2535" y="2125"/>
              <a:chExt cx="1008" cy="1008"/>
            </a:xfrm>
          </p:grpSpPr>
          <p:grpSp>
            <p:nvGrpSpPr>
              <p:cNvPr id="10256" name="Group 49"/>
              <p:cNvGrpSpPr>
                <a:grpSpLocks/>
              </p:cNvGrpSpPr>
              <p:nvPr/>
            </p:nvGrpSpPr>
            <p:grpSpPr bwMode="auto">
              <a:xfrm>
                <a:off x="2535" y="2125"/>
                <a:ext cx="1008" cy="1008"/>
                <a:chOff x="2544" y="2064"/>
                <a:chExt cx="1008" cy="1008"/>
              </a:xfrm>
            </p:grpSpPr>
            <p:sp>
              <p:nvSpPr>
                <p:cNvPr id="10258" name="AutoShape 50"/>
                <p:cNvSpPr>
                  <a:spLocks noChangeArrowheads="1"/>
                </p:cNvSpPr>
                <p:nvPr/>
              </p:nvSpPr>
              <p:spPr bwMode="auto">
                <a:xfrm rot="21198384" flipV="1">
                  <a:off x="2640" y="2064"/>
                  <a:ext cx="96" cy="100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0259" name="AutoShape 51"/>
                <p:cNvSpPr>
                  <a:spLocks noChangeArrowheads="1"/>
                </p:cNvSpPr>
                <p:nvPr/>
              </p:nvSpPr>
              <p:spPr bwMode="auto">
                <a:xfrm rot="16386949" flipV="1">
                  <a:off x="3000" y="1656"/>
                  <a:ext cx="96" cy="100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0257" name="Oval 52"/>
              <p:cNvSpPr>
                <a:spLocks noChangeArrowheads="1"/>
              </p:cNvSpPr>
              <p:nvPr/>
            </p:nvSpPr>
            <p:spPr bwMode="auto">
              <a:xfrm rot="263178" flipV="1">
                <a:off x="2592" y="2173"/>
                <a:ext cx="48" cy="48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255" name="Oval 53"/>
            <p:cNvSpPr>
              <a:spLocks noChangeArrowheads="1"/>
            </p:cNvSpPr>
            <p:nvPr/>
          </p:nvSpPr>
          <p:spPr bwMode="auto">
            <a:xfrm>
              <a:off x="1453" y="1305"/>
              <a:ext cx="48" cy="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150" name="Oval 54"/>
          <p:cNvSpPr>
            <a:spLocks noChangeArrowheads="1"/>
          </p:cNvSpPr>
          <p:nvPr/>
        </p:nvSpPr>
        <p:spPr bwMode="auto">
          <a:xfrm>
            <a:off x="4546571" y="3152506"/>
            <a:ext cx="3581400" cy="3240087"/>
          </a:xfrm>
          <a:prstGeom prst="ellips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vi-VN"/>
          </a:p>
        </p:txBody>
      </p: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5921346" y="4776518"/>
            <a:ext cx="496888" cy="457200"/>
            <a:chOff x="1319" y="3312"/>
            <a:chExt cx="313" cy="288"/>
          </a:xfrm>
        </p:grpSpPr>
        <p:sp>
          <p:nvSpPr>
            <p:cNvPr id="10251" name="Oval 56"/>
            <p:cNvSpPr>
              <a:spLocks noChangeArrowheads="1"/>
            </p:cNvSpPr>
            <p:nvPr/>
          </p:nvSpPr>
          <p:spPr bwMode="auto">
            <a:xfrm>
              <a:off x="1584" y="331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52" name="Text Box 57"/>
            <p:cNvSpPr txBox="1">
              <a:spLocks noChangeArrowheads="1"/>
            </p:cNvSpPr>
            <p:nvPr/>
          </p:nvSpPr>
          <p:spPr bwMode="auto">
            <a:xfrm>
              <a:off x="1319" y="33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O</a:t>
              </a:r>
            </a:p>
          </p:txBody>
        </p:sp>
      </p:grpSp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376033" y="3196714"/>
            <a:ext cx="4411991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(O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536" y="188640"/>
            <a:ext cx="61077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7544" y="908720"/>
            <a:ext cx="265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5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50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1560" y="1270501"/>
            <a:ext cx="830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A;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4cm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		(B;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4,5cm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	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O; OB)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2286000"/>
            <a:ext cx="1447800" cy="4114800"/>
            <a:chOff x="609600" y="1371600"/>
            <a:chExt cx="1447800" cy="4140779"/>
          </a:xfrm>
        </p:grpSpPr>
        <p:sp>
          <p:nvSpPr>
            <p:cNvPr id="11278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EBFF"/>
                </a:gs>
              </a:gsLst>
              <a:lin ang="189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Đường tròn tâm A, bán kính 4cm</a:t>
              </a:r>
              <a:endParaRPr lang="en-US" sz="3200">
                <a:latin typeface="Times New Roman" pitchFamily="18" charset="0"/>
              </a:endParaRPr>
            </a:p>
          </p:txBody>
        </p:sp>
        <p:sp>
          <p:nvSpPr>
            <p:cNvPr id="11279" name="Down Arrow 7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FFEBFF"/>
                </a:gs>
                <a:gs pos="100000">
                  <a:srgbClr val="FFFFFF"/>
                </a:gs>
              </a:gsLst>
              <a:lin ang="54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505200" y="2133600"/>
            <a:ext cx="1447800" cy="4267200"/>
            <a:chOff x="609600" y="1371600"/>
            <a:chExt cx="1447800" cy="4140779"/>
          </a:xfrm>
        </p:grpSpPr>
        <p:sp>
          <p:nvSpPr>
            <p:cNvPr id="11276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B,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kính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4,5cm</a:t>
              </a:r>
              <a:endParaRPr lang="en-US" sz="3200" dirty="0">
                <a:latin typeface="Times New Roman" pitchFamily="18" charset="0"/>
              </a:endParaRPr>
            </a:p>
          </p:txBody>
        </p:sp>
        <p:sp>
          <p:nvSpPr>
            <p:cNvPr id="11277" name="Down Arrow 11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CCFFCC"/>
                </a:gs>
                <a:gs pos="5000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6324600" y="2209800"/>
            <a:ext cx="1447800" cy="4140200"/>
            <a:chOff x="609600" y="1371600"/>
            <a:chExt cx="1447800" cy="4140779"/>
          </a:xfrm>
        </p:grpSpPr>
        <p:sp>
          <p:nvSpPr>
            <p:cNvPr id="11274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Đường tròn tâm O, bán kính OB</a:t>
              </a:r>
              <a:endParaRPr lang="en-US" sz="3200">
                <a:latin typeface="Times New Roman" pitchFamily="18" charset="0"/>
              </a:endParaRPr>
            </a:p>
          </p:txBody>
        </p:sp>
        <p:sp>
          <p:nvSpPr>
            <p:cNvPr id="11275" name="Down Arrow 14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1253927" y="620688"/>
            <a:ext cx="69413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9552" y="62068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120192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62000" y="1828800"/>
            <a:ext cx="2209800" cy="2209800"/>
            <a:chOff x="3765" y="1602"/>
            <a:chExt cx="1392" cy="1392"/>
          </a:xfrm>
        </p:grpSpPr>
        <p:sp>
          <p:nvSpPr>
            <p:cNvPr id="12317" name="Oval 44" descr="Wide upward diagonal"/>
            <p:cNvSpPr>
              <a:spLocks noChangeArrowheads="1"/>
            </p:cNvSpPr>
            <p:nvPr/>
          </p:nvSpPr>
          <p:spPr bwMode="auto">
            <a:xfrm>
              <a:off x="3765" y="1602"/>
              <a:ext cx="1392" cy="1392"/>
            </a:xfrm>
            <a:prstGeom prst="ellipse">
              <a:avLst/>
            </a:prstGeom>
            <a:pattFill prst="wdUpDiag">
              <a:fgClr>
                <a:srgbClr val="969696"/>
              </a:fgClr>
              <a:bgClr>
                <a:schemeClr val="bg1"/>
              </a:bgClr>
            </a:patt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18" name="Oval 45" descr="Wide upward diagonal"/>
            <p:cNvSpPr>
              <a:spLocks noChangeArrowheads="1"/>
            </p:cNvSpPr>
            <p:nvPr/>
          </p:nvSpPr>
          <p:spPr bwMode="auto">
            <a:xfrm>
              <a:off x="4434" y="2274"/>
              <a:ext cx="48" cy="48"/>
            </a:xfrm>
            <a:prstGeom prst="ellipse">
              <a:avLst/>
            </a:prstGeom>
            <a:pattFill prst="wdUpDiag">
              <a:fgClr>
                <a:srgbClr val="969696"/>
              </a:fgClr>
              <a:bgClr>
                <a:schemeClr val="bg1"/>
              </a:bgClr>
            </a:pattFill>
            <a:ln w="9525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1066800" y="2147888"/>
            <a:ext cx="762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 flipV="1">
            <a:off x="1693863" y="2319338"/>
            <a:ext cx="163512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V="1">
            <a:off x="1843088" y="1295400"/>
            <a:ext cx="1409700" cy="1633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1471613" y="2886075"/>
            <a:ext cx="460375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/>
              <a:t>O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747713" y="1804988"/>
            <a:ext cx="2238375" cy="2209800"/>
            <a:chOff x="471" y="1458"/>
            <a:chExt cx="1410" cy="1392"/>
          </a:xfrm>
        </p:grpSpPr>
        <p:sp>
          <p:nvSpPr>
            <p:cNvPr id="12312" name="Line 7"/>
            <p:cNvSpPr>
              <a:spLocks noChangeShapeType="1"/>
            </p:cNvSpPr>
            <p:nvPr/>
          </p:nvSpPr>
          <p:spPr bwMode="auto">
            <a:xfrm>
              <a:off x="1152" y="2166"/>
              <a:ext cx="729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13" name="Group 8"/>
            <p:cNvGrpSpPr>
              <a:grpSpLocks/>
            </p:cNvGrpSpPr>
            <p:nvPr/>
          </p:nvGrpSpPr>
          <p:grpSpPr bwMode="auto">
            <a:xfrm>
              <a:off x="471" y="1458"/>
              <a:ext cx="1392" cy="1392"/>
              <a:chOff x="3765" y="1602"/>
              <a:chExt cx="1392" cy="1392"/>
            </a:xfrm>
          </p:grpSpPr>
          <p:sp>
            <p:nvSpPr>
              <p:cNvPr id="12315" name="Oval 9"/>
              <p:cNvSpPr>
                <a:spLocks noChangeArrowheads="1"/>
              </p:cNvSpPr>
              <p:nvPr/>
            </p:nvSpPr>
            <p:spPr bwMode="auto">
              <a:xfrm>
                <a:off x="3765" y="1602"/>
                <a:ext cx="1392" cy="1392"/>
              </a:xfrm>
              <a:prstGeom prst="ellips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316" name="Oval 10"/>
              <p:cNvSpPr>
                <a:spLocks noChangeArrowheads="1"/>
              </p:cNvSpPr>
              <p:nvPr/>
            </p:nvSpPr>
            <p:spPr bwMode="auto">
              <a:xfrm>
                <a:off x="4434" y="227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2314" name="Text Box 13"/>
            <p:cNvSpPr txBox="1">
              <a:spLocks noChangeArrowheads="1"/>
            </p:cNvSpPr>
            <p:nvPr/>
          </p:nvSpPr>
          <p:spPr bwMode="auto">
            <a:xfrm>
              <a:off x="1412" y="1944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/>
                <a:t>R</a:t>
              </a:r>
            </a:p>
          </p:txBody>
        </p:sp>
      </p:grp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4191000" y="1295400"/>
            <a:ext cx="4773488" cy="954107"/>
          </a:xfrm>
          <a:prstGeom prst="rect">
            <a:avLst/>
          </a:prstGeom>
          <a:solidFill>
            <a:srgbClr val="FFFFFF"/>
          </a:solidFill>
          <a:ln w="9525">
            <a:solidFill>
              <a:srgbClr val="FF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4191000" y="2368550"/>
            <a:ext cx="4773488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4191000" y="3483005"/>
            <a:ext cx="4773488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85800" y="1600200"/>
            <a:ext cx="438150" cy="581025"/>
            <a:chOff x="432" y="1329"/>
            <a:chExt cx="276" cy="366"/>
          </a:xfrm>
        </p:grpSpPr>
        <p:sp>
          <p:nvSpPr>
            <p:cNvPr id="12310" name="Oval 14"/>
            <p:cNvSpPr>
              <a:spLocks noChangeArrowheads="1"/>
            </p:cNvSpPr>
            <p:nvPr/>
          </p:nvSpPr>
          <p:spPr bwMode="auto">
            <a:xfrm flipH="1" flipV="1">
              <a:off x="651" y="1647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11" name="Text Box 20"/>
            <p:cNvSpPr txBox="1">
              <a:spLocks noChangeArrowheads="1"/>
            </p:cNvSpPr>
            <p:nvPr/>
          </p:nvSpPr>
          <p:spPr bwMode="auto">
            <a:xfrm>
              <a:off x="432" y="1329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M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1662113" y="2057400"/>
            <a:ext cx="514350" cy="457200"/>
            <a:chOff x="1047" y="1617"/>
            <a:chExt cx="324" cy="288"/>
          </a:xfrm>
        </p:grpSpPr>
        <p:sp>
          <p:nvSpPr>
            <p:cNvPr id="12308" name="Oval 15"/>
            <p:cNvSpPr>
              <a:spLocks noChangeArrowheads="1"/>
            </p:cNvSpPr>
            <p:nvPr/>
          </p:nvSpPr>
          <p:spPr bwMode="auto">
            <a:xfrm flipH="1" flipV="1">
              <a:off x="1047" y="1761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1116" y="1617"/>
              <a:ext cx="255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N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214688" y="1066800"/>
            <a:ext cx="525462" cy="457200"/>
            <a:chOff x="2025" y="993"/>
            <a:chExt cx="331" cy="288"/>
          </a:xfrm>
        </p:grpSpPr>
        <p:sp>
          <p:nvSpPr>
            <p:cNvPr id="12306" name="Oval 16"/>
            <p:cNvSpPr>
              <a:spLocks noChangeArrowheads="1"/>
            </p:cNvSpPr>
            <p:nvPr/>
          </p:nvSpPr>
          <p:spPr bwMode="auto">
            <a:xfrm flipH="1" flipV="1">
              <a:off x="2025" y="1107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07" name="Text Box 22"/>
            <p:cNvSpPr txBox="1">
              <a:spLocks noChangeArrowheads="1"/>
            </p:cNvSpPr>
            <p:nvPr/>
          </p:nvSpPr>
          <p:spPr bwMode="auto">
            <a:xfrm>
              <a:off x="2112" y="99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P</a:t>
              </a:r>
            </a:p>
          </p:txBody>
        </p:sp>
      </p:grp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251520" y="4797152"/>
            <a:ext cx="8676456" cy="1538883"/>
          </a:xfrm>
          <a:prstGeom prst="rect">
            <a:avLst/>
          </a:prstGeom>
          <a:solidFill>
            <a:srgbClr val="FFFF99"/>
          </a:solidFill>
          <a:ln w="28575">
            <a:solidFill>
              <a:srgbClr val="FF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88629" y="4437112"/>
            <a:ext cx="5194920" cy="2232248"/>
          </a:xfrm>
          <a:prstGeom prst="cloudCallou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1"/>
          <p:cNvSpPr txBox="1">
            <a:spLocks noChangeArrowheads="1"/>
          </p:cNvSpPr>
          <p:nvPr/>
        </p:nvSpPr>
        <p:spPr bwMode="auto">
          <a:xfrm>
            <a:off x="4191000" y="335558"/>
            <a:ext cx="47734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012160" y="1939758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78610" y="1753652"/>
            <a:ext cx="1446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 =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6087712" y="3019878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654162" y="2833772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 &lt;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6084168" y="4119162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650618" y="3933056"/>
            <a:ext cx="1307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 &gt;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31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8" grpId="1" animBg="1"/>
      <p:bldP spid="41989" grpId="0" animBg="1"/>
      <p:bldP spid="41989" grpId="1" animBg="1"/>
      <p:bldP spid="41990" grpId="0" animBg="1"/>
      <p:bldP spid="41990" grpId="1" animBg="1"/>
      <p:bldP spid="41996" grpId="0" animBg="1"/>
      <p:bldP spid="42001" grpId="0" animBg="1"/>
      <p:bldP spid="42002" grpId="0" animBg="1"/>
      <p:bldP spid="42031" grpId="0" animBg="1"/>
      <p:bldP spid="35" grpId="0" animBg="1"/>
      <p:bldP spid="35" grpId="1" animBg="1"/>
      <p:bldP spid="31" grpId="0"/>
      <p:bldP spid="4" grpId="0" animBg="1"/>
      <p:bldP spid="8" grpId="0"/>
      <p:bldP spid="36" grpId="0" animBg="1"/>
      <p:bldP spid="37" grpId="0"/>
      <p:bldP spid="38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Oval 2"/>
          <p:cNvSpPr>
            <a:spLocks noChangeArrowheads="1"/>
          </p:cNvSpPr>
          <p:nvPr/>
        </p:nvSpPr>
        <p:spPr bwMode="auto">
          <a:xfrm>
            <a:off x="533400" y="4267200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03" name="Oval 3"/>
          <p:cNvSpPr>
            <a:spLocks noChangeArrowheads="1"/>
          </p:cNvSpPr>
          <p:nvPr/>
        </p:nvSpPr>
        <p:spPr bwMode="auto">
          <a:xfrm>
            <a:off x="533400" y="1981200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33400" y="1906786"/>
            <a:ext cx="50467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549275" y="3048000"/>
            <a:ext cx="5030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533401" y="4191000"/>
            <a:ext cx="50467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533400" y="5301208"/>
            <a:ext cx="50467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6172200" y="2513013"/>
            <a:ext cx="2627313" cy="2592387"/>
          </a:xfrm>
          <a:prstGeom prst="ellipse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  <a:extLst/>
        </p:spPr>
        <p:txBody>
          <a:bodyPr anchor="ctr"/>
          <a:lstStyle/>
          <a:p>
            <a:pPr algn="ctr">
              <a:defRPr/>
            </a:pPr>
            <a:endParaRPr lang="en-US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7315200" y="3071813"/>
            <a:ext cx="1812925" cy="692150"/>
            <a:chOff x="1828800" y="1244685"/>
            <a:chExt cx="1812927" cy="692296"/>
          </a:xfrm>
        </p:grpSpPr>
        <p:grpSp>
          <p:nvGrpSpPr>
            <p:cNvPr id="13331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1812927" cy="692296"/>
              <a:chOff x="1839912" y="1244684"/>
              <a:chExt cx="1812926" cy="692297"/>
            </a:xfrm>
          </p:grpSpPr>
          <p:cxnSp>
            <p:nvCxnSpPr>
              <p:cNvPr id="13333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34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250951" cy="519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2800">
                    <a:solidFill>
                      <a:srgbClr val="0066FF"/>
                    </a:solidFill>
                  </a:rPr>
                  <a:t>O      R</a:t>
                </a:r>
              </a:p>
            </p:txBody>
          </p:sp>
          <p:sp>
            <p:nvSpPr>
              <p:cNvPr id="13335" name="Text Box 8"/>
              <p:cNvSpPr txBox="1">
                <a:spLocks noChangeArrowheads="1"/>
              </p:cNvSpPr>
              <p:nvPr/>
            </p:nvSpPr>
            <p:spPr bwMode="auto">
              <a:xfrm>
                <a:off x="3468688" y="1371711"/>
                <a:ext cx="184150" cy="519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endParaRPr lang="en-US" sz="2800">
                  <a:solidFill>
                    <a:srgbClr val="0066FF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8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32" name="Oval 34"/>
            <p:cNvSpPr>
              <a:spLocks noChangeArrowheads="1"/>
            </p:cNvSpPr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sz="2800" b="0"/>
            </a:p>
          </p:txBody>
        </p:sp>
      </p:grp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6677025" y="28844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B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6769100" y="3351213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7988300" y="2589213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7988300" y="213201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7620000" y="113347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C</a:t>
            </a:r>
          </a:p>
        </p:txBody>
      </p:sp>
      <p:sp>
        <p:nvSpPr>
          <p:cNvPr id="76823" name="Oval 23"/>
          <p:cNvSpPr>
            <a:spLocks noChangeArrowheads="1"/>
          </p:cNvSpPr>
          <p:nvPr/>
        </p:nvSpPr>
        <p:spPr bwMode="auto">
          <a:xfrm>
            <a:off x="7712075" y="1600200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25" name="TextBox 14"/>
          <p:cNvSpPr txBox="1">
            <a:spLocks noChangeArrowheads="1"/>
          </p:cNvSpPr>
          <p:nvPr/>
        </p:nvSpPr>
        <p:spPr bwMode="auto">
          <a:xfrm>
            <a:off x="870744" y="548680"/>
            <a:ext cx="82732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7806" y="587227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75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/>
      <p:bldP spid="76803" grpId="0" animBg="1"/>
      <p:bldP spid="76805" grpId="0"/>
      <p:bldP spid="76806" grpId="0"/>
      <p:bldP spid="76807" grpId="0"/>
      <p:bldP spid="76808" grpId="0"/>
      <p:bldP spid="5" grpId="0" animBg="1"/>
      <p:bldP spid="76817" grpId="0"/>
      <p:bldP spid="76818" grpId="0" animBg="1"/>
      <p:bldP spid="76819" grpId="0" animBg="1"/>
      <p:bldP spid="76820" grpId="0"/>
      <p:bldP spid="76822" grpId="0"/>
      <p:bldP spid="768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AutoShape 71"/>
          <p:cNvSpPr>
            <a:spLocks noChangeArrowheads="1"/>
          </p:cNvSpPr>
          <p:nvPr/>
        </p:nvSpPr>
        <p:spPr bwMode="auto">
          <a:xfrm>
            <a:off x="3071813" y="228600"/>
            <a:ext cx="3328987" cy="838200"/>
          </a:xfrm>
          <a:prstGeom prst="wedgeEllipseCallout">
            <a:avLst>
              <a:gd name="adj1" fmla="val -64352"/>
              <a:gd name="adj2" fmla="val 77273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2700000" scaled="1"/>
          </a:gra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Đường tròn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238522" y="3581400"/>
            <a:ext cx="2627313" cy="2592388"/>
          </a:xfrm>
          <a:prstGeom prst="ellipse">
            <a:avLst/>
          </a:prstGeom>
          <a:gradFill rotWithShape="1">
            <a:gsLst>
              <a:gs pos="0">
                <a:srgbClr val="22C44C"/>
              </a:gs>
              <a:gs pos="100000">
                <a:srgbClr val="0047FF"/>
              </a:gs>
            </a:gsLst>
            <a:lin ang="2700000" scaled="1"/>
          </a:gradFill>
          <a:ln w="57150" algn="ctr">
            <a:solidFill>
              <a:srgbClr val="80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3200" b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AutoShape 71"/>
          <p:cNvSpPr>
            <a:spLocks noChangeArrowheads="1"/>
          </p:cNvSpPr>
          <p:nvPr/>
        </p:nvSpPr>
        <p:spPr bwMode="auto">
          <a:xfrm>
            <a:off x="3505200" y="5640388"/>
            <a:ext cx="2795588" cy="838200"/>
          </a:xfrm>
          <a:prstGeom prst="wedgeEllipseCallout">
            <a:avLst>
              <a:gd name="adj1" fmla="val -109519"/>
              <a:gd name="adj2" fmla="val -49106"/>
            </a:avLst>
          </a:prstGeom>
          <a:gradFill rotWithShape="1">
            <a:gsLst>
              <a:gs pos="0">
                <a:srgbClr val="DDFFDD"/>
              </a:gs>
              <a:gs pos="50000">
                <a:srgbClr val="FFEB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28600" y="685800"/>
            <a:ext cx="2627313" cy="2592388"/>
          </a:xfrm>
          <a:prstGeom prst="ellipse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  <a:extLst/>
        </p:spPr>
        <p:txBody>
          <a:bodyPr anchor="ctr"/>
          <a:lstStyle/>
          <a:p>
            <a:pPr algn="ctr">
              <a:defRPr/>
            </a:pPr>
            <a:endParaRPr lang="en-US" sz="3200" b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68" name="Group 36"/>
          <p:cNvGrpSpPr>
            <a:grpSpLocks/>
          </p:cNvGrpSpPr>
          <p:nvPr/>
        </p:nvGrpSpPr>
        <p:grpSpPr bwMode="auto">
          <a:xfrm>
            <a:off x="1295400" y="1320800"/>
            <a:ext cx="2201369" cy="711775"/>
            <a:chOff x="1828800" y="1244685"/>
            <a:chExt cx="2201370" cy="711925"/>
          </a:xfrm>
        </p:grpSpPr>
        <p:grpSp>
          <p:nvGrpSpPr>
            <p:cNvPr id="15387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2201370" cy="711925"/>
              <a:chOff x="1839912" y="1244684"/>
              <a:chExt cx="2201369" cy="711926"/>
            </a:xfrm>
          </p:grpSpPr>
          <p:cxnSp>
            <p:nvCxnSpPr>
              <p:cNvPr id="15389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390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415772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>
                    <a:solidFill>
                      <a:srgbClr val="0066FF"/>
                    </a:solidFill>
                    <a:latin typeface="Times New Roman" pitchFamily="18" charset="0"/>
                    <a:cs typeface="Times New Roman" pitchFamily="18" charset="0"/>
                  </a:rPr>
                  <a:t>O      R</a:t>
                </a:r>
              </a:p>
            </p:txBody>
          </p:sp>
          <p:sp>
            <p:nvSpPr>
              <p:cNvPr id="15391" name="Text Box 8"/>
              <p:cNvSpPr txBox="1">
                <a:spLocks noChangeArrowheads="1"/>
              </p:cNvSpPr>
              <p:nvPr/>
            </p:nvSpPr>
            <p:spPr bwMode="auto">
              <a:xfrm>
                <a:off x="3468688" y="1371711"/>
                <a:ext cx="57259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>
                    <a:solidFill>
                      <a:srgbClr val="0066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</a:p>
            </p:txBody>
          </p:sp>
          <p:sp>
            <p:nvSpPr>
              <p:cNvPr id="3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" name="Oval 34"/>
            <p:cNvSpPr/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505200" y="1752600"/>
            <a:ext cx="5410200" cy="156966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18900000" scaled="1"/>
          </a:gra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R. </a:t>
            </a:r>
          </a:p>
        </p:txBody>
      </p:sp>
      <p:grpSp>
        <p:nvGrpSpPr>
          <p:cNvPr id="15370" name="Group 36"/>
          <p:cNvGrpSpPr>
            <a:grpSpLocks/>
          </p:cNvGrpSpPr>
          <p:nvPr/>
        </p:nvGrpSpPr>
        <p:grpSpPr bwMode="auto">
          <a:xfrm>
            <a:off x="1310085" y="4252913"/>
            <a:ext cx="2201367" cy="711775"/>
            <a:chOff x="1828800" y="1244685"/>
            <a:chExt cx="2201369" cy="711925"/>
          </a:xfrm>
        </p:grpSpPr>
        <p:grpSp>
          <p:nvGrpSpPr>
            <p:cNvPr id="15381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2201369" cy="711925"/>
              <a:chOff x="1839912" y="1244684"/>
              <a:chExt cx="2201368" cy="711926"/>
            </a:xfrm>
          </p:grpSpPr>
          <p:cxnSp>
            <p:nvCxnSpPr>
              <p:cNvPr id="15383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384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41577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 dirty="0">
                    <a:solidFill>
                      <a:srgbClr val="FF3300"/>
                    </a:solidFill>
                    <a:latin typeface="Times New Roman" pitchFamily="18" charset="0"/>
                    <a:cs typeface="Times New Roman" pitchFamily="18" charset="0"/>
                  </a:rPr>
                  <a:t>O      R</a:t>
                </a:r>
              </a:p>
            </p:txBody>
          </p:sp>
          <p:sp>
            <p:nvSpPr>
              <p:cNvPr id="15385" name="Text Box 8"/>
              <p:cNvSpPr txBox="1">
                <a:spLocks noChangeArrowheads="1"/>
              </p:cNvSpPr>
              <p:nvPr/>
            </p:nvSpPr>
            <p:spPr bwMode="auto">
              <a:xfrm>
                <a:off x="3468687" y="1371711"/>
                <a:ext cx="57259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 dirty="0">
                    <a:solidFill>
                      <a:srgbClr val="FF330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</a:p>
            </p:txBody>
          </p:sp>
          <p:sp>
            <p:nvSpPr>
              <p:cNvPr id="7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Oval 34"/>
            <p:cNvSpPr/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3491880" y="3505200"/>
            <a:ext cx="5410200" cy="2062103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19050">
            <a:solidFill>
              <a:srgbClr val="FF00FF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72" name="Group 24"/>
          <p:cNvGrpSpPr>
            <a:grpSpLocks/>
          </p:cNvGrpSpPr>
          <p:nvPr/>
        </p:nvGrpSpPr>
        <p:grpSpPr bwMode="auto">
          <a:xfrm>
            <a:off x="228600" y="685800"/>
            <a:ext cx="3268663" cy="2592388"/>
            <a:chOff x="144" y="432"/>
            <a:chExt cx="2059" cy="1633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144" y="432"/>
              <a:ext cx="1655" cy="1633"/>
            </a:xfrm>
            <a:prstGeom prst="ellipse">
              <a:avLst/>
            </a:prstGeom>
            <a:noFill/>
            <a:ln w="57150" algn="ctr">
              <a:solidFill>
                <a:srgbClr val="800000"/>
              </a:solidFill>
              <a:round/>
              <a:headEnd/>
              <a:tailEnd/>
            </a:ln>
            <a:extLst/>
          </p:spPr>
          <p:txBody>
            <a:bodyPr anchor="ctr"/>
            <a:lstStyle/>
            <a:p>
              <a:pPr algn="ctr">
                <a:defRPr/>
              </a:pPr>
              <a:endParaRPr lang="en-US" sz="3200" b="0">
                <a:solidFill>
                  <a:schemeClr val="l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374" name="Group 36"/>
            <p:cNvGrpSpPr>
              <a:grpSpLocks/>
            </p:cNvGrpSpPr>
            <p:nvPr/>
          </p:nvGrpSpPr>
          <p:grpSpPr bwMode="auto">
            <a:xfrm>
              <a:off x="816" y="831"/>
              <a:ext cx="1387" cy="448"/>
              <a:chOff x="1828800" y="1244685"/>
              <a:chExt cx="2201370" cy="711925"/>
            </a:xfrm>
          </p:grpSpPr>
          <p:grpSp>
            <p:nvGrpSpPr>
              <p:cNvPr id="15375" name="Group 35"/>
              <p:cNvGrpSpPr>
                <a:grpSpLocks/>
              </p:cNvGrpSpPr>
              <p:nvPr/>
            </p:nvGrpSpPr>
            <p:grpSpPr bwMode="auto">
              <a:xfrm>
                <a:off x="1828800" y="1244685"/>
                <a:ext cx="2201370" cy="711925"/>
                <a:chOff x="1839912" y="1244684"/>
                <a:chExt cx="2201369" cy="711926"/>
              </a:xfrm>
            </p:grpSpPr>
            <p:cxnSp>
              <p:nvCxnSpPr>
                <p:cNvPr id="15377" name="Straight Connector 3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1886170"/>
                  <a:ext cx="1260475" cy="0"/>
                </a:xfrm>
                <a:prstGeom prst="line">
                  <a:avLst/>
                </a:prstGeom>
                <a:noFill/>
                <a:ln w="57150" algn="ctr">
                  <a:solidFill>
                    <a:srgbClr val="33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537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839912" y="1244684"/>
                  <a:ext cx="1415772" cy="584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3200">
                      <a:solidFill>
                        <a:srgbClr val="0066FF"/>
                      </a:solidFill>
                      <a:latin typeface="Times New Roman" pitchFamily="18" charset="0"/>
                      <a:cs typeface="Times New Roman" pitchFamily="18" charset="0"/>
                    </a:rPr>
                    <a:t>O      R</a:t>
                  </a:r>
                </a:p>
              </p:txBody>
            </p:sp>
            <p:sp>
              <p:nvSpPr>
                <p:cNvPr id="1537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468688" y="1371711"/>
                  <a:ext cx="572593" cy="584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3200">
                      <a:solidFill>
                        <a:srgbClr val="0066FF"/>
                      </a:solidFill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</a:p>
              </p:txBody>
            </p:sp>
            <p:sp>
              <p:nvSpPr>
                <p:cNvPr id="34" name="Oval 33"/>
                <p:cNvSpPr/>
                <p:nvPr/>
              </p:nvSpPr>
              <p:spPr bwMode="auto">
                <a:xfrm>
                  <a:off x="1992312" y="1829008"/>
                  <a:ext cx="107950" cy="107973"/>
                </a:xfrm>
                <a:prstGeom prst="ellipse">
                  <a:avLst/>
                </a:prstGeom>
                <a:solidFill>
                  <a:srgbClr val="FF00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3200" b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5" name="Oval 34"/>
              <p:cNvSpPr/>
              <p:nvPr/>
            </p:nvSpPr>
            <p:spPr bwMode="auto">
              <a:xfrm>
                <a:off x="3321051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779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1" grpId="0" animBg="1"/>
      <p:bldP spid="757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>
            <a:cxnSpLocks noChangeShapeType="1"/>
          </p:cNvCxnSpPr>
          <p:nvPr/>
        </p:nvCxnSpPr>
        <p:spPr bwMode="auto">
          <a:xfrm rot="10800000" flipH="1" flipV="1">
            <a:off x="5334000" y="1524000"/>
            <a:ext cx="2114550" cy="419100"/>
          </a:xfrm>
          <a:prstGeom prst="line">
            <a:avLst/>
          </a:prstGeom>
          <a:noFill/>
          <a:ln w="762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53"/>
          <p:cNvSpPr>
            <a:spLocks noChangeArrowheads="1"/>
          </p:cNvSpPr>
          <p:nvPr/>
        </p:nvSpPr>
        <p:spPr bwMode="auto">
          <a:xfrm>
            <a:off x="4572000" y="1219200"/>
            <a:ext cx="3200400" cy="3200400"/>
          </a:xfrm>
          <a:prstGeom prst="ellipse">
            <a:avLst/>
          </a:prstGeom>
          <a:noFill/>
          <a:ln w="6032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rc 55"/>
          <p:cNvSpPr>
            <a:spLocks/>
          </p:cNvSpPr>
          <p:nvPr/>
        </p:nvSpPr>
        <p:spPr bwMode="auto">
          <a:xfrm>
            <a:off x="4572000" y="1447800"/>
            <a:ext cx="3187700" cy="2962275"/>
          </a:xfrm>
          <a:custGeom>
            <a:avLst/>
            <a:gdLst>
              <a:gd name="T0" fmla="*/ 2147483647 w 43200"/>
              <a:gd name="T1" fmla="*/ 2147483647 h 40139"/>
              <a:gd name="T2" fmla="*/ 2147483647 w 43200"/>
              <a:gd name="T3" fmla="*/ 0 h 40139"/>
              <a:gd name="T4" fmla="*/ 2147483647 w 43200"/>
              <a:gd name="T5" fmla="*/ 2147483647 h 40139"/>
              <a:gd name="T6" fmla="*/ 0 60000 65536"/>
              <a:gd name="T7" fmla="*/ 0 60000 65536"/>
              <a:gd name="T8" fmla="*/ 0 60000 65536"/>
              <a:gd name="T9" fmla="*/ 0 w 43200"/>
              <a:gd name="T10" fmla="*/ 0 h 40139"/>
              <a:gd name="T11" fmla="*/ 43200 w 43200"/>
              <a:gd name="T12" fmla="*/ 40139 h 40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139" fill="none" extrusionOk="0">
                <a:moveTo>
                  <a:pt x="39458" y="6387"/>
                </a:moveTo>
                <a:cubicBezTo>
                  <a:pt x="41896" y="9971"/>
                  <a:pt x="43200" y="14204"/>
                  <a:pt x="43200" y="18539"/>
                </a:cubicBezTo>
                <a:cubicBezTo>
                  <a:pt x="43200" y="30468"/>
                  <a:pt x="33529" y="40139"/>
                  <a:pt x="21600" y="40139"/>
                </a:cubicBezTo>
                <a:cubicBezTo>
                  <a:pt x="9670" y="40139"/>
                  <a:pt x="0" y="30468"/>
                  <a:pt x="0" y="18539"/>
                </a:cubicBezTo>
                <a:cubicBezTo>
                  <a:pt x="-1" y="10939"/>
                  <a:pt x="3993" y="3899"/>
                  <a:pt x="10515" y="-1"/>
                </a:cubicBezTo>
              </a:path>
              <a:path w="43200" h="40139" stroke="0" extrusionOk="0">
                <a:moveTo>
                  <a:pt x="39458" y="6387"/>
                </a:moveTo>
                <a:cubicBezTo>
                  <a:pt x="41896" y="9971"/>
                  <a:pt x="43200" y="14204"/>
                  <a:pt x="43200" y="18539"/>
                </a:cubicBezTo>
                <a:cubicBezTo>
                  <a:pt x="43200" y="30468"/>
                  <a:pt x="33529" y="40139"/>
                  <a:pt x="21600" y="40139"/>
                </a:cubicBezTo>
                <a:cubicBezTo>
                  <a:pt x="9670" y="40139"/>
                  <a:pt x="0" y="30468"/>
                  <a:pt x="0" y="18539"/>
                </a:cubicBezTo>
                <a:cubicBezTo>
                  <a:pt x="-1" y="10939"/>
                  <a:pt x="3993" y="3899"/>
                  <a:pt x="10515" y="-1"/>
                </a:cubicBezTo>
                <a:lnTo>
                  <a:pt x="21600" y="18539"/>
                </a:lnTo>
                <a:lnTo>
                  <a:pt x="39458" y="6387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rc 54"/>
          <p:cNvSpPr>
            <a:spLocks/>
          </p:cNvSpPr>
          <p:nvPr/>
        </p:nvSpPr>
        <p:spPr bwMode="auto">
          <a:xfrm>
            <a:off x="5334000" y="1219200"/>
            <a:ext cx="2135188" cy="1595438"/>
          </a:xfrm>
          <a:custGeom>
            <a:avLst/>
            <a:gdLst>
              <a:gd name="T0" fmla="*/ 0 w 28942"/>
              <a:gd name="T1" fmla="*/ 2147483647 h 21600"/>
              <a:gd name="T2" fmla="*/ 2147483647 w 28942"/>
              <a:gd name="T3" fmla="*/ 2147483647 h 21600"/>
              <a:gd name="T4" fmla="*/ 2147483647 w 28942"/>
              <a:gd name="T5" fmla="*/ 2147483647 h 21600"/>
              <a:gd name="T6" fmla="*/ 0 60000 65536"/>
              <a:gd name="T7" fmla="*/ 0 60000 65536"/>
              <a:gd name="T8" fmla="*/ 0 60000 65536"/>
              <a:gd name="T9" fmla="*/ 0 w 28942"/>
              <a:gd name="T10" fmla="*/ 0 h 21600"/>
              <a:gd name="T11" fmla="*/ 28942 w 2894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942" h="21600" fill="none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18233" y="0"/>
                  <a:pt x="24920" y="3537"/>
                  <a:pt x="28942" y="9448"/>
                </a:cubicBezTo>
              </a:path>
              <a:path w="28942" h="21600" stroke="0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18233" y="0"/>
                  <a:pt x="24920" y="3537"/>
                  <a:pt x="28942" y="9448"/>
                </a:cubicBezTo>
                <a:lnTo>
                  <a:pt x="11084" y="21600"/>
                </a:lnTo>
                <a:lnTo>
                  <a:pt x="-1" y="3060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05400" y="838200"/>
            <a:ext cx="477838" cy="685800"/>
            <a:chOff x="1447803" y="2539426"/>
            <a:chExt cx="477557" cy="686414"/>
          </a:xfrm>
        </p:grpSpPr>
        <p:sp>
          <p:nvSpPr>
            <p:cNvPr id="11" name="Oval 10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31" name="Text Box 8"/>
            <p:cNvSpPr txBox="1">
              <a:spLocks noChangeArrowheads="1"/>
            </p:cNvSpPr>
            <p:nvPr/>
          </p:nvSpPr>
          <p:spPr bwMode="auto">
            <a:xfrm>
              <a:off x="1447803" y="2539426"/>
              <a:ext cx="477557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315200" y="1295400"/>
            <a:ext cx="455613" cy="685800"/>
            <a:chOff x="1447804" y="2539425"/>
            <a:chExt cx="455024" cy="686415"/>
          </a:xfrm>
        </p:grpSpPr>
        <p:sp>
          <p:nvSpPr>
            <p:cNvPr id="14" name="Oval 13"/>
            <p:cNvSpPr/>
            <p:nvPr/>
          </p:nvSpPr>
          <p:spPr>
            <a:xfrm>
              <a:off x="1600007" y="3117793"/>
              <a:ext cx="107810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9" name="Text Box 8"/>
            <p:cNvSpPr txBox="1">
              <a:spLocks noChangeArrowheads="1"/>
            </p:cNvSpPr>
            <p:nvPr/>
          </p:nvSpPr>
          <p:spPr bwMode="auto">
            <a:xfrm>
              <a:off x="1447804" y="2539425"/>
              <a:ext cx="455024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78861" name="AutoShape 71"/>
          <p:cNvSpPr>
            <a:spLocks noChangeArrowheads="1"/>
          </p:cNvSpPr>
          <p:nvPr/>
        </p:nvSpPr>
        <p:spPr bwMode="auto">
          <a:xfrm>
            <a:off x="7248525" y="304800"/>
            <a:ext cx="1895475" cy="838200"/>
          </a:xfrm>
          <a:prstGeom prst="wedgeEllipseCallout">
            <a:avLst>
              <a:gd name="adj1" fmla="val -71106"/>
              <a:gd name="adj2" fmla="val 71403"/>
            </a:avLst>
          </a:prstGeom>
          <a:gradFill rotWithShape="1">
            <a:gsLst>
              <a:gs pos="0">
                <a:srgbClr val="DDFFDD"/>
              </a:gs>
              <a:gs pos="50000">
                <a:srgbClr val="FFFF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71"/>
          <p:cNvSpPr>
            <a:spLocks noChangeArrowheads="1"/>
          </p:cNvSpPr>
          <p:nvPr/>
        </p:nvSpPr>
        <p:spPr bwMode="auto">
          <a:xfrm>
            <a:off x="6858000" y="4114800"/>
            <a:ext cx="1895475" cy="838200"/>
          </a:xfrm>
          <a:prstGeom prst="wedgeEllipseCallout">
            <a:avLst>
              <a:gd name="adj1" fmla="val -68602"/>
              <a:gd name="adj2" fmla="val -11417"/>
            </a:avLst>
          </a:prstGeom>
          <a:gradFill rotWithShape="1">
            <a:gsLst>
              <a:gs pos="0">
                <a:srgbClr val="DDFFDD"/>
              </a:gs>
              <a:gs pos="50000">
                <a:srgbClr val="FFFF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5410200" y="2057401"/>
            <a:ext cx="2124075" cy="808102"/>
            <a:chOff x="2329" y="806"/>
            <a:chExt cx="1719" cy="504"/>
          </a:xfrm>
        </p:grpSpPr>
        <p:sp>
          <p:nvSpPr>
            <p:cNvPr id="17426" name="AutoShape 71"/>
            <p:cNvSpPr>
              <a:spLocks noChangeArrowheads="1"/>
            </p:cNvSpPr>
            <p:nvPr/>
          </p:nvSpPr>
          <p:spPr bwMode="auto">
            <a:xfrm>
              <a:off x="2385" y="806"/>
              <a:ext cx="1663" cy="333"/>
            </a:xfrm>
            <a:prstGeom prst="wedgeEllipseCallout">
              <a:avLst>
                <a:gd name="adj1" fmla="val -36843"/>
                <a:gd name="adj2" fmla="val -126542"/>
              </a:avLst>
            </a:prstGeom>
            <a:gradFill rotWithShape="1">
              <a:gsLst>
                <a:gs pos="0">
                  <a:srgbClr val="DDFFDD"/>
                </a:gs>
                <a:gs pos="50000">
                  <a:srgbClr val="FFFFFF"/>
                </a:gs>
                <a:gs pos="100000">
                  <a:srgbClr val="DDFFD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cung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7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943600" y="2743200"/>
            <a:ext cx="500063" cy="687388"/>
            <a:chOff x="1584" y="2044"/>
            <a:chExt cx="315" cy="433"/>
          </a:xfrm>
        </p:grpSpPr>
        <p:sp>
          <p:nvSpPr>
            <p:cNvPr id="60" name="Oval 59"/>
            <p:cNvSpPr/>
            <p:nvPr/>
          </p:nvSpPr>
          <p:spPr>
            <a:xfrm>
              <a:off x="1724" y="2044"/>
              <a:ext cx="68" cy="6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5" name="Text Box 8"/>
            <p:cNvSpPr txBox="1">
              <a:spLocks noChangeArrowheads="1"/>
            </p:cNvSpPr>
            <p:nvPr/>
          </p:nvSpPr>
          <p:spPr bwMode="auto">
            <a:xfrm>
              <a:off x="1584" y="2112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78870" name="Rectangle 22"/>
          <p:cNvSpPr>
            <a:spLocks noChangeArrowheads="1"/>
          </p:cNvSpPr>
          <p:nvPr/>
        </p:nvSpPr>
        <p:spPr bwMode="auto">
          <a:xfrm>
            <a:off x="276746" y="5157192"/>
            <a:ext cx="7967662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5536" y="260648"/>
            <a:ext cx="46458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4"/>
          <p:cNvSpPr txBox="1">
            <a:spLocks noChangeArrowheads="1"/>
          </p:cNvSpPr>
          <p:nvPr/>
        </p:nvSpPr>
        <p:spPr bwMode="auto">
          <a:xfrm>
            <a:off x="251520" y="1052736"/>
            <a:ext cx="3888432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(O; R). </a:t>
            </a:r>
          </a:p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A, 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87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78861" grpId="0" animBg="1"/>
      <p:bldP spid="20" grpId="0" animBg="1"/>
      <p:bldP spid="78870" grpId="0" animBg="1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294</TotalTime>
  <Words>1396</Words>
  <Application>Microsoft Office PowerPoint</Application>
  <PresentationFormat>On-screen Show (4:3)</PresentationFormat>
  <Paragraphs>186</Paragraphs>
  <Slides>22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blank</vt:lpstr>
      <vt:lpstr>Clip</vt:lpstr>
      <vt:lpstr>Tiết 14. ĐƯỜNG TRÒN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12. PHÉP TRỪ PHÂN SỐ</dc:title>
  <dc:creator>Administrator</dc:creator>
  <cp:lastModifiedBy>Administrator</cp:lastModifiedBy>
  <cp:revision>120</cp:revision>
  <dcterms:created xsi:type="dcterms:W3CDTF">2020-04-20T13:17:25Z</dcterms:created>
  <dcterms:modified xsi:type="dcterms:W3CDTF">2020-04-22T03:39:00Z</dcterms:modified>
</cp:coreProperties>
</file>