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4"/>
  </p:notesMasterIdLst>
  <p:sldIdLst>
    <p:sldId id="260" r:id="rId3"/>
    <p:sldId id="257" r:id="rId4"/>
    <p:sldId id="261" r:id="rId5"/>
    <p:sldId id="263" r:id="rId6"/>
    <p:sldId id="265" r:id="rId7"/>
    <p:sldId id="264" r:id="rId8"/>
    <p:sldId id="266" r:id="rId9"/>
    <p:sldId id="268" r:id="rId10"/>
    <p:sldId id="267" r:id="rId11"/>
    <p:sldId id="269" r:id="rId12"/>
    <p:sldId id="270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74838-1312-4490-8300-B63F2DE3F56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FFE6A-8BE4-463F-A6D5-484C4D26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7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3"/>
            <a:ext cx="12188825" cy="262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714399" y="2625167"/>
            <a:ext cx="7810765" cy="3688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334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EC237-4931-4F18-912D-F7701131BF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2B387-553C-4B92-B272-BDC7C23611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2D971-9864-499B-AA7A-2246583DC4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3E850-92D3-4D37-B132-A71EAF2EFD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02905-9FB8-46EF-8248-2BF97C0970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D984-3C30-49AC-8A7D-C2D7C67997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A4B26-2683-422A-95A4-7E2304651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4F138-8853-4BC5-A8B5-6C07761742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FB8B9-A99F-472C-A0EF-25A3A7728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A4809-56FA-4735-9917-324BFFDD78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7928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>
            <a:off x="2792872" y="0"/>
            <a:ext cx="9395953" cy="6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71763" y="2169000"/>
            <a:ext cx="2282605" cy="11432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391416" y="396489"/>
            <a:ext cx="3974165" cy="62152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marL="609493" lvl="0" indent="-507911">
              <a:spcBef>
                <a:spcPts val="800"/>
              </a:spcBef>
              <a:spcAft>
                <a:spcPts val="0"/>
              </a:spcAft>
              <a:buSzPts val="2400"/>
              <a:buChar char="▸"/>
              <a:defRPr sz="3200"/>
            </a:lvl1pPr>
            <a:lvl2pPr marL="1218987" lvl="1" indent="-507911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480" lvl="2" indent="-507911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7973" lvl="3" indent="-507911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467" lvl="4" indent="-50791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6960" lvl="5" indent="-507911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6453" lvl="6" indent="-507911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5947" lvl="7" indent="-50791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5440" lvl="8" indent="-507911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605054" y="396489"/>
            <a:ext cx="3974165" cy="62152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marL="609493" lvl="0" indent="-507911">
              <a:spcBef>
                <a:spcPts val="800"/>
              </a:spcBef>
              <a:spcAft>
                <a:spcPts val="0"/>
              </a:spcAft>
              <a:buSzPts val="2400"/>
              <a:buChar char="▸"/>
              <a:defRPr sz="3200"/>
            </a:lvl1pPr>
            <a:lvl2pPr marL="1218987" lvl="1" indent="-507911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480" lvl="2" indent="-507911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7973" lvl="3" indent="-507911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467" lvl="4" indent="-50791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6960" lvl="5" indent="-507911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6453" lvl="6" indent="-507911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5947" lvl="7" indent="-50791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5440" lvl="8" indent="-507911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0B5394"/>
                </a:solidFill>
              </a:rPr>
              <a:pPr/>
              <a:t>‹#›</a:t>
            </a:fld>
            <a:endParaRPr lang="en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218803" y="5875067"/>
            <a:ext cx="3128385" cy="6928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marL="609493" lvl="0" indent="-304747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9FC5E8"/>
                </a:solidFill>
              </a:rPr>
              <a:pPr/>
              <a:t>‹#›</a:t>
            </a:fld>
            <a:endParaRPr lang="en">
              <a:solidFill>
                <a:srgbClr val="9FC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9FC5E8"/>
                </a:solidFill>
              </a:rPr>
              <a:pPr/>
              <a:t>‹#›</a:t>
            </a:fld>
            <a:endParaRPr lang="en">
              <a:solidFill>
                <a:srgbClr val="9FC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0B5394"/>
                </a:solidFill>
              </a:rPr>
              <a:pPr/>
              <a:t>‹#›</a:t>
            </a:fld>
            <a:endParaRPr lang="en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2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7FB64-F57C-49FB-BA74-8EA1D9A89A8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1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02905-9FB8-46EF-8248-2BF97C09708E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CBCEC-87D2-418C-8791-E1BCE66243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7FB64-F57C-49FB-BA74-8EA1D9A89A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31835" y="646133"/>
            <a:ext cx="7414069" cy="5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0B539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0B5394"/>
              </a:solidFill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71763" y="2169000"/>
            <a:ext cx="2282605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049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C7F2B-A2F3-4174-A03D-27BEBEA8E0D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8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392681"/>
            <a:ext cx="7696200" cy="51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38184" y="935781"/>
            <a:ext cx="3901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Bóng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đèn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sáng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Tivi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mở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quạt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chạy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,…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là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do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đâu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?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3701" y="2348805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Những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thiết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bị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hoạt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động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là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do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dòng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chạy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qua.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4390" y="4382869"/>
            <a:ext cx="38755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Cambria" pitchFamily="18" charset="0"/>
                <a:ea typeface="Cambria" pitchFamily="18" charset="0"/>
              </a:rPr>
              <a:t>Vấn</a:t>
            </a:r>
            <a:r>
              <a:rPr lang="en-US" sz="28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i="1" dirty="0" err="1" smtClean="0">
                <a:latin typeface="Cambria" pitchFamily="18" charset="0"/>
                <a:ea typeface="Cambria" pitchFamily="18" charset="0"/>
              </a:rPr>
              <a:t>đề</a:t>
            </a:r>
            <a:r>
              <a:rPr lang="en-US" sz="2800" b="1" i="1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Dòng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là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gì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?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Làm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cách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nào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dòng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?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612" y="38100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công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tắc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mà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đèn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không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sáng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thì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thể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là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các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nguyên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nhân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27492"/>
              </p:ext>
            </p:extLst>
          </p:nvPr>
        </p:nvGraphicFramePr>
        <p:xfrm>
          <a:off x="836612" y="1600201"/>
          <a:ext cx="10591800" cy="408188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95900"/>
                <a:gridCol w="5295900"/>
              </a:tblGrid>
              <a:tr h="652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NGUYÊN</a:t>
                      </a:r>
                      <a:r>
                        <a:rPr lang="en-US" sz="2400" baseline="0" dirty="0" smtClean="0">
                          <a:effectLst/>
                        </a:rPr>
                        <a:t> NHÂN</a:t>
                      </a:r>
                      <a:endParaRPr lang="en-US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CÁCH</a:t>
                      </a:r>
                      <a:r>
                        <a:rPr lang="en-US" sz="2400" baseline="0" dirty="0" smtClean="0">
                          <a:effectLst/>
                        </a:rPr>
                        <a:t> KHẮC PHỤC</a:t>
                      </a:r>
                      <a:endParaRPr lang="en-US" sz="2400" b="1" dirty="0">
                        <a:effectLst/>
                      </a:endParaRPr>
                    </a:p>
                  </a:txBody>
                  <a:tcPr/>
                </a:tc>
              </a:tr>
              <a:tr h="125272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Dây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tóc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bóng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đèn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đứt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đuôi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đèn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tiếp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xúc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tốt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với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đế</a:t>
                      </a:r>
                      <a:endParaRPr lang="en-US" sz="2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Thay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bóng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đèn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khác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vặn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đuôi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đèn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hơn</a:t>
                      </a:r>
                      <a:endParaRPr lang="en-US" sz="2800" baseline="0" dirty="0" smtClean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652882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Các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nối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hở</a:t>
                      </a:r>
                      <a:endParaRPr lang="en-US" sz="2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Nối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hở</a:t>
                      </a:r>
                      <a:endParaRPr lang="en-US" sz="2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87111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Dây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dẫn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điện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đứt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ngầm</a:t>
                      </a:r>
                      <a:endParaRPr lang="en-US" sz="2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Thay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dây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dẫn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khác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hoặc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nối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lại</a:t>
                      </a:r>
                      <a:endParaRPr lang="en-US" sz="2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65288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Pin </a:t>
                      </a:r>
                      <a:r>
                        <a:rPr lang="en-US" sz="2800" dirty="0" err="1" smtClean="0"/>
                        <a:t>đã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cũ</a:t>
                      </a:r>
                      <a:endParaRPr lang="en-US" sz="2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Thay</a:t>
                      </a:r>
                      <a:r>
                        <a:rPr lang="en-US" sz="2800" dirty="0" smtClean="0"/>
                        <a:t> pin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mới</a:t>
                      </a:r>
                      <a:endParaRPr lang="en-US" sz="2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1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1813" y="1022555"/>
            <a:ext cx="1127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  <a:ea typeface="Cambria" pitchFamily="18" charset="0"/>
              </a:rPr>
              <a:t>TỔNG KẾT</a:t>
            </a:r>
          </a:p>
          <a:p>
            <a:r>
              <a:rPr lang="en-US" sz="40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Dòng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là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dòng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các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tích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dịch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chuyển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hướng</a:t>
            </a:r>
            <a:endParaRPr lang="en-US" sz="4000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40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nguồn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đều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hai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cực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dương_âm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)</a:t>
            </a:r>
          </a:p>
          <a:p>
            <a:r>
              <a:rPr lang="en-US" sz="40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Dòng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chỉ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chạy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trong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mạch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  <a:ea typeface="Cambria" pitchFamily="18" charset="0"/>
              </a:rPr>
              <a:t>kín</a:t>
            </a:r>
            <a:endParaRPr lang="en-US" sz="40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141412" y="3276600"/>
            <a:ext cx="10536552" cy="1565833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/>
          <a:p>
            <a:pPr algn="l"/>
            <a:r>
              <a:rPr lang="en-US" sz="66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US" sz="6600" dirty="0" smtClean="0">
                <a:latin typeface="Cambria" pitchFamily="18" charset="0"/>
                <a:ea typeface="Cambria" pitchFamily="18" charset="0"/>
              </a:rPr>
            </a:br>
            <a:r>
              <a:rPr lang="en-US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21:</a:t>
            </a: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DÒNG ĐIỆN – NGUỒN ĐIỆN</a:t>
            </a:r>
            <a:endParaRPr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12" y="505210"/>
            <a:ext cx="253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I – DÒNG ĐIỆN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 Box 115"/>
          <p:cNvSpPr txBox="1">
            <a:spLocks noChangeArrowheads="1"/>
          </p:cNvSpPr>
          <p:nvPr/>
        </p:nvSpPr>
        <p:spPr bwMode="auto">
          <a:xfrm>
            <a:off x="580216" y="1035464"/>
            <a:ext cx="107715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C1: 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Hãy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tìm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hiểu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sự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tương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tự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giữa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dòng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điện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và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dòng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nước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7602537" y="2590800"/>
            <a:ext cx="1219200" cy="114300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Freeform 58"/>
          <p:cNvSpPr/>
          <p:nvPr/>
        </p:nvSpPr>
        <p:spPr bwMode="auto">
          <a:xfrm>
            <a:off x="7602537" y="1905000"/>
            <a:ext cx="1504950" cy="685800"/>
          </a:xfrm>
          <a:custGeom>
            <a:avLst/>
            <a:gdLst>
              <a:gd name="T0" fmla="*/ 0 w 948"/>
              <a:gd name="T1" fmla="*/ 0 h 432"/>
              <a:gd name="T2" fmla="*/ 1200150 w 948"/>
              <a:gd name="T3" fmla="*/ 1588 h 432"/>
              <a:gd name="T4" fmla="*/ 1200150 w 948"/>
              <a:gd name="T5" fmla="*/ 571500 h 432"/>
              <a:gd name="T6" fmla="*/ 1500188 w 948"/>
              <a:gd name="T7" fmla="*/ 571500 h 432"/>
              <a:gd name="T8" fmla="*/ 1504950 w 948"/>
              <a:gd name="T9" fmla="*/ 657225 h 432"/>
              <a:gd name="T10" fmla="*/ 1204913 w 948"/>
              <a:gd name="T11" fmla="*/ 666750 h 432"/>
              <a:gd name="T12" fmla="*/ 1206500 w 948"/>
              <a:gd name="T13" fmla="*/ 684213 h 432"/>
              <a:gd name="T14" fmla="*/ 0 w 948"/>
              <a:gd name="T15" fmla="*/ 685800 h 432"/>
              <a:gd name="T16" fmla="*/ 0 w 948"/>
              <a:gd name="T17" fmla="*/ 0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8"/>
              <a:gd name="T28" fmla="*/ 0 h 432"/>
              <a:gd name="T29" fmla="*/ 948 w 948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8" h="432">
                <a:moveTo>
                  <a:pt x="0" y="0"/>
                </a:moveTo>
                <a:lnTo>
                  <a:pt x="756" y="1"/>
                </a:lnTo>
                <a:lnTo>
                  <a:pt x="756" y="360"/>
                </a:lnTo>
                <a:lnTo>
                  <a:pt x="945" y="360"/>
                </a:lnTo>
                <a:lnTo>
                  <a:pt x="948" y="414"/>
                </a:lnTo>
                <a:lnTo>
                  <a:pt x="759" y="420"/>
                </a:lnTo>
                <a:lnTo>
                  <a:pt x="760" y="431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2" name="Picture 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7" y="1524000"/>
            <a:ext cx="2333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65" descr="Oak"/>
          <p:cNvSpPr>
            <a:spLocks noChangeArrowheads="1"/>
          </p:cNvSpPr>
          <p:nvPr/>
        </p:nvSpPr>
        <p:spPr bwMode="auto">
          <a:xfrm>
            <a:off x="1887537" y="2562225"/>
            <a:ext cx="4495800" cy="1447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AutoShape 66"/>
          <p:cNvSpPr>
            <a:spLocks noChangeArrowheads="1"/>
          </p:cNvSpPr>
          <p:nvPr/>
        </p:nvSpPr>
        <p:spPr bwMode="auto">
          <a:xfrm rot="73423" flipH="1">
            <a:off x="2116137" y="2713038"/>
            <a:ext cx="3657600" cy="1066800"/>
          </a:xfrm>
          <a:prstGeom prst="parallelogram">
            <a:avLst>
              <a:gd name="adj" fmla="val 158508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AutoShape 67"/>
          <p:cNvSpPr>
            <a:spLocks noChangeArrowheads="1"/>
          </p:cNvSpPr>
          <p:nvPr/>
        </p:nvSpPr>
        <p:spPr bwMode="auto">
          <a:xfrm rot="83994" flipH="1">
            <a:off x="2905125" y="2867025"/>
            <a:ext cx="2057400" cy="647700"/>
          </a:xfrm>
          <a:prstGeom prst="parallelogram">
            <a:avLst>
              <a:gd name="adj" fmla="val 152382"/>
            </a:avLst>
          </a:prstGeom>
          <a:solidFill>
            <a:srgbClr val="969696"/>
          </a:solidFill>
          <a:ln w="9525">
            <a:noFill/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Oval 73"/>
          <p:cNvSpPr>
            <a:spLocks noChangeArrowheads="1"/>
          </p:cNvSpPr>
          <p:nvPr/>
        </p:nvSpPr>
        <p:spPr bwMode="auto">
          <a:xfrm>
            <a:off x="2039937" y="1905000"/>
            <a:ext cx="4572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7" name="Oval 75"/>
          <p:cNvSpPr>
            <a:spLocks noChangeArrowheads="1"/>
          </p:cNvSpPr>
          <p:nvPr/>
        </p:nvSpPr>
        <p:spPr bwMode="auto">
          <a:xfrm>
            <a:off x="6840537" y="1828800"/>
            <a:ext cx="457200" cy="457200"/>
          </a:xfrm>
          <a:prstGeom prst="ellipse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kern="0" noProof="0" dirty="0">
                <a:solidFill>
                  <a:srgbClr val="FF0000"/>
                </a:solidFill>
              </a:rPr>
              <a:t>b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38" name="Group 77"/>
          <p:cNvGrpSpPr/>
          <p:nvPr/>
        </p:nvGrpSpPr>
        <p:grpSpPr bwMode="auto">
          <a:xfrm>
            <a:off x="3259137" y="2286000"/>
            <a:ext cx="1709738" cy="1066800"/>
            <a:chOff x="3408" y="1536"/>
            <a:chExt cx="1605" cy="1106"/>
          </a:xfrm>
        </p:grpSpPr>
        <p:sp>
          <p:nvSpPr>
            <p:cNvPr id="39" name="Freeform 78" descr="Woven mat"/>
            <p:cNvSpPr/>
            <p:nvPr/>
          </p:nvSpPr>
          <p:spPr bwMode="auto">
            <a:xfrm>
              <a:off x="3408" y="2064"/>
              <a:ext cx="908" cy="578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8" y="208"/>
                </a:cxn>
                <a:cxn ang="0">
                  <a:pos x="78" y="229"/>
                </a:cxn>
                <a:cxn ang="0">
                  <a:pos x="87" y="338"/>
                </a:cxn>
                <a:cxn ang="0">
                  <a:pos x="169" y="411"/>
                </a:cxn>
                <a:cxn ang="0">
                  <a:pos x="197" y="430"/>
                </a:cxn>
                <a:cxn ang="0">
                  <a:pos x="261" y="439"/>
                </a:cxn>
                <a:cxn ang="0">
                  <a:pos x="270" y="466"/>
                </a:cxn>
                <a:cxn ang="0">
                  <a:pos x="306" y="512"/>
                </a:cxn>
                <a:cxn ang="0">
                  <a:pos x="325" y="530"/>
                </a:cxn>
                <a:cxn ang="0">
                  <a:pos x="361" y="585"/>
                </a:cxn>
                <a:cxn ang="0">
                  <a:pos x="434" y="667"/>
                </a:cxn>
                <a:cxn ang="0">
                  <a:pos x="471" y="786"/>
                </a:cxn>
                <a:cxn ang="0">
                  <a:pos x="517" y="777"/>
                </a:cxn>
                <a:cxn ang="0">
                  <a:pos x="571" y="713"/>
                </a:cxn>
                <a:cxn ang="0">
                  <a:pos x="1147" y="704"/>
                </a:cxn>
                <a:cxn ang="0">
                  <a:pos x="1111" y="658"/>
                </a:cxn>
                <a:cxn ang="0">
                  <a:pos x="1083" y="603"/>
                </a:cxn>
                <a:cxn ang="0">
                  <a:pos x="1074" y="521"/>
                </a:cxn>
                <a:cxn ang="0">
                  <a:pos x="1001" y="421"/>
                </a:cxn>
                <a:cxn ang="0">
                  <a:pos x="965" y="375"/>
                </a:cxn>
                <a:cxn ang="0">
                  <a:pos x="955" y="347"/>
                </a:cxn>
                <a:cxn ang="0">
                  <a:pos x="910" y="302"/>
                </a:cxn>
                <a:cxn ang="0">
                  <a:pos x="846" y="247"/>
                </a:cxn>
                <a:cxn ang="0">
                  <a:pos x="718" y="137"/>
                </a:cxn>
                <a:cxn ang="0">
                  <a:pos x="635" y="37"/>
                </a:cxn>
                <a:cxn ang="0">
                  <a:pos x="571" y="0"/>
                </a:cxn>
                <a:cxn ang="0">
                  <a:pos x="325" y="27"/>
                </a:cxn>
                <a:cxn ang="0">
                  <a:pos x="224" y="64"/>
                </a:cxn>
                <a:cxn ang="0">
                  <a:pos x="114" y="119"/>
                </a:cxn>
                <a:cxn ang="0">
                  <a:pos x="32" y="155"/>
                </a:cxn>
                <a:cxn ang="0">
                  <a:pos x="0" y="160"/>
                </a:cxn>
              </a:cxnLst>
              <a:rect l="0" t="0" r="r" b="b"/>
              <a:pathLst>
                <a:path w="1147" h="786">
                  <a:moveTo>
                    <a:pt x="0" y="160"/>
                  </a:moveTo>
                  <a:cubicBezTo>
                    <a:pt x="16" y="176"/>
                    <a:pt x="31" y="193"/>
                    <a:pt x="48" y="208"/>
                  </a:cubicBezTo>
                  <a:cubicBezTo>
                    <a:pt x="57" y="216"/>
                    <a:pt x="74" y="217"/>
                    <a:pt x="78" y="229"/>
                  </a:cubicBezTo>
                  <a:cubicBezTo>
                    <a:pt x="88" y="264"/>
                    <a:pt x="79" y="302"/>
                    <a:pt x="87" y="338"/>
                  </a:cubicBezTo>
                  <a:cubicBezTo>
                    <a:pt x="92" y="362"/>
                    <a:pt x="145" y="403"/>
                    <a:pt x="169" y="411"/>
                  </a:cubicBezTo>
                  <a:cubicBezTo>
                    <a:pt x="178" y="417"/>
                    <a:pt x="186" y="427"/>
                    <a:pt x="197" y="430"/>
                  </a:cubicBezTo>
                  <a:cubicBezTo>
                    <a:pt x="218" y="436"/>
                    <a:pt x="242" y="429"/>
                    <a:pt x="261" y="439"/>
                  </a:cubicBezTo>
                  <a:cubicBezTo>
                    <a:pt x="270" y="443"/>
                    <a:pt x="265" y="458"/>
                    <a:pt x="270" y="466"/>
                  </a:cubicBezTo>
                  <a:cubicBezTo>
                    <a:pt x="280" y="483"/>
                    <a:pt x="294" y="497"/>
                    <a:pt x="306" y="512"/>
                  </a:cubicBezTo>
                  <a:cubicBezTo>
                    <a:pt x="312" y="519"/>
                    <a:pt x="320" y="523"/>
                    <a:pt x="325" y="530"/>
                  </a:cubicBezTo>
                  <a:cubicBezTo>
                    <a:pt x="338" y="548"/>
                    <a:pt x="349" y="567"/>
                    <a:pt x="361" y="585"/>
                  </a:cubicBezTo>
                  <a:cubicBezTo>
                    <a:pt x="381" y="616"/>
                    <a:pt x="414" y="637"/>
                    <a:pt x="434" y="667"/>
                  </a:cubicBezTo>
                  <a:cubicBezTo>
                    <a:pt x="442" y="710"/>
                    <a:pt x="460" y="744"/>
                    <a:pt x="471" y="786"/>
                  </a:cubicBezTo>
                  <a:cubicBezTo>
                    <a:pt x="486" y="783"/>
                    <a:pt x="504" y="786"/>
                    <a:pt x="517" y="777"/>
                  </a:cubicBezTo>
                  <a:cubicBezTo>
                    <a:pt x="537" y="764"/>
                    <a:pt x="531" y="715"/>
                    <a:pt x="571" y="713"/>
                  </a:cubicBezTo>
                  <a:cubicBezTo>
                    <a:pt x="763" y="704"/>
                    <a:pt x="955" y="707"/>
                    <a:pt x="1147" y="704"/>
                  </a:cubicBezTo>
                  <a:cubicBezTo>
                    <a:pt x="1136" y="688"/>
                    <a:pt x="1120" y="675"/>
                    <a:pt x="1111" y="658"/>
                  </a:cubicBezTo>
                  <a:cubicBezTo>
                    <a:pt x="1079" y="592"/>
                    <a:pt x="1126" y="646"/>
                    <a:pt x="1083" y="603"/>
                  </a:cubicBezTo>
                  <a:cubicBezTo>
                    <a:pt x="1122" y="566"/>
                    <a:pt x="1099" y="554"/>
                    <a:pt x="1074" y="521"/>
                  </a:cubicBezTo>
                  <a:cubicBezTo>
                    <a:pt x="1051" y="490"/>
                    <a:pt x="1023" y="453"/>
                    <a:pt x="1001" y="421"/>
                  </a:cubicBezTo>
                  <a:cubicBezTo>
                    <a:pt x="979" y="352"/>
                    <a:pt x="1011" y="432"/>
                    <a:pt x="965" y="375"/>
                  </a:cubicBezTo>
                  <a:cubicBezTo>
                    <a:pt x="959" y="367"/>
                    <a:pt x="959" y="356"/>
                    <a:pt x="955" y="347"/>
                  </a:cubicBezTo>
                  <a:cubicBezTo>
                    <a:pt x="940" y="317"/>
                    <a:pt x="937" y="320"/>
                    <a:pt x="910" y="302"/>
                  </a:cubicBezTo>
                  <a:cubicBezTo>
                    <a:pt x="895" y="255"/>
                    <a:pt x="883" y="276"/>
                    <a:pt x="846" y="247"/>
                  </a:cubicBezTo>
                  <a:cubicBezTo>
                    <a:pt x="802" y="212"/>
                    <a:pt x="765" y="168"/>
                    <a:pt x="718" y="137"/>
                  </a:cubicBezTo>
                  <a:cubicBezTo>
                    <a:pt x="689" y="94"/>
                    <a:pt x="676" y="64"/>
                    <a:pt x="635" y="37"/>
                  </a:cubicBezTo>
                  <a:cubicBezTo>
                    <a:pt x="591" y="52"/>
                    <a:pt x="596" y="36"/>
                    <a:pt x="571" y="0"/>
                  </a:cubicBezTo>
                  <a:cubicBezTo>
                    <a:pt x="476" y="24"/>
                    <a:pt x="458" y="20"/>
                    <a:pt x="325" y="27"/>
                  </a:cubicBezTo>
                  <a:cubicBezTo>
                    <a:pt x="294" y="58"/>
                    <a:pt x="269" y="57"/>
                    <a:pt x="224" y="64"/>
                  </a:cubicBezTo>
                  <a:cubicBezTo>
                    <a:pt x="179" y="79"/>
                    <a:pt x="164" y="107"/>
                    <a:pt x="114" y="119"/>
                  </a:cubicBezTo>
                  <a:cubicBezTo>
                    <a:pt x="66" y="151"/>
                    <a:pt x="107" y="127"/>
                    <a:pt x="32" y="155"/>
                  </a:cubicBezTo>
                  <a:cubicBezTo>
                    <a:pt x="3" y="166"/>
                    <a:pt x="12" y="172"/>
                    <a:pt x="0" y="160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40" name="Picture 79" descr="ban ta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8494">
              <a:off x="3696" y="1536"/>
              <a:ext cx="1317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8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7" y="2205038"/>
            <a:ext cx="152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81"/>
          <p:cNvGrpSpPr/>
          <p:nvPr/>
        </p:nvGrpSpPr>
        <p:grpSpPr bwMode="auto">
          <a:xfrm>
            <a:off x="3654425" y="3019425"/>
            <a:ext cx="838200" cy="457200"/>
            <a:chOff x="1824" y="1584"/>
            <a:chExt cx="528" cy="288"/>
          </a:xfrm>
        </p:grpSpPr>
        <p:sp>
          <p:nvSpPr>
            <p:cNvPr id="43" name="Line 82"/>
            <p:cNvSpPr>
              <a:spLocks noChangeShapeType="1"/>
            </p:cNvSpPr>
            <p:nvPr/>
          </p:nvSpPr>
          <p:spPr bwMode="auto">
            <a:xfrm>
              <a:off x="1968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83"/>
            <p:cNvSpPr>
              <a:spLocks noChangeShapeType="1"/>
            </p:cNvSpPr>
            <p:nvPr/>
          </p:nvSpPr>
          <p:spPr bwMode="auto">
            <a:xfrm>
              <a:off x="1920" y="168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84"/>
            <p:cNvSpPr>
              <a:spLocks noChangeShapeType="1"/>
            </p:cNvSpPr>
            <p:nvPr/>
          </p:nvSpPr>
          <p:spPr bwMode="auto">
            <a:xfrm>
              <a:off x="2064" y="172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85"/>
            <p:cNvSpPr>
              <a:spLocks noChangeShapeType="1"/>
            </p:cNvSpPr>
            <p:nvPr/>
          </p:nvSpPr>
          <p:spPr bwMode="auto">
            <a:xfrm>
              <a:off x="2112" y="163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86"/>
            <p:cNvSpPr>
              <a:spLocks noChangeShapeType="1"/>
            </p:cNvSpPr>
            <p:nvPr/>
          </p:nvSpPr>
          <p:spPr bwMode="auto">
            <a:xfrm>
              <a:off x="2160" y="18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87"/>
            <p:cNvSpPr>
              <a:spLocks noChangeShapeType="1"/>
            </p:cNvSpPr>
            <p:nvPr/>
          </p:nvSpPr>
          <p:spPr bwMode="auto">
            <a:xfrm>
              <a:off x="1968" y="163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88"/>
            <p:cNvSpPr>
              <a:spLocks noChangeShapeType="1"/>
            </p:cNvSpPr>
            <p:nvPr/>
          </p:nvSpPr>
          <p:spPr bwMode="auto">
            <a:xfrm>
              <a:off x="1824" y="172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89"/>
            <p:cNvSpPr>
              <a:spLocks noChangeShapeType="1"/>
            </p:cNvSpPr>
            <p:nvPr/>
          </p:nvSpPr>
          <p:spPr bwMode="auto">
            <a:xfrm>
              <a:off x="2256" y="187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90"/>
            <p:cNvSpPr>
              <a:spLocks noChangeShapeType="1"/>
            </p:cNvSpPr>
            <p:nvPr/>
          </p:nvSpPr>
          <p:spPr bwMode="auto">
            <a:xfrm>
              <a:off x="1824" y="158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91"/>
            <p:cNvSpPr>
              <a:spLocks noChangeShapeType="1"/>
            </p:cNvSpPr>
            <p:nvPr/>
          </p:nvSpPr>
          <p:spPr bwMode="auto">
            <a:xfrm>
              <a:off x="2112" y="187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Text Box 111"/>
          <p:cNvSpPr txBox="1">
            <a:spLocks noChangeArrowheads="1"/>
          </p:cNvSpPr>
          <p:nvPr/>
        </p:nvSpPr>
        <p:spPr bwMode="auto">
          <a:xfrm>
            <a:off x="1811337" y="4102100"/>
            <a:ext cx="480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Làm nhiễm điện mảnh phim nhựa bằng cọ xát</a:t>
            </a:r>
          </a:p>
        </p:txBody>
      </p:sp>
      <p:sp>
        <p:nvSpPr>
          <p:cNvPr id="54" name="Text Box 112"/>
          <p:cNvSpPr txBox="1">
            <a:spLocks noChangeArrowheads="1"/>
          </p:cNvSpPr>
          <p:nvPr/>
        </p:nvSpPr>
        <p:spPr bwMode="auto">
          <a:xfrm>
            <a:off x="7526337" y="4130675"/>
            <a:ext cx="390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Đóng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khóa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đổ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vào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bình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5" name="Text Box 113"/>
          <p:cNvSpPr txBox="1">
            <a:spLocks noChangeArrowheads="1"/>
          </p:cNvSpPr>
          <p:nvPr/>
        </p:nvSpPr>
        <p:spPr bwMode="auto">
          <a:xfrm>
            <a:off x="640519" y="5214425"/>
            <a:ext cx="10788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a/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Điện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tích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của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mảnh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phim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nhựa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tương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tự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như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.……….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trong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bình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6" name="Text Box 114"/>
          <p:cNvSpPr txBox="1">
            <a:spLocks noChangeArrowheads="1"/>
          </p:cNvSpPr>
          <p:nvPr/>
        </p:nvSpPr>
        <p:spPr bwMode="auto">
          <a:xfrm>
            <a:off x="9783762" y="5105400"/>
            <a:ext cx="1184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nước</a:t>
            </a:r>
            <a:endParaRPr lang="en-US" altLang="en-US" sz="32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901 C 0.01684 0.00139 0.02431 0.01318 0.03125 0.02474 C 0.03247 0.02682 0.03299 0.0296 0.03438 0.03122 C 0.03716 0.03445 0.04393 0.03954 0.04393 0.03977 C 0.03959 0.03099 0.0375 0.02127 0.03438 0.01203 C 0.03247 0.00625 0.02795 -0.00485 0.02795 -0.00462 C 0.02743 -0.00763 0.02726 -0.01063 0.02639 -0.01318 C 0.0257 -0.01503 0.02327 -0.01965 0.02327 -0.01757 C 0.02327 -0.01503 0.02535 -0.01318 0.02639 -0.0111 C 0.02952 -0.00531 0.03282 -3.17919E-6 0.03594 0.00578 C 0.03698 0.00786 0.03802 0.00995 0.03907 0.01203 C 0.04011 0.01411 0.04236 0.0185 0.04236 0.01873 C 0.04375 0.02405 0.04393 0.02659 0.04705 0.03122 C 0.05 0.03561 0.0566 0.04393 0.0566 0.04417 C 0.05434 0.03445 0.05035 0.02544 0.04705 0.01642 C 0.04653 0.01364 0.04636 0.01064 0.04549 0.00786 C 0.04271 -0.00115 0.0382 -0.00138 0.04705 0.01203 C 0.05191 0.01966 0.05782 0.02613 0.06302 0.0333 C 0.06407 0.03469 0.06077 0.03052 0.05973 0.02914 C 0.04966 0.01503 0.06441 0.0363 0.05348 0.0185 C 0.05035 0.01364 0.04705 0.00856 0.04393 0.0037 C 0.04254 0.00139 0.03698 -0.00138 0.03907 -0.00277 C 0.04167 -0.00439 0.04445 0.00023 0.04705 0.00162 C 0.04913 0.0044 0.05157 0.00694 0.05348 0.00995 C 0.06285 0.02544 0.05521 0.02058 0.06459 0.02474 C 0.0665 0.02752 0.0717 0.03538 0.07413 0.03538 C 0.07587 0.03538 0.07327 0.03099 0.0724 0.02914 C 0.07118 0.02659 0.0691 0.02497 0.06771 0.02266 C 0.06441 0.01734 0.06163 0.0111 0.05816 0.00578 C 0.05573 0.00208 0.05226 -0.00069 0.05018 -0.00485 C 0.04913 -0.00693 0.04566 -0.00948 0.04705 -0.0111 C 0.04844 -0.01271 0.05035 -0.00832 0.05191 -0.00693 C 0.06216 0.0118 0.05052 -0.00578 0.06302 0.0037 C 0.06493 0.00509 0.06598 0.0081 0.06771 0.00995 C 0.07257 0.01549 0.07743 0.01989 0.08351 0.02266 L 0.07413 0.01434 C 0.06806 0.00232 0.05764 -0.00092 0.05018 -0.0111 C 0.0441 -0.01942 0.0474 -0.01595 0.0408 -0.02173 C 0.04532 -0.00948 0.05052 0.00208 0.05504 0.01434 C 0.05608 0.01711 0.05695 0.01989 0.05816 0.02266 C 0.05903 0.02497 0.0625 0.03122 0.06129 0.02914 C 0.05434 0.01804 0.04861 0.00509 0.03907 -0.00277 C 0.03768 -0.00393 0.03577 -0.00393 0.03438 -0.00485 C 0.03264 -0.00601 0.03125 -0.00763 0.02969 -0.00901 C 0.02865 -0.0111 0.0283 -0.01526 0.02639 -0.01526 C 0.02483 -0.01526 0.02691 -0.01063 0.02795 -0.00901 C 0.02917 -0.00693 0.03125 -0.00624 0.03282 -0.00485 C 0.03768 0.00486 0.04254 0.01295 0.04705 0.02266 C 0.04896 0.02706 0.05348 0.03538 0.05348 0.03561 C 0.054 0.03746 0.0566 0.04162 0.05504 0.04162 C 0.05243 0.04162 0.05052 0.03769 0.04861 0.03538 C 0.04532 0.03145 0.04219 0.02682 0.03907 0.02266 C 0.03716 0.02012 0.03473 0.01873 0.03282 0.01642 C 0.02795 0.01087 0.02518 0.00232 0.02014 -0.00277 C 0.01702 -0.00578 0.01372 -0.00832 0.01059 -0.0111 C 0.00625 -0.01503 0.01684 0.00023 0.02014 0.00578 C 0.0257 0.01549 0.03212 0.02359 0.0375 0.0333 C 0.03907 0.03607 0.04236 0.03815 0.04236 0.04162 C 0.04236 0.04393 0.03907 0.04023 0.0375 0.03954 C 0.02778 0.03099 0.02361 0.01642 0.01372 0.00786 C 0.01042 0.00116 0.01146 0.00255 0.00747 -0.00277 C 0.00486 -0.00624 -0.00052 -0.01318 -0.00052 -0.01294 C -2.77778E-6 -0.0104 -0.00017 -0.00716 0.00104 -0.00485 C 0.00556 0.00417 0.02066 0.02359 0.02795 0.02682 C 0.02952 0.0289 0.03125 0.03122 0.03282 0.0333 " pathEditMode="relative" rAng="0" ptsTypes="ffffffffffffffffffffffffffffffffffFfffffffffffffffffffffffffffffA">
                                      <p:cBhvr>
                                        <p:cTn id="6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20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4"/>
          <p:cNvSpPr/>
          <p:nvPr/>
        </p:nvSpPr>
        <p:spPr bwMode="auto">
          <a:xfrm>
            <a:off x="8125883" y="2252663"/>
            <a:ext cx="1608248" cy="1187450"/>
          </a:xfrm>
          <a:custGeom>
            <a:avLst/>
            <a:gdLst>
              <a:gd name="T0" fmla="*/ 6350 w 760"/>
              <a:gd name="T1" fmla="*/ 12700 h 748"/>
              <a:gd name="T2" fmla="*/ 1193800 w 760"/>
              <a:gd name="T3" fmla="*/ 0 h 748"/>
              <a:gd name="T4" fmla="*/ 1204913 w 760"/>
              <a:gd name="T5" fmla="*/ 395287 h 748"/>
              <a:gd name="T6" fmla="*/ 1206500 w 760"/>
              <a:gd name="T7" fmla="*/ 450850 h 748"/>
              <a:gd name="T8" fmla="*/ 1206500 w 760"/>
              <a:gd name="T9" fmla="*/ 450850 h 748"/>
              <a:gd name="T10" fmla="*/ 1204913 w 760"/>
              <a:gd name="T11" fmla="*/ 452438 h 748"/>
              <a:gd name="T12" fmla="*/ 1206500 w 760"/>
              <a:gd name="T13" fmla="*/ 1182688 h 748"/>
              <a:gd name="T14" fmla="*/ 0 w 760"/>
              <a:gd name="T15" fmla="*/ 1187450 h 748"/>
              <a:gd name="T16" fmla="*/ 6350 w 760"/>
              <a:gd name="T17" fmla="*/ 12700 h 7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0"/>
              <a:gd name="T28" fmla="*/ 0 h 748"/>
              <a:gd name="T29" fmla="*/ 760 w 760"/>
              <a:gd name="T30" fmla="*/ 748 h 7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0" h="748">
                <a:moveTo>
                  <a:pt x="4" y="8"/>
                </a:moveTo>
                <a:lnTo>
                  <a:pt x="752" y="0"/>
                </a:lnTo>
                <a:lnTo>
                  <a:pt x="759" y="249"/>
                </a:lnTo>
                <a:lnTo>
                  <a:pt x="760" y="284"/>
                </a:lnTo>
                <a:lnTo>
                  <a:pt x="759" y="285"/>
                </a:lnTo>
                <a:lnTo>
                  <a:pt x="760" y="745"/>
                </a:lnTo>
                <a:lnTo>
                  <a:pt x="0" y="748"/>
                </a:lnTo>
                <a:lnTo>
                  <a:pt x="4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Freeform 5"/>
          <p:cNvSpPr/>
          <p:nvPr/>
        </p:nvSpPr>
        <p:spPr bwMode="auto">
          <a:xfrm>
            <a:off x="8134348" y="1604964"/>
            <a:ext cx="2035703" cy="681037"/>
          </a:xfrm>
          <a:custGeom>
            <a:avLst/>
            <a:gdLst>
              <a:gd name="T0" fmla="*/ 0 w 962"/>
              <a:gd name="T1" fmla="*/ 0 h 429"/>
              <a:gd name="T2" fmla="*/ 1193800 w 962"/>
              <a:gd name="T3" fmla="*/ 0 h 429"/>
              <a:gd name="T4" fmla="*/ 1200150 w 962"/>
              <a:gd name="T5" fmla="*/ 584200 h 429"/>
              <a:gd name="T6" fmla="*/ 1492250 w 962"/>
              <a:gd name="T7" fmla="*/ 571500 h 429"/>
              <a:gd name="T8" fmla="*/ 1517650 w 962"/>
              <a:gd name="T9" fmla="*/ 558800 h 429"/>
              <a:gd name="T10" fmla="*/ 1492250 w 962"/>
              <a:gd name="T11" fmla="*/ 673100 h 429"/>
              <a:gd name="T12" fmla="*/ 1493838 w 962"/>
              <a:gd name="T13" fmla="*/ 681037 h 429"/>
              <a:gd name="T14" fmla="*/ 1489075 w 962"/>
              <a:gd name="T15" fmla="*/ 666750 h 429"/>
              <a:gd name="T16" fmla="*/ 1527175 w 962"/>
              <a:gd name="T17" fmla="*/ 661987 h 429"/>
              <a:gd name="T18" fmla="*/ 1200150 w 962"/>
              <a:gd name="T19" fmla="*/ 666750 h 429"/>
              <a:gd name="T20" fmla="*/ 0 w 962"/>
              <a:gd name="T21" fmla="*/ 660400 h 429"/>
              <a:gd name="T22" fmla="*/ 0 w 962"/>
              <a:gd name="T23" fmla="*/ 0 h 4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62"/>
              <a:gd name="T37" fmla="*/ 0 h 429"/>
              <a:gd name="T38" fmla="*/ 962 w 962"/>
              <a:gd name="T39" fmla="*/ 429 h 4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62" h="429">
                <a:moveTo>
                  <a:pt x="0" y="0"/>
                </a:moveTo>
                <a:lnTo>
                  <a:pt x="752" y="0"/>
                </a:lnTo>
                <a:lnTo>
                  <a:pt x="756" y="368"/>
                </a:lnTo>
                <a:lnTo>
                  <a:pt x="940" y="360"/>
                </a:lnTo>
                <a:lnTo>
                  <a:pt x="956" y="352"/>
                </a:lnTo>
                <a:lnTo>
                  <a:pt x="940" y="424"/>
                </a:lnTo>
                <a:lnTo>
                  <a:pt x="941" y="429"/>
                </a:lnTo>
                <a:lnTo>
                  <a:pt x="938" y="420"/>
                </a:lnTo>
                <a:lnTo>
                  <a:pt x="962" y="417"/>
                </a:lnTo>
                <a:lnTo>
                  <a:pt x="756" y="420"/>
                </a:lnTo>
                <a:lnTo>
                  <a:pt x="0" y="4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Freeform 6"/>
          <p:cNvSpPr/>
          <p:nvPr/>
        </p:nvSpPr>
        <p:spPr bwMode="auto">
          <a:xfrm>
            <a:off x="9732016" y="2181225"/>
            <a:ext cx="831633" cy="1258888"/>
          </a:xfrm>
          <a:custGeom>
            <a:avLst/>
            <a:gdLst>
              <a:gd name="T0" fmla="*/ 4762 w 393"/>
              <a:gd name="T1" fmla="*/ 0 h 793"/>
              <a:gd name="T2" fmla="*/ 471487 w 393"/>
              <a:gd name="T3" fmla="*/ 7938 h 793"/>
              <a:gd name="T4" fmla="*/ 522287 w 393"/>
              <a:gd name="T5" fmla="*/ 39688 h 793"/>
              <a:gd name="T6" fmla="*/ 528637 w 393"/>
              <a:gd name="T7" fmla="*/ 255588 h 793"/>
              <a:gd name="T8" fmla="*/ 528637 w 393"/>
              <a:gd name="T9" fmla="*/ 306388 h 793"/>
              <a:gd name="T10" fmla="*/ 623887 w 393"/>
              <a:gd name="T11" fmla="*/ 1252538 h 793"/>
              <a:gd name="T12" fmla="*/ 439737 w 393"/>
              <a:gd name="T13" fmla="*/ 1258888 h 793"/>
              <a:gd name="T14" fmla="*/ 465137 w 393"/>
              <a:gd name="T15" fmla="*/ 306388 h 793"/>
              <a:gd name="T16" fmla="*/ 457200 w 393"/>
              <a:gd name="T17" fmla="*/ 290513 h 793"/>
              <a:gd name="T18" fmla="*/ 466725 w 393"/>
              <a:gd name="T19" fmla="*/ 200025 h 793"/>
              <a:gd name="T20" fmla="*/ 409575 w 393"/>
              <a:gd name="T21" fmla="*/ 95250 h 793"/>
              <a:gd name="T22" fmla="*/ 0 w 393"/>
              <a:gd name="T23" fmla="*/ 90488 h 793"/>
              <a:gd name="T24" fmla="*/ 4762 w 393"/>
              <a:gd name="T25" fmla="*/ 0 h 7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3"/>
              <a:gd name="T40" fmla="*/ 0 h 793"/>
              <a:gd name="T41" fmla="*/ 393 w 393"/>
              <a:gd name="T42" fmla="*/ 793 h 7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3" h="793">
                <a:moveTo>
                  <a:pt x="3" y="0"/>
                </a:moveTo>
                <a:lnTo>
                  <a:pt x="297" y="5"/>
                </a:lnTo>
                <a:lnTo>
                  <a:pt x="329" y="25"/>
                </a:lnTo>
                <a:lnTo>
                  <a:pt x="333" y="161"/>
                </a:lnTo>
                <a:lnTo>
                  <a:pt x="333" y="193"/>
                </a:lnTo>
                <a:lnTo>
                  <a:pt x="393" y="789"/>
                </a:lnTo>
                <a:lnTo>
                  <a:pt x="277" y="793"/>
                </a:lnTo>
                <a:lnTo>
                  <a:pt x="293" y="193"/>
                </a:lnTo>
                <a:lnTo>
                  <a:pt x="288" y="183"/>
                </a:lnTo>
                <a:lnTo>
                  <a:pt x="294" y="126"/>
                </a:lnTo>
                <a:lnTo>
                  <a:pt x="258" y="60"/>
                </a:lnTo>
                <a:lnTo>
                  <a:pt x="0" y="57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Freeform 7"/>
          <p:cNvSpPr/>
          <p:nvPr/>
        </p:nvSpPr>
        <p:spPr bwMode="auto">
          <a:xfrm>
            <a:off x="10017691" y="2747963"/>
            <a:ext cx="749105" cy="690562"/>
          </a:xfrm>
          <a:custGeom>
            <a:avLst/>
            <a:gdLst>
              <a:gd name="T0" fmla="*/ 0 w 354"/>
              <a:gd name="T1" fmla="*/ 0 h 435"/>
              <a:gd name="T2" fmla="*/ 561975 w 354"/>
              <a:gd name="T3" fmla="*/ 0 h 435"/>
              <a:gd name="T4" fmla="*/ 561975 w 354"/>
              <a:gd name="T5" fmla="*/ 609600 h 435"/>
              <a:gd name="T6" fmla="*/ 547688 w 354"/>
              <a:gd name="T7" fmla="*/ 685800 h 435"/>
              <a:gd name="T8" fmla="*/ 485775 w 354"/>
              <a:gd name="T9" fmla="*/ 685800 h 435"/>
              <a:gd name="T10" fmla="*/ 104775 w 354"/>
              <a:gd name="T11" fmla="*/ 690562 h 435"/>
              <a:gd name="T12" fmla="*/ 23812 w 354"/>
              <a:gd name="T13" fmla="*/ 690562 h 435"/>
              <a:gd name="T14" fmla="*/ 0 w 354"/>
              <a:gd name="T15" fmla="*/ 623887 h 435"/>
              <a:gd name="T16" fmla="*/ 0 w 354"/>
              <a:gd name="T17" fmla="*/ 0 h 4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4"/>
              <a:gd name="T28" fmla="*/ 0 h 435"/>
              <a:gd name="T29" fmla="*/ 354 w 354"/>
              <a:gd name="T30" fmla="*/ 435 h 4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4" h="435">
                <a:moveTo>
                  <a:pt x="0" y="0"/>
                </a:moveTo>
                <a:lnTo>
                  <a:pt x="354" y="0"/>
                </a:lnTo>
                <a:lnTo>
                  <a:pt x="354" y="384"/>
                </a:lnTo>
                <a:lnTo>
                  <a:pt x="345" y="432"/>
                </a:lnTo>
                <a:lnTo>
                  <a:pt x="306" y="432"/>
                </a:lnTo>
                <a:lnTo>
                  <a:pt x="66" y="435"/>
                </a:lnTo>
                <a:lnTo>
                  <a:pt x="15" y="435"/>
                </a:lnTo>
                <a:lnTo>
                  <a:pt x="0" y="3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04721" y="742950"/>
            <a:ext cx="5992839" cy="1600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1271" name="Rectangle 9" descr="Oak"/>
          <p:cNvSpPr>
            <a:spLocks noChangeArrowheads="1"/>
          </p:cNvSpPr>
          <p:nvPr/>
        </p:nvSpPr>
        <p:spPr bwMode="auto">
          <a:xfrm>
            <a:off x="304721" y="2343150"/>
            <a:ext cx="5992839" cy="1447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rot="73423" flipH="1">
            <a:off x="609441" y="2493963"/>
            <a:ext cx="4875530" cy="1066800"/>
          </a:xfrm>
          <a:prstGeom prst="parallelogram">
            <a:avLst>
              <a:gd name="adj" fmla="val 158508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 rot="83994" flipH="1">
            <a:off x="1726750" y="2671763"/>
            <a:ext cx="2742486" cy="647700"/>
          </a:xfrm>
          <a:prstGeom prst="parallelogram">
            <a:avLst>
              <a:gd name="adj" fmla="val 152382"/>
            </a:avLst>
          </a:prstGeom>
          <a:solidFill>
            <a:srgbClr val="969696"/>
          </a:solidFill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708" name="Picture 12" descr="tay cam b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92" y="685800"/>
            <a:ext cx="264091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Oval 13"/>
          <p:cNvSpPr>
            <a:spLocks noChangeArrowheads="1"/>
          </p:cNvSpPr>
          <p:nvPr/>
        </p:nvSpPr>
        <p:spPr bwMode="auto">
          <a:xfrm>
            <a:off x="507868" y="995363"/>
            <a:ext cx="609441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276" name="Oval 14"/>
          <p:cNvSpPr>
            <a:spLocks noChangeArrowheads="1"/>
          </p:cNvSpPr>
          <p:nvPr/>
        </p:nvSpPr>
        <p:spPr bwMode="auto">
          <a:xfrm>
            <a:off x="6805427" y="766763"/>
            <a:ext cx="609441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2869453" y="3052763"/>
            <a:ext cx="2031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2767879" y="2900363"/>
            <a:ext cx="2031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072600" y="2976563"/>
            <a:ext cx="2031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3174173" y="2824163"/>
            <a:ext cx="2031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275747" y="3128963"/>
            <a:ext cx="2031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45"/>
          <p:cNvSpPr>
            <a:spLocks noChangeShapeType="1"/>
          </p:cNvSpPr>
          <p:nvPr/>
        </p:nvSpPr>
        <p:spPr bwMode="auto">
          <a:xfrm>
            <a:off x="2869453" y="2824163"/>
            <a:ext cx="2031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2564732" y="2976563"/>
            <a:ext cx="2031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>
            <a:off x="3478894" y="3205163"/>
            <a:ext cx="2031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2564732" y="2747963"/>
            <a:ext cx="2031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>
            <a:off x="3174173" y="3205163"/>
            <a:ext cx="2031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6" name="Oval 50"/>
          <p:cNvSpPr>
            <a:spLocks noChangeArrowheads="1"/>
          </p:cNvSpPr>
          <p:nvPr/>
        </p:nvSpPr>
        <p:spPr bwMode="auto">
          <a:xfrm rot="-456790">
            <a:off x="2532991" y="2081213"/>
            <a:ext cx="101574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8" name="Rectangle 51"/>
          <p:cNvSpPr>
            <a:spLocks noChangeArrowheads="1"/>
          </p:cNvSpPr>
          <p:nvPr/>
        </p:nvSpPr>
        <p:spPr bwMode="auto">
          <a:xfrm>
            <a:off x="2844059" y="2700338"/>
            <a:ext cx="304721" cy="1524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748" name="Picture 5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781" y="1924051"/>
            <a:ext cx="20314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5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37" y="1223963"/>
            <a:ext cx="311069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1" name="Text Box 57"/>
          <p:cNvSpPr txBox="1">
            <a:spLocks noChangeArrowheads="1"/>
          </p:cNvSpPr>
          <p:nvPr/>
        </p:nvSpPr>
        <p:spPr bwMode="auto">
          <a:xfrm>
            <a:off x="101574" y="76200"/>
            <a:ext cx="11884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</a:rPr>
              <a:t> C1: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228639" y="3778250"/>
            <a:ext cx="624677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chạm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bút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bút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lóe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tắt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6805427" y="3733800"/>
            <a:ext cx="518025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khóa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2800" dirty="0"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304721" y="4953000"/>
            <a:ext cx="1188410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b/ </a:t>
            </a:r>
            <a:r>
              <a:rPr lang="en-US" altLang="en-US" sz="3600" dirty="0" err="1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Điện</a:t>
            </a:r>
            <a:r>
              <a:rPr lang="en-US" altLang="en-US" sz="3600" dirty="0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tích</a:t>
            </a:r>
            <a:r>
              <a:rPr lang="en-US" altLang="en-US" sz="3600" dirty="0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dịch</a:t>
            </a:r>
            <a:r>
              <a:rPr lang="en-US" altLang="en-US" sz="3600" dirty="0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chuyển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từ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mảnh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phim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nhựa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qua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bóng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đèn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đến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tay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ta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tương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tự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như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altLang="en-US" sz="3600" dirty="0" smtClean="0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..…….  </a:t>
            </a:r>
            <a:r>
              <a:rPr lang="en-US" altLang="en-US" sz="3600" dirty="0" err="1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từ</a:t>
            </a:r>
            <a:r>
              <a:rPr lang="en-US" altLang="en-US" sz="36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A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xuống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altLang="en-US" sz="3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B.</a:t>
            </a: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7428520" y="5410200"/>
            <a:ext cx="12552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chảy</a:t>
            </a:r>
            <a:endParaRPr lang="en-US" altLang="en-US" sz="36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296" name="Text Box 64"/>
          <p:cNvSpPr txBox="1">
            <a:spLocks noChangeArrowheads="1"/>
          </p:cNvSpPr>
          <p:nvPr/>
        </p:nvSpPr>
        <p:spPr bwMode="auto">
          <a:xfrm>
            <a:off x="8532177" y="762000"/>
            <a:ext cx="71101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A</a:t>
            </a:r>
          </a:p>
        </p:txBody>
      </p:sp>
      <p:sp>
        <p:nvSpPr>
          <p:cNvPr id="11297" name="Text Box 65"/>
          <p:cNvSpPr txBox="1">
            <a:spLocks noChangeArrowheads="1"/>
          </p:cNvSpPr>
          <p:nvPr/>
        </p:nvSpPr>
        <p:spPr bwMode="auto">
          <a:xfrm>
            <a:off x="10969942" y="2590800"/>
            <a:ext cx="5078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983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8.09249E-7 C -0.01233 0.00162 -0.02448 0.00347 -0.03108 0.01387 C -0.03767 0.02428 -0.03872 0.04254 -0.03958 0.0612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30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104E-6 C -0.01198 -0.01271 -0.01024 -0.00971 -0.03038 -0.01133 C -0.0342 -0.01757 -0.03385 -0.02219 -0.03524 -0.03029 C -0.03594 -0.03422 -0.03767 -0.04162 -0.03767 -0.04138 C -0.03802 -0.05364 -0.03802 -0.06543 -0.03906 -0.07722 C -0.03924 -0.08138 -0.04132 -0.08832 -0.04132 -0.08809 C -0.04184 -0.09479 -0.04201 -0.10127 -0.04253 -0.10751 C -0.04305 -0.11237 -0.04479 -0.12231 -0.04479 -0.12208 C -0.04479 -0.12393 -0.04358 -0.1526 -0.04253 -0.15815 C -0.0408 -0.16786 -0.03264 -0.17133 -0.02917 -0.17872 C -0.02257 -0.19237 -0.0276 -0.18844 -0.02066 -0.1919 C -0.01858 -0.19399 -0.01701 -0.19838 -0.01458 -0.1993 C -0.00608 -0.20393 0.0033 -0.20231 0.01215 -0.20323 C 0.0217 -0.20832 0.03264 -0.21688 0.04254 -0.21826 C 0.05 -0.21896 0.05729 -0.21919 0.06476 -0.21988 C 0.06615 -0.22358 0.06615 -0.22844 0.06823 -0.23144 C 0.07361 -0.23953 0.08472 -0.2393 0.09132 -0.24092 C 0.09549 -0.24162 0.09948 -0.24416 0.10365 -0.24416 " pathEditMode="relative" rAng="0" ptsTypes="fffffffffffffffffA">
                                      <p:cBhvr>
                                        <p:cTn id="15" dur="2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1220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4624E-7 C -0.00052 -0.00393 -0.00121 -0.01156 -0.00416 -0.0141 C -0.00711 -0.01688 -0.01614 -0.01919 -0.01996 -0.02035 C -0.02135 -0.0222 -0.02239 -0.02474 -0.02413 -0.02613 C -0.02552 -0.02728 -0.0276 -0.02636 -0.02864 -0.02821 C -0.03107 -0.03306 -0.03264 -0.04601 -0.0342 -0.05225 C -0.03559 -0.05827 -0.03715 -0.06428 -0.03854 -0.07029 C -0.03906 -0.07214 -0.03993 -0.0763 -0.03993 -0.07607 C -0.0408 -0.09364 -0.0401 -0.1133 -0.04409 -0.13041 C -0.04375 -0.14428 -0.04409 -0.15838 -0.0427 -0.17249 C -0.04253 -0.17665 -0.03698 -0.18197 -0.03559 -0.18451 C -0.02656 -0.19931 -0.02569 -0.20069 -0.01423 -0.20856 C -0.0033 -0.22382 -0.00833 -0.21919 0.00434 -0.22451 C 0.01025 -0.22705 0.01216 -0.22821 0.01719 -0.23075 C 0.01858 -0.23121 0.02136 -0.2326 0.02136 -0.23237 C 0.02327 -0.23514 0.02605 -0.23954 0.02865 -0.24046 C 0.03282 -0.24254 0.0415 -0.24462 0.0415 -0.24439 C 0.04948 -0.24324 0.05539 -0.24116 0.06285 -0.23861 C 0.0698 -0.23931 0.09045 -0.24023 0.1 -0.24254 C 0.10521 -0.24393 0.10903 -0.24879 0.11441 -0.25064 C 0.11789 -0.25364 0.11997 -0.25665 0.12292 -0.26058 " pathEditMode="relative" rAng="0" ptsTypes="ffffffffffffffffffffA">
                                      <p:cBhvr>
                                        <p:cTn id="17" dur="2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130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3.52601E-6 C -0.00277 -0.00786 -0.00607 -0.01411 -0.01111 -0.01688 C -0.01371 -0.02058 -0.01632 -0.02428 -0.01857 -0.02775 C -0.01961 -0.02914 -0.01909 -0.03168 -0.01979 -0.0333 C -0.02152 -0.03746 -0.02343 -0.03746 -0.02604 -0.03885 C -0.02847 -0.04116 -0.03107 -0.04393 -0.0335 -0.04602 C -0.03559 -0.0481 -0.03975 -0.05133 -0.03975 -0.0511 C -0.04184 -0.06081 -0.04236 -0.06891 -0.04583 -0.077 C -0.04635 -0.09041 -0.046 -0.10382 -0.04722 -0.117 C -0.04739 -0.11931 -0.04913 -0.1207 -0.04965 -0.12255 C -0.05104 -0.12625 -0.05191 -0.13388 -0.05208 -0.13734 C -0.05173 -0.15839 -0.05781 -0.19099 -0.04114 -0.19931 C -0.04027 -0.20023 -0.03975 -0.20208 -0.03854 -0.20278 C -0.03698 -0.20393 -0.03489 -0.20324 -0.0335 -0.20486 C -0.03073 -0.20763 -0.02604 -0.21573 -0.02604 -0.21549 C -0.01927 -0.24694 0.00452 -0.24162 0.0224 -0.24278 C 0.02986 -0.24347 0.03716 -0.24417 0.04462 -0.2444 C 0.04931 -0.24648 0.05382 -0.24856 0.05834 -0.24995 C 0.06841 -0.26012 0.06841 -0.25943 0.08177 -0.26104 C 0.08316 -0.26243 0.0842 -0.26382 0.08577 -0.26497 C 0.08681 -0.2659 0.08959 -0.26636 0.08959 -0.26636 " pathEditMode="relative" rAng="0" ptsTypes="ffffffffffffffffffffA">
                                      <p:cBhvr>
                                        <p:cTn id="19" dur="20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133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4.73988E-6 C -0.01181 -0.00439 -0.01146 -0.00878 -0.0125 -0.01271 C -0.01389 -0.01757 -0.02431 -0.02127 -0.02708 -0.02312 C -0.02951 -0.02612 -0.03125 -0.03052 -0.03368 -0.03329 C -0.03733 -0.03768 -0.04236 -0.03745 -0.04583 -0.04161 C -0.04931 -0.04601 -0.05278 -0.04786 -0.0559 -0.05202 C -0.05747 -0.05965 -0.06024 -0.06289 -0.06146 -0.07075 C -0.06233 -0.08531 -0.06215 -0.09109 -0.06597 -0.10196 C -0.06701 -0.13942 -0.06823 -0.16994 -0.06719 -0.20763 C -0.06719 -0.20855 -0.06667 -0.22751 -0.06493 -0.2326 C -0.06215 -0.24138 -0.05191 -0.24832 -0.04705 -0.25132 C -0.04201 -0.2608 -0.03646 -0.26913 -0.03142 -0.27815 C -0.00434 -0.27329 0.02309 -0.28115 0.05 -0.2719 C 0.06024 -0.27468 0.05781 -0.2756 0.06563 -0.28046 C 0.06632 -0.28277 0.07118 -0.29595 0.07222 -0.29711 C 0.07431 -0.29965 0.07865 -0.29919 0.08125 -0.29919 " pathEditMode="relative" rAng="0" ptsTypes="fffffffffffffffA">
                                      <p:cBhvr>
                                        <p:cTn id="21" dur="20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1498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1965E-6 C 0.00087 -0.00208 0.00261 -0.00393 0.00278 -0.00624 C 0.00295 -0.00971 0.00174 -0.01294 0.00139 -0.01618 C 0.0007 -0.0215 0.0007 -0.02705 -3.33333E-6 -0.03237 C -0.00052 -0.03653 -0.00295 -0.04439 -0.00295 -0.04416 C -0.0026 -0.06797 -0.01927 -0.1667 0.0165 -0.17965 C 0.01962 -0.18289 0.02292 -0.18659 0.02622 -0.18982 C 0.02761 -0.19121 0.03039 -0.19375 0.03039 -0.19352 C 0.03351 -0.2067 0.0441 -0.20739 0.05243 -0.20994 C 0.05504 -0.20971 0.08264 -0.20763 0.08855 -0.20578 C 0.09497 -0.20416 0.10122 -0.19976 0.10782 -0.19768 C 0.11823 -0.19907 0.1283 -0.19953 0.1382 -0.20393 C 0.14271 -0.20578 0.14618 -0.20971 0.1507 -0.21179 C 0.154 -0.21664 0.15556 -0.21988 0.16042 -0.21988 " pathEditMode="relative" rAng="0" ptsTypes="fffffffffffffA">
                                      <p:cBhvr>
                                        <p:cTn id="23" dur="20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-110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62 C 0.00156 -0.0185 0.00347 -0.02682 0.00191 -0.04185 C 0.00122 -0.04809 0.00139 -0.05457 0.00035 -0.06081 C -0.00035 -0.0652 -0.00295 -0.07353 -0.00295 -0.07353 C -0.00625 -0.12578 -0.02674 -0.20948 0.01927 -0.22983 C 0.025 -0.23746 0.0309 -0.24347 0.03837 -0.24671 C 0.05382 -0.26081 0.06128 -0.25249 0.08594 -0.2511 C 0.10017 -0.25179 0.11458 -0.25133 0.12882 -0.25318 C 0.13073 -0.25341 0.13194 -0.25619 0.13368 -0.25734 C 0.13976 -0.26173 0.1474 -0.2659 0.15434 -0.2659 " pathEditMode="relative" ptsTypes="fffffffffA">
                                      <p:cBhvr>
                                        <p:cTn id="25" dur="20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85 C -0.00139 -0.00602 -0.00313 -0.01018 -0.00625 -0.01296 C -0.00677 -0.01389 -0.00712 -0.01504 -0.00764 -0.01574 C -0.00851 -0.0169 -0.00973 -0.01736 -0.01042 -0.01852 C -0.01302 -0.02268 -0.01424 -0.02893 -0.01667 -0.03333 C -0.01754 -0.04051 -0.01997 -0.0456 -0.02084 -0.05278 C -0.02136 -0.06551 -0.0224 -0.07662 -0.02431 -0.08889 C -0.02466 -0.09375 -0.0257 -0.09884 -0.0257 -0.1037 C -0.0257 -0.11852 -0.02535 -0.13333 -0.025 -0.14815 C -0.02483 -0.15463 -0.0224 -0.16065 -0.02084 -0.16666 C -0.01702 -0.18194 -0.01632 -0.19884 -0.00556 -0.20833 C -0.00139 -0.21203 0.00069 -0.21528 0.00555 -0.21666 C 0.01146 -0.22453 0.01944 -0.225 0.02708 -0.22778 C 0.03316 -0.22986 0.03906 -0.23264 0.04514 -0.23426 C 0.07777 -0.2331 0.09687 -0.23171 0.13264 -0.23241 C 0.13732 -0.23449 0.13159 -0.23217 0.13958 -0.23426 C 0.14027 -0.23449 0.14166 -0.23518 0.14166 -0.23518 " pathEditMode="relative" ptsTypes="ffffffffffffffffA">
                                      <p:cBhvr>
                                        <p:cTn id="27" dur="2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92 C 0.00399 -0.00833 0.00017 -0.01226 -0.00486 -0.01574 C -0.00642 -0.01875 -0.00799 -0.02222 -0.00972 -0.025 C -0.01111 -0.02685 -0.01389 -0.03055 -0.01389 -0.03055 C -0.01406 -0.03148 -0.01406 -0.03263 -0.01458 -0.03333 C -0.0151 -0.03402 -0.01632 -0.03356 -0.01667 -0.03425 C -0.01979 -0.04004 -0.01997 -0.05 -0.02153 -0.05648 C -0.0217 -0.05856 -0.02187 -0.06088 -0.02222 -0.06296 C -0.02257 -0.06481 -0.02361 -0.06851 -0.02361 -0.06851 C -0.02448 -0.07615 -0.02639 -0.08333 -0.02778 -0.09074 C -0.0283 -0.09305 -0.02812 -0.0956 -0.02847 -0.09814 C -0.02865 -0.09907 -0.02899 -0.1 -0.02917 -0.10092 C -0.02951 -0.12222 -0.02795 -0.12963 -0.03194 -0.14537 C -0.03177 -0.1493 -0.0316 -0.15347 -0.03125 -0.1574 C -0.0309 -0.15995 -0.02986 -0.16481 -0.02986 -0.16481 C -0.02934 -0.1875 -0.03264 -0.20555 -0.02083 -0.22129 C -0.01701 -0.22638 -0.00295 -0.22939 0.00208 -0.23055 C 0.00538 -0.23125 0.01181 -0.2324 0.01181 -0.2324 C 0.01528 -0.23402 0.01632 -0.23703 0.02014 -0.23796 C 0.02378 -0.24537 0.03021 -0.24629 0.03611 -0.24814 C 0.04635 -0.25138 0.05087 -0.25208 0.0625 -0.25277 C 0.07847 -0.25162 0.09288 -0.24675 0.10833 -0.24259 C 0.11389 -0.24282 0.11944 -0.24236 0.125 -0.24351 C 0.12847 -0.24421 0.13125 -0.24745 0.13472 -0.24814 C 0.13733 -0.25 0.14306 -0.25185 0.14306 -0.25185 " pathEditMode="relative" ptsTypes="ffffffffffffffffffffffffA">
                                      <p:cBhvr>
                                        <p:cTn id="29" dur="2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4.73988E-6 C -0.01094 -0.00508 -0.01354 -0.01063 -0.01684 -0.01641 C -0.01771 -0.0215 -0.01701 -0.01826 -0.01944 -0.02497 C -0.01962 -0.02589 -0.02049 -0.02774 -0.02049 -0.02751 C -0.02153 -0.0363 -0.02743 -0.04763 -0.03056 -0.05433 C -0.03247 -0.05849 -0.03368 -0.06219 -0.03628 -0.06381 C -0.03767 -0.06797 -0.03993 -0.07144 -0.04201 -0.07445 C -0.04375 -0.08462 -0.04201 -0.09572 -0.04462 -0.1052 C -0.04566 -0.10959 -0.04566 -0.11121 -0.04653 -0.11653 C -0.04687 -0.11838 -0.04757 -0.12231 -0.04757 -0.12208 C -0.04653 -0.14034 -0.04792 -0.15722 -0.05 -0.17456 C -0.05 -0.19075 -0.05 -0.20693 -0.04965 -0.22312 C -0.04948 -0.22797 -0.04965 -0.24115 -0.04705 -0.24601 C -0.04601 -0.24786 -0.04462 -0.24878 -0.04358 -0.25063 C -0.04253 -0.25572 -0.03941 -0.25849 -0.03681 -0.26011 C -0.03212 -0.26658 -0.025 -0.2719 -0.01944 -0.27445 C -0.01719 -0.27838 -0.01562 -0.27976 -0.01267 -0.28115 C -0.01163 -0.28231 -0.01076 -0.28416 -0.00955 -0.28485 C -0.00868 -0.28554 -0.0066 -0.2867 -0.0066 -0.28647 C 0.0224 -0.28624 0.0309 -0.2867 0.05208 -0.283 C 0.05417 -0.28208 0.05434 -0.28231 0.05625 -0.28023 C 0.05712 -0.27884 0.0592 -0.2763 0.0592 -0.27606 C 0.06892 -0.27722 0.0783 -0.27976 0.08802 -0.28115 C 0.09097 -0.28462 0.09392 -0.28855 0.09792 -0.28855 " pathEditMode="relative" rAng="0" ptsTypes="fffffffffffffffffffffffA">
                                      <p:cBhvr>
                                        <p:cTn id="31" dur="2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14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1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416 L 0.00052 -0.01665 " pathEditMode="relative" rAng="0" ptsTypes="AA">
                                      <p:cBhvr>
                                        <p:cTn id="42" dur="8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9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17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6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  <p:bldP spid="29702" grpId="1" animBg="1"/>
      <p:bldP spid="29703" grpId="0" animBg="1"/>
      <p:bldP spid="29746" grpId="0" animBg="1"/>
      <p:bldP spid="29756" grpId="0"/>
      <p:bldP spid="29757" grpId="0"/>
      <p:bldP spid="297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65176" y="5171049"/>
            <a:ext cx="11274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Đ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ể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đèn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này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lại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sáng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, ta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cọ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xát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mảnh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phim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nhựa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này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lần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nữa</a:t>
            </a:r>
            <a:r>
              <a:rPr lang="en-US" altLang="en-US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0838374" y="1298575"/>
            <a:ext cx="869723" cy="542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Freeform 10"/>
          <p:cNvSpPr/>
          <p:nvPr/>
        </p:nvSpPr>
        <p:spPr bwMode="auto">
          <a:xfrm>
            <a:off x="10838374" y="976313"/>
            <a:ext cx="1072870" cy="327025"/>
          </a:xfrm>
          <a:custGeom>
            <a:avLst/>
            <a:gdLst>
              <a:gd name="T0" fmla="*/ 0 w 948"/>
              <a:gd name="T1" fmla="*/ 0 h 432"/>
              <a:gd name="T2" fmla="*/ 641852 w 948"/>
              <a:gd name="T3" fmla="*/ 757 h 432"/>
              <a:gd name="T4" fmla="*/ 641852 w 948"/>
              <a:gd name="T5" fmla="*/ 272521 h 432"/>
              <a:gd name="T6" fmla="*/ 802315 w 948"/>
              <a:gd name="T7" fmla="*/ 272521 h 432"/>
              <a:gd name="T8" fmla="*/ 804862 w 948"/>
              <a:gd name="T9" fmla="*/ 313399 h 432"/>
              <a:gd name="T10" fmla="*/ 644399 w 948"/>
              <a:gd name="T11" fmla="*/ 317941 h 432"/>
              <a:gd name="T12" fmla="*/ 645248 w 948"/>
              <a:gd name="T13" fmla="*/ 326268 h 432"/>
              <a:gd name="T14" fmla="*/ 0 w 948"/>
              <a:gd name="T15" fmla="*/ 327025 h 432"/>
              <a:gd name="T16" fmla="*/ 0 w 948"/>
              <a:gd name="T17" fmla="*/ 0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8"/>
              <a:gd name="T28" fmla="*/ 0 h 432"/>
              <a:gd name="T29" fmla="*/ 948 w 948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8" h="432">
                <a:moveTo>
                  <a:pt x="0" y="0"/>
                </a:moveTo>
                <a:lnTo>
                  <a:pt x="756" y="1"/>
                </a:lnTo>
                <a:lnTo>
                  <a:pt x="756" y="360"/>
                </a:lnTo>
                <a:lnTo>
                  <a:pt x="945" y="360"/>
                </a:lnTo>
                <a:lnTo>
                  <a:pt x="948" y="414"/>
                </a:lnTo>
                <a:lnTo>
                  <a:pt x="759" y="420"/>
                </a:lnTo>
                <a:lnTo>
                  <a:pt x="760" y="431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336" y="796924"/>
            <a:ext cx="166538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760619" y="533400"/>
            <a:ext cx="3208031" cy="7604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295" name="Rectangle 13" descr="Oak"/>
          <p:cNvSpPr>
            <a:spLocks noChangeArrowheads="1"/>
          </p:cNvSpPr>
          <p:nvPr/>
        </p:nvSpPr>
        <p:spPr bwMode="auto">
          <a:xfrm>
            <a:off x="6760619" y="1284287"/>
            <a:ext cx="3208031" cy="6905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rot="73423" flipH="1">
            <a:off x="6921443" y="1354138"/>
            <a:ext cx="2609171" cy="511175"/>
          </a:xfrm>
          <a:prstGeom prst="parallelogram">
            <a:avLst>
              <a:gd name="adj" fmla="val 177029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rot="83994" flipH="1">
            <a:off x="7484330" y="1427162"/>
            <a:ext cx="1466469" cy="309562"/>
          </a:xfrm>
          <a:prstGeom prst="parallelogram">
            <a:avLst>
              <a:gd name="adj" fmla="val 170486"/>
            </a:avLst>
          </a:prstGeom>
          <a:solidFill>
            <a:srgbClr val="969696"/>
          </a:solidFill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298" name="Oval 16"/>
          <p:cNvSpPr>
            <a:spLocks noChangeArrowheads="1"/>
          </p:cNvSpPr>
          <p:nvPr/>
        </p:nvSpPr>
        <p:spPr bwMode="auto">
          <a:xfrm>
            <a:off x="6868542" y="619124"/>
            <a:ext cx="325882" cy="2174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299" name="Oval 17"/>
          <p:cNvSpPr>
            <a:spLocks noChangeArrowheads="1"/>
          </p:cNvSpPr>
          <p:nvPr/>
        </p:nvSpPr>
        <p:spPr bwMode="auto">
          <a:xfrm>
            <a:off x="10294532" y="619124"/>
            <a:ext cx="325882" cy="21748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12300" name="Group 18"/>
          <p:cNvGrpSpPr/>
          <p:nvPr/>
        </p:nvGrpSpPr>
        <p:grpSpPr bwMode="auto">
          <a:xfrm>
            <a:off x="7738264" y="1155700"/>
            <a:ext cx="1220999" cy="506413"/>
            <a:chOff x="3408" y="1536"/>
            <a:chExt cx="1605" cy="1106"/>
          </a:xfrm>
        </p:grpSpPr>
        <p:sp>
          <p:nvSpPr>
            <p:cNvPr id="9235" name="Freeform 19" descr="Woven mat"/>
            <p:cNvSpPr/>
            <p:nvPr/>
          </p:nvSpPr>
          <p:spPr bwMode="auto">
            <a:xfrm>
              <a:off x="3408" y="2063"/>
              <a:ext cx="907" cy="579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8" y="208"/>
                </a:cxn>
                <a:cxn ang="0">
                  <a:pos x="78" y="229"/>
                </a:cxn>
                <a:cxn ang="0">
                  <a:pos x="87" y="338"/>
                </a:cxn>
                <a:cxn ang="0">
                  <a:pos x="169" y="411"/>
                </a:cxn>
                <a:cxn ang="0">
                  <a:pos x="197" y="430"/>
                </a:cxn>
                <a:cxn ang="0">
                  <a:pos x="261" y="439"/>
                </a:cxn>
                <a:cxn ang="0">
                  <a:pos x="270" y="466"/>
                </a:cxn>
                <a:cxn ang="0">
                  <a:pos x="306" y="512"/>
                </a:cxn>
                <a:cxn ang="0">
                  <a:pos x="325" y="530"/>
                </a:cxn>
                <a:cxn ang="0">
                  <a:pos x="361" y="585"/>
                </a:cxn>
                <a:cxn ang="0">
                  <a:pos x="434" y="667"/>
                </a:cxn>
                <a:cxn ang="0">
                  <a:pos x="471" y="786"/>
                </a:cxn>
                <a:cxn ang="0">
                  <a:pos x="517" y="777"/>
                </a:cxn>
                <a:cxn ang="0">
                  <a:pos x="571" y="713"/>
                </a:cxn>
                <a:cxn ang="0">
                  <a:pos x="1147" y="704"/>
                </a:cxn>
                <a:cxn ang="0">
                  <a:pos x="1111" y="658"/>
                </a:cxn>
                <a:cxn ang="0">
                  <a:pos x="1083" y="603"/>
                </a:cxn>
                <a:cxn ang="0">
                  <a:pos x="1074" y="521"/>
                </a:cxn>
                <a:cxn ang="0">
                  <a:pos x="1001" y="421"/>
                </a:cxn>
                <a:cxn ang="0">
                  <a:pos x="965" y="375"/>
                </a:cxn>
                <a:cxn ang="0">
                  <a:pos x="955" y="347"/>
                </a:cxn>
                <a:cxn ang="0">
                  <a:pos x="910" y="302"/>
                </a:cxn>
                <a:cxn ang="0">
                  <a:pos x="846" y="247"/>
                </a:cxn>
                <a:cxn ang="0">
                  <a:pos x="718" y="137"/>
                </a:cxn>
                <a:cxn ang="0">
                  <a:pos x="635" y="37"/>
                </a:cxn>
                <a:cxn ang="0">
                  <a:pos x="571" y="0"/>
                </a:cxn>
                <a:cxn ang="0">
                  <a:pos x="325" y="27"/>
                </a:cxn>
                <a:cxn ang="0">
                  <a:pos x="224" y="64"/>
                </a:cxn>
                <a:cxn ang="0">
                  <a:pos x="114" y="119"/>
                </a:cxn>
                <a:cxn ang="0">
                  <a:pos x="32" y="155"/>
                </a:cxn>
                <a:cxn ang="0">
                  <a:pos x="0" y="160"/>
                </a:cxn>
              </a:cxnLst>
              <a:rect l="0" t="0" r="r" b="b"/>
              <a:pathLst>
                <a:path w="1147" h="786">
                  <a:moveTo>
                    <a:pt x="0" y="160"/>
                  </a:moveTo>
                  <a:cubicBezTo>
                    <a:pt x="16" y="176"/>
                    <a:pt x="31" y="193"/>
                    <a:pt x="48" y="208"/>
                  </a:cubicBezTo>
                  <a:cubicBezTo>
                    <a:pt x="57" y="216"/>
                    <a:pt x="74" y="217"/>
                    <a:pt x="78" y="229"/>
                  </a:cubicBezTo>
                  <a:cubicBezTo>
                    <a:pt x="88" y="264"/>
                    <a:pt x="79" y="302"/>
                    <a:pt x="87" y="338"/>
                  </a:cubicBezTo>
                  <a:cubicBezTo>
                    <a:pt x="92" y="362"/>
                    <a:pt x="145" y="403"/>
                    <a:pt x="169" y="411"/>
                  </a:cubicBezTo>
                  <a:cubicBezTo>
                    <a:pt x="178" y="417"/>
                    <a:pt x="186" y="427"/>
                    <a:pt x="197" y="430"/>
                  </a:cubicBezTo>
                  <a:cubicBezTo>
                    <a:pt x="218" y="436"/>
                    <a:pt x="242" y="429"/>
                    <a:pt x="261" y="439"/>
                  </a:cubicBezTo>
                  <a:cubicBezTo>
                    <a:pt x="270" y="443"/>
                    <a:pt x="265" y="458"/>
                    <a:pt x="270" y="466"/>
                  </a:cubicBezTo>
                  <a:cubicBezTo>
                    <a:pt x="280" y="483"/>
                    <a:pt x="294" y="497"/>
                    <a:pt x="306" y="512"/>
                  </a:cubicBezTo>
                  <a:cubicBezTo>
                    <a:pt x="312" y="519"/>
                    <a:pt x="320" y="523"/>
                    <a:pt x="325" y="530"/>
                  </a:cubicBezTo>
                  <a:cubicBezTo>
                    <a:pt x="338" y="548"/>
                    <a:pt x="349" y="567"/>
                    <a:pt x="361" y="585"/>
                  </a:cubicBezTo>
                  <a:cubicBezTo>
                    <a:pt x="381" y="616"/>
                    <a:pt x="414" y="637"/>
                    <a:pt x="434" y="667"/>
                  </a:cubicBezTo>
                  <a:cubicBezTo>
                    <a:pt x="442" y="710"/>
                    <a:pt x="460" y="744"/>
                    <a:pt x="471" y="786"/>
                  </a:cubicBezTo>
                  <a:cubicBezTo>
                    <a:pt x="486" y="783"/>
                    <a:pt x="504" y="786"/>
                    <a:pt x="517" y="777"/>
                  </a:cubicBezTo>
                  <a:cubicBezTo>
                    <a:pt x="537" y="764"/>
                    <a:pt x="531" y="715"/>
                    <a:pt x="571" y="713"/>
                  </a:cubicBezTo>
                  <a:cubicBezTo>
                    <a:pt x="763" y="704"/>
                    <a:pt x="955" y="707"/>
                    <a:pt x="1147" y="704"/>
                  </a:cubicBezTo>
                  <a:cubicBezTo>
                    <a:pt x="1136" y="688"/>
                    <a:pt x="1120" y="675"/>
                    <a:pt x="1111" y="658"/>
                  </a:cubicBezTo>
                  <a:cubicBezTo>
                    <a:pt x="1079" y="592"/>
                    <a:pt x="1126" y="646"/>
                    <a:pt x="1083" y="603"/>
                  </a:cubicBezTo>
                  <a:cubicBezTo>
                    <a:pt x="1122" y="566"/>
                    <a:pt x="1099" y="554"/>
                    <a:pt x="1074" y="521"/>
                  </a:cubicBezTo>
                  <a:cubicBezTo>
                    <a:pt x="1051" y="490"/>
                    <a:pt x="1023" y="453"/>
                    <a:pt x="1001" y="421"/>
                  </a:cubicBezTo>
                  <a:cubicBezTo>
                    <a:pt x="979" y="352"/>
                    <a:pt x="1011" y="432"/>
                    <a:pt x="965" y="375"/>
                  </a:cubicBezTo>
                  <a:cubicBezTo>
                    <a:pt x="959" y="367"/>
                    <a:pt x="959" y="356"/>
                    <a:pt x="955" y="347"/>
                  </a:cubicBezTo>
                  <a:cubicBezTo>
                    <a:pt x="940" y="317"/>
                    <a:pt x="937" y="320"/>
                    <a:pt x="910" y="302"/>
                  </a:cubicBezTo>
                  <a:cubicBezTo>
                    <a:pt x="895" y="255"/>
                    <a:pt x="883" y="276"/>
                    <a:pt x="846" y="247"/>
                  </a:cubicBezTo>
                  <a:cubicBezTo>
                    <a:pt x="802" y="212"/>
                    <a:pt x="765" y="168"/>
                    <a:pt x="718" y="137"/>
                  </a:cubicBezTo>
                  <a:cubicBezTo>
                    <a:pt x="689" y="94"/>
                    <a:pt x="676" y="64"/>
                    <a:pt x="635" y="37"/>
                  </a:cubicBezTo>
                  <a:cubicBezTo>
                    <a:pt x="591" y="52"/>
                    <a:pt x="596" y="36"/>
                    <a:pt x="571" y="0"/>
                  </a:cubicBezTo>
                  <a:cubicBezTo>
                    <a:pt x="476" y="24"/>
                    <a:pt x="458" y="20"/>
                    <a:pt x="325" y="27"/>
                  </a:cubicBezTo>
                  <a:cubicBezTo>
                    <a:pt x="294" y="58"/>
                    <a:pt x="269" y="57"/>
                    <a:pt x="224" y="64"/>
                  </a:cubicBezTo>
                  <a:cubicBezTo>
                    <a:pt x="179" y="79"/>
                    <a:pt x="164" y="107"/>
                    <a:pt x="114" y="119"/>
                  </a:cubicBezTo>
                  <a:cubicBezTo>
                    <a:pt x="66" y="151"/>
                    <a:pt x="107" y="127"/>
                    <a:pt x="32" y="155"/>
                  </a:cubicBezTo>
                  <a:cubicBezTo>
                    <a:pt x="3" y="166"/>
                    <a:pt x="12" y="172"/>
                    <a:pt x="0" y="160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pic>
          <p:nvPicPr>
            <p:cNvPr id="12354" name="Picture 20" descr="ban ta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8494">
              <a:off x="3696" y="1536"/>
              <a:ext cx="1317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1" name="Picture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38" y="1117600"/>
            <a:ext cx="10792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2" name="Group 22"/>
          <p:cNvGrpSpPr/>
          <p:nvPr/>
        </p:nvGrpSpPr>
        <p:grpSpPr bwMode="auto">
          <a:xfrm>
            <a:off x="8019708" y="1500188"/>
            <a:ext cx="598860" cy="217487"/>
            <a:chOff x="1824" y="1584"/>
            <a:chExt cx="528" cy="288"/>
          </a:xfrm>
        </p:grpSpPr>
        <p:sp>
          <p:nvSpPr>
            <p:cNvPr id="12343" name="Line 23"/>
            <p:cNvSpPr>
              <a:spLocks noChangeShapeType="1"/>
            </p:cNvSpPr>
            <p:nvPr/>
          </p:nvSpPr>
          <p:spPr bwMode="auto">
            <a:xfrm>
              <a:off x="1968" y="177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24"/>
            <p:cNvSpPr>
              <a:spLocks noChangeShapeType="1"/>
            </p:cNvSpPr>
            <p:nvPr/>
          </p:nvSpPr>
          <p:spPr bwMode="auto">
            <a:xfrm>
              <a:off x="1920" y="168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25"/>
            <p:cNvSpPr>
              <a:spLocks noChangeShapeType="1"/>
            </p:cNvSpPr>
            <p:nvPr/>
          </p:nvSpPr>
          <p:spPr bwMode="auto">
            <a:xfrm>
              <a:off x="2064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27"/>
            <p:cNvSpPr>
              <a:spLocks noChangeShapeType="1"/>
            </p:cNvSpPr>
            <p:nvPr/>
          </p:nvSpPr>
          <p:spPr bwMode="auto">
            <a:xfrm>
              <a:off x="2160" y="18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28"/>
            <p:cNvSpPr>
              <a:spLocks noChangeShapeType="1"/>
            </p:cNvSpPr>
            <p:nvPr/>
          </p:nvSpPr>
          <p:spPr bwMode="auto">
            <a:xfrm>
              <a:off x="1968" y="16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29"/>
            <p:cNvSpPr>
              <a:spLocks noChangeShapeType="1"/>
            </p:cNvSpPr>
            <p:nvPr/>
          </p:nvSpPr>
          <p:spPr bwMode="auto">
            <a:xfrm>
              <a:off x="1824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30"/>
            <p:cNvSpPr>
              <a:spLocks noChangeShapeType="1"/>
            </p:cNvSpPr>
            <p:nvPr/>
          </p:nvSpPr>
          <p:spPr bwMode="auto">
            <a:xfrm>
              <a:off x="2256" y="187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31"/>
            <p:cNvSpPr>
              <a:spLocks noChangeShapeType="1"/>
            </p:cNvSpPr>
            <p:nvPr/>
          </p:nvSpPr>
          <p:spPr bwMode="auto">
            <a:xfrm>
              <a:off x="1824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Line 32"/>
            <p:cNvSpPr>
              <a:spLocks noChangeShapeType="1"/>
            </p:cNvSpPr>
            <p:nvPr/>
          </p:nvSpPr>
          <p:spPr bwMode="auto">
            <a:xfrm>
              <a:off x="2112" y="187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Freeform 66"/>
          <p:cNvSpPr/>
          <p:nvPr/>
        </p:nvSpPr>
        <p:spPr bwMode="auto">
          <a:xfrm>
            <a:off x="10717754" y="3244849"/>
            <a:ext cx="804124" cy="495300"/>
          </a:xfrm>
          <a:custGeom>
            <a:avLst/>
            <a:gdLst>
              <a:gd name="T0" fmla="*/ 3175 w 760"/>
              <a:gd name="T1" fmla="*/ 5297 h 748"/>
              <a:gd name="T2" fmla="*/ 596900 w 760"/>
              <a:gd name="T3" fmla="*/ 0 h 748"/>
              <a:gd name="T4" fmla="*/ 602456 w 760"/>
              <a:gd name="T5" fmla="*/ 164879 h 748"/>
              <a:gd name="T6" fmla="*/ 603250 w 760"/>
              <a:gd name="T7" fmla="*/ 188055 h 748"/>
              <a:gd name="T8" fmla="*/ 603250 w 760"/>
              <a:gd name="T9" fmla="*/ 188055 h 748"/>
              <a:gd name="T10" fmla="*/ 602456 w 760"/>
              <a:gd name="T11" fmla="*/ 188717 h 748"/>
              <a:gd name="T12" fmla="*/ 603250 w 760"/>
              <a:gd name="T13" fmla="*/ 493314 h 748"/>
              <a:gd name="T14" fmla="*/ 0 w 760"/>
              <a:gd name="T15" fmla="*/ 495300 h 748"/>
              <a:gd name="T16" fmla="*/ 3175 w 760"/>
              <a:gd name="T17" fmla="*/ 5297 h 7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0"/>
              <a:gd name="T28" fmla="*/ 0 h 748"/>
              <a:gd name="T29" fmla="*/ 760 w 760"/>
              <a:gd name="T30" fmla="*/ 748 h 7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0" h="748">
                <a:moveTo>
                  <a:pt x="4" y="8"/>
                </a:moveTo>
                <a:lnTo>
                  <a:pt x="752" y="0"/>
                </a:lnTo>
                <a:lnTo>
                  <a:pt x="759" y="249"/>
                </a:lnTo>
                <a:lnTo>
                  <a:pt x="760" y="284"/>
                </a:lnTo>
                <a:lnTo>
                  <a:pt x="759" y="285"/>
                </a:lnTo>
                <a:lnTo>
                  <a:pt x="760" y="745"/>
                </a:lnTo>
                <a:lnTo>
                  <a:pt x="0" y="748"/>
                </a:lnTo>
                <a:lnTo>
                  <a:pt x="4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Freeform 67"/>
          <p:cNvSpPr/>
          <p:nvPr/>
        </p:nvSpPr>
        <p:spPr bwMode="auto">
          <a:xfrm>
            <a:off x="10721987" y="2974975"/>
            <a:ext cx="1017852" cy="284163"/>
          </a:xfrm>
          <a:custGeom>
            <a:avLst/>
            <a:gdLst>
              <a:gd name="T0" fmla="*/ 0 w 962"/>
              <a:gd name="T1" fmla="*/ 0 h 429"/>
              <a:gd name="T2" fmla="*/ 596900 w 962"/>
              <a:gd name="T3" fmla="*/ 0 h 429"/>
              <a:gd name="T4" fmla="*/ 600075 w 962"/>
              <a:gd name="T5" fmla="*/ 243758 h 429"/>
              <a:gd name="T6" fmla="*/ 746125 w 962"/>
              <a:gd name="T7" fmla="*/ 238458 h 429"/>
              <a:gd name="T8" fmla="*/ 758825 w 962"/>
              <a:gd name="T9" fmla="*/ 233159 h 429"/>
              <a:gd name="T10" fmla="*/ 746125 w 962"/>
              <a:gd name="T11" fmla="*/ 280851 h 429"/>
              <a:gd name="T12" fmla="*/ 746919 w 962"/>
              <a:gd name="T13" fmla="*/ 284163 h 429"/>
              <a:gd name="T14" fmla="*/ 744538 w 962"/>
              <a:gd name="T15" fmla="*/ 278202 h 429"/>
              <a:gd name="T16" fmla="*/ 763588 w 962"/>
              <a:gd name="T17" fmla="*/ 276214 h 429"/>
              <a:gd name="T18" fmla="*/ 600075 w 962"/>
              <a:gd name="T19" fmla="*/ 278202 h 429"/>
              <a:gd name="T20" fmla="*/ 0 w 962"/>
              <a:gd name="T21" fmla="*/ 275552 h 429"/>
              <a:gd name="T22" fmla="*/ 0 w 962"/>
              <a:gd name="T23" fmla="*/ 0 h 4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62"/>
              <a:gd name="T37" fmla="*/ 0 h 429"/>
              <a:gd name="T38" fmla="*/ 962 w 962"/>
              <a:gd name="T39" fmla="*/ 429 h 4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62" h="429">
                <a:moveTo>
                  <a:pt x="0" y="0"/>
                </a:moveTo>
                <a:lnTo>
                  <a:pt x="752" y="0"/>
                </a:lnTo>
                <a:lnTo>
                  <a:pt x="756" y="368"/>
                </a:lnTo>
                <a:lnTo>
                  <a:pt x="940" y="360"/>
                </a:lnTo>
                <a:lnTo>
                  <a:pt x="956" y="352"/>
                </a:lnTo>
                <a:lnTo>
                  <a:pt x="940" y="424"/>
                </a:lnTo>
                <a:lnTo>
                  <a:pt x="941" y="429"/>
                </a:lnTo>
                <a:lnTo>
                  <a:pt x="938" y="420"/>
                </a:lnTo>
                <a:lnTo>
                  <a:pt x="962" y="417"/>
                </a:lnTo>
                <a:lnTo>
                  <a:pt x="756" y="420"/>
                </a:lnTo>
                <a:lnTo>
                  <a:pt x="0" y="4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Freeform 68"/>
          <p:cNvSpPr/>
          <p:nvPr/>
        </p:nvSpPr>
        <p:spPr bwMode="auto">
          <a:xfrm>
            <a:off x="11521878" y="3214687"/>
            <a:ext cx="414759" cy="525462"/>
          </a:xfrm>
          <a:custGeom>
            <a:avLst/>
            <a:gdLst>
              <a:gd name="T0" fmla="*/ 2375 w 393"/>
              <a:gd name="T1" fmla="*/ 0 h 793"/>
              <a:gd name="T2" fmla="*/ 235144 w 393"/>
              <a:gd name="T3" fmla="*/ 3313 h 793"/>
              <a:gd name="T4" fmla="*/ 260479 w 393"/>
              <a:gd name="T5" fmla="*/ 16566 h 793"/>
              <a:gd name="T6" fmla="*/ 263646 w 393"/>
              <a:gd name="T7" fmla="*/ 106683 h 793"/>
              <a:gd name="T8" fmla="*/ 263646 w 393"/>
              <a:gd name="T9" fmla="*/ 127887 h 793"/>
              <a:gd name="T10" fmla="*/ 311150 w 393"/>
              <a:gd name="T11" fmla="*/ 522811 h 793"/>
              <a:gd name="T12" fmla="*/ 219309 w 393"/>
              <a:gd name="T13" fmla="*/ 525462 h 793"/>
              <a:gd name="T14" fmla="*/ 231977 w 393"/>
              <a:gd name="T15" fmla="*/ 127887 h 793"/>
              <a:gd name="T16" fmla="*/ 228018 w 393"/>
              <a:gd name="T17" fmla="*/ 121260 h 793"/>
              <a:gd name="T18" fmla="*/ 232769 w 393"/>
              <a:gd name="T19" fmla="*/ 83491 h 793"/>
              <a:gd name="T20" fmla="*/ 204266 w 393"/>
              <a:gd name="T21" fmla="*/ 39758 h 793"/>
              <a:gd name="T22" fmla="*/ 0 w 393"/>
              <a:gd name="T23" fmla="*/ 37770 h 793"/>
              <a:gd name="T24" fmla="*/ 2375 w 393"/>
              <a:gd name="T25" fmla="*/ 0 h 7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3"/>
              <a:gd name="T40" fmla="*/ 0 h 793"/>
              <a:gd name="T41" fmla="*/ 393 w 393"/>
              <a:gd name="T42" fmla="*/ 793 h 7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3" h="793">
                <a:moveTo>
                  <a:pt x="3" y="0"/>
                </a:moveTo>
                <a:lnTo>
                  <a:pt x="297" y="5"/>
                </a:lnTo>
                <a:lnTo>
                  <a:pt x="329" y="25"/>
                </a:lnTo>
                <a:lnTo>
                  <a:pt x="333" y="161"/>
                </a:lnTo>
                <a:lnTo>
                  <a:pt x="333" y="193"/>
                </a:lnTo>
                <a:lnTo>
                  <a:pt x="393" y="789"/>
                </a:lnTo>
                <a:lnTo>
                  <a:pt x="277" y="793"/>
                </a:lnTo>
                <a:lnTo>
                  <a:pt x="293" y="193"/>
                </a:lnTo>
                <a:lnTo>
                  <a:pt x="288" y="183"/>
                </a:lnTo>
                <a:lnTo>
                  <a:pt x="294" y="126"/>
                </a:lnTo>
                <a:lnTo>
                  <a:pt x="258" y="60"/>
                </a:lnTo>
                <a:lnTo>
                  <a:pt x="0" y="57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Freeform 69"/>
          <p:cNvSpPr/>
          <p:nvPr/>
        </p:nvSpPr>
        <p:spPr bwMode="auto">
          <a:xfrm>
            <a:off x="11663659" y="3451224"/>
            <a:ext cx="374552" cy="287338"/>
          </a:xfrm>
          <a:custGeom>
            <a:avLst/>
            <a:gdLst>
              <a:gd name="T0" fmla="*/ 0 w 354"/>
              <a:gd name="T1" fmla="*/ 0 h 435"/>
              <a:gd name="T2" fmla="*/ 280987 w 354"/>
              <a:gd name="T3" fmla="*/ 0 h 435"/>
              <a:gd name="T4" fmla="*/ 280987 w 354"/>
              <a:gd name="T5" fmla="*/ 253650 h 435"/>
              <a:gd name="T6" fmla="*/ 273843 w 354"/>
              <a:gd name="T7" fmla="*/ 285356 h 435"/>
              <a:gd name="T8" fmla="*/ 242887 w 354"/>
              <a:gd name="T9" fmla="*/ 285356 h 435"/>
              <a:gd name="T10" fmla="*/ 52387 w 354"/>
              <a:gd name="T11" fmla="*/ 287338 h 435"/>
              <a:gd name="T12" fmla="*/ 11906 w 354"/>
              <a:gd name="T13" fmla="*/ 287338 h 435"/>
              <a:gd name="T14" fmla="*/ 0 w 354"/>
              <a:gd name="T15" fmla="*/ 259595 h 435"/>
              <a:gd name="T16" fmla="*/ 0 w 354"/>
              <a:gd name="T17" fmla="*/ 0 h 4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4"/>
              <a:gd name="T28" fmla="*/ 0 h 435"/>
              <a:gd name="T29" fmla="*/ 354 w 354"/>
              <a:gd name="T30" fmla="*/ 435 h 4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4" h="435">
                <a:moveTo>
                  <a:pt x="0" y="0"/>
                </a:moveTo>
                <a:lnTo>
                  <a:pt x="354" y="0"/>
                </a:lnTo>
                <a:lnTo>
                  <a:pt x="354" y="384"/>
                </a:lnTo>
                <a:lnTo>
                  <a:pt x="345" y="432"/>
                </a:lnTo>
                <a:lnTo>
                  <a:pt x="306" y="432"/>
                </a:lnTo>
                <a:lnTo>
                  <a:pt x="66" y="435"/>
                </a:lnTo>
                <a:lnTo>
                  <a:pt x="15" y="435"/>
                </a:lnTo>
                <a:lnTo>
                  <a:pt x="0" y="3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86" name="Rectangle 70"/>
          <p:cNvSpPr>
            <a:spLocks noChangeArrowheads="1"/>
          </p:cNvSpPr>
          <p:nvPr/>
        </p:nvSpPr>
        <p:spPr bwMode="auto">
          <a:xfrm>
            <a:off x="6807173" y="2614613"/>
            <a:ext cx="2996419" cy="66833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308" name="Rectangle 71" descr="Oak"/>
          <p:cNvSpPr>
            <a:spLocks noChangeArrowheads="1"/>
          </p:cNvSpPr>
          <p:nvPr/>
        </p:nvSpPr>
        <p:spPr bwMode="auto">
          <a:xfrm>
            <a:off x="6807173" y="3282949"/>
            <a:ext cx="2996419" cy="603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88" name="AutoShape 72"/>
          <p:cNvSpPr>
            <a:spLocks noChangeArrowheads="1"/>
          </p:cNvSpPr>
          <p:nvPr/>
        </p:nvSpPr>
        <p:spPr bwMode="auto">
          <a:xfrm rot="73423" flipH="1">
            <a:off x="6959534" y="3344863"/>
            <a:ext cx="2437765" cy="446087"/>
          </a:xfrm>
          <a:prstGeom prst="parallelogram">
            <a:avLst>
              <a:gd name="adj" fmla="val 189533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9289" name="AutoShape 73"/>
          <p:cNvSpPr>
            <a:spLocks noChangeArrowheads="1"/>
          </p:cNvSpPr>
          <p:nvPr/>
        </p:nvSpPr>
        <p:spPr bwMode="auto">
          <a:xfrm rot="83994" flipH="1">
            <a:off x="7518188" y="3419475"/>
            <a:ext cx="1371243" cy="269875"/>
          </a:xfrm>
          <a:prstGeom prst="parallelogram">
            <a:avLst>
              <a:gd name="adj" fmla="val 182859"/>
            </a:avLst>
          </a:prstGeom>
          <a:solidFill>
            <a:srgbClr val="969696"/>
          </a:solidFill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311" name="Picture 74" descr="tay cam bu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35" y="2822575"/>
            <a:ext cx="1320456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Oval 75"/>
          <p:cNvSpPr>
            <a:spLocks noChangeArrowheads="1"/>
          </p:cNvSpPr>
          <p:nvPr/>
        </p:nvSpPr>
        <p:spPr bwMode="auto">
          <a:xfrm>
            <a:off x="6908747" y="2719387"/>
            <a:ext cx="304721" cy="1905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313" name="Oval 76"/>
          <p:cNvSpPr>
            <a:spLocks noChangeArrowheads="1"/>
          </p:cNvSpPr>
          <p:nvPr/>
        </p:nvSpPr>
        <p:spPr bwMode="auto">
          <a:xfrm>
            <a:off x="10057526" y="2624137"/>
            <a:ext cx="304721" cy="1905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2314" name="Line 77"/>
          <p:cNvSpPr>
            <a:spLocks noChangeShapeType="1"/>
          </p:cNvSpPr>
          <p:nvPr/>
        </p:nvSpPr>
        <p:spPr bwMode="auto">
          <a:xfrm>
            <a:off x="8089539" y="3578224"/>
            <a:ext cx="1015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78"/>
          <p:cNvSpPr>
            <a:spLocks noChangeShapeType="1"/>
          </p:cNvSpPr>
          <p:nvPr/>
        </p:nvSpPr>
        <p:spPr bwMode="auto">
          <a:xfrm>
            <a:off x="8038752" y="3514724"/>
            <a:ext cx="1015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79"/>
          <p:cNvSpPr>
            <a:spLocks noChangeShapeType="1"/>
          </p:cNvSpPr>
          <p:nvPr/>
        </p:nvSpPr>
        <p:spPr bwMode="auto">
          <a:xfrm>
            <a:off x="8191112" y="3546474"/>
            <a:ext cx="1015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80"/>
          <p:cNvSpPr>
            <a:spLocks noChangeShapeType="1"/>
          </p:cNvSpPr>
          <p:nvPr/>
        </p:nvSpPr>
        <p:spPr bwMode="auto">
          <a:xfrm>
            <a:off x="8241899" y="3482974"/>
            <a:ext cx="1015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81"/>
          <p:cNvSpPr>
            <a:spLocks noChangeShapeType="1"/>
          </p:cNvSpPr>
          <p:nvPr/>
        </p:nvSpPr>
        <p:spPr bwMode="auto">
          <a:xfrm>
            <a:off x="8292686" y="3609974"/>
            <a:ext cx="1015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82"/>
          <p:cNvSpPr>
            <a:spLocks noChangeShapeType="1"/>
          </p:cNvSpPr>
          <p:nvPr/>
        </p:nvSpPr>
        <p:spPr bwMode="auto">
          <a:xfrm>
            <a:off x="8089539" y="3482974"/>
            <a:ext cx="1015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83"/>
          <p:cNvSpPr>
            <a:spLocks noChangeShapeType="1"/>
          </p:cNvSpPr>
          <p:nvPr/>
        </p:nvSpPr>
        <p:spPr bwMode="auto">
          <a:xfrm>
            <a:off x="7937179" y="3546474"/>
            <a:ext cx="1015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84"/>
          <p:cNvSpPr>
            <a:spLocks noChangeShapeType="1"/>
          </p:cNvSpPr>
          <p:nvPr/>
        </p:nvSpPr>
        <p:spPr bwMode="auto">
          <a:xfrm>
            <a:off x="8394260" y="3641724"/>
            <a:ext cx="1015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85"/>
          <p:cNvSpPr>
            <a:spLocks noChangeShapeType="1"/>
          </p:cNvSpPr>
          <p:nvPr/>
        </p:nvSpPr>
        <p:spPr bwMode="auto">
          <a:xfrm>
            <a:off x="7937179" y="3451224"/>
            <a:ext cx="1015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86"/>
          <p:cNvSpPr>
            <a:spLocks noChangeShapeType="1"/>
          </p:cNvSpPr>
          <p:nvPr/>
        </p:nvSpPr>
        <p:spPr bwMode="auto">
          <a:xfrm>
            <a:off x="8241899" y="3641724"/>
            <a:ext cx="1015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Oval 87"/>
          <p:cNvSpPr>
            <a:spLocks noChangeArrowheads="1"/>
          </p:cNvSpPr>
          <p:nvPr/>
        </p:nvSpPr>
        <p:spPr bwMode="auto">
          <a:xfrm rot="-456790">
            <a:off x="7873695" y="3213099"/>
            <a:ext cx="50787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5" name="Rectangle 88"/>
          <p:cNvSpPr>
            <a:spLocks noChangeArrowheads="1"/>
          </p:cNvSpPr>
          <p:nvPr/>
        </p:nvSpPr>
        <p:spPr bwMode="auto">
          <a:xfrm>
            <a:off x="8076843" y="3430587"/>
            <a:ext cx="152360" cy="635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326" name="Picture 8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703" y="3106737"/>
            <a:ext cx="10157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7" name="Picture 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81" y="2814638"/>
            <a:ext cx="1555346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8" name="Text Box 91"/>
          <p:cNvSpPr txBox="1">
            <a:spLocks noChangeArrowheads="1"/>
          </p:cNvSpPr>
          <p:nvPr/>
        </p:nvSpPr>
        <p:spPr bwMode="auto">
          <a:xfrm>
            <a:off x="10920902" y="2622550"/>
            <a:ext cx="35550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A</a:t>
            </a:r>
          </a:p>
        </p:txBody>
      </p:sp>
      <p:sp>
        <p:nvSpPr>
          <p:cNvPr id="12329" name="Text Box 92"/>
          <p:cNvSpPr txBox="1">
            <a:spLocks noChangeArrowheads="1"/>
          </p:cNvSpPr>
          <p:nvPr/>
        </p:nvSpPr>
        <p:spPr bwMode="auto">
          <a:xfrm>
            <a:off x="12139784" y="3384549"/>
            <a:ext cx="25393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B</a:t>
            </a:r>
          </a:p>
        </p:txBody>
      </p:sp>
      <p:sp>
        <p:nvSpPr>
          <p:cNvPr id="12341" name="Text Box 94"/>
          <p:cNvSpPr txBox="1">
            <a:spLocks noChangeArrowheads="1"/>
          </p:cNvSpPr>
          <p:nvPr/>
        </p:nvSpPr>
        <p:spPr bwMode="auto">
          <a:xfrm>
            <a:off x="290269" y="477702"/>
            <a:ext cx="613600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?C2: -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nước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ngừng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chảy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, ta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phải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đổ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thêm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nước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vào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bình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A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để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nước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lại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chảy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qua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ống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xuống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bình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B. </a:t>
            </a:r>
            <a:endParaRPr lang="en-US" altLang="en-US" sz="3600" dirty="0" smtClean="0">
              <a:latin typeface="Cambria" pitchFamily="18" charset="0"/>
              <a:ea typeface="Cambria" pitchFamily="18" charset="0"/>
            </a:endParaRPr>
          </a:p>
          <a:p>
            <a:pPr eaLnBrk="1" hangingPunct="1"/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Đèn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bút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thử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điện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ngừng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sáng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làm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thế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nào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để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đèn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này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lại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  <a:ea typeface="Cambria" pitchFamily="18" charset="0"/>
              </a:rPr>
              <a:t>sáng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vi-VN" altLang="en-US" sz="3600" dirty="0">
                <a:latin typeface="Cambria" pitchFamily="18" charset="0"/>
                <a:ea typeface="Cambria" pitchFamily="18" charset="0"/>
              </a:rPr>
              <a:t>lên</a:t>
            </a:r>
            <a:r>
              <a:rPr lang="en-US" altLang="en-US" sz="3600" dirty="0">
                <a:latin typeface="Cambria" pitchFamily="18" charset="0"/>
                <a:ea typeface="Cambria" pitchFamily="18" charset="0"/>
              </a:rPr>
              <a:t>?</a:t>
            </a:r>
          </a:p>
        </p:txBody>
      </p:sp>
      <p:sp>
        <p:nvSpPr>
          <p:cNvPr id="12332" name="Text Box 98"/>
          <p:cNvSpPr txBox="1">
            <a:spLocks noChangeArrowheads="1"/>
          </p:cNvSpPr>
          <p:nvPr/>
        </p:nvSpPr>
        <p:spPr bwMode="auto">
          <a:xfrm>
            <a:off x="6426273" y="1904999"/>
            <a:ext cx="383440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</a:rPr>
              <a:t>Làm nhiễm điện mảnh phim nhựa bằng cọ xát</a:t>
            </a:r>
          </a:p>
        </p:txBody>
      </p:sp>
      <p:sp>
        <p:nvSpPr>
          <p:cNvPr id="12333" name="Text Box 99"/>
          <p:cNvSpPr txBox="1">
            <a:spLocks noChangeArrowheads="1"/>
          </p:cNvSpPr>
          <p:nvPr/>
        </p:nvSpPr>
        <p:spPr bwMode="auto">
          <a:xfrm>
            <a:off x="10260673" y="1904999"/>
            <a:ext cx="253933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</a:rPr>
              <a:t>Đóng khóa, đổ</a:t>
            </a:r>
          </a:p>
          <a:p>
            <a:pPr algn="just" eaLnBrk="1" hangingPunct="1"/>
            <a:r>
              <a:rPr lang="en-US" altLang="en-US">
                <a:latin typeface="Times New Roman" panose="02020603050405020304" pitchFamily="18" charset="0"/>
              </a:rPr>
              <a:t>nước vào bình </a:t>
            </a:r>
          </a:p>
        </p:txBody>
      </p:sp>
      <p:sp>
        <p:nvSpPr>
          <p:cNvPr id="12334" name="Text Box 100"/>
          <p:cNvSpPr txBox="1">
            <a:spLocks noChangeArrowheads="1"/>
          </p:cNvSpPr>
          <p:nvPr/>
        </p:nvSpPr>
        <p:spPr bwMode="auto">
          <a:xfrm>
            <a:off x="6807173" y="3962399"/>
            <a:ext cx="3453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Khi ta chạm bút thử điện, đèn bút thử điện lóe sáng rồi tắt</a:t>
            </a:r>
          </a:p>
        </p:txBody>
      </p:sp>
      <p:sp>
        <p:nvSpPr>
          <p:cNvPr id="12335" name="Text Box 101"/>
          <p:cNvSpPr txBox="1">
            <a:spLocks noChangeArrowheads="1"/>
          </p:cNvSpPr>
          <p:nvPr/>
        </p:nvSpPr>
        <p:spPr bwMode="auto">
          <a:xfrm>
            <a:off x="10057527" y="3960813"/>
            <a:ext cx="24377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Mở khóa, nước chảy qua ống một lúc rồi ngừng chảy.</a:t>
            </a:r>
          </a:p>
        </p:txBody>
      </p:sp>
    </p:spTree>
    <p:extLst>
      <p:ext uri="{BB962C8B-B14F-4D97-AF65-F5344CB8AC3E}">
        <p14:creationId xmlns:p14="http://schemas.microsoft.com/office/powerpoint/2010/main" val="881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9412" y="609600"/>
            <a:ext cx="114284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>
                <a:solidFill>
                  <a:srgbClr val="FF3300"/>
                </a:solidFill>
                <a:latin typeface="Cambria" pitchFamily="18" charset="0"/>
                <a:ea typeface="Cambria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4800" dirty="0">
                <a:latin typeface="Cambria" pitchFamily="18" charset="0"/>
                <a:ea typeface="Cambria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u="sng" dirty="0" err="1">
                <a:latin typeface="Cambria" pitchFamily="18" charset="0"/>
                <a:ea typeface="Cambria" pitchFamily="18" charset="0"/>
              </a:rPr>
              <a:t>Nhận</a:t>
            </a:r>
            <a:r>
              <a:rPr lang="en-US" altLang="en-US" sz="4800" u="sng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u="sng" dirty="0" err="1">
                <a:latin typeface="Cambria" pitchFamily="18" charset="0"/>
                <a:ea typeface="Cambria" pitchFamily="18" charset="0"/>
              </a:rPr>
              <a:t>xét</a:t>
            </a:r>
            <a:r>
              <a:rPr lang="en-US" altLang="en-US" sz="4800" u="sng" dirty="0">
                <a:latin typeface="Cambria" pitchFamily="18" charset="0"/>
                <a:ea typeface="Cambria" pitchFamily="18" charset="0"/>
              </a:rPr>
              <a:t>:</a:t>
            </a:r>
            <a:r>
              <a:rPr lang="en-US" altLang="en-US" sz="4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dirty="0" err="1">
                <a:latin typeface="Cambria" pitchFamily="18" charset="0"/>
                <a:ea typeface="Cambria" pitchFamily="18" charset="0"/>
              </a:rPr>
              <a:t>Bóng</a:t>
            </a:r>
            <a:r>
              <a:rPr lang="en-US" altLang="en-US" sz="4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dirty="0" err="1">
                <a:latin typeface="Cambria" pitchFamily="18" charset="0"/>
                <a:ea typeface="Cambria" pitchFamily="18" charset="0"/>
              </a:rPr>
              <a:t>đèn</a:t>
            </a:r>
            <a:r>
              <a:rPr lang="en-US" altLang="en-US" sz="4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dirty="0" err="1">
                <a:latin typeface="Cambria" pitchFamily="18" charset="0"/>
                <a:ea typeface="Cambria" pitchFamily="18" charset="0"/>
              </a:rPr>
              <a:t>bút</a:t>
            </a:r>
            <a:r>
              <a:rPr lang="en-US" altLang="en-US" sz="4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dirty="0" err="1">
                <a:latin typeface="Cambria" pitchFamily="18" charset="0"/>
                <a:ea typeface="Cambria" pitchFamily="18" charset="0"/>
              </a:rPr>
              <a:t>thử</a:t>
            </a:r>
            <a:r>
              <a:rPr lang="en-US" altLang="en-US" sz="4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dirty="0" err="1">
                <a:latin typeface="Cambria" pitchFamily="18" charset="0"/>
                <a:ea typeface="Cambria" pitchFamily="18" charset="0"/>
              </a:rPr>
              <a:t>điện</a:t>
            </a:r>
            <a:r>
              <a:rPr lang="en-US" altLang="en-US" sz="4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dirty="0" err="1">
                <a:latin typeface="Cambria" pitchFamily="18" charset="0"/>
                <a:ea typeface="Cambria" pitchFamily="18" charset="0"/>
              </a:rPr>
              <a:t>sáng</a:t>
            </a:r>
            <a:r>
              <a:rPr lang="en-US" altLang="en-US" sz="4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dirty="0" err="1">
                <a:latin typeface="Cambria" pitchFamily="18" charset="0"/>
                <a:ea typeface="Cambria" pitchFamily="18" charset="0"/>
              </a:rPr>
              <a:t>khi</a:t>
            </a:r>
            <a:r>
              <a:rPr lang="en-US" altLang="en-US" sz="4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dirty="0" err="1">
                <a:latin typeface="Cambria" pitchFamily="18" charset="0"/>
                <a:ea typeface="Cambria" pitchFamily="18" charset="0"/>
              </a:rPr>
              <a:t>các</a:t>
            </a:r>
            <a:r>
              <a:rPr lang="en-US" altLang="en-US" sz="4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dirty="0" err="1">
                <a:latin typeface="Cambria" pitchFamily="18" charset="0"/>
                <a:ea typeface="Cambria" pitchFamily="18" charset="0"/>
              </a:rPr>
              <a:t>điện</a:t>
            </a:r>
            <a:r>
              <a:rPr lang="vi-VN" altLang="en-US" sz="4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dirty="0" err="1" smtClean="0">
                <a:latin typeface="Cambria" pitchFamily="18" charset="0"/>
                <a:ea typeface="Cambria" pitchFamily="18" charset="0"/>
              </a:rPr>
              <a:t>tích</a:t>
            </a:r>
            <a:r>
              <a:rPr lang="en-US" altLang="en-US" sz="4800" dirty="0" smtClean="0">
                <a:latin typeface="Cambria" pitchFamily="18" charset="0"/>
                <a:ea typeface="Cambria" pitchFamily="18" charset="0"/>
              </a:rPr>
              <a:t>   </a:t>
            </a:r>
            <a:r>
              <a:rPr lang="en-US" altLang="en-US" sz="4800" b="0" dirty="0" smtClean="0">
                <a:latin typeface="Cambria" pitchFamily="18" charset="0"/>
                <a:ea typeface="Cambria" pitchFamily="18" charset="0"/>
              </a:rPr>
              <a:t>………………    </a:t>
            </a:r>
            <a:r>
              <a:rPr lang="en-US" altLang="en-US" sz="4800" dirty="0" smtClean="0">
                <a:latin typeface="Cambria" pitchFamily="18" charset="0"/>
                <a:ea typeface="Cambria" pitchFamily="18" charset="0"/>
              </a:rPr>
              <a:t>qua </a:t>
            </a:r>
            <a:r>
              <a:rPr lang="en-US" altLang="en-US" sz="4800" dirty="0" err="1">
                <a:latin typeface="Cambria" pitchFamily="18" charset="0"/>
                <a:ea typeface="Cambria" pitchFamily="18" charset="0"/>
              </a:rPr>
              <a:t>nó</a:t>
            </a:r>
            <a:r>
              <a:rPr lang="en-US" altLang="en-US" sz="48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32636" y="1302603"/>
            <a:ext cx="35525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dịch</a:t>
            </a:r>
            <a:r>
              <a:rPr lang="en-US" altLang="en-US" sz="4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chuyển</a:t>
            </a:r>
            <a:endParaRPr lang="en-US" altLang="en-US" sz="48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012" y="2438400"/>
            <a:ext cx="1173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*</a:t>
            </a:r>
            <a:r>
              <a:rPr kumimoji="0" lang="en-US" alt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Kết</a:t>
            </a:r>
            <a:r>
              <a:rPr kumimoji="0" lang="en-US" alt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luận</a:t>
            </a:r>
            <a:r>
              <a:rPr kumimoji="0" lang="en-US" alt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" panose="05000000000000000000" pitchFamily="2" charset="2"/>
              </a:rPr>
              <a:t>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Dòng</a:t>
            </a:r>
            <a:r>
              <a:rPr kumimoji="0" lang="en-US" altLang="en-US" sz="4400" b="1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điện</a:t>
            </a:r>
            <a:r>
              <a:rPr kumimoji="0" lang="en-US" altLang="en-US" sz="4400" b="1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là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dòng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các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điện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tích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dịch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chuyển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có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hướng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" panose="05000000000000000000" pitchFamily="2" charset="2"/>
              </a:rPr>
              <a:t>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Các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thiết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bị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dụng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cụ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điện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hoạt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động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có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dòng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điện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chạy</a:t>
            </a:r>
            <a:r>
              <a:rPr kumimoji="0" lang="en-US" alt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qua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012" y="505210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II – NGUỒN ĐIỆN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812" y="1041325"/>
            <a:ext cx="6023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1.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Các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nguồn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thường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dùng</a:t>
            </a:r>
            <a:endParaRPr lang="en-US" sz="3200" b="1" dirty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7" name="Group 2"/>
          <p:cNvGrpSpPr/>
          <p:nvPr/>
        </p:nvGrpSpPr>
        <p:grpSpPr bwMode="auto">
          <a:xfrm>
            <a:off x="877227" y="2165003"/>
            <a:ext cx="4707889" cy="2763465"/>
            <a:chOff x="48" y="2013"/>
            <a:chExt cx="3984" cy="2307"/>
          </a:xfrm>
        </p:grpSpPr>
        <p:pic>
          <p:nvPicPr>
            <p:cNvPr id="13" name="Picture 4" descr="a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13"/>
              <a:ext cx="3984" cy="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 rot="-228401">
              <a:off x="288" y="2832"/>
              <a:ext cx="39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10" name="Group 7"/>
            <p:cNvGrpSpPr/>
            <p:nvPr/>
          </p:nvGrpSpPr>
          <p:grpSpPr bwMode="auto">
            <a:xfrm>
              <a:off x="1728" y="2198"/>
              <a:ext cx="538" cy="826"/>
              <a:chOff x="1728" y="2198"/>
              <a:chExt cx="538" cy="826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432" cy="24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 rot="-857669">
                <a:off x="1728" y="2198"/>
                <a:ext cx="538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_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6627812" y="24384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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Nguồn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điện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có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khả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năng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cung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cấp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dòng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điện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để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các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thiết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bị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điện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hoạt</a:t>
            </a:r>
            <a:r>
              <a:rPr lang="en-US" sz="36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động</a:t>
            </a:r>
            <a:endParaRPr lang="en-US" sz="36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25403"/>
            <a:ext cx="4469236" cy="2874963"/>
            <a:chOff x="0" y="16"/>
            <a:chExt cx="2112" cy="1811"/>
          </a:xfrm>
        </p:grpSpPr>
        <p:pic>
          <p:nvPicPr>
            <p:cNvPr id="16396" name="Picture 3" descr="untitled(4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"/>
              <a:ext cx="21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 Box 4"/>
            <p:cNvSpPr txBox="1">
              <a:spLocks noChangeArrowheads="1"/>
            </p:cNvSpPr>
            <p:nvPr/>
          </p:nvSpPr>
          <p:spPr bwMode="auto">
            <a:xfrm>
              <a:off x="0" y="1536"/>
              <a:ext cx="21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Nhà máy pin mặt trời</a:t>
              </a: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4558113" y="3"/>
            <a:ext cx="7516442" cy="2976563"/>
            <a:chOff x="2154" y="0"/>
            <a:chExt cx="3552" cy="1875"/>
          </a:xfrm>
        </p:grpSpPr>
        <p:pic>
          <p:nvPicPr>
            <p:cNvPr id="16394" name="Picture 6" descr="14%20Cac%20phuong%20phap%20bao%20duong%20may%20ph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0"/>
              <a:ext cx="355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2208" y="1584"/>
              <a:ext cx="29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Nhà máy nhiệt điện</a:t>
              </a:r>
            </a:p>
          </p:txBody>
        </p:sp>
      </p:grpSp>
      <p:grpSp>
        <p:nvGrpSpPr>
          <p:cNvPr id="4" name="Group 8"/>
          <p:cNvGrpSpPr/>
          <p:nvPr/>
        </p:nvGrpSpPr>
        <p:grpSpPr bwMode="auto">
          <a:xfrm>
            <a:off x="203147" y="2971803"/>
            <a:ext cx="5891265" cy="3890963"/>
            <a:chOff x="96" y="1872"/>
            <a:chExt cx="2784" cy="2451"/>
          </a:xfrm>
        </p:grpSpPr>
        <p:pic>
          <p:nvPicPr>
            <p:cNvPr id="16392" name="Picture 9" descr="Tram phat dien gi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872"/>
              <a:ext cx="2784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>
              <a:off x="528" y="4032"/>
              <a:ext cx="18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Điện gió</a:t>
              </a:r>
            </a:p>
          </p:txBody>
        </p:sp>
      </p:grpSp>
      <p:grpSp>
        <p:nvGrpSpPr>
          <p:cNvPr id="5" name="Group 11"/>
          <p:cNvGrpSpPr/>
          <p:nvPr/>
        </p:nvGrpSpPr>
        <p:grpSpPr bwMode="auto">
          <a:xfrm>
            <a:off x="6215032" y="2971803"/>
            <a:ext cx="5973793" cy="3814763"/>
            <a:chOff x="2937" y="1872"/>
            <a:chExt cx="2823" cy="2403"/>
          </a:xfrm>
        </p:grpSpPr>
        <p:pic>
          <p:nvPicPr>
            <p:cNvPr id="16390" name="Picture 12" descr="nha may thuy di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872"/>
              <a:ext cx="2706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13"/>
            <p:cNvSpPr txBox="1">
              <a:spLocks noChangeArrowheads="1"/>
            </p:cNvSpPr>
            <p:nvPr/>
          </p:nvSpPr>
          <p:spPr bwMode="auto">
            <a:xfrm>
              <a:off x="3024" y="3984"/>
              <a:ext cx="27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Thủy điện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3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5212" y="735185"/>
            <a:ext cx="4312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itchFamily="18" charset="0"/>
                <a:ea typeface="Cambria" pitchFamily="18" charset="0"/>
              </a:rPr>
              <a:t>2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Mạch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đơn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giản</a:t>
            </a:r>
            <a:endParaRPr lang="en-US" sz="32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Picture 15" descr="IMG_04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627163"/>
            <a:ext cx="5364163" cy="4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4612" y="1659988"/>
            <a:ext cx="33217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Nguồn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điện</a:t>
            </a:r>
            <a:endParaRPr lang="en-US" sz="3600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Dây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nối</a:t>
            </a:r>
            <a:endParaRPr lang="en-US" sz="3600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Công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tắc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khóa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K</a:t>
            </a:r>
          </a:p>
          <a:p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Bóng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đèn</a:t>
            </a:r>
            <a:endParaRPr lang="en-US" sz="3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510</Words>
  <Application>Microsoft Office PowerPoint</Application>
  <PresentationFormat>Custom</PresentationFormat>
  <Paragraphs>70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Aemelia template</vt:lpstr>
      <vt:lpstr>Default Design</vt:lpstr>
      <vt:lpstr>PowerPoint Presentation</vt:lpstr>
      <vt:lpstr> Tiết 21: DÒNG ĐIỆN – NGUỒN ĐIỆN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</cp:revision>
  <dcterms:created xsi:type="dcterms:W3CDTF">2021-02-01T12:58:48Z</dcterms:created>
  <dcterms:modified xsi:type="dcterms:W3CDTF">2021-02-26T15:16:15Z</dcterms:modified>
</cp:coreProperties>
</file>