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5" r:id="rId3"/>
  </p:sldMasterIdLst>
  <p:notesMasterIdLst>
    <p:notesMasterId r:id="rId22"/>
  </p:notesMasterIdLst>
  <p:sldIdLst>
    <p:sldId id="277" r:id="rId4"/>
    <p:sldId id="284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72" r:id="rId14"/>
    <p:sldId id="274" r:id="rId15"/>
    <p:sldId id="273" r:id="rId16"/>
    <p:sldId id="282" r:id="rId17"/>
    <p:sldId id="270" r:id="rId18"/>
    <p:sldId id="283" r:id="rId19"/>
    <p:sldId id="27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06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21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8E958-BA72-479E-9FD0-1CF84DAA9A1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03FE-E969-4C12-A7C9-FB81BB9EA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2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D03FE-E969-4C12-A7C9-FB81BB9EAE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2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81811-55C5-45BC-89DD-255012B5CA49}" type="slidenum">
              <a:rPr lang="en-US" altLang="en-US">
                <a:latin typeface=".VnSouthern" pitchFamily="34" charset="0"/>
              </a:rPr>
              <a:pPr eaLnBrk="1" hangingPunct="1"/>
              <a:t>15</a:t>
            </a:fld>
            <a:endParaRPr lang="en-US" altLang="en-US">
              <a:latin typeface=".VnSouth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8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7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C5C94-9490-4310-A843-BFB96102B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918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7B55-0D90-4612-A5CA-3F4CD63E8AAD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AF066-BCF4-4BB0-BC7C-3FE3CA28F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5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72D19-C150-409F-A30F-4FB19EE73948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FA1D4-0CAF-421E-8657-34E16F700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00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298F0-DDFE-4363-9105-624622CEEA3F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CCE1B-BEFD-4D84-933E-C02DFE30D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8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EBD63-D1B7-4019-8EED-74EF7153EEBB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C442-5D01-49ED-85D9-ABAC50088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1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E7E4C-D830-4680-A9B8-B58B7C6DAB16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2E577-B3DB-4FD1-BEAB-773199ED6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32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EDF96-E02E-4172-97AB-F50E8594C7F4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5A45F-1B4A-41C7-9088-D72B71D56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B70E9-B1C7-4828-8CEB-3272556AAC7C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ABA8-82A1-4FD4-A1A3-243F78C2B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9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17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9E2C1-0B63-4F7A-84FA-855106F409F1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9962D-39B4-46F2-91BE-399DCCC7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28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FD71-B655-4CDD-B2AA-80BFD32F2CE1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949F-FA6E-4187-9894-8E3CC2961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3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CE26-636A-42E5-9E80-1C4A19150FBC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A66A-CEE4-46E6-A83B-448B06141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86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4C426-CA66-4B92-A9B6-D5DCAF73BAD2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D8283-ED4E-4BE1-9C4F-3F5E69741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1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88A4-CAC8-4B6E-8F5E-F879251C0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18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680F9-1F2F-488D-ADFB-463D4AF88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54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72D75-652E-4FE6-AAB7-A636B7FE3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7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0BE79-4ECA-4226-8F8C-AB6B22D0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2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A374F-BF4C-477F-B094-4D3B95DCB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89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451F0-BC1A-4C0A-AD5A-FA098269A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1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347D-253C-4248-BF7D-0EF47213C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26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B1F2C-BC9D-4B82-8D0D-C3F148FE7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54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B0472-BE6D-4880-9724-110FC5034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28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3F319-905A-4D7C-92AE-A661C22D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62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D40F-86DB-4466-9B61-142F3CE9F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9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79FC0-1DCC-40DE-A7D0-2EC11831D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4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5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4CDD-71C1-4EBF-8148-CF2AFD60362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C47FC-D113-4142-8F1D-9E6825CC0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F7935B-FF85-4EE8-BBCE-91F2C8A7D4CC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A927BA-7C47-497E-9CEA-62C5082D1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9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C55EC-BC0C-4DC3-996C-CE1958D0553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5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23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javascript:void();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TOSHIBA\Downloads\Hinh dong\Picture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" y="0"/>
            <a:ext cx="1214543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0489" y="3492640"/>
            <a:ext cx="102616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 THẦY CÔ GIÁO VỀ DỰ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GIỜ </a:t>
            </a:r>
          </a:p>
          <a:p>
            <a:pPr algn="ctr">
              <a:spcBef>
                <a:spcPct val="50000"/>
              </a:spcBef>
              <a:defRPr/>
            </a:pP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7A4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TextBox 11"/>
          <p:cNvSpPr txBox="1">
            <a:spLocks noChangeArrowheads="1"/>
          </p:cNvSpPr>
          <p:nvPr/>
        </p:nvSpPr>
        <p:spPr bwMode="auto">
          <a:xfrm>
            <a:off x="1350857" y="4200525"/>
            <a:ext cx="1026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Ngần</a:t>
            </a:r>
            <a:endParaRPr lang="vi-VN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Tổ: Văn – Sử - GDCD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9" name="Picture 18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2" y="5994400"/>
            <a:ext cx="125095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9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2" y="5465766"/>
            <a:ext cx="105621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0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5757863"/>
            <a:ext cx="1115484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2" descr="Daolua1-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9" y="5072063"/>
            <a:ext cx="8445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3" descr="Daolua1-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5" y="4586288"/>
            <a:ext cx="73236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4" descr="Daolua1-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4076700"/>
            <a:ext cx="7048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6" descr="Daolua1-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3538">
            <a:off x="10561640" y="5178426"/>
            <a:ext cx="12668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27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634">
            <a:off x="9283702" y="5967416"/>
            <a:ext cx="1369484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8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3886">
            <a:off x="11201400" y="4563006"/>
            <a:ext cx="990600" cy="14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THAY CO CHO EM MX (1)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6243638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Rectangle 2"/>
          <p:cNvSpPr>
            <a:spLocks noChangeArrowheads="1"/>
          </p:cNvSpPr>
          <p:nvPr/>
        </p:nvSpPr>
        <p:spPr bwMode="auto">
          <a:xfrm>
            <a:off x="2743200" y="304803"/>
            <a:ext cx="707178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PHÒNG GD &amp; ĐT HUYỆN THANH TRÌ</a:t>
            </a:r>
            <a:endParaRPr lang="vi-VN" sz="2000" b="1" smtClean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TRƯỜNG THCS </a:t>
            </a:r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NGỌC HỒI</a:t>
            </a:r>
          </a:p>
        </p:txBody>
      </p:sp>
    </p:spTree>
    <p:extLst>
      <p:ext uri="{BB962C8B-B14F-4D97-AF65-F5344CB8AC3E}">
        <p14:creationId xmlns:p14="http://schemas.microsoft.com/office/powerpoint/2010/main" val="18521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g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" y="228600"/>
            <a:ext cx="10450287" cy="624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81200" y="5867401"/>
            <a:ext cx="8686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</a:rPr>
              <a:t>Nghệ nhân Thái Văn Hồng đang hướng dẫn con trai về nghề chế tạo sản phẩm từ gỗ</a:t>
            </a:r>
            <a:r>
              <a:rPr lang="en-US" altLang="en-US" sz="160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8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26573"/>
            <a:ext cx="11103429" cy="653143"/>
          </a:xfrm>
        </p:spPr>
        <p:txBody>
          <a:bodyPr>
            <a:norm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710" y="979715"/>
            <a:ext cx="10045337" cy="5094515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TRUYỀN THỐNG TỐT ĐẸP CỦA GIA ĐÌNH, DÒNG HỌ CỦA EM HOẶC Ở ĐỊA PHƯƠNG EM.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26573"/>
            <a:ext cx="11103429" cy="653143"/>
          </a:xfrm>
        </p:spPr>
        <p:txBody>
          <a:bodyPr>
            <a:norm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NHÀ GIÁO NGUYỄN LÂN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09" y="979715"/>
            <a:ext cx="11410407" cy="5094515"/>
          </a:xfrm>
        </p:spPr>
        <p:txBody>
          <a:bodyPr>
            <a:normAutofit/>
          </a:bodyPr>
          <a:lstStyle/>
          <a:p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" y="979713"/>
            <a:ext cx="11299371" cy="50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26573"/>
            <a:ext cx="11103429" cy="653143"/>
          </a:xfrm>
        </p:spPr>
        <p:txBody>
          <a:bodyPr>
            <a:norm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BÁNH CHƯNG-TRANH KHÚC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09" y="979715"/>
            <a:ext cx="11410407" cy="5094515"/>
          </a:xfrm>
        </p:spPr>
        <p:txBody>
          <a:bodyPr>
            <a:normAutofit/>
          </a:bodyPr>
          <a:lstStyle/>
          <a:p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hững ngày cận tết, người dân tại làng Tranh Khúc tất bật gói bánh chưng, phục vụ thị trường /// Ảnh Khánh Linh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9" y="979712"/>
            <a:ext cx="3892732" cy="50945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Làng nghề bánh chưng Tranh Khúc tất bật đón tết - ảnh 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31" y="1306286"/>
            <a:ext cx="3474723" cy="4349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08" y="979713"/>
            <a:ext cx="3742507" cy="50945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20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23" y="4763"/>
            <a:ext cx="4129685" cy="3489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46" y="167640"/>
            <a:ext cx="3887966" cy="3489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66" y="3408045"/>
            <a:ext cx="3840480" cy="3413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84" y="3453765"/>
            <a:ext cx="3671419" cy="3368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4328160" cy="3992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40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935663" y="3260725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55124" y="98738"/>
            <a:ext cx="8305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endParaRPr lang="en-US" sz="2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>
              <a:defRPr/>
            </a:pP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eaLnBrk="0" hangingPunct="0">
              <a:defRPr/>
            </a:pPr>
            <a:endParaRPr lang="en-US" sz="22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4437" name="Group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75124459"/>
              </p:ext>
            </p:extLst>
          </p:nvPr>
        </p:nvGraphicFramePr>
        <p:xfrm>
          <a:off x="1602592" y="1344524"/>
          <a:ext cx="9035603" cy="4517927"/>
        </p:xfrm>
        <a:graphic>
          <a:graphicData uri="http://schemas.openxmlformats.org/drawingml/2006/table">
            <a:tbl>
              <a:tblPr/>
              <a:tblGrid>
                <a:gridCol w="667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Tình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huống</a:t>
                      </a: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Phát huy</a:t>
                      </a:r>
                    </a:p>
                  </a:txBody>
                  <a:tcPr marT="45728" marB="4572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Không phát huy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0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Nhà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có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đời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nhà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giáo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5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Bà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nội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và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mẹ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những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người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giấy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đẹp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và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nổi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tiếng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nhất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4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bảo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con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gái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không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nên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vậy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con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gái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đều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đến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lớp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9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thôi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4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Dòng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họ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Lê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Quang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hằng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đã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dành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suất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bổng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cháu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nghèo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vượt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khó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xã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4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Nhà Hải, bố mẹ Hải đều là dân anh chị có tiếng trong vùng. Bố mẹ Hải muốn con lớn lên theo nghề của bố mẹ.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135011"/>
                  </a:ext>
                </a:extLst>
              </a:tr>
            </a:tbl>
          </a:graphicData>
        </a:graphic>
      </p:graphicFrame>
      <p:sp>
        <p:nvSpPr>
          <p:cNvPr id="17439" name="Text Box 35"/>
          <p:cNvSpPr txBox="1">
            <a:spLocks noChangeArrowheads="1"/>
          </p:cNvSpPr>
          <p:nvPr/>
        </p:nvSpPr>
        <p:spPr bwMode="auto">
          <a:xfrm>
            <a:off x="9296400" y="2895603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8468932" y="2121178"/>
            <a:ext cx="76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8340481" y="2725016"/>
            <a:ext cx="8904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9403724" y="3599279"/>
            <a:ext cx="91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8468932" y="4417454"/>
            <a:ext cx="5988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53599" y="5125340"/>
            <a:ext cx="45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9991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4" grpId="0"/>
      <p:bldP spid="27686" grpId="0"/>
      <p:bldP spid="2768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762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2600" dirty="0">
              <a:latin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935663" y="32607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057400" y="1219201"/>
            <a:ext cx="83058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y.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iền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vào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 ô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thích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hợp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en-US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4437" name="Group 5"/>
          <p:cNvGraphicFramePr>
            <a:graphicFrameLocks noGrp="1"/>
          </p:cNvGraphicFramePr>
          <p:nvPr>
            <p:ph idx="4294967295"/>
          </p:nvPr>
        </p:nvGraphicFramePr>
        <p:xfrm>
          <a:off x="1905000" y="2133600"/>
          <a:ext cx="8610600" cy="4632324"/>
        </p:xfrm>
        <a:graphic>
          <a:graphicData uri="http://schemas.openxmlformats.org/drawingml/2006/table">
            <a:tbl>
              <a:tblPr/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Nội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dung</a:t>
                      </a:r>
                    </a:p>
                  </a:txBody>
                  <a:tcPr marT="45737" marB="4573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Đúng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Sai</a:t>
                      </a: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(1)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dòng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họ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nào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cũng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có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những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truyền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thống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tốt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đẹp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;</a:t>
                      </a:r>
                    </a:p>
                  </a:txBody>
                  <a:tcPr marT="45737" marB="4573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0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(2) Giữ gìn truyền thống tốt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đẹp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của gia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là thể hiện lòng biết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ơ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 cha mẹ, ông bà, tổ tiên;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7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(3) Gia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dòng họ nghèo thì không có gì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đáng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tự hào;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7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(4) Không cần giữ gìn truyền thống, vì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đó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là những gì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đã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lạc hậu;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7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(5) Giữ gìn và phát huy truyền thống của gia </a:t>
                      </a:r>
                      <a:r>
                        <a:rPr kumimoji="0" 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giúp ta có thêm sức mạnh trong cuộc sống;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9296400" y="28956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8724900" y="2895601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8648700" y="3611564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9448800" y="4433889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9455150" y="5195889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8686800" y="6049964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657600" y="1219200"/>
            <a:ext cx="487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0445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4" grpId="0"/>
      <p:bldP spid="27686" grpId="0"/>
      <p:bldP spid="2768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26571"/>
            <a:ext cx="11103429" cy="1166949"/>
          </a:xfrm>
        </p:spPr>
        <p:txBody>
          <a:bodyPr>
            <a:normAutofit/>
          </a:bodyPr>
          <a:lstStyle/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BAY LÊN NÀO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710" y="1493520"/>
            <a:ext cx="11303023" cy="4526280"/>
          </a:xfrm>
        </p:spPr>
        <p:txBody>
          <a:bodyPr>
            <a:normAutofit/>
          </a:bodyPr>
          <a:lstStyle/>
          <a:p>
            <a:pPr algn="l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2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/>
          <p:cNvSpPr>
            <a:spLocks noChangeArrowheads="1"/>
          </p:cNvSpPr>
          <p:nvPr/>
        </p:nvSpPr>
        <p:spPr bwMode="auto">
          <a:xfrm>
            <a:off x="2446869" y="0"/>
            <a:ext cx="7584017" cy="9144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5400000" scaled="1"/>
          </a:gradFill>
          <a:ln w="190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 DẪN VỀ NHÀ </a:t>
            </a: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0" y="609600"/>
            <a:ext cx="12192000" cy="624840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400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1117600" y="1752601"/>
            <a:ext cx="99568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dung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Tiếp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hiểu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truyền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thống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tốt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đẹp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địa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phương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Chuẩn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Tự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tin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1 +2 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tự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tin?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3 +4 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hện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tự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tin?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5 +6 : 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Ý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tự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tin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đối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cuộc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36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DCD 7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0"/>
            <a:ext cx="11369040" cy="675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1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26571"/>
            <a:ext cx="11103429" cy="282157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KHƠI GỢI LÒNG TỰ HÀO CỦA HỌC SINH VỀ TRUYỀN THỐNG TỐT ĐẸP CỦA GIA ĐÌNH, DÒNG HỌ QUA GIỜ DẠY GDCD 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710" y="3602038"/>
            <a:ext cx="10045337" cy="1655762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vi-VN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VÀ PHÁT HUY TRUYỀN THỐNG TỐT ĐẸP CỦA GIA ĐÌNH, DÒNG HỌ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0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548640" y="280852"/>
            <a:ext cx="11103429" cy="45719"/>
          </a:xfrm>
        </p:spPr>
        <p:txBody>
          <a:bodyPr>
            <a:noAutofit/>
          </a:bodyPr>
          <a:lstStyle/>
          <a:p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708" y="992779"/>
            <a:ext cx="10711543" cy="5342709"/>
          </a:xfrm>
        </p:spPr>
        <p:txBody>
          <a:bodyPr>
            <a:normAutofit/>
          </a:bodyPr>
          <a:lstStyle/>
          <a:p>
            <a:endParaRPr lang="en-US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326572"/>
            <a:ext cx="10143312" cy="68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26573"/>
            <a:ext cx="11103429" cy="653143"/>
          </a:xfrm>
        </p:spPr>
        <p:txBody>
          <a:bodyPr>
            <a:norm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709" y="979715"/>
            <a:ext cx="10881359" cy="5094515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5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Nhóm: 1+3+5+7: Sự lao động cần cù và quyết tâm vượt khó của mọi người trong gia đình ở truyện 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như thế nào?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2+4+6+8: Những việc làm nào chứng tỏ nhân vật “tôi”đã giữ gìn, phát huy truyền thống tốt đẹp của gia đình?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0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58091" y="685801"/>
            <a:ext cx="1005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2.Nội dung bài học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1058091" y="1341123"/>
            <a:ext cx="10698480" cy="39703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vi-VN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…)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vi-VN" sz="36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GB" sz="3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11235" cy="1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934" y="-127884"/>
            <a:ext cx="1620839" cy="19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257800"/>
            <a:ext cx="185492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10" y="5257801"/>
            <a:ext cx="17018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153414"/>
            <a:ext cx="9209315" cy="670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94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SC_003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50" y="3276600"/>
            <a:ext cx="5159012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6" y="3132676"/>
            <a:ext cx="4807133" cy="3669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ây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95" y="152400"/>
            <a:ext cx="5812972" cy="29162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>
            <a:spLocks noChangeArrowheads="1"/>
          </p:cNvSpPr>
          <p:nvPr/>
        </p:nvSpPr>
        <p:spPr bwMode="auto">
          <a:xfrm>
            <a:off x="1071155" y="228601"/>
            <a:ext cx="49454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TRUYỀN THỐNG </a:t>
            </a:r>
            <a:r>
              <a:rPr lang="en-US" alt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>
            <a:spLocks noChangeArrowheads="1"/>
          </p:cNvSpPr>
          <p:nvPr/>
        </p:nvSpPr>
        <p:spPr bwMode="auto">
          <a:xfrm>
            <a:off x="470264" y="598491"/>
            <a:ext cx="69147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Hình chữ nhật 3"/>
          <p:cNvSpPr/>
          <p:nvPr/>
        </p:nvSpPr>
        <p:spPr>
          <a:xfrm>
            <a:off x="613954" y="1089027"/>
            <a:ext cx="63964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Nam……..</a:t>
            </a:r>
          </a:p>
        </p:txBody>
      </p:sp>
      <p:sp>
        <p:nvSpPr>
          <p:cNvPr id="6" name="Hình chữ nhật 5"/>
          <p:cNvSpPr>
            <a:spLocks noChangeArrowheads="1"/>
          </p:cNvSpPr>
          <p:nvPr/>
        </p:nvSpPr>
        <p:spPr bwMode="auto">
          <a:xfrm>
            <a:off x="613955" y="1782766"/>
            <a:ext cx="56455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ình chữ nhật 6"/>
          <p:cNvSpPr>
            <a:spLocks noChangeArrowheads="1"/>
          </p:cNvSpPr>
          <p:nvPr/>
        </p:nvSpPr>
        <p:spPr bwMode="auto">
          <a:xfrm>
            <a:off x="352698" y="2243139"/>
            <a:ext cx="57433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</a:p>
        </p:txBody>
      </p:sp>
      <p:sp>
        <p:nvSpPr>
          <p:cNvPr id="9" name="Hình chữ nhật 8"/>
          <p:cNvSpPr>
            <a:spLocks noChangeArrowheads="1"/>
          </p:cNvSpPr>
          <p:nvPr/>
        </p:nvSpPr>
        <p:spPr bwMode="auto">
          <a:xfrm>
            <a:off x="613955" y="3257552"/>
            <a:ext cx="512168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alt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học tập</a:t>
            </a:r>
            <a:endParaRPr lang="en-US" alt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>
            <a:spLocks noChangeArrowheads="1"/>
          </p:cNvSpPr>
          <p:nvPr/>
        </p:nvSpPr>
        <p:spPr bwMode="auto">
          <a:xfrm>
            <a:off x="352697" y="3770314"/>
            <a:ext cx="572901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</a:t>
            </a:r>
            <a:r>
              <a:rPr lang="vi-VN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endParaRPr lang="vi-VN" altLang="en-US" sz="2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-Học hành giỏi giang, đỗ đạt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/>
          <p:cNvSpPr>
            <a:spLocks noChangeArrowheads="1"/>
          </p:cNvSpPr>
          <p:nvPr/>
        </p:nvSpPr>
        <p:spPr bwMode="auto">
          <a:xfrm>
            <a:off x="613955" y="4800603"/>
            <a:ext cx="55042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Hình chữ nhật 12"/>
          <p:cNvSpPr>
            <a:spLocks noChangeArrowheads="1"/>
          </p:cNvSpPr>
          <p:nvPr/>
        </p:nvSpPr>
        <p:spPr bwMode="auto">
          <a:xfrm>
            <a:off x="470264" y="5262563"/>
            <a:ext cx="58003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</a:t>
            </a:r>
            <a:r>
              <a:rPr lang="vi-VN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vi-VN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</a:t>
            </a:r>
          </a:p>
        </p:txBody>
      </p:sp>
      <p:graphicFrame>
        <p:nvGraphicFramePr>
          <p:cNvPr id="16" name="Đối tượng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50990413"/>
              </p:ext>
            </p:extLst>
          </p:nvPr>
        </p:nvGraphicFramePr>
        <p:xfrm>
          <a:off x="7467600" y="304800"/>
          <a:ext cx="2438400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Bitmap Image" r:id="rId3" imgW="1057423" imgH="781159" progId="PBrush">
                  <p:embed/>
                </p:oleObj>
              </mc:Choice>
              <mc:Fallback>
                <p:oleObj name="Bitmap Image" r:id="rId3" imgW="1057423" imgH="781159" progId="PBrush">
                  <p:embed/>
                  <p:pic>
                    <p:nvPicPr>
                      <p:cNvPr id="16" name="Đối tượng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04800"/>
                        <a:ext cx="2438400" cy="153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1" descr="ANd9GcTzpORDH1G6lXtGECqSg9RgCaLsLulrMM5nd7U5WBFq4lONwBD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00228"/>
            <a:ext cx="2438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Đối tượng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87208023"/>
              </p:ext>
            </p:extLst>
          </p:nvPr>
        </p:nvGraphicFramePr>
        <p:xfrm>
          <a:off x="7469189" y="3505203"/>
          <a:ext cx="2436812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Bitmap Image" r:id="rId6" imgW="1371429" imgH="895238" progId="PBrush">
                  <p:embed/>
                </p:oleObj>
              </mc:Choice>
              <mc:Fallback>
                <p:oleObj name="Bitmap Image" r:id="rId6" imgW="1371429" imgH="895238" progId="PBrush">
                  <p:embed/>
                  <p:pic>
                    <p:nvPicPr>
                      <p:cNvPr id="18" name="Đối tượng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189" y="3505203"/>
                        <a:ext cx="2436812" cy="154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49046028"/>
              </p:ext>
            </p:extLst>
          </p:nvPr>
        </p:nvGraphicFramePr>
        <p:xfrm>
          <a:off x="7467602" y="5105400"/>
          <a:ext cx="248602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Bitmap Image" r:id="rId8" imgW="1028844" imgH="609524" progId="PBrush">
                  <p:embed/>
                </p:oleObj>
              </mc:Choice>
              <mc:Fallback>
                <p:oleObj name="Bitmap Image" r:id="rId8" imgW="1028844" imgH="609524" progId="PBrush">
                  <p:embed/>
                  <p:pic>
                    <p:nvPicPr>
                      <p:cNvPr id="19" name="Đối tượng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2" y="5105400"/>
                        <a:ext cx="248602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65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814</Words>
  <Application>Microsoft Office PowerPoint</Application>
  <PresentationFormat>Widescreen</PresentationFormat>
  <Paragraphs>80</Paragraphs>
  <Slides>18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.VnSouthern</vt:lpstr>
      <vt:lpstr>Arial</vt:lpstr>
      <vt:lpstr>Calibri</vt:lpstr>
      <vt:lpstr>Calibri Light</vt:lpstr>
      <vt:lpstr>Times New Roman</vt:lpstr>
      <vt:lpstr>VNI-Times</vt:lpstr>
      <vt:lpstr>Wingdings</vt:lpstr>
      <vt:lpstr>Wingdings 2</vt:lpstr>
      <vt:lpstr>Office Theme</vt:lpstr>
      <vt:lpstr>1_Office Theme</vt:lpstr>
      <vt:lpstr>2_Default Design</vt:lpstr>
      <vt:lpstr>Bitmap Image</vt:lpstr>
      <vt:lpstr>PowerPoint Presentation</vt:lpstr>
      <vt:lpstr>PowerPoint Presentation</vt:lpstr>
      <vt:lpstr>CHUYÊN ĐỀ: KHƠI GỢI LÒNG TỰ HÀO CỦA HỌC SINH VỀ TRUYỀN THỐNG TỐT ĐẸP CỦA GIA ĐÌNH, DÒNG HỌ QUA GIỜ DẠY GDCD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NHÀ GIÁO NGUYỄN LÂN</vt:lpstr>
      <vt:lpstr> BÁNH CHƯNG-TRANH KHÚC</vt:lpstr>
      <vt:lpstr>PowerPoint Presentation</vt:lpstr>
      <vt:lpstr>PowerPoint Presentation</vt:lpstr>
      <vt:lpstr>PowerPoint Presentation</vt:lpstr>
      <vt:lpstr>TRÒ CHƠI: BAY LÊN NÀO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 VỀ DỰ GIỜ LỚP 7A4</dc:title>
  <dc:creator>PC</dc:creator>
  <cp:lastModifiedBy>PC</cp:lastModifiedBy>
  <cp:revision>38</cp:revision>
  <dcterms:created xsi:type="dcterms:W3CDTF">2020-12-05T07:43:07Z</dcterms:created>
  <dcterms:modified xsi:type="dcterms:W3CDTF">2020-12-10T02:04:41Z</dcterms:modified>
</cp:coreProperties>
</file>