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7A823-DB0B-4461-BAC7-E20C375B0453}" v="12" dt="2023-03-14T11:44:13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ong Hwan Eiselstein" userId="28ee5b191d590339" providerId="LiveId" clId="{2317A823-DB0B-4461-BAC7-E20C375B0453}"/>
    <pc:docChg chg="custSel addSld modSld">
      <pc:chgData name="Myong Hwan Eiselstein" userId="28ee5b191d590339" providerId="LiveId" clId="{2317A823-DB0B-4461-BAC7-E20C375B0453}" dt="2023-03-14T11:44:48.032" v="131" actId="1076"/>
      <pc:docMkLst>
        <pc:docMk/>
      </pc:docMkLst>
      <pc:sldChg chg="addSp modSp mod">
        <pc:chgData name="Myong Hwan Eiselstein" userId="28ee5b191d590339" providerId="LiveId" clId="{2317A823-DB0B-4461-BAC7-E20C375B0453}" dt="2023-03-14T11:44:48.032" v="131" actId="1076"/>
        <pc:sldMkLst>
          <pc:docMk/>
          <pc:sldMk cId="4023065640" sldId="262"/>
        </pc:sldMkLst>
        <pc:spChg chg="add mod">
          <ac:chgData name="Myong Hwan Eiselstein" userId="28ee5b191d590339" providerId="LiveId" clId="{2317A823-DB0B-4461-BAC7-E20C375B0453}" dt="2023-03-14T11:44:48.032" v="131" actId="1076"/>
          <ac:spMkLst>
            <pc:docMk/>
            <pc:sldMk cId="4023065640" sldId="262"/>
            <ac:spMk id="2" creationId="{3FD09DD4-56F3-C83D-E4C8-2709342F0C0C}"/>
          </ac:spMkLst>
        </pc:spChg>
        <pc:graphicFrameChg chg="mod">
          <ac:chgData name="Myong Hwan Eiselstein" userId="28ee5b191d590339" providerId="LiveId" clId="{2317A823-DB0B-4461-BAC7-E20C375B0453}" dt="2023-03-14T11:44:05.712" v="73" actId="14100"/>
          <ac:graphicFrameMkLst>
            <pc:docMk/>
            <pc:sldMk cId="4023065640" sldId="262"/>
            <ac:graphicFrameMk id="4" creationId="{81AE0741-5170-A2D5-CBB2-DF6FAAB5DB92}"/>
          </ac:graphicFrameMkLst>
        </pc:graphicFrameChg>
      </pc:sldChg>
      <pc:sldChg chg="addSp delSp modSp mod">
        <pc:chgData name="Myong Hwan Eiselstein" userId="28ee5b191d590339" providerId="LiveId" clId="{2317A823-DB0B-4461-BAC7-E20C375B0453}" dt="2023-03-14T11:41:31.908" v="12" actId="255"/>
        <pc:sldMkLst>
          <pc:docMk/>
          <pc:sldMk cId="15808351" sldId="268"/>
        </pc:sldMkLst>
        <pc:spChg chg="mod">
          <ac:chgData name="Myong Hwan Eiselstein" userId="28ee5b191d590339" providerId="LiveId" clId="{2317A823-DB0B-4461-BAC7-E20C375B0453}" dt="2023-03-14T11:41:23.812" v="11" actId="26606"/>
          <ac:spMkLst>
            <pc:docMk/>
            <pc:sldMk cId="15808351" sldId="268"/>
            <ac:spMk id="2" creationId="{61D7F984-F238-2529-CE98-79758B8834AC}"/>
          </ac:spMkLst>
        </pc:spChg>
        <pc:spChg chg="mod">
          <ac:chgData name="Myong Hwan Eiselstein" userId="28ee5b191d590339" providerId="LiveId" clId="{2317A823-DB0B-4461-BAC7-E20C375B0453}" dt="2023-03-14T11:41:31.908" v="12" actId="255"/>
          <ac:spMkLst>
            <pc:docMk/>
            <pc:sldMk cId="15808351" sldId="268"/>
            <ac:spMk id="3" creationId="{184AFFFB-38AB-E3C5-C0E4-DB59DDE9F144}"/>
          </ac:spMkLst>
        </pc:spChg>
        <pc:spChg chg="add del">
          <ac:chgData name="Myong Hwan Eiselstein" userId="28ee5b191d590339" providerId="LiveId" clId="{2317A823-DB0B-4461-BAC7-E20C375B0453}" dt="2023-03-14T11:40:34.110" v="1"/>
          <ac:spMkLst>
            <pc:docMk/>
            <pc:sldMk cId="15808351" sldId="268"/>
            <ac:spMk id="4" creationId="{1EA89D18-AF3E-DAAD-5AAD-8D8B6D5D9969}"/>
          </ac:spMkLst>
        </pc:spChg>
        <pc:spChg chg="add del">
          <ac:chgData name="Myong Hwan Eiselstein" userId="28ee5b191d590339" providerId="LiveId" clId="{2317A823-DB0B-4461-BAC7-E20C375B0453}" dt="2023-03-14T11:40:45.523" v="3" actId="478"/>
          <ac:spMkLst>
            <pc:docMk/>
            <pc:sldMk cId="15808351" sldId="268"/>
            <ac:spMk id="5" creationId="{D92FA6DE-FCF5-7005-AA3A-C0AE971C1590}"/>
          </ac:spMkLst>
        </pc:spChg>
        <pc:spChg chg="del">
          <ac:chgData name="Myong Hwan Eiselstein" userId="28ee5b191d590339" providerId="LiveId" clId="{2317A823-DB0B-4461-BAC7-E20C375B0453}" dt="2023-03-14T11:41:23.812" v="11" actId="26606"/>
          <ac:spMkLst>
            <pc:docMk/>
            <pc:sldMk cId="15808351" sldId="268"/>
            <ac:spMk id="8" creationId="{081EA652-8C6A-4E69-BEB9-170809474553}"/>
          </ac:spMkLst>
        </pc:spChg>
        <pc:spChg chg="del">
          <ac:chgData name="Myong Hwan Eiselstein" userId="28ee5b191d590339" providerId="LiveId" clId="{2317A823-DB0B-4461-BAC7-E20C375B0453}" dt="2023-03-14T11:41:23.812" v="11" actId="26606"/>
          <ac:spMkLst>
            <pc:docMk/>
            <pc:sldMk cId="15808351" sldId="268"/>
            <ac:spMk id="10" creationId="{5298780A-33B9-4EA2-8F67-DE68AD62841B}"/>
          </ac:spMkLst>
        </pc:spChg>
        <pc:spChg chg="del">
          <ac:chgData name="Myong Hwan Eiselstein" userId="28ee5b191d590339" providerId="LiveId" clId="{2317A823-DB0B-4461-BAC7-E20C375B0453}" dt="2023-03-14T11:41:23.812" v="11" actId="26606"/>
          <ac:spMkLst>
            <pc:docMk/>
            <pc:sldMk cId="15808351" sldId="268"/>
            <ac:spMk id="12" creationId="{7F488E8B-4E1E-4402-8935-D4E6C02615C7}"/>
          </ac:spMkLst>
        </pc:spChg>
        <pc:spChg chg="add">
          <ac:chgData name="Myong Hwan Eiselstein" userId="28ee5b191d590339" providerId="LiveId" clId="{2317A823-DB0B-4461-BAC7-E20C375B0453}" dt="2023-03-14T11:41:23.812" v="11" actId="26606"/>
          <ac:spMkLst>
            <pc:docMk/>
            <pc:sldMk cId="15808351" sldId="268"/>
            <ac:spMk id="17" creationId="{45D37F4E-DDB4-456B-97E0-9937730A039F}"/>
          </ac:spMkLst>
        </pc:spChg>
        <pc:spChg chg="add">
          <ac:chgData name="Myong Hwan Eiselstein" userId="28ee5b191d590339" providerId="LiveId" clId="{2317A823-DB0B-4461-BAC7-E20C375B0453}" dt="2023-03-14T11:41:23.812" v="11" actId="26606"/>
          <ac:spMkLst>
            <pc:docMk/>
            <pc:sldMk cId="15808351" sldId="268"/>
            <ac:spMk id="19" creationId="{B2DD41CD-8F47-4F56-AD12-4E2FF7696987}"/>
          </ac:spMkLst>
        </pc:spChg>
        <pc:picChg chg="add mod">
          <ac:chgData name="Myong Hwan Eiselstein" userId="28ee5b191d590339" providerId="LiveId" clId="{2317A823-DB0B-4461-BAC7-E20C375B0453}" dt="2023-03-14T11:41:23.812" v="11" actId="26606"/>
          <ac:picMkLst>
            <pc:docMk/>
            <pc:sldMk cId="15808351" sldId="268"/>
            <ac:picMk id="7" creationId="{DA07635B-C6EE-FE87-0711-F884E3B12350}"/>
          </ac:picMkLst>
        </pc:picChg>
      </pc:sldChg>
      <pc:sldChg chg="addSp modSp new mod">
        <pc:chgData name="Myong Hwan Eiselstein" userId="28ee5b191d590339" providerId="LiveId" clId="{2317A823-DB0B-4461-BAC7-E20C375B0453}" dt="2023-03-14T11:42:54.873" v="72" actId="20577"/>
        <pc:sldMkLst>
          <pc:docMk/>
          <pc:sldMk cId="1134768595" sldId="271"/>
        </pc:sldMkLst>
        <pc:spChg chg="mod">
          <ac:chgData name="Myong Hwan Eiselstein" userId="28ee5b191d590339" providerId="LiveId" clId="{2317A823-DB0B-4461-BAC7-E20C375B0453}" dt="2023-03-14T11:42:54.873" v="72" actId="20577"/>
          <ac:spMkLst>
            <pc:docMk/>
            <pc:sldMk cId="1134768595" sldId="271"/>
            <ac:spMk id="2" creationId="{E16A857D-C279-C3BD-E361-FD67E1AA76C8}"/>
          </ac:spMkLst>
        </pc:spChg>
        <pc:spChg chg="mod">
          <ac:chgData name="Myong Hwan Eiselstein" userId="28ee5b191d590339" providerId="LiveId" clId="{2317A823-DB0B-4461-BAC7-E20C375B0453}" dt="2023-03-14T11:42:50.201" v="71" actId="255"/>
          <ac:spMkLst>
            <pc:docMk/>
            <pc:sldMk cId="1134768595" sldId="271"/>
            <ac:spMk id="3" creationId="{267D1F7D-1500-BCC3-75F6-63605DBE9B7F}"/>
          </ac:spMkLst>
        </pc:spChg>
        <pc:picChg chg="add mod">
          <ac:chgData name="Myong Hwan Eiselstein" userId="28ee5b191d590339" providerId="LiveId" clId="{2317A823-DB0B-4461-BAC7-E20C375B0453}" dt="2023-03-14T11:42:42.347" v="70" actId="1076"/>
          <ac:picMkLst>
            <pc:docMk/>
            <pc:sldMk cId="1134768595" sldId="271"/>
            <ac:picMk id="5" creationId="{F7882B60-3BE9-8145-2700-3002CCE2C8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9234-7A58-93FC-0129-524936663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4AF99-4726-8C38-E27C-6C3708BCD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540B-B2BE-2CAC-8FB3-1ADB4060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5648-927A-CAD0-EB5B-01140EF7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1962C-9E17-C0E3-C718-F4B94D18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806D-B2AB-36DE-AF2A-8E9146A9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EC01E-6FBA-82E6-C246-92C4AF710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706D-0A04-70AD-9615-E3F0EA6E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4EA7C-9DF5-CE55-06D5-516F8037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3751-00DC-59C9-EF42-712ED2B2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392C1-8A6B-57F4-0683-1BBCCFAF6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B94FB-5703-5D99-9D23-520EE0E6C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ACDB-4B05-C4EC-0827-46702EF1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E82D-F885-0351-FC19-0FC09424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31208-8682-5DAB-4F2C-612A0C54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BF63-6EDC-C1F2-AE52-2C2CCB12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07BD-2AA9-F429-4858-77DDD61AE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6CD1-9F91-7758-4B4B-9A87EE30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EBC93-30F1-7821-DFC6-427D743E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12F0E-0F29-BD5A-9285-9B655D32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7949-9F3A-A099-7211-64FE5206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98BF-BDEC-6A02-3ED6-9211E1CE0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C456A-9E96-A48B-8911-7FECB956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E7CBE-3F7B-DE87-EF0A-1E0BACCA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6D27A-A820-9ABF-A052-59ADB276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8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C4D9-9297-DDBA-D54B-6078B47B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B30B-7FA2-D157-0100-84952BF61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CF886-FEC5-541E-F6FD-7C221F82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DB9BC-1508-F4B9-1E45-80679CC4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CEBF5-FE93-7134-B6C0-07DA79E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FDD24-1727-4A15-B623-76B852D1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ACE5-253E-1E3C-C0D5-3B223880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929AD-FFD9-2A61-2199-57782AD06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FC4CC-B2A6-0C66-A3B9-DFD634FE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39952-4AA5-436B-A3E8-8560346F8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1302F-D34A-9B39-2A10-22901255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6BE33-5ACD-505F-1327-A7B426E9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6FFDF-688F-8D6F-964A-C3027D24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83672-C5C7-656F-BF73-28792C3C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4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5EBE-B88D-6646-8BBF-F13756EF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787F8-01FE-10A7-1A2F-D38CDA1F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531E5-8852-85AF-34FA-4D02C8AE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3496-F37F-DBF7-07AA-6CA9FDAC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E5891-FFF5-C2F8-5C2D-6899DF1B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B0BB0-4B25-BE40-D4B5-F9BDE544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412E-A09F-F8DC-6D9B-A6EB5596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C705-E8E5-0EF3-56B8-2F168C79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E7A3-C5BA-32F7-DACE-62155DCF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619DD-2367-AB89-870E-EE2295D38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A4D95-F810-8D71-67A9-7AFBB8CF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97ACD-4A11-2C3B-6D7A-F0995A30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3BD84-1D72-B16F-395A-BF78E717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5A16-9946-1CBF-0032-61A48BD3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405FC-4F52-61B8-1B44-95D007CCA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F29B1-5D76-B0B9-D4D6-E9230FCFB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0C7AE-23BB-B044-D637-E892E997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A71E2-C056-2C07-0BAC-866DE4D3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AE7A-826F-1E1A-830C-65BE47CC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F9B86-93BB-8D16-31A1-830A3ACC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CCAA6-41A5-4CDE-4B3C-EA6C64F2A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59C2-0FFA-50C9-94A9-C81BB56E9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D5F3-0496-44A9-B1C6-EDC57B9120B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6DBE-2E6E-26DB-01D6-2BC83D4C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EB48-7A15-3DE9-F728-1294CC430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6A24-58F0-47EE-8D8C-D61532B8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witter-logo-blue-267257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9160147@N03/1596627343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iasetainguyen.com/danh-sach-11-truong-quoc-te-chuan-o-ha-noi-b117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B9F4D9-F0FC-CD43-E443-816120744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Core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9DA27-E1B2-A5D0-AADB-BB9DDE8FA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Wednesday, March 15, 2023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781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7A541-24F2-DC6A-8E9C-10F4FFC6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Example of Individual Reflection - DEIJ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506AA-EA49-5115-5ADD-0CE554AE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410814"/>
          </a:xfrm>
        </p:spPr>
        <p:txBody>
          <a:bodyPr anchor="ctr">
            <a:no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Loyalty</a:t>
            </a:r>
            <a:r>
              <a:rPr lang="en-US" sz="2400" dirty="0"/>
              <a:t> – Yes: I got feedback from all stakeholders.</a:t>
            </a:r>
          </a:p>
          <a:p>
            <a:r>
              <a:rPr lang="en-US" sz="2400" dirty="0">
                <a:highlight>
                  <a:srgbClr val="00FFFF"/>
                </a:highlight>
              </a:rPr>
              <a:t>Duty</a:t>
            </a:r>
            <a:r>
              <a:rPr lang="en-US" sz="2400" dirty="0"/>
              <a:t> – Yes: I am serving my school community and their interests.</a:t>
            </a:r>
          </a:p>
          <a:p>
            <a:r>
              <a:rPr lang="en-US" sz="2400" dirty="0">
                <a:highlight>
                  <a:srgbClr val="FF00FF"/>
                </a:highlight>
              </a:rPr>
              <a:t>Respect</a:t>
            </a:r>
            <a:r>
              <a:rPr lang="en-US" sz="2400" dirty="0"/>
              <a:t> – Yes: I am honoring the beliefs of others despite my personal beliefs.</a:t>
            </a:r>
          </a:p>
          <a:p>
            <a:r>
              <a:rPr lang="en-US" sz="2400" dirty="0">
                <a:highlight>
                  <a:srgbClr val="0000FF"/>
                </a:highlight>
              </a:rPr>
              <a:t>Selfless Service</a:t>
            </a:r>
            <a:r>
              <a:rPr lang="en-US" sz="2400" dirty="0"/>
              <a:t> – Yes: I am not doing this for extra reward or recognition.</a:t>
            </a:r>
          </a:p>
          <a:p>
            <a:r>
              <a:rPr lang="en-US" sz="2400" dirty="0">
                <a:highlight>
                  <a:srgbClr val="FFFF00"/>
                </a:highlight>
              </a:rPr>
              <a:t>Honor</a:t>
            </a:r>
            <a:r>
              <a:rPr lang="en-US" sz="2400" dirty="0"/>
              <a:t> – Yes: Staying true to my core values.</a:t>
            </a:r>
          </a:p>
          <a:p>
            <a:r>
              <a:rPr lang="en-US" sz="2400" dirty="0">
                <a:highlight>
                  <a:srgbClr val="FF0000"/>
                </a:highlight>
              </a:rPr>
              <a:t>Integrity</a:t>
            </a:r>
            <a:r>
              <a:rPr lang="en-US" sz="2400" dirty="0"/>
              <a:t> – Yes, even if it is difficult to leave the HAC, I will do what’s best for my community.</a:t>
            </a:r>
          </a:p>
          <a:p>
            <a:r>
              <a:rPr lang="en-US" sz="2400" dirty="0">
                <a:highlight>
                  <a:srgbClr val="C0C0C0"/>
                </a:highlight>
              </a:rPr>
              <a:t>Personal Courage</a:t>
            </a:r>
            <a:r>
              <a:rPr lang="en-US" sz="2400" dirty="0"/>
              <a:t> – Yes: Despite opposition from the other directors, I voiced my concerns without hesitation.</a:t>
            </a:r>
          </a:p>
        </p:txBody>
      </p:sp>
    </p:spTree>
    <p:extLst>
      <p:ext uri="{BB962C8B-B14F-4D97-AF65-F5344CB8AC3E}">
        <p14:creationId xmlns:p14="http://schemas.microsoft.com/office/powerpoint/2010/main" val="36047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7F984-F238-2529-CE98-79758B88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Practical Application - Students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FFFB-38AB-E3C5-C0E4-DB59DDE9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400" dirty="0"/>
              <a:t>Follow your school’s core values</a:t>
            </a:r>
          </a:p>
          <a:p>
            <a:r>
              <a:rPr lang="en-US" sz="2400" dirty="0"/>
              <a:t>If school does not have, work with your students to create:</a:t>
            </a:r>
          </a:p>
          <a:p>
            <a:pPr lvl="1"/>
            <a:r>
              <a:rPr lang="en-US" dirty="0"/>
              <a:t>What are the core values most important to students?</a:t>
            </a:r>
          </a:p>
          <a:p>
            <a:pPr lvl="1"/>
            <a:r>
              <a:rPr lang="en-US" dirty="0"/>
              <a:t>What core values are students good at? What core values are they lacking?</a:t>
            </a:r>
          </a:p>
          <a:p>
            <a:pPr lvl="1"/>
            <a:r>
              <a:rPr lang="en-US" dirty="0"/>
              <a:t>What core values do teachers believe students need to be successful?</a:t>
            </a:r>
          </a:p>
          <a:p>
            <a:pPr lvl="1"/>
            <a:r>
              <a:rPr lang="en-US" dirty="0"/>
              <a:t>Create a list of 3-5 core values</a:t>
            </a:r>
          </a:p>
          <a:p>
            <a:r>
              <a:rPr lang="en-US" sz="2400" dirty="0"/>
              <a:t>Focus on one core value per month e.g. January – Respect, February – Creativity</a:t>
            </a:r>
          </a:p>
          <a:p>
            <a:r>
              <a:rPr lang="en-US" sz="2400" dirty="0"/>
              <a:t>Include core value into every lesson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7F984-F238-2529-CE98-79758B88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Practical Application – Students cont.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FFFB-38AB-E3C5-C0E4-DB59DDE9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When a student does something well or not so well, refer to the core values</a:t>
            </a:r>
          </a:p>
          <a:p>
            <a:r>
              <a:rPr lang="en-US" sz="3200" dirty="0"/>
              <a:t>Display the core values</a:t>
            </a:r>
          </a:p>
          <a:p>
            <a:r>
              <a:rPr lang="en-US" sz="3200" dirty="0"/>
              <a:t>Share the core values with parents, administrators and other teachers</a:t>
            </a:r>
          </a:p>
          <a:p>
            <a:r>
              <a:rPr lang="en-US" sz="3200" dirty="0"/>
              <a:t>Model the core values for your students</a:t>
            </a:r>
          </a:p>
          <a:p>
            <a:r>
              <a:rPr lang="en-US" sz="3200" dirty="0"/>
              <a:t>Hold each other accountable</a:t>
            </a:r>
          </a:p>
          <a:p>
            <a:pPr lvl="1"/>
            <a:endParaRPr lang="en-US" sz="2200" dirty="0"/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A07635B-C6EE-FE87-0711-F884E3B12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2" b="1"/>
          <a:stretch/>
        </p:blipFill>
        <p:spPr>
          <a:xfrm rot="54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CA595-02FD-5CED-B184-B104C17A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>
            <a:normAutofit/>
          </a:bodyPr>
          <a:lstStyle/>
          <a:p>
            <a:r>
              <a:rPr lang="en-US" sz="6000"/>
              <a:t>Exercise – Choose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635D-9F7E-2771-5FD9-CE294620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266614"/>
            <a:ext cx="5769224" cy="375943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Create a list of three core values</a:t>
            </a:r>
          </a:p>
          <a:p>
            <a:r>
              <a:rPr lang="en-US" sz="3600" dirty="0"/>
              <a:t>Share them with the person sitting next to you</a:t>
            </a:r>
          </a:p>
          <a:p>
            <a:r>
              <a:rPr lang="en-US" sz="3600" dirty="0"/>
              <a:t>Describe how you did or did not live up to them today</a:t>
            </a:r>
          </a:p>
        </p:txBody>
      </p:sp>
    </p:spTree>
    <p:extLst>
      <p:ext uri="{BB962C8B-B14F-4D97-AF65-F5344CB8AC3E}">
        <p14:creationId xmlns:p14="http://schemas.microsoft.com/office/powerpoint/2010/main" val="38434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857D-C279-C3BD-E361-FD67E1AA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core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1F7D-1500-BCC3-75F6-63605DBE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#CoreValuesHanoi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7882B60-3BE9-8145-2700-3002CCE2C8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385041" y="195943"/>
            <a:ext cx="2556588" cy="25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Neon Pink Question Mark">
            <a:extLst>
              <a:ext uri="{FF2B5EF4-FFF2-40B4-BE49-F238E27FC236}">
                <a16:creationId xmlns:a16="http://schemas.microsoft.com/office/drawing/2014/main" id="{ABA244C7-9BBB-A657-88E5-1A91846EF7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68D56-4DC6-78EA-0E7A-B12EBC13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5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077C9-8708-486B-8017-9FDAABB8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/>
              <a:t>Definition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77FE7-8461-1B78-4059-8CD874E3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4400" dirty="0"/>
              <a:t>Personal ethics or ideals that guide you when making decisions, building relationships and solving problems.</a:t>
            </a:r>
          </a:p>
        </p:txBody>
      </p:sp>
    </p:spTree>
    <p:extLst>
      <p:ext uri="{BB962C8B-B14F-4D97-AF65-F5344CB8AC3E}">
        <p14:creationId xmlns:p14="http://schemas.microsoft.com/office/powerpoint/2010/main" val="40970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D19FB-2BDF-84D7-4C1B-3F41B117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Example - Microsoft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4644-C676-6C56-370C-001BFBB3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Citizenship</a:t>
            </a:r>
          </a:p>
          <a:p>
            <a:r>
              <a:rPr lang="en-US" sz="3200" dirty="0"/>
              <a:t>Trustworthy Computing</a:t>
            </a:r>
          </a:p>
          <a:p>
            <a:r>
              <a:rPr lang="en-US" sz="3200" dirty="0"/>
              <a:t>Innovation</a:t>
            </a:r>
          </a:p>
          <a:p>
            <a:r>
              <a:rPr lang="en-US" sz="3200" dirty="0"/>
              <a:t>Diversity and Inclusion</a:t>
            </a:r>
          </a:p>
          <a:p>
            <a:r>
              <a:rPr lang="en-US" sz="3200" dirty="0"/>
              <a:t>Environment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239A5B-2B0B-1314-2550-E4A1B8B4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649" r="19846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A7CDA-E0C2-0CED-ACB6-55582FE14882}"/>
              </a:ext>
            </a:extLst>
          </p:cNvPr>
          <p:cNvSpPr txBox="1"/>
          <p:nvPr/>
        </p:nvSpPr>
        <p:spPr>
          <a:xfrm>
            <a:off x="9216382" y="585859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39160147@N03/1596627343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736D-1DB8-729E-9936-572AE7EB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Example – St. Paul American School Hanoi</a:t>
            </a:r>
          </a:p>
        </p:txBody>
      </p:sp>
      <p:pic>
        <p:nvPicPr>
          <p:cNvPr id="7" name="Picture 6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92C0AF33-0DC5-FAF7-3644-40FFBB738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6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36BB-D730-DD4B-47B4-22A413D0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590923"/>
            <a:ext cx="7485413" cy="2776537"/>
          </a:xfrm>
        </p:spPr>
        <p:txBody>
          <a:bodyPr anchor="ctr">
            <a:noAutofit/>
          </a:bodyPr>
          <a:lstStyle/>
          <a:p>
            <a:r>
              <a:rPr lang="en-US" sz="3200" dirty="0"/>
              <a:t>Respect</a:t>
            </a:r>
          </a:p>
          <a:p>
            <a:r>
              <a:rPr lang="en-US" sz="3200" dirty="0"/>
              <a:t>Integrity</a:t>
            </a:r>
          </a:p>
          <a:p>
            <a:r>
              <a:rPr lang="en-US" sz="3200" dirty="0"/>
              <a:t>Honesty</a:t>
            </a:r>
          </a:p>
          <a:p>
            <a:r>
              <a:rPr lang="en-US" sz="3200" dirty="0"/>
              <a:t>Responsibility</a:t>
            </a:r>
          </a:p>
          <a:p>
            <a:r>
              <a:rPr lang="en-US" sz="3200" dirty="0"/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20693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04B2E-A5B7-51EF-2BB7-4964CDA9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Personal Core Values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CC764-A03E-F63D-973C-FA82A6D8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en-US" dirty="0"/>
              <a:t>Loyalty</a:t>
            </a:r>
          </a:p>
          <a:p>
            <a:r>
              <a:rPr lang="en-US" dirty="0"/>
              <a:t>Duty</a:t>
            </a:r>
          </a:p>
          <a:p>
            <a:r>
              <a:rPr lang="en-US" dirty="0"/>
              <a:t>Respect</a:t>
            </a:r>
          </a:p>
          <a:p>
            <a:r>
              <a:rPr lang="en-US" dirty="0"/>
              <a:t>Selfless Service</a:t>
            </a:r>
          </a:p>
          <a:p>
            <a:r>
              <a:rPr lang="en-US" dirty="0"/>
              <a:t>Honor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Personal Courage</a:t>
            </a:r>
          </a:p>
        </p:txBody>
      </p:sp>
    </p:spTree>
    <p:extLst>
      <p:ext uri="{BB962C8B-B14F-4D97-AF65-F5344CB8AC3E}">
        <p14:creationId xmlns:p14="http://schemas.microsoft.com/office/powerpoint/2010/main" val="31309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0893F-2FC0-2F67-65B4-4DB948C4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Why are core values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9681-B45E-CAC1-75DB-57F7136E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They show what is most important to an individual or organization.</a:t>
            </a:r>
          </a:p>
          <a:p>
            <a:r>
              <a:rPr lang="en-US" sz="3200" dirty="0"/>
              <a:t>They help guide actions.</a:t>
            </a:r>
          </a:p>
          <a:p>
            <a:r>
              <a:rPr lang="en-US" sz="3200" dirty="0"/>
              <a:t>They are necessary in the workplace and higher learning, but we are not teaching them to our students.</a:t>
            </a:r>
          </a:p>
          <a:p>
            <a:r>
              <a:rPr lang="en-US" sz="3200" dirty="0"/>
              <a:t>They establish common ground in a global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389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E91E-FEAD-7292-2313-8503B2F1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Core Values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99363F-4B19-1D60-A431-4251B2C1D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495811"/>
              </p:ext>
            </p:extLst>
          </p:nvPr>
        </p:nvGraphicFramePr>
        <p:xfrm>
          <a:off x="838200" y="1570383"/>
          <a:ext cx="10515600" cy="4661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174599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093337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37678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370387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02305278"/>
                    </a:ext>
                  </a:extLst>
                </a:gridCol>
              </a:tblGrid>
              <a:tr h="93229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Honor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Loyalty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Spirituality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65834"/>
                  </a:ext>
                </a:extLst>
              </a:tr>
              <a:tr h="93229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Humility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Compassion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Kindness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Selflessness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9410"/>
                  </a:ext>
                </a:extLst>
              </a:tr>
              <a:tr h="93229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Generosity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Courage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Appreciation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Empathy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14168"/>
                  </a:ext>
                </a:extLst>
              </a:tr>
              <a:tr h="93229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Self-Reliance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Attentiveness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Citizenship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Competency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41186"/>
                  </a:ext>
                </a:extLst>
              </a:tr>
              <a:tr h="93229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Transparency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3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95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81AE0741-5170-A2D5-CBB2-DF6FAAB5D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126414"/>
                  </p:ext>
                </p:extLst>
              </p:nvPr>
            </p:nvGraphicFramePr>
            <p:xfrm>
              <a:off x="1295476" y="802432"/>
              <a:ext cx="9601047" cy="605556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81AE0741-5170-A2D5-CBB2-DF6FAAB5DB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476" y="802432"/>
                <a:ext cx="9601047" cy="605556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D09DD4-56F3-C83D-E4C8-2709342F0C0C}"/>
              </a:ext>
            </a:extLst>
          </p:cNvPr>
          <p:cNvSpPr txBox="1"/>
          <p:nvPr/>
        </p:nvSpPr>
        <p:spPr>
          <a:xfrm>
            <a:off x="1211501" y="0"/>
            <a:ext cx="9140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menti.com      code = 3395 0002</a:t>
            </a:r>
          </a:p>
        </p:txBody>
      </p:sp>
    </p:spTree>
    <p:extLst>
      <p:ext uri="{BB962C8B-B14F-4D97-AF65-F5344CB8AC3E}">
        <p14:creationId xmlns:p14="http://schemas.microsoft.com/office/powerpoint/2010/main" val="402306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CB004-E532-23C6-59F0-D70845F0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Practical Applications - Individual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F9968-408F-B481-806D-026A43B4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55211"/>
            <a:ext cx="9724031" cy="4908251"/>
          </a:xfrm>
        </p:spPr>
        <p:txBody>
          <a:bodyPr anchor="ctr">
            <a:normAutofit/>
          </a:bodyPr>
          <a:lstStyle/>
          <a:p>
            <a:r>
              <a:rPr lang="en-US" dirty="0"/>
              <a:t>Create new list each year or revise current list</a:t>
            </a:r>
          </a:p>
          <a:p>
            <a:pPr lvl="1"/>
            <a:r>
              <a:rPr lang="en-US" sz="2800" dirty="0"/>
              <a:t>Ideal is 3 – 5 core values</a:t>
            </a:r>
          </a:p>
          <a:p>
            <a:pPr lvl="1"/>
            <a:r>
              <a:rPr lang="en-US" sz="2800" dirty="0"/>
              <a:t>One-word e.g. “Courage”</a:t>
            </a:r>
          </a:p>
          <a:p>
            <a:pPr lvl="1"/>
            <a:r>
              <a:rPr lang="en-US" sz="2800" dirty="0"/>
              <a:t>Mantra “Progress, not perfection”</a:t>
            </a:r>
          </a:p>
          <a:p>
            <a:r>
              <a:rPr lang="en-US" dirty="0"/>
              <a:t>Keep a journal</a:t>
            </a:r>
          </a:p>
          <a:p>
            <a:pPr lvl="1"/>
            <a:r>
              <a:rPr lang="en-US" sz="2800" dirty="0"/>
              <a:t>Did I live my core values today?</a:t>
            </a:r>
          </a:p>
          <a:p>
            <a:pPr lvl="1"/>
            <a:r>
              <a:rPr lang="en-US" sz="2800" dirty="0"/>
              <a:t>Where did I fail to live up to my core values today?</a:t>
            </a:r>
          </a:p>
          <a:p>
            <a:pPr lvl="1"/>
            <a:r>
              <a:rPr lang="en-US" sz="2800" dirty="0"/>
              <a:t>How can I improve?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8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webextension1.xml><?xml version="1.0" encoding="utf-8"?>
<we:webextension xmlns:we="http://schemas.microsoft.com/office/webextensions/webextension/2010/11" id="{87A3F0B8-40F1-40C4-8692-C461CCEC7E47}">
  <we:reference id="wa104379261" version="3.0.2.4" store="en-US" storeType="OMEX"/>
  <we:alternateReferences>
    <we:reference id="wa104379261" version="3.0.2.4" store="wa104379261" storeType="OMEX"/>
  </we:alternateReferences>
  <we:properties>
    <we:property name="mentimeter-slide" value="{&quot;slideNumber&quot;:&quot;262&quot;,&quot;seriesId&quot;:&quot;alsa6jxf1m447fsjhw2p5bbuyq48ccgx&quot;,&quot;questionId&quot;:&quot;5ay7ioia3vrt&quot;,&quot;link&quot;:&quot;https://www.mentimeter.com/app/presentation/alsa6jxf1m447fsjhw2p5bbuyq48ccgx/5ay7ioia3vrt?ppt_app=true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514</Words>
  <Application>Microsoft Office PowerPoint</Application>
  <PresentationFormat>Widescreen</PresentationFormat>
  <Paragraphs>126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Core Values</vt:lpstr>
      <vt:lpstr>Definition</vt:lpstr>
      <vt:lpstr>Example - Microsoft</vt:lpstr>
      <vt:lpstr>Example – St. Paul American School Hanoi</vt:lpstr>
      <vt:lpstr>Personal Core Values</vt:lpstr>
      <vt:lpstr>Why are core values important?</vt:lpstr>
      <vt:lpstr>Examples of Core Values</vt:lpstr>
      <vt:lpstr>PowerPoint Presentation</vt:lpstr>
      <vt:lpstr>Practical Applications - Individual</vt:lpstr>
      <vt:lpstr>Example of Individual Reflection - DEIJ</vt:lpstr>
      <vt:lpstr>Practical Application - Students</vt:lpstr>
      <vt:lpstr>Practical Application – Students cont.</vt:lpstr>
      <vt:lpstr>Exercise – Choose Core Values</vt:lpstr>
      <vt:lpstr>Share your core values…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Values</dc:title>
  <dc:creator>Myong Hwan Eiselstein</dc:creator>
  <cp:lastModifiedBy>Windows User</cp:lastModifiedBy>
  <cp:revision>2</cp:revision>
  <dcterms:created xsi:type="dcterms:W3CDTF">2023-03-13T12:45:15Z</dcterms:created>
  <dcterms:modified xsi:type="dcterms:W3CDTF">2023-03-15T08:04:50Z</dcterms:modified>
</cp:coreProperties>
</file>