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5" r:id="rId4"/>
    <p:sldMasterId id="2147483667" r:id="rId5"/>
    <p:sldMasterId id="2147483669" r:id="rId6"/>
    <p:sldMasterId id="2147483671" r:id="rId7"/>
  </p:sldMasterIdLst>
  <p:notesMasterIdLst>
    <p:notesMasterId r:id="rId40"/>
  </p:notesMasterIdLst>
  <p:sldIdLst>
    <p:sldId id="256" r:id="rId8"/>
    <p:sldId id="257" r:id="rId9"/>
    <p:sldId id="281" r:id="rId10"/>
    <p:sldId id="282" r:id="rId11"/>
    <p:sldId id="283" r:id="rId12"/>
    <p:sldId id="284" r:id="rId13"/>
    <p:sldId id="285" r:id="rId14"/>
    <p:sldId id="280" r:id="rId15"/>
    <p:sldId id="279" r:id="rId16"/>
    <p:sldId id="278" r:id="rId17"/>
    <p:sldId id="277" r:id="rId18"/>
    <p:sldId id="276" r:id="rId19"/>
    <p:sldId id="275" r:id="rId20"/>
    <p:sldId id="286" r:id="rId21"/>
    <p:sldId id="287" r:id="rId22"/>
    <p:sldId id="274" r:id="rId23"/>
    <p:sldId id="273" r:id="rId24"/>
    <p:sldId id="272" r:id="rId25"/>
    <p:sldId id="288" r:id="rId26"/>
    <p:sldId id="290" r:id="rId27"/>
    <p:sldId id="291" r:id="rId28"/>
    <p:sldId id="292" r:id="rId29"/>
    <p:sldId id="293" r:id="rId30"/>
    <p:sldId id="270" r:id="rId31"/>
    <p:sldId id="271" r:id="rId32"/>
    <p:sldId id="269" r:id="rId33"/>
    <p:sldId id="294" r:id="rId34"/>
    <p:sldId id="268" r:id="rId35"/>
    <p:sldId id="267" r:id="rId36"/>
    <p:sldId id="266" r:id="rId37"/>
    <p:sldId id="265" r:id="rId38"/>
    <p:sldId id="295"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tahoma" panose="020B0604030504040204" pitchFamily="34" charset="0"/>
      <p:regular r:id="rId45"/>
      <p:bold r:id="rId46"/>
    </p:embeddedFont>
    <p:embeddedFont>
      <p:font typeface="Calibri Light" panose="020F0302020204030204" pitchFamily="34" charset="0"/>
      <p:regular r:id="rId47"/>
      <p:italic r:id="rId48"/>
    </p:embeddedFont>
    <p:embeddedFont>
      <p:font typeface=".VnMystical" panose="020B7200000000000000"/>
      <p:regular r:id="rId49"/>
    </p:embeddedFont>
    <p:embeddedFont>
      <p:font typeface="Action Jackson" panose="020B0604020202020204" charset="0"/>
      <p:regular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22" autoAdjust="0"/>
  </p:normalViewPr>
  <p:slideViewPr>
    <p:cSldViewPr>
      <p:cViewPr varScale="1">
        <p:scale>
          <a:sx n="31" d="100"/>
          <a:sy n="31" d="100"/>
        </p:scale>
        <p:origin x="68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6D97C-7D50-4BE6-99F6-5B82FBFFB7B2}"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AEC42-CA3A-44F6-BC80-46AA1C557C06}" type="slidenum">
              <a:rPr lang="en-GB" smtClean="0"/>
              <a:t>‹#›</a:t>
            </a:fld>
            <a:endParaRPr lang="en-GB"/>
          </a:p>
        </p:txBody>
      </p:sp>
    </p:spTree>
    <p:extLst>
      <p:ext uri="{BB962C8B-B14F-4D97-AF65-F5344CB8AC3E}">
        <p14:creationId xmlns:p14="http://schemas.microsoft.com/office/powerpoint/2010/main" val="84928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4AEC42-CA3A-44F6-BC80-46AA1C557C06}" type="slidenum">
              <a:rPr lang="en-GB" smtClean="0"/>
              <a:t>1</a:t>
            </a:fld>
            <a:endParaRPr lang="en-GB"/>
          </a:p>
        </p:txBody>
      </p:sp>
    </p:spTree>
    <p:extLst>
      <p:ext uri="{BB962C8B-B14F-4D97-AF65-F5344CB8AC3E}">
        <p14:creationId xmlns:p14="http://schemas.microsoft.com/office/powerpoint/2010/main" val="378038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302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021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82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593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948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268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68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2"/>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42"/>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EC71E10-E127-4060-A96E-CF3F99F50F0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8802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2"/>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42"/>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EC71E10-E127-4060-A96E-CF3F99F50F0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777725"/>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135836"/>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29213"/>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422490"/>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3C7057A-3CB6-4482-95B3-991E6705BD35}"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307979"/>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9.gif"/><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1.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2.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3.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4.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7.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8.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34.png"/><Relationship Id="rId35"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9.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9.gif"/><Relationship Id="rId1" Type="http://schemas.openxmlformats.org/officeDocument/2006/relationships/tags" Target="../tags/tag20.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3.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18" Type="http://schemas.openxmlformats.org/officeDocument/2006/relationships/image" Target="../media/image45.gif"/><Relationship Id="rId3" Type="http://schemas.openxmlformats.org/officeDocument/2006/relationships/audio" Target="../media/audio2.wav"/><Relationship Id="rId21" Type="http://schemas.openxmlformats.org/officeDocument/2006/relationships/image" Target="../media/image48.gif"/><Relationship Id="rId7" Type="http://schemas.openxmlformats.org/officeDocument/2006/relationships/image" Target="../media/image38.png"/><Relationship Id="rId12" Type="http://schemas.openxmlformats.org/officeDocument/2006/relationships/slide" Target="slide3.xml"/><Relationship Id="rId17" Type="http://schemas.openxmlformats.org/officeDocument/2006/relationships/image" Target="../media/image44.png"/><Relationship Id="rId2" Type="http://schemas.openxmlformats.org/officeDocument/2006/relationships/slideLayout" Target="../slideLayouts/slideLayout15.xml"/><Relationship Id="rId16" Type="http://schemas.openxmlformats.org/officeDocument/2006/relationships/slide" Target="slide5.xml"/><Relationship Id="rId20" Type="http://schemas.openxmlformats.org/officeDocument/2006/relationships/image" Target="../media/image47.gif"/><Relationship Id="rId1" Type="http://schemas.openxmlformats.org/officeDocument/2006/relationships/tags" Target="../tags/tag21.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0.png"/><Relationship Id="rId5" Type="http://schemas.openxmlformats.org/officeDocument/2006/relationships/image" Target="../media/image36.png"/><Relationship Id="rId15" Type="http://schemas.openxmlformats.org/officeDocument/2006/relationships/image" Target="../media/image43.png"/><Relationship Id="rId23" Type="http://schemas.openxmlformats.org/officeDocument/2006/relationships/image" Target="../media/image49.png"/><Relationship Id="rId10" Type="http://schemas.openxmlformats.org/officeDocument/2006/relationships/slide" Target="slide2.xml"/><Relationship Id="rId19" Type="http://schemas.openxmlformats.org/officeDocument/2006/relationships/image" Target="../media/image46.gif"/><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4.xml"/><Relationship Id="rId22"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7.xml"/><Relationship Id="rId1" Type="http://schemas.openxmlformats.org/officeDocument/2006/relationships/tags" Target="../tags/tag23.xml"/><Relationship Id="rId4" Type="http://schemas.openxmlformats.org/officeDocument/2006/relationships/slide" Target="sl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25.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26.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27.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9.gif"/><Relationship Id="rId1" Type="http://schemas.openxmlformats.org/officeDocument/2006/relationships/tags" Target="../tags/tag28.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7.gif"/></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34.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29.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 Id="rId35"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30.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9.gif"/><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7.gif"/></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31.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52.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32.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 Id="rId27"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9.gif"/><Relationship Id="rId1" Type="http://schemas.openxmlformats.org/officeDocument/2006/relationships/tags" Target="../tags/tag33.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1.gif"/><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media" Target="../media/media5.wav"/><Relationship Id="rId13" Type="http://schemas.openxmlformats.org/officeDocument/2006/relationships/audio" Target="../media/audio1.wav"/><Relationship Id="rId18" Type="http://schemas.openxmlformats.org/officeDocument/2006/relationships/image" Target="../media/image26.png"/><Relationship Id="rId3" Type="http://schemas.openxmlformats.org/officeDocument/2006/relationships/audio" Target="../media/media2.wav"/><Relationship Id="rId7" Type="http://schemas.openxmlformats.org/officeDocument/2006/relationships/audio" Target="../media/media4.wav"/><Relationship Id="rId12" Type="http://schemas.openxmlformats.org/officeDocument/2006/relationships/slideLayout" Target="../slideLayouts/slideLayout12.xml"/><Relationship Id="rId17" Type="http://schemas.openxmlformats.org/officeDocument/2006/relationships/image" Target="../media/image25.png"/><Relationship Id="rId2" Type="http://schemas.microsoft.com/office/2007/relationships/media" Target="../media/media2.wav"/><Relationship Id="rId16" Type="http://schemas.openxmlformats.org/officeDocument/2006/relationships/image" Target="../media/image24.png"/><Relationship Id="rId1" Type="http://schemas.openxmlformats.org/officeDocument/2006/relationships/tags" Target="../tags/tag6.xml"/><Relationship Id="rId6" Type="http://schemas.microsoft.com/office/2007/relationships/media" Target="../media/media4.wav"/><Relationship Id="rId11" Type="http://schemas.openxmlformats.org/officeDocument/2006/relationships/audio" Target="../media/media6.wav"/><Relationship Id="rId5" Type="http://schemas.openxmlformats.org/officeDocument/2006/relationships/audio" Target="../media/media3.mp3"/><Relationship Id="rId15" Type="http://schemas.openxmlformats.org/officeDocument/2006/relationships/image" Target="../media/image23.png"/><Relationship Id="rId10" Type="http://schemas.microsoft.com/office/2007/relationships/media" Target="../media/media6.wav"/><Relationship Id="rId19" Type="http://schemas.openxmlformats.org/officeDocument/2006/relationships/image" Target="../media/image20.png"/><Relationship Id="rId4" Type="http://schemas.microsoft.com/office/2007/relationships/media" Target="../media/media3.mp3"/><Relationship Id="rId9" Type="http://schemas.openxmlformats.org/officeDocument/2006/relationships/audio" Target="../media/media5.wav"/><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media" Target="../media/media5.wav"/><Relationship Id="rId13" Type="http://schemas.openxmlformats.org/officeDocument/2006/relationships/audio" Target="../media/audio1.wav"/><Relationship Id="rId18" Type="http://schemas.openxmlformats.org/officeDocument/2006/relationships/image" Target="../media/image26.png"/><Relationship Id="rId3" Type="http://schemas.openxmlformats.org/officeDocument/2006/relationships/audio" Target="../media/media2.wav"/><Relationship Id="rId7" Type="http://schemas.openxmlformats.org/officeDocument/2006/relationships/audio" Target="../media/media4.wav"/><Relationship Id="rId12" Type="http://schemas.openxmlformats.org/officeDocument/2006/relationships/slideLayout" Target="../slideLayouts/slideLayout13.xml"/><Relationship Id="rId17" Type="http://schemas.openxmlformats.org/officeDocument/2006/relationships/image" Target="../media/image25.png"/><Relationship Id="rId2" Type="http://schemas.microsoft.com/office/2007/relationships/media" Target="../media/media2.wav"/><Relationship Id="rId16" Type="http://schemas.openxmlformats.org/officeDocument/2006/relationships/image" Target="../media/image24.png"/><Relationship Id="rId1" Type="http://schemas.openxmlformats.org/officeDocument/2006/relationships/tags" Target="../tags/tag7.xml"/><Relationship Id="rId6" Type="http://schemas.microsoft.com/office/2007/relationships/media" Target="../media/media4.wav"/><Relationship Id="rId11" Type="http://schemas.openxmlformats.org/officeDocument/2006/relationships/audio" Target="../media/media6.wav"/><Relationship Id="rId5" Type="http://schemas.openxmlformats.org/officeDocument/2006/relationships/audio" Target="../media/media3.mp3"/><Relationship Id="rId15" Type="http://schemas.openxmlformats.org/officeDocument/2006/relationships/image" Target="../media/image23.png"/><Relationship Id="rId10" Type="http://schemas.microsoft.com/office/2007/relationships/media" Target="../media/media6.wav"/><Relationship Id="rId19" Type="http://schemas.openxmlformats.org/officeDocument/2006/relationships/image" Target="../media/image20.png"/><Relationship Id="rId4" Type="http://schemas.microsoft.com/office/2007/relationships/media" Target="../media/media3.mp3"/><Relationship Id="rId9" Type="http://schemas.openxmlformats.org/officeDocument/2006/relationships/audio" Target="../media/media5.wav"/><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9.gif"/><Relationship Id="rId1" Type="http://schemas.openxmlformats.org/officeDocument/2006/relationships/tags" Target="../tags/tag8.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gif"/><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7.jp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9.xml"/><Relationship Id="rId11" Type="http://schemas.openxmlformats.org/officeDocument/2006/relationships/image" Target="../media/image12.png"/><Relationship Id="rId15" Type="http://schemas.openxmlformats.org/officeDocument/2006/relationships/image" Target="../media/image15.png"/><Relationship Id="rId23"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28.jfi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30.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tags" Target="../tags/tag10.xml"/><Relationship Id="rId11"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31.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4"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4173726" y="3478247"/>
            <a:ext cx="11222303" cy="4108817"/>
          </a:xfrm>
          <a:prstGeom prst="rect">
            <a:avLst/>
          </a:prstGeom>
          <a:noFill/>
        </p:spPr>
        <p:txBody>
          <a:bodyPr wrap="none" lIns="91440" tIns="45720" rIns="91440" bIns="45720">
            <a:spAutoFit/>
          </a:bodyPr>
          <a:lstStyle/>
          <a:p>
            <a:pPr algn="ctr">
              <a:lnSpc>
                <a:spcPct val="150000"/>
              </a:lnSpc>
              <a:tabLst>
                <a:tab pos="4594860" algn="l"/>
              </a:tabLst>
            </a:pPr>
            <a:r>
              <a:rPr lang="de-DE" sz="48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VĂN BẢN 3</a:t>
            </a:r>
            <a:endParaRPr lang="vi-VN" sz="48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endParaRPr>
          </a:p>
          <a:p>
            <a:pPr algn="ctr">
              <a:lnSpc>
                <a:spcPct val="150000"/>
              </a:lnSpc>
              <a:tabLst>
                <a:tab pos="4594860" algn="l"/>
              </a:tabLst>
            </a:pPr>
            <a:r>
              <a:rPr lang="de-DE" sz="54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 </a:t>
            </a:r>
            <a:r>
              <a:rPr lang="de-DE" sz="72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r>
              <a:rPr lang="de-DE" sz="6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 </a:t>
            </a:r>
            <a:endParaRPr lang="en-GB" sz="6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endParaRPr>
          </a:p>
          <a:p>
            <a:pPr algn="ctr">
              <a:lnSpc>
                <a:spcPct val="150000"/>
              </a:lnSpc>
              <a:tabLst>
                <a:tab pos="4594860" algn="l"/>
              </a:tabLst>
            </a:pPr>
            <a:r>
              <a:rPr lang="de-DE" sz="5400" b="1" i="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(Nam Hương)</a:t>
            </a:r>
            <a:endParaRPr lang="en-GB" sz="5400" b="1" i="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24356" y="6658366"/>
            <a:ext cx="1187172" cy="117292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759887" y="2679336"/>
            <a:ext cx="8937062" cy="923330"/>
          </a:xfrm>
          <a:prstGeom prst="rect">
            <a:avLst/>
          </a:prstGeom>
        </p:spPr>
        <p:txBody>
          <a:bodyPr wrap="none">
            <a:spAutoFit/>
          </a:bodyPr>
          <a:lstStyle/>
          <a:p>
            <a:r>
              <a:rPr lang="pt-BR" sz="5400" b="1">
                <a:solidFill>
                  <a:srgbClr val="FFFF00"/>
                </a:solidFill>
                <a:latin typeface="Times New Roman" panose="02020603050405020304" pitchFamily="18" charset="0"/>
                <a:ea typeface="Times New Roman" panose="02020603050405020304" pitchFamily="18" charset="0"/>
              </a:rPr>
              <a:t>II. Khám phá chi tiết văn bản</a:t>
            </a:r>
            <a:endParaRPr lang="en-GB" sz="5400">
              <a:solidFill>
                <a:srgbClr val="FFFF00"/>
              </a:solidFill>
            </a:endParaRPr>
          </a:p>
        </p:txBody>
      </p:sp>
      <p:sp>
        <p:nvSpPr>
          <p:cNvPr id="26" name="Up Ribbon 25"/>
          <p:cNvSpPr/>
          <p:nvPr/>
        </p:nvSpPr>
        <p:spPr>
          <a:xfrm>
            <a:off x="2362201" y="4483447"/>
            <a:ext cx="10972800" cy="3147870"/>
          </a:xfrm>
          <a:prstGeom prst="ribbon2">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943600" y="4766609"/>
            <a:ext cx="3993401" cy="2123658"/>
          </a:xfrm>
          <a:prstGeom prst="rect">
            <a:avLst/>
          </a:prstGeom>
          <a:noFill/>
        </p:spPr>
        <p:txBody>
          <a:bodyPr wrap="none" rtlCol="0">
            <a:spAutoFit/>
          </a:bodyPr>
          <a:lstStyle/>
          <a:p>
            <a:r>
              <a:rPr lang="vi-VN" sz="4800" b="1">
                <a:solidFill>
                  <a:schemeClr val="bg1"/>
                </a:solidFill>
                <a:effectLst>
                  <a:outerShdw blurRad="38100" dist="38100" dir="2700000" algn="tl">
                    <a:srgbClr val="000000">
                      <a:alpha val="43137"/>
                    </a:srgbClr>
                  </a:outerShdw>
                </a:effectLst>
              </a:rPr>
              <a:t>   </a:t>
            </a:r>
            <a:r>
              <a:rPr lang="vi-VN" sz="6600" b="1">
                <a:solidFill>
                  <a:schemeClr val="bg1"/>
                </a:solidFill>
                <a:effectLst>
                  <a:outerShdw blurRad="38100" dist="38100" dir="2700000" algn="tl">
                    <a:srgbClr val="000000">
                      <a:alpha val="43137"/>
                    </a:srgbClr>
                  </a:outerShdw>
                </a:effectLst>
              </a:rPr>
              <a:t>PHIẾU </a:t>
            </a:r>
          </a:p>
          <a:p>
            <a:r>
              <a:rPr lang="vi-VN" sz="6600" b="1">
                <a:solidFill>
                  <a:schemeClr val="bg1"/>
                </a:solidFill>
                <a:effectLst>
                  <a:outerShdw blurRad="38100" dist="38100" dir="2700000" algn="tl">
                    <a:srgbClr val="000000">
                      <a:alpha val="43137"/>
                    </a:srgbClr>
                  </a:outerShdw>
                </a:effectLst>
              </a:rPr>
              <a:t>HỌC TẬP</a:t>
            </a:r>
            <a:endParaRPr lang="en-GB" sz="6600" b="1">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9945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4191000" y="2575140"/>
            <a:ext cx="9144000" cy="1323439"/>
          </a:xfrm>
          <a:prstGeom prst="rect">
            <a:avLst/>
          </a:prstGeom>
        </p:spPr>
        <p:txBody>
          <a:bodyPr>
            <a:spAutoFit/>
          </a:bodyPr>
          <a:lstStyle/>
          <a:p>
            <a:pPr algn="ctr"/>
            <a:r>
              <a:rPr lang="pt-BR" sz="4400" b="1">
                <a:solidFill>
                  <a:srgbClr val="FF0000"/>
                </a:solidFill>
                <a:latin typeface="Times New Roman" panose="02020603050405020304" pitchFamily="18" charset="0"/>
                <a:ea typeface="MS Mincho"/>
              </a:rPr>
              <a:t>PHIẾU HỌC TẬP SỐ 1</a:t>
            </a:r>
            <a:endParaRPr lang="en-GB" sz="4000">
              <a:latin typeface="Times New Roman" panose="02020603050405020304" pitchFamily="18" charset="0"/>
              <a:ea typeface="Times New Roman" panose="02020603050405020304" pitchFamily="18" charset="0"/>
            </a:endParaRPr>
          </a:p>
          <a:p>
            <a:pPr algn="ctr"/>
            <a:r>
              <a:rPr lang="pt-BR" sz="3600" i="1">
                <a:solidFill>
                  <a:srgbClr val="000000"/>
                </a:solidFill>
                <a:latin typeface="Times New Roman" panose="02020603050405020304" pitchFamily="18" charset="0"/>
                <a:ea typeface="Times New Roman" panose="02020603050405020304" pitchFamily="18" charset="0"/>
              </a:rPr>
              <a:t>(Tìm hiểu nhân vật Mối và Kiến)</a:t>
            </a:r>
            <a:endParaRPr lang="en-GB" sz="3200">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4051816"/>
              </p:ext>
            </p:extLst>
          </p:nvPr>
        </p:nvGraphicFramePr>
        <p:xfrm>
          <a:off x="3606002" y="4507206"/>
          <a:ext cx="11474062" cy="4024315"/>
        </p:xfrm>
        <a:graphic>
          <a:graphicData uri="http://schemas.openxmlformats.org/drawingml/2006/table">
            <a:tbl>
              <a:tblPr firstRow="1" firstCol="1" bandRow="1">
                <a:tableStyleId>{5C22544A-7EE6-4342-B048-85BDC9FD1C3A}</a:tableStyleId>
              </a:tblPr>
              <a:tblGrid>
                <a:gridCol w="3929656"/>
                <a:gridCol w="3929656"/>
                <a:gridCol w="3614750"/>
              </a:tblGrid>
              <a:tr h="0">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Nhân vật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vi-VN" sz="4000">
                          <a:solidFill>
                            <a:schemeClr val="bg1"/>
                          </a:solidFill>
                          <a:effectLst/>
                          <a:latin typeface="Times New Roman" panose="02020603050405020304" pitchFamily="18" charset="0"/>
                          <a:cs typeface="Times New Roman" panose="02020603050405020304" pitchFamily="18" charset="0"/>
                        </a:rPr>
                        <a:t>Quan niệm sống</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vi-VN" sz="4000">
                          <a:solidFill>
                            <a:schemeClr val="bg1"/>
                          </a:solidFill>
                          <a:effectLst/>
                          <a:latin typeface="Times New Roman" panose="02020603050405020304" pitchFamily="18" charset="0"/>
                          <a:cs typeface="Times New Roman" panose="02020603050405020304" pitchFamily="18" charset="0"/>
                        </a:rPr>
                        <a:t>Biểu hiện</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rowSpan="2">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Mối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1…</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vMerge="1">
                  <a:txBody>
                    <a:bodyPr/>
                    <a:lstStyle/>
                    <a:p>
                      <a:endParaRPr lang="en-GB"/>
                    </a:p>
                  </a:txBody>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2…</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rowSpan="2">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Kiến</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1…</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6380">
                <a:tc vMerge="1">
                  <a:txBody>
                    <a:bodyPr/>
                    <a:lstStyle/>
                    <a:p>
                      <a:endParaRPr lang="en-GB"/>
                    </a:p>
                  </a:txBody>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2……………</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4000">
                          <a:solidFill>
                            <a:schemeClr val="bg1"/>
                          </a:solidFill>
                          <a:effectLst/>
                          <a:latin typeface="Times New Roman" panose="02020603050405020304" pitchFamily="18" charset="0"/>
                          <a:cs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ustDataLst>
      <p:tags r:id="rId1"/>
    </p:custDataLst>
    <p:extLst>
      <p:ext uri="{BB962C8B-B14F-4D97-AF65-F5344CB8AC3E}">
        <p14:creationId xmlns:p14="http://schemas.microsoft.com/office/powerpoint/2010/main" val="382490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071898" y="1743251"/>
            <a:ext cx="12470080" cy="769441"/>
          </a:xfrm>
          <a:prstGeom prst="rect">
            <a:avLst/>
          </a:prstGeom>
        </p:spPr>
        <p:txBody>
          <a:bodyPr wrap="none">
            <a:spAutoFit/>
          </a:bodyPr>
          <a:lstStyle/>
          <a:p>
            <a:pPr algn="just">
              <a:tabLst>
                <a:tab pos="90170" algn="l"/>
                <a:tab pos="180340" algn="l"/>
              </a:tabLst>
            </a:pPr>
            <a:r>
              <a:rPr lang="en-US" sz="4400" b="1">
                <a:solidFill>
                  <a:srgbClr val="FFFF00"/>
                </a:solidFill>
                <a:latin typeface="Times New Roman" panose="02020603050405020304" pitchFamily="18" charset="0"/>
                <a:ea typeface="MS Mincho"/>
              </a:rPr>
              <a:t>1. Sự khác biệt về quan niệm sống của Mối và Kiến</a:t>
            </a:r>
            <a:endParaRPr lang="en-GB" sz="4000">
              <a:solidFill>
                <a:srgbClr val="FFFF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383363" y="2741821"/>
            <a:ext cx="4466287" cy="1107996"/>
          </a:xfrm>
          <a:prstGeom prst="rect">
            <a:avLst/>
          </a:prstGeom>
        </p:spPr>
        <p:txBody>
          <a:bodyPr wrap="none">
            <a:spAutoFit/>
          </a:bodyPr>
          <a:lstStyle/>
          <a:p>
            <a:pPr>
              <a:lnSpc>
                <a:spcPct val="150000"/>
              </a:lnSpc>
            </a:pPr>
            <a:r>
              <a:rPr lang="fr-FR" sz="4400" b="1" i="1"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vi-VN" sz="4400" b="1" i="1"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Quan </a:t>
            </a:r>
            <a:r>
              <a:rPr lang="vi-VN" sz="4400" b="1" i="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niệm sống</a:t>
            </a:r>
            <a:endParaRPr lang="en-GB" sz="4400" b="1">
              <a:solidFill>
                <a:schemeClr val="bg1"/>
              </a:solidFill>
              <a:effectLst>
                <a:outerShdw blurRad="38100" dist="38100" dir="2700000" algn="tl">
                  <a:srgbClr val="000000">
                    <a:alpha val="43137"/>
                  </a:srgbClr>
                </a:outerShdw>
              </a:effectLst>
            </a:endParaRPr>
          </a:p>
        </p:txBody>
      </p:sp>
      <p:sp>
        <p:nvSpPr>
          <p:cNvPr id="6" name="Rectangle 5"/>
          <p:cNvSpPr/>
          <p:nvPr/>
        </p:nvSpPr>
        <p:spPr>
          <a:xfrm>
            <a:off x="751054" y="4040002"/>
            <a:ext cx="4096685" cy="1754326"/>
          </a:xfrm>
          <a:prstGeom prst="rect">
            <a:avLst/>
          </a:prstGeom>
        </p:spPr>
        <p:txBody>
          <a:bodyPr wrap="square">
            <a:spAutoFit/>
          </a:bodyPr>
          <a:lstStyle/>
          <a:p>
            <a:pPr algn="just">
              <a:lnSpc>
                <a:spcPct val="150000"/>
              </a:lnSpc>
              <a:tabLst>
                <a:tab pos="498475" algn="l"/>
              </a:tabLst>
            </a:pPr>
            <a:r>
              <a:rPr lang="vi-VN" sz="36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a:t>
            </a:r>
            <a:r>
              <a:rPr lang="vi-VN" sz="3600" b="1" i="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6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Không muốn lao động, sợ vất vả.</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5080488" y="2741821"/>
            <a:ext cx="10800123" cy="7752370"/>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AutoShape 30"/>
          <p:cNvSpPr>
            <a:spLocks noChangeArrowheads="1"/>
          </p:cNvSpPr>
          <p:nvPr/>
        </p:nvSpPr>
        <p:spPr bwMode="ltGray">
          <a:xfrm>
            <a:off x="7762150" y="8975399"/>
            <a:ext cx="7382634" cy="1419270"/>
          </a:xfrm>
          <a:prstGeom prst="roundRect">
            <a:avLst>
              <a:gd name="adj" fmla="val 50000"/>
            </a:avLst>
          </a:prstGeom>
          <a:gradFill rotWithShape="1">
            <a:gsLst>
              <a:gs pos="0">
                <a:srgbClr val="CC6600"/>
              </a:gs>
              <a:gs pos="100000">
                <a:schemeClr val="bg1">
                  <a:alpha val="0"/>
                </a:schemeClr>
              </a:gs>
            </a:gsLst>
            <a:lin ang="0" scaled="1"/>
          </a:gradFill>
          <a:ln>
            <a:noFill/>
          </a:ln>
          <a:effectLst/>
          <a:extLst/>
        </p:spPr>
        <p:txBody>
          <a:bodyPr wrap="none" anchor="ctr"/>
          <a:lstStyle/>
          <a:p>
            <a:endParaRPr lang="en-US" sz="2700"/>
          </a:p>
        </p:txBody>
      </p:sp>
      <p:sp>
        <p:nvSpPr>
          <p:cNvPr id="30" name="AutoShape 45"/>
          <p:cNvSpPr>
            <a:spLocks noChangeArrowheads="1"/>
          </p:cNvSpPr>
          <p:nvPr/>
        </p:nvSpPr>
        <p:spPr bwMode="ltGray">
          <a:xfrm>
            <a:off x="8342042" y="7011851"/>
            <a:ext cx="6681159" cy="1555178"/>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2700"/>
          </a:p>
        </p:txBody>
      </p:sp>
      <p:sp>
        <p:nvSpPr>
          <p:cNvPr id="31" name="AutoShape 77"/>
          <p:cNvSpPr>
            <a:spLocks noChangeArrowheads="1"/>
          </p:cNvSpPr>
          <p:nvPr/>
        </p:nvSpPr>
        <p:spPr bwMode="ltGray">
          <a:xfrm rot="5400000">
            <a:off x="3676413" y="4887853"/>
            <a:ext cx="2961936" cy="3154975"/>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2700" dirty="0"/>
          </a:p>
        </p:txBody>
      </p:sp>
      <p:sp>
        <p:nvSpPr>
          <p:cNvPr id="32" name="AutoShape 29"/>
          <p:cNvSpPr>
            <a:spLocks noChangeArrowheads="1"/>
          </p:cNvSpPr>
          <p:nvPr/>
        </p:nvSpPr>
        <p:spPr bwMode="gray">
          <a:xfrm rot="5400000">
            <a:off x="2063179" y="3818164"/>
            <a:ext cx="6143979" cy="5428037"/>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2700"/>
          </a:p>
        </p:txBody>
      </p:sp>
      <p:grpSp>
        <p:nvGrpSpPr>
          <p:cNvPr id="34" name="Group 39"/>
          <p:cNvGrpSpPr>
            <a:grpSpLocks/>
          </p:cNvGrpSpPr>
          <p:nvPr/>
        </p:nvGrpSpPr>
        <p:grpSpPr bwMode="auto">
          <a:xfrm>
            <a:off x="6701072" y="4515926"/>
            <a:ext cx="1627969" cy="2034742"/>
            <a:chOff x="1583" y="1494"/>
            <a:chExt cx="526" cy="526"/>
          </a:xfrm>
        </p:grpSpPr>
        <p:sp>
          <p:nvSpPr>
            <p:cNvPr id="35" name="Oval 40"/>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36" name="Oval 41"/>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37" name="Oval 42"/>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38" name="Oval 43"/>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39" name="Oval 44"/>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grpSp>
        <p:nvGrpSpPr>
          <p:cNvPr id="40" name="Group 46"/>
          <p:cNvGrpSpPr>
            <a:grpSpLocks/>
          </p:cNvGrpSpPr>
          <p:nvPr/>
        </p:nvGrpSpPr>
        <p:grpSpPr bwMode="auto">
          <a:xfrm>
            <a:off x="5637047" y="2965248"/>
            <a:ext cx="1515347" cy="1738104"/>
            <a:chOff x="1583" y="1494"/>
            <a:chExt cx="526" cy="526"/>
          </a:xfrm>
        </p:grpSpPr>
        <p:sp>
          <p:nvSpPr>
            <p:cNvPr id="41"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42"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43"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44"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45"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grpSp>
        <p:nvGrpSpPr>
          <p:cNvPr id="46" name="Group 31"/>
          <p:cNvGrpSpPr>
            <a:grpSpLocks/>
          </p:cNvGrpSpPr>
          <p:nvPr/>
        </p:nvGrpSpPr>
        <p:grpSpPr bwMode="auto">
          <a:xfrm>
            <a:off x="6511894" y="6901803"/>
            <a:ext cx="1662397" cy="1924932"/>
            <a:chOff x="1583" y="1494"/>
            <a:chExt cx="526" cy="526"/>
          </a:xfrm>
        </p:grpSpPr>
        <p:sp>
          <p:nvSpPr>
            <p:cNvPr id="47"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48"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49"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50"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51"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grpSp>
        <p:nvGrpSpPr>
          <p:cNvPr id="58" name="Group 46"/>
          <p:cNvGrpSpPr>
            <a:grpSpLocks/>
          </p:cNvGrpSpPr>
          <p:nvPr/>
        </p:nvGrpSpPr>
        <p:grpSpPr bwMode="auto">
          <a:xfrm>
            <a:off x="5281360" y="8409499"/>
            <a:ext cx="1515347" cy="1985170"/>
            <a:chOff x="1583" y="1494"/>
            <a:chExt cx="526" cy="526"/>
          </a:xfrm>
        </p:grpSpPr>
        <p:sp>
          <p:nvSpPr>
            <p:cNvPr id="59"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60"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61"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62"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63"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sp>
        <p:nvSpPr>
          <p:cNvPr id="64" name="AutoShape 45"/>
          <p:cNvSpPr>
            <a:spLocks noChangeArrowheads="1"/>
          </p:cNvSpPr>
          <p:nvPr/>
        </p:nvSpPr>
        <p:spPr bwMode="ltGray">
          <a:xfrm>
            <a:off x="8405129" y="4984372"/>
            <a:ext cx="6570034" cy="1529281"/>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2700"/>
          </a:p>
        </p:txBody>
      </p:sp>
      <p:sp>
        <p:nvSpPr>
          <p:cNvPr id="65" name="AutoShape 45"/>
          <p:cNvSpPr>
            <a:spLocks noChangeArrowheads="1"/>
          </p:cNvSpPr>
          <p:nvPr/>
        </p:nvSpPr>
        <p:spPr bwMode="ltGray">
          <a:xfrm>
            <a:off x="7324714" y="3253958"/>
            <a:ext cx="7522407" cy="1242358"/>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2700"/>
          </a:p>
        </p:txBody>
      </p:sp>
      <p:sp>
        <p:nvSpPr>
          <p:cNvPr id="66" name="Rectangle 65"/>
          <p:cNvSpPr/>
          <p:nvPr/>
        </p:nvSpPr>
        <p:spPr>
          <a:xfrm>
            <a:off x="5163644" y="5734490"/>
            <a:ext cx="1197764" cy="1200329"/>
          </a:xfrm>
          <a:prstGeom prst="rect">
            <a:avLst/>
          </a:prstGeom>
        </p:spPr>
        <p:txBody>
          <a:bodyPr wrap="none">
            <a:spAutoFit/>
          </a:bodyPr>
          <a:lstStyle/>
          <a:p>
            <a:r>
              <a:rPr lang="vi-VN" sz="36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Biểu </a:t>
            </a:r>
          </a:p>
          <a:p>
            <a:r>
              <a:rPr lang="vi-VN" sz="36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7" name="Rectangle 66"/>
          <p:cNvSpPr/>
          <p:nvPr/>
        </p:nvSpPr>
        <p:spPr>
          <a:xfrm>
            <a:off x="8073420" y="3578322"/>
            <a:ext cx="6509795" cy="646331"/>
          </a:xfrm>
          <a:prstGeom prst="rect">
            <a:avLst/>
          </a:prstGeom>
        </p:spPr>
        <p:txBody>
          <a:bodyPr wrap="none">
            <a:spAutoFit/>
          </a:bodyPr>
          <a:lstStyle/>
          <a:p>
            <a:pPr>
              <a:tabLst>
                <a:tab pos="486410" algn="l"/>
              </a:tabLst>
            </a:pPr>
            <a:r>
              <a:rPr lang="vi-VN" sz="36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Ngồi ở trong nhà nhìn ra ngoài.</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8" name="Rectangle 67"/>
          <p:cNvSpPr/>
          <p:nvPr/>
        </p:nvSpPr>
        <p:spPr>
          <a:xfrm>
            <a:off x="8667146" y="5199321"/>
            <a:ext cx="6216607" cy="1200329"/>
          </a:xfrm>
          <a:prstGeom prst="rect">
            <a:avLst/>
          </a:prstGeom>
        </p:spPr>
        <p:txBody>
          <a:bodyPr wrap="square">
            <a:spAutoFit/>
          </a:bodyPr>
          <a:lstStyle/>
          <a:p>
            <a:pPr>
              <a:tabLst>
                <a:tab pos="486410" algn="l"/>
              </a:tabLst>
            </a:pPr>
            <a:r>
              <a:rPr lang="vi-VN" sz="36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Ngồi </a:t>
            </a:r>
            <a: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tựa lưng trên chiếc ghế chéo, bên chiếc bàn tròn.</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9" name="Rectangle 68"/>
          <p:cNvSpPr/>
          <p:nvPr/>
        </p:nvSpPr>
        <p:spPr>
          <a:xfrm>
            <a:off x="8714468" y="7162857"/>
            <a:ext cx="5988944" cy="1200329"/>
          </a:xfrm>
          <a:prstGeom prst="rect">
            <a:avLst/>
          </a:prstGeom>
        </p:spPr>
        <p:txBody>
          <a:bodyPr wrap="square">
            <a:spAutoFit/>
          </a:bodyPr>
          <a:lstStyle/>
          <a:p>
            <a:pPr>
              <a:tabLst>
                <a:tab pos="486410" algn="l"/>
              </a:tabLst>
            </a:pPr>
            <a:r>
              <a:rPr lang="vi-VN" sz="36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Lười vận động nên cơ thể béo mập và chậm chạp </a:t>
            </a:r>
            <a:r>
              <a:rPr lang="vi-VN" sz="36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(ồ ề).</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0" name="Rectangle 69"/>
          <p:cNvSpPr/>
          <p:nvPr/>
        </p:nvSpPr>
        <p:spPr>
          <a:xfrm>
            <a:off x="8410408" y="9003216"/>
            <a:ext cx="6008031" cy="1692771"/>
          </a:xfrm>
          <a:prstGeom prst="rect">
            <a:avLst/>
          </a:prstGeom>
        </p:spPr>
        <p:txBody>
          <a:bodyPr wrap="square">
            <a:spAutoFit/>
          </a:bodyPr>
          <a:lstStyle/>
          <a:p>
            <a:pPr>
              <a:tabLst>
                <a:tab pos="486410" algn="l"/>
              </a:tabLst>
            </a:pPr>
            <a:r>
              <a:rPr lang="vi-VN" sz="36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Nói </a:t>
            </a:r>
            <a: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với kiến: </a:t>
            </a:r>
            <a:r>
              <a:rPr lang="vi-VN" sz="36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Tội tình gì lao khổ lắm thay!</a:t>
            </a:r>
            <a: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r>
            <a:br>
              <a:rPr lang="vi-VN" sz="36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b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6543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arn(inVertical)">
                                      <p:cBhvr>
                                        <p:cTn id="41" dur="500"/>
                                        <p:tgtEl>
                                          <p:spTgt spid="4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arn(inVertical)">
                                      <p:cBhvr>
                                        <p:cTn id="44" dur="500"/>
                                        <p:tgtEl>
                                          <p:spTgt spid="6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barn(inVertical)">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inVertical)">
                                      <p:cBhvr>
                                        <p:cTn id="55" dur="500"/>
                                        <p:tgtEl>
                                          <p:spTgt spid="6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barn(inVertical)">
                                      <p:cBhvr>
                                        <p:cTn id="58" dur="500"/>
                                        <p:tgtEl>
                                          <p:spTgt spid="6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barn(inVertical)">
                                      <p:cBhvr>
                                        <p:cTn id="66" dur="500"/>
                                        <p:tgtEl>
                                          <p:spTgt spid="6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barn(inVertical)">
                                      <p:cBhvr>
                                        <p:cTn id="74" dur="500"/>
                                        <p:tgtEl>
                                          <p:spTgt spid="5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barn(inVertical)">
                                      <p:cBhvr>
                                        <p:cTn id="8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8" grpId="0" animBg="1"/>
      <p:bldP spid="29" grpId="0" animBg="1"/>
      <p:bldP spid="30" grpId="0" animBg="1"/>
      <p:bldP spid="32" grpId="0" animBg="1"/>
      <p:bldP spid="64" grpId="0" animBg="1"/>
      <p:bldP spid="65" grpId="0" animBg="1"/>
      <p:bldP spid="66" grpId="0"/>
      <p:bldP spid="67" grpId="0"/>
      <p:bldP spid="68" grpId="0"/>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915027" y="3961118"/>
            <a:ext cx="3687830" cy="2862322"/>
          </a:xfrm>
          <a:prstGeom prst="rect">
            <a:avLst/>
          </a:prstGeom>
        </p:spPr>
        <p:txBody>
          <a:bodyPr wrap="square">
            <a:spAutoFit/>
          </a:bodyPr>
          <a:lstStyle/>
          <a:p>
            <a:pPr algn="just">
              <a:tabLst>
                <a:tab pos="590550" algn="l"/>
              </a:tabLst>
            </a:pPr>
            <a:r>
              <a:rPr lang="vi-VN" sz="36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Chỉ biết hưởng thụ trước mắt, chỉ nghĩ đến bản thân (nên tầm nhìn thiển cận)</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7" name="Rounded Rectangle 26"/>
          <p:cNvSpPr/>
          <p:nvPr/>
        </p:nvSpPr>
        <p:spPr>
          <a:xfrm>
            <a:off x="5080488" y="2741821"/>
            <a:ext cx="10800123" cy="7752370"/>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AutoShape 30"/>
          <p:cNvSpPr>
            <a:spLocks noChangeArrowheads="1"/>
          </p:cNvSpPr>
          <p:nvPr/>
        </p:nvSpPr>
        <p:spPr bwMode="ltGray">
          <a:xfrm>
            <a:off x="7762150" y="8180907"/>
            <a:ext cx="7613756" cy="2052040"/>
          </a:xfrm>
          <a:prstGeom prst="roundRect">
            <a:avLst>
              <a:gd name="adj" fmla="val 50000"/>
            </a:avLst>
          </a:prstGeom>
          <a:gradFill rotWithShape="1">
            <a:gsLst>
              <a:gs pos="0">
                <a:srgbClr val="CC6600"/>
              </a:gs>
              <a:gs pos="100000">
                <a:schemeClr val="bg1">
                  <a:alpha val="0"/>
                </a:schemeClr>
              </a:gs>
            </a:gsLst>
            <a:lin ang="0" scaled="1"/>
          </a:gradFill>
          <a:ln>
            <a:noFill/>
          </a:ln>
          <a:effectLst/>
          <a:extLst/>
        </p:spPr>
        <p:txBody>
          <a:bodyPr wrap="none" anchor="ctr"/>
          <a:lstStyle/>
          <a:p>
            <a:endParaRPr lang="en-US" sz="2700"/>
          </a:p>
        </p:txBody>
      </p:sp>
      <p:sp>
        <p:nvSpPr>
          <p:cNvPr id="29" name="AutoShape 45"/>
          <p:cNvSpPr>
            <a:spLocks noChangeArrowheads="1"/>
          </p:cNvSpPr>
          <p:nvPr/>
        </p:nvSpPr>
        <p:spPr bwMode="ltGray">
          <a:xfrm>
            <a:off x="8622056" y="5881844"/>
            <a:ext cx="6753850" cy="1816974"/>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2700"/>
          </a:p>
        </p:txBody>
      </p:sp>
      <p:sp>
        <p:nvSpPr>
          <p:cNvPr id="30" name="AutoShape 77"/>
          <p:cNvSpPr>
            <a:spLocks noChangeArrowheads="1"/>
          </p:cNvSpPr>
          <p:nvPr/>
        </p:nvSpPr>
        <p:spPr bwMode="ltGray">
          <a:xfrm rot="5400000">
            <a:off x="3676413" y="4887853"/>
            <a:ext cx="2961936" cy="3154975"/>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2700" dirty="0"/>
          </a:p>
        </p:txBody>
      </p:sp>
      <p:sp>
        <p:nvSpPr>
          <p:cNvPr id="31" name="AutoShape 29"/>
          <p:cNvSpPr>
            <a:spLocks noChangeArrowheads="1"/>
          </p:cNvSpPr>
          <p:nvPr/>
        </p:nvSpPr>
        <p:spPr bwMode="gray">
          <a:xfrm rot="5400000">
            <a:off x="2063179" y="3818164"/>
            <a:ext cx="6143979" cy="5428037"/>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2700"/>
          </a:p>
        </p:txBody>
      </p:sp>
      <p:grpSp>
        <p:nvGrpSpPr>
          <p:cNvPr id="32" name="Group 39"/>
          <p:cNvGrpSpPr>
            <a:grpSpLocks/>
          </p:cNvGrpSpPr>
          <p:nvPr/>
        </p:nvGrpSpPr>
        <p:grpSpPr bwMode="auto">
          <a:xfrm>
            <a:off x="5913078" y="3157047"/>
            <a:ext cx="1627969" cy="2034742"/>
            <a:chOff x="1583" y="1494"/>
            <a:chExt cx="526" cy="526"/>
          </a:xfrm>
        </p:grpSpPr>
        <p:sp>
          <p:nvSpPr>
            <p:cNvPr id="33" name="Oval 40"/>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34" name="Oval 41"/>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35" name="Oval 42"/>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36" name="Oval 43"/>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37" name="Oval 44"/>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grpSp>
        <p:nvGrpSpPr>
          <p:cNvPr id="44" name="Group 31"/>
          <p:cNvGrpSpPr>
            <a:grpSpLocks/>
          </p:cNvGrpSpPr>
          <p:nvPr/>
        </p:nvGrpSpPr>
        <p:grpSpPr bwMode="auto">
          <a:xfrm>
            <a:off x="6801926" y="5881843"/>
            <a:ext cx="1662397" cy="1924932"/>
            <a:chOff x="1583" y="1494"/>
            <a:chExt cx="526" cy="526"/>
          </a:xfrm>
        </p:grpSpPr>
        <p:sp>
          <p:nvSpPr>
            <p:cNvPr id="45"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46"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47"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48"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49"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grpSp>
        <p:nvGrpSpPr>
          <p:cNvPr id="50" name="Group 46"/>
          <p:cNvGrpSpPr>
            <a:grpSpLocks/>
          </p:cNvGrpSpPr>
          <p:nvPr/>
        </p:nvGrpSpPr>
        <p:grpSpPr bwMode="auto">
          <a:xfrm>
            <a:off x="5484380" y="8144944"/>
            <a:ext cx="1904425" cy="1985170"/>
            <a:chOff x="1583" y="1494"/>
            <a:chExt cx="526" cy="526"/>
          </a:xfrm>
        </p:grpSpPr>
        <p:sp>
          <p:nvSpPr>
            <p:cNvPr id="51"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52"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53"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sp>
          <p:nvSpPr>
            <p:cNvPr id="54"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2700"/>
            </a:p>
          </p:txBody>
        </p:sp>
        <p:sp>
          <p:nvSpPr>
            <p:cNvPr id="55"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2700"/>
            </a:p>
          </p:txBody>
        </p:sp>
      </p:grpSp>
      <p:sp>
        <p:nvSpPr>
          <p:cNvPr id="56" name="AutoShape 45"/>
          <p:cNvSpPr>
            <a:spLocks noChangeArrowheads="1"/>
          </p:cNvSpPr>
          <p:nvPr/>
        </p:nvSpPr>
        <p:spPr bwMode="ltGray">
          <a:xfrm>
            <a:off x="7678659" y="3365049"/>
            <a:ext cx="7697247" cy="1591092"/>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2700"/>
          </a:p>
        </p:txBody>
      </p:sp>
      <p:sp>
        <p:nvSpPr>
          <p:cNvPr id="58" name="Rectangle 57"/>
          <p:cNvSpPr/>
          <p:nvPr/>
        </p:nvSpPr>
        <p:spPr>
          <a:xfrm>
            <a:off x="5215376" y="6033019"/>
            <a:ext cx="1197764" cy="1200329"/>
          </a:xfrm>
          <a:prstGeom prst="rect">
            <a:avLst/>
          </a:prstGeom>
        </p:spPr>
        <p:txBody>
          <a:bodyPr wrap="none">
            <a:spAutoFit/>
          </a:bodyPr>
          <a:lstStyle/>
          <a:p>
            <a:pPr>
              <a:tabLst>
                <a:tab pos="590550" algn="l"/>
              </a:tabLst>
            </a:pPr>
            <a:r>
              <a:rPr lang="vi-VN" sz="36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Biểu </a:t>
            </a:r>
          </a:p>
          <a:p>
            <a:pPr>
              <a:tabLst>
                <a:tab pos="590550" algn="l"/>
              </a:tabLst>
            </a:pPr>
            <a:r>
              <a:rPr lang="vi-VN" sz="36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9" name="Rectangle 58"/>
          <p:cNvSpPr/>
          <p:nvPr/>
        </p:nvSpPr>
        <p:spPr>
          <a:xfrm>
            <a:off x="8545522" y="3753242"/>
            <a:ext cx="4469493" cy="584775"/>
          </a:xfrm>
          <a:prstGeom prst="rect">
            <a:avLst/>
          </a:prstGeom>
        </p:spPr>
        <p:txBody>
          <a:bodyPr wrap="none">
            <a:spAutoFit/>
          </a:bodyPr>
          <a:lstStyle/>
          <a:p>
            <a:pPr algn="just">
              <a:tabLst>
                <a:tab pos="588010" algn="l"/>
              </a:tabLst>
            </a:pPr>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Ăn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no béo trục béo tròn.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0" name="Rectangle 59"/>
          <p:cNvSpPr/>
          <p:nvPr/>
        </p:nvSpPr>
        <p:spPr>
          <a:xfrm>
            <a:off x="8931229" y="6203885"/>
            <a:ext cx="6022328" cy="1077218"/>
          </a:xfrm>
          <a:prstGeom prst="rect">
            <a:avLst/>
          </a:prstGeom>
        </p:spPr>
        <p:txBody>
          <a:bodyPr wrap="square">
            <a:spAutoFit/>
          </a:bodyPr>
          <a:lstStyle/>
          <a:p>
            <a:pPr algn="just">
              <a:tabLst>
                <a:tab pos="588010" algn="l"/>
              </a:tabLst>
            </a:pPr>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Chỉ biết an hưởng nhà cao cửa rộng, của nả đầy tủ, đầy hòm.</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1" name="Rectangle 60"/>
          <p:cNvSpPr/>
          <p:nvPr/>
        </p:nvSpPr>
        <p:spPr>
          <a:xfrm>
            <a:off x="8151976" y="8452408"/>
            <a:ext cx="7052323" cy="1569660"/>
          </a:xfrm>
          <a:prstGeom prst="rect">
            <a:avLst/>
          </a:prstGeom>
        </p:spPr>
        <p:txBody>
          <a:bodyPr wrap="square">
            <a:spAutoFit/>
          </a:bodyPr>
          <a:lstStyle/>
          <a:p>
            <a:pPr algn="just">
              <a:tabLst>
                <a:tab pos="591185" algn="l"/>
                <a:tab pos="5610860" algn="l"/>
                <a:tab pos="5784215" algn="l"/>
              </a:tabLst>
            </a:pPr>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Không nhận ra rằng chỉ biết sống hưởng thụ mà không lao động thì cuộc sống tốt đẹp sẽ chẳng thể được bền lâu.</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4380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ppt_x</p:attrName>
                                        </p:attrNameLst>
                                      </p:cBhvr>
                                      <p:tavLst>
                                        <p:tav tm="0">
                                          <p:val>
                                            <p:strVal val="#ppt_x"/>
                                          </p:val>
                                        </p:tav>
                                        <p:tav tm="100000">
                                          <p:val>
                                            <p:strVal val="#ppt_x"/>
                                          </p:val>
                                        </p:tav>
                                      </p:tavLst>
                                    </p:anim>
                                    <p:anim calcmode="lin" valueType="num">
                                      <p:cBhvr>
                                        <p:cTn id="41" dur="1000" fill="hold"/>
                                        <p:tgtEl>
                                          <p:spTgt spid="5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1000"/>
                                        <p:tgtEl>
                                          <p:spTgt spid="56"/>
                                        </p:tgtEl>
                                      </p:cBhvr>
                                    </p:animEffect>
                                    <p:anim calcmode="lin" valueType="num">
                                      <p:cBhvr>
                                        <p:cTn id="45" dur="1000" fill="hold"/>
                                        <p:tgtEl>
                                          <p:spTgt spid="56"/>
                                        </p:tgtEl>
                                        <p:attrNameLst>
                                          <p:attrName>ppt_x</p:attrName>
                                        </p:attrNameLst>
                                      </p:cBhvr>
                                      <p:tavLst>
                                        <p:tav tm="0">
                                          <p:val>
                                            <p:strVal val="#ppt_x"/>
                                          </p:val>
                                        </p:tav>
                                        <p:tav tm="100000">
                                          <p:val>
                                            <p:strVal val="#ppt_x"/>
                                          </p:val>
                                        </p:tav>
                                      </p:tavLst>
                                    </p:anim>
                                    <p:anim calcmode="lin" valueType="num">
                                      <p:cBhvr>
                                        <p:cTn id="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barn(inVertical)">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1000"/>
                                        <p:tgtEl>
                                          <p:spTgt spid="50"/>
                                        </p:tgtEl>
                                      </p:cBhvr>
                                    </p:animEffect>
                                    <p:anim calcmode="lin" valueType="num">
                                      <p:cBhvr>
                                        <p:cTn id="63" dur="1000" fill="hold"/>
                                        <p:tgtEl>
                                          <p:spTgt spid="50"/>
                                        </p:tgtEl>
                                        <p:attrNameLst>
                                          <p:attrName>ppt_x</p:attrName>
                                        </p:attrNameLst>
                                      </p:cBhvr>
                                      <p:tavLst>
                                        <p:tav tm="0">
                                          <p:val>
                                            <p:strVal val="#ppt_x"/>
                                          </p:val>
                                        </p:tav>
                                        <p:tav tm="100000">
                                          <p:val>
                                            <p:strVal val="#ppt_x"/>
                                          </p:val>
                                        </p:tav>
                                      </p:tavLst>
                                    </p:anim>
                                    <p:anim calcmode="lin" valueType="num">
                                      <p:cBhvr>
                                        <p:cTn id="64" dur="1000" fill="hold"/>
                                        <p:tgtEl>
                                          <p:spTgt spid="5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1000"/>
                                        <p:tgtEl>
                                          <p:spTgt spid="61"/>
                                        </p:tgtEl>
                                      </p:cBhvr>
                                    </p:animEffect>
                                    <p:anim calcmode="lin" valueType="num">
                                      <p:cBhvr>
                                        <p:cTn id="68" dur="1000" fill="hold"/>
                                        <p:tgtEl>
                                          <p:spTgt spid="61"/>
                                        </p:tgtEl>
                                        <p:attrNameLst>
                                          <p:attrName>ppt_x</p:attrName>
                                        </p:attrNameLst>
                                      </p:cBhvr>
                                      <p:tavLst>
                                        <p:tav tm="0">
                                          <p:val>
                                            <p:strVal val="#ppt_x"/>
                                          </p:val>
                                        </p:tav>
                                        <p:tav tm="100000">
                                          <p:val>
                                            <p:strVal val="#ppt_x"/>
                                          </p:val>
                                        </p:tav>
                                      </p:tavLst>
                                    </p:anim>
                                    <p:anim calcmode="lin" valueType="num">
                                      <p:cBhvr>
                                        <p:cTn id="69" dur="1000" fill="hold"/>
                                        <p:tgtEl>
                                          <p:spTgt spid="6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P spid="30" grpId="0" animBg="1"/>
      <p:bldP spid="31" grpId="0" animBg="1"/>
      <p:bldP spid="56" grpId="0" animBg="1"/>
      <p:bldP spid="58" grpId="0"/>
      <p:bldP spid="59" grpId="0"/>
      <p:bldP spid="60"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8326100" cy="10212980"/>
          </a:xfrm>
          <a:prstGeom prst="rect">
            <a:avLst/>
          </a:prstGeom>
        </p:spPr>
      </p:pic>
      <p:sp>
        <p:nvSpPr>
          <p:cNvPr id="5" name="Rectangle 4"/>
          <p:cNvSpPr/>
          <p:nvPr/>
        </p:nvSpPr>
        <p:spPr>
          <a:xfrm>
            <a:off x="914400" y="373743"/>
            <a:ext cx="2101857" cy="830997"/>
          </a:xfrm>
          <a:prstGeom prst="rect">
            <a:avLst/>
          </a:prstGeom>
        </p:spPr>
        <p:txBody>
          <a:bodyPr wrap="none">
            <a:spAutoFit/>
          </a:bodyPr>
          <a:lstStyle/>
          <a:p>
            <a:pPr algn="just">
              <a:spcAft>
                <a:spcPts val="0"/>
              </a:spcAft>
              <a:tabLst>
                <a:tab pos="90170" algn="l"/>
                <a:tab pos="180340" algn="l"/>
              </a:tabLst>
            </a:pPr>
            <a:r>
              <a:rPr lang="fr-FR" sz="4800" b="1">
                <a:solidFill>
                  <a:srgbClr val="FFFF00"/>
                </a:solidFill>
                <a:latin typeface="Times New Roman" panose="02020603050405020304" pitchFamily="18" charset="0"/>
                <a:ea typeface="MS Mincho"/>
                <a:cs typeface="Times New Roman" panose="02020603050405020304" pitchFamily="18" charset="0"/>
              </a:rPr>
              <a:t>b. Kiến</a:t>
            </a:r>
            <a:endParaRPr lang="en-GB" sz="4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84888" y="1551047"/>
            <a:ext cx="4248279" cy="707886"/>
          </a:xfrm>
          <a:prstGeom prst="rect">
            <a:avLst/>
          </a:prstGeom>
        </p:spPr>
        <p:txBody>
          <a:bodyPr wrap="none">
            <a:spAutoFit/>
          </a:bodyPr>
          <a:lstStyle/>
          <a:p>
            <a:pPr algn="just">
              <a:spcAft>
                <a:spcPts val="0"/>
              </a:spcAft>
              <a:tabLst>
                <a:tab pos="498475" algn="l"/>
              </a:tabLst>
            </a:pPr>
            <a:r>
              <a:rPr lang="fr-FR" sz="4000" b="1"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vi-VN" sz="4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 sống: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801896" y="2550200"/>
            <a:ext cx="6042756" cy="1323439"/>
          </a:xfrm>
          <a:prstGeom prst="rect">
            <a:avLst/>
          </a:prstGeom>
        </p:spPr>
        <p:txBody>
          <a:bodyPr wrap="square">
            <a:spAutoFit/>
          </a:bodyPr>
          <a:lstStyle/>
          <a:p>
            <a:pPr algn="just">
              <a:spcAft>
                <a:spcPts val="0"/>
              </a:spcAft>
              <a:tabLst>
                <a:tab pos="5610860" algn="l"/>
              </a:tabLst>
            </a:pPr>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Không ngại vất vả, chăm chỉ lao động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609600" y="6130557"/>
            <a:ext cx="6247752" cy="2351306"/>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2" name="Rounded Rectangle 11"/>
          <p:cNvSpPr/>
          <p:nvPr/>
        </p:nvSpPr>
        <p:spPr>
          <a:xfrm>
            <a:off x="8915400" y="6127013"/>
            <a:ext cx="6477000" cy="2369287"/>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3" name="Rectangle 12"/>
          <p:cNvSpPr/>
          <p:nvPr/>
        </p:nvSpPr>
        <p:spPr>
          <a:xfrm>
            <a:off x="889000" y="6438934"/>
            <a:ext cx="5855611" cy="1938992"/>
          </a:xfrm>
          <a:prstGeom prst="rect">
            <a:avLst/>
          </a:prstGeom>
        </p:spPr>
        <p:txBody>
          <a:bodyPr wrap="square">
            <a:spAutoFit/>
          </a:bodyPr>
          <a:lstStyle/>
          <a:p>
            <a:pPr algn="just">
              <a:spcAft>
                <a:spcPts val="0"/>
              </a:spcAft>
              <a:tabLst>
                <a:tab pos="5610860" algn="l"/>
              </a:tabLst>
            </a:pPr>
            <a:r>
              <a:rPr lang="vi-VN" sz="40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Sẵn sàng ra ngoài làm việc, dù vất vả, khiến cơ thể gầy gò.</a:t>
            </a:r>
            <a:endParaRPr lang="en-GB"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9395350" y="6649936"/>
            <a:ext cx="5860722" cy="1323439"/>
          </a:xfrm>
          <a:prstGeom prst="rect">
            <a:avLst/>
          </a:prstGeom>
        </p:spPr>
        <p:txBody>
          <a:bodyPr wrap="square">
            <a:spAutoFit/>
          </a:bodyPr>
          <a:lstStyle/>
          <a:p>
            <a:pPr algn="just">
              <a:spcAft>
                <a:spcPts val="0"/>
              </a:spcAft>
              <a:tabLst>
                <a:tab pos="5610860" algn="l"/>
              </a:tabLst>
            </a:pPr>
            <a:r>
              <a:rPr lang="vi-VN" sz="40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Ý </a:t>
            </a:r>
            <a:r>
              <a:rPr lang="vi-VN" sz="40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thức: </a:t>
            </a:r>
            <a:r>
              <a:rPr lang="vi-VN" sz="40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Hễ có làm thì mới có ăn</a:t>
            </a:r>
            <a:r>
              <a:rPr lang="vi-VN" sz="40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ounded Rectangle 14"/>
          <p:cNvSpPr/>
          <p:nvPr/>
        </p:nvSpPr>
        <p:spPr>
          <a:xfrm>
            <a:off x="6553199" y="3913407"/>
            <a:ext cx="3810001" cy="1382494"/>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6" name="Rectangle 15"/>
          <p:cNvSpPr/>
          <p:nvPr/>
        </p:nvSpPr>
        <p:spPr>
          <a:xfrm>
            <a:off x="7268610" y="4250711"/>
            <a:ext cx="2379177" cy="707886"/>
          </a:xfrm>
          <a:prstGeom prst="rect">
            <a:avLst/>
          </a:prstGeom>
        </p:spPr>
        <p:txBody>
          <a:bodyPr wrap="none">
            <a:spAutoFit/>
          </a:bodyPr>
          <a:lstStyle/>
          <a:p>
            <a:pPr algn="just">
              <a:spcAft>
                <a:spcPts val="0"/>
              </a:spcAft>
              <a:tabLst>
                <a:tab pos="5610860" algn="l"/>
              </a:tabLst>
            </a:pPr>
            <a:r>
              <a:rPr lang="vi-VN" sz="40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Biểu </a:t>
            </a:r>
            <a:r>
              <a:rPr lang="vi-VN" sz="40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GB"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Curved Right Arrow 16"/>
          <p:cNvSpPr/>
          <p:nvPr/>
        </p:nvSpPr>
        <p:spPr>
          <a:xfrm>
            <a:off x="5837786" y="4604653"/>
            <a:ext cx="715411" cy="1730344"/>
          </a:xfrm>
          <a:prstGeom prst="curv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urved Left Arrow 17"/>
          <p:cNvSpPr/>
          <p:nvPr/>
        </p:nvSpPr>
        <p:spPr>
          <a:xfrm>
            <a:off x="10435181" y="4576947"/>
            <a:ext cx="731520" cy="1758050"/>
          </a:xfrm>
          <a:prstGeom prst="curved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10260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circle(in)">
                                      <p:cBhvr>
                                        <p:cTn id="59" dur="20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2000"/>
                                        <p:tgtEl>
                                          <p:spTgt spid="14"/>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circle(in)">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p:bldP spid="14" grpId="0"/>
      <p:bldP spid="15" grpId="0" animBg="1"/>
      <p:bldP spid="16" grpId="0"/>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306000" cy="10287000"/>
          </a:xfrm>
          <a:prstGeom prst="rect">
            <a:avLst/>
          </a:prstGeom>
        </p:spPr>
      </p:pic>
      <p:sp>
        <p:nvSpPr>
          <p:cNvPr id="3" name="Rectangle 2"/>
          <p:cNvSpPr/>
          <p:nvPr/>
        </p:nvSpPr>
        <p:spPr>
          <a:xfrm>
            <a:off x="4495800" y="218506"/>
            <a:ext cx="11801906" cy="1828386"/>
          </a:xfrm>
          <a:prstGeom prst="rect">
            <a:avLst/>
          </a:prstGeom>
        </p:spPr>
        <p:txBody>
          <a:bodyPr wrap="square">
            <a:spAutoFit/>
          </a:bodyPr>
          <a:lstStyle/>
          <a:p>
            <a:pPr algn="just">
              <a:lnSpc>
                <a:spcPct val="150000"/>
              </a:lnSpc>
              <a:spcAft>
                <a:spcPts val="0"/>
              </a:spcAft>
              <a:tabLst>
                <a:tab pos="5610860" algn="l"/>
              </a:tabLst>
            </a:pPr>
            <a:r>
              <a:rPr lang="vi-VN"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Biết lo xa, biết sống có trách nhiệm với cộng đồng, sống vì mọi người (nên biết nhìn xa trông rộng)</a:t>
            </a:r>
            <a:endParaRPr lang="en-GB" sz="36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609600" y="6058075"/>
            <a:ext cx="4858801" cy="3432543"/>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9" name="Rounded Rectangle 8"/>
          <p:cNvSpPr/>
          <p:nvPr/>
        </p:nvSpPr>
        <p:spPr>
          <a:xfrm>
            <a:off x="12115800" y="6058075"/>
            <a:ext cx="5486401" cy="3505023"/>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0" name="Rounded Rectangle 9"/>
          <p:cNvSpPr/>
          <p:nvPr/>
        </p:nvSpPr>
        <p:spPr>
          <a:xfrm>
            <a:off x="6859472" y="2631520"/>
            <a:ext cx="3810001" cy="1382494"/>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1" name="Rectangle 10"/>
          <p:cNvSpPr/>
          <p:nvPr/>
        </p:nvSpPr>
        <p:spPr>
          <a:xfrm>
            <a:off x="7267811" y="2935309"/>
            <a:ext cx="2459328" cy="769441"/>
          </a:xfrm>
          <a:prstGeom prst="rect">
            <a:avLst/>
          </a:prstGeom>
        </p:spPr>
        <p:txBody>
          <a:bodyPr wrap="none">
            <a:spAutoFit/>
          </a:bodyPr>
          <a:lstStyle/>
          <a:p>
            <a:pPr algn="just">
              <a:spcAft>
                <a:spcPts val="0"/>
              </a:spcAft>
              <a:tabLst>
                <a:tab pos="5610860" algn="l"/>
              </a:tabLst>
            </a:pPr>
            <a:r>
              <a:rPr lang="vi-VN" sz="44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Biểu hiện</a:t>
            </a:r>
            <a:endParaRPr lang="en-GB"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6172200" y="6068783"/>
            <a:ext cx="4953000" cy="3494315"/>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3" name="Rectangle 12"/>
          <p:cNvSpPr/>
          <p:nvPr/>
        </p:nvSpPr>
        <p:spPr>
          <a:xfrm>
            <a:off x="820200" y="6533313"/>
            <a:ext cx="4437600" cy="2554545"/>
          </a:xfrm>
          <a:prstGeom prst="rect">
            <a:avLst/>
          </a:prstGeom>
        </p:spPr>
        <p:txBody>
          <a:bodyPr wrap="square">
            <a:spAutoFit/>
          </a:bodyPr>
          <a:lstStyle/>
          <a:p>
            <a:pPr algn="just">
              <a:spcAft>
                <a:spcPts val="0"/>
              </a:spcAft>
              <a:tabLst>
                <a:tab pos="591185" algn="l"/>
              </a:tabLst>
            </a:pPr>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 nhận thức </a:t>
            </a:r>
            <a:r>
              <a:rPr lang="vi-VN" sz="32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 tồn là cuộc khó khăn</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nên chủ động lo xa, chuẩn bị cho tương lai lâu dài, bền vững.</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459000" y="6957200"/>
            <a:ext cx="4210473" cy="1569660"/>
          </a:xfrm>
          <a:prstGeom prst="rect">
            <a:avLst/>
          </a:prstGeom>
        </p:spPr>
        <p:txBody>
          <a:bodyPr wrap="square">
            <a:spAutoFit/>
          </a:bodyPr>
          <a:lstStyle/>
          <a:p>
            <a:pPr algn="just">
              <a:spcAft>
                <a:spcPts val="0"/>
              </a:spcAft>
              <a:tabLst>
                <a:tab pos="798830" algn="l"/>
              </a:tabLst>
            </a:pPr>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Quan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tâm đến </a:t>
            </a:r>
            <a:r>
              <a:rPr lang="vi-VN" sz="32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trên địa cầu muôn loại</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(muôn loài trên địa cầu).</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2768047" y="6982600"/>
            <a:ext cx="4181905" cy="1077218"/>
          </a:xfrm>
          <a:prstGeom prst="rect">
            <a:avLst/>
          </a:prstGeom>
        </p:spPr>
        <p:txBody>
          <a:bodyPr wrap="square">
            <a:spAutoFit/>
          </a:bodyPr>
          <a:lstStyle/>
          <a:p>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a:t>
            </a: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thức: </a:t>
            </a:r>
            <a:r>
              <a:rPr lang="vi-VN" sz="32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 đàn vì tổ, vun thu xứ sở.</a:t>
            </a:r>
            <a:endParaRPr lang="en-GB" sz="3200" b="1">
              <a:effectLst>
                <a:outerShdw blurRad="38100" dist="38100" dir="2700000" algn="tl">
                  <a:srgbClr val="000000">
                    <a:alpha val="43137"/>
                  </a:srgbClr>
                </a:outerShdw>
              </a:effectLst>
            </a:endParaRPr>
          </a:p>
        </p:txBody>
      </p:sp>
      <p:cxnSp>
        <p:nvCxnSpPr>
          <p:cNvPr id="19" name="Straight Arrow Connector 18"/>
          <p:cNvCxnSpPr>
            <a:endCxn id="12" idx="0"/>
          </p:cNvCxnSpPr>
          <p:nvPr/>
        </p:nvCxnSpPr>
        <p:spPr>
          <a:xfrm flipH="1">
            <a:off x="8648700" y="4074933"/>
            <a:ext cx="173972" cy="199385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819400" y="4066851"/>
            <a:ext cx="6003272" cy="185411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894546" y="4091823"/>
            <a:ext cx="5964453" cy="196396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17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p:bldP spid="12" grpId="0" animBg="1"/>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171651" y="2231167"/>
            <a:ext cx="6997749" cy="707886"/>
          </a:xfrm>
          <a:prstGeom prst="rect">
            <a:avLst/>
          </a:prstGeom>
        </p:spPr>
        <p:txBody>
          <a:bodyPr wrap="none">
            <a:spAutoFit/>
          </a:bodyPr>
          <a:lstStyle/>
          <a:p>
            <a:pPr>
              <a:spcAft>
                <a:spcPts val="0"/>
              </a:spcAft>
            </a:pPr>
            <a:r>
              <a:rPr lang="vi-VN" sz="3600" b="1">
                <a:solidFill>
                  <a:srgbClr val="FFFF00"/>
                </a:solidFill>
                <a:latin typeface="Times New Roman" panose="02020603050405020304" pitchFamily="18" charset="0"/>
                <a:ea typeface="MS Mincho"/>
              </a:rPr>
              <a:t>2</a:t>
            </a:r>
            <a:r>
              <a:rPr lang="vi-VN" sz="4000" b="1">
                <a:solidFill>
                  <a:srgbClr val="FFFF00"/>
                </a:solidFill>
                <a:latin typeface="Times New Roman" panose="02020603050405020304" pitchFamily="18" charset="0"/>
                <a:ea typeface="MS Mincho"/>
              </a:rPr>
              <a:t>. Thái độ của người kể chuyện</a:t>
            </a:r>
            <a:endParaRPr lang="en-GB" sz="3200">
              <a:solidFill>
                <a:srgbClr val="FFFF00"/>
              </a:solidFill>
              <a:effectLst/>
              <a:latin typeface="Times New Roman" panose="02020603050405020304" pitchFamily="18" charset="0"/>
              <a:ea typeface="Times New Roman" panose="02020603050405020304" pitchFamily="18" charset="0"/>
            </a:endParaRPr>
          </a:p>
        </p:txBody>
      </p:sp>
      <p:sp>
        <p:nvSpPr>
          <p:cNvPr id="26" name="Rounded Rectangle 25"/>
          <p:cNvSpPr/>
          <p:nvPr/>
        </p:nvSpPr>
        <p:spPr>
          <a:xfrm>
            <a:off x="1134278" y="3657504"/>
            <a:ext cx="5972711"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7808476" y="3600694"/>
            <a:ext cx="8638456"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2057" y="3900293"/>
            <a:ext cx="2265044" cy="646331"/>
          </a:xfrm>
          <a:prstGeom prst="rect">
            <a:avLst/>
          </a:prstGeom>
        </p:spPr>
        <p:txBody>
          <a:bodyPr wrap="none">
            <a:spAutoFit/>
          </a:bodyPr>
          <a:lstStyle/>
          <a:p>
            <a:pPr algn="just">
              <a:spcAft>
                <a:spcPts val="0"/>
              </a:spcAft>
              <a:tabLst>
                <a:tab pos="90170" algn="l"/>
                <a:tab pos="180340" algn="l"/>
              </a:tabLst>
            </a:pPr>
            <a:r>
              <a:rPr lang="vi-VN" sz="3600" b="1">
                <a:solidFill>
                  <a:srgbClr val="FFFF00"/>
                </a:solidFill>
                <a:latin typeface="Times New Roman" panose="02020603050405020304" pitchFamily="18" charset="0"/>
                <a:ea typeface="MS Mincho"/>
              </a:rPr>
              <a:t>a. Với Mối</a:t>
            </a:r>
            <a:endParaRPr lang="en-GB" sz="3200">
              <a:solidFill>
                <a:srgbClr val="FFFF0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97018" y="4628088"/>
            <a:ext cx="5743513" cy="4147739"/>
          </a:xfrm>
          <a:prstGeom prst="rect">
            <a:avLst/>
          </a:prstGeom>
        </p:spPr>
        <p:txBody>
          <a:bodyPr wrap="square">
            <a:spAutoFit/>
          </a:bodyPr>
          <a:lstStyle/>
          <a:p>
            <a:pPr algn="just">
              <a:lnSpc>
                <a:spcPct val="150000"/>
              </a:lnSpc>
              <a:spcAft>
                <a:spcPts val="0"/>
              </a:spcAft>
              <a:tabLst>
                <a:tab pos="90170" algn="l"/>
                <a:tab pos="180340" algn="l"/>
              </a:tabLst>
            </a:pPr>
            <a:r>
              <a:rPr lang="vi-VN" sz="3600">
                <a:solidFill>
                  <a:schemeClr val="bg1"/>
                </a:solidFill>
                <a:latin typeface="Times New Roman" panose="02020603050405020304" pitchFamily="18" charset="0"/>
                <a:ea typeface="MS Mincho"/>
              </a:rPr>
              <a:t>- Xưng hô trịch thượng: "chúng ta"; "béo trục, béo tròn": Đánh giá tiêu cực: vị kỉ, lười biếng, chỉ biết hưởng thụ.</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9765772" y="3806502"/>
            <a:ext cx="2444580" cy="646331"/>
          </a:xfrm>
          <a:prstGeom prst="rect">
            <a:avLst/>
          </a:prstGeom>
        </p:spPr>
        <p:txBody>
          <a:bodyPr wrap="none">
            <a:spAutoFit/>
          </a:bodyPr>
          <a:lstStyle/>
          <a:p>
            <a:pPr algn="just">
              <a:spcAft>
                <a:spcPts val="0"/>
              </a:spcAft>
              <a:tabLst>
                <a:tab pos="90170" algn="l"/>
                <a:tab pos="180340" algn="l"/>
              </a:tabLst>
            </a:pPr>
            <a:r>
              <a:rPr lang="vi-VN" sz="3600" b="1">
                <a:solidFill>
                  <a:srgbClr val="FFFF00"/>
                </a:solidFill>
                <a:latin typeface="Times New Roman" panose="02020603050405020304" pitchFamily="18" charset="0"/>
                <a:ea typeface="MS Mincho"/>
              </a:rPr>
              <a:t>b. Với Kiến</a:t>
            </a:r>
            <a:endParaRPr lang="en-GB" sz="3200">
              <a:solidFill>
                <a:srgbClr val="FFFF00"/>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8151075" y="4381050"/>
            <a:ext cx="8077200" cy="5078313"/>
          </a:xfrm>
          <a:prstGeom prst="rect">
            <a:avLst/>
          </a:prstGeom>
        </p:spPr>
        <p:txBody>
          <a:bodyPr wrap="square">
            <a:spAutoFit/>
          </a:bodyPr>
          <a:lstStyle/>
          <a:p>
            <a:pPr algn="just">
              <a:lnSpc>
                <a:spcPct val="150000"/>
              </a:lnSpc>
              <a:spcAft>
                <a:spcPts val="0"/>
              </a:spcAft>
            </a:pPr>
            <a:r>
              <a:rPr lang="vi-VN" sz="3600">
                <a:solidFill>
                  <a:schemeClr val="bg1"/>
                </a:solidFill>
                <a:latin typeface="Times New Roman" panose="02020603050405020304" pitchFamily="18" charset="0"/>
                <a:ea typeface="MS Mincho"/>
              </a:rPr>
              <a:t>- </a:t>
            </a:r>
            <a:r>
              <a:rPr lang="vi-VN" sz="3600">
                <a:solidFill>
                  <a:schemeClr val="bg1"/>
                </a:solidFill>
                <a:latin typeface="Times New Roman" panose="02020603050405020304" pitchFamily="18" charset="0"/>
                <a:ea typeface="Times New Roman" panose="02020603050405020304" pitchFamily="18" charset="0"/>
              </a:rPr>
              <a:t>Xưng hô chừng mực "các anh"; </a:t>
            </a:r>
            <a:r>
              <a:rPr lang="vi-VN" sz="3600">
                <a:solidFill>
                  <a:schemeClr val="bg1"/>
                </a:solidFill>
                <a:latin typeface="Times New Roman" panose="02020603050405020304" pitchFamily="18" charset="0"/>
                <a:ea typeface="MS Mincho"/>
              </a:rPr>
              <a:t>"tha mồi, tìm kiếm khắp ngày, gầy gò, có làm mới có ăn, sinh tồn là cuộc khó khăn",…: Chăm chỉ, cố gắng, biết sống vì người khác, biết lo cho cái chung, hướng tới tương lai bền vững,…</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4391997" y="9634763"/>
            <a:ext cx="7421904" cy="646331"/>
          </a:xfrm>
          <a:prstGeom prst="rect">
            <a:avLst/>
          </a:prstGeom>
        </p:spPr>
        <p:txBody>
          <a:bodyPr wrap="none">
            <a:spAutoFit/>
          </a:bodyPr>
          <a:lstStyle/>
          <a:p>
            <a:r>
              <a:rPr lang="vi-VN" sz="3600" b="1">
                <a:solidFill>
                  <a:schemeClr val="bg1"/>
                </a:solidFill>
                <a:effectLst>
                  <a:outerShdw blurRad="38100" dist="38100" dir="2700000" algn="tl">
                    <a:srgbClr val="000000">
                      <a:alpha val="43137"/>
                    </a:srgbClr>
                  </a:outerShdw>
                </a:effectLst>
                <a:latin typeface="Times New Roman" panose="02020603050405020304" pitchFamily="18" charset="0"/>
                <a:ea typeface="MS Mincho"/>
              </a:rPr>
              <a:t>=&gt; Tác giả dành thiện cảm cho Kiến.</a:t>
            </a:r>
            <a:endParaRPr lang="en-GB" sz="3600" b="1">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27005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6" grpId="1" animBg="1"/>
      <p:bldP spid="27" grpId="0" animBg="1"/>
      <p:bldP spid="27" grpId="1" animBg="1"/>
      <p:bldP spid="5" grpId="0"/>
      <p:bldP spid="6" grpId="0"/>
      <p:bldP spid="7" grpId="0"/>
      <p:bldP spid="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723" y="4076741"/>
            <a:ext cx="9427230" cy="5299943"/>
          </a:xfrm>
          <a:prstGeom prst="rect">
            <a:avLst/>
          </a:prstGeom>
        </p:spPr>
      </p:pic>
      <p:pic>
        <p:nvPicPr>
          <p:cNvPr id="28"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5840679" y="1991913"/>
            <a:ext cx="9855049" cy="8815788"/>
          </a:xfrm>
          <a:prstGeom prst="rect">
            <a:avLst/>
          </a:prstGeom>
        </p:spPr>
      </p:pic>
      <p:sp>
        <p:nvSpPr>
          <p:cNvPr id="29" name="Rectangle 28"/>
          <p:cNvSpPr/>
          <p:nvPr/>
        </p:nvSpPr>
        <p:spPr>
          <a:xfrm>
            <a:off x="9550755" y="2842640"/>
            <a:ext cx="2552302" cy="769441"/>
          </a:xfrm>
          <a:prstGeom prst="rect">
            <a:avLst/>
          </a:prstGeom>
        </p:spPr>
        <p:txBody>
          <a:bodyPr wrap="none">
            <a:spAutoFit/>
          </a:bodyPr>
          <a:lstStyle/>
          <a:p>
            <a:pPr>
              <a:spcAft>
                <a:spcPts val="0"/>
              </a:spcAft>
            </a:pPr>
            <a:r>
              <a:rPr lang="vi-VN" sz="4400" b="1">
                <a:solidFill>
                  <a:srgbClr val="0070C0"/>
                </a:solidFill>
                <a:latin typeface="Times New Roman" panose="02020603050405020304" pitchFamily="18" charset="0"/>
                <a:ea typeface="MS Mincho"/>
                <a:cs typeface="Times New Roman" panose="02020603050405020304" pitchFamily="18" charset="0"/>
              </a:rPr>
              <a:t>3. Bài học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653331" y="3823275"/>
            <a:ext cx="8347150" cy="1654748"/>
          </a:xfrm>
          <a:prstGeom prst="rect">
            <a:avLst/>
          </a:prstGeom>
        </p:spPr>
        <p:txBody>
          <a:bodyPr wrap="square">
            <a:spAutoFit/>
          </a:bodyPr>
          <a:lstStyle/>
          <a:p>
            <a:pPr algn="just">
              <a:lnSpc>
                <a:spcPct val="150000"/>
              </a:lnSpc>
            </a:pPr>
            <a:r>
              <a:rPr lang="vi-VN" sz="3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Nếu chỉ biết sống phá hoại, hưởng thụ sẽ huỷ hoại chính mình và cộng đồng xã hội.</a:t>
            </a:r>
            <a:endParaRPr lang="en-GB" sz="3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6519866" y="5496890"/>
            <a:ext cx="9144000" cy="2485745"/>
          </a:xfrm>
          <a:prstGeom prst="rect">
            <a:avLst/>
          </a:prstGeom>
        </p:spPr>
        <p:txBody>
          <a:bodyPr>
            <a:spAutoFit/>
          </a:bodyPr>
          <a:lstStyle/>
          <a:p>
            <a:pPr>
              <a:lnSpc>
                <a:spcPct val="15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Nỗ lực, chăm chỉ làm lụng, biết sống vì mọi người sẽ đem lại cuộc sống tốt đẹp, được mọi người yêu quý.</a:t>
            </a:r>
            <a:endParaRPr lang="en-GB" sz="3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09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6959663" y="1870974"/>
            <a:ext cx="2985433" cy="707886"/>
          </a:xfrm>
          <a:prstGeom prst="rect">
            <a:avLst/>
          </a:prstGeom>
        </p:spPr>
        <p:txBody>
          <a:bodyPr wrap="none">
            <a:spAutoFit/>
          </a:bodyPr>
          <a:lstStyle/>
          <a:p>
            <a:r>
              <a:rPr lang="pt-BR" sz="4000" b="1">
                <a:solidFill>
                  <a:srgbClr val="FFFF00"/>
                </a:solidFill>
                <a:latin typeface="Times New Roman" panose="02020603050405020304" pitchFamily="18" charset="0"/>
                <a:ea typeface="Times New Roman" panose="02020603050405020304" pitchFamily="18" charset="0"/>
              </a:rPr>
              <a:t>III. Tổng kết</a:t>
            </a:r>
            <a:endParaRPr lang="en-GB" sz="4000">
              <a:solidFill>
                <a:srgbClr val="FFFF00"/>
              </a:solidFill>
            </a:endParaRPr>
          </a:p>
        </p:txBody>
      </p:sp>
      <p:sp>
        <p:nvSpPr>
          <p:cNvPr id="26" name="Rounded Rectangle 25"/>
          <p:cNvSpPr/>
          <p:nvPr/>
        </p:nvSpPr>
        <p:spPr>
          <a:xfrm>
            <a:off x="1134278" y="3657504"/>
            <a:ext cx="6790522"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8227596" y="3657504"/>
            <a:ext cx="8704491" cy="5645721"/>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28008" y="3940933"/>
            <a:ext cx="2993127" cy="646331"/>
          </a:xfrm>
          <a:prstGeom prst="rect">
            <a:avLst/>
          </a:prstGeom>
        </p:spPr>
        <p:txBody>
          <a:bodyPr wrap="none">
            <a:spAutoFit/>
          </a:bodyPr>
          <a:lstStyle/>
          <a:p>
            <a:r>
              <a:rPr lang="en-US" sz="3600" b="1">
                <a:solidFill>
                  <a:srgbClr val="FFFF00"/>
                </a:solidFill>
                <a:latin typeface="Times New Roman" panose="02020603050405020304" pitchFamily="18" charset="0"/>
                <a:ea typeface="MS Mincho"/>
              </a:rPr>
              <a:t>1. Nghệ thuật:</a:t>
            </a:r>
            <a:endParaRPr lang="en-GB" sz="3600">
              <a:solidFill>
                <a:srgbClr val="FFFF00"/>
              </a:solidFill>
            </a:endParaRPr>
          </a:p>
        </p:txBody>
      </p:sp>
      <p:sp>
        <p:nvSpPr>
          <p:cNvPr id="6" name="Rectangle 5"/>
          <p:cNvSpPr/>
          <p:nvPr/>
        </p:nvSpPr>
        <p:spPr>
          <a:xfrm>
            <a:off x="1437074" y="4999895"/>
            <a:ext cx="6301458" cy="1569660"/>
          </a:xfrm>
          <a:prstGeom prst="rect">
            <a:avLst/>
          </a:prstGeom>
        </p:spPr>
        <p:txBody>
          <a:bodyPr wrap="square">
            <a:spAutoFit/>
          </a:bodyPr>
          <a:lstStyle/>
          <a:p>
            <a:pPr algn="just">
              <a:lnSpc>
                <a:spcPct val="150000"/>
              </a:lnSpc>
              <a:spcAft>
                <a:spcPts val="0"/>
              </a:spcAft>
            </a:pPr>
            <a:r>
              <a:rPr lang="vi-VN" sz="3200">
                <a:solidFill>
                  <a:schemeClr val="bg1"/>
                </a:solidFill>
                <a:latin typeface="Times New Roman" panose="02020603050405020304" pitchFamily="18" charset="0"/>
                <a:ea typeface="Times New Roman" panose="02020603050405020304" pitchFamily="18" charset="0"/>
              </a:rPr>
              <a:t>- </a:t>
            </a:r>
            <a:r>
              <a:rPr lang="en-US" sz="3200">
                <a:solidFill>
                  <a:schemeClr val="bg1"/>
                </a:solidFill>
                <a:latin typeface="Times New Roman" panose="02020603050405020304" pitchFamily="18" charset="0"/>
                <a:ea typeface="Times New Roman" panose="02020603050405020304" pitchFamily="18" charset="0"/>
              </a:rPr>
              <a:t>T</a:t>
            </a:r>
            <a:r>
              <a:rPr lang="vi-VN" sz="3200">
                <a:solidFill>
                  <a:schemeClr val="bg1"/>
                </a:solidFill>
                <a:latin typeface="Times New Roman" panose="02020603050405020304" pitchFamily="18" charset="0"/>
                <a:ea typeface="Times New Roman" panose="02020603050405020304" pitchFamily="18" charset="0"/>
              </a:rPr>
              <a:t>hể thơ truyền thống, hình th</a:t>
            </a:r>
            <a:r>
              <a:rPr lang="en-US" sz="3200">
                <a:solidFill>
                  <a:schemeClr val="bg1"/>
                </a:solidFill>
                <a:latin typeface="Times New Roman" panose="02020603050405020304" pitchFamily="18" charset="0"/>
                <a:ea typeface="Times New Roman" panose="02020603050405020304" pitchFamily="18" charset="0"/>
              </a:rPr>
              <a:t>ức đối thoại để nhân vật bộc lộ tính cách.</a:t>
            </a:r>
            <a:endParaRPr lang="en-GB" sz="2800">
              <a:solidFill>
                <a:schemeClr val="bg1"/>
              </a:solidFill>
              <a:latin typeface="Times New Roman" panose="02020603050405020304" pitchFamily="18" charset="0"/>
              <a:ea typeface="Times New Roman" panose="02020603050405020304" pitchFamily="18" charset="0"/>
            </a:endParaRPr>
          </a:p>
        </p:txBody>
      </p:sp>
      <p:sp>
        <p:nvSpPr>
          <p:cNvPr id="7" name="Rectangle 6"/>
          <p:cNvSpPr/>
          <p:nvPr/>
        </p:nvSpPr>
        <p:spPr>
          <a:xfrm>
            <a:off x="1424071" y="6819329"/>
            <a:ext cx="6500729" cy="1569660"/>
          </a:xfrm>
          <a:prstGeom prst="rect">
            <a:avLst/>
          </a:prstGeom>
        </p:spPr>
        <p:txBody>
          <a:bodyPr wrap="square">
            <a:spAutoFit/>
          </a:bodyPr>
          <a:lstStyle/>
          <a:p>
            <a:pPr algn="just">
              <a:lnSpc>
                <a:spcPct val="150000"/>
              </a:lnSpc>
              <a:spcAft>
                <a:spcPts val="0"/>
              </a:spcAft>
            </a:pPr>
            <a:r>
              <a:rPr lang="vi-VN" sz="3200">
                <a:solidFill>
                  <a:schemeClr val="bg1"/>
                </a:solidFill>
                <a:latin typeface="Times New Roman" panose="02020603050405020304" pitchFamily="18" charset="0"/>
                <a:ea typeface="Times New Roman" panose="02020603050405020304" pitchFamily="18" charset="0"/>
              </a:rPr>
              <a:t>- </a:t>
            </a:r>
            <a:r>
              <a:rPr lang="en-US" sz="3200">
                <a:solidFill>
                  <a:schemeClr val="bg1"/>
                </a:solidFill>
                <a:latin typeface="Times New Roman" panose="02020603050405020304" pitchFamily="18" charset="0"/>
                <a:ea typeface="Times New Roman" panose="02020603050405020304" pitchFamily="18" charset="0"/>
              </a:rPr>
              <a:t>Mượn chuyện của những con vật gần gũi để khuyên nhủ con người.</a:t>
            </a:r>
            <a:endParaRPr lang="en-GB" sz="2800">
              <a:solidFill>
                <a:schemeClr val="bg1"/>
              </a:solidFill>
              <a:latin typeface="Times New Roman" panose="02020603050405020304" pitchFamily="18" charset="0"/>
              <a:ea typeface="Times New Roman" panose="02020603050405020304" pitchFamily="18" charset="0"/>
            </a:endParaRPr>
          </a:p>
        </p:txBody>
      </p:sp>
      <p:sp>
        <p:nvSpPr>
          <p:cNvPr id="8" name="Rectangle 7"/>
          <p:cNvSpPr/>
          <p:nvPr/>
        </p:nvSpPr>
        <p:spPr>
          <a:xfrm>
            <a:off x="10150366" y="3936134"/>
            <a:ext cx="4621778" cy="646331"/>
          </a:xfrm>
          <a:prstGeom prst="rect">
            <a:avLst/>
          </a:prstGeom>
        </p:spPr>
        <p:txBody>
          <a:bodyPr wrap="none">
            <a:spAutoFit/>
          </a:bodyPr>
          <a:lstStyle/>
          <a:p>
            <a:pPr algn="just">
              <a:spcAft>
                <a:spcPts val="0"/>
              </a:spcAft>
            </a:pPr>
            <a:r>
              <a:rPr lang="vi-VN" sz="3600" b="1">
                <a:solidFill>
                  <a:srgbClr val="FFFF00"/>
                </a:solidFill>
                <a:latin typeface="Times New Roman" panose="02020603050405020304" pitchFamily="18" charset="0"/>
                <a:ea typeface="MS Mincho"/>
              </a:rPr>
              <a:t>2. Nội dung – Ý nghĩa:</a:t>
            </a:r>
            <a:endParaRPr lang="en-GB" sz="3200">
              <a:solidFill>
                <a:srgbClr val="FFFF00"/>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8378958" y="4755262"/>
            <a:ext cx="8386717" cy="2308324"/>
          </a:xfrm>
          <a:prstGeom prst="rect">
            <a:avLst/>
          </a:prstGeom>
        </p:spPr>
        <p:txBody>
          <a:bodyPr wrap="square">
            <a:spAutoFit/>
          </a:bodyPr>
          <a:lstStyle/>
          <a:p>
            <a:pPr algn="just">
              <a:lnSpc>
                <a:spcPct val="150000"/>
              </a:lnSpc>
              <a:spcAft>
                <a:spcPts val="0"/>
              </a:spcAft>
            </a:pPr>
            <a:r>
              <a:rPr lang="vi-VN" sz="3200">
                <a:solidFill>
                  <a:schemeClr val="bg1"/>
                </a:solidFill>
                <a:latin typeface="Times New Roman" panose="02020603050405020304" pitchFamily="18" charset="0"/>
                <a:ea typeface="Times New Roman" panose="02020603050405020304" pitchFamily="18" charset="0"/>
              </a:rPr>
              <a:t>- Con mối chỉ lười nhác, phá hoại, hưởng thụ còn con kiến thì chăm chỉ lam làm, sống có trách nhiệm,…</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8392255" y="6872545"/>
            <a:ext cx="8550453" cy="2308324"/>
          </a:xfrm>
          <a:prstGeom prst="rect">
            <a:avLst/>
          </a:prstGeom>
        </p:spPr>
        <p:txBody>
          <a:bodyPr wrap="square">
            <a:spAutoFit/>
          </a:bodyPr>
          <a:lstStyle/>
          <a:p>
            <a:pPr algn="just">
              <a:lnSpc>
                <a:spcPct val="150000"/>
              </a:lnSpc>
              <a:spcAft>
                <a:spcPts val="0"/>
              </a:spcAft>
            </a:pPr>
            <a:r>
              <a:rPr lang="vi-VN" sz="3200">
                <a:solidFill>
                  <a:schemeClr val="bg1"/>
                </a:solidFill>
                <a:latin typeface="Times New Roman" panose="02020603050405020304" pitchFamily="18" charset="0"/>
                <a:ea typeface="Times New Roman" panose="02020603050405020304" pitchFamily="18" charset="0"/>
              </a:rPr>
              <a:t>- Bài thơ khuyên nhủ: Không nên sống hưởng thụ theo cách phá hoại mà cần chăm chỉ làm ăn để có cuộc sống tốt đẹp, có ý nghĩa.</a:t>
            </a:r>
            <a:endParaRPr lang="en-GB" sz="280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31672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2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1"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circle(in)">
                                      <p:cBhvr>
                                        <p:cTn id="87" dur="20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circle(in)">
                                      <p:cBhvr>
                                        <p:cTn id="9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6" grpId="1" animBg="1"/>
      <p:bldP spid="27" grpId="0" animBg="1"/>
      <p:bldP spid="27" grpId="1" animBg="1"/>
      <p:bldP spid="5" grpId="0"/>
      <p:bldP spid="6" grpId="0"/>
      <p:bldP spid="7" grpId="0"/>
      <p:bldP spid="8"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3"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5268458" y="3989458"/>
            <a:ext cx="8711231" cy="4524315"/>
          </a:xfrm>
          <a:prstGeom prst="rect">
            <a:avLst/>
          </a:prstGeom>
          <a:noFill/>
        </p:spPr>
        <p:txBody>
          <a:bodyPr wrap="none" lIns="91440" tIns="45720" rIns="91440" bIns="45720">
            <a:spAutoFit/>
          </a:bodyPr>
          <a:lstStyle/>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a:t>
            </a:r>
            <a:r>
              <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3</a:t>
            </a:r>
          </a:p>
          <a:p>
            <a:pPr algn="ctr">
              <a:lnSpc>
                <a:spcPct val="150000"/>
              </a:lnSpc>
              <a:tabLst>
                <a:tab pos="4594860" algn="l"/>
              </a:tabLst>
            </a:pPr>
            <a:r>
              <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LUYỆN TẬP</a:t>
            </a:r>
            <a:endParaRPr lang="en-GB" sz="115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4000" y="8006319"/>
            <a:ext cx="1187172" cy="1172926"/>
          </a:xfrm>
          <a:prstGeom prst="rect">
            <a:avLst/>
          </a:prstGeom>
        </p:spPr>
      </p:pic>
    </p:spTree>
    <p:custDataLst>
      <p:tags r:id="rId1"/>
    </p:custDataLst>
    <p:extLst>
      <p:ext uri="{BB962C8B-B14F-4D97-AF65-F5344CB8AC3E}">
        <p14:creationId xmlns:p14="http://schemas.microsoft.com/office/powerpoint/2010/main" val="14299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6" name="Rounded Rectangle 25"/>
          <p:cNvSpPr/>
          <p:nvPr/>
        </p:nvSpPr>
        <p:spPr>
          <a:xfrm>
            <a:off x="2053942" y="1743337"/>
            <a:ext cx="14389516" cy="8276967"/>
          </a:xfrm>
          <a:prstGeom prst="roundRect">
            <a:avLst>
              <a:gd name="adj" fmla="val 3218"/>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27" name="Text1"/>
          <p:cNvSpPr txBox="1"/>
          <p:nvPr/>
        </p:nvSpPr>
        <p:spPr>
          <a:xfrm>
            <a:off x="2428690" y="5297414"/>
            <a:ext cx="11557229" cy="1938992"/>
          </a:xfrm>
          <a:prstGeom prst="rect">
            <a:avLst/>
          </a:prstGeom>
          <a:noFill/>
        </p:spPr>
        <p:txBody>
          <a:bodyPr wrap="square" rtlCol="0">
            <a:spAutoFit/>
          </a:bodyPr>
          <a:lstStyle/>
          <a:p>
            <a:pPr marL="521870" indent="-521870">
              <a:buAutoNum type="arabicPeriod"/>
            </a:pPr>
            <a:r>
              <a:rPr lang="en-US" sz="4000" b="1">
                <a:solidFill>
                  <a:schemeClr val="bg1"/>
                </a:solidFill>
                <a:latin typeface="Times New Roman" panose="02020603050405020304" pitchFamily="18" charset="0"/>
                <a:cs typeface="Times New Roman" panose="02020603050405020304" pitchFamily="18" charset="0"/>
              </a:rPr>
              <a:t>Sự khác biệt về quan niệm sống của Mối và </a:t>
            </a:r>
            <a:r>
              <a:rPr lang="vi-VN" sz="4000" b="1">
                <a:solidFill>
                  <a:schemeClr val="bg1"/>
                </a:solidFill>
                <a:latin typeface="Times New Roman" panose="02020603050405020304" pitchFamily="18" charset="0"/>
                <a:cs typeface="Times New Roman" panose="02020603050405020304" pitchFamily="18" charset="0"/>
              </a:rPr>
              <a:t>Kiến</a:t>
            </a:r>
          </a:p>
          <a:p>
            <a:pPr marL="521870" indent="-521870">
              <a:buAutoNum type="arabicPeriod"/>
            </a:pPr>
            <a:r>
              <a:rPr lang="vi-VN" sz="4000" b="1">
                <a:solidFill>
                  <a:schemeClr val="bg1"/>
                </a:solidFill>
                <a:latin typeface="Times New Roman" panose="02020603050405020304" pitchFamily="18" charset="0"/>
                <a:cs typeface="Times New Roman" panose="02020603050405020304" pitchFamily="18" charset="0"/>
              </a:rPr>
              <a:t>Thái độ của người kể chuyện</a:t>
            </a:r>
          </a:p>
          <a:p>
            <a:pPr marL="521870" indent="-521870">
              <a:buAutoNum type="arabicPeriod"/>
            </a:pPr>
            <a:r>
              <a:rPr lang="vi-VN" sz="4000" b="1">
                <a:solidFill>
                  <a:schemeClr val="bg1"/>
                </a:solidFill>
                <a:latin typeface="Times New Roman" panose="02020603050405020304" pitchFamily="18" charset="0"/>
                <a:cs typeface="Times New Roman" panose="02020603050405020304" pitchFamily="18" charset="0"/>
              </a:rPr>
              <a:t>Bài học</a:t>
            </a:r>
            <a:endParaRPr lang="en-US" sz="4000" b="1" i="1" dirty="0">
              <a:solidFill>
                <a:schemeClr val="bg1"/>
              </a:solidFill>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7051159" y="1401968"/>
            <a:ext cx="4791820" cy="656117"/>
            <a:chOff x="8010143" y="1905000"/>
            <a:chExt cx="9097521" cy="1290242"/>
          </a:xfrm>
        </p:grpSpPr>
        <p:sp>
          <p:nvSpPr>
            <p:cNvPr id="29" name="Rectangle 28"/>
            <p:cNvSpPr/>
            <p:nvPr/>
          </p:nvSpPr>
          <p:spPr>
            <a:xfrm>
              <a:off x="8010143" y="2038353"/>
              <a:ext cx="9097521" cy="957159"/>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8014819" y="1905000"/>
              <a:ext cx="9092845" cy="1290242"/>
            </a:xfrm>
            <a:prstGeom prst="roundRect">
              <a:avLst/>
            </a:prstGeom>
            <a:no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latin typeface="Times New Roman" panose="02020603050405020304" pitchFamily="18" charset="0"/>
                <a:cs typeface="Times New Roman" panose="02020603050405020304" pitchFamily="18" charset="0"/>
              </a:endParaRPr>
            </a:p>
          </p:txBody>
        </p:sp>
      </p:grpSp>
      <p:sp>
        <p:nvSpPr>
          <p:cNvPr id="31" name="Rectangle 30"/>
          <p:cNvSpPr/>
          <p:nvPr/>
        </p:nvSpPr>
        <p:spPr>
          <a:xfrm>
            <a:off x="2561504" y="3072407"/>
            <a:ext cx="8350381" cy="1323439"/>
          </a:xfrm>
          <a:prstGeom prst="rect">
            <a:avLst/>
          </a:prstGeom>
        </p:spPr>
        <p:txBody>
          <a:bodyPr wrap="square">
            <a:spAutoFit/>
          </a:bodyPr>
          <a:lstStyle/>
          <a:p>
            <a:pPr marL="653156" indent="-653156">
              <a:buAutoNum type="arabicPeriod"/>
            </a:pPr>
            <a:r>
              <a:rPr lang="vi-VN" sz="4000" b="1">
                <a:solidFill>
                  <a:schemeClr val="bg1"/>
                </a:solidFill>
                <a:latin typeface="Times New Roman" panose="02020603050405020304" pitchFamily="18" charset="0"/>
                <a:cs typeface="Times New Roman" panose="02020603050405020304" pitchFamily="18" charset="0"/>
              </a:rPr>
              <a:t>Tác giả</a:t>
            </a:r>
          </a:p>
          <a:p>
            <a:pPr marL="653156" indent="-653156">
              <a:buAutoNum type="arabicPeriod"/>
            </a:pPr>
            <a:r>
              <a:rPr lang="vi-VN" sz="4000" b="1">
                <a:solidFill>
                  <a:schemeClr val="bg1"/>
                </a:solidFill>
                <a:latin typeface="Times New Roman" panose="02020603050405020304" pitchFamily="18" charset="0"/>
                <a:cs typeface="Times New Roman" panose="02020603050405020304" pitchFamily="18" charset="0"/>
              </a:rPr>
              <a:t>Tác phẩm</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492593" y="8429743"/>
            <a:ext cx="6421734" cy="2092881"/>
          </a:xfrm>
          <a:prstGeom prst="rect">
            <a:avLst/>
          </a:prstGeom>
        </p:spPr>
        <p:txBody>
          <a:bodyPr>
            <a:spAutoFit/>
          </a:bodyPr>
          <a:lstStyle/>
          <a:p>
            <a:pPr marL="391325" indent="-391325" defTabSz="481631">
              <a:spcBef>
                <a:spcPts val="633"/>
              </a:spcBef>
              <a:buFont typeface="+mj-lt"/>
              <a:buAutoNum type="arabicPeriod"/>
              <a:defRPr/>
            </a:pPr>
            <a:r>
              <a:rPr lang="vi-VN" sz="4000" b="1">
                <a:solidFill>
                  <a:schemeClr val="bg1"/>
                </a:solidFill>
                <a:latin typeface="Times New Roman" panose="02020603050405020304" pitchFamily="18" charset="0"/>
                <a:cs typeface="Times New Roman" panose="02020603050405020304" pitchFamily="18" charset="0"/>
              </a:rPr>
              <a:t>Nghệ thuật</a:t>
            </a:r>
          </a:p>
          <a:p>
            <a:pPr marL="391325" indent="-391325" defTabSz="481631">
              <a:spcBef>
                <a:spcPts val="633"/>
              </a:spcBef>
              <a:buFont typeface="+mj-lt"/>
              <a:buAutoNum type="arabicPeriod"/>
              <a:defRPr/>
            </a:pPr>
            <a:r>
              <a:rPr lang="vi-VN" sz="4000" b="1">
                <a:solidFill>
                  <a:schemeClr val="bg1"/>
                </a:solidFill>
                <a:latin typeface="Times New Roman" panose="02020603050405020304" pitchFamily="18" charset="0"/>
                <a:cs typeface="Times New Roman" panose="02020603050405020304" pitchFamily="18" charset="0"/>
              </a:rPr>
              <a:t>Nội dung </a:t>
            </a:r>
          </a:p>
          <a:p>
            <a:pPr defTabSz="481631">
              <a:spcBef>
                <a:spcPts val="633"/>
              </a:spcBef>
              <a:defRPr/>
            </a:pP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1961065" y="2261111"/>
            <a:ext cx="7646873" cy="722014"/>
            <a:chOff x="2840539" y="3818711"/>
            <a:chExt cx="14517989" cy="1370779"/>
          </a:xfrm>
          <a:solidFill>
            <a:schemeClr val="accent3">
              <a:lumMod val="75000"/>
            </a:schemeClr>
          </a:solidFill>
        </p:grpSpPr>
        <p:sp>
          <p:nvSpPr>
            <p:cNvPr id="3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2840539" y="3886146"/>
              <a:ext cx="14517989" cy="1303344"/>
              <a:chOff x="2840539" y="3733746"/>
              <a:chExt cx="14517989" cy="1303344"/>
            </a:xfrm>
            <a:grpFill/>
          </p:grpSpPr>
          <p:sp>
            <p:nvSpPr>
              <p:cNvPr id="36" name="Round Same Side Corner Rectangle 35"/>
              <p:cNvSpPr/>
              <p:nvPr/>
            </p:nvSpPr>
            <p:spPr>
              <a:xfrm rot="5400000">
                <a:off x="7171516" y="-527216"/>
                <a:ext cx="731520" cy="9383812"/>
              </a:xfrm>
              <a:prstGeom prst="round2Same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840539" y="3801289"/>
                <a:ext cx="1270616" cy="729160"/>
              </a:xfrm>
              <a:prstGeom prst="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460663" y="3809999"/>
                <a:ext cx="12897865" cy="1227091"/>
              </a:xfrm>
              <a:prstGeom prst="rect">
                <a:avLst/>
              </a:prstGeom>
              <a:grpFill/>
              <a:ln>
                <a:solidFill>
                  <a:schemeClr val="accent3">
                    <a:lumMod val="50000"/>
                  </a:schemeClr>
                </a:solidFill>
              </a:ln>
            </p:spPr>
            <p:txBody>
              <a:bodyPr wrap="none">
                <a:spAutoFit/>
              </a:bodyPr>
              <a:lstStyle/>
              <a:p>
                <a:pPr defTabSz="481631">
                  <a:spcBef>
                    <a:spcPts val="633"/>
                  </a:spcBef>
                  <a:defRPr/>
                </a:pPr>
                <a:r>
                  <a:rPr lang="vi-VN" sz="3600" b="1">
                    <a:solidFill>
                      <a:schemeClr val="bg1"/>
                    </a:solidFill>
                    <a:latin typeface="Times New Roman" panose="02020603050405020304" pitchFamily="18" charset="0"/>
                    <a:cs typeface="Times New Roman" panose="02020603050405020304" pitchFamily="18" charset="0"/>
                  </a:rPr>
                  <a:t>KHÁM PHÁ CHUNG VĂN BẢN</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3100850" y="3733746"/>
                <a:ext cx="956092" cy="1227091"/>
              </a:xfrm>
              <a:prstGeom prst="rect">
                <a:avLst/>
              </a:prstGeom>
              <a:grpFill/>
              <a:ln>
                <a:solidFill>
                  <a:schemeClr val="accent3">
                    <a:lumMod val="50000"/>
                  </a:schemeClr>
                </a:solidFill>
              </a:ln>
            </p:spPr>
            <p:txBody>
              <a:bodyPr wrap="square" rtlCol="0">
                <a:spAutoFit/>
              </a:bodyPr>
              <a:lstStyle/>
              <a:p>
                <a:pPr algn="ctr"/>
                <a:r>
                  <a:rPr lang="en-US" sz="3600" b="1">
                    <a:solidFill>
                      <a:schemeClr val="bg1"/>
                    </a:solidFill>
                    <a:latin typeface="Times New Roman" panose="02020603050405020304" pitchFamily="18" charset="0"/>
                    <a:ea typeface="Tahoma" pitchFamily="34" charset="0"/>
                    <a:cs typeface="Times New Roman" panose="02020603050405020304" pitchFamily="18" charset="0"/>
                  </a:rPr>
                  <a:t>I</a:t>
                </a:r>
              </a:p>
            </p:txBody>
          </p:sp>
        </p:grpSp>
      </p:grpSp>
      <p:grpSp>
        <p:nvGrpSpPr>
          <p:cNvPr id="40" name="Group 39"/>
          <p:cNvGrpSpPr/>
          <p:nvPr/>
        </p:nvGrpSpPr>
        <p:grpSpPr>
          <a:xfrm>
            <a:off x="1911857" y="4469488"/>
            <a:ext cx="8002098" cy="722016"/>
            <a:chOff x="2840539" y="3818711"/>
            <a:chExt cx="15192394" cy="1370781"/>
          </a:xfrm>
          <a:solidFill>
            <a:schemeClr val="accent3">
              <a:lumMod val="75000"/>
            </a:schemeClr>
          </a:solidFill>
        </p:grpSpPr>
        <p:sp>
          <p:nvSpPr>
            <p:cNvPr id="4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2840539" y="3886200"/>
              <a:ext cx="15192394" cy="1303292"/>
              <a:chOff x="2840539" y="3733800"/>
              <a:chExt cx="15192394" cy="1303292"/>
            </a:xfrm>
            <a:grpFill/>
          </p:grpSpPr>
          <p:sp>
            <p:nvSpPr>
              <p:cNvPr id="43" name="Round Same Side Corner Rectangle 42"/>
              <p:cNvSpPr/>
              <p:nvPr/>
            </p:nvSpPr>
            <p:spPr>
              <a:xfrm rot="5400000">
                <a:off x="7286288" y="-641990"/>
                <a:ext cx="731520" cy="9613356"/>
              </a:xfrm>
              <a:prstGeom prst="round2Same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40539" y="3801289"/>
                <a:ext cx="1270616" cy="729160"/>
              </a:xfrm>
              <a:prstGeom prst="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4460660" y="3810002"/>
                <a:ext cx="13572273" cy="1227090"/>
              </a:xfrm>
              <a:prstGeom prst="rect">
                <a:avLst/>
              </a:prstGeom>
              <a:grpFill/>
              <a:ln>
                <a:solidFill>
                  <a:schemeClr val="accent3">
                    <a:lumMod val="50000"/>
                  </a:schemeClr>
                </a:solidFill>
              </a:ln>
            </p:spPr>
            <p:txBody>
              <a:bodyPr wrap="none">
                <a:spAutoFit/>
              </a:bodyPr>
              <a:lstStyle/>
              <a:p>
                <a:pPr defTabSz="481631">
                  <a:spcBef>
                    <a:spcPts val="633"/>
                  </a:spcBef>
                  <a:defRPr/>
                </a:pPr>
                <a:r>
                  <a:rPr lang="vi-VN" sz="3600" b="1">
                    <a:solidFill>
                      <a:prstClr val="white"/>
                    </a:solidFill>
                    <a:latin typeface="Times New Roman" panose="02020603050405020304" pitchFamily="18" charset="0"/>
                    <a:cs typeface="Times New Roman" panose="02020603050405020304" pitchFamily="18" charset="0"/>
                  </a:rPr>
                  <a:t>KHÁM PHÁ CHI TIẾT VĂN BẢN</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840539" y="3733800"/>
                <a:ext cx="1216398" cy="1227090"/>
              </a:xfrm>
              <a:prstGeom prst="rect">
                <a:avLst/>
              </a:prstGeom>
              <a:grpFill/>
              <a:ln>
                <a:solidFill>
                  <a:schemeClr val="accent3">
                    <a:lumMod val="50000"/>
                  </a:schemeClr>
                </a:solidFill>
              </a:ln>
            </p:spPr>
            <p:txBody>
              <a:bodyPr wrap="square" rtlCol="0">
                <a:spAutoFit/>
              </a:bodyPr>
              <a:lstStyle/>
              <a:p>
                <a:pPr algn="ctr"/>
                <a:r>
                  <a:rPr lang="en-US" sz="3600" b="1">
                    <a:solidFill>
                      <a:prstClr val="white"/>
                    </a:solidFill>
                    <a:latin typeface="Times New Roman" panose="02020603050405020304" pitchFamily="18" charset="0"/>
                    <a:ea typeface="Tahoma" pitchFamily="34" charset="0"/>
                    <a:cs typeface="Times New Roman" panose="02020603050405020304" pitchFamily="18" charset="0"/>
                  </a:rPr>
                  <a:t>II</a:t>
                </a:r>
              </a:p>
            </p:txBody>
          </p:sp>
        </p:grpSp>
      </p:grpSp>
      <p:grpSp>
        <p:nvGrpSpPr>
          <p:cNvPr id="47" name="Group 46"/>
          <p:cNvGrpSpPr/>
          <p:nvPr/>
        </p:nvGrpSpPr>
        <p:grpSpPr>
          <a:xfrm>
            <a:off x="1893451" y="7605426"/>
            <a:ext cx="4284237" cy="722015"/>
            <a:chOff x="2840539" y="3818711"/>
            <a:chExt cx="8133848" cy="1370780"/>
          </a:xfrm>
          <a:solidFill>
            <a:schemeClr val="accent3">
              <a:lumMod val="75000"/>
            </a:schemeClr>
          </a:solidFill>
        </p:grpSpPr>
        <p:sp>
          <p:nvSpPr>
            <p:cNvPr id="4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grpSp>
          <p:nvGrpSpPr>
            <p:cNvPr id="49" name="Group 48"/>
            <p:cNvGrpSpPr/>
            <p:nvPr/>
          </p:nvGrpSpPr>
          <p:grpSpPr>
            <a:xfrm>
              <a:off x="2840539" y="3886200"/>
              <a:ext cx="8133848" cy="1303291"/>
              <a:chOff x="2840539" y="3733800"/>
              <a:chExt cx="8133848" cy="1303291"/>
            </a:xfrm>
            <a:grpFill/>
          </p:grpSpPr>
          <p:sp>
            <p:nvSpPr>
              <p:cNvPr id="50" name="Round Same Side Corner Rectangle 49"/>
              <p:cNvSpPr/>
              <p:nvPr/>
            </p:nvSpPr>
            <p:spPr>
              <a:xfrm rot="5400000">
                <a:off x="6544119" y="100180"/>
                <a:ext cx="731520" cy="8129016"/>
              </a:xfrm>
              <a:prstGeom prst="round2Same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2840539" y="3801289"/>
                <a:ext cx="1270616" cy="729160"/>
              </a:xfrm>
              <a:prstGeom prst="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5035476" y="3810000"/>
                <a:ext cx="5494481" cy="1227091"/>
              </a:xfrm>
              <a:prstGeom prst="rect">
                <a:avLst/>
              </a:prstGeom>
              <a:grpFill/>
              <a:ln>
                <a:solidFill>
                  <a:schemeClr val="accent3">
                    <a:lumMod val="50000"/>
                  </a:schemeClr>
                </a:solidFill>
              </a:ln>
            </p:spPr>
            <p:txBody>
              <a:bodyPr wrap="square">
                <a:spAutoFit/>
              </a:bodyPr>
              <a:lstStyle/>
              <a:p>
                <a:pPr defTabSz="481631">
                  <a:spcBef>
                    <a:spcPts val="633"/>
                  </a:spcBef>
                  <a:defRPr/>
                </a:pPr>
                <a:r>
                  <a:rPr lang="en-US" sz="3600" b="1">
                    <a:solidFill>
                      <a:prstClr val="white"/>
                    </a:solidFill>
                    <a:latin typeface="Times New Roman" panose="02020603050405020304" pitchFamily="18" charset="0"/>
                    <a:cs typeface="Times New Roman" panose="02020603050405020304" pitchFamily="18" charset="0"/>
                  </a:rPr>
                  <a:t>TỔNG KẾT</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53" name="TextBox 52"/>
              <p:cNvSpPr txBox="1"/>
              <p:nvPr/>
            </p:nvSpPr>
            <p:spPr>
              <a:xfrm>
                <a:off x="2882698" y="3733800"/>
                <a:ext cx="1823035" cy="1227091"/>
              </a:xfrm>
              <a:prstGeom prst="rect">
                <a:avLst/>
              </a:prstGeom>
              <a:grpFill/>
              <a:ln>
                <a:solidFill>
                  <a:schemeClr val="accent3">
                    <a:lumMod val="50000"/>
                  </a:schemeClr>
                </a:solidFill>
              </a:ln>
            </p:spPr>
            <p:txBody>
              <a:bodyPr wrap="square" rtlCol="0">
                <a:spAutoFit/>
              </a:bodyPr>
              <a:lstStyle/>
              <a:p>
                <a:pPr algn="ctr"/>
                <a:r>
                  <a:rPr lang="en-US" sz="3600" b="1">
                    <a:solidFill>
                      <a:prstClr val="white"/>
                    </a:solidFill>
                    <a:latin typeface="Times New Roman" panose="02020603050405020304" pitchFamily="18" charset="0"/>
                    <a:ea typeface="Tahoma" pitchFamily="34" charset="0"/>
                    <a:cs typeface="Times New Roman" panose="02020603050405020304" pitchFamily="18" charset="0"/>
                  </a:rPr>
                  <a:t>III</a:t>
                </a:r>
              </a:p>
            </p:txBody>
          </p:sp>
        </p:grpSp>
      </p:grpSp>
      <p:sp>
        <p:nvSpPr>
          <p:cNvPr id="54" name="Rectangle 53"/>
          <p:cNvSpPr/>
          <p:nvPr/>
        </p:nvSpPr>
        <p:spPr>
          <a:xfrm>
            <a:off x="7587360" y="1464278"/>
            <a:ext cx="4166525" cy="584775"/>
          </a:xfrm>
          <a:prstGeom prst="rect">
            <a:avLst/>
          </a:prstGeom>
        </p:spPr>
        <p:txBody>
          <a:bodyPr wrap="none">
            <a:spAutoFit/>
          </a:bodyPr>
          <a:lstStyle/>
          <a:p>
            <a:r>
              <a:rPr lang="en-US" sz="3200" b="1">
                <a:solidFill>
                  <a:srgbClr val="00B050"/>
                </a:solidFill>
                <a:latin typeface="Times New Roman" panose="02020603050405020304" pitchFamily="18" charset="0"/>
                <a:ea typeface="Tahoma" pitchFamily="34" charset="0"/>
                <a:cs typeface="Times New Roman" panose="02020603050405020304" pitchFamily="18" charset="0"/>
              </a:rPr>
              <a:t>ĐỀ MỤC BÀI GIẢNG</a:t>
            </a:r>
            <a:endParaRPr lang="en-US" sz="3200" b="1" dirty="0">
              <a:solidFill>
                <a:srgbClr val="00B050"/>
              </a:solidFill>
              <a:latin typeface="Times New Roman" panose="02020603050405020304" pitchFamily="18" charset="0"/>
              <a:ea typeface="Tahoma"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40196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 y="904"/>
            <a:ext cx="18287993" cy="10285190"/>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1726" y="1649000"/>
            <a:ext cx="4828451" cy="3365283"/>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7748" y="1649000"/>
            <a:ext cx="4819305" cy="3383574"/>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595" y="5125783"/>
            <a:ext cx="4791872" cy="3337850"/>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6897" y="5157346"/>
            <a:ext cx="4764437" cy="3337850"/>
          </a:xfrm>
          <a:prstGeom prst="rect">
            <a:avLst/>
          </a:prstGeom>
        </p:spPr>
      </p:pic>
      <p:pic>
        <p:nvPicPr>
          <p:cNvPr id="40" name="1a">
            <a:hlinkClick r:id="rId10"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0871" y="1640363"/>
            <a:ext cx="4819305" cy="3468440"/>
          </a:xfrm>
          <a:prstGeom prst="rect">
            <a:avLst/>
          </a:prstGeom>
        </p:spPr>
      </p:pic>
      <p:pic>
        <p:nvPicPr>
          <p:cNvPr id="41" name="2a">
            <a:hlinkClick r:id="rId12"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89249" y="1643311"/>
            <a:ext cx="4807805" cy="3457607"/>
          </a:xfrm>
          <a:prstGeom prst="rect">
            <a:avLst/>
          </a:prstGeom>
        </p:spPr>
      </p:pic>
      <p:pic>
        <p:nvPicPr>
          <p:cNvPr id="42" name="3a">
            <a:hlinkClick r:id="rId14"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0882" y="5134584"/>
            <a:ext cx="4764437" cy="3436941"/>
          </a:xfrm>
          <a:prstGeom prst="rect">
            <a:avLst/>
          </a:prstGeom>
        </p:spPr>
      </p:pic>
      <p:pic>
        <p:nvPicPr>
          <p:cNvPr id="43" name="4a">
            <a:hlinkClick r:id="rId16"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91146" y="5146473"/>
            <a:ext cx="4760187" cy="3462786"/>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59008">
            <a:off x="17369750" y="4285716"/>
            <a:ext cx="362768" cy="294294"/>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70510">
            <a:off x="2753072" y="3740289"/>
            <a:ext cx="1445873" cy="1385145"/>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15139" y="7402389"/>
            <a:ext cx="759435" cy="759435"/>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1610" y="216923"/>
            <a:ext cx="1302965" cy="966365"/>
          </a:xfrm>
          <a:prstGeom prst="rect">
            <a:avLst/>
          </a:prstGeom>
        </p:spPr>
      </p:pic>
      <p:pic>
        <p:nvPicPr>
          <p:cNvPr id="4" name="Picture 3">
            <a:hlinkClick r:id="rId22" action="ppaction://hlinksldjump"/>
            <a:extLst>
              <a:ext uri="{FF2B5EF4-FFF2-40B4-BE49-F238E27FC236}">
                <a16:creationId xmlns=""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11169968" y="9329738"/>
            <a:ext cx="2259371" cy="837248"/>
          </a:xfrm>
          <a:prstGeom prst="rect">
            <a:avLst/>
          </a:prstGeom>
        </p:spPr>
      </p:pic>
      <p:sp>
        <p:nvSpPr>
          <p:cNvPr id="21" name="Rectangle 20">
            <a:extLst>
              <a:ext uri="{FF2B5EF4-FFF2-40B4-BE49-F238E27FC236}">
                <a16:creationId xmlns="" xmlns:a16="http://schemas.microsoft.com/office/drawing/2014/main" id="{BDA498F2-95DB-4782-AC50-20E7893504EB}"/>
              </a:ext>
            </a:extLst>
          </p:cNvPr>
          <p:cNvSpPr/>
          <p:nvPr/>
        </p:nvSpPr>
        <p:spPr>
          <a:xfrm>
            <a:off x="5618310" y="1545086"/>
            <a:ext cx="10658010" cy="7026440"/>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custDataLst>
      <p:tags r:id="rId1"/>
    </p:custDataLst>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6" presetClass="emph" presetSubtype="0" autoRev="1" fill="hold" grpId="0" nodeType="withEffect">
                                  <p:stCondLst>
                                    <p:cond delay="0"/>
                                  </p:stCondLst>
                                  <p:childTnLst>
                                    <p:animScale>
                                      <p:cBhvr>
                                        <p:cTn id="57" dur="2000" fill="hold"/>
                                        <p:tgtEl>
                                          <p:spTgt spid="21"/>
                                        </p:tgtEl>
                                      </p:cBhvr>
                                      <p:by x="120000" y="120000"/>
                                    </p:animScale>
                                  </p:childTnLst>
                                </p:cTn>
                              </p:par>
                              <p:par>
                                <p:cTn id="58" presetID="8" presetClass="emph" presetSubtype="0" autoRev="1" fill="hold" grpId="1" nodeType="withEffect">
                                  <p:stCondLst>
                                    <p:cond delay="0"/>
                                  </p:stCondLst>
                                  <p:childTnLst>
                                    <p:animRot by="-600000">
                                      <p:cBhvr>
                                        <p:cTn id="59" dur="2000" fill="hold"/>
                                        <p:tgtEl>
                                          <p:spTgt spid="21"/>
                                        </p:tgtEl>
                                        <p:attrNameLst>
                                          <p:attrName>r</p:attrName>
                                        </p:attrNameLst>
                                      </p:cBhvr>
                                    </p:animRo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4" action="ppaction://hlinksldjump"/>
            <a:extLst>
              <a:ext uri="{FF2B5EF4-FFF2-40B4-BE49-F238E27FC236}">
                <a16:creationId xmlns="" xmlns:a16="http://schemas.microsoft.com/office/drawing/2014/main" id="{51610815-90AC-4463-A02A-2631C4B67A8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endParaRPr>
          </a:p>
        </p:txBody>
      </p:sp>
      <p:sp>
        <p:nvSpPr>
          <p:cNvPr id="6" name="TextBox 5">
            <a:extLst>
              <a:ext uri="{FF2B5EF4-FFF2-40B4-BE49-F238E27FC236}">
                <a16:creationId xmlns="" xmlns:a16="http://schemas.microsoft.com/office/drawing/2014/main" id="{115EF1AB-B4D0-4F5F-8B39-FAE257D613F7}"/>
              </a:ext>
            </a:extLst>
          </p:cNvPr>
          <p:cNvSpPr txBox="1"/>
          <p:nvPr/>
        </p:nvSpPr>
        <p:spPr>
          <a:xfrm>
            <a:off x="1421318" y="1562100"/>
            <a:ext cx="15468600" cy="5170646"/>
          </a:xfrm>
          <a:prstGeom prst="rect">
            <a:avLst/>
          </a:prstGeom>
          <a:noFill/>
        </p:spPr>
        <p:txBody>
          <a:bodyPr wrap="square" rtlCol="0">
            <a:spAutoFit/>
          </a:bodyPr>
          <a:lstStyle/>
          <a:p>
            <a:pPr>
              <a:lnSpc>
                <a:spcPct val="150000"/>
              </a:lnSpc>
            </a:pPr>
            <a:r>
              <a:rPr lang="vi-VN" sz="4400" b="1">
                <a:solidFill>
                  <a:schemeClr val="bg1"/>
                </a:solidFill>
                <a:latin typeface="+mj-lt"/>
              </a:rPr>
              <a:t>Câu 1.</a:t>
            </a:r>
            <a:r>
              <a:rPr lang="vi-VN" sz="4400">
                <a:solidFill>
                  <a:schemeClr val="bg1"/>
                </a:solidFill>
                <a:latin typeface="+mj-lt"/>
              </a:rPr>
              <a:t> Dòng nào sau đây nêu </a:t>
            </a:r>
            <a:r>
              <a:rPr lang="vi-VN" sz="4400" b="1" i="1">
                <a:solidFill>
                  <a:schemeClr val="bg1"/>
                </a:solidFill>
                <a:latin typeface="+mj-lt"/>
              </a:rPr>
              <a:t>không</a:t>
            </a:r>
            <a:r>
              <a:rPr lang="vi-VN" sz="4400">
                <a:solidFill>
                  <a:schemeClr val="bg1"/>
                </a:solidFill>
                <a:latin typeface="+mj-lt"/>
              </a:rPr>
              <a:t> đúng quan niệm sống của mối.</a:t>
            </a:r>
            <a:endParaRPr lang="en-GB" sz="4400">
              <a:solidFill>
                <a:schemeClr val="bg1"/>
              </a:solidFill>
              <a:latin typeface="+mj-lt"/>
            </a:endParaRPr>
          </a:p>
          <a:p>
            <a:pPr>
              <a:lnSpc>
                <a:spcPct val="150000"/>
              </a:lnSpc>
            </a:pPr>
            <a:r>
              <a:rPr lang="vi-VN" sz="4400">
                <a:solidFill>
                  <a:schemeClr val="bg1"/>
                </a:solidFill>
                <a:latin typeface="+mj-lt"/>
              </a:rPr>
              <a:t>A.</a:t>
            </a:r>
            <a:r>
              <a:rPr lang="vi-VN" sz="4400" i="1">
                <a:solidFill>
                  <a:schemeClr val="bg1"/>
                </a:solidFill>
                <a:latin typeface="+mj-lt"/>
              </a:rPr>
              <a:t> </a:t>
            </a:r>
            <a:r>
              <a:rPr lang="vi-VN" sz="4400">
                <a:solidFill>
                  <a:schemeClr val="bg1"/>
                </a:solidFill>
                <a:latin typeface="+mj-lt"/>
              </a:rPr>
              <a:t>Không muốn lao động, sợ vất vả.</a:t>
            </a:r>
            <a:endParaRPr lang="en-GB" sz="4400">
              <a:solidFill>
                <a:schemeClr val="bg1"/>
              </a:solidFill>
              <a:latin typeface="+mj-lt"/>
            </a:endParaRPr>
          </a:p>
          <a:p>
            <a:pPr>
              <a:lnSpc>
                <a:spcPct val="150000"/>
              </a:lnSpc>
            </a:pPr>
            <a:r>
              <a:rPr lang="vi-VN" sz="4400">
                <a:solidFill>
                  <a:schemeClr val="bg1"/>
                </a:solidFill>
                <a:latin typeface="+mj-lt"/>
              </a:rPr>
              <a:t>B. Chỉ biết hưởng thụ trước mắt.</a:t>
            </a:r>
            <a:endParaRPr lang="en-GB" sz="4400">
              <a:solidFill>
                <a:schemeClr val="bg1"/>
              </a:solidFill>
              <a:latin typeface="+mj-lt"/>
            </a:endParaRPr>
          </a:p>
          <a:p>
            <a:pPr>
              <a:lnSpc>
                <a:spcPct val="150000"/>
              </a:lnSpc>
            </a:pPr>
            <a:r>
              <a:rPr lang="vi-VN" sz="4400">
                <a:solidFill>
                  <a:schemeClr val="bg1"/>
                </a:solidFill>
                <a:latin typeface="+mj-lt"/>
              </a:rPr>
              <a:t>C. Chỉ nghĩ đến bản thân (nên tầm nhìn thiển cận).</a:t>
            </a:r>
            <a:endParaRPr lang="en-GB" sz="4400">
              <a:solidFill>
                <a:schemeClr val="bg1"/>
              </a:solidFill>
              <a:latin typeface="+mj-lt"/>
            </a:endParaRPr>
          </a:p>
          <a:p>
            <a:pPr>
              <a:lnSpc>
                <a:spcPct val="150000"/>
              </a:lnSpc>
            </a:pPr>
            <a:r>
              <a:rPr lang="en-US" sz="4400">
                <a:solidFill>
                  <a:schemeClr val="bg1"/>
                </a:solidFill>
                <a:latin typeface="+mj-lt"/>
              </a:rPr>
              <a:t>D. </a:t>
            </a:r>
            <a:r>
              <a:rPr lang="vi-VN" sz="4400">
                <a:solidFill>
                  <a:schemeClr val="bg1"/>
                </a:solidFill>
                <a:latin typeface="+mj-lt"/>
              </a:rPr>
              <a:t>Ăn no béo trục béo tròn.</a:t>
            </a:r>
            <a:endParaRPr lang="en-GB" sz="4400">
              <a:solidFill>
                <a:schemeClr val="bg1"/>
              </a:solidFill>
              <a:latin typeface="+mj-lt"/>
            </a:endParaRPr>
          </a:p>
        </p:txBody>
      </p:sp>
      <p:sp>
        <p:nvSpPr>
          <p:cNvPr id="7" name="TextBox 6">
            <a:extLst>
              <a:ext uri="{FF2B5EF4-FFF2-40B4-BE49-F238E27FC236}">
                <a16:creationId xmlns="" xmlns:a16="http://schemas.microsoft.com/office/drawing/2014/main" id="{CB29C377-1663-4A93-951F-A769749FB432}"/>
              </a:ext>
            </a:extLst>
          </p:cNvPr>
          <p:cNvSpPr txBox="1"/>
          <p:nvPr/>
        </p:nvSpPr>
        <p:spPr>
          <a:xfrm>
            <a:off x="6477000" y="7714029"/>
            <a:ext cx="2853345" cy="830997"/>
          </a:xfrm>
          <a:prstGeom prst="rect">
            <a:avLst/>
          </a:prstGeom>
          <a:noFill/>
        </p:spPr>
        <p:txBody>
          <a:bodyPr wrap="none" rtlCol="0">
            <a:spAutoFit/>
          </a:bodyPr>
          <a:lstStyle/>
          <a:p>
            <a:r>
              <a:rPr lang="en-US" sz="4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 </a:t>
            </a:r>
            <a:r>
              <a:rPr lang="en-US" sz="4800" b="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 A</a:t>
            </a:r>
            <a:endParaRPr lang="en-US" sz="4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endParaRPr>
          </a:p>
        </p:txBody>
      </p:sp>
      <p:sp>
        <p:nvSpPr>
          <p:cNvPr id="5" name="TextBox 4">
            <a:extLst>
              <a:ext uri="{FF2B5EF4-FFF2-40B4-BE49-F238E27FC236}">
                <a16:creationId xmlns="" xmlns:a16="http://schemas.microsoft.com/office/drawing/2014/main" id="{BDD9DFFB-2E60-49B7-AEC5-067BDDE415E2}"/>
              </a:ext>
            </a:extLst>
          </p:cNvPr>
          <p:cNvSpPr txBox="1"/>
          <p:nvPr/>
        </p:nvSpPr>
        <p:spPr>
          <a:xfrm>
            <a:off x="1676400" y="986790"/>
            <a:ext cx="15163800" cy="6001643"/>
          </a:xfrm>
          <a:prstGeom prst="rect">
            <a:avLst/>
          </a:prstGeom>
          <a:noFill/>
        </p:spPr>
        <p:txBody>
          <a:bodyPr wrap="square" rtlCol="0">
            <a:spAutoFit/>
          </a:bodyPr>
          <a:lstStyle/>
          <a:p>
            <a:r>
              <a:rPr lang="vi-VN" sz="4800" b="1">
                <a:solidFill>
                  <a:schemeClr val="bg1"/>
                </a:solidFill>
                <a:latin typeface="Times New Roman" panose="02020603050405020304" pitchFamily="18" charset="0"/>
                <a:cs typeface="Times New Roman" panose="02020603050405020304" pitchFamily="18" charset="0"/>
              </a:rPr>
              <a:t>Câu 2.</a:t>
            </a:r>
            <a:r>
              <a:rPr lang="vi-VN" sz="4800">
                <a:solidFill>
                  <a:schemeClr val="bg1"/>
                </a:solidFill>
                <a:latin typeface="Times New Roman" panose="02020603050405020304" pitchFamily="18" charset="0"/>
                <a:cs typeface="Times New Roman" panose="02020603050405020304" pitchFamily="18" charset="0"/>
              </a:rPr>
              <a:t> Dòng nào sau đây nêu đúng quan niệm sống của kiến.</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A.</a:t>
            </a:r>
            <a:r>
              <a:rPr lang="vi-VN" sz="4800" i="1">
                <a:solidFill>
                  <a:schemeClr val="bg1"/>
                </a:solidFill>
                <a:latin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cs typeface="Times New Roman" panose="02020603050405020304" pitchFamily="18" charset="0"/>
              </a:rPr>
              <a:t>Không muốn lao động, sợ vất vả.</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B. Chỉ biết hưởng thụ trước mắt, chỉ nghĩ đến bản thân (nên tầm nhìn thiển cận).</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C. Không ngại vất vả, chăm chỉ lao động, biết lo xa, sống có trách nhiệm với cộng đồng.</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D. Ăn no béo trục béo tròn, ngồi ở trong nhà nhìn ra ngoài.</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06D634D9-AB63-4CB6-AA06-E200A0D86A17}"/>
              </a:ext>
            </a:extLst>
          </p:cNvPr>
          <p:cNvSpPr txBox="1"/>
          <p:nvPr/>
        </p:nvSpPr>
        <p:spPr>
          <a:xfrm>
            <a:off x="7162800" y="7505700"/>
            <a:ext cx="2887329" cy="830997"/>
          </a:xfrm>
          <a:prstGeom prst="rect">
            <a:avLst/>
          </a:prstGeom>
          <a:noFill/>
        </p:spPr>
        <p:txBody>
          <a:bodyPr wrap="none" rtlCol="0">
            <a:spAutoFit/>
          </a:bodyPr>
          <a:lstStyle/>
          <a:p>
            <a:r>
              <a:rPr lang="en-US" sz="4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 </a:t>
            </a:r>
            <a:r>
              <a:rPr lang="en-US" sz="4800" b="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 C</a:t>
            </a:r>
            <a:endParaRPr lang="en-US" sz="4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 xmlns:a16="http://schemas.microsoft.com/office/drawing/2014/main" id="{E8A3D8D8-1DFA-4A8B-9290-10ED9F0F074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90999748"/>
              </p:ext>
            </p:extLst>
          </p:nvPr>
        </p:nvGraphicFramePr>
        <p:xfrm>
          <a:off x="1676400" y="2444204"/>
          <a:ext cx="15392399" cy="6339840"/>
        </p:xfrm>
        <a:graphic>
          <a:graphicData uri="http://schemas.openxmlformats.org/drawingml/2006/table">
            <a:tbl>
              <a:tblPr firstRow="1" firstCol="1" bandRow="1">
                <a:tableStyleId>{5C22544A-7EE6-4342-B048-85BDC9FD1C3A}</a:tableStyleId>
              </a:tblPr>
              <a:tblGrid>
                <a:gridCol w="11887200"/>
                <a:gridCol w="1828800"/>
                <a:gridCol w="1676399"/>
              </a:tblGrid>
              <a:tr h="0">
                <a:tc>
                  <a:txBody>
                    <a:bodyPr/>
                    <a:lstStyle/>
                    <a:p>
                      <a:pPr algn="ctr">
                        <a:spcAft>
                          <a:spcPts val="0"/>
                        </a:spcAft>
                        <a:tabLst>
                          <a:tab pos="498475" algn="l"/>
                        </a:tabLst>
                      </a:pPr>
                      <a:r>
                        <a:rPr lang="en-US" sz="3200">
                          <a:solidFill>
                            <a:schemeClr val="bg1"/>
                          </a:solidFill>
                          <a:effectLst/>
                          <a:latin typeface="Times New Roman" panose="02020603050405020304" pitchFamily="18" charset="0"/>
                          <a:cs typeface="Times New Roman" panose="02020603050405020304" pitchFamily="18" charset="0"/>
                        </a:rPr>
                        <a:t>Biểu hiện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200">
                          <a:solidFill>
                            <a:schemeClr val="bg1"/>
                          </a:solidFill>
                          <a:effectLst/>
                          <a:latin typeface="Times New Roman" panose="02020603050405020304" pitchFamily="18" charset="0"/>
                          <a:cs typeface="Times New Roman" panose="02020603050405020304" pitchFamily="18" charset="0"/>
                        </a:rPr>
                        <a:t>Con mối</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000">
                          <a:solidFill>
                            <a:schemeClr val="bg1"/>
                          </a:solidFill>
                          <a:effectLst/>
                          <a:latin typeface="Times New Roman" panose="02020603050405020304" pitchFamily="18" charset="0"/>
                          <a:cs typeface="Times New Roman" panose="02020603050405020304" pitchFamily="18" charset="0"/>
                        </a:rPr>
                        <a:t>Con kiến</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498475"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Lười vận động nên cơ thể béo mập và chậm chạp</a:t>
                      </a:r>
                      <a:r>
                        <a:rPr lang="en-US"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610860" algn="l"/>
                        </a:tabLst>
                      </a:pPr>
                      <a:r>
                        <a:rPr lang="en-US" sz="3200">
                          <a:solidFill>
                            <a:schemeClr val="bg1"/>
                          </a:solidFill>
                          <a:effectLst/>
                          <a:latin typeface="Times New Roman" panose="02020603050405020304" pitchFamily="18" charset="0"/>
                          <a:cs typeface="Times New Roman" panose="02020603050405020304" pitchFamily="18" charset="0"/>
                        </a:rPr>
                        <a:t>+ Sẵn sàng ra ngoài làm việc, dù vất vả, khiến cơ thể gầy gò.</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610860" algn="l"/>
                        </a:tabLst>
                      </a:pPr>
                      <a:r>
                        <a:rPr lang="en-US" sz="3200">
                          <a:solidFill>
                            <a:schemeClr val="bg1"/>
                          </a:solidFill>
                          <a:effectLst/>
                          <a:latin typeface="Times New Roman" panose="02020603050405020304" pitchFamily="18" charset="0"/>
                          <a:cs typeface="Times New Roman" panose="02020603050405020304" pitchFamily="18" charset="0"/>
                        </a:rPr>
                        <a:t>+ Ý thức: Hễ có làm thì mới có ăn.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tabLst>
                          <a:tab pos="498475"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Ngồi tựa lưng trên chiếc ghế chéo, bên chiếc bàn tròn.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91185"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Vì nhận thức Sinh tồn là cuộc khó khăn nên chủ động lo xa, chuẩn bị cho tương lai lâu dài, bền vững.</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tabLst>
                          <a:tab pos="486410"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Lời nói: Tội tình gì lao khổ lắm thay!</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798830"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Quan tâm đến trên địa cầu muôn loại (muôn loài trên địa cầu).</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Chỉ biết an hưởng nhà cao cửa rộng, của nả đầy tủ, đầy hòm.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Ý thức: Vì đàn vì tổ, vun thu xứ sở.</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 pos="5610860" algn="l"/>
                          <a:tab pos="5784215" algn="l"/>
                        </a:tabLst>
                      </a:pPr>
                      <a:r>
                        <a:rPr lang="en-US" sz="3200">
                          <a:solidFill>
                            <a:schemeClr val="bg1"/>
                          </a:solidFill>
                          <a:effectLst/>
                          <a:latin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cs typeface="Times New Roman" panose="02020603050405020304" pitchFamily="18" charset="0"/>
                        </a:rPr>
                        <a:t>Không nhận ra rằng chỉ biết sống hưởng thụ mà không lao động thì cuộc sống tốt đẹp sẽ chẳng thể được bền lâu.</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000">
                          <a:solidFill>
                            <a:schemeClr val="bg1"/>
                          </a:solidFill>
                          <a:effectLst/>
                          <a:latin typeface="Times New Roman" panose="02020603050405020304" pitchFamily="18" charset="0"/>
                          <a:cs typeface="Times New Roman" panose="02020603050405020304" pitchFamily="18" charset="0"/>
                        </a:rPr>
                        <a:t> </a:t>
                      </a:r>
                      <a:endParaRPr lang="en-GB" sz="3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1"/>
          <p:cNvSpPr>
            <a:spLocks noChangeArrowheads="1"/>
          </p:cNvSpPr>
          <p:nvPr/>
        </p:nvSpPr>
        <p:spPr bwMode="auto">
          <a:xfrm>
            <a:off x="2057400" y="952500"/>
            <a:ext cx="1348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98475" algn="l"/>
              </a:tabLst>
              <a:defRPr>
                <a:solidFill>
                  <a:schemeClr val="tx1"/>
                </a:solidFill>
                <a:latin typeface="Arial" panose="020B0604020202020204" pitchFamily="34" charset="0"/>
              </a:defRPr>
            </a:lvl1pPr>
            <a:lvl2pPr eaLnBrk="0" fontAlgn="base" hangingPunct="0">
              <a:spcBef>
                <a:spcPct val="0"/>
              </a:spcBef>
              <a:spcAft>
                <a:spcPct val="0"/>
              </a:spcAft>
              <a:tabLst>
                <a:tab pos="498475" algn="l"/>
              </a:tabLst>
              <a:defRPr>
                <a:solidFill>
                  <a:schemeClr val="tx1"/>
                </a:solidFill>
                <a:latin typeface="Arial" panose="020B0604020202020204" pitchFamily="34" charset="0"/>
              </a:defRPr>
            </a:lvl2pPr>
            <a:lvl3pPr eaLnBrk="0" fontAlgn="base" hangingPunct="0">
              <a:spcBef>
                <a:spcPct val="0"/>
              </a:spcBef>
              <a:spcAft>
                <a:spcPct val="0"/>
              </a:spcAft>
              <a:tabLst>
                <a:tab pos="498475" algn="l"/>
              </a:tabLst>
              <a:defRPr>
                <a:solidFill>
                  <a:schemeClr val="tx1"/>
                </a:solidFill>
                <a:latin typeface="Arial" panose="020B0604020202020204" pitchFamily="34" charset="0"/>
              </a:defRPr>
            </a:lvl3pPr>
            <a:lvl4pPr eaLnBrk="0" fontAlgn="base" hangingPunct="0">
              <a:spcBef>
                <a:spcPct val="0"/>
              </a:spcBef>
              <a:spcAft>
                <a:spcPct val="0"/>
              </a:spcAft>
              <a:tabLst>
                <a:tab pos="498475" algn="l"/>
              </a:tabLst>
              <a:defRPr>
                <a:solidFill>
                  <a:schemeClr val="tx1"/>
                </a:solidFill>
                <a:latin typeface="Arial" panose="020B0604020202020204" pitchFamily="34" charset="0"/>
              </a:defRPr>
            </a:lvl4pPr>
            <a:lvl5pPr eaLnBrk="0" fontAlgn="base" hangingPunct="0">
              <a:spcBef>
                <a:spcPct val="0"/>
              </a:spcBef>
              <a:spcAft>
                <a:spcPct val="0"/>
              </a:spcAft>
              <a:tabLst>
                <a:tab pos="498475" algn="l"/>
              </a:tabLst>
              <a:defRPr>
                <a:solidFill>
                  <a:schemeClr val="tx1"/>
                </a:solidFill>
                <a:latin typeface="Arial" panose="020B0604020202020204" pitchFamily="34" charset="0"/>
              </a:defRPr>
            </a:lvl5pPr>
            <a:lvl6pPr eaLnBrk="0" fontAlgn="base" hangingPunct="0">
              <a:spcBef>
                <a:spcPct val="0"/>
              </a:spcBef>
              <a:spcAft>
                <a:spcPct val="0"/>
              </a:spcAft>
              <a:tabLst>
                <a:tab pos="498475" algn="l"/>
              </a:tabLst>
              <a:defRPr>
                <a:solidFill>
                  <a:schemeClr val="tx1"/>
                </a:solidFill>
                <a:latin typeface="Arial" panose="020B0604020202020204" pitchFamily="34" charset="0"/>
              </a:defRPr>
            </a:lvl6pPr>
            <a:lvl7pPr eaLnBrk="0" fontAlgn="base" hangingPunct="0">
              <a:spcBef>
                <a:spcPct val="0"/>
              </a:spcBef>
              <a:spcAft>
                <a:spcPct val="0"/>
              </a:spcAft>
              <a:tabLst>
                <a:tab pos="498475" algn="l"/>
              </a:tabLst>
              <a:defRPr>
                <a:solidFill>
                  <a:schemeClr val="tx1"/>
                </a:solidFill>
                <a:latin typeface="Arial" panose="020B0604020202020204" pitchFamily="34" charset="0"/>
              </a:defRPr>
            </a:lvl7pPr>
            <a:lvl8pPr eaLnBrk="0" fontAlgn="base" hangingPunct="0">
              <a:spcBef>
                <a:spcPct val="0"/>
              </a:spcBef>
              <a:spcAft>
                <a:spcPct val="0"/>
              </a:spcAft>
              <a:tabLst>
                <a:tab pos="498475" algn="l"/>
              </a:tabLst>
              <a:defRPr>
                <a:solidFill>
                  <a:schemeClr val="tx1"/>
                </a:solidFill>
                <a:latin typeface="Arial" panose="020B0604020202020204" pitchFamily="34" charset="0"/>
              </a:defRPr>
            </a:lvl8pPr>
            <a:lvl9pPr eaLnBrk="0" fontAlgn="base" hangingPunct="0">
              <a:spcBef>
                <a:spcPct val="0"/>
              </a:spcBef>
              <a:spcAft>
                <a:spcPct val="0"/>
              </a:spcAft>
              <a:tabLst>
                <a:tab pos="498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98475" algn="l"/>
              </a:tabLst>
            </a:pPr>
            <a:r>
              <a:rPr kumimoji="0" lang="vi-VN" altLang="en-US" sz="3600" b="1" i="0" u="none" strike="noStrike" cap="none" normalizeH="0" baseline="0" smtClean="0">
                <a:ln>
                  <a:noFill/>
                </a:ln>
                <a:solidFill>
                  <a:schemeClr val="bg1"/>
                </a:solidFill>
                <a:effectLst>
                  <a:outerShdw blurRad="38100" dist="38100" dir="2700000" algn="tl">
                    <a:srgbClr val="000000">
                      <a:alpha val="43137"/>
                    </a:srgbClr>
                  </a:outerShdw>
                </a:effectLst>
                <a:latin typeface="+mj-lt"/>
                <a:ea typeface="Times New Roman" panose="02020603050405020304" pitchFamily="18" charset="0"/>
              </a:rPr>
              <a:t>Câu 3. Đánh dấu (X) vào ô mà em cho đó là biểu hiện của nhân vật trong câu chuyện "Con mối và con kiến"</a:t>
            </a:r>
            <a:endParaRPr kumimoji="0" lang="vi-VN" altLang="en-US" sz="4400" b="1" i="0" u="none" strike="noStrike" cap="none" normalizeH="0" baseline="0" smtClean="0">
              <a:ln>
                <a:noFill/>
              </a:ln>
              <a:solidFill>
                <a:schemeClr val="bg1"/>
              </a:solidFill>
              <a:effectLst>
                <a:outerShdw blurRad="38100" dist="38100" dir="2700000" algn="tl">
                  <a:srgbClr val="000000">
                    <a:alpha val="43137"/>
                  </a:srgbClr>
                </a:outerShdw>
              </a:effectLst>
              <a:latin typeface="+mj-lt"/>
            </a:endParaRPr>
          </a:p>
        </p:txBody>
      </p:sp>
    </p:spTree>
    <p:custDataLst>
      <p:tags r:id="rId1"/>
    </p:custDataLst>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8783854" y="839500"/>
            <a:ext cx="1741182" cy="830997"/>
          </a:xfrm>
          <a:prstGeom prst="rect">
            <a:avLst/>
          </a:prstGeom>
        </p:spPr>
        <p:txBody>
          <a:bodyPr wrap="none">
            <a:spAutoFit/>
          </a:bodyPr>
          <a:lstStyle/>
          <a:p>
            <a:r>
              <a:rPr lang="en-US" sz="4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 3</a:t>
            </a:r>
            <a:endParaRPr lang="en-GB" sz="4800">
              <a:solidFill>
                <a:schemeClr val="bg1"/>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1399415843"/>
              </p:ext>
            </p:extLst>
          </p:nvPr>
        </p:nvGraphicFramePr>
        <p:xfrm>
          <a:off x="1939444" y="1801004"/>
          <a:ext cx="15819878" cy="8229600"/>
        </p:xfrm>
        <a:graphic>
          <a:graphicData uri="http://schemas.openxmlformats.org/drawingml/2006/table">
            <a:tbl>
              <a:tblPr firstRow="1" firstCol="1" bandRow="1">
                <a:tableStyleId>{5C22544A-7EE6-4342-B048-85BDC9FD1C3A}</a:tableStyleId>
              </a:tblPr>
              <a:tblGrid>
                <a:gridCol w="12009989"/>
                <a:gridCol w="1822121"/>
                <a:gridCol w="1987768"/>
              </a:tblGrid>
              <a:tr h="0">
                <a:tc>
                  <a:txBody>
                    <a:bodyPr/>
                    <a:lstStyle/>
                    <a:p>
                      <a:pPr algn="ctr">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Biểu hiện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Con mối</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Con kiến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Lười vận động nên cơ thể béo mập và chậm chạp</a:t>
                      </a:r>
                      <a:r>
                        <a:rPr lang="en-US" sz="3600">
                          <a:solidFill>
                            <a:schemeClr val="bg1"/>
                          </a:solidFill>
                          <a:effectLst/>
                          <a:latin typeface="Times New Roman" panose="02020603050405020304" pitchFamily="18"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610860" algn="l"/>
                        </a:tabLst>
                      </a:pPr>
                      <a:r>
                        <a:rPr lang="en-US" sz="3600">
                          <a:solidFill>
                            <a:schemeClr val="bg1"/>
                          </a:solidFill>
                          <a:effectLst/>
                          <a:latin typeface="Times New Roman" panose="02020603050405020304" pitchFamily="18" charset="0"/>
                          <a:cs typeface="Times New Roman" panose="02020603050405020304" pitchFamily="18" charset="0"/>
                        </a:rPr>
                        <a:t>+ Sẵn sàng ra ngoài làm việc, dù vất vả, khiến cơ thể gầy gò.</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610860" algn="l"/>
                        </a:tabLst>
                      </a:pPr>
                      <a:r>
                        <a:rPr lang="en-US" sz="3600">
                          <a:solidFill>
                            <a:schemeClr val="bg1"/>
                          </a:solidFill>
                          <a:effectLst/>
                          <a:latin typeface="Times New Roman" panose="02020603050405020304" pitchFamily="18" charset="0"/>
                          <a:cs typeface="Times New Roman" panose="02020603050405020304" pitchFamily="18" charset="0"/>
                        </a:rPr>
                        <a:t>+ Ý thức: Hễ có làm thì mới có ăn.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Ngồi tựa lưng trên chiếc ghế chéo, bên chiếc bàn tròn.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91185"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Vì nhận thức Sinh tồn là cuộc khó khăn nên chủ động lo xa, chuẩn bị cho tương lai lâu dài, bền vững.</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tabLst>
                          <a:tab pos="486410"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Lời nói: Tội tình gì lao khổ lắm thay!</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798830"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Quan tâm đến trên địa cầu muôn loại (muôn loài trên địa cầu).</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Chỉ biết an hưởng nhà cao cửa rộng, của nả đầy tủ, đầy hòm.</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Ý thức: Vì đàn vì tổ, vun thu xứ sở.</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just">
                        <a:spcAft>
                          <a:spcPts val="0"/>
                        </a:spcAft>
                        <a:tabLst>
                          <a:tab pos="588010" algn="l"/>
                          <a:tab pos="5610860" algn="l"/>
                          <a:tab pos="5784215" algn="l"/>
                        </a:tabLst>
                      </a:pPr>
                      <a:r>
                        <a:rPr lang="en-US" sz="3600">
                          <a:solidFill>
                            <a:schemeClr val="bg1"/>
                          </a:solidFill>
                          <a:effectLst/>
                          <a:latin typeface="Times New Roman" panose="02020603050405020304" pitchFamily="18" charset="0"/>
                          <a:cs typeface="Times New Roman" panose="02020603050405020304" pitchFamily="18" charset="0"/>
                        </a:rPr>
                        <a:t>+ </a:t>
                      </a:r>
                      <a:r>
                        <a:rPr lang="vi-VN" sz="3600">
                          <a:solidFill>
                            <a:schemeClr val="bg1"/>
                          </a:solidFill>
                          <a:effectLst/>
                          <a:latin typeface="Times New Roman" panose="02020603050405020304" pitchFamily="18" charset="0"/>
                          <a:cs typeface="Times New Roman" panose="02020603050405020304" pitchFamily="18" charset="0"/>
                        </a:rPr>
                        <a:t>Không nhận ra rằng chỉ biết sống hưởng thụ mà không lao động thì cuộc sống tốt đẹp sẽ chẳng thể được bền lâu.</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en-US" sz="3600">
                          <a:solidFill>
                            <a:schemeClr val="bg1"/>
                          </a:solidFill>
                          <a:effectLst/>
                          <a:latin typeface="Times New Roman" panose="02020603050405020304" pitchFamily="18" charset="0"/>
                          <a:cs typeface="Times New Roman" panose="02020603050405020304" pitchFamily="18" charset="0"/>
                        </a:rPr>
                        <a:t>x</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498475" algn="l"/>
                        </a:tabLst>
                      </a:pPr>
                      <a:r>
                        <a:rPr lang="vi-VN" sz="3600">
                          <a:solidFill>
                            <a:schemeClr val="bg1"/>
                          </a:solidFill>
                          <a:effectLst/>
                          <a:latin typeface="Times New Roman" panose="02020603050405020304" pitchFamily="18"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ustDataLst>
      <p:tags r:id="rId1"/>
    </p:custDataLst>
    <p:extLst>
      <p:ext uri="{BB962C8B-B14F-4D97-AF65-F5344CB8AC3E}">
        <p14:creationId xmlns:p14="http://schemas.microsoft.com/office/powerpoint/2010/main" val="224103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96346" y="-452540"/>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733800" y="2073713"/>
            <a:ext cx="11582400" cy="1481175"/>
          </a:xfrm>
          <a:prstGeom prst="rect">
            <a:avLst/>
          </a:prstGeom>
        </p:spPr>
        <p:txBody>
          <a:bodyPr wrap="square">
            <a:spAutoFit/>
          </a:bodyPr>
          <a:lstStyle/>
          <a:p>
            <a:pPr marR="30480" algn="just">
              <a:lnSpc>
                <a:spcPct val="150000"/>
              </a:lnSpc>
              <a:spcAft>
                <a:spcPts val="0"/>
              </a:spcAft>
            </a:pP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TẬP 2: Chỉ ra nội dung chính yếu của từng VB và điểm chung của các bài học ngụ ngôn bằng cách hoàn thành bảng sau:</a:t>
            </a:r>
            <a:endParaRPr lang="en-GB"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97059690"/>
              </p:ext>
            </p:extLst>
          </p:nvPr>
        </p:nvGraphicFramePr>
        <p:xfrm>
          <a:off x="2654426" y="4136007"/>
          <a:ext cx="13411200" cy="5062499"/>
        </p:xfrm>
        <a:graphic>
          <a:graphicData uri="http://schemas.openxmlformats.org/drawingml/2006/table">
            <a:tbl>
              <a:tblPr firstRow="1" firstCol="1" bandRow="1">
                <a:tableStyleId>{5C22544A-7EE6-4342-B048-85BDC9FD1C3A}</a:tableStyleId>
              </a:tblPr>
              <a:tblGrid>
                <a:gridCol w="4419601"/>
                <a:gridCol w="8991599"/>
              </a:tblGrid>
              <a:tr h="673379">
                <a:tc>
                  <a:txBody>
                    <a:bodyPr/>
                    <a:lstStyle/>
                    <a:p>
                      <a:pPr marR="30480" algn="ctr">
                        <a:spcAft>
                          <a:spcPts val="0"/>
                        </a:spcAft>
                      </a:pPr>
                      <a:r>
                        <a:rPr lang="en-US" sz="3600">
                          <a:solidFill>
                            <a:schemeClr val="bg1"/>
                          </a:solidFill>
                          <a:effectLst/>
                          <a:latin typeface="Times New Roman" panose="02020603050405020304" pitchFamily="18" charset="0"/>
                          <a:cs typeface="Times New Roman" panose="02020603050405020304" pitchFamily="18" charset="0"/>
                        </a:rPr>
                        <a:t>So sánh</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30480" algn="ctr">
                        <a:spcAft>
                          <a:spcPts val="0"/>
                        </a:spcAft>
                      </a:pPr>
                      <a:r>
                        <a:rPr lang="en-US" sz="3600">
                          <a:solidFill>
                            <a:schemeClr val="bg1"/>
                          </a:solidFill>
                          <a:effectLst/>
                          <a:latin typeface="Times New Roman" panose="02020603050405020304" pitchFamily="18" charset="0"/>
                          <a:cs typeface="Times New Roman" panose="02020603050405020304" pitchFamily="18" charset="0"/>
                        </a:rPr>
                        <a:t>Nội dung</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1110">
                <a:tc rowSpan="3">
                  <a:txBody>
                    <a:bodyPr/>
                    <a:lstStyle/>
                    <a:p>
                      <a:pPr marR="30480"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Nội dung chính yếu của từng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 "Đẽo cày giữa đường</a:t>
                      </a:r>
                      <a:r>
                        <a:rPr lang="en-US" sz="3600" smtClean="0">
                          <a:solidFill>
                            <a:schemeClr val="bg1"/>
                          </a:solidFill>
                          <a:effectLst/>
                          <a:latin typeface="Times New Roman" panose="02020603050405020304" pitchFamily="18" charset="0"/>
                          <a:cs typeface="Times New Roman" panose="02020603050405020304" pitchFamily="18" charset="0"/>
                        </a:rPr>
                        <a:t>":</a:t>
                      </a:r>
                      <a:endParaRPr lang="vi-VN" sz="3600" smtClean="0">
                        <a:solidFill>
                          <a:schemeClr val="bg1"/>
                        </a:solidFill>
                        <a:effectLst/>
                        <a:latin typeface="Times New Roman" panose="02020603050405020304" pitchFamily="18" charset="0"/>
                        <a:cs typeface="Times New Roman" panose="02020603050405020304" pitchFamily="18" charset="0"/>
                      </a:endParaRPr>
                    </a:p>
                    <a:p>
                      <a:pPr algn="just">
                        <a:spcAft>
                          <a:spcPts val="0"/>
                        </a:spcAft>
                      </a:pPr>
                      <a:r>
                        <a:rPr lang="en-US" sz="3600" smtClean="0">
                          <a:solidFill>
                            <a:schemeClr val="bg1"/>
                          </a:solidFill>
                          <a:effectLst/>
                          <a:latin typeface="Times New Roman" panose="02020603050405020304" pitchFamily="18" charset="0"/>
                          <a:cs typeface="Times New Roman" panose="02020603050405020304" pitchFamily="18" charset="0"/>
                        </a:rPr>
                        <a: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1110">
                <a:tc vMerge="1">
                  <a:txBody>
                    <a:bodyPr/>
                    <a:lstStyle/>
                    <a:p>
                      <a:endParaRPr lang="en-GB"/>
                    </a:p>
                  </a:txBody>
                  <a:tcPr/>
                </a:tc>
                <a:tc>
                  <a:txBody>
                    <a:bodyPr/>
                    <a:lstStyle/>
                    <a:p>
                      <a:pPr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 "Ếch ngồi đáy giếng</a:t>
                      </a:r>
                      <a:r>
                        <a:rPr lang="en-US" sz="3600" smtClean="0">
                          <a:solidFill>
                            <a:schemeClr val="bg1"/>
                          </a:solidFill>
                          <a:effectLst/>
                          <a:latin typeface="Times New Roman" panose="02020603050405020304" pitchFamily="18" charset="0"/>
                          <a:cs typeface="Times New Roman" panose="02020603050405020304" pitchFamily="18" charset="0"/>
                        </a:rPr>
                        <a:t>":</a:t>
                      </a:r>
                      <a:endParaRPr lang="vi-VN" sz="3600" smtClean="0">
                        <a:solidFill>
                          <a:schemeClr val="bg1"/>
                        </a:solidFill>
                        <a:effectLst/>
                        <a:latin typeface="Times New Roman" panose="02020603050405020304" pitchFamily="18" charset="0"/>
                        <a:cs typeface="Times New Roman" panose="02020603050405020304" pitchFamily="18" charset="0"/>
                      </a:endParaRPr>
                    </a:p>
                    <a:p>
                      <a:pPr algn="just">
                        <a:spcAft>
                          <a:spcPts val="0"/>
                        </a:spcAft>
                      </a:pPr>
                      <a:r>
                        <a:rPr lang="en-US" sz="3600" smtClean="0">
                          <a:solidFill>
                            <a:schemeClr val="bg1"/>
                          </a:solidFill>
                          <a:effectLst/>
                          <a:latin typeface="Times New Roman" panose="02020603050405020304" pitchFamily="18" charset="0"/>
                          <a:cs typeface="Times New Roman" panose="02020603050405020304" pitchFamily="18" charset="0"/>
                        </a:rPr>
                        <a:t> </a:t>
                      </a:r>
                      <a:r>
                        <a:rPr lang="en-US" sz="3600">
                          <a:solidFill>
                            <a:schemeClr val="bg1"/>
                          </a:solidFill>
                          <a:effectLst/>
                          <a:latin typeface="Times New Roman" panose="02020603050405020304" pitchFamily="18" charset="0"/>
                          <a:cs typeface="Times New Roman" panose="02020603050405020304" pitchFamily="18" charset="0"/>
                        </a:rPr>
                        <a: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1110">
                <a:tc vMerge="1">
                  <a:txBody>
                    <a:bodyPr/>
                    <a:lstStyle/>
                    <a:p>
                      <a:endParaRPr lang="en-GB"/>
                    </a:p>
                  </a:txBody>
                  <a:tcPr/>
                </a:tc>
                <a:tc>
                  <a:txBody>
                    <a:bodyPr/>
                    <a:lstStyle/>
                    <a:p>
                      <a:pPr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 "Con mối và con kiến</a:t>
                      </a:r>
                      <a:r>
                        <a:rPr lang="en-US" sz="3600" smtClean="0">
                          <a:solidFill>
                            <a:schemeClr val="bg1"/>
                          </a:solidFill>
                          <a:effectLst/>
                          <a:latin typeface="Times New Roman" panose="02020603050405020304" pitchFamily="18" charset="0"/>
                          <a:cs typeface="Times New Roman" panose="02020603050405020304" pitchFamily="18" charset="0"/>
                        </a:rPr>
                        <a:t>":</a:t>
                      </a:r>
                      <a:endParaRPr lang="vi-VN" sz="3600" smtClean="0">
                        <a:solidFill>
                          <a:schemeClr val="bg1"/>
                        </a:solidFill>
                        <a:effectLst/>
                        <a:latin typeface="Times New Roman" panose="02020603050405020304" pitchFamily="18" charset="0"/>
                        <a:cs typeface="Times New Roman" panose="02020603050405020304" pitchFamily="18" charset="0"/>
                      </a:endParaRPr>
                    </a:p>
                    <a:p>
                      <a:pPr algn="just">
                        <a:spcAft>
                          <a:spcPts val="0"/>
                        </a:spcAft>
                      </a:pPr>
                      <a:r>
                        <a:rPr lang="en-US" sz="3600" smtClean="0">
                          <a:solidFill>
                            <a:schemeClr val="bg1"/>
                          </a:solidFill>
                          <a:effectLst/>
                          <a:latin typeface="Times New Roman" panose="02020603050405020304" pitchFamily="18" charset="0"/>
                          <a:cs typeface="Times New Roman" panose="02020603050405020304" pitchFamily="18" charset="0"/>
                        </a:rPr>
                        <a: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1110">
                <a:tc>
                  <a:txBody>
                    <a:bodyPr/>
                    <a:lstStyle/>
                    <a:p>
                      <a:pPr marR="30480"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Điểm chung của các bài học:</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30480" algn="just">
                        <a:spcAft>
                          <a:spcPts val="0"/>
                        </a:spcAft>
                      </a:pPr>
                      <a:r>
                        <a:rPr lang="en-US" sz="3600">
                          <a:solidFill>
                            <a:schemeClr val="bg1"/>
                          </a:solidFill>
                          <a:effectLst/>
                          <a:latin typeface="Times New Roman" panose="02020603050405020304" pitchFamily="18"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ustDataLst>
      <p:tags r:id="rId1"/>
    </p:custDataLst>
    <p:extLst>
      <p:ext uri="{BB962C8B-B14F-4D97-AF65-F5344CB8AC3E}">
        <p14:creationId xmlns:p14="http://schemas.microsoft.com/office/powerpoint/2010/main" val="284986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7076468" y="1208904"/>
            <a:ext cx="3811556" cy="707886"/>
          </a:xfrm>
          <a:prstGeom prst="rect">
            <a:avLst/>
          </a:prstGeom>
        </p:spPr>
        <p:txBody>
          <a:bodyPr wrap="none">
            <a:spAutoFit/>
          </a:bodyPr>
          <a:lstStyle/>
          <a:p>
            <a:pPr marR="30480" algn="just">
              <a:spcAft>
                <a:spcPts val="0"/>
              </a:spcAft>
            </a:pPr>
            <a:r>
              <a:rPr lang="en-US" sz="4000" b="1" smtClean="0">
                <a:solidFill>
                  <a:srgbClr val="FFFF00"/>
                </a:solidFill>
                <a:latin typeface="Times New Roman" panose="02020603050405020304" pitchFamily="18" charset="0"/>
                <a:ea typeface="Times New Roman" panose="02020603050405020304" pitchFamily="18" charset="0"/>
              </a:rPr>
              <a:t>GỢI </a:t>
            </a:r>
            <a:r>
              <a:rPr lang="en-US" sz="4000" b="1">
                <a:solidFill>
                  <a:srgbClr val="FFFF00"/>
                </a:solidFill>
                <a:latin typeface="Times New Roman" panose="02020603050405020304" pitchFamily="18" charset="0"/>
                <a:ea typeface="Times New Roman" panose="02020603050405020304" pitchFamily="18" charset="0"/>
              </a:rPr>
              <a:t>Ý ĐÁP </a:t>
            </a:r>
            <a:r>
              <a:rPr lang="en-US" sz="4000" b="1" smtClean="0">
                <a:solidFill>
                  <a:srgbClr val="FFFF00"/>
                </a:solidFill>
                <a:latin typeface="Times New Roman" panose="02020603050405020304" pitchFamily="18" charset="0"/>
                <a:ea typeface="Times New Roman" panose="02020603050405020304" pitchFamily="18" charset="0"/>
              </a:rPr>
              <a:t>ÁN</a:t>
            </a:r>
            <a:endParaRPr lang="en-GB" sz="16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98457407"/>
              </p:ext>
            </p:extLst>
          </p:nvPr>
        </p:nvGraphicFramePr>
        <p:xfrm>
          <a:off x="1767324" y="2116182"/>
          <a:ext cx="14749493" cy="8046720"/>
        </p:xfrm>
        <a:graphic>
          <a:graphicData uri="http://schemas.openxmlformats.org/drawingml/2006/table">
            <a:tbl>
              <a:tblPr firstRow="1" firstCol="1" bandRow="1">
                <a:tableStyleId>{5C22544A-7EE6-4342-B048-85BDC9FD1C3A}</a:tableStyleId>
              </a:tblPr>
              <a:tblGrid>
                <a:gridCol w="3962400"/>
                <a:gridCol w="10787093"/>
              </a:tblGrid>
              <a:tr h="171110">
                <a:tc>
                  <a:txBody>
                    <a:bodyPr/>
                    <a:lstStyle/>
                    <a:p>
                      <a:pPr marR="30480"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So sánh</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30480"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Nội dung</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221">
                <a:tc rowSpan="3">
                  <a:txBody>
                    <a:bodyPr/>
                    <a:lstStyle/>
                    <a:p>
                      <a:pPr marR="30480"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Nội dung chính yếu của từng VB:</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"Đẽo cày giữa đường": khuyên nhủ con người cần phải có hiểu biết và chính kiến, không được mù quáng.</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3331">
                <a:tc vMerge="1">
                  <a:txBody>
                    <a:bodyPr/>
                    <a:lstStyle/>
                    <a:p>
                      <a:endParaRPr lang="en-GB"/>
                    </a:p>
                  </a:txBody>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"Ếch ngồi đáy giếng": Phê phán thói huênh hoang, khuyên nhủ con người phải cố gắng mở rộng tầm hiểu biết, không được chủ quan, kiêu ngạo.</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3331">
                <a:tc vMerge="1">
                  <a:txBody>
                    <a:bodyPr/>
                    <a:lstStyle/>
                    <a:p>
                      <a:endParaRPr lang="en-GB"/>
                    </a:p>
                  </a:txBody>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"Con mối và con kiến": Phê phán thói không làm mà hưởng, đục khoét tài sản, công lao của người khác. Khuyên nhủ con người nên chăm chỉ làm lụng, tích lũy.</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221">
                <a:tc>
                  <a:txBody>
                    <a:bodyPr/>
                    <a:lstStyle/>
                    <a:p>
                      <a:pPr marR="30480"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Điểm chung của các bài học:</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30480" algn="just">
                        <a:lnSpc>
                          <a:spcPct val="150000"/>
                        </a:lnSpc>
                        <a:spcAft>
                          <a:spcPts val="0"/>
                        </a:spcAft>
                      </a:pPr>
                      <a:r>
                        <a:rPr lang="vi-VN" sz="3200">
                          <a:solidFill>
                            <a:schemeClr val="bg1"/>
                          </a:solidFill>
                          <a:effectLst/>
                          <a:latin typeface="Times New Roman" panose="02020603050405020304" pitchFamily="18" charset="0"/>
                          <a:cs typeface="Times New Roman" panose="02020603050405020304" pitchFamily="18" charset="0"/>
                        </a:rPr>
                        <a:t>Đều là những kinh nghiệm quý báu, những đạo lí làm người đúng đắn mà mỗi cá nhân cần học hỏi khi sống trong xã hội.</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00" marR="55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ustDataLst>
      <p:tags r:id="rId1"/>
    </p:custDataLst>
    <p:extLst>
      <p:ext uri="{BB962C8B-B14F-4D97-AF65-F5344CB8AC3E}">
        <p14:creationId xmlns:p14="http://schemas.microsoft.com/office/powerpoint/2010/main" val="31258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3"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5268457" y="3989458"/>
            <a:ext cx="8711231" cy="4524315"/>
          </a:xfrm>
          <a:prstGeom prst="rect">
            <a:avLst/>
          </a:prstGeom>
          <a:noFill/>
        </p:spPr>
        <p:txBody>
          <a:bodyPr wrap="none" lIns="91440" tIns="45720" rIns="91440" bIns="45720">
            <a:spAutoFit/>
          </a:bodyPr>
          <a:lstStyle/>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a:t>
            </a:r>
            <a:r>
              <a:rPr lang="en-US"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4</a:t>
            </a:r>
            <a:endPar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endParaRPr>
          </a:p>
          <a:p>
            <a:pPr algn="ctr">
              <a:lnSpc>
                <a:spcPct val="150000"/>
              </a:lnSpc>
              <a:tabLst>
                <a:tab pos="4594860" algn="l"/>
              </a:tabLst>
            </a:pPr>
            <a:r>
              <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VẬN DỤNG</a:t>
            </a:r>
            <a:endParaRPr lang="en-GB" sz="115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4000" y="8006319"/>
            <a:ext cx="1187172" cy="1172926"/>
          </a:xfrm>
          <a:prstGeom prst="rect">
            <a:avLst/>
          </a:prstGeom>
        </p:spPr>
      </p:pic>
    </p:spTree>
    <p:custDataLst>
      <p:tags r:id="rId1"/>
    </p:custDataLst>
    <p:extLst>
      <p:ext uri="{BB962C8B-B14F-4D97-AF65-F5344CB8AC3E}">
        <p14:creationId xmlns:p14="http://schemas.microsoft.com/office/powerpoint/2010/main" val="9849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4191000" y="2530766"/>
            <a:ext cx="9067320" cy="8111128"/>
          </a:xfrm>
          <a:prstGeom prst="rect">
            <a:avLst/>
          </a:prstGeom>
        </p:spPr>
      </p:pic>
      <p:sp>
        <p:nvSpPr>
          <p:cNvPr id="3" name="Rectangle 2"/>
          <p:cNvSpPr/>
          <p:nvPr/>
        </p:nvSpPr>
        <p:spPr>
          <a:xfrm>
            <a:off x="6030534" y="4257433"/>
            <a:ext cx="5230644" cy="3316742"/>
          </a:xfrm>
          <a:prstGeom prst="rect">
            <a:avLst/>
          </a:prstGeom>
        </p:spPr>
        <p:txBody>
          <a:bodyPr wrap="square">
            <a:spAutoFit/>
          </a:bodyPr>
          <a:lstStyle/>
          <a:p>
            <a:pPr algn="just">
              <a:lnSpc>
                <a:spcPct val="150000"/>
              </a:lnSpc>
              <a:spcAft>
                <a:spcPts val="0"/>
              </a:spcAft>
            </a:pPr>
            <a:r>
              <a:rPr lang="vi-VN"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Viết đoạn văn (khoảng 5 - 7 câu) trình bày cảm nhận của em về nhân vật kiến.</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2299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47146" y="-810855"/>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6" name="Rounded Rectangle 25"/>
          <p:cNvSpPr/>
          <p:nvPr/>
        </p:nvSpPr>
        <p:spPr>
          <a:xfrm>
            <a:off x="1134278" y="2019300"/>
            <a:ext cx="15433416" cy="8195851"/>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60749" y="2032089"/>
            <a:ext cx="15046133" cy="8129148"/>
          </a:xfrm>
          <a:prstGeom prst="rect">
            <a:avLst/>
          </a:prstGeom>
        </p:spPr>
        <p:txBody>
          <a:bodyPr wrap="square">
            <a:spAutoFit/>
          </a:bodyPr>
          <a:lstStyle/>
          <a:p>
            <a:pPr algn="ctr">
              <a:lnSpc>
                <a:spcPct val="150000"/>
              </a:lnSpc>
              <a:spcAft>
                <a:spcPts val="0"/>
              </a:spcAft>
            </a:pPr>
            <a:r>
              <a:rPr lang="en-US" sz="3200" b="1">
                <a:solidFill>
                  <a:schemeClr val="bg1"/>
                </a:solidFill>
                <a:latin typeface="Times New Roman" panose="02020603050405020304" pitchFamily="18" charset="0"/>
                <a:ea typeface="Times New Roman" panose="02020603050405020304" pitchFamily="18" charset="0"/>
              </a:rPr>
              <a:t>ĐOẠN VĂN THAM KHẢO</a:t>
            </a:r>
            <a:endParaRPr lang="en-GB" sz="3200">
              <a:solidFill>
                <a:schemeClr val="bg1"/>
              </a:solidFill>
              <a:latin typeface="Times New Roman" panose="02020603050405020304" pitchFamily="18" charset="0"/>
              <a:ea typeface="Times New Roman" panose="02020603050405020304" pitchFamily="18" charset="0"/>
            </a:endParaRPr>
          </a:p>
          <a:p>
            <a:pPr indent="254000" algn="just">
              <a:lnSpc>
                <a:spcPct val="150000"/>
              </a:lnSpc>
              <a:spcAft>
                <a:spcPts val="0"/>
              </a:spcAft>
              <a:tabLst>
                <a:tab pos="550545" algn="l"/>
              </a:tabLst>
            </a:pPr>
            <a:r>
              <a:rPr lang="en-US" sz="3200">
                <a:solidFill>
                  <a:schemeClr val="bg1"/>
                </a:solidFill>
                <a:latin typeface="Times New Roman" panose="02020603050405020304" pitchFamily="18" charset="0"/>
                <a:ea typeface="Calibri" panose="020F0502020204030204" pitchFamily="34" charset="0"/>
              </a:rPr>
              <a:t>	Trong tác phẩm "Con mối và con kiến", tác giả Nam Hương đã xây dựng thành công cặp nhân vật đối lập về lối sống, tính cách. Nếu như con mối sống vị kỉ lười biếng, chỉ biết lo hưởng thụ, không biết lo cho cái chung thì con kiến lại chăm chỉ, cố gắng, biết sống vì người khác, biết lo cho cái chung. Kiến xứng đáng được học tập, tôn vinh và ngưỡng mộ. Cách sống của kiến luôn để lại bài học cho mỗi chúng ta, rằng chăm chỉ lam làm, vun thu cho lợi ích cộng đồng mới xây dựng nên một xã hội phồn vinh, phát triển. Trong hoàn cảnh đất nước phải chống giặc ngoại xâm thì tinh thần trách nhiệm công dân với đất nước luôn được đặt lên hàng đầu. Bởi vậy, văn bản "con mối và con kiến" chính là lời tâm sự yêu nước sâu sắc. Thông qua nhân vật con kiến, văn bản đã nhắc nhở thấm thía mỗi chúng ta về trách nhiệm với đất nước, với dân tộc: phải biết sống "vì đàn vì tổ", "vun thu xứ sở".</a:t>
            </a:r>
            <a:endParaRPr lang="en-GB" sz="320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3484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3"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5268458" y="3989458"/>
            <a:ext cx="8711231" cy="4524315"/>
          </a:xfrm>
          <a:prstGeom prst="rect">
            <a:avLst/>
          </a:prstGeom>
          <a:noFill/>
        </p:spPr>
        <p:txBody>
          <a:bodyPr wrap="none" lIns="91440" tIns="45720" rIns="91440" bIns="45720">
            <a:spAutoFit/>
          </a:bodyPr>
          <a:lstStyle/>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1</a:t>
            </a:r>
          </a:p>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KHỞI ĐỘNG</a:t>
            </a:r>
            <a:endParaRPr lang="en-GB" sz="115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4000" y="8006319"/>
            <a:ext cx="1187172" cy="1172926"/>
          </a:xfrm>
          <a:prstGeom prst="rect">
            <a:avLst/>
          </a:prstGeom>
        </p:spPr>
      </p:pic>
    </p:spTree>
    <p:custDataLst>
      <p:tags r:id="rId1"/>
    </p:custDataLst>
    <p:extLst>
      <p:ext uri="{BB962C8B-B14F-4D97-AF65-F5344CB8AC3E}">
        <p14:creationId xmlns:p14="http://schemas.microsoft.com/office/powerpoint/2010/main" val="180469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4466279" y="1884543"/>
            <a:ext cx="9144000" cy="1446550"/>
          </a:xfrm>
          <a:prstGeom prst="rect">
            <a:avLst/>
          </a:prstGeom>
        </p:spPr>
        <p:txBody>
          <a:bodyPr>
            <a:spAutoFit/>
          </a:bodyPr>
          <a:lstStyle/>
          <a:p>
            <a:pPr algn="ctr">
              <a:spcAft>
                <a:spcPts val="0"/>
              </a:spcAft>
            </a:pPr>
            <a:r>
              <a:rPr lang="en-US" sz="4400" b="1">
                <a:solidFill>
                  <a:srgbClr val="FFFF00"/>
                </a:solidFill>
                <a:latin typeface="Times New Roman" panose="02020603050405020304" pitchFamily="18" charset="0"/>
                <a:ea typeface="Times New Roman" panose="02020603050405020304" pitchFamily="18" charset="0"/>
              </a:rPr>
              <a:t>Bảng kiểm</a:t>
            </a:r>
            <a:endParaRPr lang="en-GB" sz="4000">
              <a:solidFill>
                <a:srgbClr val="FFFF00"/>
              </a:solidFill>
              <a:latin typeface="Times New Roman" panose="02020603050405020304" pitchFamily="18" charset="0"/>
              <a:ea typeface="Times New Roman" panose="02020603050405020304" pitchFamily="18" charset="0"/>
            </a:endParaRPr>
          </a:p>
          <a:p>
            <a:pPr algn="ctr">
              <a:spcAft>
                <a:spcPts val="0"/>
              </a:spcAft>
            </a:pPr>
            <a:r>
              <a:rPr lang="en-US" sz="4400" b="1">
                <a:solidFill>
                  <a:srgbClr val="FFFF00"/>
                </a:solidFill>
                <a:latin typeface="Times New Roman" panose="02020603050405020304" pitchFamily="18" charset="0"/>
                <a:ea typeface="Times New Roman" panose="02020603050405020304" pitchFamily="18" charset="0"/>
              </a:rPr>
              <a:t>Đánh giá kĩ năng viết đoạn văn</a:t>
            </a:r>
            <a:endParaRPr lang="en-GB" sz="400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77375871"/>
              </p:ext>
            </p:extLst>
          </p:nvPr>
        </p:nvGraphicFramePr>
        <p:xfrm>
          <a:off x="2654426" y="3686137"/>
          <a:ext cx="13661316" cy="6057900"/>
        </p:xfrm>
        <a:graphic>
          <a:graphicData uri="http://schemas.openxmlformats.org/drawingml/2006/table">
            <a:tbl>
              <a:tblPr firstRow="1" firstCol="1" bandRow="1">
                <a:tableStyleId>{5C22544A-7EE6-4342-B048-85BDC9FD1C3A}</a:tableStyleId>
              </a:tblPr>
              <a:tblGrid>
                <a:gridCol w="1074016"/>
                <a:gridCol w="9735254"/>
                <a:gridCol w="1019308"/>
                <a:gridCol w="1832738"/>
              </a:tblGrid>
              <a:tr h="0">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STT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Tiêu chí</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Đạt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Chưa đạt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0210">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1</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6235">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2</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Đoạn văn cảm nhận sâu sắc về vẻ đẹp của nhân vật kiến.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3</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Lí lẽ dẫn chứng thuyết phục.</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4</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5</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ustDataLst>
      <p:tags r:id="rId1"/>
    </p:custDataLst>
    <p:extLst>
      <p:ext uri="{BB962C8B-B14F-4D97-AF65-F5344CB8AC3E}">
        <p14:creationId xmlns:p14="http://schemas.microsoft.com/office/powerpoint/2010/main" val="39837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584884" y="2569304"/>
            <a:ext cx="10849559" cy="7160707"/>
          </a:xfrm>
          <a:prstGeom prst="rect">
            <a:avLst/>
          </a:prstGeom>
        </p:spPr>
      </p:pic>
      <p:sp>
        <p:nvSpPr>
          <p:cNvPr id="3" name="Rectangle 2"/>
          <p:cNvSpPr/>
          <p:nvPr/>
        </p:nvSpPr>
        <p:spPr>
          <a:xfrm>
            <a:off x="4335647" y="3185527"/>
            <a:ext cx="9587605" cy="4524315"/>
          </a:xfrm>
          <a:prstGeom prst="rect">
            <a:avLst/>
          </a:prstGeom>
        </p:spPr>
        <p:txBody>
          <a:bodyPr wrap="square">
            <a:spAutoFit/>
          </a:bodyPr>
          <a:lstStyle/>
          <a:p>
            <a:pPr algn="ctr">
              <a:spcAft>
                <a:spcPts val="0"/>
              </a:spcAft>
            </a:pPr>
            <a:r>
              <a:rPr lang="en-US"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HƯỚNG DẪN TỰ HỌC</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spcAft>
                <a:spcPts val="0"/>
              </a:spcAft>
            </a:pPr>
            <a:r>
              <a:rPr lang="pt-BR"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Hoàn thiện các đơn vị kiến thức và nhiệm vụ của bài học.</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spcAft>
                <a:spcPts val="0"/>
              </a:spcAft>
            </a:pPr>
            <a:r>
              <a:rPr lang="pt-BR"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Tìm đọc thêm các truyện ngụ ngôn của </a:t>
            </a:r>
            <a:r>
              <a:rPr lang="pt-BR" sz="36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Ê-dốp; Ngụ ngôn Việt Nam và thế giới; Trang Tử và Nam Hoa Kinh....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spcAft>
                <a:spcPts val="0"/>
              </a:spcAft>
            </a:pPr>
            <a:r>
              <a:rPr lang="pt-BR"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Chuẩn bị soạn bài: đọc, tìm hiểu bài thực hành tiếng Việt: Thành ngữ.</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2157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3"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4196149" y="3989458"/>
            <a:ext cx="10855857" cy="4287520"/>
          </a:xfrm>
          <a:prstGeom prst="rect">
            <a:avLst/>
          </a:prstGeom>
          <a:noFill/>
        </p:spPr>
        <p:txBody>
          <a:bodyPr wrap="none" lIns="91440" tIns="45720" rIns="91440" bIns="45720">
            <a:spAutoFit/>
          </a:bodyPr>
          <a:lstStyle/>
          <a:p>
            <a:pPr algn="ctr">
              <a:lnSpc>
                <a:spcPct val="150000"/>
              </a:lnSpc>
              <a:tabLst>
                <a:tab pos="4594860" algn="l"/>
              </a:tabLst>
            </a:pPr>
            <a:r>
              <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CẢM ƠN CÁC EM </a:t>
            </a:r>
          </a:p>
          <a:p>
            <a:pPr algn="ctr">
              <a:lnSpc>
                <a:spcPct val="150000"/>
              </a:lnSpc>
              <a:tabLst>
                <a:tab pos="4594860" algn="l"/>
              </a:tabLst>
            </a:pPr>
            <a:r>
              <a:rPr lang="vi-VN" sz="9600"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ĐÃ THEO DÕI</a:t>
            </a:r>
            <a:endParaRPr lang="en-GB" sz="115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4000" y="8006319"/>
            <a:ext cx="1187172" cy="1172926"/>
          </a:xfrm>
          <a:prstGeom prst="rect">
            <a:avLst/>
          </a:prstGeom>
        </p:spPr>
      </p:pic>
    </p:spTree>
    <p:custDataLst>
      <p:tags r:id="rId1"/>
    </p:custDataLst>
    <p:extLst>
      <p:ext uri="{BB962C8B-B14F-4D97-AF65-F5344CB8AC3E}">
        <p14:creationId xmlns:p14="http://schemas.microsoft.com/office/powerpoint/2010/main" val="23265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p:cNvSpPr/>
          <p:nvPr/>
        </p:nvSpPr>
        <p:spPr>
          <a:xfrm>
            <a:off x="914400" y="800100"/>
            <a:ext cx="5105399" cy="3323987"/>
          </a:xfrm>
          <a:prstGeom prst="rect">
            <a:avLst/>
          </a:prstGeom>
          <a:noFill/>
        </p:spPr>
        <p:txBody>
          <a:bodyPr wrap="square" lIns="137160" tIns="68580" rIns="137160" bIns="68580">
            <a:spAutoFit/>
          </a:bodyPr>
          <a:lstStyle/>
          <a:p>
            <a:pPr algn="ctr"/>
            <a:r>
              <a:rPr lang="vi-VN" sz="20700" b="1">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rPr>
              <a:t>AI </a:t>
            </a:r>
            <a:endParaRPr lang="en-US" sz="20700" b="1">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endParaRPr>
          </a:p>
        </p:txBody>
      </p:sp>
      <p:sp>
        <p:nvSpPr>
          <p:cNvPr id="7" name="Rectangle 6"/>
          <p:cNvSpPr/>
          <p:nvPr/>
        </p:nvSpPr>
        <p:spPr>
          <a:xfrm>
            <a:off x="8534400" y="4202352"/>
            <a:ext cx="4422364" cy="3323987"/>
          </a:xfrm>
          <a:prstGeom prst="rect">
            <a:avLst/>
          </a:prstGeom>
          <a:noFill/>
        </p:spPr>
        <p:txBody>
          <a:bodyPr wrap="none" lIns="137160" tIns="68580" rIns="137160" bIns="68580">
            <a:spAutoFit/>
          </a:bodyPr>
          <a:lstStyle/>
          <a:p>
            <a:pPr algn="ctr"/>
            <a:r>
              <a:rPr lang="vi-VN" sz="207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rPr>
              <a:t>BIẾT</a:t>
            </a:r>
            <a:endParaRPr lang="en-US" sz="207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endParaRPr>
          </a:p>
        </p:txBody>
      </p:sp>
      <p:sp>
        <p:nvSpPr>
          <p:cNvPr id="6" name="Rectangle 5"/>
          <p:cNvSpPr/>
          <p:nvPr/>
        </p:nvSpPr>
        <p:spPr>
          <a:xfrm>
            <a:off x="2771704" y="2508193"/>
            <a:ext cx="8793754" cy="3970318"/>
          </a:xfrm>
          <a:prstGeom prst="rect">
            <a:avLst/>
          </a:prstGeom>
          <a:noFill/>
        </p:spPr>
        <p:txBody>
          <a:bodyPr wrap="none" lIns="137160" tIns="68580" rIns="137160" bIns="68580">
            <a:spAutoFit/>
          </a:bodyPr>
          <a:lstStyle/>
          <a:p>
            <a:pPr algn="ctr"/>
            <a:r>
              <a:rPr lang="vi-VN" sz="249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rPr>
              <a:t>HIỂU </a:t>
            </a:r>
            <a:endParaRPr lang="en-US" sz="249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29038"/>
            <a:ext cx="5029200" cy="6557963"/>
          </a:xfrm>
          <a:prstGeom prst="rect">
            <a:avLst/>
          </a:prstGeom>
        </p:spPr>
      </p:pic>
      <p:pic>
        <p:nvPicPr>
          <p:cNvPr id="11" name="Smoked_Kielbasa_Polk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6231772" y="-1114808"/>
            <a:ext cx="914400" cy="914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74109">
            <a:off x="11068284" y="1492378"/>
            <a:ext cx="7543800" cy="414338"/>
          </a:xfrm>
          <a:prstGeom prst="rect">
            <a:avLst/>
          </a:prstGeom>
        </p:spPr>
      </p:pic>
      <p:sp>
        <p:nvSpPr>
          <p:cNvPr id="14" name="Rectangle 13"/>
          <p:cNvSpPr/>
          <p:nvPr/>
        </p:nvSpPr>
        <p:spPr>
          <a:xfrm>
            <a:off x="11600033" y="5807358"/>
            <a:ext cx="5114862" cy="3323987"/>
          </a:xfrm>
          <a:prstGeom prst="rect">
            <a:avLst/>
          </a:prstGeom>
          <a:noFill/>
        </p:spPr>
        <p:txBody>
          <a:bodyPr wrap="none" lIns="137160" tIns="68580" rIns="137160" bIns="68580">
            <a:spAutoFit/>
          </a:bodyPr>
          <a:lstStyle/>
          <a:p>
            <a:pPr algn="ctr"/>
            <a:r>
              <a:rPr lang="vi-VN" sz="207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rPr>
              <a:t>HƠN</a:t>
            </a:r>
            <a:endParaRPr lang="en-US" sz="207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endParaRPr>
          </a:p>
        </p:txBody>
      </p:sp>
    </p:spTree>
    <p:custDataLst>
      <p:tags r:id="rId1"/>
    </p:custDataLst>
    <p:extLst>
      <p:ext uri="{BB962C8B-B14F-4D97-AF65-F5344CB8AC3E}">
        <p14:creationId xmlns:p14="http://schemas.microsoft.com/office/powerpoint/2010/main" val="8178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7"/>
                                        </p:tgtEl>
                                        <p:attrNameLst>
                                          <p:attrName>style.color</p:attrName>
                                        </p:attrNameLst>
                                      </p:cBhvr>
                                      <p:by>
                                        <p:hsl h="7200000" s="0" l="0"/>
                                      </p:by>
                                    </p:animClr>
                                    <p:animClr clrSpc="hsl" dir="cw">
                                      <p:cBhvr>
                                        <p:cTn id="12" dur="500" fill="hold"/>
                                        <p:tgtEl>
                                          <p:spTgt spid="7"/>
                                        </p:tgtEl>
                                        <p:attrNameLst>
                                          <p:attrName>fillcolor</p:attrName>
                                        </p:attrNameLst>
                                      </p:cBhvr>
                                      <p:by>
                                        <p:hsl h="7200000" s="0" l="0"/>
                                      </p:by>
                                    </p:animClr>
                                    <p:animClr clrSpc="hsl" dir="cw">
                                      <p:cBhvr>
                                        <p:cTn id="13" dur="500" fill="hold"/>
                                        <p:tgtEl>
                                          <p:spTgt spid="7"/>
                                        </p:tgtEl>
                                        <p:attrNameLst>
                                          <p:attrName>stroke.color</p:attrName>
                                        </p:attrNameLst>
                                      </p:cBhvr>
                                      <p:by>
                                        <p:hsl h="7200000" s="0" l="0"/>
                                      </p:by>
                                    </p:animClr>
                                    <p:set>
                                      <p:cBhvr>
                                        <p:cTn id="14" dur="500" fill="hold"/>
                                        <p:tgtEl>
                                          <p:spTgt spid="7"/>
                                        </p:tgtEl>
                                        <p:attrNameLst>
                                          <p:attrName>fill.type</p:attrName>
                                        </p:attrNameLst>
                                      </p:cBhvr>
                                      <p:to>
                                        <p:strVal val="solid"/>
                                      </p:to>
                                    </p:set>
                                  </p:childTnLst>
                                </p:cTn>
                              </p:par>
                              <p:par>
                                <p:cTn id="15" presetID="1" presetClass="mediacall" presetSubtype="0" fill="hold" nodeType="withEffect">
                                  <p:stCondLst>
                                    <p:cond delay="0"/>
                                  </p:stCondLst>
                                  <p:childTnLst>
                                    <p:cmd type="call" cmd="playFrom(0.0)">
                                      <p:cBhvr>
                                        <p:cTn id="16" dur="92917"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11"/>
                                        </p:tgtEl>
                                      </p:cBhvr>
                                    </p:cmd>
                                  </p:childTnLst>
                                </p:cTn>
                              </p:par>
                              <p:par>
                                <p:cTn id="21" presetID="21" presetClass="emph" presetSubtype="0" repeatCount="indefinite" fill="hold" grpId="0" nodeType="withEffect">
                                  <p:stCondLst>
                                    <p:cond delay="0"/>
                                  </p:stCondLst>
                                  <p:childTnLst>
                                    <p:animClr clrSpc="hsl" dir="cw">
                                      <p:cBhvr override="childStyle">
                                        <p:cTn id="22" dur="500" fill="hold"/>
                                        <p:tgtEl>
                                          <p:spTgt spid="14"/>
                                        </p:tgtEl>
                                        <p:attrNameLst>
                                          <p:attrName>style.color</p:attrName>
                                        </p:attrNameLst>
                                      </p:cBhvr>
                                      <p:by>
                                        <p:hsl h="7200000" s="0" l="0"/>
                                      </p:by>
                                    </p:animClr>
                                    <p:animClr clrSpc="hsl" dir="cw">
                                      <p:cBhvr>
                                        <p:cTn id="23" dur="500" fill="hold"/>
                                        <p:tgtEl>
                                          <p:spTgt spid="14"/>
                                        </p:tgtEl>
                                        <p:attrNameLst>
                                          <p:attrName>fillcolor</p:attrName>
                                        </p:attrNameLst>
                                      </p:cBhvr>
                                      <p:by>
                                        <p:hsl h="7200000" s="0" l="0"/>
                                      </p:by>
                                    </p:animClr>
                                    <p:animClr clrSpc="hsl" dir="cw">
                                      <p:cBhvr>
                                        <p:cTn id="24" dur="500" fill="hold"/>
                                        <p:tgtEl>
                                          <p:spTgt spid="14"/>
                                        </p:tgtEl>
                                        <p:attrNameLst>
                                          <p:attrName>stroke.color</p:attrName>
                                        </p:attrNameLst>
                                      </p:cBhvr>
                                      <p:by>
                                        <p:hsl h="7200000" s="0" l="0"/>
                                      </p:by>
                                    </p:animClr>
                                    <p:set>
                                      <p:cBhvr>
                                        <p:cTn id="25"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5" grpId="0"/>
      <p:bldP spid="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8504" y="2819404"/>
            <a:ext cx="4372815" cy="7452615"/>
          </a:xfrm>
          <a:prstGeom prst="rect">
            <a:avLst/>
          </a:prstGeom>
        </p:spPr>
      </p:pic>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77055" y="2819400"/>
            <a:ext cx="4544267" cy="7467600"/>
          </a:xfrm>
          <a:prstGeom prst="rect">
            <a:avLst/>
          </a:prstGeom>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60732" y="7167383"/>
            <a:ext cx="1320593" cy="111338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91557" y="7167387"/>
            <a:ext cx="1320593" cy="1113387"/>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33626" y="6773413"/>
            <a:ext cx="4031121" cy="4040264"/>
          </a:xfrm>
          <a:prstGeom prst="rect">
            <a:avLst/>
          </a:prstGeom>
        </p:spPr>
      </p:pic>
      <p:pic>
        <p:nvPicPr>
          <p:cNvPr id="2" name="open doo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9259550" y="9425144"/>
            <a:ext cx="914400" cy="914400"/>
          </a:xfrm>
          <a:prstGeom prst="rect">
            <a:avLst/>
          </a:prstGeom>
        </p:spPr>
      </p:pic>
      <p:pic>
        <p:nvPicPr>
          <p:cNvPr id="3" name="yeah">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9259550" y="8336345"/>
            <a:ext cx="914400" cy="914400"/>
          </a:xfrm>
          <a:prstGeom prst="rect">
            <a:avLst/>
          </a:prstGeom>
        </p:spPr>
      </p:pic>
      <p:pic>
        <p:nvPicPr>
          <p:cNvPr id="5" name="close door">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20488275" y="9425144"/>
            <a:ext cx="914400" cy="914400"/>
          </a:xfrm>
          <a:prstGeom prst="rect">
            <a:avLst/>
          </a:prstGeom>
        </p:spPr>
      </p:pic>
      <p:pic>
        <p:nvPicPr>
          <p:cNvPr id="7" name="knock ">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20488275" y="8336345"/>
            <a:ext cx="914400" cy="914400"/>
          </a:xfrm>
          <a:prstGeom prst="rect">
            <a:avLst/>
          </a:prstGeom>
        </p:spPr>
      </p:pic>
      <p:sp>
        <p:nvSpPr>
          <p:cNvPr id="12" name="Cloud Callout 11"/>
          <p:cNvSpPr/>
          <p:nvPr/>
        </p:nvSpPr>
        <p:spPr>
          <a:xfrm>
            <a:off x="3200401" y="34611"/>
            <a:ext cx="11064240" cy="3160679"/>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cs typeface="Calibri"/>
            </a:endParaRPr>
          </a:p>
        </p:txBody>
      </p:sp>
      <p:sp>
        <p:nvSpPr>
          <p:cNvPr id="13" name="Rounded Rectangular Callout 12"/>
          <p:cNvSpPr/>
          <p:nvPr/>
        </p:nvSpPr>
        <p:spPr>
          <a:xfrm>
            <a:off x="1022466" y="3679029"/>
            <a:ext cx="3877626" cy="3004611"/>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000">
                <a:solidFill>
                  <a:schemeClr val="tx1"/>
                </a:solidFill>
                <a:latin typeface="Times New Roman" panose="02020603050405020304" pitchFamily="18" charset="0"/>
                <a:cs typeface="Times New Roman" panose="02020603050405020304" pitchFamily="18" charset="0"/>
              </a:rPr>
              <a:t>KIẾN</a:t>
            </a:r>
            <a:endParaRPr lang="en-US" sz="10000">
              <a:solidFill>
                <a:schemeClr val="tx1"/>
              </a:solidFill>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13273332" y="3679033"/>
            <a:ext cx="3877626" cy="3004611"/>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1500">
                <a:solidFill>
                  <a:schemeClr val="tx1"/>
                </a:solidFill>
                <a:latin typeface="Times New Roman" panose="02020603050405020304" pitchFamily="18" charset="0"/>
                <a:cs typeface="Times New Roman" panose="02020603050405020304" pitchFamily="18" charset="0"/>
              </a:rPr>
              <a:t>MỐI</a:t>
            </a:r>
            <a:endParaRPr lang="en-US" sz="11500">
              <a:solidFill>
                <a:schemeClr val="tx1"/>
              </a:solidFill>
              <a:latin typeface="Times New Roman" panose="02020603050405020304" pitchFamily="18" charset="0"/>
              <a:cs typeface="Times New Roman" panose="02020603050405020304" pitchFamily="18" charset="0"/>
            </a:endParaRPr>
          </a:p>
        </p:txBody>
      </p:sp>
      <p:pic>
        <p:nvPicPr>
          <p:cNvPr id="23" name="trick or trea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8802350" y="3882006"/>
            <a:ext cx="914400" cy="914400"/>
          </a:xfrm>
          <a:prstGeom prst="rect">
            <a:avLst/>
          </a:prstGeom>
        </p:spPr>
      </p:pic>
      <p:sp>
        <p:nvSpPr>
          <p:cNvPr id="9" name="Rectangle 8"/>
          <p:cNvSpPr/>
          <p:nvPr/>
        </p:nvSpPr>
        <p:spPr>
          <a:xfrm>
            <a:off x="4343400" y="716429"/>
            <a:ext cx="9134190" cy="1446550"/>
          </a:xfrm>
          <a:prstGeom prst="rect">
            <a:avLst/>
          </a:prstGeom>
        </p:spPr>
        <p:txBody>
          <a:bodyPr wrap="square">
            <a:spAutoFit/>
          </a:bodyPr>
          <a:lstStyle/>
          <a:p>
            <a:pPr algn="ctr"/>
            <a:r>
              <a:rPr lang="pt-BR"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 đội</a:t>
            </a:r>
            <a:r>
              <a:rPr lang="pt-BR" sz="44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HS cùng ghi những hiểu biết của mình về từng loài vào ô </a:t>
            </a: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p>
        </p:txBody>
      </p:sp>
    </p:spTree>
    <p:custDataLst>
      <p:tags r:id="rId1"/>
    </p:custDataLst>
    <p:extLst>
      <p:ext uri="{BB962C8B-B14F-4D97-AF65-F5344CB8AC3E}">
        <p14:creationId xmlns:p14="http://schemas.microsoft.com/office/powerpoint/2010/main" val="24929370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3"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3"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8504" y="2819404"/>
            <a:ext cx="4372815" cy="7452615"/>
          </a:xfrm>
          <a:prstGeom prst="rect">
            <a:avLst/>
          </a:prstGeom>
        </p:spPr>
      </p:pic>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77055" y="2819400"/>
            <a:ext cx="4544267" cy="7467600"/>
          </a:xfrm>
          <a:prstGeom prst="rect">
            <a:avLst/>
          </a:prstGeom>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60732" y="7167383"/>
            <a:ext cx="1320593" cy="111338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91557" y="7167387"/>
            <a:ext cx="1320593" cy="1113387"/>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33626" y="6773413"/>
            <a:ext cx="4031121" cy="4040264"/>
          </a:xfrm>
          <a:prstGeom prst="rect">
            <a:avLst/>
          </a:prstGeom>
        </p:spPr>
      </p:pic>
      <p:pic>
        <p:nvPicPr>
          <p:cNvPr id="2" name="open doo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9259550" y="9425144"/>
            <a:ext cx="914400" cy="914400"/>
          </a:xfrm>
          <a:prstGeom prst="rect">
            <a:avLst/>
          </a:prstGeom>
        </p:spPr>
      </p:pic>
      <p:pic>
        <p:nvPicPr>
          <p:cNvPr id="3" name="yeah">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9259550" y="8336345"/>
            <a:ext cx="914400" cy="914400"/>
          </a:xfrm>
          <a:prstGeom prst="rect">
            <a:avLst/>
          </a:prstGeom>
        </p:spPr>
      </p:pic>
      <p:pic>
        <p:nvPicPr>
          <p:cNvPr id="5" name="close door">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20488275" y="9425144"/>
            <a:ext cx="914400" cy="914400"/>
          </a:xfrm>
          <a:prstGeom prst="rect">
            <a:avLst/>
          </a:prstGeom>
        </p:spPr>
      </p:pic>
      <p:pic>
        <p:nvPicPr>
          <p:cNvPr id="7" name="knock ">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20488275" y="8336345"/>
            <a:ext cx="914400" cy="914400"/>
          </a:xfrm>
          <a:prstGeom prst="rect">
            <a:avLst/>
          </a:prstGeom>
        </p:spPr>
      </p:pic>
      <p:sp>
        <p:nvSpPr>
          <p:cNvPr id="13" name="Rounded Rectangular Callout 12"/>
          <p:cNvSpPr/>
          <p:nvPr/>
        </p:nvSpPr>
        <p:spPr>
          <a:xfrm>
            <a:off x="609601" y="2095501"/>
            <a:ext cx="4648200" cy="4953000"/>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400" b="1">
                <a:solidFill>
                  <a:schemeClr val="tx1"/>
                </a:solidFill>
                <a:latin typeface="Times New Roman" panose="02020603050405020304" pitchFamily="18" charset="0"/>
                <a:cs typeface="Times New Roman" panose="02020603050405020304" pitchFamily="18" charset="0"/>
              </a:rPr>
              <a:t>Kiến:</a:t>
            </a:r>
            <a:r>
              <a:rPr lang="vi-VN" sz="4400">
                <a:solidFill>
                  <a:schemeClr val="tx1"/>
                </a:solidFill>
                <a:latin typeface="Times New Roman" panose="02020603050405020304" pitchFamily="18" charset="0"/>
                <a:cs typeface="Times New Roman" panose="02020603050405020304" pitchFamily="18" charset="0"/>
              </a:rPr>
              <a:t> </a:t>
            </a:r>
            <a:r>
              <a:rPr lang="en-US" sz="4400">
                <a:solidFill>
                  <a:schemeClr val="tx1"/>
                </a:solidFill>
                <a:latin typeface="Times New Roman" panose="02020603050405020304" pitchFamily="18" charset="0"/>
                <a:cs typeface="Times New Roman" panose="02020603050405020304" pitchFamily="18" charset="0"/>
              </a:rPr>
              <a:t>sống bầy đàn, siêng năng chăm chỉ, vác được vật nặng hơn mình….; </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12649200" y="1790701"/>
            <a:ext cx="5282032" cy="5562600"/>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Times New Roman" panose="02020603050405020304" pitchFamily="18" charset="0"/>
                <a:cs typeface="Times New Roman" panose="02020603050405020304" pitchFamily="18" charset="0"/>
              </a:rPr>
              <a:t>Mối:</a:t>
            </a:r>
            <a:r>
              <a:rPr lang="vi-VN"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khả năng len lỏi khắp nơi, có hại đối với các công trình xây dựng; phá hoại nhà cửa, đê điều, hồ chứa nước, thuyền bè, cầu cống..., tiêu hủy nhiều tài liệu quý giá...</a:t>
            </a:r>
            <a:endParaRPr lang="en-GB" sz="4000">
              <a:solidFill>
                <a:schemeClr val="tx1"/>
              </a:solidFill>
              <a:latin typeface="Times New Roman" panose="02020603050405020304" pitchFamily="18" charset="0"/>
              <a:cs typeface="Times New Roman" panose="02020603050405020304" pitchFamily="18" charset="0"/>
            </a:endParaRPr>
          </a:p>
          <a:p>
            <a:pPr>
              <a:defRPr/>
            </a:pPr>
            <a:endParaRPr lang="en-US" sz="2700">
              <a:solidFill>
                <a:srgbClr val="7030A0"/>
              </a:solidFill>
            </a:endParaRPr>
          </a:p>
        </p:txBody>
      </p:sp>
      <p:pic>
        <p:nvPicPr>
          <p:cNvPr id="8" name="trick or trea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9259550" y="7167383"/>
            <a:ext cx="914400" cy="914400"/>
          </a:xfrm>
          <a:prstGeom prst="rect">
            <a:avLst/>
          </a:prstGeom>
        </p:spPr>
      </p:pic>
      <p:sp>
        <p:nvSpPr>
          <p:cNvPr id="14" name="Cloud Callout 13"/>
          <p:cNvSpPr/>
          <p:nvPr/>
        </p:nvSpPr>
        <p:spPr>
          <a:xfrm>
            <a:off x="4724400" y="-114300"/>
            <a:ext cx="9311106" cy="3160679"/>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solidFill>
                  <a:srgbClr val="002060"/>
                </a:solidFill>
                <a:latin typeface="+mj-lt"/>
                <a:cs typeface="Calibri"/>
              </a:rPr>
              <a:t>ĐÁP ÁN</a:t>
            </a:r>
            <a:endParaRPr lang="en-US" sz="7200" dirty="0">
              <a:solidFill>
                <a:srgbClr val="002060"/>
              </a:solidFill>
              <a:latin typeface="+mj-lt"/>
              <a:cs typeface="Calibri"/>
            </a:endParaRPr>
          </a:p>
        </p:txBody>
      </p:sp>
    </p:spTree>
    <p:custDataLst>
      <p:tags r:id="rId1"/>
    </p:custDataLst>
    <p:extLst>
      <p:ext uri="{BB962C8B-B14F-4D97-AF65-F5344CB8AC3E}">
        <p14:creationId xmlns:p14="http://schemas.microsoft.com/office/powerpoint/2010/main" val="304256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0" fill="hold"/>
                                        <p:tgtEl>
                                          <p:spTgt spid="7"/>
                                        </p:tgtEl>
                                      </p:cBhvr>
                                    </p:cmd>
                                  </p:childTnLst>
                                </p:cTn>
                              </p:par>
                            </p:childTnLst>
                          </p:cTn>
                        </p:par>
                        <p:par>
                          <p:cTn id="13" fill="hold">
                            <p:stCondLst>
                              <p:cond delay="650"/>
                            </p:stCondLst>
                            <p:childTnLst>
                              <p:par>
                                <p:cTn id="14" presetID="1" presetClass="exit" presetSubtype="0" fill="hold" nodeType="afterEffect">
                                  <p:stCondLst>
                                    <p:cond delay="100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650"/>
                            </p:stCondLst>
                            <p:childTnLst>
                              <p:par>
                                <p:cTn id="17" presetID="1" presetClass="mediacall" presetSubtype="0" fill="hold" nodeType="afterEffect">
                                  <p:stCondLst>
                                    <p:cond delay="0"/>
                                  </p:stCondLst>
                                  <p:childTnLst>
                                    <p:cmd type="call" cmd="playFrom(0.0)">
                                      <p:cBhvr>
                                        <p:cTn id="18" dur="534" fill="hold"/>
                                        <p:tgtEl>
                                          <p:spTgt spid="2"/>
                                        </p:tgtEl>
                                      </p:cBhvr>
                                    </p:cmd>
                                  </p:childTnLst>
                                </p:cTn>
                              </p:par>
                            </p:childTnLst>
                          </p:cTn>
                        </p:par>
                        <p:par>
                          <p:cTn id="19" fill="hold">
                            <p:stCondLst>
                              <p:cond delay="2184"/>
                            </p:stCondLst>
                            <p:childTnLst>
                              <p:par>
                                <p:cTn id="20" presetID="1" presetClass="mediacall" presetSubtype="0" fill="hold" nodeType="afterEffect">
                                  <p:stCondLst>
                                    <p:cond delay="0"/>
                                  </p:stCondLst>
                                  <p:childTnLst>
                                    <p:cmd type="call" cmd="playFrom(0.0)">
                                      <p:cBhvr>
                                        <p:cTn id="21" dur="1021" fill="hold"/>
                                        <p:tgtEl>
                                          <p:spTgt spid="8"/>
                                        </p:tgtEl>
                                      </p:cBhvr>
                                    </p:cmd>
                                  </p:childTnLst>
                                </p:cTn>
                              </p:par>
                            </p:childTnLst>
                          </p:cTn>
                        </p:par>
                        <p:par>
                          <p:cTn id="22" fill="hold">
                            <p:stCondLst>
                              <p:cond delay="3205"/>
                            </p:stCondLst>
                            <p:childTnLst>
                              <p:par>
                                <p:cTn id="23" presetID="17"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3705"/>
                            </p:stCondLst>
                            <p:childTnLst>
                              <p:par>
                                <p:cTn id="28" presetID="17" presetClass="entr" presetSubtype="1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strVal val="#ppt_h"/>
                                          </p:val>
                                        </p:tav>
                                        <p:tav tm="100000">
                                          <p:val>
                                            <p:strVal val="#ppt_h"/>
                                          </p:val>
                                        </p:tav>
                                      </p:tavLst>
                                    </p:anim>
                                  </p:childTnLst>
                                </p:cTn>
                              </p:par>
                            </p:childTnLst>
                          </p:cTn>
                        </p:par>
                        <p:par>
                          <p:cTn id="32" fill="hold">
                            <p:stCondLst>
                              <p:cond delay="4205"/>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repeatCount="300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13" name="drumroll.wav"/>
                                        </p:tgtEl>
                                      </p:cMediaNode>
                                    </p:audio>
                                  </p:subTnLst>
                                </p:cTn>
                              </p:par>
                            </p:childTnLst>
                          </p:cTn>
                        </p:par>
                        <p:par>
                          <p:cTn id="51" fill="hold">
                            <p:stCondLst>
                              <p:cond delay="1500"/>
                            </p:stCondLst>
                            <p:childTnLst>
                              <p:par>
                                <p:cTn id="52" presetID="1"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719" fill="hold"/>
                                        <p:tgtEl>
                                          <p:spTgt spid="5"/>
                                        </p:tgtEl>
                                      </p:cBhvr>
                                    </p:cmd>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repeatCount="3000" fill="hold" nodeType="clickEffect">
                                  <p:stCondLst>
                                    <p:cond delay="0"/>
                                  </p:stCondLst>
                                  <p:childTnLst>
                                    <p:animEffect transition="out" filter="fade">
                                      <p:cBhvr>
                                        <p:cTn id="60" dur="500" tmFilter="0, 0; .2, .5; .8, .5; 1, 0"/>
                                        <p:tgtEl>
                                          <p:spTgt spid="17"/>
                                        </p:tgtEl>
                                      </p:cBhvr>
                                    </p:animEffect>
                                    <p:animScale>
                                      <p:cBhvr>
                                        <p:cTn id="61" dur="250" autoRev="1" fill="hold"/>
                                        <p:tgtEl>
                                          <p:spTgt spid="17"/>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3" name="drumroll.wav"/>
                                        </p:tgtEl>
                                      </p:cMediaNode>
                                    </p:audio>
                                  </p:subTnLst>
                                </p:cTn>
                              </p:par>
                            </p:childTnLst>
                          </p:cTn>
                        </p:par>
                        <p:par>
                          <p:cTn id="62" fill="hold">
                            <p:stCondLst>
                              <p:cond delay="1500"/>
                            </p:stCondLst>
                            <p:childTnLst>
                              <p:par>
                                <p:cTn id="63" presetID="23" presetClass="entr" presetSubtype="16"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childTnLst>
                                </p:cTn>
                              </p:par>
                              <p:par>
                                <p:cTn id="67" presetID="1" presetClass="mediacall" presetSubtype="0" fill="hold" nodeType="withEffect">
                                  <p:stCondLst>
                                    <p:cond delay="0"/>
                                  </p:stCondLst>
                                  <p:childTnLst>
                                    <p:cmd type="call" cmd="playFrom(0.0)">
                                      <p:cBhvr>
                                        <p:cTn id="68" dur="4963" fill="hold"/>
                                        <p:tgtEl>
                                          <p:spTgt spid="3"/>
                                        </p:tgtEl>
                                      </p:cBhvr>
                                    </p:cmd>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8"/>
                                        </p:tgtEl>
                                        <p:attrNameLst>
                                          <p:attrName>r</p:attrName>
                                        </p:attrNameLst>
                                      </p:cBhvr>
                                    </p:animRot>
                                    <p:animRot by="-240000">
                                      <p:cBhvr>
                                        <p:cTn id="71" dur="200" fill="hold">
                                          <p:stCondLst>
                                            <p:cond delay="200"/>
                                          </p:stCondLst>
                                        </p:cTn>
                                        <p:tgtEl>
                                          <p:spTgt spid="18"/>
                                        </p:tgtEl>
                                        <p:attrNameLst>
                                          <p:attrName>r</p:attrName>
                                        </p:attrNameLst>
                                      </p:cBhvr>
                                    </p:animRot>
                                    <p:animRot by="240000">
                                      <p:cBhvr>
                                        <p:cTn id="72" dur="200" fill="hold">
                                          <p:stCondLst>
                                            <p:cond delay="400"/>
                                          </p:stCondLst>
                                        </p:cTn>
                                        <p:tgtEl>
                                          <p:spTgt spid="18"/>
                                        </p:tgtEl>
                                        <p:attrNameLst>
                                          <p:attrName>r</p:attrName>
                                        </p:attrNameLst>
                                      </p:cBhvr>
                                    </p:animRot>
                                    <p:animRot by="-240000">
                                      <p:cBhvr>
                                        <p:cTn id="73" dur="200" fill="hold">
                                          <p:stCondLst>
                                            <p:cond delay="600"/>
                                          </p:stCondLst>
                                        </p:cTn>
                                        <p:tgtEl>
                                          <p:spTgt spid="18"/>
                                        </p:tgtEl>
                                        <p:attrNameLst>
                                          <p:attrName>r</p:attrName>
                                        </p:attrNameLst>
                                      </p:cBhvr>
                                    </p:animRot>
                                    <p:animRot by="120000">
                                      <p:cBhvr>
                                        <p:cTn id="74"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5" fill="hold" display="0">
                  <p:stCondLst>
                    <p:cond delay="indefinite"/>
                  </p:stCondLst>
                  <p:endCondLst>
                    <p:cond evt="onStopAudio" delay="0">
                      <p:tgtEl>
                        <p:sldTgt/>
                      </p:tgtEl>
                    </p:cond>
                  </p:endCondLst>
                </p:cTn>
                <p:tgtEl>
                  <p:spTgt spid="2"/>
                </p:tgtEl>
              </p:cMediaNode>
            </p:audio>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5"/>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8"/>
                </p:tgtEl>
              </p:cMediaNode>
            </p:audio>
          </p:childTnLst>
        </p:cTn>
      </p:par>
    </p:tnLst>
    <p:bldLst>
      <p:bldP spid="13" grpId="0" animBg="1"/>
      <p:bldP spid="2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5" name="Picture 5"/>
          <p:cNvPicPr>
            <a:picLocks noChangeAspect="1"/>
          </p:cNvPicPr>
          <p:nvPr/>
        </p:nvPicPr>
        <p:blipFill>
          <a:blip r:embed="rId3" cstate="print">
            <a:alphaModFix amt="4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14609" y="2831045"/>
            <a:ext cx="817253" cy="7406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43483">
            <a:off x="-949419" y="-870460"/>
            <a:ext cx="3511863" cy="3511863"/>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81172" y="-123398"/>
            <a:ext cx="2304195" cy="2304195"/>
          </a:xfrm>
          <a:prstGeom prst="rect">
            <a:avLst/>
          </a:prstGeom>
        </p:spPr>
      </p:pic>
      <p:pic>
        <p:nvPicPr>
          <p:cNvPr id="11" name="Picture 11"/>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3526304" y="1688450"/>
            <a:ext cx="2316925" cy="2316925"/>
          </a:xfrm>
          <a:prstGeom prst="rect">
            <a:avLst/>
          </a:prstGeom>
        </p:spPr>
      </p:pic>
      <p:pic>
        <p:nvPicPr>
          <p:cNvPr id="12" name="Picture 1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01484" y="3469858"/>
            <a:ext cx="2499426" cy="249942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1130723" y="2318540"/>
            <a:ext cx="2365918" cy="236591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023125" y="-1069306"/>
            <a:ext cx="3443448" cy="344344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83258">
            <a:off x="6556444" y="1265328"/>
            <a:ext cx="2365918" cy="23659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41849">
            <a:off x="8690295" y="424870"/>
            <a:ext cx="3511863" cy="3511863"/>
          </a:xfrm>
          <a:prstGeom prst="rect">
            <a:avLst/>
          </a:prstGeom>
        </p:spPr>
      </p:pic>
      <p:pic>
        <p:nvPicPr>
          <p:cNvPr id="17" name="Picture 17"/>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76307">
            <a:off x="8586999" y="-737072"/>
            <a:ext cx="2365918" cy="236591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61622" y="-444322"/>
            <a:ext cx="2316925" cy="2316925"/>
          </a:xfrm>
          <a:prstGeom prst="rect">
            <a:avLst/>
          </a:prstGeom>
        </p:spPr>
      </p:pic>
      <p:pic>
        <p:nvPicPr>
          <p:cNvPr id="19" name="Picture 19"/>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27887">
            <a:off x="12661994" y="1663949"/>
            <a:ext cx="2365918" cy="2365918"/>
          </a:xfrm>
          <a:prstGeom prst="rect">
            <a:avLst/>
          </a:prstGeom>
        </p:spPr>
      </p:pic>
      <p:pic>
        <p:nvPicPr>
          <p:cNvPr id="20" name="Picture 20"/>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18903">
            <a:off x="14267283" y="-607451"/>
            <a:ext cx="2365918" cy="2365918"/>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4627147" y="1789401"/>
            <a:ext cx="3511863" cy="3511863"/>
          </a:xfrm>
          <a:prstGeom prst="rect">
            <a:avLst/>
          </a:prstGeom>
        </p:spPr>
      </p:pic>
      <p:pic>
        <p:nvPicPr>
          <p:cNvPr id="22" name="Picture 22"/>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6677797" y="127349"/>
            <a:ext cx="2304195" cy="23041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7859" y="5165319"/>
            <a:ext cx="9427230" cy="5299943"/>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6808" y="5248123"/>
            <a:ext cx="5191607" cy="5308535"/>
          </a:xfrm>
          <a:prstGeom prst="rect">
            <a:avLst/>
          </a:prstGeom>
        </p:spPr>
      </p:pic>
      <p:sp>
        <p:nvSpPr>
          <p:cNvPr id="27" name="Rectangle 26"/>
          <p:cNvSpPr/>
          <p:nvPr/>
        </p:nvSpPr>
        <p:spPr>
          <a:xfrm>
            <a:off x="5268459" y="3989458"/>
            <a:ext cx="8711231" cy="6740307"/>
          </a:xfrm>
          <a:prstGeom prst="rect">
            <a:avLst/>
          </a:prstGeom>
          <a:noFill/>
        </p:spPr>
        <p:txBody>
          <a:bodyPr wrap="none" lIns="91440" tIns="45720" rIns="91440" bIns="45720">
            <a:spAutoFit/>
          </a:bodyPr>
          <a:lstStyle/>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2</a:t>
            </a:r>
          </a:p>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HÌNH THÀNH </a:t>
            </a:r>
          </a:p>
          <a:p>
            <a:pPr algn="ctr">
              <a:lnSpc>
                <a:spcPct val="150000"/>
              </a:lnSpc>
              <a:tabLst>
                <a:tab pos="4594860" algn="l"/>
              </a:tabLst>
            </a:pPr>
            <a:r>
              <a:rPr lang="vi-VN" sz="96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KIẾN THỨC</a:t>
            </a:r>
            <a:endParaRPr lang="en-GB" sz="115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6" name="Picture 25">
            <a:extLst>
              <a:ext uri="{FF2B5EF4-FFF2-40B4-BE49-F238E27FC236}">
                <a16:creationId xmlns:a16="http://schemas.microsoft.com/office/drawing/2014/main" xmlns="" id="{1480DB5C-AD40-4CB4-B0E6-2D793DC09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193043" y="3951839"/>
            <a:ext cx="1187172" cy="1153932"/>
          </a:xfrm>
          <a:prstGeom prst="rect">
            <a:avLst/>
          </a:prstGeom>
        </p:spPr>
      </p:pic>
      <p:pic>
        <p:nvPicPr>
          <p:cNvPr id="28" name="Picture 27">
            <a:extLst>
              <a:ext uri="{FF2B5EF4-FFF2-40B4-BE49-F238E27FC236}">
                <a16:creationId xmlns:a16="http://schemas.microsoft.com/office/drawing/2014/main" xmlns="" id="{AE7CA0F8-5918-4985-B979-C4DEB786FD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4661" y="3795348"/>
            <a:ext cx="1187172" cy="1111193"/>
          </a:xfrm>
          <a:prstGeom prst="rect">
            <a:avLst/>
          </a:prstGeom>
        </p:spPr>
      </p:pic>
      <p:pic>
        <p:nvPicPr>
          <p:cNvPr id="29" name="Picture 28">
            <a:extLst>
              <a:ext uri="{FF2B5EF4-FFF2-40B4-BE49-F238E27FC236}">
                <a16:creationId xmlns:a16="http://schemas.microsoft.com/office/drawing/2014/main" xmlns="" id="{AB52584C-4833-4143-8FBD-887564BF82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4000" y="8006319"/>
            <a:ext cx="1187172" cy="1172926"/>
          </a:xfrm>
          <a:prstGeom prst="rect">
            <a:avLst/>
          </a:prstGeom>
        </p:spPr>
      </p:pic>
    </p:spTree>
    <p:custDataLst>
      <p:tags r:id="rId1"/>
    </p:custDataLst>
    <p:extLst>
      <p:ext uri="{BB962C8B-B14F-4D97-AF65-F5344CB8AC3E}">
        <p14:creationId xmlns:p14="http://schemas.microsoft.com/office/powerpoint/2010/main" val="13109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250" fill="hold"/>
                                        <p:tgtEl>
                                          <p:spTgt spid="28"/>
                                        </p:tgtEl>
                                        <p:attrNameLst>
                                          <p:attrName>ppt_x</p:attrName>
                                        </p:attrNameLst>
                                      </p:cBhvr>
                                      <p:tavLst>
                                        <p:tav tm="0">
                                          <p:val>
                                            <p:strVal val="0-#ppt_w/2"/>
                                          </p:val>
                                        </p:tav>
                                        <p:tav tm="100000">
                                          <p:val>
                                            <p:strVal val="#ppt_x"/>
                                          </p:val>
                                        </p:tav>
                                      </p:tavLst>
                                    </p:anim>
                                    <p:anim calcmode="lin" valueType="num">
                                      <p:cBhvr additive="base">
                                        <p:cTn id="25" dur="12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750" fill="hold"/>
                                        <p:tgtEl>
                                          <p:spTgt spid="29"/>
                                        </p:tgtEl>
                                        <p:attrNameLst>
                                          <p:attrName>ppt_x</p:attrName>
                                        </p:attrNameLst>
                                      </p:cBhvr>
                                      <p:tavLst>
                                        <p:tav tm="0">
                                          <p:val>
                                            <p:strVal val="#ppt_x"/>
                                          </p:val>
                                        </p:tav>
                                        <p:tav tm="100000">
                                          <p:val>
                                            <p:strVal val="#ppt_x"/>
                                          </p:val>
                                        </p:tav>
                                      </p:tavLst>
                                    </p:anim>
                                    <p:anim calcmode="lin" valueType="num">
                                      <p:cBhvr additive="base">
                                        <p:cTn id="30" dur="1750" fill="hold"/>
                                        <p:tgtEl>
                                          <p:spTgt spid="29"/>
                                        </p:tgtEl>
                                        <p:attrNameLst>
                                          <p:attrName>ppt_y</p:attrName>
                                        </p:attrNameLst>
                                      </p:cBhvr>
                                      <p:tavLst>
                                        <p:tav tm="0">
                                          <p:val>
                                            <p:strVal val="0-#ppt_h/2"/>
                                          </p:val>
                                        </p:tav>
                                        <p:tav tm="100000">
                                          <p:val>
                                            <p:strVal val="#ppt_y"/>
                                          </p:val>
                                        </p:tav>
                                      </p:tavLst>
                                    </p:anim>
                                  </p:childTnLst>
                                </p:cTn>
                              </p:par>
                            </p:childTnLst>
                          </p:cTn>
                        </p:par>
                        <p:par>
                          <p:cTn id="31" fill="hold">
                            <p:stCondLst>
                              <p:cond delay="50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1+#ppt_w/2"/>
                                          </p:val>
                                        </p:tav>
                                        <p:tav tm="100000">
                                          <p:val>
                                            <p:strVal val="#ppt_x"/>
                                          </p:val>
                                        </p:tav>
                                      </p:tavLst>
                                    </p:anim>
                                    <p:anim calcmode="lin" valueType="num">
                                      <p:cBhvr additive="base">
                                        <p:cTn id="35" dur="3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1039164" y="2227777"/>
            <a:ext cx="6316153" cy="707886"/>
          </a:xfrm>
          <a:prstGeom prst="rect">
            <a:avLst/>
          </a:prstGeom>
        </p:spPr>
        <p:txBody>
          <a:bodyPr wrap="none">
            <a:spAutoFit/>
          </a:bodyPr>
          <a:lstStyle/>
          <a:p>
            <a:r>
              <a:rPr lang="en-US" sz="4000" b="1">
                <a:solidFill>
                  <a:srgbClr val="FFFF00"/>
                </a:solidFill>
                <a:latin typeface="Times New Roman" panose="02020603050405020304" pitchFamily="18" charset="0"/>
                <a:ea typeface="MS Mincho"/>
              </a:rPr>
              <a:t>I. Khám phá chung văn bản</a:t>
            </a:r>
            <a:endParaRPr lang="en-GB" sz="4000" b="1">
              <a:solidFill>
                <a:srgbClr val="FFFF00"/>
              </a:solidFill>
            </a:endParaRPr>
          </a:p>
        </p:txBody>
      </p:sp>
      <p:sp>
        <p:nvSpPr>
          <p:cNvPr id="5" name="Rectangle 4"/>
          <p:cNvSpPr/>
          <p:nvPr/>
        </p:nvSpPr>
        <p:spPr>
          <a:xfrm>
            <a:off x="1687999" y="3390096"/>
            <a:ext cx="2087110" cy="646331"/>
          </a:xfrm>
          <a:prstGeom prst="rect">
            <a:avLst/>
          </a:prstGeom>
        </p:spPr>
        <p:txBody>
          <a:bodyPr wrap="none">
            <a:spAutoFit/>
          </a:bodyPr>
          <a:lstStyle/>
          <a:p>
            <a:r>
              <a:rPr lang="fr-FR"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1. Tác giả</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928193" y="4537781"/>
            <a:ext cx="6139214" cy="2308324"/>
          </a:xfrm>
          <a:prstGeom prst="rect">
            <a:avLst/>
          </a:prstGeom>
        </p:spPr>
        <p:txBody>
          <a:bodyPr wrap="square">
            <a:spAutoFit/>
          </a:bodyPr>
          <a:lstStyle/>
          <a:p>
            <a:pPr>
              <a:lnSpc>
                <a:spcPct val="150000"/>
              </a:lnSpc>
            </a:pPr>
            <a:r>
              <a:rPr lang="fr-FR" sz="3200">
                <a:solidFill>
                  <a:schemeClr val="bg1"/>
                </a:solidFill>
                <a:latin typeface="Times New Roman" panose="02020603050405020304" pitchFamily="18" charset="0"/>
                <a:ea typeface="MS Mincho"/>
              </a:rPr>
              <a:t>- Nam Hương (1899-1960) quê ở Hà Nội, là tác giả của nhiều truyện ngụ ngôn.</a:t>
            </a:r>
            <a:endParaRPr lang="en-GB" sz="3200">
              <a:solidFill>
                <a:schemeClr val="bg1"/>
              </a:solidFill>
            </a:endParaRPr>
          </a:p>
        </p:txBody>
      </p:sp>
      <p:sp>
        <p:nvSpPr>
          <p:cNvPr id="7" name="Rectangle 6"/>
          <p:cNvSpPr/>
          <p:nvPr/>
        </p:nvSpPr>
        <p:spPr>
          <a:xfrm>
            <a:off x="963894" y="7226559"/>
            <a:ext cx="6391423" cy="1481175"/>
          </a:xfrm>
          <a:prstGeom prst="rect">
            <a:avLst/>
          </a:prstGeom>
        </p:spPr>
        <p:txBody>
          <a:bodyPr wrap="square">
            <a:spAutoFit/>
          </a:bodyPr>
          <a:lstStyle/>
          <a:p>
            <a:pPr algn="just">
              <a:lnSpc>
                <a:spcPct val="150000"/>
              </a:lnSpc>
            </a:pPr>
            <a:r>
              <a:rPr lang="fr-FR" sz="3200">
                <a:solidFill>
                  <a:schemeClr val="bg1"/>
                </a:solidFill>
                <a:latin typeface="Times New Roman" panose="02020603050405020304" pitchFamily="18" charset="0"/>
                <a:ea typeface="MS Mincho"/>
              </a:rPr>
              <a:t>- Các tác phẩm chính: </a:t>
            </a:r>
            <a:r>
              <a:rPr lang="fr-FR" sz="3200" i="1">
                <a:solidFill>
                  <a:schemeClr val="bg1"/>
                </a:solidFill>
                <a:latin typeface="Times New Roman" panose="02020603050405020304" pitchFamily="18" charset="0"/>
                <a:ea typeface="MS Mincho"/>
              </a:rPr>
              <a:t>Ngụ ngôn mới, Gương thế sự, Tập thơ ngụ ngôn...</a:t>
            </a:r>
            <a:endParaRPr lang="en-GB" sz="2800">
              <a:solidFill>
                <a:schemeClr val="bg1"/>
              </a:solidFill>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0513" y="5873823"/>
            <a:ext cx="8325230" cy="4679878"/>
          </a:xfrm>
          <a:prstGeom prst="rect">
            <a:avLst/>
          </a:prstGeom>
        </p:spPr>
      </p:pic>
      <p:pic>
        <p:nvPicPr>
          <p:cNvPr id="17" name="Pictur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90377" y="1383816"/>
            <a:ext cx="8276014" cy="4312469"/>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55284" y="2069984"/>
            <a:ext cx="6538794" cy="7691639"/>
          </a:xfrm>
          <a:prstGeom prst="rect">
            <a:avLst/>
          </a:prstGeom>
        </p:spPr>
      </p:pic>
    </p:spTree>
    <p:custDataLst>
      <p:tags r:id="rId1"/>
    </p:custDataLst>
    <p:extLst>
      <p:ext uri="{BB962C8B-B14F-4D97-AF65-F5344CB8AC3E}">
        <p14:creationId xmlns:p14="http://schemas.microsoft.com/office/powerpoint/2010/main" val="251287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097" y="-524661"/>
            <a:ext cx="19440194" cy="11336323"/>
          </a:xfrm>
          <a:prstGeom prst="rect">
            <a:avLst/>
          </a:prstGeom>
          <a:solidFill>
            <a:srgbClr val="603928"/>
          </a:solidFill>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77209">
            <a:off x="44581" y="8908260"/>
            <a:ext cx="2319399" cy="2319399"/>
          </a:xfrm>
          <a:prstGeom prst="rect">
            <a:avLst/>
          </a:prstGeom>
        </p:spPr>
      </p:pic>
      <p:pic>
        <p:nvPicPr>
          <p:cNvPr id="10" name="Picture 10"/>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16367">
            <a:off x="16948712" y="9546424"/>
            <a:ext cx="1194948" cy="1194948"/>
          </a:xfrm>
          <a:prstGeom prst="rect">
            <a:avLst/>
          </a:prstGeom>
        </p:spPr>
      </p:pic>
      <p:pic>
        <p:nvPicPr>
          <p:cNvPr id="11" name="Picture 11"/>
          <p:cNvPicPr>
            <a:picLocks noChangeAspect="1"/>
          </p:cNvPicPr>
          <p:nvPr/>
        </p:nvPicPr>
        <p:blipFill>
          <a:blip r:embed="rId10"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14717">
            <a:off x="-479726" y="9248817"/>
            <a:ext cx="1391294" cy="1391294"/>
          </a:xfrm>
          <a:prstGeom prst="rect">
            <a:avLst/>
          </a:prstGeom>
        </p:spPr>
      </p:pic>
      <p:pic>
        <p:nvPicPr>
          <p:cNvPr id="12" name="Picture 12"/>
          <p:cNvPicPr>
            <a:picLocks noChangeAspect="1"/>
          </p:cNvPicPr>
          <p:nvPr/>
        </p:nvPicPr>
        <p:blipFill>
          <a:blip r:embed="rId11"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08804">
            <a:off x="-1158586" y="3953029"/>
            <a:ext cx="1943847" cy="194384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83258">
            <a:off x="-883418" y="6101338"/>
            <a:ext cx="1855052" cy="1855052"/>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50940">
            <a:off x="5729627" y="-931973"/>
            <a:ext cx="2754724" cy="275472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88004">
            <a:off x="11835891" y="-416144"/>
            <a:ext cx="1722117" cy="1722117"/>
          </a:xfrm>
          <a:prstGeom prst="rect">
            <a:avLst/>
          </a:prstGeom>
        </p:spPr>
      </p:pic>
      <p:pic>
        <p:nvPicPr>
          <p:cNvPr id="19" name="Picture 19"/>
          <p:cNvPicPr>
            <a:picLocks noChangeAspect="1"/>
          </p:cNvPicPr>
          <p:nvPr/>
        </p:nvPicPr>
        <p:blipFill>
          <a:blip r:embed="rId15"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27887">
            <a:off x="9049235" y="-5136"/>
            <a:ext cx="1433075" cy="1433075"/>
          </a:xfrm>
          <a:prstGeom prst="rect">
            <a:avLst/>
          </a:prstGeom>
        </p:spPr>
      </p:pic>
      <p:pic>
        <p:nvPicPr>
          <p:cNvPr id="20" name="Picture 20"/>
          <p:cNvPicPr>
            <a:picLocks noChangeAspect="1"/>
          </p:cNvPicPr>
          <p:nvPr/>
        </p:nvPicPr>
        <p:blipFill>
          <a:blip r:embed="rId16"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18903">
            <a:off x="14861590" y="-455697"/>
            <a:ext cx="1861629" cy="186162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0866">
            <a:off x="16078643" y="7431406"/>
            <a:ext cx="3511863" cy="3511863"/>
          </a:xfrm>
          <a:prstGeom prst="rect">
            <a:avLst/>
          </a:prstGeom>
        </p:spPr>
      </p:pic>
      <p:pic>
        <p:nvPicPr>
          <p:cNvPr id="22" name="Picture 22"/>
          <p:cNvPicPr>
            <a:picLocks noChangeAspect="1"/>
          </p:cNvPicPr>
          <p:nvPr/>
        </p:nvPicPr>
        <p:blipFill>
          <a:blip r:embed="rId17" cstate="print">
            <a:alphaModFix amt="6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42451">
            <a:off x="16983944" y="3762624"/>
            <a:ext cx="2316925" cy="2316925"/>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7339">
            <a:off x="17182454" y="-130806"/>
            <a:ext cx="1814011" cy="1814011"/>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097" y="73646"/>
            <a:ext cx="3230523" cy="181618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0639" y="-3038"/>
            <a:ext cx="1926169" cy="1969551"/>
          </a:xfrm>
          <a:prstGeom prst="rect">
            <a:avLst/>
          </a:prstGeom>
        </p:spPr>
      </p:pic>
      <p:sp>
        <p:nvSpPr>
          <p:cNvPr id="4" name="Rectangle 3"/>
          <p:cNvSpPr/>
          <p:nvPr/>
        </p:nvSpPr>
        <p:spPr>
          <a:xfrm>
            <a:off x="1169446" y="475117"/>
            <a:ext cx="3890267" cy="1323439"/>
          </a:xfrm>
          <a:prstGeom prst="rect">
            <a:avLst/>
          </a:prstGeom>
          <a:noFill/>
        </p:spPr>
        <p:txBody>
          <a:bodyPr wrap="square" lIns="91440" tIns="45720" rIns="91440" bIns="45720">
            <a:spAutoFit/>
          </a:bodyPr>
          <a:lstStyle/>
          <a:p>
            <a:pPr algn="ctr"/>
            <a:r>
              <a:rPr lang="de-DE"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CON MỐI VÀ CON KIẾN</a:t>
            </a:r>
            <a:endParaRPr lang="en-GB" sz="4000" b="1">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1801719" y="2321745"/>
            <a:ext cx="2625719" cy="646331"/>
          </a:xfrm>
          <a:prstGeom prst="rect">
            <a:avLst/>
          </a:prstGeom>
        </p:spPr>
        <p:txBody>
          <a:bodyPr wrap="none">
            <a:spAutoFit/>
          </a:bodyPr>
          <a:lstStyle/>
          <a:p>
            <a:r>
              <a:rPr lang="fr-FR"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2. Tác phẩm</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Rectangle 4"/>
          <p:cNvSpPr/>
          <p:nvPr/>
        </p:nvSpPr>
        <p:spPr>
          <a:xfrm>
            <a:off x="1823200" y="3434188"/>
            <a:ext cx="5686172" cy="646331"/>
          </a:xfrm>
          <a:prstGeom prst="rect">
            <a:avLst/>
          </a:prstGeom>
        </p:spPr>
        <p:txBody>
          <a:bodyPr wrap="none">
            <a:spAutoFit/>
          </a:bodyPr>
          <a:lstStyle/>
          <a:p>
            <a:r>
              <a:rPr lang="fr-FR"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a. Đọc và tìm hiểu chú thích</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01719" y="4694841"/>
            <a:ext cx="2424062" cy="646331"/>
          </a:xfrm>
          <a:prstGeom prst="rect">
            <a:avLst/>
          </a:prstGeom>
        </p:spPr>
        <p:txBody>
          <a:bodyPr wrap="none">
            <a:spAutoFit/>
          </a:bodyPr>
          <a:lstStyle/>
          <a:p>
            <a:r>
              <a:rPr lang="fr-FR"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b. Xuất xứ:</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4211301" y="4796888"/>
            <a:ext cx="7420612" cy="1077218"/>
          </a:xfrm>
          <a:prstGeom prst="rect">
            <a:avLst/>
          </a:prstGeom>
        </p:spPr>
        <p:txBody>
          <a:bodyPr wrap="square">
            <a:spAutoFit/>
          </a:bodyPr>
          <a:lstStyle/>
          <a:p>
            <a:pPr algn="just">
              <a:tabLst>
                <a:tab pos="90170" algn="l"/>
                <a:tab pos="180340" algn="l"/>
              </a:tabLst>
            </a:pPr>
            <a:r>
              <a:rPr lang="de-DE" sz="320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Trích </a:t>
            </a:r>
            <a:r>
              <a:rPr lang="de-DE" sz="32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 </a:t>
            </a:r>
            <a:r>
              <a:rPr lang="de-DE" sz="3200" i="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Tuyển tập văn học dân gian Việt Nam, </a:t>
            </a:r>
            <a:r>
              <a:rPr lang="de-DE" sz="32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tập III, NXB Giáo dục, 1999, tr.805.</a:t>
            </a:r>
            <a:endParaRPr lang="en-GB" sz="28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0240" y="6465288"/>
            <a:ext cx="3061736" cy="646331"/>
          </a:xfrm>
          <a:prstGeom prst="rect">
            <a:avLst/>
          </a:prstGeom>
        </p:spPr>
        <p:txBody>
          <a:bodyPr wrap="none">
            <a:spAutoFit/>
          </a:bodyPr>
          <a:lstStyle/>
          <a:p>
            <a:pPr algn="just"/>
            <a:r>
              <a:rPr lang="de-DE"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c. Tình huống:</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4881976" y="6286829"/>
            <a:ext cx="6879419" cy="1077218"/>
          </a:xfrm>
          <a:prstGeom prst="rect">
            <a:avLst/>
          </a:prstGeom>
        </p:spPr>
        <p:txBody>
          <a:bodyPr wrap="square">
            <a:spAutoFit/>
          </a:bodyPr>
          <a:lstStyle/>
          <a:p>
            <a:pPr algn="just"/>
            <a:r>
              <a:rPr lang="de-DE" sz="3200" smtClean="0">
                <a:solidFill>
                  <a:schemeClr val="bg1"/>
                </a:solidFill>
                <a:effectLst>
                  <a:outerShdw blurRad="38100" dist="38100" dir="2700000" algn="tl">
                    <a:srgbClr val="000000">
                      <a:alpha val="43137"/>
                    </a:srgbClr>
                  </a:outerShdw>
                </a:effectLst>
                <a:latin typeface="Times New Roman" panose="02020603050405020304" pitchFamily="18" charset="0"/>
                <a:ea typeface="MS Mincho"/>
              </a:rPr>
              <a:t>Mối </a:t>
            </a:r>
            <a:r>
              <a:rPr lang="de-DE" sz="3200">
                <a:solidFill>
                  <a:schemeClr val="bg1"/>
                </a:solidFill>
                <a:effectLst>
                  <a:outerShdw blurRad="38100" dist="38100" dir="2700000" algn="tl">
                    <a:srgbClr val="000000">
                      <a:alpha val="43137"/>
                    </a:srgbClr>
                  </a:outerShdw>
                </a:effectLst>
                <a:latin typeface="Times New Roman" panose="02020603050405020304" pitchFamily="18" charset="0"/>
                <a:ea typeface="MS Mincho"/>
              </a:rPr>
              <a:t>gặp kiến đang tha mồi ra giễu cợt và bị kiến đáp lại.</a:t>
            </a:r>
            <a:endParaRPr lang="en-GB" sz="28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890574" y="8119809"/>
            <a:ext cx="2535951" cy="646331"/>
          </a:xfrm>
          <a:prstGeom prst="rect">
            <a:avLst/>
          </a:prstGeom>
        </p:spPr>
        <p:txBody>
          <a:bodyPr wrap="none">
            <a:spAutoFit/>
          </a:bodyPr>
          <a:lstStyle/>
          <a:p>
            <a:r>
              <a:rPr lang="de-DE"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d. Thể loại:</a:t>
            </a:r>
            <a:r>
              <a:rPr lang="de-DE" sz="36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GB" sz="3600" b="1">
              <a:solidFill>
                <a:srgbClr val="FFFF00"/>
              </a:solidFill>
              <a:effectLst>
                <a:outerShdw blurRad="38100" dist="38100" dir="2700000" algn="tl">
                  <a:srgbClr val="000000">
                    <a:alpha val="43137"/>
                  </a:srgbClr>
                </a:outerShdw>
              </a:effectLst>
            </a:endParaRPr>
          </a:p>
        </p:txBody>
      </p:sp>
      <p:sp>
        <p:nvSpPr>
          <p:cNvPr id="17" name="Rectangle 16"/>
          <p:cNvSpPr/>
          <p:nvPr/>
        </p:nvSpPr>
        <p:spPr>
          <a:xfrm>
            <a:off x="4464625" y="8173491"/>
            <a:ext cx="4077221" cy="584775"/>
          </a:xfrm>
          <a:prstGeom prst="rect">
            <a:avLst/>
          </a:prstGeom>
        </p:spPr>
        <p:txBody>
          <a:bodyPr wrap="square">
            <a:spAutoFit/>
          </a:bodyPr>
          <a:lstStyle/>
          <a:p>
            <a:r>
              <a:rPr lang="de-DE"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Truyện ngụ ngôn.</a:t>
            </a:r>
            <a:endParaRPr lang="en-GB" sz="3200">
              <a:solidFill>
                <a:schemeClr val="bg1"/>
              </a:solidFill>
              <a:effectLst>
                <a:outerShdw blurRad="38100" dist="38100" dir="2700000" algn="tl">
                  <a:srgbClr val="000000">
                    <a:alpha val="43137"/>
                  </a:srgbClr>
                </a:outerShdw>
              </a:effectLst>
            </a:endParaRPr>
          </a:p>
        </p:txBody>
      </p:sp>
      <p:sp>
        <p:nvSpPr>
          <p:cNvPr id="26" name="Rectangle 25"/>
          <p:cNvSpPr/>
          <p:nvPr/>
        </p:nvSpPr>
        <p:spPr>
          <a:xfrm>
            <a:off x="1927498" y="9224712"/>
            <a:ext cx="2898550" cy="646331"/>
          </a:xfrm>
          <a:prstGeom prst="rect">
            <a:avLst/>
          </a:prstGeom>
        </p:spPr>
        <p:txBody>
          <a:bodyPr wrap="none">
            <a:spAutoFit/>
          </a:bodyPr>
          <a:lstStyle/>
          <a:p>
            <a:r>
              <a:rPr lang="de-DE" sz="36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e. Hình thức:</a:t>
            </a:r>
            <a:r>
              <a:rPr lang="de-DE" sz="36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GB" sz="3600" b="1">
              <a:solidFill>
                <a:srgbClr val="FFFF00"/>
              </a:solidFill>
              <a:effectLst>
                <a:outerShdw blurRad="38100" dist="38100" dir="2700000" algn="tl">
                  <a:srgbClr val="000000">
                    <a:alpha val="43137"/>
                  </a:srgbClr>
                </a:outerShdw>
              </a:effectLst>
            </a:endParaRPr>
          </a:p>
        </p:txBody>
      </p:sp>
      <p:sp>
        <p:nvSpPr>
          <p:cNvPr id="27" name="Rectangle 26"/>
          <p:cNvSpPr/>
          <p:nvPr/>
        </p:nvSpPr>
        <p:spPr>
          <a:xfrm>
            <a:off x="4790090" y="9267998"/>
            <a:ext cx="6971306" cy="1077218"/>
          </a:xfrm>
          <a:prstGeom prst="rect">
            <a:avLst/>
          </a:prstGeom>
        </p:spPr>
        <p:txBody>
          <a:bodyPr wrap="square">
            <a:spAutoFit/>
          </a:bodyPr>
          <a:lstStyle/>
          <a:p>
            <a:r>
              <a:rPr lang="vi-VN" sz="3200"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a:t>
            </a:r>
            <a:r>
              <a:rPr lang="de-DE" sz="3200"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hơ </a:t>
            </a:r>
            <a:r>
              <a:rPr lang="de-DE"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song thất lục bát (hai câu 7 tiếng; 1 câu 6 tiếng, 1 câu 8 tiếng)</a:t>
            </a:r>
            <a:endParaRPr lang="en-GB" sz="3200">
              <a:solidFill>
                <a:schemeClr val="bg1"/>
              </a:solidFill>
              <a:effectLst>
                <a:outerShdw blurRad="38100" dist="38100" dir="2700000" algn="tl">
                  <a:srgbClr val="000000">
                    <a:alpha val="43137"/>
                  </a:srgbClr>
                </a:outerShdw>
              </a:effectLst>
            </a:endParaRPr>
          </a:p>
        </p:txBody>
      </p:sp>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788912" y="827072"/>
            <a:ext cx="6556984" cy="602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63117" y="4516542"/>
            <a:ext cx="6510295" cy="5297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8893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circle(in)">
                                      <p:cBhvr>
                                        <p:cTn id="7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5" grpId="0"/>
      <p:bldP spid="16" grpId="0"/>
      <p:bldP spid="17"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1878426-88F1-4C13-867C-F76F20B6B8A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6.4. Con mối và con kiến"/>
</p:tagLst>
</file>

<file path=ppt/tags/tag10.xml><?xml version="1.0" encoding="utf-8"?>
<p:tagLst xmlns:a="http://schemas.openxmlformats.org/drawingml/2006/main" xmlns:r="http://schemas.openxmlformats.org/officeDocument/2006/relationships" xmlns:p="http://schemas.openxmlformats.org/presentationml/2006/main">
  <p:tag name="GENSWF_SLIDE_UID" val="{76380F53-0B45-4F0F-91A9-3CC8E57ADC16}:279"/>
</p:tagLst>
</file>

<file path=ppt/tags/tag11.xml><?xml version="1.0" encoding="utf-8"?>
<p:tagLst xmlns:a="http://schemas.openxmlformats.org/drawingml/2006/main" xmlns:r="http://schemas.openxmlformats.org/officeDocument/2006/relationships" xmlns:p="http://schemas.openxmlformats.org/presentationml/2006/main">
  <p:tag name="GENSWF_SLIDE_UID" val="{EA7EEECB-6FE3-46AE-AB1B-4AB2D51CE0BB}:278"/>
</p:tagLst>
</file>

<file path=ppt/tags/tag12.xml><?xml version="1.0" encoding="utf-8"?>
<p:tagLst xmlns:a="http://schemas.openxmlformats.org/drawingml/2006/main" xmlns:r="http://schemas.openxmlformats.org/officeDocument/2006/relationships" xmlns:p="http://schemas.openxmlformats.org/presentationml/2006/main">
  <p:tag name="GENSWF_SLIDE_UID" val="{E753A50B-AD5E-40EA-BC73-42E712D4CA1A}:277"/>
</p:tagLst>
</file>

<file path=ppt/tags/tag13.xml><?xml version="1.0" encoding="utf-8"?>
<p:tagLst xmlns:a="http://schemas.openxmlformats.org/drawingml/2006/main" xmlns:r="http://schemas.openxmlformats.org/officeDocument/2006/relationships" xmlns:p="http://schemas.openxmlformats.org/presentationml/2006/main">
  <p:tag name="GENSWF_SLIDE_UID" val="{B6C318A8-5A69-40F2-BF9C-A95C354D5DAD}: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77812387-5F84-4C3E-AEDA-CD95628357C0}: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312C958C-9D36-4877-BDF9-D935C9AD020D}:286"/>
</p:tagLst>
</file>

<file path=ppt/tags/tag16.xml><?xml version="1.0" encoding="utf-8"?>
<p:tagLst xmlns:a="http://schemas.openxmlformats.org/drawingml/2006/main" xmlns:r="http://schemas.openxmlformats.org/officeDocument/2006/relationships" xmlns:p="http://schemas.openxmlformats.org/presentationml/2006/main">
  <p:tag name="GENSWF_SLIDE_UID" val="{32E2AAB4-92F4-4C14-AF76-23C7B4700963}:287"/>
</p:tagLst>
</file>

<file path=ppt/tags/tag17.xml><?xml version="1.0" encoding="utf-8"?>
<p:tagLst xmlns:a="http://schemas.openxmlformats.org/drawingml/2006/main" xmlns:r="http://schemas.openxmlformats.org/officeDocument/2006/relationships" xmlns:p="http://schemas.openxmlformats.org/presentationml/2006/main">
  <p:tag name="GENSWF_SLIDE_UID" val="{BAE828D3-F6E5-4813-9879-90B014B5B52F}:274"/>
</p:tagLst>
</file>

<file path=ppt/tags/tag18.xml><?xml version="1.0" encoding="utf-8"?>
<p:tagLst xmlns:a="http://schemas.openxmlformats.org/drawingml/2006/main" xmlns:r="http://schemas.openxmlformats.org/officeDocument/2006/relationships" xmlns:p="http://schemas.openxmlformats.org/presentationml/2006/main">
  <p:tag name="GENSWF_SLIDE_UID" val="{4F5D5D45-2CDC-4E36-882E-0A8FCA31BF4D}: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B1F37EEB-8A67-4F6D-B575-18704BB6955A}:272"/>
</p:tagLst>
</file>

<file path=ppt/tags/tag2.xml><?xml version="1.0" encoding="utf-8"?>
<p:tagLst xmlns:a="http://schemas.openxmlformats.org/drawingml/2006/main" xmlns:r="http://schemas.openxmlformats.org/officeDocument/2006/relationships" xmlns:p="http://schemas.openxmlformats.org/presentationml/2006/main">
  <p:tag name="GENSWF_SLIDE_UID" val="{7BE4F754-854A-4ABC-9202-B045110CEF40}: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0034DB0C-57EE-4D95-A568-B736861D382B}:288"/>
</p:tagLst>
</file>

<file path=ppt/tags/tag21.xml><?xml version="1.0" encoding="utf-8"?>
<p:tagLst xmlns:a="http://schemas.openxmlformats.org/drawingml/2006/main" xmlns:r="http://schemas.openxmlformats.org/officeDocument/2006/relationships" xmlns:p="http://schemas.openxmlformats.org/presentationml/2006/main">
  <p:tag name="GENSWF_SLIDE_UID" val="{6C5FE50C-65C0-4D3C-A7D8-1BE0AA9B1D6D}:290"/>
</p:tagLst>
</file>

<file path=ppt/tags/tag22.xml><?xml version="1.0" encoding="utf-8"?>
<p:tagLst xmlns:a="http://schemas.openxmlformats.org/drawingml/2006/main" xmlns:r="http://schemas.openxmlformats.org/officeDocument/2006/relationships" xmlns:p="http://schemas.openxmlformats.org/presentationml/2006/main">
  <p:tag name="GENSWF_SLIDE_UID" val="{296A2E71-DDED-4928-9686-BEE1A8931C28}:291"/>
</p:tagLst>
</file>

<file path=ppt/tags/tag23.xml><?xml version="1.0" encoding="utf-8"?>
<p:tagLst xmlns:a="http://schemas.openxmlformats.org/drawingml/2006/main" xmlns:r="http://schemas.openxmlformats.org/officeDocument/2006/relationships" xmlns:p="http://schemas.openxmlformats.org/presentationml/2006/main">
  <p:tag name="GENSWF_SLIDE_UID" val="{8B9A0B50-3EE0-4B6A-B55E-05C2EB1C7C87}:292"/>
</p:tagLst>
</file>

<file path=ppt/tags/tag24.xml><?xml version="1.0" encoding="utf-8"?>
<p:tagLst xmlns:a="http://schemas.openxmlformats.org/drawingml/2006/main" xmlns:r="http://schemas.openxmlformats.org/officeDocument/2006/relationships" xmlns:p="http://schemas.openxmlformats.org/presentationml/2006/main">
  <p:tag name="GENSWF_SLIDE_UID" val="{8E8CA4DE-E95E-4A19-BBFD-97CD652BA649}:293"/>
</p:tagLst>
</file>

<file path=ppt/tags/tag25.xml><?xml version="1.0" encoding="utf-8"?>
<p:tagLst xmlns:a="http://schemas.openxmlformats.org/drawingml/2006/main" xmlns:r="http://schemas.openxmlformats.org/officeDocument/2006/relationships" xmlns:p="http://schemas.openxmlformats.org/presentationml/2006/main">
  <p:tag name="GENSWF_SLIDE_UID" val="{74005401-C589-4958-ABD2-D22F4F82CBF4}:270"/>
</p:tagLst>
</file>

<file path=ppt/tags/tag26.xml><?xml version="1.0" encoding="utf-8"?>
<p:tagLst xmlns:a="http://schemas.openxmlformats.org/drawingml/2006/main" xmlns:r="http://schemas.openxmlformats.org/officeDocument/2006/relationships" xmlns:p="http://schemas.openxmlformats.org/presentationml/2006/main">
  <p:tag name="GENSWF_SLIDE_UID" val="{AE31B365-34DD-4AE6-836B-C60D3F2370BE}:271"/>
</p:tagLst>
</file>

<file path=ppt/tags/tag27.xml><?xml version="1.0" encoding="utf-8"?>
<p:tagLst xmlns:a="http://schemas.openxmlformats.org/drawingml/2006/main" xmlns:r="http://schemas.openxmlformats.org/officeDocument/2006/relationships" xmlns:p="http://schemas.openxmlformats.org/presentationml/2006/main">
  <p:tag name="GENSWF_SLIDE_UID" val="{77E69B63-CED4-42AF-8FA4-88567AC58BD6}:269"/>
</p:tagLst>
</file>

<file path=ppt/tags/tag28.xml><?xml version="1.0" encoding="utf-8"?>
<p:tagLst xmlns:a="http://schemas.openxmlformats.org/drawingml/2006/main" xmlns:r="http://schemas.openxmlformats.org/officeDocument/2006/relationships" xmlns:p="http://schemas.openxmlformats.org/presentationml/2006/main">
  <p:tag name="GENSWF_SLIDE_UID" val="{AD3CDC15-8A26-4816-8024-7EB68AB4A381}:294"/>
</p:tagLst>
</file>

<file path=ppt/tags/tag29.xml><?xml version="1.0" encoding="utf-8"?>
<p:tagLst xmlns:a="http://schemas.openxmlformats.org/drawingml/2006/main" xmlns:r="http://schemas.openxmlformats.org/officeDocument/2006/relationships" xmlns:p="http://schemas.openxmlformats.org/presentationml/2006/main">
  <p:tag name="GENSWF_SLIDE_UID" val="{38182BFD-4BF6-4AD0-B3ED-996B76A1630D}:268"/>
</p:tagLst>
</file>

<file path=ppt/tags/tag3.xml><?xml version="1.0" encoding="utf-8"?>
<p:tagLst xmlns:a="http://schemas.openxmlformats.org/drawingml/2006/main" xmlns:r="http://schemas.openxmlformats.org/officeDocument/2006/relationships" xmlns:p="http://schemas.openxmlformats.org/presentationml/2006/main">
  <p:tag name="GENSWF_SLIDE_UID" val="{8F83248B-5616-44E3-8C6D-34DD7085E710}: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E6E0130E-C9C0-45F2-870C-64CA7F8A9B78}:267"/>
</p:tagLst>
</file>

<file path=ppt/tags/tag31.xml><?xml version="1.0" encoding="utf-8"?>
<p:tagLst xmlns:a="http://schemas.openxmlformats.org/drawingml/2006/main" xmlns:r="http://schemas.openxmlformats.org/officeDocument/2006/relationships" xmlns:p="http://schemas.openxmlformats.org/presentationml/2006/main">
  <p:tag name="GENSWF_SLIDE_UID" val="{0441E8ED-C7C2-4C5D-A069-CBDE50D3B4BE}:266"/>
</p:tagLst>
</file>

<file path=ppt/tags/tag32.xml><?xml version="1.0" encoding="utf-8"?>
<p:tagLst xmlns:a="http://schemas.openxmlformats.org/drawingml/2006/main" xmlns:r="http://schemas.openxmlformats.org/officeDocument/2006/relationships" xmlns:p="http://schemas.openxmlformats.org/presentationml/2006/main">
  <p:tag name="GENSWF_SLIDE_UID" val="{14687566-2A4A-4B4B-AB22-1E0DB08224D6}:265"/>
</p:tagLst>
</file>

<file path=ppt/tags/tag33.xml><?xml version="1.0" encoding="utf-8"?>
<p:tagLst xmlns:a="http://schemas.openxmlformats.org/drawingml/2006/main" xmlns:r="http://schemas.openxmlformats.org/officeDocument/2006/relationships" xmlns:p="http://schemas.openxmlformats.org/presentationml/2006/main">
  <p:tag name="GENSWF_SLIDE_UID" val="{E812F7C9-2832-42C8-9AC0-2EB03E95E447}:295"/>
</p:tagLst>
</file>

<file path=ppt/tags/tag4.xml><?xml version="1.0" encoding="utf-8"?>
<p:tagLst xmlns:a="http://schemas.openxmlformats.org/drawingml/2006/main" xmlns:r="http://schemas.openxmlformats.org/officeDocument/2006/relationships" xmlns:p="http://schemas.openxmlformats.org/presentationml/2006/main">
  <p:tag name="GENSWF_SLIDE_UID" val="{36A2BEA9-CF88-497D-A93A-D77F7DFE70E6}:281"/>
</p:tagLst>
</file>

<file path=ppt/tags/tag5.xml><?xml version="1.0" encoding="utf-8"?>
<p:tagLst xmlns:a="http://schemas.openxmlformats.org/drawingml/2006/main" xmlns:r="http://schemas.openxmlformats.org/officeDocument/2006/relationships" xmlns:p="http://schemas.openxmlformats.org/presentationml/2006/main">
  <p:tag name="GENSWF_SLIDE_UID" val="{E882F4B9-B520-421A-BB19-CAC89764B933}:282"/>
</p:tagLst>
</file>

<file path=ppt/tags/tag6.xml><?xml version="1.0" encoding="utf-8"?>
<p:tagLst xmlns:a="http://schemas.openxmlformats.org/drawingml/2006/main" xmlns:r="http://schemas.openxmlformats.org/officeDocument/2006/relationships" xmlns:p="http://schemas.openxmlformats.org/presentationml/2006/main">
  <p:tag name="GENSWF_SLIDE_UID" val="{D6485D32-1488-452E-ACBF-4B2503C22CF1}:283"/>
</p:tagLst>
</file>

<file path=ppt/tags/tag7.xml><?xml version="1.0" encoding="utf-8"?>
<p:tagLst xmlns:a="http://schemas.openxmlformats.org/drawingml/2006/main" xmlns:r="http://schemas.openxmlformats.org/officeDocument/2006/relationships" xmlns:p="http://schemas.openxmlformats.org/presentationml/2006/main">
  <p:tag name="GENSWF_SLIDE_UID" val="{5698CEB3-95A9-4897-8F99-E173C2162641}:284"/>
</p:tagLst>
</file>

<file path=ppt/tags/tag8.xml><?xml version="1.0" encoding="utf-8"?>
<p:tagLst xmlns:a="http://schemas.openxmlformats.org/drawingml/2006/main" xmlns:r="http://schemas.openxmlformats.org/officeDocument/2006/relationships" xmlns:p="http://schemas.openxmlformats.org/presentationml/2006/main">
  <p:tag name="GENSWF_SLIDE_UID" val="{3DB60A90-FE30-46EE-9CAE-F128903A8D3D}:285"/>
</p:tagLst>
</file>

<file path=ppt/tags/tag9.xml><?xml version="1.0" encoding="utf-8"?>
<p:tagLst xmlns:a="http://schemas.openxmlformats.org/drawingml/2006/main" xmlns:r="http://schemas.openxmlformats.org/officeDocument/2006/relationships" xmlns:p="http://schemas.openxmlformats.org/presentationml/2006/main">
  <p:tag name="GENSWF_SLIDE_UID" val="{90186A4B-A8CA-495F-BAB5-1409B8BE7946}: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1977</Words>
  <Application>Microsoft Office PowerPoint</Application>
  <PresentationFormat>Custom</PresentationFormat>
  <Paragraphs>264</Paragraphs>
  <Slides>32</Slides>
  <Notes>1</Notes>
  <HiddenSlides>0</HiddenSlides>
  <MMClips>11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32</vt:i4>
      </vt:variant>
    </vt:vector>
  </HeadingPairs>
  <TitlesOfParts>
    <vt:vector size="47" baseType="lpstr">
      <vt:lpstr>Calibri</vt:lpstr>
      <vt:lpstr>MS Mincho</vt:lpstr>
      <vt:lpstr>Times New Roman</vt:lpstr>
      <vt:lpstr>Arial</vt:lpstr>
      <vt:lpstr>tahoma</vt:lpstr>
      <vt:lpstr>Calibri Light</vt:lpstr>
      <vt:lpstr>.VnMystical</vt:lpstr>
      <vt:lpstr>Action Jackson</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6.4. Con mối và con kiến</dc:title>
  <dc:creator>asus PC</dc:creator>
  <cp:lastModifiedBy>Admin</cp:lastModifiedBy>
  <cp:revision>31</cp:revision>
  <dcterms:created xsi:type="dcterms:W3CDTF">2006-08-16T00:00:00Z</dcterms:created>
  <dcterms:modified xsi:type="dcterms:W3CDTF">2023-03-30T09:23:18Z</dcterms:modified>
  <dc:identifier>DAFSeNGaTFQ</dc:identifier>
</cp:coreProperties>
</file>