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theme/theme5.xml" ContentType="application/vnd.openxmlformats-officedocument.theme+xml"/>
  <Override PartName="/ppt/slideLayouts/slideLayout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Lst>
  <p:notesMasterIdLst>
    <p:notesMasterId r:id="rId41"/>
  </p:notesMasterIdLst>
  <p:sldIdLst>
    <p:sldId id="282" r:id="rId7"/>
    <p:sldId id="283" r:id="rId8"/>
    <p:sldId id="284" r:id="rId9"/>
    <p:sldId id="285" r:id="rId10"/>
    <p:sldId id="286" r:id="rId11"/>
    <p:sldId id="290" r:id="rId12"/>
    <p:sldId id="287" r:id="rId13"/>
    <p:sldId id="291" r:id="rId14"/>
    <p:sldId id="328" r:id="rId15"/>
    <p:sldId id="288" r:id="rId16"/>
    <p:sldId id="289" r:id="rId17"/>
    <p:sldId id="292" r:id="rId18"/>
    <p:sldId id="329" r:id="rId19"/>
    <p:sldId id="293" r:id="rId20"/>
    <p:sldId id="294" r:id="rId21"/>
    <p:sldId id="295" r:id="rId22"/>
    <p:sldId id="296" r:id="rId23"/>
    <p:sldId id="297" r:id="rId24"/>
    <p:sldId id="298" r:id="rId25"/>
    <p:sldId id="299" r:id="rId26"/>
    <p:sldId id="300" r:id="rId27"/>
    <p:sldId id="301" r:id="rId28"/>
    <p:sldId id="302" r:id="rId29"/>
    <p:sldId id="303" r:id="rId30"/>
    <p:sldId id="323" r:id="rId31"/>
    <p:sldId id="324" r:id="rId32"/>
    <p:sldId id="325" r:id="rId33"/>
    <p:sldId id="326" r:id="rId34"/>
    <p:sldId id="327" r:id="rId35"/>
    <p:sldId id="304" r:id="rId36"/>
    <p:sldId id="305" r:id="rId37"/>
    <p:sldId id="306" r:id="rId38"/>
    <p:sldId id="307" r:id="rId39"/>
    <p:sldId id="308" r:id="rId40"/>
  </p:sldIdLst>
  <p:sldSz cx="12192000" cy="6858000"/>
  <p:notesSz cx="6858000" cy="9144000"/>
  <p:custDataLst>
    <p:tags r:id="rId42"/>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653"/>
    <a:srgbClr val="619A44"/>
    <a:srgbClr val="D9D9D9"/>
    <a:srgbClr val="10B8A0"/>
    <a:srgbClr val="75F3E1"/>
    <a:srgbClr val="BE3E8E"/>
    <a:srgbClr val="FFFFFF"/>
    <a:srgbClr val="C33D80"/>
    <a:srgbClr val="A25E7A"/>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0B6A3F-A787-4159-8097-F3A50233755E}" v="503" dt="2022-02-11T10:23:23.8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46" d="100"/>
          <a:sy n="46" d="100"/>
        </p:scale>
        <p:origin x="786" y="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gs" Target="tags/tag1.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0885A4-72E0-41AE-83DA-2616AF9DB841}" type="datetimeFigureOut">
              <a:rPr lang="en-GB" smtClean="0"/>
              <a:t>30/03/2023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617D3-968B-449D-83B7-FAAF0300008D}" type="slidenum">
              <a:rPr lang="en-GB" smtClean="0"/>
              <a:t>‹#›</a:t>
            </a:fld>
            <a:endParaRPr lang="en-GB"/>
          </a:p>
        </p:txBody>
      </p:sp>
    </p:spTree>
    <p:extLst>
      <p:ext uri="{BB962C8B-B14F-4D97-AF65-F5344CB8AC3E}">
        <p14:creationId xmlns:p14="http://schemas.microsoft.com/office/powerpoint/2010/main" val="36021046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61617D3-968B-449D-83B7-FAAF0300008D}" type="slidenum">
              <a:rPr lang="en-GB" smtClean="0"/>
              <a:t>1</a:t>
            </a:fld>
            <a:endParaRPr lang="en-GB"/>
          </a:p>
        </p:txBody>
      </p:sp>
    </p:spTree>
    <p:extLst>
      <p:ext uri="{BB962C8B-B14F-4D97-AF65-F5344CB8AC3E}">
        <p14:creationId xmlns:p14="http://schemas.microsoft.com/office/powerpoint/2010/main" val="7313047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sz="1200" kern="1200" dirty="0" err="1">
                <a:solidFill>
                  <a:schemeClr val="tx1"/>
                </a:solidFill>
                <a:effectLst/>
                <a:latin typeface="+mn-lt"/>
                <a:ea typeface="+mn-ea"/>
                <a:cs typeface="+mn-cs"/>
              </a:rPr>
              <a:t>Chào</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mừng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quý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thầy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và</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các</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em</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đến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tiết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học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của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lớp</a:t>
            </a:r>
            <a:r>
              <a:rPr lang="en-US" sz="1200" kern="1200" baseline="0" dirty="0">
                <a:solidFill>
                  <a:schemeClr val="tx1"/>
                </a:solidFill>
                <a:effectLst/>
                <a:latin typeface="+mn-lt"/>
                <a:ea typeface="+mn-ea"/>
                <a:cs typeface="+mn-cs"/>
              </a:rPr>
              <a:t> 10D2. </a:t>
            </a:r>
            <a:r>
              <a:rPr lang="en-US" sz="1200" kern="1200" baseline="0" dirty="0" err="1">
                <a:solidFill>
                  <a:schemeClr val="tx1"/>
                </a:solidFill>
                <a:effectLst/>
                <a:latin typeface="+mn-lt"/>
                <a:ea typeface="+mn-ea"/>
                <a:cs typeface="+mn-cs"/>
              </a:rPr>
              <a:t>Khác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thông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lệ</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ngày</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hôm</a:t>
            </a:r>
            <a:r>
              <a:rPr lang="en-US" sz="1200" kern="1200" baseline="0" dirty="0">
                <a:solidFill>
                  <a:schemeClr val="tx1"/>
                </a:solidFill>
                <a:effectLst/>
                <a:latin typeface="+mn-lt"/>
                <a:ea typeface="+mn-ea"/>
                <a:cs typeface="+mn-cs"/>
              </a:rPr>
              <a:t> nay </a:t>
            </a:r>
            <a:r>
              <a:rPr lang="en-US" sz="1200" kern="1200" baseline="0" dirty="0" err="1">
                <a:solidFill>
                  <a:schemeClr val="tx1"/>
                </a:solidFill>
                <a:effectLst/>
                <a:latin typeface="+mn-lt"/>
                <a:ea typeface="+mn-ea"/>
                <a:cs typeface="+mn-cs"/>
              </a:rPr>
              <a:t>các</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em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sẽ</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là</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thí</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sinh</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để</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tham</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gia</a:t>
            </a:r>
            <a:r>
              <a:rPr lang="en-US" sz="1200" kern="1200" baseline="0" dirty="0">
                <a:solidFill>
                  <a:schemeClr val="tx1"/>
                </a:solidFill>
                <a:effectLst/>
                <a:latin typeface="+mn-lt"/>
                <a:ea typeface="+mn-ea"/>
                <a:cs typeface="+mn-cs"/>
              </a:rPr>
              <a:t> Gameshow </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Đường</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lên</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đỉnh</a:t>
            </a:r>
            <a:r>
              <a:rPr lang="en-US" sz="1200" kern="1200" dirty="0">
                <a:solidFill>
                  <a:schemeClr val="tx1"/>
                </a:solidFill>
                <a:effectLst/>
                <a:latin typeface="+mn-lt"/>
                <a:ea typeface="+mn-ea"/>
                <a:cs typeface="+mn-cs"/>
              </a:rPr>
              <a:t> Olympia”</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với</a:t>
            </a:r>
            <a:r>
              <a:rPr lang="en-US" sz="1200" kern="1200" baseline="0" dirty="0">
                <a:solidFill>
                  <a:schemeClr val="tx1"/>
                </a:solidFill>
                <a:effectLst/>
                <a:latin typeface="+mn-lt"/>
                <a:ea typeface="+mn-ea"/>
                <a:cs typeface="+mn-cs"/>
              </a:rPr>
              <a:t> 1 </a:t>
            </a:r>
            <a:r>
              <a:rPr lang="en-US" sz="1200" kern="1200" baseline="0" dirty="0" err="1">
                <a:solidFill>
                  <a:schemeClr val="tx1"/>
                </a:solidFill>
                <a:effectLst/>
                <a:latin typeface="+mn-lt"/>
                <a:ea typeface="+mn-ea"/>
                <a:cs typeface="+mn-cs"/>
              </a:rPr>
              <a:t>cuộc</a:t>
            </a:r>
            <a:r>
              <a:rPr lang="en-US" sz="1200" kern="1200" baseline="0" dirty="0">
                <a:solidFill>
                  <a:schemeClr val="tx1"/>
                </a:solidFill>
                <a:effectLst/>
                <a:latin typeface="+mn-lt"/>
                <a:ea typeface="+mn-ea"/>
                <a:cs typeface="+mn-cs"/>
              </a:rPr>
              <a:t> so </a:t>
            </a:r>
            <a:r>
              <a:rPr lang="en-US" sz="1200" kern="1200" baseline="0" dirty="0" err="1">
                <a:solidFill>
                  <a:schemeClr val="tx1"/>
                </a:solidFill>
                <a:effectLst/>
                <a:latin typeface="+mn-lt"/>
                <a:ea typeface="+mn-ea"/>
                <a:cs typeface="+mn-cs"/>
              </a:rPr>
              <a:t>tài</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vô</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cùng</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quyết</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liệt</a:t>
            </a:r>
            <a:r>
              <a:rPr lang="en-US" sz="1200" kern="1200" baseline="0" dirty="0">
                <a:solidFill>
                  <a:schemeClr val="tx1"/>
                </a:solidFill>
                <a:effectLst/>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573581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custDataLst>
              <p:tags r:id="rId1"/>
            </p:custDataLst>
          </p:nvPr>
        </p:nvSpPr>
        <p:spPr/>
        <p:txBody>
          <a:bodyPr/>
          <a:lstStyle/>
          <a:p>
            <a:r>
              <a:rPr lang="en-US" dirty="0" err="1"/>
              <a:t>Vòng</a:t>
            </a:r>
            <a:r>
              <a:rPr lang="en-US" baseline="0" dirty="0"/>
              <a:t> </a:t>
            </a:r>
            <a:r>
              <a:rPr lang="en-US" baseline="0" dirty="0" err="1"/>
              <a:t>thi</a:t>
            </a:r>
            <a:r>
              <a:rPr lang="en-US" baseline="0" dirty="0"/>
              <a:t> </a:t>
            </a:r>
            <a:r>
              <a:rPr lang="en-US" baseline="0" dirty="0" err="1"/>
              <a:t>thứ</a:t>
            </a:r>
            <a:r>
              <a:rPr lang="en-US" baseline="0" dirty="0"/>
              <a:t> </a:t>
            </a:r>
            <a:r>
              <a:rPr lang="en-US" baseline="0" dirty="0" err="1"/>
              <a:t>nhất</a:t>
            </a:r>
            <a:r>
              <a:rPr lang="en-US" baseline="0" dirty="0"/>
              <a:t>: KHỞI ĐỘNG </a:t>
            </a:r>
            <a:r>
              <a:rPr lang="en-US" baseline="0" dirty="0" err="1"/>
              <a:t>xin</a:t>
            </a:r>
            <a:r>
              <a:rPr lang="en-US" baseline="0" dirty="0"/>
              <a:t> </a:t>
            </a:r>
            <a:r>
              <a:rPr lang="en-US" baseline="0" dirty="0" err="1"/>
              <a:t>được</a:t>
            </a:r>
            <a:r>
              <a:rPr lang="en-US" baseline="0" dirty="0"/>
              <a:t> </a:t>
            </a:r>
            <a:r>
              <a:rPr lang="en-US" baseline="0" dirty="0" err="1"/>
              <a:t>phép</a:t>
            </a:r>
            <a:r>
              <a:rPr lang="en-US" baseline="0" dirty="0"/>
              <a:t> </a:t>
            </a:r>
            <a:r>
              <a:rPr lang="en-US" baseline="0" dirty="0" err="1"/>
              <a:t>bắt</a:t>
            </a:r>
            <a:r>
              <a:rPr lang="en-US" baseline="0" dirty="0"/>
              <a:t> </a:t>
            </a:r>
            <a:r>
              <a:rPr lang="en-US" baseline="0" dirty="0" err="1"/>
              <a:t>đầu</a:t>
            </a:r>
            <a:r>
              <a:rPr lang="en-US" baseline="0" dirty="0"/>
              <a:t>!</a:t>
            </a:r>
            <a:endParaRPr lang="en-US" dirty="0"/>
          </a:p>
        </p:txBody>
      </p:sp>
      <p:sp>
        <p:nvSpPr>
          <p:cNvPr id="4" name="Slide Number Placeholder 3"/>
          <p:cNvSpPr>
            <a:spLocks noGrp="1"/>
          </p:cNvSpPr>
          <p:nvPr>
            <p:ph type="sldNum" sz="quarter" idx="10"/>
          </p:nvPr>
        </p:nvSpPr>
        <p:spPr/>
        <p:txBody>
          <a:bodyPr/>
          <a:lstStyle/>
          <a:p>
            <a:pPr>
              <a:defRPr/>
            </a:pPr>
            <a:fld id="{FB80A3F1-A5B8-4DD4-BBA4-6C471DA2EAD1}"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1394966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0886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6784E0F-B49E-4CF9-974F-F2E81701724C}"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65511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D6784E0F-B49E-4CF9-974F-F2E81701724C}"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2"/>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3"/>
          <p:cNvSpPr>
            <a:spLocks noGrp="1"/>
          </p:cNvSpPr>
          <p:nvPr>
            <p:ph type="sldNum" sz="quarter" idx="12"/>
          </p:nvPr>
        </p:nvSpPr>
        <p:spPr/>
        <p:txBody>
          <a:bodyPr/>
          <a:lstStyle/>
          <a:p>
            <a:fld id="{B5B2D9CF-84F5-40DC-9319-750C0EB7F78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167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652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9798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5AAC1EE-97A3-4603-AA67-B9B86F55FF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9380405"/>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439637"/>
      </p:ext>
    </p:extLst>
  </p:cSld>
  <p:clrMap bg1="lt1" tx1="dk1" bg2="lt2" tx2="dk2" accent1="accent1" accent2="accent2" accent3="accent3" accent4="accent4" accent5="accent5" accent6="accent6" hlink="hlink" folHlink="folHlink"/>
  <p:sldLayoutIdLst>
    <p:sldLayoutId id="2147483661" r:id="rId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8C012C-B1B7-47F6-B168-A941E97A73A9}" type="datetimeFigureOut">
              <a:rPr lang="en-US" smtClean="0">
                <a:solidFill>
                  <a:prstClr val="white">
                    <a:tint val="75000"/>
                    <a:alpha val="60000"/>
                  </a:prstClr>
                </a:solidFill>
              </a:rPr>
              <a:pPr/>
              <a:t>3/30/2023</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EC7793-07B9-4429-92E8-8730EA7702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089731002"/>
      </p:ext>
    </p:extLst>
  </p:cSld>
  <p:clrMap bg1="dk1" tx1="lt1" bg2="dk2" tx2="lt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6">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2B8C012C-B1B7-47F6-B168-A941E97A73A9}" type="datetimeFigureOut">
              <a:rPr lang="en-US" smtClean="0">
                <a:solidFill>
                  <a:prstClr val="white">
                    <a:tint val="75000"/>
                    <a:alpha val="60000"/>
                  </a:prstClr>
                </a:solidFill>
              </a:rPr>
              <a:pPr/>
              <a:t>3/30/2023</a:t>
            </a:fld>
            <a:endParaRPr lang="en-US">
              <a:solidFill>
                <a:prstClr val="white">
                  <a:tint val="75000"/>
                  <a:alpha val="60000"/>
                </a:prstClr>
              </a:solidFill>
            </a:endParaRPr>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solidFill>
                <a:prstClr val="white">
                  <a:tint val="75000"/>
                  <a:alpha val="60000"/>
                </a:prstClr>
              </a:solidFill>
            </a:endParaRPr>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91EC7793-07B9-4429-92E8-8730EA770269}"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2334301"/>
      </p:ext>
    </p:extLst>
  </p:cSld>
  <p:clrMap bg1="dk1" tx1="lt1" bg2="dk2" tx2="lt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7183675"/>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840356"/>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F441528-4D68-4198-AA39-08CEF828A9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1895987-3F38-4722-83D8-2292FDC382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solidFill>
                  <a:prstClr val="black">
                    <a:tint val="75000"/>
                  </a:prstClr>
                </a:solidFill>
              </a:rPr>
              <a:pPr/>
              <a:t>3/30/2023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8B2F808-3920-4A01-9D82-C1D249E036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D76A23AC-28FD-47E2-A9E1-1773F8543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520727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NULL"/><Relationship Id="rId18" Type="http://schemas.openxmlformats.org/officeDocument/2006/relationships/image" Target="../media/image13.png"/><Relationship Id="rId26" Type="http://schemas.openxmlformats.org/officeDocument/2006/relationships/image" Target="../media/image17.png"/><Relationship Id="rId3" Type="http://schemas.openxmlformats.org/officeDocument/2006/relationships/notesSlide" Target="../notesSlides/notesSlide1.xml"/><Relationship Id="rId21" Type="http://schemas.openxmlformats.org/officeDocument/2006/relationships/image" Target="NULL"/><Relationship Id="rId7" Type="http://schemas.openxmlformats.org/officeDocument/2006/relationships/image" Target="../media/image4.svg"/><Relationship Id="rId12" Type="http://schemas.openxmlformats.org/officeDocument/2006/relationships/image" Target="../media/image10.png"/><Relationship Id="rId17" Type="http://schemas.openxmlformats.org/officeDocument/2006/relationships/image" Target="NULL"/><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media/image12.png"/><Relationship Id="rId20" Type="http://schemas.openxmlformats.org/officeDocument/2006/relationships/image" Target="../media/image14.png"/><Relationship Id="rId29" Type="http://schemas.openxmlformats.org/officeDocument/2006/relationships/image" Target="../media/image12.svg"/><Relationship Id="rId1" Type="http://schemas.openxmlformats.org/officeDocument/2006/relationships/tags" Target="../tags/tag2.xml"/><Relationship Id="rId6" Type="http://schemas.openxmlformats.org/officeDocument/2006/relationships/image" Target="../media/image7.png"/><Relationship Id="rId11" Type="http://schemas.openxmlformats.org/officeDocument/2006/relationships/image" Target="NULL"/><Relationship Id="rId24" Type="http://schemas.openxmlformats.org/officeDocument/2006/relationships/image" Target="../media/image16.png"/><Relationship Id="rId5" Type="http://schemas.openxmlformats.org/officeDocument/2006/relationships/image" Target="../media/image2.svg"/><Relationship Id="rId15" Type="http://schemas.openxmlformats.org/officeDocument/2006/relationships/image" Target="NULL"/><Relationship Id="rId23" Type="http://schemas.openxmlformats.org/officeDocument/2006/relationships/image" Target="NULL"/><Relationship Id="rId28" Type="http://schemas.openxmlformats.org/officeDocument/2006/relationships/image" Target="../media/image18.png"/><Relationship Id="rId10" Type="http://schemas.openxmlformats.org/officeDocument/2006/relationships/image" Target="../media/image9.png"/><Relationship Id="rId19" Type="http://schemas.openxmlformats.org/officeDocument/2006/relationships/image" Target="NULL"/><Relationship Id="rId4" Type="http://schemas.openxmlformats.org/officeDocument/2006/relationships/image" Target="../media/image6.png"/><Relationship Id="rId9" Type="http://schemas.openxmlformats.org/officeDocument/2006/relationships/image" Target="NULL"/><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6.svg"/></Relationships>
</file>

<file path=ppt/slides/_rels/slide1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29" Type="http://schemas.openxmlformats.org/officeDocument/2006/relationships/image" Target="../media/image30.jfif"/><Relationship Id="rId1" Type="http://schemas.openxmlformats.org/officeDocument/2006/relationships/tags" Target="../tags/tag11.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29.jpe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 Id="rId30" Type="http://schemas.openxmlformats.org/officeDocument/2006/relationships/image" Target="../media/image31.jfif"/></Relationships>
</file>

<file path=ppt/slides/_rels/slide1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3.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5.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7.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32.jp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8.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9.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1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20.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3.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2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29" Type="http://schemas.openxmlformats.org/officeDocument/2006/relationships/image" Target="../media/image6.svg"/><Relationship Id="rId1" Type="http://schemas.openxmlformats.org/officeDocument/2006/relationships/tags" Target="../tags/tag21.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17.png"/><Relationship Id="rId10" Type="http://schemas.openxmlformats.org/officeDocument/2006/relationships/image" Target="NULL"/><Relationship Id="rId19" Type="http://schemas.openxmlformats.org/officeDocument/2006/relationships/image" Target="../media/image13.png"/><Relationship Id="rId31"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 Id="rId30"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2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23.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33.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2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2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2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25.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media2.mp3"/><Relationship Id="rId7" Type="http://schemas.openxmlformats.org/officeDocument/2006/relationships/hyperlink" Target="https://www.youtube.com/user/TheMylove2011" TargetMode="External"/><Relationship Id="rId2" Type="http://schemas.microsoft.com/office/2007/relationships/media" Target="../media/media2.mp3"/><Relationship Id="rId1" Type="http://schemas.openxmlformats.org/officeDocument/2006/relationships/tags" Target="../tags/tag26.xml"/><Relationship Id="rId6" Type="http://schemas.openxmlformats.org/officeDocument/2006/relationships/audio" Target="../media/audio1.wav"/><Relationship Id="rId5" Type="http://schemas.openxmlformats.org/officeDocument/2006/relationships/notesSlide" Target="../notesSlides/notesSlide2.xml"/><Relationship Id="rId10" Type="http://schemas.openxmlformats.org/officeDocument/2006/relationships/image" Target="../media/image36.png"/><Relationship Id="rId4" Type="http://schemas.openxmlformats.org/officeDocument/2006/relationships/slideLayout" Target="../slideLayouts/slideLayout2.xml"/><Relationship Id="rId9" Type="http://schemas.openxmlformats.org/officeDocument/2006/relationships/image" Target="../media/image35.png"/></Relationships>
</file>

<file path=ppt/slides/_rels/slide26.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image" Target="../media/image34.png"/><Relationship Id="rId3" Type="http://schemas.microsoft.com/office/2007/relationships/media" Target="../media/media2.mp3"/><Relationship Id="rId7" Type="http://schemas.openxmlformats.org/officeDocument/2006/relationships/audio" Target="../media/audio3.wav"/><Relationship Id="rId12" Type="http://schemas.openxmlformats.org/officeDocument/2006/relationships/hyperlink" Target="https://www.youtube.com/user/TheMylove2011" TargetMode="External"/><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audio" Target="../media/audio2.wav"/><Relationship Id="rId11" Type="http://schemas.openxmlformats.org/officeDocument/2006/relationships/audio" Target="../media/audio1.wav"/><Relationship Id="rId5" Type="http://schemas.openxmlformats.org/officeDocument/2006/relationships/notesSlide" Target="../notesSlides/notesSlide3.xml"/><Relationship Id="rId10" Type="http://schemas.openxmlformats.org/officeDocument/2006/relationships/image" Target="../media/image37.gif"/><Relationship Id="rId4" Type="http://schemas.openxmlformats.org/officeDocument/2006/relationships/slideLayout" Target="../slideLayouts/slideLayout3.xml"/><Relationship Id="rId9" Type="http://schemas.openxmlformats.org/officeDocument/2006/relationships/audio" Target="../media/audio5.wav"/><Relationship Id="rId14" Type="http://schemas.openxmlformats.org/officeDocument/2006/relationships/image" Target="../media/image36.png"/></Relationships>
</file>

<file path=ppt/slides/_rels/slide27.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36.png"/><Relationship Id="rId2" Type="http://schemas.microsoft.com/office/2007/relationships/media" Target="../media/media3.mp3"/><Relationship Id="rId1" Type="http://schemas.openxmlformats.org/officeDocument/2006/relationships/tags" Target="../tags/tag30.xml"/><Relationship Id="rId6" Type="http://schemas.microsoft.com/office/2007/relationships/media" Target="../media/media5.mp3"/><Relationship Id="rId11" Type="http://schemas.openxmlformats.org/officeDocument/2006/relationships/image" Target="../media/image35.png"/><Relationship Id="rId5" Type="http://schemas.openxmlformats.org/officeDocument/2006/relationships/audio" Target="../media/media4.mp3"/><Relationship Id="rId10" Type="http://schemas.openxmlformats.org/officeDocument/2006/relationships/slideLayout" Target="../slideLayouts/slideLayout4.xml"/><Relationship Id="rId4" Type="http://schemas.microsoft.com/office/2007/relationships/media" Target="../media/media4.mp3"/><Relationship Id="rId9" Type="http://schemas.openxmlformats.org/officeDocument/2006/relationships/audio" Target="../media/media6.mp3"/></Relationships>
</file>

<file path=ppt/slides/_rels/slide28.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36.png"/><Relationship Id="rId2" Type="http://schemas.microsoft.com/office/2007/relationships/media" Target="../media/media3.mp3"/><Relationship Id="rId1" Type="http://schemas.openxmlformats.org/officeDocument/2006/relationships/tags" Target="../tags/tag31.xml"/><Relationship Id="rId6" Type="http://schemas.microsoft.com/office/2007/relationships/media" Target="../media/media5.mp3"/><Relationship Id="rId11" Type="http://schemas.openxmlformats.org/officeDocument/2006/relationships/image" Target="../media/image35.png"/><Relationship Id="rId5" Type="http://schemas.openxmlformats.org/officeDocument/2006/relationships/audio" Target="../media/media4.mp3"/><Relationship Id="rId10" Type="http://schemas.openxmlformats.org/officeDocument/2006/relationships/slideLayout" Target="../slideLayouts/slideLayout5.xml"/><Relationship Id="rId4" Type="http://schemas.microsoft.com/office/2007/relationships/media" Target="../media/media4.mp3"/><Relationship Id="rId9" Type="http://schemas.openxmlformats.org/officeDocument/2006/relationships/audio" Target="../media/media6.mp3"/></Relationships>
</file>

<file path=ppt/slides/_rels/slide29.xml.rels><?xml version="1.0" encoding="UTF-8" standalone="yes"?>
<Relationships xmlns="http://schemas.openxmlformats.org/package/2006/relationships"><Relationship Id="rId8" Type="http://schemas.microsoft.com/office/2007/relationships/media" Target="../media/media6.mp3"/><Relationship Id="rId3" Type="http://schemas.openxmlformats.org/officeDocument/2006/relationships/audio" Target="../media/media3.mp3"/><Relationship Id="rId7" Type="http://schemas.openxmlformats.org/officeDocument/2006/relationships/audio" Target="../media/media5.mp3"/><Relationship Id="rId12" Type="http://schemas.openxmlformats.org/officeDocument/2006/relationships/image" Target="../media/image36.png"/><Relationship Id="rId2" Type="http://schemas.microsoft.com/office/2007/relationships/media" Target="../media/media3.mp3"/><Relationship Id="rId1" Type="http://schemas.openxmlformats.org/officeDocument/2006/relationships/tags" Target="../tags/tag32.xml"/><Relationship Id="rId6" Type="http://schemas.microsoft.com/office/2007/relationships/media" Target="../media/media5.mp3"/><Relationship Id="rId11" Type="http://schemas.openxmlformats.org/officeDocument/2006/relationships/image" Target="../media/image35.png"/><Relationship Id="rId5" Type="http://schemas.openxmlformats.org/officeDocument/2006/relationships/audio" Target="../media/media4.mp3"/><Relationship Id="rId10" Type="http://schemas.openxmlformats.org/officeDocument/2006/relationships/slideLayout" Target="../slideLayouts/slideLayout6.xml"/><Relationship Id="rId4" Type="http://schemas.microsoft.com/office/2007/relationships/media" Target="../media/media4.mp3"/><Relationship Id="rId9" Type="http://schemas.openxmlformats.org/officeDocument/2006/relationships/audio" Target="../media/media6.mp3"/></Relationships>
</file>

<file path=ppt/slides/_rels/slide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30.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33.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31.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3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32.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35.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33.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3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34.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29" Type="http://schemas.openxmlformats.org/officeDocument/2006/relationships/image" Target="../media/image12.svg"/><Relationship Id="rId1" Type="http://schemas.openxmlformats.org/officeDocument/2006/relationships/tags" Target="../tags/tag37.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18.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NULL"/><Relationship Id="rId18" Type="http://schemas.openxmlformats.org/officeDocument/2006/relationships/image" Target="../media/image14.png"/><Relationship Id="rId26" Type="http://schemas.openxmlformats.org/officeDocument/2006/relationships/image" Target="NULL"/><Relationship Id="rId3" Type="http://schemas.openxmlformats.org/officeDocument/2006/relationships/video" Target="../media/media1.mp4"/><Relationship Id="rId21" Type="http://schemas.openxmlformats.org/officeDocument/2006/relationships/image" Target="../media/image12.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NULL"/><Relationship Id="rId25" Type="http://schemas.openxmlformats.org/officeDocument/2006/relationships/image" Target="../media/image15.png"/><Relationship Id="rId2" Type="http://schemas.microsoft.com/office/2007/relationships/media" Target="../media/media1.mp4"/><Relationship Id="rId16" Type="http://schemas.openxmlformats.org/officeDocument/2006/relationships/image" Target="../media/image24.png"/><Relationship Id="rId20" Type="http://schemas.openxmlformats.org/officeDocument/2006/relationships/image" Target="../media/image13.png"/><Relationship Id="rId29" Type="http://schemas.openxmlformats.org/officeDocument/2006/relationships/image" Target="../media/image25.png"/><Relationship Id="rId1" Type="http://schemas.openxmlformats.org/officeDocument/2006/relationships/tags" Target="../tags/tag5.xml"/><Relationship Id="rId6" Type="http://schemas.openxmlformats.org/officeDocument/2006/relationships/image" Target="../media/image4.svg"/><Relationship Id="rId11" Type="http://schemas.openxmlformats.org/officeDocument/2006/relationships/image" Target="NULL"/><Relationship Id="rId24" Type="http://schemas.openxmlformats.org/officeDocument/2006/relationships/image" Target="../media/image9.png"/><Relationship Id="rId5" Type="http://schemas.openxmlformats.org/officeDocument/2006/relationships/image" Target="../media/image7.png"/><Relationship Id="rId15" Type="http://schemas.openxmlformats.org/officeDocument/2006/relationships/image" Target="NULL"/><Relationship Id="rId23" Type="http://schemas.openxmlformats.org/officeDocument/2006/relationships/image" Target="../media/image10.png"/><Relationship Id="rId28" Type="http://schemas.openxmlformats.org/officeDocument/2006/relationships/image" Target="NULL"/><Relationship Id="rId10" Type="http://schemas.openxmlformats.org/officeDocument/2006/relationships/image" Target="../media/image21.png"/><Relationship Id="rId19" Type="http://schemas.openxmlformats.org/officeDocument/2006/relationships/image" Target="NULL"/><Relationship Id="rId31" Type="http://schemas.openxmlformats.org/officeDocument/2006/relationships/image" Target="../media/image26.png"/><Relationship Id="rId4" Type="http://schemas.openxmlformats.org/officeDocument/2006/relationships/slideLayout" Target="../slideLayouts/slideLayout1.xml"/><Relationship Id="rId9" Type="http://schemas.openxmlformats.org/officeDocument/2006/relationships/image" Target="NULL"/><Relationship Id="rId14" Type="http://schemas.openxmlformats.org/officeDocument/2006/relationships/image" Target="../media/image2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NULL"/></Relationships>
</file>

<file path=ppt/slides/_rels/slide5.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6.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7.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7.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29" Type="http://schemas.openxmlformats.org/officeDocument/2006/relationships/image" Target="../media/image28.jpeg"/><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28" Type="http://schemas.openxmlformats.org/officeDocument/2006/relationships/image" Target="../media/image27.jpe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8.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9.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_rels/slide9.xml.rels><?xml version="1.0" encoding="UTF-8" standalone="yes"?>
<Relationships xmlns="http://schemas.openxmlformats.org/package/2006/relationships"><Relationship Id="rId8" Type="http://schemas.openxmlformats.org/officeDocument/2006/relationships/image" Target="NULL"/><Relationship Id="rId13" Type="http://schemas.openxmlformats.org/officeDocument/2006/relationships/image" Target="../media/image23.png"/><Relationship Id="rId18" Type="http://schemas.openxmlformats.org/officeDocument/2006/relationships/image" Target="NULL"/><Relationship Id="rId26" Type="http://schemas.openxmlformats.org/officeDocument/2006/relationships/image" Target="../media/image16.png"/><Relationship Id="rId3" Type="http://schemas.openxmlformats.org/officeDocument/2006/relationships/image" Target="../media/image7.png"/><Relationship Id="rId21" Type="http://schemas.openxmlformats.org/officeDocument/2006/relationships/image" Target="../media/image11.png"/><Relationship Id="rId7" Type="http://schemas.openxmlformats.org/officeDocument/2006/relationships/image" Target="../media/image20.png"/><Relationship Id="rId12" Type="http://schemas.openxmlformats.org/officeDocument/2006/relationships/image" Target="NULL"/><Relationship Id="rId17" Type="http://schemas.openxmlformats.org/officeDocument/2006/relationships/image" Target="../media/image14.png"/><Relationship Id="rId25" Type="http://schemas.openxmlformats.org/officeDocument/2006/relationships/image" Target="NULL"/><Relationship Id="rId2" Type="http://schemas.openxmlformats.org/officeDocument/2006/relationships/slideLayout" Target="../slideLayouts/slideLayout1.xml"/><Relationship Id="rId16" Type="http://schemas.openxmlformats.org/officeDocument/2006/relationships/image" Target="NULL"/><Relationship Id="rId20" Type="http://schemas.openxmlformats.org/officeDocument/2006/relationships/image" Target="../media/image12.png"/><Relationship Id="rId1" Type="http://schemas.openxmlformats.org/officeDocument/2006/relationships/tags" Target="../tags/tag10.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15.png"/><Relationship Id="rId5" Type="http://schemas.openxmlformats.org/officeDocument/2006/relationships/image" Target="../media/image4.svg"/><Relationship Id="rId15" Type="http://schemas.openxmlformats.org/officeDocument/2006/relationships/image" Target="../media/image24.png"/><Relationship Id="rId23" Type="http://schemas.openxmlformats.org/officeDocument/2006/relationships/image" Target="../media/image9.png"/><Relationship Id="rId10" Type="http://schemas.openxmlformats.org/officeDocument/2006/relationships/image" Target="NULL"/><Relationship Id="rId19" Type="http://schemas.openxmlformats.org/officeDocument/2006/relationships/image" Target="../media/image13.png"/><Relationship Id="rId9" Type="http://schemas.openxmlformats.org/officeDocument/2006/relationships/image" Target="../media/image21.png"/><Relationship Id="rId14" Type="http://schemas.openxmlformats.org/officeDocument/2006/relationships/image" Target="NULL"/><Relationship Id="rId22" Type="http://schemas.openxmlformats.org/officeDocument/2006/relationships/image" Target="../media/image10.png"/><Relationship Id="rId27" Type="http://schemas.openxmlformats.org/officeDocument/2006/relationships/image" Target="NUL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1"/>
          </a:xfrm>
          <a:prstGeom prst="rect">
            <a:avLst/>
          </a:prstGeom>
          <a:solidFill>
            <a:srgbClr val="7EBD29">
              <a:alpha val="65882"/>
            </a:srgbClr>
          </a:solidFill>
        </p:spPr>
      </p:sp>
      <p:pic>
        <p:nvPicPr>
          <p:cNvPr id="3" name="Picture 3"/>
          <p:cNvPicPr>
            <a:picLocks noChangeAspect="1"/>
          </p:cNvPicPr>
          <p:nvPr/>
        </p:nvPicPr>
        <p:blipFill>
          <a:blip r:embed="rId4">
            <a:alphaModFix amt="80000"/>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9169" y="5109308"/>
            <a:ext cx="12773141" cy="2272522"/>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885840">
            <a:off x="4996857" y="4743803"/>
            <a:ext cx="1279282" cy="1981986"/>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84279">
            <a:off x="10644871" y="4258411"/>
            <a:ext cx="1101695" cy="1706852"/>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4202335">
            <a:off x="10531745" y="-1195933"/>
            <a:ext cx="1598998" cy="2491462"/>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332528">
            <a:off x="5426345" y="-1035387"/>
            <a:ext cx="1598998" cy="2491462"/>
          </a:xfrm>
          <a:prstGeom prst="rect">
            <a:avLst/>
          </a:prstGeom>
        </p:spPr>
      </p:pic>
      <p:pic>
        <p:nvPicPr>
          <p:cNvPr id="11"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8325127">
            <a:off x="-291377" y="-737813"/>
            <a:ext cx="1549988" cy="2415097"/>
          </a:xfrm>
          <a:prstGeom prst="rect">
            <a:avLst/>
          </a:prstGeom>
        </p:spPr>
      </p:pic>
      <p:pic>
        <p:nvPicPr>
          <p:cNvPr id="30" name="Picture 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a:off x="3776291" y="4996255"/>
            <a:ext cx="1119949" cy="1559555"/>
          </a:xfrm>
          <a:prstGeom prst="rect">
            <a:avLst/>
          </a:prstGeom>
        </p:spPr>
      </p:pic>
      <p:grpSp>
        <p:nvGrpSpPr>
          <p:cNvPr id="31" name="Group 3"/>
          <p:cNvGrpSpPr/>
          <p:nvPr/>
        </p:nvGrpSpPr>
        <p:grpSpPr>
          <a:xfrm>
            <a:off x="2851250" y="5196653"/>
            <a:ext cx="6240485" cy="2777710"/>
            <a:chOff x="0" y="0"/>
            <a:chExt cx="25932681" cy="11542927"/>
          </a:xfrm>
        </p:grpSpPr>
        <p:pic>
          <p:nvPicPr>
            <p:cNvPr id="32" name="Picture 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2228943">
              <a:off x="1222362" y="1649984"/>
              <a:ext cx="6097209" cy="6097209"/>
            </a:xfrm>
            <a:prstGeom prst="rect">
              <a:avLst/>
            </a:prstGeom>
          </p:spPr>
        </p:pic>
        <p:pic>
          <p:nvPicPr>
            <p:cNvPr id="33" name="Picture 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3160449">
              <a:off x="3982720" y="1396774"/>
              <a:ext cx="7844271" cy="8749380"/>
            </a:xfrm>
            <a:prstGeom prst="rect">
              <a:avLst/>
            </a:prstGeom>
          </p:spPr>
        </p:pic>
        <p:pic>
          <p:nvPicPr>
            <p:cNvPr id="34" name="Picture 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410054">
              <a:off x="15395684" y="1990647"/>
              <a:ext cx="6097209" cy="6097209"/>
            </a:xfrm>
            <a:prstGeom prst="rect">
              <a:avLst/>
            </a:prstGeom>
          </p:spPr>
        </p:pic>
        <p:pic>
          <p:nvPicPr>
            <p:cNvPr id="35" name="Picture 7"/>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18088409" y="1483567"/>
              <a:ext cx="7844271" cy="8749380"/>
            </a:xfrm>
            <a:prstGeom prst="rect">
              <a:avLst/>
            </a:prstGeom>
          </p:spPr>
        </p:pic>
        <p:pic>
          <p:nvPicPr>
            <p:cNvPr id="36" name="Picture 8"/>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a:off x="9233725" y="1494800"/>
              <a:ext cx="8444992" cy="7403828"/>
            </a:xfrm>
            <a:prstGeom prst="rect">
              <a:avLst/>
            </a:prstGeom>
          </p:spPr>
        </p:pic>
      </p:grpSp>
      <p:pic>
        <p:nvPicPr>
          <p:cNvPr id="37"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9118013">
            <a:off x="10330401" y="-254359"/>
            <a:ext cx="1371416" cy="1922546"/>
          </a:xfrm>
          <a:prstGeom prst="rect">
            <a:avLst/>
          </a:prstGeom>
        </p:spPr>
      </p:pic>
      <p:grpSp>
        <p:nvGrpSpPr>
          <p:cNvPr id="38" name="Group 14"/>
          <p:cNvGrpSpPr/>
          <p:nvPr/>
        </p:nvGrpSpPr>
        <p:grpSpPr>
          <a:xfrm>
            <a:off x="3203027" y="-1046750"/>
            <a:ext cx="6240485" cy="2777710"/>
            <a:chOff x="0" y="0"/>
            <a:chExt cx="25932681" cy="11542927"/>
          </a:xfrm>
        </p:grpSpPr>
        <p:pic>
          <p:nvPicPr>
            <p:cNvPr id="39" name="Picture 15"/>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10800000">
              <a:off x="8253964" y="2644299"/>
              <a:ext cx="8444992" cy="7403828"/>
            </a:xfrm>
            <a:prstGeom prst="rect">
              <a:avLst/>
            </a:prstGeom>
          </p:spPr>
        </p:pic>
        <p:pic>
          <p:nvPicPr>
            <p:cNvPr id="40" name="Picture 16"/>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800000">
              <a:off x="0" y="1309981"/>
              <a:ext cx="7844271" cy="8749380"/>
            </a:xfrm>
            <a:prstGeom prst="rect">
              <a:avLst/>
            </a:prstGeom>
          </p:spPr>
        </p:pic>
        <p:pic>
          <p:nvPicPr>
            <p:cNvPr id="41"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9389945">
              <a:off x="4439788" y="3455072"/>
              <a:ext cx="6097209" cy="6097209"/>
            </a:xfrm>
            <a:prstGeom prst="rect">
              <a:avLst/>
            </a:prstGeom>
          </p:spPr>
        </p:pic>
        <p:pic>
          <p:nvPicPr>
            <p:cNvPr id="42"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7639550">
              <a:off x="14105689" y="1396774"/>
              <a:ext cx="7844271" cy="8749380"/>
            </a:xfrm>
            <a:prstGeom prst="rect">
              <a:avLst/>
            </a:prstGeom>
          </p:spPr>
        </p:pic>
        <p:pic>
          <p:nvPicPr>
            <p:cNvPr id="43" name="Picture 19"/>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8571056">
              <a:off x="18613110" y="3795734"/>
              <a:ext cx="6097209" cy="6097209"/>
            </a:xfrm>
            <a:prstGeom prst="rect">
              <a:avLst/>
            </a:prstGeom>
          </p:spPr>
        </p:pic>
      </p:grpSp>
      <p:pic>
        <p:nvPicPr>
          <p:cNvPr id="44" name="Picture 20"/>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rot="1596351">
            <a:off x="3406552" y="468961"/>
            <a:ext cx="1107588" cy="1070669"/>
          </a:xfrm>
          <a:prstGeom prst="rect">
            <a:avLst/>
          </a:prstGeom>
        </p:spPr>
      </p:pic>
      <p:pic>
        <p:nvPicPr>
          <p:cNvPr id="45" name="Picture 21"/>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500408">
            <a:off x="7163247" y="5221292"/>
            <a:ext cx="1705686" cy="1705686"/>
          </a:xfrm>
          <a:prstGeom prst="rect">
            <a:avLst/>
          </a:prstGeom>
        </p:spPr>
      </p:pic>
      <p:pic>
        <p:nvPicPr>
          <p:cNvPr id="46" name="Picture 6"/>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1104829" flipH="1">
            <a:off x="6951418" y="2669084"/>
            <a:ext cx="5299624" cy="2688355"/>
          </a:xfrm>
          <a:prstGeom prst="rect">
            <a:avLst/>
          </a:prstGeom>
        </p:spPr>
      </p:pic>
      <p:pic>
        <p:nvPicPr>
          <p:cNvPr id="47" name="Picture 1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flipH="1">
            <a:off x="157019" y="2141380"/>
            <a:ext cx="4705201" cy="2977109"/>
          </a:xfrm>
          <a:prstGeom prst="rect">
            <a:avLst/>
          </a:prstGeom>
        </p:spPr>
      </p:pic>
      <p:sp>
        <p:nvSpPr>
          <p:cNvPr id="29" name="Rectangle 28"/>
          <p:cNvSpPr/>
          <p:nvPr/>
        </p:nvSpPr>
        <p:spPr>
          <a:xfrm>
            <a:off x="1796864" y="1817811"/>
            <a:ext cx="7430239" cy="1508105"/>
          </a:xfrm>
          <a:prstGeom prst="rect">
            <a:avLst/>
          </a:prstGeom>
          <a:noFill/>
        </p:spPr>
        <p:txBody>
          <a:bodyPr wrap="none" lIns="91440" tIns="45720" rIns="91440" bIns="45720">
            <a:spAutoFit/>
          </a:bodyPr>
          <a:lstStyle/>
          <a:p>
            <a:pPr algn="ctr"/>
            <a:r>
              <a:rPr lang="en-US" sz="60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a:t>
            </a:r>
            <a:endParaRPr lang="vi-VN" sz="60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endParaRPr>
          </a:p>
          <a:p>
            <a:pPr algn="ctr"/>
            <a:r>
              <a:rPr lang="vi-VN" sz="32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 VŨ TRINH -</a:t>
            </a:r>
            <a:r>
              <a:rPr lang="en-US" sz="32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 </a:t>
            </a:r>
            <a:endParaRPr lang="en-GB" sz="32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04" y="-25865"/>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28"/>
          <p:cNvGrpSpPr>
            <a:grpSpLocks/>
          </p:cNvGrpSpPr>
          <p:nvPr/>
        </p:nvGrpSpPr>
        <p:grpSpPr bwMode="auto">
          <a:xfrm>
            <a:off x="6441711" y="1700852"/>
            <a:ext cx="149708" cy="614795"/>
            <a:chOff x="11964987" y="5550235"/>
            <a:chExt cx="234512" cy="938562"/>
          </a:xfrm>
        </p:grpSpPr>
        <p:cxnSp>
          <p:nvCxnSpPr>
            <p:cNvPr id="30" name="Straight Connector 29"/>
            <p:cNvCxnSpPr/>
            <p:nvPr/>
          </p:nvCxnSpPr>
          <p:spPr>
            <a:xfrm flipV="1">
              <a:off x="12077359" y="5550235"/>
              <a:ext cx="0" cy="71940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1964987" y="6260112"/>
              <a:ext cx="229628"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11969874" y="5564529"/>
              <a:ext cx="229625"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3" name="Group 32"/>
          <p:cNvGrpSpPr>
            <a:grpSpLocks/>
          </p:cNvGrpSpPr>
          <p:nvPr/>
        </p:nvGrpSpPr>
        <p:grpSpPr bwMode="auto">
          <a:xfrm>
            <a:off x="7075234" y="1720682"/>
            <a:ext cx="1099153" cy="612915"/>
            <a:chOff x="14329629" y="5508596"/>
            <a:chExt cx="2699504" cy="1154643"/>
          </a:xfrm>
        </p:grpSpPr>
        <p:cxnSp>
          <p:nvCxnSpPr>
            <p:cNvPr id="34" name="Straight Connector 33"/>
            <p:cNvCxnSpPr>
              <a:stCxn id="35"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6" name="Oval 35"/>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7" name="Group 36"/>
          <p:cNvGrpSpPr>
            <a:grpSpLocks/>
          </p:cNvGrpSpPr>
          <p:nvPr/>
        </p:nvGrpSpPr>
        <p:grpSpPr bwMode="auto">
          <a:xfrm>
            <a:off x="4616181" y="1717998"/>
            <a:ext cx="1463040" cy="555203"/>
            <a:chOff x="7285743" y="5508596"/>
            <a:chExt cx="2699505" cy="1143386"/>
          </a:xfrm>
        </p:grpSpPr>
        <p:cxnSp>
          <p:nvCxnSpPr>
            <p:cNvPr id="38" name="Straight Connector 37"/>
            <p:cNvCxnSpPr>
              <a:stCxn id="39"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0" name="Oval 39"/>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1" name="Group 40"/>
          <p:cNvGrpSpPr>
            <a:grpSpLocks/>
          </p:cNvGrpSpPr>
          <p:nvPr/>
        </p:nvGrpSpPr>
        <p:grpSpPr bwMode="auto">
          <a:xfrm>
            <a:off x="5184497" y="920620"/>
            <a:ext cx="2807607" cy="772892"/>
            <a:chOff x="9935513" y="4032988"/>
            <a:chExt cx="6075038" cy="1243345"/>
          </a:xfrm>
        </p:grpSpPr>
        <p:sp>
          <p:nvSpPr>
            <p:cNvPr id="42" name="Rounded Rectangle 41"/>
            <p:cNvSpPr/>
            <p:nvPr/>
          </p:nvSpPr>
          <p:spPr>
            <a:xfrm>
              <a:off x="9935513" y="4032988"/>
              <a:ext cx="6075038"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3" name="Rectangle 1"/>
            <p:cNvSpPr>
              <a:spLocks noChangeArrowheads="1"/>
            </p:cNvSpPr>
            <p:nvPr/>
          </p:nvSpPr>
          <p:spPr bwMode="auto">
            <a:xfrm>
              <a:off x="10395878" y="4243582"/>
              <a:ext cx="5366528" cy="8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smtClean="0">
                  <a:solidFill>
                    <a:schemeClr val="bg1"/>
                  </a:solidFill>
                  <a:latin typeface="Times     New Roman"/>
                  <a:cs typeface="Arial" panose="020B0604020202020204" pitchFamily="34" charset="0"/>
                </a:rPr>
                <a:t>2. TÁC PHẨM</a:t>
              </a:r>
              <a:endParaRPr lang="en-US" altLang="en-US" sz="2800" b="1" dirty="0">
                <a:solidFill>
                  <a:schemeClr val="bg1"/>
                </a:solidFill>
                <a:latin typeface="Times     New Roman"/>
                <a:cs typeface="Arial" panose="020B0604020202020204" pitchFamily="34" charset="0"/>
              </a:endParaRPr>
            </a:p>
          </p:txBody>
        </p:sp>
      </p:grpSp>
      <p:grpSp>
        <p:nvGrpSpPr>
          <p:cNvPr id="44" name="Group 43"/>
          <p:cNvGrpSpPr>
            <a:grpSpLocks/>
          </p:cNvGrpSpPr>
          <p:nvPr/>
        </p:nvGrpSpPr>
        <p:grpSpPr bwMode="auto">
          <a:xfrm>
            <a:off x="880752" y="2285932"/>
            <a:ext cx="4508927" cy="2657768"/>
            <a:chOff x="1303601" y="5663194"/>
            <a:chExt cx="7810471" cy="6510184"/>
          </a:xfrm>
        </p:grpSpPr>
        <p:grpSp>
          <p:nvGrpSpPr>
            <p:cNvPr id="45" name="Group 5"/>
            <p:cNvGrpSpPr>
              <a:grpSpLocks/>
            </p:cNvGrpSpPr>
            <p:nvPr/>
          </p:nvGrpSpPr>
          <p:grpSpPr bwMode="auto">
            <a:xfrm>
              <a:off x="1303601" y="5663194"/>
              <a:ext cx="7810471" cy="6510184"/>
              <a:chOff x="1303601" y="5840803"/>
              <a:chExt cx="7810471" cy="5187972"/>
            </a:xfrm>
          </p:grpSpPr>
          <p:sp>
            <p:nvSpPr>
              <p:cNvPr id="47" name="Rounded Rectangle 46"/>
              <p:cNvSpPr/>
              <p:nvPr/>
            </p:nvSpPr>
            <p:spPr>
              <a:xfrm>
                <a:off x="1314886" y="5840803"/>
                <a:ext cx="7799186" cy="454423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8" name="Rectangle 29"/>
              <p:cNvSpPr>
                <a:spLocks noChangeArrowheads="1"/>
              </p:cNvSpPr>
              <p:nvPr/>
            </p:nvSpPr>
            <p:spPr bwMode="auto">
              <a:xfrm>
                <a:off x="1303601" y="7484167"/>
                <a:ext cx="7514036" cy="3544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smtClean="0">
                    <a:latin typeface="Times New Roman" panose="02020603050405020304" pitchFamily="18" charset="0"/>
                    <a:cs typeface="Times New Roman" panose="02020603050405020304" pitchFamily="18" charset="0"/>
                  </a:rPr>
                  <a:t> </a:t>
                </a:r>
                <a:r>
                  <a:rPr lang="vi-VN" sz="2800" i="1">
                    <a:latin typeface="Times New Roman" panose="02020603050405020304" pitchFamily="18" charset="0"/>
                    <a:cs typeface="Times New Roman" panose="02020603050405020304" pitchFamily="18" charset="0"/>
                  </a:rPr>
                  <a:t>Nghĩa</a:t>
                </a:r>
                <a:r>
                  <a:rPr lang="vi-VN" sz="2800">
                    <a:latin typeface="Times New Roman" panose="02020603050405020304" pitchFamily="18" charset="0"/>
                    <a:cs typeface="Times New Roman" panose="02020603050405020304" pitchFamily="18" charset="0"/>
                  </a:rPr>
                  <a:t>: là lẽ phải, gặp việc tốt nên giúp đỡ người khác; chịu ơn thì phải biết trả ơn.</a:t>
                </a:r>
                <a:endParaRPr lang="en-GB" sz="2800">
                  <a:latin typeface="Times New Roman" panose="02020603050405020304" pitchFamily="18" charset="0"/>
                  <a:cs typeface="Times New Roman" panose="02020603050405020304" pitchFamily="18" charset="0"/>
                </a:endParaRPr>
              </a:p>
            </p:txBody>
          </p:sp>
        </p:grpSp>
        <p:sp>
          <p:nvSpPr>
            <p:cNvPr id="46" name="Rounded Rectangle 45"/>
            <p:cNvSpPr/>
            <p:nvPr/>
          </p:nvSpPr>
          <p:spPr>
            <a:xfrm>
              <a:off x="1419497" y="5945959"/>
              <a:ext cx="7650306" cy="1763616"/>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smtClean="0">
                  <a:solidFill>
                    <a:schemeClr val="tx1"/>
                  </a:solidFill>
                  <a:latin typeface="Times New Roman" panose="02020603050405020304" pitchFamily="18" charset="0"/>
                  <a:cs typeface="Times New Roman" panose="02020603050405020304" pitchFamily="18" charset="0"/>
                </a:rPr>
                <a:t>* Đọc </a:t>
              </a:r>
              <a:r>
                <a:rPr lang="vi-VN" sz="2800" b="1">
                  <a:solidFill>
                    <a:schemeClr val="tx1"/>
                  </a:solidFill>
                  <a:latin typeface="Times New Roman" panose="02020603050405020304" pitchFamily="18" charset="0"/>
                  <a:cs typeface="Times New Roman" panose="02020603050405020304" pitchFamily="18" charset="0"/>
                </a:rPr>
                <a:t>và tìm hiểu chú thích</a:t>
              </a:r>
              <a:endParaRPr lang="en-GB" sz="2800">
                <a:solidFill>
                  <a:schemeClr val="tx1"/>
                </a:solidFill>
                <a:latin typeface="Times New Roman" panose="02020603050405020304" pitchFamily="18" charset="0"/>
                <a:cs typeface="Times New Roman" panose="02020603050405020304" pitchFamily="18" charset="0"/>
              </a:endParaRPr>
            </a:p>
          </p:txBody>
        </p:sp>
      </p:grpSp>
      <p:grpSp>
        <p:nvGrpSpPr>
          <p:cNvPr id="49" name="Group 48"/>
          <p:cNvGrpSpPr>
            <a:grpSpLocks/>
          </p:cNvGrpSpPr>
          <p:nvPr/>
        </p:nvGrpSpPr>
        <p:grpSpPr bwMode="auto">
          <a:xfrm>
            <a:off x="5396194" y="2337689"/>
            <a:ext cx="3442966" cy="2239495"/>
            <a:chOff x="3622568" y="6235320"/>
            <a:chExt cx="6434914" cy="5095888"/>
          </a:xfrm>
        </p:grpSpPr>
        <p:grpSp>
          <p:nvGrpSpPr>
            <p:cNvPr id="50" name="Group 65"/>
            <p:cNvGrpSpPr>
              <a:grpSpLocks/>
            </p:cNvGrpSpPr>
            <p:nvPr/>
          </p:nvGrpSpPr>
          <p:grpSpPr bwMode="auto">
            <a:xfrm>
              <a:off x="3622568" y="6235320"/>
              <a:ext cx="6434914" cy="5095888"/>
              <a:chOff x="3622568" y="6296735"/>
              <a:chExt cx="6434914" cy="4060921"/>
            </a:xfrm>
          </p:grpSpPr>
          <p:sp>
            <p:nvSpPr>
              <p:cNvPr id="52" name="Rounded Rectangle 51"/>
              <p:cNvSpPr/>
              <p:nvPr/>
            </p:nvSpPr>
            <p:spPr>
              <a:xfrm>
                <a:off x="3779005" y="6296735"/>
                <a:ext cx="6278477" cy="4060921"/>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3" name="Rectangle 68"/>
              <p:cNvSpPr>
                <a:spLocks noChangeArrowheads="1"/>
              </p:cNvSpPr>
              <p:nvPr/>
            </p:nvSpPr>
            <p:spPr bwMode="auto">
              <a:xfrm>
                <a:off x="3622568" y="7432688"/>
                <a:ext cx="6434912" cy="2237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a:latin typeface="Times New Roman" panose="02020603050405020304" pitchFamily="18" charset="0"/>
                    <a:cs typeface="Times New Roman" panose="02020603050405020304" pitchFamily="18" charset="0"/>
                  </a:rPr>
                  <a:t>L</a:t>
                </a:r>
                <a:r>
                  <a:rPr lang="vi-VN" sz="2800" smtClean="0">
                    <a:latin typeface="Times New Roman" panose="02020603050405020304" pitchFamily="18" charset="0"/>
                    <a:cs typeface="Times New Roman" panose="02020603050405020304" pitchFamily="18" charset="0"/>
                  </a:rPr>
                  <a:t>à </a:t>
                </a:r>
                <a:r>
                  <a:rPr lang="vi-VN" sz="2800">
                    <a:latin typeface="Times New Roman" panose="02020603050405020304" pitchFamily="18" charset="0"/>
                    <a:cs typeface="Times New Roman" panose="02020603050405020304" pitchFamily="18" charset="0"/>
                  </a:rPr>
                  <a:t>tác phẩm viết bằng chữ  Hán, in trong "</a:t>
                </a:r>
                <a:r>
                  <a:rPr lang="vi-VN" sz="2800" i="1">
                    <a:latin typeface="Times New Roman" panose="02020603050405020304" pitchFamily="18" charset="0"/>
                    <a:cs typeface="Times New Roman" panose="02020603050405020304" pitchFamily="18" charset="0"/>
                  </a:rPr>
                  <a:t>Lan Trì kiến văn lục</a:t>
                </a:r>
                <a:r>
                  <a:rPr lang="vi-VN" sz="2800">
                    <a:latin typeface="Times New Roman" panose="02020603050405020304" pitchFamily="18" charset="0"/>
                    <a:cs typeface="Times New Roman" panose="02020603050405020304" pitchFamily="18" charset="0"/>
                  </a:rPr>
                  <a:t>".</a:t>
                </a:r>
                <a:endParaRPr lang="en-US" altLang="en-US" sz="2800" b="1" dirty="0">
                  <a:latin typeface="Times New Roman" panose="02020603050405020304" pitchFamily="18" charset="0"/>
                  <a:cs typeface="Times New Roman" panose="02020603050405020304" pitchFamily="18" charset="0"/>
                </a:endParaRPr>
              </a:p>
            </p:txBody>
          </p:sp>
        </p:grpSp>
        <p:sp>
          <p:nvSpPr>
            <p:cNvPr id="51" name="Rounded Rectangle 50"/>
            <p:cNvSpPr/>
            <p:nvPr/>
          </p:nvSpPr>
          <p:spPr>
            <a:xfrm>
              <a:off x="3877251" y="6458959"/>
              <a:ext cx="6036648"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1875"/>
                </a:lnSpc>
                <a:defRPr/>
              </a:pPr>
              <a:r>
                <a:rPr lang="vi-VN" sz="2800" b="1" smtClean="0">
                  <a:solidFill>
                    <a:schemeClr val="tx1"/>
                  </a:solidFill>
                  <a:latin typeface="Times New Roman" panose="02020603050405020304" pitchFamily="18" charset="0"/>
                  <a:cs typeface="Times New Roman" panose="02020603050405020304" pitchFamily="18" charset="0"/>
                </a:rPr>
                <a:t>* Xuất </a:t>
              </a:r>
              <a:r>
                <a:rPr lang="vi-VN" sz="2800" b="1">
                  <a:solidFill>
                    <a:schemeClr val="tx1"/>
                  </a:solidFill>
                  <a:latin typeface="Times New Roman" panose="02020603050405020304" pitchFamily="18" charset="0"/>
                  <a:cs typeface="Times New Roman" panose="02020603050405020304" pitchFamily="18" charset="0"/>
                </a:rPr>
                <a:t>xứ</a:t>
              </a:r>
              <a:endParaRPr lang="vi-VN" sz="2800" b="1" dirty="0">
                <a:solidFill>
                  <a:schemeClr val="tx1"/>
                </a:solidFill>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a:off x="8645607" y="2367313"/>
            <a:ext cx="3422623" cy="2246606"/>
            <a:chOff x="5102208" y="6537678"/>
            <a:chExt cx="4712347" cy="5034494"/>
          </a:xfrm>
        </p:grpSpPr>
        <p:grpSp>
          <p:nvGrpSpPr>
            <p:cNvPr id="55" name="Group 70"/>
            <p:cNvGrpSpPr>
              <a:grpSpLocks/>
            </p:cNvGrpSpPr>
            <p:nvPr/>
          </p:nvGrpSpPr>
          <p:grpSpPr bwMode="auto">
            <a:xfrm>
              <a:off x="5102208" y="6537678"/>
              <a:ext cx="4712347" cy="5034494"/>
              <a:chOff x="5102208" y="6537682"/>
              <a:chExt cx="4712347" cy="4011995"/>
            </a:xfrm>
          </p:grpSpPr>
          <p:sp>
            <p:nvSpPr>
              <p:cNvPr id="57" name="Rounded Rectangle 56"/>
              <p:cNvSpPr/>
              <p:nvPr/>
            </p:nvSpPr>
            <p:spPr>
              <a:xfrm>
                <a:off x="5472561" y="6537682"/>
                <a:ext cx="3961375" cy="4011995"/>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8" name="Rectangle 73"/>
              <p:cNvSpPr>
                <a:spLocks noChangeArrowheads="1"/>
              </p:cNvSpPr>
              <p:nvPr/>
            </p:nvSpPr>
            <p:spPr bwMode="auto">
              <a:xfrm>
                <a:off x="5102208" y="7525043"/>
                <a:ext cx="4712347" cy="153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a:latin typeface="Times New Roman" panose="02020603050405020304" pitchFamily="18" charset="0"/>
                    <a:cs typeface="Times New Roman" panose="02020603050405020304" pitchFamily="18" charset="0"/>
                  </a:rPr>
                  <a:t>L</a:t>
                </a:r>
                <a:r>
                  <a:rPr lang="vi-VN" sz="2800" smtClean="0">
                    <a:latin typeface="Times New Roman" panose="02020603050405020304" pitchFamily="18" charset="0"/>
                    <a:cs typeface="Times New Roman" panose="02020603050405020304" pitchFamily="18" charset="0"/>
                  </a:rPr>
                  <a:t>à văn bản </a:t>
                </a:r>
                <a:r>
                  <a:rPr lang="vi-VN" sz="2800">
                    <a:latin typeface="Times New Roman" panose="02020603050405020304" pitchFamily="18" charset="0"/>
                    <a:cs typeface="Times New Roman" panose="02020603050405020304" pitchFamily="18" charset="0"/>
                  </a:rPr>
                  <a:t>truyện truyền kì trung đại</a:t>
                </a:r>
                <a:endParaRPr lang="en-US" altLang="en-US" sz="2800" b="1" dirty="0">
                  <a:latin typeface="Times New Roman" panose="02020603050405020304" pitchFamily="18" charset="0"/>
                  <a:cs typeface="Times New Roman" panose="02020603050405020304" pitchFamily="18" charset="0"/>
                </a:endParaRPr>
              </a:p>
            </p:txBody>
          </p:sp>
        </p:grpSp>
        <p:sp>
          <p:nvSpPr>
            <p:cNvPr id="56" name="Rounded Rectangle 55"/>
            <p:cNvSpPr/>
            <p:nvPr/>
          </p:nvSpPr>
          <p:spPr>
            <a:xfrm>
              <a:off x="5548281" y="6645357"/>
              <a:ext cx="3718449" cy="1009361"/>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nSpc>
                  <a:spcPts val="1875"/>
                </a:lnSpc>
                <a:defRPr/>
              </a:pPr>
              <a:r>
                <a:rPr lang="vi-VN" sz="2800" b="1" smtClean="0">
                  <a:solidFill>
                    <a:schemeClr val="tx1"/>
                  </a:solidFill>
                  <a:latin typeface="Times New Roman" panose="02020603050405020304" pitchFamily="18" charset="0"/>
                  <a:cs typeface="Times New Roman" panose="02020603050405020304" pitchFamily="18" charset="0"/>
                </a:rPr>
                <a:t>* Kiểu văn bản</a:t>
              </a:r>
              <a:endParaRPr lang="vi-VN" sz="2800" b="1" dirty="0">
                <a:solidFill>
                  <a:schemeClr val="tx1"/>
                </a:solidFill>
                <a:latin typeface="Times New Roman" panose="02020603050405020304" pitchFamily="18" charset="0"/>
                <a:cs typeface="Times New Roman" panose="02020603050405020304" pitchFamily="18" charset="0"/>
              </a:endParaRPr>
            </a:p>
          </p:txBody>
        </p:sp>
      </p:grpSp>
      <p:pic>
        <p:nvPicPr>
          <p:cNvPr id="73" name="Shape 92"/>
          <p:cNvPicPr/>
          <p:nvPr/>
        </p:nvPicPr>
        <p:blipFill>
          <a:blip r:embed="rId28"/>
          <a:stretch/>
        </p:blipFill>
        <p:spPr>
          <a:xfrm>
            <a:off x="1757272" y="4515773"/>
            <a:ext cx="2450216" cy="17246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3" name="Picture 2"/>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871511" y="4487040"/>
            <a:ext cx="2512717" cy="174200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9018809" y="4456246"/>
            <a:ext cx="2509041" cy="17240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1000"/>
                                        <p:tgtEl>
                                          <p:spTgt spid="44"/>
                                        </p:tgtEl>
                                      </p:cBhvr>
                                    </p:animEffect>
                                    <p:anim calcmode="lin" valueType="num">
                                      <p:cBhvr>
                                        <p:cTn id="20" dur="1000" fill="hold"/>
                                        <p:tgtEl>
                                          <p:spTgt spid="44"/>
                                        </p:tgtEl>
                                        <p:attrNameLst>
                                          <p:attrName>ppt_x</p:attrName>
                                        </p:attrNameLst>
                                      </p:cBhvr>
                                      <p:tavLst>
                                        <p:tav tm="0">
                                          <p:val>
                                            <p:strVal val="#ppt_x"/>
                                          </p:val>
                                        </p:tav>
                                        <p:tav tm="100000">
                                          <p:val>
                                            <p:strVal val="#ppt_x"/>
                                          </p:val>
                                        </p:tav>
                                      </p:tavLst>
                                    </p:anim>
                                    <p:anim calcmode="lin" valueType="num">
                                      <p:cBhvr>
                                        <p:cTn id="21"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73"/>
                                        </p:tgtEl>
                                        <p:attrNameLst>
                                          <p:attrName>style.visibility</p:attrName>
                                        </p:attrNameLst>
                                      </p:cBhvr>
                                      <p:to>
                                        <p:strVal val="visible"/>
                                      </p:to>
                                    </p:set>
                                    <p:animEffect transition="in" filter="circle(in)">
                                      <p:cBhvr>
                                        <p:cTn id="26" dur="2000"/>
                                        <p:tgtEl>
                                          <p:spTgt spid="73"/>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1000"/>
                                        <p:tgtEl>
                                          <p:spTgt spid="29"/>
                                        </p:tgtEl>
                                      </p:cBhvr>
                                    </p:animEffect>
                                    <p:anim calcmode="lin" valueType="num">
                                      <p:cBhvr>
                                        <p:cTn id="32" dur="1000" fill="hold"/>
                                        <p:tgtEl>
                                          <p:spTgt spid="29"/>
                                        </p:tgtEl>
                                        <p:attrNameLst>
                                          <p:attrName>ppt_x</p:attrName>
                                        </p:attrNameLst>
                                      </p:cBhvr>
                                      <p:tavLst>
                                        <p:tav tm="0">
                                          <p:val>
                                            <p:strVal val="#ppt_x"/>
                                          </p:val>
                                        </p:tav>
                                        <p:tav tm="100000">
                                          <p:val>
                                            <p:strVal val="#ppt_x"/>
                                          </p:val>
                                        </p:tav>
                                      </p:tavLst>
                                    </p:anim>
                                    <p:anim calcmode="lin" valueType="num">
                                      <p:cBhvr>
                                        <p:cTn id="3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fade">
                                      <p:cBhvr>
                                        <p:cTn id="38" dur="1000"/>
                                        <p:tgtEl>
                                          <p:spTgt spid="49"/>
                                        </p:tgtEl>
                                      </p:cBhvr>
                                    </p:animEffect>
                                    <p:anim calcmode="lin" valueType="num">
                                      <p:cBhvr>
                                        <p:cTn id="39" dur="1000" fill="hold"/>
                                        <p:tgtEl>
                                          <p:spTgt spid="49"/>
                                        </p:tgtEl>
                                        <p:attrNameLst>
                                          <p:attrName>ppt_x</p:attrName>
                                        </p:attrNameLst>
                                      </p:cBhvr>
                                      <p:tavLst>
                                        <p:tav tm="0">
                                          <p:val>
                                            <p:strVal val="#ppt_x"/>
                                          </p:val>
                                        </p:tav>
                                        <p:tav tm="100000">
                                          <p:val>
                                            <p:strVal val="#ppt_x"/>
                                          </p:val>
                                        </p:tav>
                                      </p:tavLst>
                                    </p:anim>
                                    <p:anim calcmode="lin" valueType="num">
                                      <p:cBhvr>
                                        <p:cTn id="40"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circle(in)">
                                      <p:cBhvr>
                                        <p:cTn id="45" dur="20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barn(inVertical)">
                                      <p:cBhvr>
                                        <p:cTn id="50" dur="500"/>
                                        <p:tgtEl>
                                          <p:spTgt spid="33"/>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4"/>
                                        </p:tgtEl>
                                        <p:attrNameLst>
                                          <p:attrName>style.visibility</p:attrName>
                                        </p:attrNameLst>
                                      </p:cBhvr>
                                      <p:to>
                                        <p:strVal val="visible"/>
                                      </p:to>
                                    </p:set>
                                    <p:animEffect transition="in" filter="barn(inVertical)">
                                      <p:cBhvr>
                                        <p:cTn id="55" dur="500"/>
                                        <p:tgtEl>
                                          <p:spTgt spid="54"/>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circle(in)">
                                      <p:cBhvr>
                                        <p:cTn id="6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ounded Rectangle 28"/>
          <p:cNvSpPr/>
          <p:nvPr/>
        </p:nvSpPr>
        <p:spPr>
          <a:xfrm>
            <a:off x="3466707" y="966330"/>
            <a:ext cx="7417874" cy="4989197"/>
          </a:xfrm>
          <a:prstGeom prst="roundRect">
            <a:avLst/>
          </a:prstGeom>
          <a:solidFill>
            <a:schemeClr val="accent1">
              <a:lumMod val="50000"/>
              <a:alpha val="12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33"/>
          </a:p>
        </p:txBody>
      </p:sp>
      <p:sp>
        <p:nvSpPr>
          <p:cNvPr id="31" name="AutoShape 77"/>
          <p:cNvSpPr>
            <a:spLocks noChangeArrowheads="1"/>
          </p:cNvSpPr>
          <p:nvPr/>
        </p:nvSpPr>
        <p:spPr bwMode="ltGray">
          <a:xfrm rot="5400000">
            <a:off x="2452394" y="2716852"/>
            <a:ext cx="2055911" cy="1939528"/>
          </a:xfrm>
          <a:custGeom>
            <a:avLst/>
            <a:gdLst>
              <a:gd name="G0" fmla="+- 64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64"/>
              <a:gd name="G18" fmla="*/ 64 1 2"/>
              <a:gd name="G19" fmla="+- G18 5400 0"/>
              <a:gd name="G20" fmla="cos G19 11796480"/>
              <a:gd name="G21" fmla="sin G19 11796480"/>
              <a:gd name="G22" fmla="+- G20 10800 0"/>
              <a:gd name="G23" fmla="+- G21 10800 0"/>
              <a:gd name="G24" fmla="+- 10800 0 G20"/>
              <a:gd name="G25" fmla="+- 64 10800 0"/>
              <a:gd name="G26" fmla="?: G9 G17 G25"/>
              <a:gd name="G27" fmla="?: G9 0 21600"/>
              <a:gd name="G28" fmla="cos 10800 11796480"/>
              <a:gd name="G29" fmla="sin 10800 11796480"/>
              <a:gd name="G30" fmla="sin 64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68 w 21600"/>
              <a:gd name="T15" fmla="*/ 10800 h 21600"/>
              <a:gd name="T16" fmla="*/ 10800 w 21600"/>
              <a:gd name="T17" fmla="*/ 10736 h 21600"/>
              <a:gd name="T18" fmla="*/ 16232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36" y="10800"/>
                </a:moveTo>
                <a:cubicBezTo>
                  <a:pt x="10736" y="10764"/>
                  <a:pt x="10764" y="10736"/>
                  <a:pt x="10800" y="10736"/>
                </a:cubicBezTo>
                <a:cubicBezTo>
                  <a:pt x="10835" y="10735"/>
                  <a:pt x="10863" y="10764"/>
                  <a:pt x="10864" y="10799"/>
                </a:cubicBezTo>
                <a:lnTo>
                  <a:pt x="21600" y="10800"/>
                </a:lnTo>
                <a:cubicBezTo>
                  <a:pt x="21600" y="4835"/>
                  <a:pt x="16764" y="0"/>
                  <a:pt x="10800" y="0"/>
                </a:cubicBezTo>
                <a:cubicBezTo>
                  <a:pt x="4835" y="0"/>
                  <a:pt x="0" y="4835"/>
                  <a:pt x="0" y="10800"/>
                </a:cubicBezTo>
                <a:close/>
              </a:path>
            </a:pathLst>
          </a:custGeom>
          <a:gradFill rotWithShape="1">
            <a:gsLst>
              <a:gs pos="0">
                <a:srgbClr val="FFFF00">
                  <a:lumMod val="67000"/>
                </a:srgbClr>
              </a:gs>
              <a:gs pos="100000">
                <a:srgbClr val="FFC000">
                  <a:lumMod val="90000"/>
                </a:srgbClr>
              </a:gs>
            </a:gsLst>
            <a:lin ang="5400000" scaled="1"/>
          </a:gradFill>
          <a:ln>
            <a:noFill/>
          </a:ln>
          <a:effectLst/>
          <a:extLst/>
        </p:spPr>
        <p:txBody>
          <a:bodyPr wrap="none" anchor="ctr"/>
          <a:lstStyle/>
          <a:p>
            <a:endParaRPr lang="en-US" sz="1433" dirty="0"/>
          </a:p>
        </p:txBody>
      </p:sp>
      <p:sp>
        <p:nvSpPr>
          <p:cNvPr id="32" name="AutoShape 29"/>
          <p:cNvSpPr>
            <a:spLocks noChangeArrowheads="1"/>
          </p:cNvSpPr>
          <p:nvPr/>
        </p:nvSpPr>
        <p:spPr bwMode="gray">
          <a:xfrm rot="5400000">
            <a:off x="1893633" y="2276871"/>
            <a:ext cx="3813845" cy="259692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1"/>
                  <a:pt x="10800" y="322"/>
                </a:cubicBezTo>
                <a:cubicBezTo>
                  <a:pt x="16524" y="322"/>
                  <a:pt x="21189" y="4916"/>
                  <a:pt x="21276" y="10641"/>
                </a:cubicBezTo>
                <a:lnTo>
                  <a:pt x="21598" y="10636"/>
                </a:lnTo>
                <a:cubicBezTo>
                  <a:pt x="21509" y="4736"/>
                  <a:pt x="16700" y="-1"/>
                  <a:pt x="10799" y="0"/>
                </a:cubicBezTo>
                <a:cubicBezTo>
                  <a:pt x="4899" y="0"/>
                  <a:pt x="90" y="4736"/>
                  <a:pt x="1" y="10636"/>
                </a:cubicBezTo>
                <a:close/>
              </a:path>
            </a:pathLst>
          </a:custGeom>
          <a:gradFill rotWithShape="1">
            <a:gsLst>
              <a:gs pos="0">
                <a:srgbClr val="FFFF00">
                  <a:lumMod val="56000"/>
                </a:srgbClr>
              </a:gs>
              <a:gs pos="100000">
                <a:schemeClr val="accent6">
                  <a:lumMod val="77000"/>
                </a:schemeClr>
              </a:gs>
            </a:gsLst>
            <a:lin ang="5400000" scaled="1"/>
          </a:gradFill>
          <a:ln>
            <a:noFill/>
          </a:ln>
          <a:effectLst/>
          <a:extLst/>
        </p:spPr>
        <p:txBody>
          <a:bodyPr wrap="none" anchor="ctr"/>
          <a:lstStyle/>
          <a:p>
            <a:endParaRPr lang="en-US" sz="1433"/>
          </a:p>
        </p:txBody>
      </p:sp>
      <p:grpSp>
        <p:nvGrpSpPr>
          <p:cNvPr id="33" name="Group 46"/>
          <p:cNvGrpSpPr>
            <a:grpSpLocks/>
          </p:cNvGrpSpPr>
          <p:nvPr/>
        </p:nvGrpSpPr>
        <p:grpSpPr bwMode="auto">
          <a:xfrm>
            <a:off x="4189158" y="2029403"/>
            <a:ext cx="962010" cy="922364"/>
            <a:chOff x="1583" y="1494"/>
            <a:chExt cx="526" cy="526"/>
          </a:xfrm>
        </p:grpSpPr>
        <p:sp>
          <p:nvSpPr>
            <p:cNvPr id="34" name="Oval 47"/>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5" name="Oval 48"/>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6" name="Oval 49"/>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37" name="Oval 50"/>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38" name="Oval 51"/>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grpSp>
        <p:nvGrpSpPr>
          <p:cNvPr id="39" name="Group 31"/>
          <p:cNvGrpSpPr>
            <a:grpSpLocks/>
          </p:cNvGrpSpPr>
          <p:nvPr/>
        </p:nvGrpSpPr>
        <p:grpSpPr bwMode="auto">
          <a:xfrm>
            <a:off x="4425190" y="3932626"/>
            <a:ext cx="926004" cy="1026372"/>
            <a:chOff x="1583" y="1494"/>
            <a:chExt cx="526" cy="526"/>
          </a:xfrm>
        </p:grpSpPr>
        <p:sp>
          <p:nvSpPr>
            <p:cNvPr id="40" name="Oval 32"/>
            <p:cNvSpPr>
              <a:spLocks noChangeArrowheads="1"/>
            </p:cNvSpPr>
            <p:nvPr/>
          </p:nvSpPr>
          <p:spPr bwMode="gray">
            <a:xfrm>
              <a:off x="1583" y="1494"/>
              <a:ext cx="526" cy="526"/>
            </a:xfrm>
            <a:prstGeom prst="ellipse">
              <a:avLst/>
            </a:prstGeom>
            <a:solidFill>
              <a:schemeClr val="accent1"/>
            </a:soli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41" name="Oval 33"/>
            <p:cNvSpPr>
              <a:spLocks noChangeArrowheads="1"/>
            </p:cNvSpPr>
            <p:nvPr/>
          </p:nvSpPr>
          <p:spPr bwMode="gray">
            <a:xfrm>
              <a:off x="1634" y="1547"/>
              <a:ext cx="425" cy="425"/>
            </a:xfrm>
            <a:prstGeom prst="ellipse">
              <a:avLst/>
            </a:prstGeom>
            <a:gradFill rotWithShape="1">
              <a:gsLst>
                <a:gs pos="0">
                  <a:srgbClr val="10E470"/>
                </a:gs>
                <a:gs pos="100000">
                  <a:srgbClr val="10E470">
                    <a:gamma/>
                    <a:shade val="57255"/>
                    <a:invGamma/>
                  </a:srgbClr>
                </a:gs>
              </a:gsLst>
              <a:path path="rect">
                <a:fillToRect l="100000" t="10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42" name="Oval 34"/>
            <p:cNvSpPr>
              <a:spLocks noChangeArrowheads="1"/>
            </p:cNvSpPr>
            <p:nvPr/>
          </p:nvSpPr>
          <p:spPr bwMode="gray">
            <a:xfrm>
              <a:off x="1642" y="1557"/>
              <a:ext cx="406" cy="406"/>
            </a:xfrm>
            <a:prstGeom prst="ellipse">
              <a:avLst/>
            </a:prstGeom>
            <a:gradFill rotWithShape="1">
              <a:gsLst>
                <a:gs pos="0">
                  <a:srgbClr val="FFFF00">
                    <a:alpha val="85001"/>
                  </a:srgbClr>
                </a:gs>
                <a:gs pos="100000">
                  <a:srgbClr val="FFFF00">
                    <a:gamma/>
                    <a:shade val="63529"/>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sp>
          <p:nvSpPr>
            <p:cNvPr id="43" name="Oval 35"/>
            <p:cNvSpPr>
              <a:spLocks noChangeArrowheads="1"/>
            </p:cNvSpPr>
            <p:nvPr/>
          </p:nvSpPr>
          <p:spPr bwMode="gray">
            <a:xfrm>
              <a:off x="1652" y="1582"/>
              <a:ext cx="265" cy="266"/>
            </a:xfrm>
            <a:prstGeom prst="ellipse">
              <a:avLst/>
            </a:prstGeom>
            <a:gradFill rotWithShape="1">
              <a:gsLst>
                <a:gs pos="0">
                  <a:srgbClr val="E9940B">
                    <a:gamma/>
                    <a:tint val="0"/>
                    <a:invGamma/>
                  </a:srgbClr>
                </a:gs>
                <a:gs pos="100000">
                  <a:srgbClr val="E9940B">
                    <a:alpha val="0"/>
                  </a:srgbClr>
                </a:gs>
              </a:gsLst>
              <a:path path="shape">
                <a:fillToRect l="50000" t="50000" r="50000" b="50000"/>
              </a:path>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endParaRPr lang="en-US" sz="1433"/>
            </a:p>
          </p:txBody>
        </p:sp>
        <p:sp>
          <p:nvSpPr>
            <p:cNvPr id="44" name="Oval 36"/>
            <p:cNvSpPr>
              <a:spLocks noChangeArrowheads="1"/>
            </p:cNvSpPr>
            <p:nvPr/>
          </p:nvSpPr>
          <p:spPr bwMode="gray">
            <a:xfrm>
              <a:off x="1659" y="1571"/>
              <a:ext cx="366" cy="366"/>
            </a:xfrm>
            <a:prstGeom prst="ellipse">
              <a:avLst/>
            </a:prstGeom>
            <a:gradFill rotWithShape="1">
              <a:gsLst>
                <a:gs pos="0">
                  <a:srgbClr val="FFFF00">
                    <a:alpha val="0"/>
                  </a:srgbClr>
                </a:gs>
                <a:gs pos="100000">
                  <a:srgbClr val="FFFF00">
                    <a:gamma/>
                    <a:shade val="76078"/>
                    <a:invGamma/>
                  </a:srgbClr>
                </a:gs>
              </a:gsLst>
              <a:lin ang="27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152400" dir="16200000" sy="-100000" rotWithShape="0">
                      <a:schemeClr val="bg2">
                        <a:alpha val="50000"/>
                      </a:schemeClr>
                    </a:outerShdw>
                  </a:effectLst>
                </a14:hiddenEffects>
              </a:ext>
            </a:extLst>
          </p:spPr>
          <p:txBody>
            <a:bodyPr wrap="none" anchor="ctr"/>
            <a:lstStyle/>
            <a:p>
              <a:endParaRPr lang="en-US" sz="1433"/>
            </a:p>
          </p:txBody>
        </p:sp>
      </p:grpSp>
      <p:sp>
        <p:nvSpPr>
          <p:cNvPr id="45" name="AutoShape 45"/>
          <p:cNvSpPr>
            <a:spLocks noChangeArrowheads="1"/>
          </p:cNvSpPr>
          <p:nvPr/>
        </p:nvSpPr>
        <p:spPr bwMode="ltGray">
          <a:xfrm>
            <a:off x="5438216" y="3925839"/>
            <a:ext cx="5001848" cy="1565705"/>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433"/>
          </a:p>
        </p:txBody>
      </p:sp>
      <p:sp>
        <p:nvSpPr>
          <p:cNvPr id="46" name="AutoShape 45"/>
          <p:cNvSpPr>
            <a:spLocks noChangeArrowheads="1"/>
          </p:cNvSpPr>
          <p:nvPr/>
        </p:nvSpPr>
        <p:spPr bwMode="ltGray">
          <a:xfrm>
            <a:off x="5162353" y="1779210"/>
            <a:ext cx="5410827" cy="1793706"/>
          </a:xfrm>
          <a:prstGeom prst="roundRect">
            <a:avLst>
              <a:gd name="adj" fmla="val 50000"/>
            </a:avLst>
          </a:prstGeom>
          <a:gradFill rotWithShape="1">
            <a:gsLst>
              <a:gs pos="0">
                <a:srgbClr val="FFC000"/>
              </a:gs>
              <a:gs pos="100000">
                <a:schemeClr val="bg1">
                  <a:alpha val="0"/>
                </a:schemeClr>
              </a:gs>
            </a:gsLst>
            <a:lin ang="0" scaled="1"/>
          </a:gradFill>
          <a:ln>
            <a:noFill/>
          </a:ln>
          <a:effectLst/>
          <a:extLst/>
        </p:spPr>
        <p:txBody>
          <a:bodyPr wrap="none" anchor="ctr"/>
          <a:lstStyle/>
          <a:p>
            <a:endParaRPr lang="en-US" sz="1433"/>
          </a:p>
        </p:txBody>
      </p:sp>
      <p:sp>
        <p:nvSpPr>
          <p:cNvPr id="47" name="Rectangle 46"/>
          <p:cNvSpPr/>
          <p:nvPr/>
        </p:nvSpPr>
        <p:spPr>
          <a:xfrm>
            <a:off x="3481991" y="3141928"/>
            <a:ext cx="878476" cy="762645"/>
          </a:xfrm>
          <a:prstGeom prst="rect">
            <a:avLst/>
          </a:prstGeom>
        </p:spPr>
        <p:txBody>
          <a:bodyPr wrap="square">
            <a:spAutoFit/>
          </a:bodyPr>
          <a:lstStyle/>
          <a:p>
            <a:r>
              <a:rPr lang="vi-VN" sz="2178" b="1" smtClean="0"/>
              <a:t>* BỐ CỤC</a:t>
            </a:r>
            <a:endParaRPr lang="en-GB" sz="2178"/>
          </a:p>
        </p:txBody>
      </p:sp>
      <p:sp>
        <p:nvSpPr>
          <p:cNvPr id="48" name="Rectangle 47"/>
          <p:cNvSpPr/>
          <p:nvPr/>
        </p:nvSpPr>
        <p:spPr>
          <a:xfrm>
            <a:off x="5386669" y="1865250"/>
            <a:ext cx="5347592" cy="1754326"/>
          </a:xfrm>
          <a:prstGeom prst="rect">
            <a:avLst/>
          </a:prstGeom>
        </p:spPr>
        <p:txBody>
          <a:bodyPr wrap="square">
            <a:spAutoFit/>
          </a:bodyPr>
          <a:lstStyle/>
          <a:p>
            <a:r>
              <a:rPr lang="vi-VN" sz="3600" b="1">
                <a:latin typeface="Times New Roman" panose="02020603050405020304" pitchFamily="18" charset="0"/>
                <a:cs typeface="Times New Roman" panose="02020603050405020304" pitchFamily="18" charset="0"/>
              </a:rPr>
              <a:t>Đoạn 1:</a:t>
            </a:r>
            <a:r>
              <a:rPr lang="vi-VN" sz="3600">
                <a:latin typeface="Times New Roman" panose="02020603050405020304" pitchFamily="18" charset="0"/>
                <a:cs typeface="Times New Roman" panose="02020603050405020304" pitchFamily="18" charset="0"/>
              </a:rPr>
              <a:t> từ đầu đến </a:t>
            </a:r>
            <a:r>
              <a:rPr lang="vi-VN" sz="3600" i="1">
                <a:latin typeface="Times New Roman" panose="02020603050405020304" pitchFamily="18" charset="0"/>
                <a:cs typeface="Times New Roman" panose="02020603050405020304" pitchFamily="18" charset="0"/>
              </a:rPr>
              <a:t>mà sống qua được</a:t>
            </a:r>
            <a:r>
              <a:rPr lang="vi-VN" sz="3600">
                <a:latin typeface="Times New Roman" panose="02020603050405020304" pitchFamily="18" charset="0"/>
                <a:cs typeface="Times New Roman" panose="02020603050405020304" pitchFamily="18" charset="0"/>
              </a:rPr>
              <a:t>: Hổ trả nghĩa bà đỡ Trần. </a:t>
            </a:r>
            <a:endParaRPr lang="en-GB" sz="3200">
              <a:latin typeface="Times New Roman" panose="02020603050405020304" pitchFamily="18" charset="0"/>
              <a:cs typeface="Times New Roman" panose="02020603050405020304" pitchFamily="18" charset="0"/>
            </a:endParaRPr>
          </a:p>
        </p:txBody>
      </p:sp>
      <p:sp>
        <p:nvSpPr>
          <p:cNvPr id="49" name="Rectangle 48"/>
          <p:cNvSpPr/>
          <p:nvPr/>
        </p:nvSpPr>
        <p:spPr>
          <a:xfrm>
            <a:off x="5558818" y="4165159"/>
            <a:ext cx="4642706" cy="1200329"/>
          </a:xfrm>
          <a:prstGeom prst="rect">
            <a:avLst/>
          </a:prstGeom>
        </p:spPr>
        <p:txBody>
          <a:bodyPr wrap="square">
            <a:spAutoFit/>
          </a:bodyPr>
          <a:lstStyle/>
          <a:p>
            <a:pPr algn="just"/>
            <a:r>
              <a:rPr lang="vi-VN" sz="3600" b="1">
                <a:latin typeface="Times New Roman" panose="02020603050405020304" pitchFamily="18" charset="0"/>
                <a:cs typeface="Times New Roman" panose="02020603050405020304" pitchFamily="18" charset="0"/>
              </a:rPr>
              <a:t>Đoạn 2:</a:t>
            </a:r>
            <a:r>
              <a:rPr lang="vi-VN" sz="3600">
                <a:latin typeface="Times New Roman" panose="02020603050405020304" pitchFamily="18" charset="0"/>
                <a:cs typeface="Times New Roman" panose="02020603050405020304" pitchFamily="18" charset="0"/>
              </a:rPr>
              <a:t> tiếp đến hết: Hổ trả nghĩa bác tiều</a:t>
            </a:r>
            <a:endParaRPr lang="en-GB" sz="320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barn(inVertical)">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barn(inVertical)">
                                      <p:cBhvr>
                                        <p:cTn id="15" dur="5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500"/>
                                        <p:tgtEl>
                                          <p:spTgt spid="4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barn(inVertical)">
                                      <p:cBhvr>
                                        <p:cTn id="26" dur="500"/>
                                        <p:tgtEl>
                                          <p:spTgt spid="4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inVertical)">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49"/>
                                        </p:tgtEl>
                                        <p:attrNameLst>
                                          <p:attrName>style.visibility</p:attrName>
                                        </p:attrNameLst>
                                      </p:cBhvr>
                                      <p:to>
                                        <p:strVal val="visible"/>
                                      </p:to>
                                    </p:set>
                                    <p:animEffect transition="in" filter="circle(in)">
                                      <p:cBhvr>
                                        <p:cTn id="36" dur="2000"/>
                                        <p:tgtEl>
                                          <p:spTgt spid="4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animBg="1"/>
      <p:bldP spid="45" grpId="0" animBg="1"/>
      <p:bldP spid="46" grpId="0" animBg="1"/>
      <p:bldP spid="47" grpId="0"/>
      <p:bldP spid="48"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5970478" y="126849"/>
            <a:ext cx="2390398" cy="646331"/>
          </a:xfrm>
          <a:prstGeom prst="rect">
            <a:avLst/>
          </a:prstGeom>
          <a:ln>
            <a:solidFill>
              <a:schemeClr val="accent1"/>
            </a:solidFill>
          </a:ln>
        </p:spPr>
        <p:txBody>
          <a:bodyPr wrap="none">
            <a:spAutoFit/>
          </a:bodyPr>
          <a:lstStyle/>
          <a:p>
            <a:r>
              <a:rPr lang="vi-VN" sz="3600" b="1" smtClean="0">
                <a:solidFill>
                  <a:srgbClr val="0070C0"/>
                </a:solidFill>
                <a:latin typeface="Times New Roman" panose="02020603050405020304" pitchFamily="18" charset="0"/>
                <a:ea typeface="MS Mincho"/>
              </a:rPr>
              <a:t>* Nhận xét</a:t>
            </a:r>
            <a:endParaRPr lang="en-GB"/>
          </a:p>
        </p:txBody>
      </p:sp>
      <p:grpSp>
        <p:nvGrpSpPr>
          <p:cNvPr id="29" name="Group 28"/>
          <p:cNvGrpSpPr>
            <a:grpSpLocks/>
          </p:cNvGrpSpPr>
          <p:nvPr/>
        </p:nvGrpSpPr>
        <p:grpSpPr bwMode="auto">
          <a:xfrm>
            <a:off x="5722939" y="755533"/>
            <a:ext cx="1405174" cy="806510"/>
            <a:chOff x="7285743" y="5782777"/>
            <a:chExt cx="2699505" cy="1425973"/>
          </a:xfrm>
        </p:grpSpPr>
        <p:cxnSp>
          <p:nvCxnSpPr>
            <p:cNvPr id="30" name="Straight Connector 29"/>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3" name="Group 32"/>
          <p:cNvGrpSpPr>
            <a:grpSpLocks/>
          </p:cNvGrpSpPr>
          <p:nvPr/>
        </p:nvGrpSpPr>
        <p:grpSpPr bwMode="auto">
          <a:xfrm>
            <a:off x="79514" y="1516492"/>
            <a:ext cx="5846628" cy="2246769"/>
            <a:chOff x="-9351592" y="4923947"/>
            <a:chExt cx="17681014" cy="6057252"/>
          </a:xfrm>
        </p:grpSpPr>
        <p:sp>
          <p:nvSpPr>
            <p:cNvPr id="34" name="Rounded Rectangle 33"/>
            <p:cNvSpPr/>
            <p:nvPr/>
          </p:nvSpPr>
          <p:spPr>
            <a:xfrm>
              <a:off x="-9351592" y="4960011"/>
              <a:ext cx="17453127" cy="559812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35" name="Rectangle 4"/>
            <p:cNvSpPr>
              <a:spLocks noChangeArrowheads="1"/>
            </p:cNvSpPr>
            <p:nvPr/>
          </p:nvSpPr>
          <p:spPr bwMode="auto">
            <a:xfrm>
              <a:off x="-9173806" y="4923947"/>
              <a:ext cx="17503228" cy="6057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Việc tác giả ghép hai câu chuyện khác nhau vào trong cùng một văn bản nhằm mục đích nói đến con người giúp đỡ hổ và được hổ báo ơn. Từ đó để thấy </a:t>
              </a:r>
              <a:r>
                <a:rPr lang="vi-VN" sz="2800" smtClean="0">
                  <a:latin typeface="Times New Roman" panose="02020603050405020304" pitchFamily="18" charset="0"/>
                  <a:cs typeface="Times New Roman" panose="02020603050405020304" pitchFamily="18" charset="0"/>
                </a:rPr>
                <a:t>rằng.</a:t>
              </a:r>
              <a:endParaRPr lang="en-GB" sz="2800">
                <a:latin typeface="Times New Roman" panose="02020603050405020304" pitchFamily="18" charset="0"/>
                <a:cs typeface="Times New Roman" panose="02020603050405020304" pitchFamily="18" charset="0"/>
              </a:endParaRPr>
            </a:p>
          </p:txBody>
        </p:sp>
      </p:grpSp>
      <p:grpSp>
        <p:nvGrpSpPr>
          <p:cNvPr id="37" name="Group 36"/>
          <p:cNvGrpSpPr>
            <a:grpSpLocks/>
          </p:cNvGrpSpPr>
          <p:nvPr/>
        </p:nvGrpSpPr>
        <p:grpSpPr bwMode="auto">
          <a:xfrm rot="15152611">
            <a:off x="7258738" y="722647"/>
            <a:ext cx="978066" cy="781906"/>
            <a:chOff x="7285743" y="5782777"/>
            <a:chExt cx="2699505" cy="1425973"/>
          </a:xfrm>
        </p:grpSpPr>
        <p:cxnSp>
          <p:nvCxnSpPr>
            <p:cNvPr id="38" name="Straight Connector 37"/>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0" name="Oval 39"/>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1" name="Group 40"/>
          <p:cNvGrpSpPr>
            <a:grpSpLocks/>
          </p:cNvGrpSpPr>
          <p:nvPr/>
        </p:nvGrpSpPr>
        <p:grpSpPr bwMode="auto">
          <a:xfrm>
            <a:off x="6112004" y="1517766"/>
            <a:ext cx="6138785" cy="2693916"/>
            <a:chOff x="-786479" y="6348025"/>
            <a:chExt cx="22908635" cy="6733068"/>
          </a:xfrm>
        </p:grpSpPr>
        <p:sp>
          <p:nvSpPr>
            <p:cNvPr id="42" name="Rounded Rectangle 41"/>
            <p:cNvSpPr/>
            <p:nvPr/>
          </p:nvSpPr>
          <p:spPr>
            <a:xfrm>
              <a:off x="-786479" y="6348025"/>
              <a:ext cx="22749627" cy="673306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43" name="Rectangle 4"/>
            <p:cNvSpPr>
              <a:spLocks noChangeArrowheads="1"/>
            </p:cNvSpPr>
            <p:nvPr/>
          </p:nvSpPr>
          <p:spPr bwMode="auto">
            <a:xfrm>
              <a:off x="-474285" y="6539911"/>
              <a:ext cx="22596441" cy="6262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smtClean="0">
                  <a:latin typeface="Times New Roman" panose="02020603050405020304" pitchFamily="18" charset="0"/>
                  <a:cs typeface="Times New Roman" panose="02020603050405020304" pitchFamily="18" charset="0"/>
                </a:rPr>
                <a:t>Nếu </a:t>
              </a:r>
              <a:r>
                <a:rPr lang="vi-VN" sz="2800">
                  <a:latin typeface="Times New Roman" panose="02020603050405020304" pitchFamily="18" charset="0"/>
                  <a:cs typeface="Times New Roman" panose="02020603050405020304" pitchFamily="18" charset="0"/>
                </a:rPr>
                <a:t>bớt đi một chuyện, văn bản sẽ chỉ kể đơn thuần về một câu chuyện con hổ được người khác giúp đỡ và nó cảm ơn. Đó chỉ là một con hổ, một câu chuyện đơn lẻ, không thể bật ra ý con hổ có nghĩa như ở nhan đề.</a:t>
              </a:r>
              <a:endParaRPr lang="en-GB" sz="2800">
                <a:latin typeface="Times New Roman" panose="02020603050405020304" pitchFamily="18" charset="0"/>
                <a:cs typeface="Times New Roman" panose="02020603050405020304" pitchFamily="18" charset="0"/>
              </a:endParaRPr>
            </a:p>
          </p:txBody>
        </p:sp>
      </p:grpSp>
      <p:grpSp>
        <p:nvGrpSpPr>
          <p:cNvPr id="45" name="Group 44"/>
          <p:cNvGrpSpPr>
            <a:grpSpLocks/>
          </p:cNvGrpSpPr>
          <p:nvPr/>
        </p:nvGrpSpPr>
        <p:grpSpPr bwMode="auto">
          <a:xfrm>
            <a:off x="1353481" y="3632642"/>
            <a:ext cx="1162900" cy="695662"/>
            <a:chOff x="7285743" y="5782777"/>
            <a:chExt cx="2699505" cy="1425973"/>
          </a:xfrm>
        </p:grpSpPr>
        <p:cxnSp>
          <p:nvCxnSpPr>
            <p:cNvPr id="46" name="Straight Connector 45"/>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8" name="Oval 47"/>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9" name="Group 48"/>
          <p:cNvGrpSpPr>
            <a:grpSpLocks/>
          </p:cNvGrpSpPr>
          <p:nvPr/>
        </p:nvGrpSpPr>
        <p:grpSpPr bwMode="auto">
          <a:xfrm>
            <a:off x="17901" y="4256587"/>
            <a:ext cx="3882920" cy="2294768"/>
            <a:chOff x="-9424623" y="5075903"/>
            <a:chExt cx="17526158" cy="6689761"/>
          </a:xfrm>
        </p:grpSpPr>
        <p:sp>
          <p:nvSpPr>
            <p:cNvPr id="50" name="Rounded Rectangle 49"/>
            <p:cNvSpPr/>
            <p:nvPr/>
          </p:nvSpPr>
          <p:spPr>
            <a:xfrm>
              <a:off x="-9351592" y="5075903"/>
              <a:ext cx="17453127" cy="668975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51" name="Rectangle 4"/>
            <p:cNvSpPr>
              <a:spLocks noChangeArrowheads="1"/>
            </p:cNvSpPr>
            <p:nvPr/>
          </p:nvSpPr>
          <p:spPr bwMode="auto">
            <a:xfrm>
              <a:off x="-9424623" y="5215831"/>
              <a:ext cx="17286691" cy="6549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smtClean="0">
                  <a:latin typeface="Times New Roman" panose="02020603050405020304" pitchFamily="18" charset="0"/>
                  <a:cs typeface="Times New Roman" panose="02020603050405020304" pitchFamily="18" charset="0"/>
                </a:rPr>
                <a:t>Đến </a:t>
              </a:r>
              <a:r>
                <a:rPr lang="vi-VN" sz="2800">
                  <a:latin typeface="Times New Roman" panose="02020603050405020304" pitchFamily="18" charset="0"/>
                  <a:cs typeface="Times New Roman" panose="02020603050405020304" pitchFamily="18" charset="0"/>
                </a:rPr>
                <a:t>loài vật tưởng như hung dữ, đáng sợ nhưng vẫn sống có nghĩa thì con người càng phải sống có nghĩa nhiều hơn.</a:t>
              </a:r>
              <a:endParaRPr lang="en-GB" sz="2800">
                <a:latin typeface="Times New Roman" panose="02020603050405020304" pitchFamily="18" charset="0"/>
                <a:cs typeface="Times New Roman" panose="02020603050405020304" pitchFamily="18" charset="0"/>
              </a:endParaRPr>
            </a:p>
          </p:txBody>
        </p:sp>
      </p:grpSp>
      <p:grpSp>
        <p:nvGrpSpPr>
          <p:cNvPr id="52" name="Group 51"/>
          <p:cNvGrpSpPr>
            <a:grpSpLocks/>
          </p:cNvGrpSpPr>
          <p:nvPr/>
        </p:nvGrpSpPr>
        <p:grpSpPr bwMode="auto">
          <a:xfrm rot="15398390">
            <a:off x="3095205" y="3433302"/>
            <a:ext cx="1004035" cy="1078836"/>
            <a:chOff x="7285743" y="5782777"/>
            <a:chExt cx="2699505" cy="1425973"/>
          </a:xfrm>
        </p:grpSpPr>
        <p:cxnSp>
          <p:nvCxnSpPr>
            <p:cNvPr id="53" name="Straight Connector 52"/>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54" name="Oval 53"/>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55" name="Oval 54"/>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56" name="Group 55"/>
          <p:cNvGrpSpPr>
            <a:grpSpLocks/>
          </p:cNvGrpSpPr>
          <p:nvPr/>
        </p:nvGrpSpPr>
        <p:grpSpPr bwMode="auto">
          <a:xfrm>
            <a:off x="3937403" y="4304585"/>
            <a:ext cx="4729519" cy="2356022"/>
            <a:chOff x="-3520189" y="4849676"/>
            <a:chExt cx="17649557" cy="6868329"/>
          </a:xfrm>
        </p:grpSpPr>
        <p:sp>
          <p:nvSpPr>
            <p:cNvPr id="57" name="Rounded Rectangle 56"/>
            <p:cNvSpPr/>
            <p:nvPr/>
          </p:nvSpPr>
          <p:spPr>
            <a:xfrm>
              <a:off x="-3520189" y="4849676"/>
              <a:ext cx="17649557" cy="660121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latin typeface="Times New Roman" panose="02020603050405020304" pitchFamily="18" charset="0"/>
                <a:cs typeface="Times New Roman" panose="02020603050405020304" pitchFamily="18" charset="0"/>
              </a:endParaRPr>
            </a:p>
          </p:txBody>
        </p:sp>
        <p:sp>
          <p:nvSpPr>
            <p:cNvPr id="58" name="Rectangle 4"/>
            <p:cNvSpPr>
              <a:spLocks noChangeArrowheads="1"/>
            </p:cNvSpPr>
            <p:nvPr/>
          </p:nvSpPr>
          <p:spPr bwMode="auto">
            <a:xfrm>
              <a:off x="-3508221" y="5168173"/>
              <a:ext cx="17132947" cy="654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smtClean="0">
                  <a:latin typeface="Times New Roman" panose="02020603050405020304" pitchFamily="18" charset="0"/>
                  <a:cs typeface="Times New Roman" panose="02020603050405020304" pitchFamily="18" charset="0"/>
                </a:rPr>
                <a:t>Chuyện </a:t>
              </a:r>
              <a:r>
                <a:rPr lang="vi-VN" sz="2800">
                  <a:latin typeface="Times New Roman" panose="02020603050405020304" pitchFamily="18" charset="0"/>
                  <a:cs typeface="Times New Roman" panose="02020603050405020304" pitchFamily="18" charset="0"/>
                </a:rPr>
                <a:t>con hổ có nghĩa không chỉ có một câu chuyện mà nhiều câu chuyện, giúp cho văn bản trở nên phổ biến, đáng tin hơn.</a:t>
              </a:r>
              <a:endParaRPr lang="en-GB" sz="2800">
                <a:latin typeface="Times New Roman" panose="02020603050405020304" pitchFamily="18" charset="0"/>
                <a:cs typeface="Times New Roman" panose="02020603050405020304" pitchFamily="18" charset="0"/>
              </a:endParaRPr>
            </a:p>
          </p:txBody>
        </p:sp>
      </p:gr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animEffect transition="in" filter="circle(in)">
                                      <p:cBhvr>
                                        <p:cTn id="33" dur="2000"/>
                                        <p:tgtEl>
                                          <p:spTgt spid="41"/>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fade">
                                      <p:cBhvr>
                                        <p:cTn id="38" dur="1000"/>
                                        <p:tgtEl>
                                          <p:spTgt spid="45"/>
                                        </p:tgtEl>
                                      </p:cBhvr>
                                    </p:animEffect>
                                    <p:anim calcmode="lin" valueType="num">
                                      <p:cBhvr>
                                        <p:cTn id="39" dur="1000" fill="hold"/>
                                        <p:tgtEl>
                                          <p:spTgt spid="45"/>
                                        </p:tgtEl>
                                        <p:attrNameLst>
                                          <p:attrName>ppt_x</p:attrName>
                                        </p:attrNameLst>
                                      </p:cBhvr>
                                      <p:tavLst>
                                        <p:tav tm="0">
                                          <p:val>
                                            <p:strVal val="#ppt_x"/>
                                          </p:val>
                                        </p:tav>
                                        <p:tav tm="100000">
                                          <p:val>
                                            <p:strVal val="#ppt_x"/>
                                          </p:val>
                                        </p:tav>
                                      </p:tavLst>
                                    </p:anim>
                                    <p:anim calcmode="lin" valueType="num">
                                      <p:cBhvr>
                                        <p:cTn id="40"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49"/>
                                        </p:tgtEl>
                                        <p:attrNameLst>
                                          <p:attrName>style.visibility</p:attrName>
                                        </p:attrNameLst>
                                      </p:cBhvr>
                                      <p:to>
                                        <p:strVal val="visible"/>
                                      </p:to>
                                    </p:set>
                                    <p:animEffect transition="in" filter="circle(in)">
                                      <p:cBhvr>
                                        <p:cTn id="45" dur="2000"/>
                                        <p:tgtEl>
                                          <p:spTgt spid="49"/>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barn(inVertical)">
                                      <p:cBhvr>
                                        <p:cTn id="50" dur="500"/>
                                        <p:tgtEl>
                                          <p:spTgt spid="52"/>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56"/>
                                        </p:tgtEl>
                                        <p:attrNameLst>
                                          <p:attrName>style.visibility</p:attrName>
                                        </p:attrNameLst>
                                      </p:cBhvr>
                                      <p:to>
                                        <p:strVal val="visible"/>
                                      </p:to>
                                    </p:set>
                                    <p:animEffect transition="in" filter="barn(inVertical)">
                                      <p:cBhvr>
                                        <p:cTn id="5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982087" y="1444661"/>
            <a:ext cx="6673622" cy="707886"/>
          </a:xfrm>
          <a:prstGeom prst="rect">
            <a:avLst/>
          </a:prstGeom>
        </p:spPr>
        <p:txBody>
          <a:bodyPr wrap="none">
            <a:spAutoFit/>
          </a:bodyPr>
          <a:lstStyle/>
          <a:p>
            <a:r>
              <a:rPr lang="pt-BR" sz="4000" b="1">
                <a:solidFill>
                  <a:srgbClr val="FF0000"/>
                </a:solidFill>
                <a:latin typeface="Times New Roman" panose="02020603050405020304" pitchFamily="18" charset="0"/>
                <a:ea typeface="Times New Roman" panose="02020603050405020304" pitchFamily="18" charset="0"/>
              </a:rPr>
              <a:t>II. Khám phá chi tiết văn bản</a:t>
            </a:r>
            <a:endParaRPr lang="en-GB" sz="4000"/>
          </a:p>
        </p:txBody>
      </p:sp>
      <p:sp>
        <p:nvSpPr>
          <p:cNvPr id="5" name="Rectangle 4"/>
          <p:cNvSpPr/>
          <p:nvPr/>
        </p:nvSpPr>
        <p:spPr>
          <a:xfrm>
            <a:off x="3403373" y="3010195"/>
            <a:ext cx="6822003" cy="1200329"/>
          </a:xfrm>
          <a:prstGeom prst="rect">
            <a:avLst/>
          </a:prstGeom>
        </p:spPr>
        <p:txBody>
          <a:bodyPr wrap="square">
            <a:spAutoFit/>
          </a:bodyPr>
          <a:lstStyle/>
          <a:p>
            <a:pPr algn="ctr">
              <a:spcAft>
                <a:spcPts val="0"/>
              </a:spcAft>
            </a:pPr>
            <a:r>
              <a:rPr lang="pt-BR" sz="3200" b="1">
                <a:solidFill>
                  <a:srgbClr val="FF0000"/>
                </a:solidFill>
                <a:latin typeface="Times New Roman" panose="02020603050405020304" pitchFamily="18" charset="0"/>
                <a:ea typeface="Times New Roman" panose="02020603050405020304" pitchFamily="18" charset="0"/>
              </a:rPr>
              <a:t>PHIẾU HỌC TẬP SỐ 7</a:t>
            </a:r>
            <a:endParaRPr lang="en-GB" sz="3200">
              <a:latin typeface="Times New Roman" panose="02020603050405020304" pitchFamily="18" charset="0"/>
              <a:ea typeface="Times New Roman" panose="02020603050405020304" pitchFamily="18" charset="0"/>
            </a:endParaRPr>
          </a:p>
          <a:p>
            <a:pPr algn="ctr">
              <a:spcAft>
                <a:spcPts val="0"/>
              </a:spcAft>
              <a:tabLst>
                <a:tab pos="152400" algn="l"/>
              </a:tabLst>
            </a:pPr>
            <a:r>
              <a:rPr lang="vi-VN" sz="2000" b="1">
                <a:solidFill>
                  <a:srgbClr val="0070C0"/>
                </a:solidFill>
                <a:latin typeface="Times New Roman" panose="02020603050405020304" pitchFamily="18" charset="0"/>
                <a:ea typeface="Times New Roman" panose="02020603050405020304" pitchFamily="18" charset="0"/>
              </a:rPr>
              <a:t>(Tìm hiểu </a:t>
            </a:r>
            <a:r>
              <a:rPr lang="pt-BR" sz="2000" b="1">
                <a:solidFill>
                  <a:srgbClr val="0070C0"/>
                </a:solidFill>
                <a:latin typeface="Times New Roman" panose="02020603050405020304" pitchFamily="18" charset="0"/>
                <a:ea typeface="Times New Roman" panose="02020603050405020304" pitchFamily="18" charset="0"/>
              </a:rPr>
              <a:t>các chi tiết thể hiện hành động giúp đỡ và trả ơn;</a:t>
            </a:r>
            <a:endParaRPr lang="en-GB" sz="2000">
              <a:latin typeface="Times New Roman" panose="02020603050405020304" pitchFamily="18" charset="0"/>
              <a:ea typeface="Times New Roman" panose="02020603050405020304" pitchFamily="18" charset="0"/>
            </a:endParaRPr>
          </a:p>
          <a:p>
            <a:pPr algn="ctr">
              <a:spcAft>
                <a:spcPts val="0"/>
              </a:spcAft>
              <a:tabLst>
                <a:tab pos="152400" algn="l"/>
              </a:tabLst>
            </a:pPr>
            <a:r>
              <a:rPr lang="pt-BR" sz="2000" b="1">
                <a:solidFill>
                  <a:srgbClr val="0070C0"/>
                </a:solidFill>
                <a:latin typeface="Times New Roman" panose="02020603050405020304" pitchFamily="18" charset="0"/>
                <a:ea typeface="Times New Roman" panose="02020603050405020304" pitchFamily="18" charset="0"/>
              </a:rPr>
              <a:t> thông điệp "có nghĩa" của VB</a:t>
            </a:r>
            <a:r>
              <a:rPr lang="vi-VN" sz="2000" b="1">
                <a:solidFill>
                  <a:srgbClr val="0070C0"/>
                </a:solidFill>
                <a:latin typeface="Times New Roman" panose="02020603050405020304" pitchFamily="18" charset="0"/>
                <a:ea typeface="Times New Roman" panose="02020603050405020304" pitchFamily="18" charset="0"/>
              </a:rPr>
              <a:t>)</a:t>
            </a:r>
            <a:endParaRPr lang="en-GB" sz="200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1900987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5"/>
          <p:cNvGrpSpPr/>
          <p:nvPr/>
        </p:nvGrpSpPr>
        <p:grpSpPr>
          <a:xfrm>
            <a:off x="1244720" y="994656"/>
            <a:ext cx="9101354" cy="4981193"/>
            <a:chOff x="0" y="0"/>
            <a:chExt cx="2423495" cy="940711"/>
          </a:xfrm>
        </p:grpSpPr>
        <p:sp>
          <p:nvSpPr>
            <p:cNvPr id="30" name="Freeform 6"/>
            <p:cNvSpPr/>
            <p:nvPr/>
          </p:nvSpPr>
          <p:spPr>
            <a:xfrm>
              <a:off x="0" y="0"/>
              <a:ext cx="2423495" cy="940711"/>
            </a:xfrm>
            <a:custGeom>
              <a:avLst/>
              <a:gdLst/>
              <a:ahLst/>
              <a:cxnLst/>
              <a:rect l="l" t="t" r="r" b="b"/>
              <a:pathLst>
                <a:path w="2423495" h="940711">
                  <a:moveTo>
                    <a:pt x="2423495" y="279400"/>
                  </a:moveTo>
                  <a:lnTo>
                    <a:pt x="2423495" y="0"/>
                  </a:lnTo>
                  <a:lnTo>
                    <a:pt x="0" y="0"/>
                  </a:lnTo>
                  <a:lnTo>
                    <a:pt x="0" y="940711"/>
                  </a:lnTo>
                  <a:lnTo>
                    <a:pt x="2423495" y="940711"/>
                  </a:lnTo>
                  <a:lnTo>
                    <a:pt x="2423495" y="279400"/>
                  </a:lnTo>
                  <a:close/>
                  <a:moveTo>
                    <a:pt x="2344755" y="279400"/>
                  </a:moveTo>
                  <a:lnTo>
                    <a:pt x="2344755" y="861971"/>
                  </a:lnTo>
                  <a:lnTo>
                    <a:pt x="78740" y="861971"/>
                  </a:lnTo>
                  <a:lnTo>
                    <a:pt x="78740" y="78740"/>
                  </a:lnTo>
                  <a:lnTo>
                    <a:pt x="2344755" y="78740"/>
                  </a:lnTo>
                  <a:lnTo>
                    <a:pt x="2344755" y="279400"/>
                  </a:lnTo>
                  <a:close/>
                </a:path>
              </a:pathLst>
            </a:custGeom>
            <a:solidFill>
              <a:srgbClr val="7D9585"/>
            </a:solidFill>
          </p:spPr>
        </p:sp>
      </p:grpSp>
      <p:graphicFrame>
        <p:nvGraphicFramePr>
          <p:cNvPr id="7" name="Table 6"/>
          <p:cNvGraphicFramePr>
            <a:graphicFrameLocks noGrp="1"/>
          </p:cNvGraphicFramePr>
          <p:nvPr>
            <p:extLst>
              <p:ext uri="{D42A27DB-BD31-4B8C-83A1-F6EECF244321}">
                <p14:modId xmlns:p14="http://schemas.microsoft.com/office/powerpoint/2010/main" val="1109347351"/>
              </p:ext>
            </p:extLst>
          </p:nvPr>
        </p:nvGraphicFramePr>
        <p:xfrm>
          <a:off x="1550504" y="1457719"/>
          <a:ext cx="8497343" cy="4267200"/>
        </p:xfrm>
        <a:graphic>
          <a:graphicData uri="http://schemas.openxmlformats.org/drawingml/2006/table">
            <a:tbl>
              <a:tblPr firstRow="1" firstCol="1" bandRow="1">
                <a:tableStyleId>{5C22544A-7EE6-4342-B048-85BDC9FD1C3A}</a:tableStyleId>
              </a:tblPr>
              <a:tblGrid>
                <a:gridCol w="1709831"/>
                <a:gridCol w="4084598"/>
                <a:gridCol w="1062167"/>
                <a:gridCol w="1640747"/>
              </a:tblGrid>
              <a:tr h="591412">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Hành động</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Chi tiết thể hiện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Nhận xét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Thông điệp "có nghĩa"</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4274">
                <a:tc rowSpan="2">
                  <a:txBody>
                    <a:bodyPr/>
                    <a:lstStyle/>
                    <a:p>
                      <a:pP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1. Hành động giúp đỡ:</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lvl="0" indent="0">
                        <a:spcAft>
                          <a:spcPts val="0"/>
                        </a:spcAft>
                        <a:buSzPts val="1400"/>
                        <a:buFont typeface="Times New Roman" panose="02020603050405020304" pitchFamily="18" charset="0"/>
                        <a:buNone/>
                        <a:tabLst>
                          <a:tab pos="152400" algn="l"/>
                        </a:tabLst>
                      </a:pPr>
                      <a:r>
                        <a:rPr lang="vi-VN" sz="2800" smtClean="0">
                          <a:solidFill>
                            <a:schemeClr val="tx1"/>
                          </a:solidFill>
                          <a:effectLst/>
                          <a:latin typeface="Times New Roman" panose="02020603050405020304" pitchFamily="18" charset="0"/>
                          <a:cs typeface="Times New Roman" panose="02020603050405020304" pitchFamily="18" charset="0"/>
                        </a:rPr>
                        <a:t>C</a:t>
                      </a:r>
                      <a:r>
                        <a:rPr lang="en-US" sz="2800" smtClean="0">
                          <a:solidFill>
                            <a:schemeClr val="tx1"/>
                          </a:solidFill>
                          <a:effectLst/>
                          <a:latin typeface="Times New Roman" panose="02020603050405020304" pitchFamily="18" charset="0"/>
                          <a:cs typeface="Times New Roman" panose="02020603050405020304" pitchFamily="18" charset="0"/>
                        </a:rPr>
                        <a:t>ủa </a:t>
                      </a:r>
                      <a:r>
                        <a:rPr lang="en-US" sz="2800">
                          <a:solidFill>
                            <a:schemeClr val="tx1"/>
                          </a:solidFill>
                          <a:effectLst/>
                          <a:latin typeface="Times New Roman" panose="02020603050405020304" pitchFamily="18" charset="0"/>
                          <a:cs typeface="Times New Roman" panose="02020603050405020304" pitchFamily="18" charset="0"/>
                        </a:rPr>
                        <a:t>bà </a:t>
                      </a:r>
                      <a:r>
                        <a:rPr lang="en-US" sz="2800" smtClean="0">
                          <a:solidFill>
                            <a:schemeClr val="tx1"/>
                          </a:solidFill>
                          <a:effectLst/>
                          <a:latin typeface="Times New Roman" panose="02020603050405020304" pitchFamily="18" charset="0"/>
                          <a:cs typeface="Times New Roman" panose="02020603050405020304" pitchFamily="18" charset="0"/>
                        </a:rPr>
                        <a:t>đỡ</a:t>
                      </a:r>
                      <a:r>
                        <a:rPr lang="vi-VN" sz="2800" baseline="0" smtClean="0">
                          <a:solidFill>
                            <a:schemeClr val="tx1"/>
                          </a:solidFill>
                          <a:effectLst/>
                          <a:latin typeface="Times New Roman" panose="02020603050405020304" pitchFamily="18" charset="0"/>
                          <a:cs typeface="Times New Roman" panose="02020603050405020304" pitchFamily="18" charset="0"/>
                        </a:rPr>
                        <a:t> </a:t>
                      </a:r>
                      <a:r>
                        <a:rPr lang="en-US" sz="2800" smtClean="0">
                          <a:solidFill>
                            <a:schemeClr val="tx1"/>
                          </a:solidFill>
                          <a:effectLst/>
                          <a:latin typeface="Times New Roman" panose="02020603050405020304" pitchFamily="18" charset="0"/>
                          <a:cs typeface="Times New Roman" panose="02020603050405020304" pitchFamily="18" charset="0"/>
                        </a:rPr>
                        <a:t>Trần:………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rowSpan="4">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r>
              <a:tr h="394274">
                <a:tc vMerge="1">
                  <a:txBody>
                    <a:bodyPr/>
                    <a:lstStyle/>
                    <a:p>
                      <a:endParaRPr lang="en-GB"/>
                    </a:p>
                  </a:txBody>
                  <a:tcPr/>
                </a:tc>
                <a:tc>
                  <a:txBody>
                    <a:bodyPr/>
                    <a:lstStyle/>
                    <a:p>
                      <a:pPr marL="0" lvl="0" indent="0">
                        <a:spcAft>
                          <a:spcPts val="0"/>
                        </a:spcAft>
                        <a:buSzPts val="1400"/>
                        <a:buFont typeface="Times New Roman" panose="02020603050405020304" pitchFamily="18" charset="0"/>
                        <a:buNone/>
                        <a:tabLst>
                          <a:tab pos="152400" algn="l"/>
                        </a:tabLst>
                      </a:pPr>
                      <a:r>
                        <a:rPr lang="vi-VN" sz="2800" smtClean="0">
                          <a:solidFill>
                            <a:schemeClr val="tx1"/>
                          </a:solidFill>
                          <a:effectLst/>
                          <a:latin typeface="Times New Roman" panose="02020603050405020304" pitchFamily="18" charset="0"/>
                          <a:cs typeface="Times New Roman" panose="02020603050405020304" pitchFamily="18" charset="0"/>
                        </a:rPr>
                        <a:t>C</a:t>
                      </a:r>
                      <a:r>
                        <a:rPr lang="en-US" sz="2800" smtClean="0">
                          <a:solidFill>
                            <a:schemeClr val="tx1"/>
                          </a:solidFill>
                          <a:effectLst/>
                          <a:latin typeface="Times New Roman" panose="02020603050405020304" pitchFamily="18" charset="0"/>
                          <a:cs typeface="Times New Roman" panose="02020603050405020304" pitchFamily="18" charset="0"/>
                        </a:rPr>
                        <a:t>ủa </a:t>
                      </a:r>
                      <a:r>
                        <a:rPr lang="en-US" sz="2800">
                          <a:solidFill>
                            <a:schemeClr val="tx1"/>
                          </a:solidFill>
                          <a:effectLst/>
                          <a:latin typeface="Times New Roman" panose="02020603050405020304" pitchFamily="18" charset="0"/>
                          <a:cs typeface="Times New Roman" panose="02020603050405020304" pitchFamily="18" charset="0"/>
                        </a:rPr>
                        <a:t>bác tiều</a:t>
                      </a:r>
                      <a:r>
                        <a:rPr lang="en-US" sz="2800" smtClean="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r>
              <a:tr h="591412">
                <a:tc rowSpan="2">
                  <a:txBody>
                    <a:bodyPr/>
                    <a:lstStyle/>
                    <a:p>
                      <a:pP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2. Hành động trả ơn:</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tabLst>
                          <a:tab pos="152400" algn="l"/>
                        </a:tabLst>
                      </a:pPr>
                      <a:r>
                        <a:rPr lang="vi-VN" sz="2800" smtClean="0">
                          <a:solidFill>
                            <a:schemeClr val="tx1"/>
                          </a:solidFill>
                          <a:effectLst/>
                          <a:latin typeface="Times New Roman" panose="02020603050405020304" pitchFamily="18" charset="0"/>
                          <a:cs typeface="Times New Roman" panose="02020603050405020304" pitchFamily="18" charset="0"/>
                        </a:rPr>
                        <a:t>C</a:t>
                      </a:r>
                      <a:r>
                        <a:rPr lang="en-US" sz="2800" smtClean="0">
                          <a:solidFill>
                            <a:schemeClr val="tx1"/>
                          </a:solidFill>
                          <a:effectLst/>
                          <a:latin typeface="Times New Roman" panose="02020603050405020304" pitchFamily="18" charset="0"/>
                          <a:cs typeface="Times New Roman" panose="02020603050405020304" pitchFamily="18" charset="0"/>
                        </a:rPr>
                        <a:t>ủa </a:t>
                      </a:r>
                      <a:r>
                        <a:rPr lang="en-US" sz="2800">
                          <a:solidFill>
                            <a:schemeClr val="tx1"/>
                          </a:solidFill>
                          <a:effectLst/>
                          <a:latin typeface="Times New Roman" panose="02020603050405020304" pitchFamily="18" charset="0"/>
                          <a:cs typeface="Times New Roman" panose="02020603050405020304" pitchFamily="18" charset="0"/>
                        </a:rPr>
                        <a:t>con hổ được bà đỡ Trần giúp</a:t>
                      </a:r>
                      <a:r>
                        <a:rPr lang="en-US" sz="2800" smtClean="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r>
              <a:tr h="788549">
                <a:tc vMerge="1">
                  <a:txBody>
                    <a:bodyPr/>
                    <a:lstStyle/>
                    <a:p>
                      <a:endParaRPr lang="en-GB"/>
                    </a:p>
                  </a:txBody>
                  <a:tcPr/>
                </a:tc>
                <a:tc>
                  <a:txBody>
                    <a:bodyPr/>
                    <a:lstStyle/>
                    <a:p>
                      <a:pPr marL="0" lvl="0" indent="0">
                        <a:spcAft>
                          <a:spcPts val="0"/>
                        </a:spcAft>
                        <a:buSzPts val="1400"/>
                        <a:buFont typeface="Times New Roman" panose="02020603050405020304" pitchFamily="18" charset="0"/>
                        <a:buNone/>
                        <a:tabLst>
                          <a:tab pos="152400" algn="l"/>
                        </a:tabLst>
                      </a:pPr>
                      <a:r>
                        <a:rPr lang="vi-VN" sz="2800" smtClean="0">
                          <a:solidFill>
                            <a:schemeClr val="tx1"/>
                          </a:solidFill>
                          <a:effectLst/>
                          <a:latin typeface="Times New Roman" panose="02020603050405020304" pitchFamily="18" charset="0"/>
                          <a:cs typeface="Times New Roman" panose="02020603050405020304" pitchFamily="18" charset="0"/>
                        </a:rPr>
                        <a:t>Của </a:t>
                      </a:r>
                      <a:r>
                        <a:rPr lang="vi-VN" sz="2800">
                          <a:solidFill>
                            <a:schemeClr val="tx1"/>
                          </a:solidFill>
                          <a:effectLst/>
                          <a:latin typeface="Times New Roman" panose="02020603050405020304" pitchFamily="18" charset="0"/>
                          <a:cs typeface="Times New Roman" panose="02020603050405020304" pitchFamily="18" charset="0"/>
                        </a:rPr>
                        <a:t>con hổ được bác tiều giúp</a:t>
                      </a:r>
                      <a:r>
                        <a:rPr lang="vi-VN" sz="2800" smtClean="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tabLst>
                          <a:tab pos="152400" algn="l"/>
                        </a:tabLst>
                      </a:pPr>
                      <a:r>
                        <a:rPr lang="en-US" sz="2800">
                          <a:solidFill>
                            <a:schemeClr val="tx1"/>
                          </a:solidFill>
                          <a:effectLst/>
                          <a:latin typeface="Times New Roman" panose="02020603050405020304" pitchFamily="18" charset="0"/>
                          <a:cs typeface="Times New Roman" panose="02020603050405020304" pitchFamily="18" charset="0"/>
                        </a:rPr>
                        <a:t>…</a:t>
                      </a:r>
                      <a:endParaRPr lang="en-GB" sz="28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3366" marR="63366"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tr>
            </a:tbl>
          </a:graphicData>
        </a:graphic>
      </p:graphicFrame>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circle(in)">
                                      <p:cBhvr>
                                        <p:cTn id="10"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946355" y="1045942"/>
            <a:ext cx="6096000" cy="1307537"/>
          </a:xfrm>
          <a:prstGeom prst="rect">
            <a:avLst/>
          </a:prstGeom>
        </p:spPr>
        <p:txBody>
          <a:bodyPr>
            <a:spAutoFit/>
          </a:bodyPr>
          <a:lstStyle/>
          <a:p>
            <a:pPr algn="just">
              <a:lnSpc>
                <a:spcPct val="150000"/>
              </a:lnSpc>
              <a:spcAft>
                <a:spcPts val="0"/>
              </a:spcAft>
              <a:tabLst>
                <a:tab pos="1386840" algn="l"/>
                <a:tab pos="2703195" algn="l"/>
              </a:tabLst>
            </a:pPr>
            <a:r>
              <a:rPr lang="vi-VN" sz="2800" b="1">
                <a:solidFill>
                  <a:srgbClr val="0070C0"/>
                </a:solidFill>
                <a:latin typeface="Times New Roman" panose="02020603050405020304" pitchFamily="18" charset="0"/>
                <a:ea typeface="MS Mincho"/>
              </a:rPr>
              <a:t>1. Hành động giúp đỡ của bà đỡ Trần và bác tiều phu với con </a:t>
            </a:r>
            <a:r>
              <a:rPr lang="vi-VN" sz="2800" b="1" smtClean="0">
                <a:solidFill>
                  <a:srgbClr val="0070C0"/>
                </a:solidFill>
                <a:latin typeface="Times New Roman" panose="02020603050405020304" pitchFamily="18" charset="0"/>
                <a:ea typeface="MS Mincho"/>
              </a:rPr>
              <a:t>hổ.</a:t>
            </a:r>
            <a:endParaRPr lang="en-GB" sz="2400">
              <a:effectLst/>
              <a:latin typeface="Times New Roman" panose="02020603050405020304" pitchFamily="18" charset="0"/>
              <a:ea typeface="Times New Roman" panose="02020603050405020304" pitchFamily="18" charset="0"/>
            </a:endParaRPr>
          </a:p>
        </p:txBody>
      </p:sp>
      <p:sp>
        <p:nvSpPr>
          <p:cNvPr id="5" name="Rectangle 4"/>
          <p:cNvSpPr/>
          <p:nvPr/>
        </p:nvSpPr>
        <p:spPr>
          <a:xfrm>
            <a:off x="4302561" y="3067131"/>
            <a:ext cx="3760062" cy="2062103"/>
          </a:xfrm>
          <a:prstGeom prst="rect">
            <a:avLst/>
          </a:prstGeom>
        </p:spPr>
        <p:txBody>
          <a:bodyPr wrap="square">
            <a:spAutoFit/>
          </a:bodyPr>
          <a:lstStyle/>
          <a:p>
            <a:pPr algn="just">
              <a:spcAft>
                <a:spcPts val="0"/>
              </a:spcAft>
            </a:pPr>
            <a:r>
              <a:rPr lang="en-US" sz="3200" i="1">
                <a:solidFill>
                  <a:srgbClr val="000000"/>
                </a:solidFill>
                <a:latin typeface="Times New Roman" panose="02020603050405020304" pitchFamily="18" charset="0"/>
                <a:ea typeface="Times New Roman" panose="02020603050405020304" pitchFamily="18" charset="0"/>
              </a:rPr>
              <a:t>1) </a:t>
            </a:r>
            <a:r>
              <a:rPr lang="en-US" sz="3200" i="1">
                <a:latin typeface="Times New Roman" panose="02020603050405020304" pitchFamily="18" charset="0"/>
                <a:ea typeface="Times New Roman" panose="02020603050405020304" pitchFamily="18" charset="0"/>
              </a:rPr>
              <a:t>Các con hổ đã được bà đỡ Trần và bác tiều phu giúp đỡ như thế nào?</a:t>
            </a:r>
            <a:endParaRPr lang="en-GB" sz="2800">
              <a:effectLst/>
              <a:latin typeface="Times New Roman" panose="02020603050405020304" pitchFamily="18" charset="0"/>
              <a:ea typeface="Times New Roman" panose="02020603050405020304" pitchFamily="18" charset="0"/>
            </a:endParaRPr>
          </a:p>
        </p:txBody>
      </p:sp>
      <p:sp>
        <p:nvSpPr>
          <p:cNvPr id="7" name="Oval Callout 6"/>
          <p:cNvSpPr/>
          <p:nvPr/>
        </p:nvSpPr>
        <p:spPr>
          <a:xfrm>
            <a:off x="3859276" y="2620370"/>
            <a:ext cx="4807646" cy="284220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767089" y="1414597"/>
            <a:ext cx="3345788" cy="523220"/>
          </a:xfrm>
          <a:prstGeom prst="rect">
            <a:avLst/>
          </a:prstGeom>
        </p:spPr>
        <p:txBody>
          <a:bodyPr wrap="none">
            <a:spAutoFit/>
          </a:bodyPr>
          <a:lstStyle/>
          <a:p>
            <a:pPr algn="just">
              <a:spcAft>
                <a:spcPts val="0"/>
              </a:spcAft>
              <a:tabLst>
                <a:tab pos="1386840" algn="l"/>
                <a:tab pos="2703195" algn="l"/>
              </a:tabLst>
            </a:pPr>
            <a:r>
              <a:rPr lang="vi-VN" sz="2800">
                <a:solidFill>
                  <a:srgbClr val="0D0D0D"/>
                </a:solidFill>
                <a:effectLst>
                  <a:outerShdw blurRad="38100" dist="38100" dir="2700000" algn="tl">
                    <a:srgbClr val="000000">
                      <a:alpha val="43137"/>
                    </a:srgbClr>
                  </a:outerShdw>
                </a:effectLst>
                <a:latin typeface="Times New Roman" panose="02020603050405020304" pitchFamily="18" charset="0"/>
                <a:ea typeface="MS Mincho"/>
              </a:rPr>
              <a:t>- Các con hổ đã được:</a:t>
            </a:r>
            <a:endParaRPr lang="en-GB" sz="2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 name="Rectangle 4"/>
          <p:cNvSpPr/>
          <p:nvPr/>
        </p:nvSpPr>
        <p:spPr>
          <a:xfrm>
            <a:off x="731750" y="2009950"/>
            <a:ext cx="5755230" cy="523220"/>
          </a:xfrm>
          <a:prstGeom prst="rect">
            <a:avLst/>
          </a:prstGeom>
        </p:spPr>
        <p:txBody>
          <a:bodyPr wrap="none">
            <a:spAutoFit/>
          </a:bodyPr>
          <a:lstStyle/>
          <a:p>
            <a:pPr algn="just">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Bà đỡ Trần đỡ đẻ cho mẹ con hổ cái.</a:t>
            </a:r>
            <a:endParaRPr lang="en-GB" sz="2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751187" y="2634373"/>
            <a:ext cx="6096000" cy="954107"/>
          </a:xfrm>
          <a:prstGeom prst="rect">
            <a:avLst/>
          </a:prstGeom>
        </p:spPr>
        <p:txBody>
          <a:bodyPr>
            <a:spAutoFit/>
          </a:bodyPr>
          <a:lstStyle/>
          <a:p>
            <a:pPr algn="just">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Bác tiều phu giúp lấy cái xương bò to như cánh tay ra khỏi họng.</a:t>
            </a:r>
            <a:endParaRPr lang="en-GB" sz="24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459426" y="3707065"/>
            <a:ext cx="11292601" cy="2246769"/>
          </a:xfrm>
          <a:prstGeom prst="rect">
            <a:avLst/>
          </a:prstGeom>
          <a:ln>
            <a:solidFill>
              <a:schemeClr val="accent1"/>
            </a:solidFill>
          </a:ln>
        </p:spPr>
        <p:txBody>
          <a:bodyPr wrap="square">
            <a:spAutoFit/>
          </a:bodyPr>
          <a:lstStyle/>
          <a:p>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=&gt; Họ đề có lòng dũng cảm và nhân ái, vị tha. Lúc đầu, họ đều </a:t>
            </a:r>
            <a:r>
              <a:rPr lang="vi-VN" sz="28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hoảng sợ khi nhận ra con hổ, nhưng họ đã vượt qua nỗi sợ hãi (bà đỡ Trần nhận ra sự chỉ dẫn và những giọt nước mắt của hổ đực, bác tiều chủ động uống rượu lấy can đảm) để giúp hổ vượt qua khó khăn (đỡ một ca đẻ khó cho hổ cái, lấy cái xương bò hóc trong họng hổ).</a:t>
            </a:r>
            <a:endParaRPr lang="en-GB" sz="2800">
              <a:effectLst>
                <a:outerShdw blurRad="38100" dist="38100" dir="2700000" algn="tl">
                  <a:srgbClr val="000000">
                    <a:alpha val="43137"/>
                  </a:srgbClr>
                </a:outerShdw>
              </a:effectLst>
            </a:endParaRPr>
          </a:p>
        </p:txBody>
      </p:sp>
      <p:pic>
        <p:nvPicPr>
          <p:cNvPr id="10" name="Picture 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028643" y="789116"/>
            <a:ext cx="3902028" cy="2569764"/>
          </a:xfrm>
          <a:prstGeom prst="rect">
            <a:avLst/>
          </a:prstGeom>
        </p:spPr>
      </p:pic>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circle(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308750" y="1497217"/>
            <a:ext cx="8257389" cy="584775"/>
          </a:xfrm>
          <a:prstGeom prst="rect">
            <a:avLst/>
          </a:prstGeom>
        </p:spPr>
        <p:txBody>
          <a:bodyPr wrap="none">
            <a:spAutoFit/>
          </a:bodyPr>
          <a:lstStyle/>
          <a:p>
            <a:pPr algn="just">
              <a:spcAft>
                <a:spcPts val="0"/>
              </a:spcAft>
              <a:tabLst>
                <a:tab pos="90170" algn="l"/>
                <a:tab pos="180340" algn="l"/>
              </a:tabLst>
            </a:pPr>
            <a:r>
              <a:rPr lang="vi-VN" sz="3200" b="1">
                <a:solidFill>
                  <a:srgbClr val="0070C0"/>
                </a:solidFill>
                <a:latin typeface="Times New Roman" panose="02020603050405020304" pitchFamily="18" charset="0"/>
                <a:ea typeface="MS Mincho"/>
              </a:rPr>
              <a:t>2. Hành động trả ơn người giúp đỡ của con hổ</a:t>
            </a:r>
            <a:endParaRPr lang="en-GB" sz="2800">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2573038" y="2548973"/>
            <a:ext cx="3060187" cy="2658260"/>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134228" y="2561108"/>
            <a:ext cx="4043442" cy="2738671"/>
          </a:xfrm>
          <a:prstGeom prst="roundRect">
            <a:avLst/>
          </a:prstGeom>
          <a:noFill/>
          <a:ln w="12700" cmpd="sng">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5" name="Rectangle 4"/>
          <p:cNvSpPr/>
          <p:nvPr/>
        </p:nvSpPr>
        <p:spPr>
          <a:xfrm>
            <a:off x="2715628" y="2783753"/>
            <a:ext cx="2775005"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Hổ đã làm những gì để tri ân người giúp đỡ mình?</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6234590" y="2860842"/>
            <a:ext cx="3842718"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Em cảm nhận được điều gì về tiếng gầm của hai con hổ ở phần cuối mỗi câu chuyện?</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1"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1" nodeType="click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1000"/>
                                        <p:tgtEl>
                                          <p:spTgt spid="30"/>
                                        </p:tgtEl>
                                      </p:cBhvr>
                                    </p:animEffect>
                                    <p:anim calcmode="lin" valueType="num">
                                      <p:cBhvr>
                                        <p:cTn id="25" dur="1000" fill="hold"/>
                                        <p:tgtEl>
                                          <p:spTgt spid="30"/>
                                        </p:tgtEl>
                                        <p:attrNameLst>
                                          <p:attrName>ppt_x</p:attrName>
                                        </p:attrNameLst>
                                      </p:cBhvr>
                                      <p:tavLst>
                                        <p:tav tm="0">
                                          <p:val>
                                            <p:strVal val="#ppt_x"/>
                                          </p:val>
                                        </p:tav>
                                        <p:tav tm="100000">
                                          <p:val>
                                            <p:strVal val="#ppt_x"/>
                                          </p:val>
                                        </p:tav>
                                      </p:tavLst>
                                    </p:anim>
                                    <p:anim calcmode="lin" valueType="num">
                                      <p:cBhvr>
                                        <p:cTn id="2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animBg="1"/>
      <p:bldP spid="29" grpId="1" animBg="1"/>
      <p:bldP spid="30" grpId="0" animBg="1"/>
      <p:bldP spid="30" grpId="1" animBg="1"/>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34" name="Group 33"/>
          <p:cNvGrpSpPr>
            <a:grpSpLocks/>
          </p:cNvGrpSpPr>
          <p:nvPr/>
        </p:nvGrpSpPr>
        <p:grpSpPr bwMode="auto">
          <a:xfrm rot="6912900">
            <a:off x="6946251" y="2245874"/>
            <a:ext cx="1099153" cy="612915"/>
            <a:chOff x="14329629" y="5508596"/>
            <a:chExt cx="2699504" cy="1154643"/>
          </a:xfrm>
        </p:grpSpPr>
        <p:cxnSp>
          <p:nvCxnSpPr>
            <p:cNvPr id="35" name="Straight Connector 34"/>
            <p:cNvCxnSpPr>
              <a:stCxn id="36"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6" name="Oval 35"/>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7" name="Oval 36"/>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8" name="Group 37"/>
          <p:cNvGrpSpPr>
            <a:grpSpLocks/>
          </p:cNvGrpSpPr>
          <p:nvPr/>
        </p:nvGrpSpPr>
        <p:grpSpPr bwMode="auto">
          <a:xfrm>
            <a:off x="2568495" y="2175195"/>
            <a:ext cx="1849718" cy="658266"/>
            <a:chOff x="7285743" y="5508596"/>
            <a:chExt cx="2699505" cy="1143386"/>
          </a:xfrm>
        </p:grpSpPr>
        <p:cxnSp>
          <p:nvCxnSpPr>
            <p:cNvPr id="39" name="Straight Connector 38"/>
            <p:cNvCxnSpPr>
              <a:stCxn id="40"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0" name="Oval 39"/>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1" name="Oval 40"/>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2" name="Group 41"/>
          <p:cNvGrpSpPr>
            <a:grpSpLocks/>
          </p:cNvGrpSpPr>
          <p:nvPr/>
        </p:nvGrpSpPr>
        <p:grpSpPr bwMode="auto">
          <a:xfrm>
            <a:off x="3897971" y="1407924"/>
            <a:ext cx="5152327" cy="772892"/>
            <a:chOff x="9830578" y="4419600"/>
            <a:chExt cx="11148490" cy="1243345"/>
          </a:xfrm>
        </p:grpSpPr>
        <p:sp>
          <p:nvSpPr>
            <p:cNvPr id="43" name="Rounded Rectangle 42"/>
            <p:cNvSpPr/>
            <p:nvPr/>
          </p:nvSpPr>
          <p:spPr>
            <a:xfrm>
              <a:off x="9830578" y="4419600"/>
              <a:ext cx="11148490"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4" name="Rectangle 1"/>
            <p:cNvSpPr>
              <a:spLocks noChangeArrowheads="1"/>
            </p:cNvSpPr>
            <p:nvPr/>
          </p:nvSpPr>
          <p:spPr bwMode="auto">
            <a:xfrm>
              <a:off x="9830578" y="4603633"/>
              <a:ext cx="10848073"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atin typeface="+mj-lt"/>
                </a:rPr>
                <a:t>Con hổ được bà đỡ Trần giúp</a:t>
              </a:r>
              <a:endParaRPr lang="en-US" altLang="en-US" b="1" dirty="0">
                <a:solidFill>
                  <a:schemeClr val="bg1"/>
                </a:solidFill>
                <a:latin typeface="+mj-lt"/>
                <a:cs typeface="Arial" panose="020B0604020202020204" pitchFamily="34" charset="0"/>
              </a:endParaRPr>
            </a:p>
          </p:txBody>
        </p:sp>
      </p:grpSp>
      <p:grpSp>
        <p:nvGrpSpPr>
          <p:cNvPr id="45" name="Group 44"/>
          <p:cNvGrpSpPr>
            <a:grpSpLocks/>
          </p:cNvGrpSpPr>
          <p:nvPr/>
        </p:nvGrpSpPr>
        <p:grpSpPr bwMode="auto">
          <a:xfrm>
            <a:off x="652541" y="2895311"/>
            <a:ext cx="2340290" cy="2647564"/>
            <a:chOff x="3725931" y="6537678"/>
            <a:chExt cx="5220096" cy="6039359"/>
          </a:xfrm>
        </p:grpSpPr>
        <p:grpSp>
          <p:nvGrpSpPr>
            <p:cNvPr id="46" name="Group 5"/>
            <p:cNvGrpSpPr>
              <a:grpSpLocks/>
            </p:cNvGrpSpPr>
            <p:nvPr/>
          </p:nvGrpSpPr>
          <p:grpSpPr bwMode="auto">
            <a:xfrm>
              <a:off x="3725931" y="6537678"/>
              <a:ext cx="5220096" cy="6039359"/>
              <a:chOff x="3725931" y="6537682"/>
              <a:chExt cx="5220096" cy="4812772"/>
            </a:xfrm>
          </p:grpSpPr>
          <p:sp>
            <p:nvSpPr>
              <p:cNvPr id="48" name="Rounded Rectangle 47"/>
              <p:cNvSpPr/>
              <p:nvPr/>
            </p:nvSpPr>
            <p:spPr>
              <a:xfrm>
                <a:off x="3725931" y="6537682"/>
                <a:ext cx="5220096" cy="4812772"/>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9" name="Rectangle 29"/>
              <p:cNvSpPr>
                <a:spLocks noChangeArrowheads="1"/>
              </p:cNvSpPr>
              <p:nvPr/>
            </p:nvSpPr>
            <p:spPr bwMode="auto">
              <a:xfrm>
                <a:off x="4052152" y="8492447"/>
                <a:ext cx="4712055" cy="2517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smtClean="0">
                    <a:latin typeface="Times New Roman" panose="02020603050405020304" pitchFamily="18" charset="0"/>
                    <a:cs typeface="Times New Roman" panose="02020603050405020304" pitchFamily="18" charset="0"/>
                  </a:rPr>
                  <a:t>=&gt; Thể </a:t>
                </a:r>
                <a:r>
                  <a:rPr lang="vi-VN" sz="2800">
                    <a:latin typeface="Times New Roman" panose="02020603050405020304" pitchFamily="18" charset="0"/>
                    <a:cs typeface="Times New Roman" panose="02020603050405020304" pitchFamily="18" charset="0"/>
                  </a:rPr>
                  <a:t>hiện thái độ biết ơn</a:t>
                </a:r>
                <a:endParaRPr lang="en-GB" sz="2800">
                  <a:latin typeface="Times New Roman" panose="02020603050405020304" pitchFamily="18" charset="0"/>
                  <a:cs typeface="Times New Roman" panose="02020603050405020304" pitchFamily="18" charset="0"/>
                </a:endParaRPr>
              </a:p>
            </p:txBody>
          </p:sp>
        </p:grpSp>
        <p:sp>
          <p:nvSpPr>
            <p:cNvPr id="47" name="Rounded Rectangle 46"/>
            <p:cNvSpPr/>
            <p:nvPr/>
          </p:nvSpPr>
          <p:spPr>
            <a:xfrm>
              <a:off x="3816560" y="6622792"/>
              <a:ext cx="4980587" cy="2273656"/>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endParaRPr lang="en-GB" sz="2800">
                <a:solidFill>
                  <a:schemeClr val="tx1"/>
                </a:solidFill>
                <a:latin typeface="Times New Roman" panose="02020603050405020304" pitchFamily="18" charset="0"/>
                <a:cs typeface="Times New Roman" panose="02020603050405020304" pitchFamily="18" charset="0"/>
              </a:endParaRPr>
            </a:p>
          </p:txBody>
        </p:sp>
      </p:grpSp>
      <p:grpSp>
        <p:nvGrpSpPr>
          <p:cNvPr id="50" name="Group 49"/>
          <p:cNvGrpSpPr>
            <a:grpSpLocks/>
          </p:cNvGrpSpPr>
          <p:nvPr/>
        </p:nvGrpSpPr>
        <p:grpSpPr bwMode="auto">
          <a:xfrm>
            <a:off x="3237662" y="2919812"/>
            <a:ext cx="2427984" cy="2620128"/>
            <a:chOff x="3725931" y="6537674"/>
            <a:chExt cx="5220096" cy="6985790"/>
          </a:xfrm>
        </p:grpSpPr>
        <p:grpSp>
          <p:nvGrpSpPr>
            <p:cNvPr id="51" name="Group 65"/>
            <p:cNvGrpSpPr>
              <a:grpSpLocks/>
            </p:cNvGrpSpPr>
            <p:nvPr/>
          </p:nvGrpSpPr>
          <p:grpSpPr bwMode="auto">
            <a:xfrm>
              <a:off x="3725931" y="6537674"/>
              <a:ext cx="5220096" cy="6985790"/>
              <a:chOff x="3725931" y="6537682"/>
              <a:chExt cx="5220096" cy="5566988"/>
            </a:xfrm>
          </p:grpSpPr>
          <p:sp>
            <p:nvSpPr>
              <p:cNvPr id="53" name="Rounded Rectangle 52"/>
              <p:cNvSpPr/>
              <p:nvPr/>
            </p:nvSpPr>
            <p:spPr>
              <a:xfrm>
                <a:off x="3725931" y="6537682"/>
                <a:ext cx="5220096" cy="556698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4" name="Rectangle 68"/>
              <p:cNvSpPr>
                <a:spLocks noChangeArrowheads="1"/>
              </p:cNvSpPr>
              <p:nvPr/>
            </p:nvSpPr>
            <p:spPr bwMode="auto">
              <a:xfrm>
                <a:off x="3826131" y="9193690"/>
                <a:ext cx="5059921" cy="2027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smtClean="0">
                    <a:latin typeface="Times New Roman" panose="02020603050405020304" pitchFamily="18" charset="0"/>
                    <a:cs typeface="Times New Roman" panose="02020603050405020304" pitchFamily="18" charset="0"/>
                  </a:rPr>
                  <a:t>=&gt; Tạ </a:t>
                </a:r>
                <a:r>
                  <a:rPr lang="vi-VN" sz="2800">
                    <a:latin typeface="Times New Roman" panose="02020603050405020304" pitchFamily="18" charset="0"/>
                    <a:cs typeface="Times New Roman" panose="02020603050405020304" pitchFamily="18" charset="0"/>
                  </a:rPr>
                  <a:t>ơn bằng vật chất</a:t>
                </a:r>
                <a:endParaRPr lang="en-US" altLang="en-US" sz="2800" b="1" dirty="0">
                  <a:latin typeface="Times New Roman" panose="02020603050405020304" pitchFamily="18" charset="0"/>
                  <a:cs typeface="Times New Roman" panose="02020603050405020304" pitchFamily="18" charset="0"/>
                </a:endParaRPr>
              </a:p>
            </p:txBody>
          </p:sp>
        </p:grpSp>
        <p:sp>
          <p:nvSpPr>
            <p:cNvPr id="52" name="Rounded Rectangle 51"/>
            <p:cNvSpPr/>
            <p:nvPr/>
          </p:nvSpPr>
          <p:spPr>
            <a:xfrm>
              <a:off x="3816559" y="6622790"/>
              <a:ext cx="4980587" cy="1814753"/>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1875"/>
                </a:lnSpc>
                <a:defRPr/>
              </a:pPr>
              <a:endParaRPr lang="vi-VN" sz="2800" b="1" dirty="0">
                <a:solidFill>
                  <a:schemeClr val="tx1"/>
                </a:solidFill>
                <a:latin typeface="Times New Roman" panose="02020603050405020304" pitchFamily="18" charset="0"/>
                <a:cs typeface="Times New Roman" panose="02020603050405020304" pitchFamily="18" charset="0"/>
              </a:endParaRPr>
            </a:p>
          </p:txBody>
        </p:sp>
      </p:grpSp>
      <p:grpSp>
        <p:nvGrpSpPr>
          <p:cNvPr id="55" name="Group 54"/>
          <p:cNvGrpSpPr>
            <a:grpSpLocks/>
          </p:cNvGrpSpPr>
          <p:nvPr/>
        </p:nvGrpSpPr>
        <p:grpSpPr bwMode="auto">
          <a:xfrm>
            <a:off x="5894397" y="2956297"/>
            <a:ext cx="1974639" cy="2666445"/>
            <a:chOff x="2761725" y="6825433"/>
            <a:chExt cx="4788834" cy="7109294"/>
          </a:xfrm>
        </p:grpSpPr>
        <p:grpSp>
          <p:nvGrpSpPr>
            <p:cNvPr id="56" name="Group 70"/>
            <p:cNvGrpSpPr>
              <a:grpSpLocks/>
            </p:cNvGrpSpPr>
            <p:nvPr/>
          </p:nvGrpSpPr>
          <p:grpSpPr bwMode="auto">
            <a:xfrm>
              <a:off x="2761725" y="6825433"/>
              <a:ext cx="4788834" cy="7109294"/>
              <a:chOff x="2761725" y="6766993"/>
              <a:chExt cx="4788834" cy="5665405"/>
            </a:xfrm>
          </p:grpSpPr>
          <p:sp>
            <p:nvSpPr>
              <p:cNvPr id="58" name="Rounded Rectangle 57"/>
              <p:cNvSpPr/>
              <p:nvPr/>
            </p:nvSpPr>
            <p:spPr>
              <a:xfrm>
                <a:off x="2761725" y="6766993"/>
                <a:ext cx="4478325" cy="5665405"/>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9" name="Rectangle 73"/>
              <p:cNvSpPr>
                <a:spLocks noChangeArrowheads="1"/>
              </p:cNvSpPr>
              <p:nvPr/>
            </p:nvSpPr>
            <p:spPr bwMode="auto">
              <a:xfrm>
                <a:off x="2838212" y="8870048"/>
                <a:ext cx="4712347" cy="2942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smtClean="0">
                    <a:latin typeface="Times New Roman" panose="02020603050405020304" pitchFamily="18" charset="0"/>
                    <a:cs typeface="Times New Roman" panose="02020603050405020304" pitchFamily="18" charset="0"/>
                  </a:rPr>
                  <a:t>=&gt; Bảo </a:t>
                </a:r>
                <a:r>
                  <a:rPr lang="vi-VN" sz="2800">
                    <a:latin typeface="Times New Roman" panose="02020603050405020304" pitchFamily="18" charset="0"/>
                    <a:cs typeface="Times New Roman" panose="02020603050405020304" pitchFamily="18" charset="0"/>
                  </a:rPr>
                  <a:t>vệ an toàn cho ân nhân.</a:t>
                </a:r>
                <a:endParaRPr lang="en-GB" sz="2800">
                  <a:latin typeface="Times New Roman" panose="02020603050405020304" pitchFamily="18" charset="0"/>
                  <a:cs typeface="Times New Roman" panose="02020603050405020304" pitchFamily="18" charset="0"/>
                </a:endParaRPr>
              </a:p>
            </p:txBody>
          </p:sp>
        </p:grpSp>
        <p:sp>
          <p:nvSpPr>
            <p:cNvPr id="57" name="Rounded Rectangle 56"/>
            <p:cNvSpPr/>
            <p:nvPr/>
          </p:nvSpPr>
          <p:spPr>
            <a:xfrm>
              <a:off x="2838210" y="6931049"/>
              <a:ext cx="4397999" cy="2014501"/>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defRPr/>
              </a:pPr>
              <a:r>
                <a:rPr lang="vi-VN" sz="2800" b="1" i="1" smtClean="0">
                  <a:solidFill>
                    <a:schemeClr val="tx1"/>
                  </a:solidFill>
                  <a:latin typeface="Times New Roman" panose="02020603050405020304" pitchFamily="18" charset="0"/>
                  <a:cs typeface="Times New Roman" panose="02020603050405020304" pitchFamily="18" charset="0"/>
                </a:rPr>
                <a:t>Dẫn </a:t>
              </a:r>
              <a:r>
                <a:rPr lang="vi-VN" sz="2800" b="1" i="1">
                  <a:solidFill>
                    <a:schemeClr val="tx1"/>
                  </a:solidFill>
                  <a:latin typeface="Times New Roman" panose="02020603050405020304" pitchFamily="18" charset="0"/>
                  <a:cs typeface="Times New Roman" panose="02020603050405020304" pitchFamily="18" charset="0"/>
                </a:rPr>
                <a:t>ra khỏi rừng</a:t>
              </a:r>
              <a:r>
                <a:rPr lang="vi-VN" sz="2800" b="1">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grpSp>
      <p:sp>
        <p:nvSpPr>
          <p:cNvPr id="3" name="Rectangle 2"/>
          <p:cNvSpPr/>
          <p:nvPr/>
        </p:nvSpPr>
        <p:spPr>
          <a:xfrm>
            <a:off x="3323908" y="3085871"/>
            <a:ext cx="2422458" cy="523220"/>
          </a:xfrm>
          <a:prstGeom prst="rect">
            <a:avLst/>
          </a:prstGeom>
        </p:spPr>
        <p:txBody>
          <a:bodyPr wrap="none">
            <a:spAutoFit/>
          </a:bodyPr>
          <a:lstStyle/>
          <a:p>
            <a:r>
              <a:rPr lang="vi-VN" sz="2800" b="1" i="1">
                <a:solidFill>
                  <a:srgbClr val="000000"/>
                </a:solidFill>
                <a:latin typeface="Times New Roman" panose="02020603050405020304" pitchFamily="18" charset="0"/>
                <a:ea typeface="Times New Roman" panose="02020603050405020304" pitchFamily="18" charset="0"/>
              </a:rPr>
              <a:t>Tặng khơi bạc </a:t>
            </a:r>
            <a:endParaRPr lang="en-GB" sz="2800" b="1"/>
          </a:p>
        </p:txBody>
      </p:sp>
      <p:grpSp>
        <p:nvGrpSpPr>
          <p:cNvPr id="60" name="Group 59"/>
          <p:cNvGrpSpPr>
            <a:grpSpLocks/>
          </p:cNvGrpSpPr>
          <p:nvPr/>
        </p:nvGrpSpPr>
        <p:grpSpPr bwMode="auto">
          <a:xfrm>
            <a:off x="8107895" y="2228174"/>
            <a:ext cx="1099153" cy="612915"/>
            <a:chOff x="14329629" y="5508596"/>
            <a:chExt cx="2699504" cy="1154643"/>
          </a:xfrm>
        </p:grpSpPr>
        <p:cxnSp>
          <p:nvCxnSpPr>
            <p:cNvPr id="61" name="Straight Connector 60"/>
            <p:cNvCxnSpPr>
              <a:stCxn id="62"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3" name="Oval 62"/>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64" name="Group 63"/>
          <p:cNvGrpSpPr>
            <a:grpSpLocks/>
          </p:cNvGrpSpPr>
          <p:nvPr/>
        </p:nvGrpSpPr>
        <p:grpSpPr bwMode="auto">
          <a:xfrm>
            <a:off x="7896167" y="2855933"/>
            <a:ext cx="4022838" cy="2951044"/>
            <a:chOff x="3725931" y="6537676"/>
            <a:chExt cx="4974144" cy="2488768"/>
          </a:xfrm>
        </p:grpSpPr>
        <p:grpSp>
          <p:nvGrpSpPr>
            <p:cNvPr id="65" name="Group 70"/>
            <p:cNvGrpSpPr>
              <a:grpSpLocks/>
            </p:cNvGrpSpPr>
            <p:nvPr/>
          </p:nvGrpSpPr>
          <p:grpSpPr bwMode="auto">
            <a:xfrm>
              <a:off x="3725931" y="6537676"/>
              <a:ext cx="4974144" cy="2488768"/>
              <a:chOff x="3725931" y="6537682"/>
              <a:chExt cx="4974144" cy="1983303"/>
            </a:xfrm>
          </p:grpSpPr>
          <p:sp>
            <p:nvSpPr>
              <p:cNvPr id="67" name="Rounded Rectangle 66"/>
              <p:cNvSpPr/>
              <p:nvPr/>
            </p:nvSpPr>
            <p:spPr>
              <a:xfrm>
                <a:off x="3725931" y="6537682"/>
                <a:ext cx="4785497" cy="198330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68" name="Rectangle 73"/>
              <p:cNvSpPr>
                <a:spLocks noChangeArrowheads="1"/>
              </p:cNvSpPr>
              <p:nvPr/>
            </p:nvSpPr>
            <p:spPr bwMode="auto">
              <a:xfrm>
                <a:off x="3987728" y="7366943"/>
                <a:ext cx="4712347" cy="111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GB" sz="2800">
                  <a:latin typeface="Times New Roman" panose="02020603050405020304" pitchFamily="18" charset="0"/>
                  <a:cs typeface="Times New Roman" panose="02020603050405020304" pitchFamily="18" charset="0"/>
                </a:endParaRPr>
              </a:p>
            </p:txBody>
          </p:sp>
        </p:grpSp>
        <p:sp>
          <p:nvSpPr>
            <p:cNvPr id="66" name="Rounded Rectangle 65"/>
            <p:cNvSpPr/>
            <p:nvPr/>
          </p:nvSpPr>
          <p:spPr>
            <a:xfrm>
              <a:off x="3734429" y="6557956"/>
              <a:ext cx="4883515"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defRPr/>
              </a:pPr>
              <a:r>
                <a:rPr lang="vi-VN" sz="2800" b="1" i="1" smtClean="0">
                  <a:solidFill>
                    <a:schemeClr val="tx1"/>
                  </a:solidFill>
                  <a:latin typeface="Times New Roman" panose="02020603050405020304" pitchFamily="18" charset="0"/>
                  <a:cs typeface="Times New Roman" panose="02020603050405020304" pitchFamily="18" charset="0"/>
                </a:rPr>
                <a:t>Quẫy </a:t>
              </a:r>
              <a:r>
                <a:rPr lang="vi-VN" sz="2800" b="1" i="1">
                  <a:solidFill>
                    <a:schemeClr val="tx1"/>
                  </a:solidFill>
                  <a:latin typeface="Times New Roman" panose="02020603050405020304" pitchFamily="18" charset="0"/>
                  <a:cs typeface="Times New Roman" panose="02020603050405020304" pitchFamily="18" charset="0"/>
                </a:rPr>
                <a:t>đuôi tiễn biệt - bà đỡ đi khá xa mới gầm lớn rồi rời đi</a:t>
              </a:r>
              <a:r>
                <a:rPr lang="vi-VN" sz="2800" b="1">
                  <a:solidFill>
                    <a:schemeClr val="tx1"/>
                  </a:solidFill>
                  <a:latin typeface="Times New Roman" panose="02020603050405020304" pitchFamily="18" charset="0"/>
                  <a:cs typeface="Times New Roman" panose="02020603050405020304" pitchFamily="18" charset="0"/>
                </a:rPr>
                <a:t> </a:t>
              </a:r>
              <a:endParaRPr lang="vi-VN" sz="2800" b="1" dirty="0">
                <a:solidFill>
                  <a:schemeClr val="tx1"/>
                </a:solidFill>
                <a:latin typeface="Times New Roman" panose="02020603050405020304" pitchFamily="18" charset="0"/>
                <a:cs typeface="Times New Roman" panose="02020603050405020304" pitchFamily="18" charset="0"/>
              </a:endParaRPr>
            </a:p>
          </p:txBody>
        </p:sp>
      </p:grpSp>
      <p:sp>
        <p:nvSpPr>
          <p:cNvPr id="5" name="Rectangle 4"/>
          <p:cNvSpPr/>
          <p:nvPr/>
        </p:nvSpPr>
        <p:spPr>
          <a:xfrm>
            <a:off x="7921410" y="3983423"/>
            <a:ext cx="3875999" cy="1815882"/>
          </a:xfrm>
          <a:prstGeom prst="rect">
            <a:avLst/>
          </a:prstGeom>
        </p:spPr>
        <p:txBody>
          <a:bodyPr wrap="square">
            <a:spAutoFit/>
          </a:bodyPr>
          <a:lstStyle/>
          <a:p>
            <a:r>
              <a:rPr lang="vi-VN" sz="2800" smtClean="0">
                <a:latin typeface="Times New Roman" panose="02020603050405020304" pitchFamily="18" charset="0"/>
                <a:ea typeface="Times New Roman" panose="02020603050405020304" pitchFamily="18" charset="0"/>
                <a:cs typeface="Times New Roman" panose="02020603050405020304" pitchFamily="18" charset="0"/>
              </a:rPr>
              <a:t>=&gt; Vừa </a:t>
            </a:r>
            <a:r>
              <a:rPr lang="vi-VN" sz="2800">
                <a:latin typeface="Times New Roman" panose="02020603050405020304" pitchFamily="18" charset="0"/>
                <a:ea typeface="Times New Roman" panose="02020603050405020304" pitchFamily="18" charset="0"/>
                <a:cs typeface="Times New Roman" panose="02020603050405020304" pitchFamily="18" charset="0"/>
              </a:rPr>
              <a:t>quan sát để đảm bảo sự an toàn của ân nhân, vừa thể hiện tình cảm lưu luyến, trân trọng.</a:t>
            </a:r>
            <a:endParaRPr lang="en-GB" sz="2800">
              <a:latin typeface="Times New Roman" panose="02020603050405020304" pitchFamily="18" charset="0"/>
              <a:cs typeface="Times New Roman" panose="02020603050405020304" pitchFamily="18" charset="0"/>
            </a:endParaRPr>
          </a:p>
        </p:txBody>
      </p:sp>
      <p:sp>
        <p:nvSpPr>
          <p:cNvPr id="7" name="Rectangle 6"/>
          <p:cNvSpPr/>
          <p:nvPr/>
        </p:nvSpPr>
        <p:spPr>
          <a:xfrm>
            <a:off x="818668" y="3029316"/>
            <a:ext cx="2064342" cy="954107"/>
          </a:xfrm>
          <a:prstGeom prst="rect">
            <a:avLst/>
          </a:prstGeom>
        </p:spPr>
        <p:txBody>
          <a:bodyPr wrap="square">
            <a:spAutoFit/>
          </a:bodyPr>
          <a:lstStyle/>
          <a:p>
            <a:r>
              <a:rPr lang="vi-VN" sz="2800" b="1"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Vừa quỳ vừa nhìn bà</a:t>
            </a:r>
            <a:r>
              <a:rPr lang="vi-VN"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GB" sz="2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4" name="Group 73"/>
          <p:cNvGrpSpPr>
            <a:grpSpLocks/>
          </p:cNvGrpSpPr>
          <p:nvPr/>
        </p:nvGrpSpPr>
        <p:grpSpPr bwMode="auto">
          <a:xfrm rot="16200000">
            <a:off x="4433003" y="2334406"/>
            <a:ext cx="723039" cy="465030"/>
            <a:chOff x="7285743" y="5508596"/>
            <a:chExt cx="2699505" cy="1143386"/>
          </a:xfrm>
        </p:grpSpPr>
        <p:cxnSp>
          <p:nvCxnSpPr>
            <p:cNvPr id="75" name="Straight Connector 74"/>
            <p:cNvCxnSpPr>
              <a:stCxn id="76"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6" name="Oval 75"/>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77" name="Oval 76"/>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circle(in)">
                                      <p:cBhvr>
                                        <p:cTn id="7" dur="20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1000"/>
                                        <p:tgtEl>
                                          <p:spTgt spid="38"/>
                                        </p:tgtEl>
                                      </p:cBhvr>
                                    </p:animEffect>
                                    <p:anim calcmode="lin" valueType="num">
                                      <p:cBhvr>
                                        <p:cTn id="13" dur="1000" fill="hold"/>
                                        <p:tgtEl>
                                          <p:spTgt spid="38"/>
                                        </p:tgtEl>
                                        <p:attrNameLst>
                                          <p:attrName>ppt_x</p:attrName>
                                        </p:attrNameLst>
                                      </p:cBhvr>
                                      <p:tavLst>
                                        <p:tav tm="0">
                                          <p:val>
                                            <p:strVal val="#ppt_x"/>
                                          </p:val>
                                        </p:tav>
                                        <p:tav tm="100000">
                                          <p:val>
                                            <p:strVal val="#ppt_x"/>
                                          </p:val>
                                        </p:tav>
                                      </p:tavLst>
                                    </p:anim>
                                    <p:anim calcmode="lin" valueType="num">
                                      <p:cBhvr>
                                        <p:cTn id="14"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circle(in)">
                                      <p:cBhvr>
                                        <p:cTn id="19" dur="2000"/>
                                        <p:tgtEl>
                                          <p:spTgt spid="45"/>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circle(in)">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4"/>
                                        </p:tgtEl>
                                        <p:attrNameLst>
                                          <p:attrName>style.visibility</p:attrName>
                                        </p:attrNameLst>
                                      </p:cBhvr>
                                      <p:to>
                                        <p:strVal val="visible"/>
                                      </p:to>
                                    </p:set>
                                    <p:anim calcmode="lin" valueType="num">
                                      <p:cBhvr additive="base">
                                        <p:cTn id="29" dur="500" fill="hold"/>
                                        <p:tgtEl>
                                          <p:spTgt spid="74"/>
                                        </p:tgtEl>
                                        <p:attrNameLst>
                                          <p:attrName>ppt_x</p:attrName>
                                        </p:attrNameLst>
                                      </p:cBhvr>
                                      <p:tavLst>
                                        <p:tav tm="0">
                                          <p:val>
                                            <p:strVal val="#ppt_x"/>
                                          </p:val>
                                        </p:tav>
                                        <p:tav tm="100000">
                                          <p:val>
                                            <p:strVal val="#ppt_x"/>
                                          </p:val>
                                        </p:tav>
                                      </p:tavLst>
                                    </p:anim>
                                    <p:anim calcmode="lin" valueType="num">
                                      <p:cBhvr additive="base">
                                        <p:cTn id="30"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fade">
                                      <p:cBhvr>
                                        <p:cTn id="35" dur="1000"/>
                                        <p:tgtEl>
                                          <p:spTgt spid="50"/>
                                        </p:tgtEl>
                                      </p:cBhvr>
                                    </p:animEffect>
                                    <p:anim calcmode="lin" valueType="num">
                                      <p:cBhvr>
                                        <p:cTn id="36" dur="1000" fill="hold"/>
                                        <p:tgtEl>
                                          <p:spTgt spid="50"/>
                                        </p:tgtEl>
                                        <p:attrNameLst>
                                          <p:attrName>ppt_x</p:attrName>
                                        </p:attrNameLst>
                                      </p:cBhvr>
                                      <p:tavLst>
                                        <p:tav tm="0">
                                          <p:val>
                                            <p:strVal val="#ppt_x"/>
                                          </p:val>
                                        </p:tav>
                                        <p:tav tm="100000">
                                          <p:val>
                                            <p:strVal val="#ppt_x"/>
                                          </p:val>
                                        </p:tav>
                                      </p:tavLst>
                                    </p:anim>
                                    <p:anim calcmode="lin" valueType="num">
                                      <p:cBhvr>
                                        <p:cTn id="37"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animEffect transition="in" filter="fade">
                                      <p:cBhvr>
                                        <p:cTn id="49" dur="1000"/>
                                        <p:tgtEl>
                                          <p:spTgt spid="34"/>
                                        </p:tgtEl>
                                      </p:cBhvr>
                                    </p:animEffect>
                                    <p:anim calcmode="lin" valueType="num">
                                      <p:cBhvr>
                                        <p:cTn id="50" dur="1000" fill="hold"/>
                                        <p:tgtEl>
                                          <p:spTgt spid="34"/>
                                        </p:tgtEl>
                                        <p:attrNameLst>
                                          <p:attrName>ppt_x</p:attrName>
                                        </p:attrNameLst>
                                      </p:cBhvr>
                                      <p:tavLst>
                                        <p:tav tm="0">
                                          <p:val>
                                            <p:strVal val="#ppt_x"/>
                                          </p:val>
                                        </p:tav>
                                        <p:tav tm="100000">
                                          <p:val>
                                            <p:strVal val="#ppt_x"/>
                                          </p:val>
                                        </p:tav>
                                      </p:tavLst>
                                    </p:anim>
                                    <p:anim calcmode="lin" valueType="num">
                                      <p:cBhvr>
                                        <p:cTn id="51"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55"/>
                                        </p:tgtEl>
                                        <p:attrNameLst>
                                          <p:attrName>style.visibility</p:attrName>
                                        </p:attrNameLst>
                                      </p:cBhvr>
                                      <p:to>
                                        <p:strVal val="visible"/>
                                      </p:to>
                                    </p:set>
                                    <p:animEffect transition="in" filter="fade">
                                      <p:cBhvr>
                                        <p:cTn id="56" dur="1000"/>
                                        <p:tgtEl>
                                          <p:spTgt spid="55"/>
                                        </p:tgtEl>
                                      </p:cBhvr>
                                    </p:animEffect>
                                    <p:anim calcmode="lin" valueType="num">
                                      <p:cBhvr>
                                        <p:cTn id="57" dur="1000" fill="hold"/>
                                        <p:tgtEl>
                                          <p:spTgt spid="55"/>
                                        </p:tgtEl>
                                        <p:attrNameLst>
                                          <p:attrName>ppt_x</p:attrName>
                                        </p:attrNameLst>
                                      </p:cBhvr>
                                      <p:tavLst>
                                        <p:tav tm="0">
                                          <p:val>
                                            <p:strVal val="#ppt_x"/>
                                          </p:val>
                                        </p:tav>
                                        <p:tav tm="100000">
                                          <p:val>
                                            <p:strVal val="#ppt_x"/>
                                          </p:val>
                                        </p:tav>
                                      </p:tavLst>
                                    </p:anim>
                                    <p:anim calcmode="lin" valueType="num">
                                      <p:cBhvr>
                                        <p:cTn id="5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anim calcmode="lin" valueType="num">
                                      <p:cBhvr>
                                        <p:cTn id="64" dur="1000" fill="hold"/>
                                        <p:tgtEl>
                                          <p:spTgt spid="60"/>
                                        </p:tgtEl>
                                        <p:attrNameLst>
                                          <p:attrName>ppt_x</p:attrName>
                                        </p:attrNameLst>
                                      </p:cBhvr>
                                      <p:tavLst>
                                        <p:tav tm="0">
                                          <p:val>
                                            <p:strVal val="#ppt_x"/>
                                          </p:val>
                                        </p:tav>
                                        <p:tav tm="100000">
                                          <p:val>
                                            <p:strVal val="#ppt_x"/>
                                          </p:val>
                                        </p:tav>
                                      </p:tavLst>
                                    </p:anim>
                                    <p:anim calcmode="lin" valueType="num">
                                      <p:cBhvr>
                                        <p:cTn id="65"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4"/>
                                        </p:tgtEl>
                                        <p:attrNameLst>
                                          <p:attrName>style.visibility</p:attrName>
                                        </p:attrNameLst>
                                      </p:cBhvr>
                                      <p:to>
                                        <p:strVal val="visible"/>
                                      </p:to>
                                    </p:set>
                                    <p:animEffect transition="in" filter="barn(inVertical)">
                                      <p:cBhvr>
                                        <p:cTn id="70" dur="500"/>
                                        <p:tgtEl>
                                          <p:spTgt spid="64"/>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ntr" presetSubtype="16" fill="hold" grpId="0" nodeType="click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circle(in)">
                                      <p:cBhvr>
                                        <p:cTn id="7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28"/>
          <p:cNvGrpSpPr>
            <a:grpSpLocks/>
          </p:cNvGrpSpPr>
          <p:nvPr/>
        </p:nvGrpSpPr>
        <p:grpSpPr bwMode="auto">
          <a:xfrm>
            <a:off x="4880270" y="2240622"/>
            <a:ext cx="149708" cy="614795"/>
            <a:chOff x="11964987" y="5550235"/>
            <a:chExt cx="234512" cy="938562"/>
          </a:xfrm>
        </p:grpSpPr>
        <p:cxnSp>
          <p:nvCxnSpPr>
            <p:cNvPr id="30" name="Straight Connector 29"/>
            <p:cNvCxnSpPr/>
            <p:nvPr/>
          </p:nvCxnSpPr>
          <p:spPr>
            <a:xfrm flipV="1">
              <a:off x="12077359" y="5550235"/>
              <a:ext cx="0" cy="71940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11964987" y="6260112"/>
              <a:ext cx="229628"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11969874" y="5564529"/>
              <a:ext cx="229625"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7" name="Group 36"/>
          <p:cNvGrpSpPr>
            <a:grpSpLocks/>
          </p:cNvGrpSpPr>
          <p:nvPr/>
        </p:nvGrpSpPr>
        <p:grpSpPr bwMode="auto">
          <a:xfrm>
            <a:off x="2881549" y="2243975"/>
            <a:ext cx="1463040" cy="555203"/>
            <a:chOff x="7285743" y="5508596"/>
            <a:chExt cx="2699505" cy="1143386"/>
          </a:xfrm>
        </p:grpSpPr>
        <p:cxnSp>
          <p:nvCxnSpPr>
            <p:cNvPr id="38" name="Straight Connector 37"/>
            <p:cNvCxnSpPr>
              <a:stCxn id="39" idx="3"/>
            </p:cNvCxnSpPr>
            <p:nvPr/>
          </p:nvCxnSpPr>
          <p:spPr>
            <a:xfrm flipV="1">
              <a:off x="7319753" y="5523129"/>
              <a:ext cx="2665495" cy="1094937"/>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9" name="Oval 38"/>
            <p:cNvSpPr/>
            <p:nvPr/>
          </p:nvSpPr>
          <p:spPr>
            <a:xfrm>
              <a:off x="7285743" y="6424272"/>
              <a:ext cx="229564" cy="227710"/>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0" name="Oval 39"/>
            <p:cNvSpPr/>
            <p:nvPr/>
          </p:nvSpPr>
          <p:spPr>
            <a:xfrm>
              <a:off x="9670660" y="5508596"/>
              <a:ext cx="229564" cy="227707"/>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1" name="Group 40"/>
          <p:cNvGrpSpPr>
            <a:grpSpLocks/>
          </p:cNvGrpSpPr>
          <p:nvPr/>
        </p:nvGrpSpPr>
        <p:grpSpPr bwMode="auto">
          <a:xfrm>
            <a:off x="4343680" y="1473737"/>
            <a:ext cx="4663089" cy="772892"/>
            <a:chOff x="9830580" y="4419600"/>
            <a:chExt cx="10089888" cy="1243345"/>
          </a:xfrm>
        </p:grpSpPr>
        <p:sp>
          <p:nvSpPr>
            <p:cNvPr id="42" name="Rounded Rectangle 41"/>
            <p:cNvSpPr/>
            <p:nvPr/>
          </p:nvSpPr>
          <p:spPr>
            <a:xfrm>
              <a:off x="9830580" y="4419600"/>
              <a:ext cx="10003222"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3" name="Rectangle 1"/>
            <p:cNvSpPr>
              <a:spLocks noChangeArrowheads="1"/>
            </p:cNvSpPr>
            <p:nvPr/>
          </p:nvSpPr>
          <p:spPr bwMode="auto">
            <a:xfrm>
              <a:off x="10107269" y="4591082"/>
              <a:ext cx="9813199" cy="94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atin typeface="+mj-lt"/>
                </a:rPr>
                <a:t>Con hổ được bác tiều giúp</a:t>
              </a:r>
              <a:endParaRPr lang="en-US" altLang="en-US" b="1" dirty="0">
                <a:solidFill>
                  <a:schemeClr val="bg1"/>
                </a:solidFill>
                <a:latin typeface="+mj-lt"/>
                <a:cs typeface="Arial" panose="020B0604020202020204" pitchFamily="34" charset="0"/>
              </a:endParaRPr>
            </a:p>
          </p:txBody>
        </p:sp>
      </p:grpSp>
      <p:grpSp>
        <p:nvGrpSpPr>
          <p:cNvPr id="44" name="Group 43"/>
          <p:cNvGrpSpPr>
            <a:grpSpLocks/>
          </p:cNvGrpSpPr>
          <p:nvPr/>
        </p:nvGrpSpPr>
        <p:grpSpPr bwMode="auto">
          <a:xfrm>
            <a:off x="268091" y="2834202"/>
            <a:ext cx="2476182" cy="2526856"/>
            <a:chOff x="3368114" y="6537676"/>
            <a:chExt cx="3883516" cy="4491731"/>
          </a:xfrm>
        </p:grpSpPr>
        <p:grpSp>
          <p:nvGrpSpPr>
            <p:cNvPr id="45" name="Group 5"/>
            <p:cNvGrpSpPr>
              <a:grpSpLocks/>
            </p:cNvGrpSpPr>
            <p:nvPr/>
          </p:nvGrpSpPr>
          <p:grpSpPr bwMode="auto">
            <a:xfrm>
              <a:off x="3368114" y="6537676"/>
              <a:ext cx="3883516" cy="4491731"/>
              <a:chOff x="3368114" y="6537682"/>
              <a:chExt cx="3883516" cy="3579466"/>
            </a:xfrm>
          </p:grpSpPr>
          <p:sp>
            <p:nvSpPr>
              <p:cNvPr id="47" name="Rounded Rectangle 46"/>
              <p:cNvSpPr/>
              <p:nvPr/>
            </p:nvSpPr>
            <p:spPr>
              <a:xfrm>
                <a:off x="3368114" y="6537682"/>
                <a:ext cx="3883516" cy="354201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48" name="Rectangle 29"/>
              <p:cNvSpPr>
                <a:spLocks noChangeArrowheads="1"/>
              </p:cNvSpPr>
              <p:nvPr/>
            </p:nvSpPr>
            <p:spPr bwMode="auto">
              <a:xfrm>
                <a:off x="3380366" y="8155207"/>
                <a:ext cx="3843112" cy="1961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buNone/>
                </a:pPr>
                <a:r>
                  <a:rPr lang="vi-VN" sz="2800" smtClean="0">
                    <a:latin typeface="Times New Roman" panose="02020603050405020304" pitchFamily="18" charset="0"/>
                    <a:cs typeface="Times New Roman" panose="02020603050405020304" pitchFamily="18" charset="0"/>
                  </a:rPr>
                  <a:t>=&gt; </a:t>
                </a:r>
                <a:r>
                  <a:rPr lang="vi-VN" sz="2800">
                    <a:latin typeface="Times New Roman" panose="02020603050405020304" pitchFamily="18" charset="0"/>
                    <a:cs typeface="Times New Roman" panose="02020603050405020304" pitchFamily="18" charset="0"/>
                  </a:rPr>
                  <a:t>Để ghi nhớ khuôn mặt ân nhân</a:t>
                </a:r>
                <a:endParaRPr lang="en-GB" sz="2800">
                  <a:latin typeface="Times New Roman" panose="02020603050405020304" pitchFamily="18" charset="0"/>
                  <a:cs typeface="Times New Roman" panose="02020603050405020304" pitchFamily="18" charset="0"/>
                </a:endParaRPr>
              </a:p>
            </p:txBody>
          </p:sp>
        </p:grpSp>
        <p:sp>
          <p:nvSpPr>
            <p:cNvPr id="46" name="Rounded Rectangle 45"/>
            <p:cNvSpPr/>
            <p:nvPr/>
          </p:nvSpPr>
          <p:spPr>
            <a:xfrm>
              <a:off x="3547565" y="6724147"/>
              <a:ext cx="3621119" cy="1698876"/>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r>
                <a:rPr lang="vi-VN" sz="2800" b="1" i="1">
                  <a:solidFill>
                    <a:schemeClr val="tx1"/>
                  </a:solidFill>
                  <a:latin typeface="Times New Roman" panose="02020603050405020304" pitchFamily="18" charset="0"/>
                  <a:cs typeface="Times New Roman" panose="02020603050405020304" pitchFamily="18" charset="0"/>
                </a:rPr>
                <a:t>Nhìn khuôn mặt bác tiều</a:t>
              </a:r>
              <a:r>
                <a:rPr lang="vi-VN" sz="2800" b="1">
                  <a:solidFill>
                    <a:schemeClr val="tx1"/>
                  </a:solidFill>
                  <a:latin typeface="Times New Roman" panose="02020603050405020304" pitchFamily="18" charset="0"/>
                  <a:cs typeface="Times New Roman" panose="02020603050405020304" pitchFamily="18" charset="0"/>
                </a:rPr>
                <a:t> </a:t>
              </a:r>
              <a:endParaRPr lang="en-GB" sz="2800" b="1">
                <a:solidFill>
                  <a:schemeClr val="tx1"/>
                </a:solidFill>
                <a:latin typeface="Times New Roman" panose="02020603050405020304" pitchFamily="18" charset="0"/>
                <a:cs typeface="Times New Roman" panose="02020603050405020304" pitchFamily="18" charset="0"/>
              </a:endParaRPr>
            </a:p>
          </p:txBody>
        </p:sp>
      </p:grpSp>
      <p:grpSp>
        <p:nvGrpSpPr>
          <p:cNvPr id="49" name="Group 48"/>
          <p:cNvGrpSpPr>
            <a:grpSpLocks/>
          </p:cNvGrpSpPr>
          <p:nvPr/>
        </p:nvGrpSpPr>
        <p:grpSpPr bwMode="auto">
          <a:xfrm>
            <a:off x="2817796" y="2855416"/>
            <a:ext cx="2643617" cy="2479203"/>
            <a:chOff x="3725931" y="6537674"/>
            <a:chExt cx="5220096" cy="2488767"/>
          </a:xfrm>
        </p:grpSpPr>
        <p:grpSp>
          <p:nvGrpSpPr>
            <p:cNvPr id="50" name="Group 65"/>
            <p:cNvGrpSpPr>
              <a:grpSpLocks/>
            </p:cNvGrpSpPr>
            <p:nvPr/>
          </p:nvGrpSpPr>
          <p:grpSpPr bwMode="auto">
            <a:xfrm>
              <a:off x="3725931" y="6537674"/>
              <a:ext cx="5220096" cy="2488767"/>
              <a:chOff x="3725931" y="6537682"/>
              <a:chExt cx="5220096" cy="1983303"/>
            </a:xfrm>
          </p:grpSpPr>
          <p:sp>
            <p:nvSpPr>
              <p:cNvPr id="52" name="Rounded Rectangle 51"/>
              <p:cNvSpPr/>
              <p:nvPr/>
            </p:nvSpPr>
            <p:spPr>
              <a:xfrm>
                <a:off x="3725931" y="6537682"/>
                <a:ext cx="5220096" cy="198330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3" name="Rectangle 68"/>
              <p:cNvSpPr>
                <a:spLocks noChangeArrowheads="1"/>
              </p:cNvSpPr>
              <p:nvPr/>
            </p:nvSpPr>
            <p:spPr bwMode="auto">
              <a:xfrm>
                <a:off x="3866185" y="7496479"/>
                <a:ext cx="5059920" cy="740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2800" smtClean="0">
                    <a:latin typeface="Times New Roman" panose="02020603050405020304" pitchFamily="18" charset="0"/>
                    <a:cs typeface="Times New Roman" panose="02020603050405020304" pitchFamily="18" charset="0"/>
                  </a:rPr>
                  <a:t>=&gt; Tặng </a:t>
                </a:r>
                <a:r>
                  <a:rPr lang="vi-VN" sz="2800">
                    <a:latin typeface="Times New Roman" panose="02020603050405020304" pitchFamily="18" charset="0"/>
                    <a:cs typeface="Times New Roman" panose="02020603050405020304" pitchFamily="18" charset="0"/>
                  </a:rPr>
                  <a:t>quà và gửi lời tri ân</a:t>
                </a:r>
                <a:endParaRPr lang="en-US" altLang="en-US" sz="2800" b="1" dirty="0">
                  <a:latin typeface="Times New Roman" panose="02020603050405020304" pitchFamily="18" charset="0"/>
                  <a:cs typeface="Times New Roman" panose="02020603050405020304" pitchFamily="18" charset="0"/>
                </a:endParaRPr>
              </a:p>
            </p:txBody>
          </p:sp>
        </p:grpSp>
        <p:sp>
          <p:nvSpPr>
            <p:cNvPr id="51" name="Rounded Rectangle 50"/>
            <p:cNvSpPr/>
            <p:nvPr/>
          </p:nvSpPr>
          <p:spPr>
            <a:xfrm>
              <a:off x="3816560" y="6622793"/>
              <a:ext cx="4980586"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ctr">
                <a:lnSpc>
                  <a:spcPts val="1875"/>
                </a:lnSpc>
                <a:defRPr/>
              </a:pPr>
              <a:endParaRPr lang="vi-VN" sz="2800" b="1" dirty="0">
                <a:solidFill>
                  <a:schemeClr val="tx1"/>
                </a:solidFill>
                <a:latin typeface="Times New Roman" panose="02020603050405020304" pitchFamily="18" charset="0"/>
                <a:cs typeface="Times New Roman" panose="02020603050405020304" pitchFamily="18" charset="0"/>
              </a:endParaRPr>
            </a:p>
          </p:txBody>
        </p:sp>
      </p:grpSp>
      <p:grpSp>
        <p:nvGrpSpPr>
          <p:cNvPr id="54" name="Group 53"/>
          <p:cNvGrpSpPr>
            <a:grpSpLocks/>
          </p:cNvGrpSpPr>
          <p:nvPr/>
        </p:nvGrpSpPr>
        <p:grpSpPr bwMode="auto">
          <a:xfrm>
            <a:off x="5514301" y="2838732"/>
            <a:ext cx="3030259" cy="3457490"/>
            <a:chOff x="3043343" y="6537677"/>
            <a:chExt cx="5838586" cy="7867990"/>
          </a:xfrm>
        </p:grpSpPr>
        <p:grpSp>
          <p:nvGrpSpPr>
            <p:cNvPr id="55" name="Group 70"/>
            <p:cNvGrpSpPr>
              <a:grpSpLocks/>
            </p:cNvGrpSpPr>
            <p:nvPr/>
          </p:nvGrpSpPr>
          <p:grpSpPr bwMode="auto">
            <a:xfrm>
              <a:off x="3043343" y="6537677"/>
              <a:ext cx="5827789" cy="7867990"/>
              <a:chOff x="3043343" y="6537680"/>
              <a:chExt cx="5827789" cy="6270011"/>
            </a:xfrm>
          </p:grpSpPr>
          <p:sp>
            <p:nvSpPr>
              <p:cNvPr id="57" name="Rounded Rectangle 56"/>
              <p:cNvSpPr/>
              <p:nvPr/>
            </p:nvSpPr>
            <p:spPr>
              <a:xfrm>
                <a:off x="3043343" y="6537680"/>
                <a:ext cx="5827789" cy="6055916"/>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2800">
                  <a:solidFill>
                    <a:schemeClr val="tx1"/>
                  </a:solidFill>
                  <a:latin typeface="Times New Roman" panose="02020603050405020304" pitchFamily="18" charset="0"/>
                  <a:cs typeface="Times New Roman" panose="02020603050405020304" pitchFamily="18" charset="0"/>
                </a:endParaRPr>
              </a:p>
            </p:txBody>
          </p:sp>
          <p:sp>
            <p:nvSpPr>
              <p:cNvPr id="58" name="Rectangle 73"/>
              <p:cNvSpPr>
                <a:spLocks noChangeArrowheads="1"/>
              </p:cNvSpPr>
              <p:nvPr/>
            </p:nvSpPr>
            <p:spPr bwMode="auto">
              <a:xfrm>
                <a:off x="3344642" y="8733271"/>
                <a:ext cx="5282531" cy="4074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buNone/>
                </a:pPr>
                <a:r>
                  <a:rPr lang="vi-VN" sz="2800" smtClean="0">
                    <a:latin typeface="Times New Roman" panose="02020603050405020304" pitchFamily="18" charset="0"/>
                    <a:cs typeface="Times New Roman" panose="02020603050405020304" pitchFamily="18" charset="0"/>
                  </a:rPr>
                  <a:t>=&gt; Đến </a:t>
                </a:r>
                <a:r>
                  <a:rPr lang="vi-VN" sz="2800">
                    <a:latin typeface="Times New Roman" panose="02020603050405020304" pitchFamily="18" charset="0"/>
                    <a:cs typeface="Times New Roman" panose="02020603050405020304" pitchFamily="18" charset="0"/>
                  </a:rPr>
                  <a:t>viếng, thể hiện lòng thương mến, xót xa đối với ân nhân đã khuất</a:t>
                </a:r>
                <a:endParaRPr lang="en-GB" sz="2800">
                  <a:latin typeface="Times New Roman" panose="02020603050405020304" pitchFamily="18" charset="0"/>
                  <a:cs typeface="Times New Roman" panose="02020603050405020304" pitchFamily="18" charset="0"/>
                </a:endParaRPr>
              </a:p>
            </p:txBody>
          </p:sp>
        </p:grpSp>
        <p:sp>
          <p:nvSpPr>
            <p:cNvPr id="56" name="Rounded Rectangle 55"/>
            <p:cNvSpPr/>
            <p:nvPr/>
          </p:nvSpPr>
          <p:spPr>
            <a:xfrm>
              <a:off x="3185004" y="6557953"/>
              <a:ext cx="5696925" cy="2985168"/>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defRPr/>
              </a:pPr>
              <a:r>
                <a:rPr lang="vi-VN" sz="2800" b="1" i="1" smtClean="0">
                  <a:solidFill>
                    <a:schemeClr val="tx1"/>
                  </a:solidFill>
                  <a:latin typeface="Times New Roman" panose="02020603050405020304" pitchFamily="18" charset="0"/>
                  <a:cs typeface="Times New Roman" panose="02020603050405020304" pitchFamily="18" charset="0"/>
                </a:rPr>
                <a:t>Đến </a:t>
              </a:r>
              <a:r>
                <a:rPr lang="vi-VN" sz="2800" b="1" i="1">
                  <a:solidFill>
                    <a:schemeClr val="tx1"/>
                  </a:solidFill>
                  <a:latin typeface="Times New Roman" panose="02020603050405020304" pitchFamily="18" charset="0"/>
                  <a:cs typeface="Times New Roman" panose="02020603050405020304" pitchFamily="18" charset="0"/>
                </a:rPr>
                <a:t>trước mộ, dụi đầu vào quan tài, </a:t>
              </a:r>
              <a:r>
                <a:rPr lang="vi-VN" sz="2800" b="1" i="1" smtClean="0">
                  <a:solidFill>
                    <a:schemeClr val="tx1"/>
                  </a:solidFill>
                  <a:latin typeface="Times New Roman" panose="02020603050405020304" pitchFamily="18" charset="0"/>
                  <a:cs typeface="Times New Roman" panose="02020603050405020304" pitchFamily="18" charset="0"/>
                </a:rPr>
                <a:t>gầm </a:t>
              </a:r>
              <a:r>
                <a:rPr lang="vi-VN" sz="2800" b="1" i="1">
                  <a:solidFill>
                    <a:schemeClr val="tx1"/>
                  </a:solidFill>
                  <a:latin typeface="Times New Roman" panose="02020603050405020304" pitchFamily="18" charset="0"/>
                  <a:cs typeface="Times New Roman" panose="02020603050405020304" pitchFamily="18" charset="0"/>
                </a:rPr>
                <a:t>gào</a:t>
              </a:r>
              <a:endParaRPr lang="vi-VN" sz="2800" b="1" dirty="0">
                <a:solidFill>
                  <a:schemeClr val="tx1"/>
                </a:solidFill>
                <a:latin typeface="Times New Roman" panose="02020603050405020304" pitchFamily="18" charset="0"/>
                <a:cs typeface="Times New Roman" panose="02020603050405020304" pitchFamily="18" charset="0"/>
              </a:endParaRPr>
            </a:p>
          </p:txBody>
        </p:sp>
      </p:grpSp>
      <p:sp>
        <p:nvSpPr>
          <p:cNvPr id="59" name="Rectangle 58"/>
          <p:cNvSpPr/>
          <p:nvPr/>
        </p:nvSpPr>
        <p:spPr>
          <a:xfrm>
            <a:off x="2874016" y="2935474"/>
            <a:ext cx="2602810" cy="954107"/>
          </a:xfrm>
          <a:prstGeom prst="rect">
            <a:avLst/>
          </a:prstGeom>
        </p:spPr>
        <p:txBody>
          <a:bodyPr wrap="square">
            <a:spAutoFit/>
          </a:bodyPr>
          <a:lstStyle/>
          <a:p>
            <a:r>
              <a:rPr lang="vi-VN" sz="2800" b="1" i="1">
                <a:latin typeface="Times New Roman" panose="02020603050405020304" pitchFamily="18" charset="0"/>
                <a:cs typeface="Times New Roman" panose="02020603050405020304" pitchFamily="18" charset="0"/>
              </a:rPr>
              <a:t>Mang hươu đến và gầm dữ dội</a:t>
            </a:r>
            <a:r>
              <a:rPr lang="vi-VN" sz="2800" b="1">
                <a:latin typeface="Times New Roman" panose="02020603050405020304" pitchFamily="18" charset="0"/>
                <a:cs typeface="Times New Roman" panose="02020603050405020304" pitchFamily="18" charset="0"/>
              </a:rPr>
              <a:t> </a:t>
            </a:r>
            <a:endParaRPr lang="en-GB" sz="2800" b="1">
              <a:latin typeface="Times New Roman" panose="02020603050405020304" pitchFamily="18" charset="0"/>
              <a:cs typeface="Times New Roman" panose="02020603050405020304" pitchFamily="18" charset="0"/>
            </a:endParaRPr>
          </a:p>
        </p:txBody>
      </p:sp>
      <p:grpSp>
        <p:nvGrpSpPr>
          <p:cNvPr id="60" name="Group 59"/>
          <p:cNvGrpSpPr>
            <a:grpSpLocks/>
          </p:cNvGrpSpPr>
          <p:nvPr/>
        </p:nvGrpSpPr>
        <p:grpSpPr bwMode="auto">
          <a:xfrm>
            <a:off x="9035587" y="2238463"/>
            <a:ext cx="1099153" cy="612915"/>
            <a:chOff x="14329629" y="5508596"/>
            <a:chExt cx="2699504" cy="1154643"/>
          </a:xfrm>
        </p:grpSpPr>
        <p:cxnSp>
          <p:nvCxnSpPr>
            <p:cNvPr id="61" name="Straight Connector 60"/>
            <p:cNvCxnSpPr>
              <a:stCxn id="62" idx="3"/>
            </p:cNvCxnSpPr>
            <p:nvPr/>
          </p:nvCxnSpPr>
          <p:spPr>
            <a:xfrm flipH="1" flipV="1">
              <a:off x="14329629" y="5523088"/>
              <a:ext cx="2667148" cy="1106335"/>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flipH="1">
              <a:off x="16802635" y="6436177"/>
              <a:ext cx="226498"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3" name="Oval 62"/>
            <p:cNvSpPr/>
            <p:nvPr/>
          </p:nvSpPr>
          <p:spPr>
            <a:xfrm>
              <a:off x="14440568" y="5508596"/>
              <a:ext cx="231122" cy="227062"/>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64" name="Group 63"/>
          <p:cNvGrpSpPr>
            <a:grpSpLocks/>
          </p:cNvGrpSpPr>
          <p:nvPr/>
        </p:nvGrpSpPr>
        <p:grpSpPr bwMode="auto">
          <a:xfrm>
            <a:off x="8750257" y="2855932"/>
            <a:ext cx="3280066" cy="3664137"/>
            <a:chOff x="3725931" y="6537676"/>
            <a:chExt cx="4974144" cy="2488768"/>
          </a:xfrm>
        </p:grpSpPr>
        <p:grpSp>
          <p:nvGrpSpPr>
            <p:cNvPr id="65" name="Group 70"/>
            <p:cNvGrpSpPr>
              <a:grpSpLocks/>
            </p:cNvGrpSpPr>
            <p:nvPr/>
          </p:nvGrpSpPr>
          <p:grpSpPr bwMode="auto">
            <a:xfrm>
              <a:off x="3725931" y="6537676"/>
              <a:ext cx="4974144" cy="2488768"/>
              <a:chOff x="3725931" y="6537682"/>
              <a:chExt cx="4974144" cy="1983303"/>
            </a:xfrm>
          </p:grpSpPr>
          <p:sp>
            <p:nvSpPr>
              <p:cNvPr id="67" name="Rounded Rectangle 66"/>
              <p:cNvSpPr/>
              <p:nvPr/>
            </p:nvSpPr>
            <p:spPr>
              <a:xfrm>
                <a:off x="3725931" y="6537682"/>
                <a:ext cx="4785497" cy="1983303"/>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68" name="Rectangle 73"/>
              <p:cNvSpPr>
                <a:spLocks noChangeArrowheads="1"/>
              </p:cNvSpPr>
              <p:nvPr/>
            </p:nvSpPr>
            <p:spPr bwMode="auto">
              <a:xfrm>
                <a:off x="3987728" y="7366943"/>
                <a:ext cx="4712347" cy="7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endParaRPr lang="en-GB" sz="1800"/>
              </a:p>
            </p:txBody>
          </p:sp>
        </p:grpSp>
        <p:sp>
          <p:nvSpPr>
            <p:cNvPr id="66" name="Rounded Rectangle 65"/>
            <p:cNvSpPr/>
            <p:nvPr/>
          </p:nvSpPr>
          <p:spPr>
            <a:xfrm>
              <a:off x="3734429" y="6557956"/>
              <a:ext cx="4883515" cy="1009359"/>
            </a:xfrm>
            <a:prstGeom prst="roundRect">
              <a:avLst>
                <a:gd name="adj" fmla="val 12071"/>
              </a:avLst>
            </a:prstGeom>
            <a:solidFill>
              <a:schemeClr val="bg1"/>
            </a:solidFill>
            <a:ln w="12700">
              <a:noFill/>
              <a:prstDash val="dash"/>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2177278" rtl="0" eaLnBrk="1" latinLnBrk="0" hangingPunct="1">
                <a:defRPr sz="4300" kern="1200">
                  <a:solidFill>
                    <a:schemeClr val="lt1"/>
                  </a:solidFill>
                  <a:latin typeface="+mn-lt"/>
                  <a:ea typeface="+mn-ea"/>
                  <a:cs typeface="+mn-cs"/>
                </a:defRPr>
              </a:lvl1pPr>
              <a:lvl2pPr marL="1088639" algn="l" defTabSz="2177278" rtl="0" eaLnBrk="1" latinLnBrk="0" hangingPunct="1">
                <a:defRPr sz="4300" kern="1200">
                  <a:solidFill>
                    <a:schemeClr val="lt1"/>
                  </a:solidFill>
                  <a:latin typeface="+mn-lt"/>
                  <a:ea typeface="+mn-ea"/>
                  <a:cs typeface="+mn-cs"/>
                </a:defRPr>
              </a:lvl2pPr>
              <a:lvl3pPr marL="2177278" algn="l" defTabSz="2177278" rtl="0" eaLnBrk="1" latinLnBrk="0" hangingPunct="1">
                <a:defRPr sz="4300" kern="1200">
                  <a:solidFill>
                    <a:schemeClr val="lt1"/>
                  </a:solidFill>
                  <a:latin typeface="+mn-lt"/>
                  <a:ea typeface="+mn-ea"/>
                  <a:cs typeface="+mn-cs"/>
                </a:defRPr>
              </a:lvl3pPr>
              <a:lvl4pPr marL="3265917" algn="l" defTabSz="2177278" rtl="0" eaLnBrk="1" latinLnBrk="0" hangingPunct="1">
                <a:defRPr sz="4300" kern="1200">
                  <a:solidFill>
                    <a:schemeClr val="lt1"/>
                  </a:solidFill>
                  <a:latin typeface="+mn-lt"/>
                  <a:ea typeface="+mn-ea"/>
                  <a:cs typeface="+mn-cs"/>
                </a:defRPr>
              </a:lvl4pPr>
              <a:lvl5pPr marL="4354556" algn="l" defTabSz="2177278" rtl="0" eaLnBrk="1" latinLnBrk="0" hangingPunct="1">
                <a:defRPr sz="4300" kern="1200">
                  <a:solidFill>
                    <a:schemeClr val="lt1"/>
                  </a:solidFill>
                  <a:latin typeface="+mn-lt"/>
                  <a:ea typeface="+mn-ea"/>
                  <a:cs typeface="+mn-cs"/>
                </a:defRPr>
              </a:lvl5pPr>
              <a:lvl6pPr marL="5443195" algn="l" defTabSz="2177278" rtl="0" eaLnBrk="1" latinLnBrk="0" hangingPunct="1">
                <a:defRPr sz="4300" kern="1200">
                  <a:solidFill>
                    <a:schemeClr val="lt1"/>
                  </a:solidFill>
                  <a:latin typeface="+mn-lt"/>
                  <a:ea typeface="+mn-ea"/>
                  <a:cs typeface="+mn-cs"/>
                </a:defRPr>
              </a:lvl6pPr>
              <a:lvl7pPr marL="6531834" algn="l" defTabSz="2177278" rtl="0" eaLnBrk="1" latinLnBrk="0" hangingPunct="1">
                <a:defRPr sz="4300" kern="1200">
                  <a:solidFill>
                    <a:schemeClr val="lt1"/>
                  </a:solidFill>
                  <a:latin typeface="+mn-lt"/>
                  <a:ea typeface="+mn-ea"/>
                  <a:cs typeface="+mn-cs"/>
                </a:defRPr>
              </a:lvl7pPr>
              <a:lvl8pPr marL="7620472" algn="l" defTabSz="2177278" rtl="0" eaLnBrk="1" latinLnBrk="0" hangingPunct="1">
                <a:defRPr sz="4300" kern="1200">
                  <a:solidFill>
                    <a:schemeClr val="lt1"/>
                  </a:solidFill>
                  <a:latin typeface="+mn-lt"/>
                  <a:ea typeface="+mn-ea"/>
                  <a:cs typeface="+mn-cs"/>
                </a:defRPr>
              </a:lvl8pPr>
              <a:lvl9pPr marL="8709111" algn="l" defTabSz="2177278" rtl="0" eaLnBrk="1" latinLnBrk="0" hangingPunct="1">
                <a:defRPr sz="4300" kern="1200">
                  <a:solidFill>
                    <a:schemeClr val="lt1"/>
                  </a:solidFill>
                  <a:latin typeface="+mn-lt"/>
                  <a:ea typeface="+mn-ea"/>
                  <a:cs typeface="+mn-cs"/>
                </a:defRPr>
              </a:lvl9pPr>
            </a:lstStyle>
            <a:p>
              <a:pPr algn="just">
                <a:defRPr/>
              </a:pPr>
              <a:r>
                <a:rPr lang="vi-VN" sz="2400" b="1" i="1" smtClean="0">
                  <a:solidFill>
                    <a:schemeClr val="tx1"/>
                  </a:solidFill>
                  <a:latin typeface="Times New Roman" panose="02020603050405020304" pitchFamily="18" charset="0"/>
                  <a:cs typeface="Times New Roman" panose="02020603050405020304" pitchFamily="18" charset="0"/>
                </a:rPr>
                <a:t>Ngày </a:t>
              </a:r>
              <a:r>
                <a:rPr lang="vi-VN" sz="2400" b="1" i="1">
                  <a:solidFill>
                    <a:schemeClr val="tx1"/>
                  </a:solidFill>
                  <a:latin typeface="Times New Roman" panose="02020603050405020304" pitchFamily="18" charset="0"/>
                  <a:cs typeface="Times New Roman" panose="02020603050405020304" pitchFamily="18" charset="0"/>
                </a:rPr>
                <a:t>giỗ lại nhớ mang các con thú đến để ở ngoài cửa trong mấy chục năm liền</a:t>
              </a:r>
              <a:endParaRPr lang="vi-VN" sz="2000" b="1" dirty="0">
                <a:solidFill>
                  <a:schemeClr val="tx1"/>
                </a:solidFill>
                <a:latin typeface="Times New Roman" panose="02020603050405020304" pitchFamily="18" charset="0"/>
                <a:cs typeface="Times New Roman" panose="02020603050405020304" pitchFamily="18" charset="0"/>
              </a:endParaRPr>
            </a:p>
          </p:txBody>
        </p:sp>
      </p:grpSp>
      <p:sp>
        <p:nvSpPr>
          <p:cNvPr id="69" name="Rectangle 68"/>
          <p:cNvSpPr/>
          <p:nvPr/>
        </p:nvSpPr>
        <p:spPr>
          <a:xfrm>
            <a:off x="8821325" y="4594623"/>
            <a:ext cx="3089374" cy="1815882"/>
          </a:xfrm>
          <a:prstGeom prst="rect">
            <a:avLst/>
          </a:prstGeom>
        </p:spPr>
        <p:txBody>
          <a:bodyPr wrap="square">
            <a:spAutoFit/>
          </a:bodyPr>
          <a:lstStyle/>
          <a:p>
            <a:pPr algn="just"/>
            <a:r>
              <a:rPr lang="vi-VN" sz="2800" smtClean="0">
                <a:latin typeface="Times New Roman" panose="02020603050405020304" pitchFamily="18" charset="0"/>
                <a:cs typeface="Times New Roman" panose="02020603050405020304" pitchFamily="18" charset="0"/>
              </a:rPr>
              <a:t>=&gt; Tình </a:t>
            </a:r>
            <a:r>
              <a:rPr lang="vi-VN" sz="2800">
                <a:latin typeface="Times New Roman" panose="02020603050405020304" pitchFamily="18" charset="0"/>
                <a:cs typeface="Times New Roman" panose="02020603050405020304" pitchFamily="18" charset="0"/>
              </a:rPr>
              <a:t>cảm vững bền, khắc cốt ghi tâm ơn nghĩa của ân nhân với mình.</a:t>
            </a:r>
            <a:endParaRPr lang="en-GB" sz="2800">
              <a:latin typeface="Times New Roman" panose="02020603050405020304" pitchFamily="18" charset="0"/>
              <a:cs typeface="Times New Roman" panose="02020603050405020304" pitchFamily="18" charset="0"/>
            </a:endParaRPr>
          </a:p>
        </p:txBody>
      </p:sp>
      <p:grpSp>
        <p:nvGrpSpPr>
          <p:cNvPr id="70" name="Group 69"/>
          <p:cNvGrpSpPr>
            <a:grpSpLocks/>
          </p:cNvGrpSpPr>
          <p:nvPr/>
        </p:nvGrpSpPr>
        <p:grpSpPr bwMode="auto">
          <a:xfrm>
            <a:off x="6993796" y="2241955"/>
            <a:ext cx="149708" cy="614795"/>
            <a:chOff x="11964987" y="5550235"/>
            <a:chExt cx="234512" cy="938562"/>
          </a:xfrm>
        </p:grpSpPr>
        <p:cxnSp>
          <p:nvCxnSpPr>
            <p:cNvPr id="71" name="Straight Connector 70"/>
            <p:cNvCxnSpPr/>
            <p:nvPr/>
          </p:nvCxnSpPr>
          <p:spPr>
            <a:xfrm flipV="1">
              <a:off x="12077359" y="5550235"/>
              <a:ext cx="0" cy="719406"/>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72" name="Oval 71"/>
            <p:cNvSpPr/>
            <p:nvPr/>
          </p:nvSpPr>
          <p:spPr>
            <a:xfrm>
              <a:off x="11964987" y="6260112"/>
              <a:ext cx="229628"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73" name="Oval 72"/>
            <p:cNvSpPr/>
            <p:nvPr/>
          </p:nvSpPr>
          <p:spPr>
            <a:xfrm>
              <a:off x="11969874" y="5564529"/>
              <a:ext cx="229625" cy="228685"/>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barn(inVertic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1000"/>
                                        <p:tgtEl>
                                          <p:spTgt spid="29"/>
                                        </p:tgtEl>
                                      </p:cBhvr>
                                    </p:animEffect>
                                    <p:anim calcmode="lin" valueType="num">
                                      <p:cBhvr>
                                        <p:cTn id="25" dur="1000" fill="hold"/>
                                        <p:tgtEl>
                                          <p:spTgt spid="29"/>
                                        </p:tgtEl>
                                        <p:attrNameLst>
                                          <p:attrName>ppt_x</p:attrName>
                                        </p:attrNameLst>
                                      </p:cBhvr>
                                      <p:tavLst>
                                        <p:tav tm="0">
                                          <p:val>
                                            <p:strVal val="#ppt_x"/>
                                          </p:val>
                                        </p:tav>
                                        <p:tav tm="100000">
                                          <p:val>
                                            <p:strVal val="#ppt_x"/>
                                          </p:val>
                                        </p:tav>
                                      </p:tavLst>
                                    </p:anim>
                                    <p:anim calcmode="lin" valueType="num">
                                      <p:cBhvr>
                                        <p:cTn id="2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anim calcmode="lin" valueType="num">
                                      <p:cBhvr>
                                        <p:cTn id="32" dur="1000" fill="hold"/>
                                        <p:tgtEl>
                                          <p:spTgt spid="59"/>
                                        </p:tgtEl>
                                        <p:attrNameLst>
                                          <p:attrName>ppt_x</p:attrName>
                                        </p:attrNameLst>
                                      </p:cBhvr>
                                      <p:tavLst>
                                        <p:tav tm="0">
                                          <p:val>
                                            <p:strVal val="#ppt_x"/>
                                          </p:val>
                                        </p:tav>
                                        <p:tav tm="100000">
                                          <p:val>
                                            <p:strVal val="#ppt_x"/>
                                          </p:val>
                                        </p:tav>
                                      </p:tavLst>
                                    </p:anim>
                                    <p:anim calcmode="lin" valueType="num">
                                      <p:cBhvr>
                                        <p:cTn id="33"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barn(inVertical)">
                                      <p:cBhvr>
                                        <p:cTn id="38" dur="500"/>
                                        <p:tgtEl>
                                          <p:spTgt spid="4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70"/>
                                        </p:tgtEl>
                                        <p:attrNameLst>
                                          <p:attrName>style.visibility</p:attrName>
                                        </p:attrNameLst>
                                      </p:cBhvr>
                                      <p:to>
                                        <p:strVal val="visible"/>
                                      </p:to>
                                    </p:set>
                                    <p:animEffect transition="in" filter="fade">
                                      <p:cBhvr>
                                        <p:cTn id="43" dur="1000"/>
                                        <p:tgtEl>
                                          <p:spTgt spid="70"/>
                                        </p:tgtEl>
                                      </p:cBhvr>
                                    </p:animEffect>
                                    <p:anim calcmode="lin" valueType="num">
                                      <p:cBhvr>
                                        <p:cTn id="44" dur="1000" fill="hold"/>
                                        <p:tgtEl>
                                          <p:spTgt spid="70"/>
                                        </p:tgtEl>
                                        <p:attrNameLst>
                                          <p:attrName>ppt_x</p:attrName>
                                        </p:attrNameLst>
                                      </p:cBhvr>
                                      <p:tavLst>
                                        <p:tav tm="0">
                                          <p:val>
                                            <p:strVal val="#ppt_x"/>
                                          </p:val>
                                        </p:tav>
                                        <p:tav tm="100000">
                                          <p:val>
                                            <p:strVal val="#ppt_x"/>
                                          </p:val>
                                        </p:tav>
                                      </p:tavLst>
                                    </p:anim>
                                    <p:anim calcmode="lin" valueType="num">
                                      <p:cBhvr>
                                        <p:cTn id="45"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4"/>
                                        </p:tgtEl>
                                        <p:attrNameLst>
                                          <p:attrName>style.visibility</p:attrName>
                                        </p:attrNameLst>
                                      </p:cBhvr>
                                      <p:to>
                                        <p:strVal val="visible"/>
                                      </p:to>
                                    </p:set>
                                    <p:animEffect transition="in" filter="barn(inVertical)">
                                      <p:cBhvr>
                                        <p:cTn id="50" dur="500"/>
                                        <p:tgtEl>
                                          <p:spTgt spid="5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0"/>
                                        </p:tgtEl>
                                        <p:attrNameLst>
                                          <p:attrName>style.visibility</p:attrName>
                                        </p:attrNameLst>
                                      </p:cBhvr>
                                      <p:to>
                                        <p:strVal val="visible"/>
                                      </p:to>
                                    </p:set>
                                    <p:animEffect transition="in" filter="fade">
                                      <p:cBhvr>
                                        <p:cTn id="55" dur="1000"/>
                                        <p:tgtEl>
                                          <p:spTgt spid="60"/>
                                        </p:tgtEl>
                                      </p:cBhvr>
                                    </p:animEffect>
                                    <p:anim calcmode="lin" valueType="num">
                                      <p:cBhvr>
                                        <p:cTn id="56" dur="1000" fill="hold"/>
                                        <p:tgtEl>
                                          <p:spTgt spid="60"/>
                                        </p:tgtEl>
                                        <p:attrNameLst>
                                          <p:attrName>ppt_x</p:attrName>
                                        </p:attrNameLst>
                                      </p:cBhvr>
                                      <p:tavLst>
                                        <p:tav tm="0">
                                          <p:val>
                                            <p:strVal val="#ppt_x"/>
                                          </p:val>
                                        </p:tav>
                                        <p:tav tm="100000">
                                          <p:val>
                                            <p:strVal val="#ppt_x"/>
                                          </p:val>
                                        </p:tav>
                                      </p:tavLst>
                                    </p:anim>
                                    <p:anim calcmode="lin" valueType="num">
                                      <p:cBhvr>
                                        <p:cTn id="5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nodeType="clickEffect">
                                  <p:stCondLst>
                                    <p:cond delay="0"/>
                                  </p:stCondLst>
                                  <p:childTnLst>
                                    <p:set>
                                      <p:cBhvr>
                                        <p:cTn id="61" dur="1" fill="hold">
                                          <p:stCondLst>
                                            <p:cond delay="0"/>
                                          </p:stCondLst>
                                        </p:cTn>
                                        <p:tgtEl>
                                          <p:spTgt spid="64"/>
                                        </p:tgtEl>
                                        <p:attrNameLst>
                                          <p:attrName>style.visibility</p:attrName>
                                        </p:attrNameLst>
                                      </p:cBhvr>
                                      <p:to>
                                        <p:strVal val="visible"/>
                                      </p:to>
                                    </p:set>
                                    <p:animEffect transition="in" filter="circle(in)">
                                      <p:cBhvr>
                                        <p:cTn id="62" dur="2000"/>
                                        <p:tgtEl>
                                          <p:spTgt spid="64"/>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down)">
                                      <p:cBhvr>
                                        <p:cTn id="67"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sp>
        <p:nvSpPr>
          <p:cNvPr id="14" name="Rectangle 13"/>
          <p:cNvSpPr/>
          <p:nvPr/>
        </p:nvSpPr>
        <p:spPr>
          <a:xfrm>
            <a:off x="3403374" y="1923907"/>
            <a:ext cx="5212003" cy="2435988"/>
          </a:xfrm>
          <a:prstGeom prst="rect">
            <a:avLst/>
          </a:prstGeom>
          <a:noFill/>
        </p:spPr>
        <p:txBody>
          <a:bodyPr wrap="none" lIns="91440" tIns="45720" rIns="91440" bIns="45720">
            <a:spAutoFit/>
          </a:bodyPr>
          <a:lstStyle/>
          <a:p>
            <a:pPr algn="ctr">
              <a:lnSpc>
                <a:spcPct val="150000"/>
              </a:lnSpc>
            </a:pPr>
            <a:r>
              <a:rPr lang="vi-VN" sz="54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1:</a:t>
            </a:r>
          </a:p>
          <a:p>
            <a:pPr algn="ctr">
              <a:lnSpc>
                <a:spcPct val="150000"/>
              </a:lnSpc>
            </a:pPr>
            <a:r>
              <a:rPr lang="vi-VN" sz="54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KHỞI ĐỘNG</a:t>
            </a:r>
            <a:endParaRPr lang="en-GB" sz="54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cap="none" spc="0"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cap="none" spc="0">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wipe(down)">
                                      <p:cBhvr>
                                        <p:cTn id="7" dur="580">
                                          <p:stCondLst>
                                            <p:cond delay="0"/>
                                          </p:stCondLst>
                                        </p:cTn>
                                        <p:tgtEl>
                                          <p:spTgt spid="14">
                                            <p:txEl>
                                              <p:pRg st="0" end="0"/>
                                            </p:txEl>
                                          </p:spTgt>
                                        </p:tgtEl>
                                      </p:cBhvr>
                                    </p:animEffect>
                                    <p:anim calcmode="lin" valueType="num">
                                      <p:cBhvr>
                                        <p:cTn id="8" dur="1822" tmFilter="0,0; 0.14,0.36; 0.43,0.73; 0.71,0.91; 1.0,1.0">
                                          <p:stCondLst>
                                            <p:cond delay="0"/>
                                          </p:stCondLst>
                                        </p:cTn>
                                        <p:tgtEl>
                                          <p:spTgt spid="14">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xEl>
                                              <p:pRg st="0" end="0"/>
                                            </p:txEl>
                                          </p:spTgt>
                                        </p:tgtEl>
                                      </p:cBhvr>
                                      <p:to x="100000" y="60000"/>
                                    </p:animScale>
                                    <p:animScale>
                                      <p:cBhvr>
                                        <p:cTn id="14" dur="166" decel="50000">
                                          <p:stCondLst>
                                            <p:cond delay="676"/>
                                          </p:stCondLst>
                                        </p:cTn>
                                        <p:tgtEl>
                                          <p:spTgt spid="14">
                                            <p:txEl>
                                              <p:pRg st="0" end="0"/>
                                            </p:txEl>
                                          </p:spTgt>
                                        </p:tgtEl>
                                      </p:cBhvr>
                                      <p:to x="100000" y="100000"/>
                                    </p:animScale>
                                    <p:animScale>
                                      <p:cBhvr>
                                        <p:cTn id="15" dur="26">
                                          <p:stCondLst>
                                            <p:cond delay="1312"/>
                                          </p:stCondLst>
                                        </p:cTn>
                                        <p:tgtEl>
                                          <p:spTgt spid="14">
                                            <p:txEl>
                                              <p:pRg st="0" end="0"/>
                                            </p:txEl>
                                          </p:spTgt>
                                        </p:tgtEl>
                                      </p:cBhvr>
                                      <p:to x="100000" y="80000"/>
                                    </p:animScale>
                                    <p:animScale>
                                      <p:cBhvr>
                                        <p:cTn id="16" dur="166" decel="50000">
                                          <p:stCondLst>
                                            <p:cond delay="1338"/>
                                          </p:stCondLst>
                                        </p:cTn>
                                        <p:tgtEl>
                                          <p:spTgt spid="14">
                                            <p:txEl>
                                              <p:pRg st="0" end="0"/>
                                            </p:txEl>
                                          </p:spTgt>
                                        </p:tgtEl>
                                      </p:cBhvr>
                                      <p:to x="100000" y="100000"/>
                                    </p:animScale>
                                    <p:animScale>
                                      <p:cBhvr>
                                        <p:cTn id="17" dur="26">
                                          <p:stCondLst>
                                            <p:cond delay="1642"/>
                                          </p:stCondLst>
                                        </p:cTn>
                                        <p:tgtEl>
                                          <p:spTgt spid="14">
                                            <p:txEl>
                                              <p:pRg st="0" end="0"/>
                                            </p:txEl>
                                          </p:spTgt>
                                        </p:tgtEl>
                                      </p:cBhvr>
                                      <p:to x="100000" y="90000"/>
                                    </p:animScale>
                                    <p:animScale>
                                      <p:cBhvr>
                                        <p:cTn id="18" dur="166" decel="50000">
                                          <p:stCondLst>
                                            <p:cond delay="1668"/>
                                          </p:stCondLst>
                                        </p:cTn>
                                        <p:tgtEl>
                                          <p:spTgt spid="14">
                                            <p:txEl>
                                              <p:pRg st="0" end="0"/>
                                            </p:txEl>
                                          </p:spTgt>
                                        </p:tgtEl>
                                      </p:cBhvr>
                                      <p:to x="100000" y="100000"/>
                                    </p:animScale>
                                    <p:animScale>
                                      <p:cBhvr>
                                        <p:cTn id="19" dur="26">
                                          <p:stCondLst>
                                            <p:cond delay="1808"/>
                                          </p:stCondLst>
                                        </p:cTn>
                                        <p:tgtEl>
                                          <p:spTgt spid="14">
                                            <p:txEl>
                                              <p:pRg st="0" end="0"/>
                                            </p:txEl>
                                          </p:spTgt>
                                        </p:tgtEl>
                                      </p:cBhvr>
                                      <p:to x="100000" y="95000"/>
                                    </p:animScale>
                                    <p:animScale>
                                      <p:cBhvr>
                                        <p:cTn id="20" dur="166" decel="50000">
                                          <p:stCondLst>
                                            <p:cond delay="1834"/>
                                          </p:stCondLst>
                                        </p:cTn>
                                        <p:tgtEl>
                                          <p:spTgt spid="14">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14">
                                            <p:txEl>
                                              <p:pRg st="1" end="1"/>
                                            </p:txEl>
                                          </p:spTgt>
                                        </p:tgtEl>
                                        <p:attrNameLst>
                                          <p:attrName>style.visibility</p:attrName>
                                        </p:attrNameLst>
                                      </p:cBhvr>
                                      <p:to>
                                        <p:strVal val="visible"/>
                                      </p:to>
                                    </p:set>
                                    <p:animEffect transition="in" filter="wipe(down)">
                                      <p:cBhvr>
                                        <p:cTn id="23" dur="580">
                                          <p:stCondLst>
                                            <p:cond delay="0"/>
                                          </p:stCondLst>
                                        </p:cTn>
                                        <p:tgtEl>
                                          <p:spTgt spid="14">
                                            <p:txEl>
                                              <p:pRg st="1" end="1"/>
                                            </p:txEl>
                                          </p:spTgt>
                                        </p:tgtEl>
                                      </p:cBhvr>
                                    </p:animEffect>
                                    <p:anim calcmode="lin" valueType="num">
                                      <p:cBhvr>
                                        <p:cTn id="24" dur="1822" tmFilter="0,0; 0.14,0.36; 0.43,0.73; 0.71,0.91; 1.0,1.0">
                                          <p:stCondLst>
                                            <p:cond delay="0"/>
                                          </p:stCondLst>
                                        </p:cTn>
                                        <p:tgtEl>
                                          <p:spTgt spid="14">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xEl>
                                              <p:pRg st="1" end="1"/>
                                            </p:txEl>
                                          </p:spTgt>
                                        </p:tgtEl>
                                      </p:cBhvr>
                                      <p:to x="100000" y="60000"/>
                                    </p:animScale>
                                    <p:animScale>
                                      <p:cBhvr>
                                        <p:cTn id="30" dur="166" decel="50000">
                                          <p:stCondLst>
                                            <p:cond delay="676"/>
                                          </p:stCondLst>
                                        </p:cTn>
                                        <p:tgtEl>
                                          <p:spTgt spid="14">
                                            <p:txEl>
                                              <p:pRg st="1" end="1"/>
                                            </p:txEl>
                                          </p:spTgt>
                                        </p:tgtEl>
                                      </p:cBhvr>
                                      <p:to x="100000" y="100000"/>
                                    </p:animScale>
                                    <p:animScale>
                                      <p:cBhvr>
                                        <p:cTn id="31" dur="26">
                                          <p:stCondLst>
                                            <p:cond delay="1312"/>
                                          </p:stCondLst>
                                        </p:cTn>
                                        <p:tgtEl>
                                          <p:spTgt spid="14">
                                            <p:txEl>
                                              <p:pRg st="1" end="1"/>
                                            </p:txEl>
                                          </p:spTgt>
                                        </p:tgtEl>
                                      </p:cBhvr>
                                      <p:to x="100000" y="80000"/>
                                    </p:animScale>
                                    <p:animScale>
                                      <p:cBhvr>
                                        <p:cTn id="32" dur="166" decel="50000">
                                          <p:stCondLst>
                                            <p:cond delay="1338"/>
                                          </p:stCondLst>
                                        </p:cTn>
                                        <p:tgtEl>
                                          <p:spTgt spid="14">
                                            <p:txEl>
                                              <p:pRg st="1" end="1"/>
                                            </p:txEl>
                                          </p:spTgt>
                                        </p:tgtEl>
                                      </p:cBhvr>
                                      <p:to x="100000" y="100000"/>
                                    </p:animScale>
                                    <p:animScale>
                                      <p:cBhvr>
                                        <p:cTn id="33" dur="26">
                                          <p:stCondLst>
                                            <p:cond delay="1642"/>
                                          </p:stCondLst>
                                        </p:cTn>
                                        <p:tgtEl>
                                          <p:spTgt spid="14">
                                            <p:txEl>
                                              <p:pRg st="1" end="1"/>
                                            </p:txEl>
                                          </p:spTgt>
                                        </p:tgtEl>
                                      </p:cBhvr>
                                      <p:to x="100000" y="90000"/>
                                    </p:animScale>
                                    <p:animScale>
                                      <p:cBhvr>
                                        <p:cTn id="34" dur="166" decel="50000">
                                          <p:stCondLst>
                                            <p:cond delay="1668"/>
                                          </p:stCondLst>
                                        </p:cTn>
                                        <p:tgtEl>
                                          <p:spTgt spid="14">
                                            <p:txEl>
                                              <p:pRg st="1" end="1"/>
                                            </p:txEl>
                                          </p:spTgt>
                                        </p:tgtEl>
                                      </p:cBhvr>
                                      <p:to x="100000" y="100000"/>
                                    </p:animScale>
                                    <p:animScale>
                                      <p:cBhvr>
                                        <p:cTn id="35" dur="26">
                                          <p:stCondLst>
                                            <p:cond delay="1808"/>
                                          </p:stCondLst>
                                        </p:cTn>
                                        <p:tgtEl>
                                          <p:spTgt spid="14">
                                            <p:txEl>
                                              <p:pRg st="1" end="1"/>
                                            </p:txEl>
                                          </p:spTgt>
                                        </p:tgtEl>
                                      </p:cBhvr>
                                      <p:to x="100000" y="95000"/>
                                    </p:animScale>
                                    <p:animScale>
                                      <p:cBhvr>
                                        <p:cTn id="36" dur="166" decel="50000">
                                          <p:stCondLst>
                                            <p:cond delay="1834"/>
                                          </p:stCondLst>
                                        </p:cTn>
                                        <p:tgtEl>
                                          <p:spTgt spid="14">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ounded Rectangle 28"/>
          <p:cNvSpPr/>
          <p:nvPr/>
        </p:nvSpPr>
        <p:spPr>
          <a:xfrm>
            <a:off x="2762713" y="1246286"/>
            <a:ext cx="6965677" cy="4346236"/>
          </a:xfrm>
          <a:prstGeom prst="roundRect">
            <a:avLst/>
          </a:prstGeom>
          <a:solidFill>
            <a:schemeClr val="bg1">
              <a:alpha val="45000"/>
            </a:schemeClr>
          </a:solidFill>
          <a:ln w="50800" cmpd="sng">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800" dirty="0">
              <a:solidFill>
                <a:srgbClr val="006666"/>
              </a:solidFill>
              <a:latin typeface="Arial" panose="020B0604020202020204" pitchFamily="34" charset="0"/>
              <a:cs typeface="Arial" panose="020B0604020202020204" pitchFamily="34" charset="0"/>
            </a:endParaRPr>
          </a:p>
        </p:txBody>
      </p:sp>
      <p:sp>
        <p:nvSpPr>
          <p:cNvPr id="3" name="Rectangle 2"/>
          <p:cNvSpPr/>
          <p:nvPr/>
        </p:nvSpPr>
        <p:spPr>
          <a:xfrm>
            <a:off x="3187120" y="1555574"/>
            <a:ext cx="6576963" cy="1077218"/>
          </a:xfrm>
          <a:prstGeom prst="rect">
            <a:avLst/>
          </a:prstGeom>
        </p:spPr>
        <p:txBody>
          <a:bodyPr wrap="square">
            <a:spAutoFit/>
          </a:bodyPr>
          <a:lstStyle/>
          <a:p>
            <a:r>
              <a:rPr lang="vi-VN" sz="32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Tiếng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gầm của hai con hổ ở phần cuối mỗi câu chuyện</a:t>
            </a:r>
            <a:endParaRPr lang="en-GB" sz="3200">
              <a:effectLst>
                <a:outerShdw blurRad="38100" dist="38100" dir="2700000" algn="tl">
                  <a:srgbClr val="000000">
                    <a:alpha val="43137"/>
                  </a:srgbClr>
                </a:outerShdw>
              </a:effectLst>
            </a:endParaRPr>
          </a:p>
        </p:txBody>
      </p:sp>
      <p:sp>
        <p:nvSpPr>
          <p:cNvPr id="5" name="Rectangle 4"/>
          <p:cNvSpPr/>
          <p:nvPr/>
        </p:nvSpPr>
        <p:spPr>
          <a:xfrm>
            <a:off x="3109648" y="2867162"/>
            <a:ext cx="6492985" cy="1077218"/>
          </a:xfrm>
          <a:prstGeom prst="rect">
            <a:avLst/>
          </a:prstGeom>
        </p:spPr>
        <p:txBody>
          <a:bodyPr wrap="square">
            <a:spAutoFit/>
          </a:bodyPr>
          <a:lstStyle/>
          <a:p>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Thể hiện sự cảm ơn và chào tiễn biệt của con hổ đối với ân nhân của mình.</a:t>
            </a:r>
            <a:endParaRPr lang="en-GB" sz="3200">
              <a:effectLst>
                <a:outerShdw blurRad="38100" dist="38100" dir="2700000" algn="tl">
                  <a:srgbClr val="000000">
                    <a:alpha val="43137"/>
                  </a:srgbClr>
                </a:outerShdw>
              </a:effectLst>
            </a:endParaRPr>
          </a:p>
        </p:txBody>
      </p:sp>
      <p:sp>
        <p:nvSpPr>
          <p:cNvPr id="7" name="Rectangle 6"/>
          <p:cNvSpPr/>
          <p:nvPr/>
        </p:nvSpPr>
        <p:spPr>
          <a:xfrm>
            <a:off x="3120932" y="4165617"/>
            <a:ext cx="6301364" cy="1077218"/>
          </a:xfrm>
          <a:prstGeom prst="rect">
            <a:avLst/>
          </a:prstGeom>
        </p:spPr>
        <p:txBody>
          <a:bodyPr wrap="square">
            <a:spAutoFit/>
          </a:bodyPr>
          <a:lstStyle/>
          <a:p>
            <a:r>
              <a:rPr lang="vi-VN" sz="32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=&gt; Hai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con hổ sống vô cùng thuỷ chung, ân nghĩa.</a:t>
            </a:r>
            <a:endParaRPr lang="en-GB" sz="3200">
              <a:effectLst>
                <a:outerShdw blurRad="38100" dist="38100" dir="2700000" algn="tl">
                  <a:srgbClr val="000000">
                    <a:alpha val="43137"/>
                  </a:srgbClr>
                </a:outerShdw>
              </a:effectLst>
            </a:endParaRPr>
          </a:p>
        </p:txBody>
      </p:sp>
      <p:pic>
        <p:nvPicPr>
          <p:cNvPr id="30" name="Picture 6"/>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rot="-1104829" flipH="1">
            <a:off x="7547940" y="4430910"/>
            <a:ext cx="4303635" cy="2183117"/>
          </a:xfrm>
          <a:prstGeom prst="rect">
            <a:avLst/>
          </a:prstGeom>
        </p:spPr>
      </p:pic>
      <p:pic>
        <p:nvPicPr>
          <p:cNvPr id="31" name="Picture 10"/>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xmlns="" r:embed="rId31"/>
              </a:ext>
            </a:extLst>
          </a:blip>
          <a:srcRect/>
          <a:stretch>
            <a:fillRect/>
          </a:stretch>
        </p:blipFill>
        <p:spPr>
          <a:xfrm flipH="1">
            <a:off x="88435" y="3932245"/>
            <a:ext cx="3436854" cy="2174591"/>
          </a:xfrm>
          <a:prstGeom prst="rect">
            <a:avLst/>
          </a:prstGeom>
        </p:spPr>
      </p:pic>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 grpId="0"/>
      <p:bldP spid="5"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6004" y="0"/>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3883055" y="1238745"/>
            <a:ext cx="5164875" cy="646331"/>
          </a:xfrm>
          <a:prstGeom prst="rect">
            <a:avLst/>
          </a:prstGeom>
        </p:spPr>
        <p:txBody>
          <a:bodyPr wrap="none">
            <a:spAutoFit/>
          </a:bodyPr>
          <a:lstStyle/>
          <a:p>
            <a:pPr algn="just">
              <a:spcAft>
                <a:spcPts val="0"/>
              </a:spcAft>
              <a:tabLst>
                <a:tab pos="90170" algn="l"/>
                <a:tab pos="180340" algn="l"/>
              </a:tabLst>
            </a:pPr>
            <a:r>
              <a:rPr lang="vi-VN" sz="3600" b="1">
                <a:solidFill>
                  <a:srgbClr val="0070C0"/>
                </a:solidFill>
                <a:latin typeface="Times New Roman" panose="02020603050405020304" pitchFamily="18" charset="0"/>
                <a:ea typeface="MS Mincho"/>
              </a:rPr>
              <a:t>3. Thông điệp "có nghĩa"</a:t>
            </a:r>
            <a:endParaRPr lang="en-GB" sz="3200">
              <a:effectLst/>
              <a:latin typeface="Times New Roman" panose="02020603050405020304" pitchFamily="18" charset="0"/>
              <a:ea typeface="Times New Roman" panose="02020603050405020304" pitchFamily="18" charset="0"/>
            </a:endParaRPr>
          </a:p>
        </p:txBody>
      </p:sp>
      <p:sp>
        <p:nvSpPr>
          <p:cNvPr id="5" name="Cloud Callout 4"/>
          <p:cNvSpPr/>
          <p:nvPr/>
        </p:nvSpPr>
        <p:spPr>
          <a:xfrm>
            <a:off x="1725433" y="2172116"/>
            <a:ext cx="8825948" cy="3420406"/>
          </a:xfrm>
          <a:prstGeom prst="cloud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3110614" y="2833116"/>
            <a:ext cx="6543923" cy="2062103"/>
          </a:xfrm>
          <a:prstGeom prst="rect">
            <a:avLst/>
          </a:prstGeom>
        </p:spPr>
        <p:txBody>
          <a:bodyPr wrap="square">
            <a:spAutoFit/>
          </a:bodyPr>
          <a:lstStyle/>
          <a:p>
            <a:pPr algn="just">
              <a:spcAft>
                <a:spcPts val="0"/>
              </a:spcAft>
            </a:pP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a:t>
            </a:r>
            <a:r>
              <a:rPr lang="en-US" sz="28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en-US" sz="3200"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Mượn hình tượng con hổ có nghĩa, tác phẩm đã gửi gắm bài học đạo lí nào cho con người?(Hãy rút ra thông điệp "có nghĩa" của tác phẩm).</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8" name="Picture 7"/>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2621" y="-7547"/>
            <a:ext cx="12110652" cy="6865548"/>
          </a:xfrm>
          <a:prstGeom prst="rect">
            <a:avLst/>
          </a:prstGeom>
        </p:spPr>
      </p:pic>
      <p:sp>
        <p:nvSpPr>
          <p:cNvPr id="34" name="Rectangle 33">
            <a:extLst>
              <a:ext uri="{FF2B5EF4-FFF2-40B4-BE49-F238E27FC236}">
                <a16:creationId xmlns:a16="http://schemas.microsoft.com/office/drawing/2014/main" xmlns="" id="{407E3729-BB04-4D5C-BB93-FBA119F07B39}"/>
              </a:ext>
            </a:extLst>
          </p:cNvPr>
          <p:cNvSpPr/>
          <p:nvPr/>
        </p:nvSpPr>
        <p:spPr>
          <a:xfrm>
            <a:off x="1427246" y="516322"/>
            <a:ext cx="9906000" cy="5929377"/>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5" name="Rounded Rectangle 34"/>
          <p:cNvSpPr/>
          <p:nvPr/>
        </p:nvSpPr>
        <p:spPr>
          <a:xfrm>
            <a:off x="1868175" y="885776"/>
            <a:ext cx="8660866" cy="4957786"/>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2502141" y="1052315"/>
            <a:ext cx="5957080" cy="584775"/>
          </a:xfrm>
          <a:prstGeom prst="rect">
            <a:avLst/>
          </a:prstGeom>
        </p:spPr>
        <p:txBody>
          <a:bodyPr wrap="none">
            <a:spAutoFit/>
          </a:bodyPr>
          <a:lstStyle/>
          <a:p>
            <a:pPr algn="just">
              <a:spcAft>
                <a:spcPts val="0"/>
              </a:spcAft>
              <a:tabLst>
                <a:tab pos="90170" algn="l"/>
                <a:tab pos="180340" algn="l"/>
              </a:tabLs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Con người hay con vật đều </a:t>
            </a:r>
            <a:r>
              <a:rPr lang="vi-VN" sz="3200" b="1" smtClean="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cần</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Rectangle 36"/>
          <p:cNvSpPr/>
          <p:nvPr/>
        </p:nvSpPr>
        <p:spPr>
          <a:xfrm>
            <a:off x="2341860" y="2010938"/>
            <a:ext cx="7779593" cy="1481175"/>
          </a:xfrm>
          <a:prstGeom prst="rect">
            <a:avLst/>
          </a:prstGeom>
        </p:spPr>
        <p:txBody>
          <a:bodyPr wrap="square">
            <a:spAutoFit/>
          </a:bodyPr>
          <a:lstStyle/>
          <a:p>
            <a:pPr algn="just">
              <a:lnSpc>
                <a:spcPct val="150000"/>
              </a:lnSpc>
              <a:spcAft>
                <a:spcPts val="0"/>
              </a:spcAft>
              <a:tabLst>
                <a:tab pos="90170" algn="l"/>
                <a:tab pos="180340" algn="l"/>
              </a:tabLs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Có lòng nhân ái: yêu thương giúp đỡ nhau trong cuộc </a:t>
            </a:r>
            <a:r>
              <a:rPr lang="vi-VN" sz="3200" b="1" smtClean="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sống.</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8" name="Rectangle 37"/>
          <p:cNvSpPr/>
          <p:nvPr/>
        </p:nvSpPr>
        <p:spPr>
          <a:xfrm>
            <a:off x="2497655" y="3846946"/>
            <a:ext cx="7544842" cy="1481175"/>
          </a:xfrm>
          <a:prstGeom prst="rect">
            <a:avLst/>
          </a:prstGeom>
        </p:spPr>
        <p:txBody>
          <a:bodyPr wrap="square">
            <a:spAutoFit/>
          </a:bodyPr>
          <a:lstStyle/>
          <a:p>
            <a:pPr algn="just">
              <a:lnSpc>
                <a:spcPct val="150000"/>
              </a:lnSpc>
              <a:spcAft>
                <a:spcPts val="0"/>
              </a:spcAft>
              <a:tabLst>
                <a:tab pos="90170" algn="l"/>
                <a:tab pos="180340" algn="l"/>
              </a:tabLst>
            </a:pP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 Sống ân nghĩa thuỷ chung, có trước có sau, đền đáp với người đã giúp đỡ mình.</a:t>
            </a:r>
            <a:endParaRPr lang="en-GB" sz="3200" b="1">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1000"/>
                                        <p:tgtEl>
                                          <p:spTgt spid="36"/>
                                        </p:tgtEl>
                                      </p:cBhvr>
                                    </p:animEffect>
                                    <p:anim calcmode="lin" valueType="num">
                                      <p:cBhvr>
                                        <p:cTn id="15" dur="1000" fill="hold"/>
                                        <p:tgtEl>
                                          <p:spTgt spid="36"/>
                                        </p:tgtEl>
                                        <p:attrNameLst>
                                          <p:attrName>ppt_x</p:attrName>
                                        </p:attrNameLst>
                                      </p:cBhvr>
                                      <p:tavLst>
                                        <p:tav tm="0">
                                          <p:val>
                                            <p:strVal val="#ppt_x"/>
                                          </p:val>
                                        </p:tav>
                                        <p:tav tm="100000">
                                          <p:val>
                                            <p:strVal val="#ppt_x"/>
                                          </p:val>
                                        </p:tav>
                                      </p:tavLst>
                                    </p:anim>
                                    <p:anim calcmode="lin" valueType="num">
                                      <p:cBhvr>
                                        <p:cTn id="1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1000"/>
                                        <p:tgtEl>
                                          <p:spTgt spid="37"/>
                                        </p:tgtEl>
                                      </p:cBhvr>
                                    </p:animEffect>
                                    <p:anim calcmode="lin" valueType="num">
                                      <p:cBhvr>
                                        <p:cTn id="22" dur="1000" fill="hold"/>
                                        <p:tgtEl>
                                          <p:spTgt spid="37"/>
                                        </p:tgtEl>
                                        <p:attrNameLst>
                                          <p:attrName>ppt_x</p:attrName>
                                        </p:attrNameLst>
                                      </p:cBhvr>
                                      <p:tavLst>
                                        <p:tav tm="0">
                                          <p:val>
                                            <p:strVal val="#ppt_x"/>
                                          </p:val>
                                        </p:tav>
                                        <p:tav tm="100000">
                                          <p:val>
                                            <p:strVal val="#ppt_x"/>
                                          </p:val>
                                        </p:tav>
                                      </p:tavLst>
                                    </p:anim>
                                    <p:anim calcmode="lin" valueType="num">
                                      <p:cBhvr>
                                        <p:cTn id="23"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1000"/>
                                        <p:tgtEl>
                                          <p:spTgt spid="38"/>
                                        </p:tgtEl>
                                      </p:cBhvr>
                                    </p:animEffect>
                                    <p:anim calcmode="lin" valueType="num">
                                      <p:cBhvr>
                                        <p:cTn id="29" dur="1000" fill="hold"/>
                                        <p:tgtEl>
                                          <p:spTgt spid="38"/>
                                        </p:tgtEl>
                                        <p:attrNameLst>
                                          <p:attrName>ppt_x</p:attrName>
                                        </p:attrNameLst>
                                      </p:cBhvr>
                                      <p:tavLst>
                                        <p:tav tm="0">
                                          <p:val>
                                            <p:strVal val="#ppt_x"/>
                                          </p:val>
                                        </p:tav>
                                        <p:tav tm="100000">
                                          <p:val>
                                            <p:strVal val="#ppt_x"/>
                                          </p:val>
                                        </p:tav>
                                      </p:tavLst>
                                    </p:anim>
                                    <p:anim calcmode="lin" valueType="num">
                                      <p:cBhvr>
                                        <p:cTn id="3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5" grpId="1" animBg="1"/>
      <p:bldP spid="36"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5069473" y="884396"/>
            <a:ext cx="2424638" cy="584775"/>
          </a:xfrm>
          <a:prstGeom prst="rect">
            <a:avLst/>
          </a:prstGeom>
        </p:spPr>
        <p:txBody>
          <a:bodyPr wrap="none">
            <a:spAutoFit/>
          </a:bodyPr>
          <a:lstStyle/>
          <a:p>
            <a:r>
              <a:rPr lang="en-US" sz="3200" b="1">
                <a:solidFill>
                  <a:srgbClr val="FF0000"/>
                </a:solidFill>
                <a:effectLst>
                  <a:outerShdw blurRad="38100" dist="38100" dir="2700000" algn="tl">
                    <a:srgbClr val="000000">
                      <a:alpha val="43137"/>
                    </a:srgbClr>
                  </a:outerShdw>
                </a:effectLst>
                <a:latin typeface="Times New Roman" panose="02020603050405020304" pitchFamily="18" charset="0"/>
                <a:ea typeface="MS Mincho"/>
              </a:rPr>
              <a:t>III. Tổng kết</a:t>
            </a:r>
            <a:endParaRPr lang="en-GB" sz="3200">
              <a:effectLst>
                <a:outerShdw blurRad="38100" dist="38100" dir="2700000" algn="tl">
                  <a:srgbClr val="000000">
                    <a:alpha val="43137"/>
                  </a:srgbClr>
                </a:outerShdw>
              </a:effectLst>
            </a:endParaRPr>
          </a:p>
        </p:txBody>
      </p:sp>
      <p:sp>
        <p:nvSpPr>
          <p:cNvPr id="5" name="Rectangle 4"/>
          <p:cNvSpPr/>
          <p:nvPr/>
        </p:nvSpPr>
        <p:spPr>
          <a:xfrm>
            <a:off x="1979535" y="1896819"/>
            <a:ext cx="2252540" cy="523220"/>
          </a:xfrm>
          <a:prstGeom prst="rect">
            <a:avLst/>
          </a:prstGeom>
        </p:spPr>
        <p:txBody>
          <a:bodyPr wrap="none">
            <a:spAutoFit/>
          </a:bodyPr>
          <a:lstStyle/>
          <a:p>
            <a:pPr>
              <a:spcAft>
                <a:spcPts val="0"/>
              </a:spcAft>
            </a:pPr>
            <a:r>
              <a:rPr lang="vi-VN" sz="2800" b="1">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Nghệ thuật</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339666" y="2550211"/>
            <a:ext cx="5396494" cy="1384995"/>
          </a:xfrm>
          <a:prstGeom prst="rect">
            <a:avLst/>
          </a:prstGeom>
        </p:spPr>
        <p:txBody>
          <a:bodyPr wrap="square">
            <a:spAutoFit/>
          </a:bodyPr>
          <a:lstStyle/>
          <a:p>
            <a:pPr algn="just">
              <a:lnSpc>
                <a:spcPct val="150000"/>
              </a:lnSpc>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Sử dụng </a:t>
            </a:r>
            <a:r>
              <a:rPr lang="pt-BR"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chi tiết kì ảo hư cấu; </a:t>
            </a: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biện pháp tu từ nhân hóa và ẩn </a:t>
            </a:r>
            <a:r>
              <a:rPr lang="vi-VN" sz="28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dụ.</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320426" y="3881665"/>
            <a:ext cx="5598007" cy="523220"/>
          </a:xfrm>
          <a:prstGeom prst="rect">
            <a:avLst/>
          </a:prstGeom>
        </p:spPr>
        <p:txBody>
          <a:bodyPr wrap="none">
            <a:spAutoFit/>
          </a:bodyPr>
          <a:lstStyle/>
          <a:p>
            <a:pPr algn="just">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Đan xen yếu tố thực và yếu tố kì </a:t>
            </a:r>
            <a:r>
              <a:rPr lang="vi-VN" sz="2800"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ảo.</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0" name="Rectangle 9"/>
          <p:cNvSpPr/>
          <p:nvPr/>
        </p:nvSpPr>
        <p:spPr>
          <a:xfrm>
            <a:off x="320425" y="4361425"/>
            <a:ext cx="5556555" cy="1384995"/>
          </a:xfrm>
          <a:prstGeom prst="rect">
            <a:avLst/>
          </a:prstGeom>
        </p:spPr>
        <p:txBody>
          <a:bodyPr wrap="square">
            <a:spAutoFit/>
          </a:bodyPr>
          <a:lstStyle/>
          <a:p>
            <a:pPr>
              <a:lnSpc>
                <a:spcPct val="150000"/>
              </a:lnSpc>
            </a:pPr>
            <a:r>
              <a:rPr lang="vi-VN"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Mượn chuyện loài vật để khuyên dạy đạo lí làm người.</a:t>
            </a:r>
            <a:endParaRPr lang="en-GB" sz="2800">
              <a:effectLst>
                <a:outerShdw blurRad="38100" dist="38100" dir="2700000" algn="tl">
                  <a:srgbClr val="000000">
                    <a:alpha val="43137"/>
                  </a:srgbClr>
                </a:outerShdw>
              </a:effectLst>
            </a:endParaRPr>
          </a:p>
        </p:txBody>
      </p:sp>
      <p:sp>
        <p:nvSpPr>
          <p:cNvPr id="11" name="Rectangle 10"/>
          <p:cNvSpPr/>
          <p:nvPr/>
        </p:nvSpPr>
        <p:spPr>
          <a:xfrm>
            <a:off x="7538349" y="1977949"/>
            <a:ext cx="3440365" cy="523220"/>
          </a:xfrm>
          <a:prstGeom prst="rect">
            <a:avLst/>
          </a:prstGeom>
        </p:spPr>
        <p:txBody>
          <a:bodyPr wrap="none">
            <a:spAutoFit/>
          </a:bodyPr>
          <a:lstStyle/>
          <a:p>
            <a:pPr>
              <a:spcAft>
                <a:spcPts val="0"/>
              </a:spcAft>
            </a:pPr>
            <a:r>
              <a:rPr lang="vi-VN" sz="2800" b="1">
                <a:solidFill>
                  <a:srgbClr val="0070C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Nội dung – ý nghĩa</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12" name="Rectangle 11"/>
          <p:cNvSpPr/>
          <p:nvPr/>
        </p:nvSpPr>
        <p:spPr>
          <a:xfrm>
            <a:off x="6422612" y="2585366"/>
            <a:ext cx="5359201" cy="3323987"/>
          </a:xfrm>
          <a:prstGeom prst="rect">
            <a:avLst/>
          </a:prstGeom>
        </p:spPr>
        <p:txBody>
          <a:bodyPr wrap="square">
            <a:spAutoFit/>
          </a:bodyPr>
          <a:lstStyle/>
          <a:p>
            <a:pPr marR="16510" algn="just">
              <a:lnSpc>
                <a:spcPct val="150000"/>
              </a:lnSpc>
              <a:spcAft>
                <a:spcPts val="0"/>
              </a:spcAft>
            </a:pPr>
            <a:r>
              <a:rPr lang="vi-VN" sz="28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Qua câu chuyện người giúp hổ, hổ trả ơn người, truyện đã đề cao lòng nhân ái, thủy chung bền chặt; giáo dục lòng biết ơn, khuyên người ta biết trọng ân nghĩa.</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29" name="Rounded Rectangle 28"/>
          <p:cNvSpPr/>
          <p:nvPr/>
        </p:nvSpPr>
        <p:spPr>
          <a:xfrm>
            <a:off x="191682" y="1824208"/>
            <a:ext cx="5733451" cy="4019353"/>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
        <p:nvSpPr>
          <p:cNvPr id="30" name="Rounded Rectangle 29"/>
          <p:cNvSpPr/>
          <p:nvPr/>
        </p:nvSpPr>
        <p:spPr>
          <a:xfrm>
            <a:off x="6281792" y="1841236"/>
            <a:ext cx="5613359" cy="4201755"/>
          </a:xfrm>
          <a:prstGeom prst="roundRect">
            <a:avLst/>
          </a:prstGeom>
          <a:noFill/>
          <a:ln w="12700" cmpd="sng">
            <a:solidFill>
              <a:srgbClr val="FFFF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1"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inVertic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1"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1000"/>
                                        <p:tgtEl>
                                          <p:spTgt spid="30"/>
                                        </p:tgtEl>
                                      </p:cBhvr>
                                    </p:animEffect>
                                    <p:anim calcmode="lin" valueType="num">
                                      <p:cBhvr>
                                        <p:cTn id="42" dur="1000" fill="hold"/>
                                        <p:tgtEl>
                                          <p:spTgt spid="30"/>
                                        </p:tgtEl>
                                        <p:attrNameLst>
                                          <p:attrName>ppt_x</p:attrName>
                                        </p:attrNameLst>
                                      </p:cBhvr>
                                      <p:tavLst>
                                        <p:tav tm="0">
                                          <p:val>
                                            <p:strVal val="#ppt_x"/>
                                          </p:val>
                                        </p:tav>
                                        <p:tav tm="100000">
                                          <p:val>
                                            <p:strVal val="#ppt_x"/>
                                          </p:val>
                                        </p:tav>
                                      </p:tavLst>
                                    </p:anim>
                                    <p:anim calcmode="lin" valueType="num">
                                      <p:cBhvr>
                                        <p:cTn id="4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barn(inVertical)">
                                      <p:cBhvr>
                                        <p:cTn id="5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p:bldP spid="10" grpId="0"/>
      <p:bldP spid="11" grpId="0"/>
      <p:bldP spid="12" grpId="0"/>
      <p:bldP spid="29" grpId="0" animBg="1"/>
      <p:bldP spid="29" grpId="1" animBg="1"/>
      <p:bldP spid="30" grpId="0" animBg="1"/>
      <p:bldP spid="30"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ectangle 28"/>
          <p:cNvSpPr/>
          <p:nvPr/>
        </p:nvSpPr>
        <p:spPr>
          <a:xfrm>
            <a:off x="2336242" y="1870532"/>
            <a:ext cx="8147437" cy="2308324"/>
          </a:xfrm>
          <a:prstGeom prst="rect">
            <a:avLst/>
          </a:prstGeom>
        </p:spPr>
        <p:txBody>
          <a:bodyPr wrap="square">
            <a:spAutoFit/>
          </a:bodyPr>
          <a:lstStyle/>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a:t>
            </a:r>
            <a:r>
              <a:rPr lang="en-US"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3</a:t>
            </a:r>
            <a:endPar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lnSpc>
                <a:spcPct val="150000"/>
              </a:lnSpc>
            </a:pPr>
            <a:r>
              <a:rPr lang="vi-VN" sz="4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endPar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style.rotation</p:attrName>
                                        </p:attrNameLst>
                                      </p:cBhvr>
                                      <p:tavLst>
                                        <p:tav tm="0">
                                          <p:val>
                                            <p:fltVal val="90"/>
                                          </p:val>
                                        </p:tav>
                                        <p:tav tm="100000">
                                          <p:val>
                                            <p:fltVal val="0"/>
                                          </p:val>
                                        </p:tav>
                                      </p:tavLst>
                                    </p:anim>
                                    <p:animEffect transition="in" filter="fade">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hlinkHover r:id="rId7" highlightClick="1">
              <a:snd r:embed="rId6" name="applause.wav"/>
            </a:hlinkHover>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06886" y="5542065"/>
            <a:ext cx="1374162" cy="1315935"/>
          </a:xfrm>
          <a:prstGeom prst="rect">
            <a:avLst/>
          </a:prstGeom>
        </p:spPr>
      </p:pic>
      <p:pic>
        <p:nvPicPr>
          <p:cNvPr id="7" name="Picture 6">
            <a:extLst>
              <a:ext uri="{FF2B5EF4-FFF2-40B4-BE49-F238E27FC236}">
                <a16:creationId xmlns:a16="http://schemas.microsoft.com/office/drawing/2014/main" xmlns="" id="{2AB8A841-494C-4C05-B559-B83B93E270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1194" y="430449"/>
            <a:ext cx="6092885" cy="6092885"/>
          </a:xfrm>
          <a:prstGeom prst="rect">
            <a:avLst/>
          </a:prstGeom>
        </p:spPr>
      </p:pic>
      <p:pic>
        <p:nvPicPr>
          <p:cNvPr id="3" name="AiLaTrieuPhu-VA_43vp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0300208" y="6320134"/>
            <a:ext cx="406400" cy="406400"/>
          </a:xfrm>
          <a:prstGeom prst="rect">
            <a:avLst/>
          </a:prstGeom>
        </p:spPr>
      </p:pic>
    </p:spTree>
    <p:custDataLst>
      <p:tags r:id="rId1"/>
    </p:custDataLst>
    <p:extLst>
      <p:ext uri="{BB962C8B-B14F-4D97-AF65-F5344CB8AC3E}">
        <p14:creationId xmlns:p14="http://schemas.microsoft.com/office/powerpoint/2010/main" val="2698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4" y="7088"/>
            <a:ext cx="9143999" cy="6858000"/>
          </a:xfrm>
          <a:prstGeom prst="rect">
            <a:avLst/>
          </a:prstGeom>
          <a:solidFill>
            <a:srgbClr val="212121">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3" name="Straight Connector 2"/>
          <p:cNvCxnSpPr>
            <a:endCxn id="8" idx="1"/>
          </p:cNvCxnSpPr>
          <p:nvPr/>
        </p:nvCxnSpPr>
        <p:spPr>
          <a:xfrm>
            <a:off x="1857225" y="357368"/>
            <a:ext cx="1142381" cy="307872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9" idx="1"/>
          </p:cNvCxnSpPr>
          <p:nvPr/>
        </p:nvCxnSpPr>
        <p:spPr>
          <a:xfrm>
            <a:off x="9194095" y="3436091"/>
            <a:ext cx="1128218" cy="3095695"/>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3009900" y="1878092"/>
            <a:ext cx="6172200" cy="3093356"/>
          </a:xfrm>
          <a:prstGeom prst="rect">
            <a:avLst/>
          </a:prstGeom>
          <a:solidFill>
            <a:srgbClr val="FF0000">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6000" b="1" dirty="0" smtClean="0">
                <a:solidFill>
                  <a:prstClr val="white"/>
                </a:solidFill>
                <a:cs typeface="Arial" panose="020B0604020202020204" pitchFamily="34" charset="0"/>
              </a:rPr>
              <a:t>BẮT ĐẦU</a:t>
            </a:r>
            <a:endParaRPr lang="en-US" sz="6000" b="1" dirty="0">
              <a:solidFill>
                <a:prstClr val="white"/>
              </a:solidFill>
              <a:latin typeface="Arial" panose="020B0604020202020204" pitchFamily="34" charset="0"/>
              <a:cs typeface="Arial" panose="020B0604020202020204" pitchFamily="34" charset="0"/>
            </a:endParaRPr>
          </a:p>
        </p:txBody>
      </p:sp>
      <p:cxnSp>
        <p:nvCxnSpPr>
          <p:cNvPr id="6" name="Straight Connector 5"/>
          <p:cNvCxnSpPr>
            <a:stCxn id="8" idx="1"/>
          </p:cNvCxnSpPr>
          <p:nvPr/>
        </p:nvCxnSpPr>
        <p:spPr>
          <a:xfrm flipH="1">
            <a:off x="1858207" y="3436088"/>
            <a:ext cx="1141399" cy="3089764"/>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cxnSp>
        <p:nvCxnSpPr>
          <p:cNvPr id="7" name="Straight Connector 6"/>
          <p:cNvCxnSpPr>
            <a:endCxn id="9" idx="1"/>
          </p:cNvCxnSpPr>
          <p:nvPr/>
        </p:nvCxnSpPr>
        <p:spPr>
          <a:xfrm flipH="1">
            <a:off x="9194095" y="356708"/>
            <a:ext cx="1128218" cy="3079380"/>
          </a:xfrm>
          <a:prstGeom prst="line">
            <a:avLst/>
          </a:prstGeom>
          <a:ln>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cxnSp>
      <p:sp>
        <p:nvSpPr>
          <p:cNvPr id="8" name="Left Bracket 7"/>
          <p:cNvSpPr/>
          <p:nvPr/>
        </p:nvSpPr>
        <p:spPr>
          <a:xfrm rot="10800000" flipH="1">
            <a:off x="2999606" y="1815647"/>
            <a:ext cx="196649"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sp>
        <p:nvSpPr>
          <p:cNvPr id="9" name="Left Bracket 8"/>
          <p:cNvSpPr/>
          <p:nvPr/>
        </p:nvSpPr>
        <p:spPr>
          <a:xfrm rot="10800000">
            <a:off x="9003939" y="1815647"/>
            <a:ext cx="190156" cy="3240882"/>
          </a:xfrm>
          <a:prstGeom prst="leftBracket">
            <a:avLst/>
          </a:prstGeom>
          <a:ln w="12700">
            <a:solidFill>
              <a:srgbClr val="FF0000"/>
            </a:solidFill>
          </a:ln>
          <a:effectLst>
            <a:glow rad="127000">
              <a:srgbClr val="FF0000">
                <a:alpha val="3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prstClr val="black"/>
              </a:solidFill>
            </a:endParaRPr>
          </a:p>
        </p:txBody>
      </p:sp>
      <p:grpSp>
        <p:nvGrpSpPr>
          <p:cNvPr id="10" name="Group 9"/>
          <p:cNvGrpSpPr/>
          <p:nvPr/>
        </p:nvGrpSpPr>
        <p:grpSpPr>
          <a:xfrm>
            <a:off x="2749872" y="3175901"/>
            <a:ext cx="509282" cy="509282"/>
            <a:chOff x="452190" y="3133126"/>
            <a:chExt cx="286946" cy="286946"/>
          </a:xfrm>
        </p:grpSpPr>
        <p:sp>
          <p:nvSpPr>
            <p:cNvPr id="11" name="Oval 1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12"/>
          <p:cNvGrpSpPr/>
          <p:nvPr/>
        </p:nvGrpSpPr>
        <p:grpSpPr>
          <a:xfrm>
            <a:off x="8928351" y="3174497"/>
            <a:ext cx="509282" cy="509282"/>
            <a:chOff x="452190" y="3133126"/>
            <a:chExt cx="286946" cy="286946"/>
          </a:xfrm>
        </p:grpSpPr>
        <p:sp>
          <p:nvSpPr>
            <p:cNvPr id="14" name="Oval 1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29" name="Picture 5" descr="n3"/>
          <p:cNvPicPr>
            <a:picLocks noChangeAspect="1" noChangeArrowheads="1"/>
          </p:cNvPicPr>
          <p:nvPr/>
        </p:nvPicPr>
        <p:blipFill>
          <a:blip r:embed="rId10"/>
          <a:srcRect/>
          <a:stretch>
            <a:fillRect/>
          </a:stretch>
        </p:blipFill>
        <p:spPr bwMode="auto">
          <a:xfrm rot="10800000" flipV="1">
            <a:off x="1846925" y="305590"/>
            <a:ext cx="8475388" cy="171450"/>
          </a:xfrm>
          <a:prstGeom prst="rect">
            <a:avLst/>
          </a:prstGeom>
          <a:noFill/>
          <a:ln w="9525">
            <a:noFill/>
            <a:miter lim="800000"/>
            <a:headEnd/>
            <a:tailEnd/>
          </a:ln>
        </p:spPr>
      </p:pic>
      <p:pic>
        <p:nvPicPr>
          <p:cNvPr id="30" name="Picture 5" descr="n3"/>
          <p:cNvPicPr>
            <a:picLocks noChangeAspect="1" noChangeArrowheads="1"/>
          </p:cNvPicPr>
          <p:nvPr/>
        </p:nvPicPr>
        <p:blipFill>
          <a:blip r:embed="rId10"/>
          <a:srcRect/>
          <a:stretch>
            <a:fillRect/>
          </a:stretch>
        </p:blipFill>
        <p:spPr bwMode="auto">
          <a:xfrm rot="10800000" flipV="1">
            <a:off x="1846925" y="6503252"/>
            <a:ext cx="8475388" cy="171450"/>
          </a:xfrm>
          <a:prstGeom prst="rect">
            <a:avLst/>
          </a:prstGeom>
          <a:noFill/>
          <a:ln w="9525">
            <a:noFill/>
            <a:miter lim="800000"/>
            <a:headEnd/>
            <a:tailEnd/>
          </a:ln>
        </p:spPr>
      </p:pic>
      <p:grpSp>
        <p:nvGrpSpPr>
          <p:cNvPr id="17" name="Group 16"/>
          <p:cNvGrpSpPr/>
          <p:nvPr/>
        </p:nvGrpSpPr>
        <p:grpSpPr>
          <a:xfrm>
            <a:off x="1638236" y="6337478"/>
            <a:ext cx="509282" cy="509282"/>
            <a:chOff x="452190" y="3133126"/>
            <a:chExt cx="286946" cy="286946"/>
          </a:xfrm>
        </p:grpSpPr>
        <p:sp>
          <p:nvSpPr>
            <p:cNvPr id="18" name="Oval 17"/>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0" name="Group 19"/>
          <p:cNvGrpSpPr/>
          <p:nvPr/>
        </p:nvGrpSpPr>
        <p:grpSpPr>
          <a:xfrm>
            <a:off x="10037692" y="6337478"/>
            <a:ext cx="509282" cy="509282"/>
            <a:chOff x="452190" y="3133126"/>
            <a:chExt cx="286946" cy="286946"/>
          </a:xfrm>
        </p:grpSpPr>
        <p:sp>
          <p:nvSpPr>
            <p:cNvPr id="21" name="Oval 20"/>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Oval 21"/>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3" name="Group 22"/>
          <p:cNvGrpSpPr/>
          <p:nvPr/>
        </p:nvGrpSpPr>
        <p:grpSpPr>
          <a:xfrm>
            <a:off x="1638236" y="117057"/>
            <a:ext cx="509282" cy="509282"/>
            <a:chOff x="452190" y="3133126"/>
            <a:chExt cx="286946" cy="286946"/>
          </a:xfrm>
        </p:grpSpPr>
        <p:sp>
          <p:nvSpPr>
            <p:cNvPr id="24" name="Oval 23"/>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5" name="Oval 24"/>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26" name="Group 25"/>
          <p:cNvGrpSpPr/>
          <p:nvPr/>
        </p:nvGrpSpPr>
        <p:grpSpPr>
          <a:xfrm>
            <a:off x="10037692" y="117057"/>
            <a:ext cx="509282" cy="509282"/>
            <a:chOff x="452190" y="3133126"/>
            <a:chExt cx="286946" cy="286946"/>
          </a:xfrm>
        </p:grpSpPr>
        <p:sp>
          <p:nvSpPr>
            <p:cNvPr id="27" name="Oval 26"/>
            <p:cNvSpPr/>
            <p:nvPr/>
          </p:nvSpPr>
          <p:spPr>
            <a:xfrm>
              <a:off x="452190" y="3133126"/>
              <a:ext cx="286946" cy="286946"/>
            </a:xfrm>
            <a:prstGeom prst="ellipse">
              <a:avLst/>
            </a:prstGeom>
            <a:solidFill>
              <a:srgbClr val="212121"/>
            </a:solidFill>
            <a:ln>
              <a:noFill/>
            </a:ln>
            <a:effectLst>
              <a:glow rad="127000">
                <a:srgbClr val="00FF4E"/>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Oval 27"/>
            <p:cNvSpPr/>
            <p:nvPr/>
          </p:nvSpPr>
          <p:spPr>
            <a:xfrm>
              <a:off x="531824" y="3217049"/>
              <a:ext cx="122915" cy="122915"/>
            </a:xfrm>
            <a:prstGeom prst="ellipse">
              <a:avLst/>
            </a:prstGeom>
            <a:solidFill>
              <a:srgbClr val="00FF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32" name="Picture 31">
            <a:hlinkHover r:id="rId12" highlightClick="1">
              <a:snd r:embed="rId11" name="applause.wav"/>
            </a:hlinkHover>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402513" y="5549153"/>
            <a:ext cx="1374162" cy="1315935"/>
          </a:xfrm>
          <a:prstGeom prst="rect">
            <a:avLst/>
          </a:prstGeom>
        </p:spPr>
      </p:pic>
      <p:pic>
        <p:nvPicPr>
          <p:cNvPr id="16" name="AiLaTrieuPhu-VA_43vp2">
            <a:hlinkClick r:id="" action="ppaction://media"/>
          </p:cNvPr>
          <p:cNvPicPr>
            <a:picLocks noChangeAspect="1"/>
          </p:cNvPicPr>
          <p:nvPr>
            <a:audioFile r:link="rId2"/>
            <p:extLst>
              <p:ext uri="{DAA4B4D4-6D71-4841-9C94-3DE7FCFB9230}">
                <p14:media xmlns:p14="http://schemas.microsoft.com/office/powerpoint/2010/main" r:embed="rId3">
                  <p14:trim st="38793"/>
                </p14:media>
              </p:ext>
            </p:extLst>
          </p:nvPr>
        </p:nvPicPr>
        <p:blipFill>
          <a:blip r:embed="rId14"/>
          <a:stretch>
            <a:fillRect/>
          </a:stretch>
        </p:blipFill>
        <p:spPr>
          <a:xfrm>
            <a:off x="11370275" y="5549153"/>
            <a:ext cx="406400" cy="406400"/>
          </a:xfrm>
          <a:prstGeom prst="rect">
            <a:avLst/>
          </a:prstGeom>
        </p:spPr>
      </p:pic>
    </p:spTree>
    <p:custDataLst>
      <p:tags r:id="rId1"/>
    </p:custDataLst>
    <p:extLst>
      <p:ext uri="{BB962C8B-B14F-4D97-AF65-F5344CB8AC3E}">
        <p14:creationId xmlns:p14="http://schemas.microsoft.com/office/powerpoint/2010/main" val="272286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300"/>
                                        <p:tgtEl>
                                          <p:spTgt spid="3"/>
                                        </p:tgtEl>
                                      </p:cBhvr>
                                    </p:animEffect>
                                  </p:childTnLst>
                                  <p:subTnLst>
                                    <p:audio>
                                      <p:cMediaNode>
                                        <p:cTn display="0" masterRel="sameClick">
                                          <p:stCondLst>
                                            <p:cond evt="begin" delay="0">
                                              <p:tn val="7"/>
                                            </p:cond>
                                          </p:stCondLst>
                                          <p:endCondLst>
                                            <p:cond evt="onStopAudio" delay="0">
                                              <p:tgtEl>
                                                <p:sldTgt/>
                                              </p:tgtEl>
                                            </p:cond>
                                          </p:endCondLst>
                                        </p:cTn>
                                        <p:tgtEl>
                                          <p:sndTgt r:embed="rId6" name="menu_toggle_tone.wav"/>
                                        </p:tgtEl>
                                      </p:cMediaNode>
                                    </p:audio>
                                  </p:subTnLst>
                                </p:cTn>
                              </p:par>
                              <p:par>
                                <p:cTn id="10" presetID="22" presetClass="entr" presetSubtype="8"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300"/>
                                        <p:tgtEl>
                                          <p:spTgt spid="6"/>
                                        </p:tgtEl>
                                      </p:cBhvr>
                                    </p:animEffect>
                                  </p:childTnLst>
                                </p:cTn>
                              </p:par>
                              <p:par>
                                <p:cTn id="13" presetID="22" presetClass="entr" presetSubtype="2"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right)">
                                      <p:cBhvr>
                                        <p:cTn id="15" dur="300"/>
                                        <p:tgtEl>
                                          <p:spTgt spid="7"/>
                                        </p:tgtEl>
                                      </p:cBhvr>
                                    </p:animEffect>
                                  </p:childTnLst>
                                </p:cTn>
                              </p:par>
                              <p:par>
                                <p:cTn id="16" presetID="22" presetClass="entr" presetSubtype="2"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right)">
                                      <p:cBhvr>
                                        <p:cTn id="18" dur="300"/>
                                        <p:tgtEl>
                                          <p:spTgt spid="4"/>
                                        </p:tgtEl>
                                      </p:cBhvr>
                                    </p:animEffect>
                                  </p:childTnLst>
                                </p:cTn>
                              </p:par>
                            </p:childTnLst>
                          </p:cTn>
                        </p:par>
                        <p:par>
                          <p:cTn id="19" fill="hold">
                            <p:stCondLst>
                              <p:cond delay="300"/>
                            </p:stCondLst>
                            <p:childTnLst>
                              <p:par>
                                <p:cTn id="20" presetID="49" presetClass="entr" presetSubtype="0" decel="10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300" fill="hold"/>
                                        <p:tgtEl>
                                          <p:spTgt spid="10"/>
                                        </p:tgtEl>
                                        <p:attrNameLst>
                                          <p:attrName>ppt_w</p:attrName>
                                        </p:attrNameLst>
                                      </p:cBhvr>
                                      <p:tavLst>
                                        <p:tav tm="0">
                                          <p:val>
                                            <p:fltVal val="0"/>
                                          </p:val>
                                        </p:tav>
                                        <p:tav tm="100000">
                                          <p:val>
                                            <p:strVal val="#ppt_w"/>
                                          </p:val>
                                        </p:tav>
                                      </p:tavLst>
                                    </p:anim>
                                    <p:anim calcmode="lin" valueType="num">
                                      <p:cBhvr>
                                        <p:cTn id="23" dur="300" fill="hold"/>
                                        <p:tgtEl>
                                          <p:spTgt spid="10"/>
                                        </p:tgtEl>
                                        <p:attrNameLst>
                                          <p:attrName>ppt_h</p:attrName>
                                        </p:attrNameLst>
                                      </p:cBhvr>
                                      <p:tavLst>
                                        <p:tav tm="0">
                                          <p:val>
                                            <p:fltVal val="0"/>
                                          </p:val>
                                        </p:tav>
                                        <p:tav tm="100000">
                                          <p:val>
                                            <p:strVal val="#ppt_h"/>
                                          </p:val>
                                        </p:tav>
                                      </p:tavLst>
                                    </p:anim>
                                    <p:anim calcmode="lin" valueType="num">
                                      <p:cBhvr>
                                        <p:cTn id="24" dur="300" fill="hold"/>
                                        <p:tgtEl>
                                          <p:spTgt spid="10"/>
                                        </p:tgtEl>
                                        <p:attrNameLst>
                                          <p:attrName>style.rotation</p:attrName>
                                        </p:attrNameLst>
                                      </p:cBhvr>
                                      <p:tavLst>
                                        <p:tav tm="0">
                                          <p:val>
                                            <p:fltVal val="360"/>
                                          </p:val>
                                        </p:tav>
                                        <p:tav tm="100000">
                                          <p:val>
                                            <p:fltVal val="0"/>
                                          </p:val>
                                        </p:tav>
                                      </p:tavLst>
                                    </p:anim>
                                    <p:animEffect transition="in" filter="fade">
                                      <p:cBhvr>
                                        <p:cTn id="25" dur="3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7" name="Beep_1.wav"/>
                                        </p:tgtEl>
                                      </p:cMediaNode>
                                    </p:audio>
                                  </p:subTnLst>
                                </p:cTn>
                              </p:par>
                              <p:par>
                                <p:cTn id="26" presetID="49" presetClass="entr" presetSubtype="0" decel="100000" fill="hold"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300" fill="hold"/>
                                        <p:tgtEl>
                                          <p:spTgt spid="13"/>
                                        </p:tgtEl>
                                        <p:attrNameLst>
                                          <p:attrName>ppt_w</p:attrName>
                                        </p:attrNameLst>
                                      </p:cBhvr>
                                      <p:tavLst>
                                        <p:tav tm="0">
                                          <p:val>
                                            <p:fltVal val="0"/>
                                          </p:val>
                                        </p:tav>
                                        <p:tav tm="100000">
                                          <p:val>
                                            <p:strVal val="#ppt_w"/>
                                          </p:val>
                                        </p:tav>
                                      </p:tavLst>
                                    </p:anim>
                                    <p:anim calcmode="lin" valueType="num">
                                      <p:cBhvr>
                                        <p:cTn id="29" dur="300" fill="hold"/>
                                        <p:tgtEl>
                                          <p:spTgt spid="13"/>
                                        </p:tgtEl>
                                        <p:attrNameLst>
                                          <p:attrName>ppt_h</p:attrName>
                                        </p:attrNameLst>
                                      </p:cBhvr>
                                      <p:tavLst>
                                        <p:tav tm="0">
                                          <p:val>
                                            <p:fltVal val="0"/>
                                          </p:val>
                                        </p:tav>
                                        <p:tav tm="100000">
                                          <p:val>
                                            <p:strVal val="#ppt_h"/>
                                          </p:val>
                                        </p:tav>
                                      </p:tavLst>
                                    </p:anim>
                                    <p:anim calcmode="lin" valueType="num">
                                      <p:cBhvr>
                                        <p:cTn id="30" dur="300" fill="hold"/>
                                        <p:tgtEl>
                                          <p:spTgt spid="13"/>
                                        </p:tgtEl>
                                        <p:attrNameLst>
                                          <p:attrName>style.rotation</p:attrName>
                                        </p:attrNameLst>
                                      </p:cBhvr>
                                      <p:tavLst>
                                        <p:tav tm="0">
                                          <p:val>
                                            <p:fltVal val="360"/>
                                          </p:val>
                                        </p:tav>
                                        <p:tav tm="100000">
                                          <p:val>
                                            <p:fltVal val="0"/>
                                          </p:val>
                                        </p:tav>
                                      </p:tavLst>
                                    </p:anim>
                                    <p:animEffect transition="in" filter="fade">
                                      <p:cBhvr>
                                        <p:cTn id="31" dur="300"/>
                                        <p:tgtEl>
                                          <p:spTgt spid="13"/>
                                        </p:tgtEl>
                                      </p:cBhvr>
                                    </p:animEffect>
                                  </p:childTnLst>
                                </p:cTn>
                              </p:par>
                            </p:childTnLst>
                          </p:cTn>
                        </p:par>
                        <p:par>
                          <p:cTn id="32" fill="hold">
                            <p:stCondLst>
                              <p:cond delay="600"/>
                            </p:stCondLst>
                            <p:childTnLst>
                              <p:par>
                                <p:cTn id="33" presetID="50" presetClass="entr" presetSubtype="0" decel="10000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700" fill="hold"/>
                                        <p:tgtEl>
                                          <p:spTgt spid="9"/>
                                        </p:tgtEl>
                                        <p:attrNameLst>
                                          <p:attrName>ppt_w</p:attrName>
                                        </p:attrNameLst>
                                      </p:cBhvr>
                                      <p:tavLst>
                                        <p:tav tm="0">
                                          <p:val>
                                            <p:strVal val="#ppt_w+.3"/>
                                          </p:val>
                                        </p:tav>
                                        <p:tav tm="100000">
                                          <p:val>
                                            <p:strVal val="#ppt_w"/>
                                          </p:val>
                                        </p:tav>
                                      </p:tavLst>
                                    </p:anim>
                                    <p:anim calcmode="lin" valueType="num">
                                      <p:cBhvr>
                                        <p:cTn id="36" dur="700" fill="hold"/>
                                        <p:tgtEl>
                                          <p:spTgt spid="9"/>
                                        </p:tgtEl>
                                        <p:attrNameLst>
                                          <p:attrName>ppt_h</p:attrName>
                                        </p:attrNameLst>
                                      </p:cBhvr>
                                      <p:tavLst>
                                        <p:tav tm="0">
                                          <p:val>
                                            <p:strVal val="#ppt_h"/>
                                          </p:val>
                                        </p:tav>
                                        <p:tav tm="100000">
                                          <p:val>
                                            <p:strVal val="#ppt_h"/>
                                          </p:val>
                                        </p:tav>
                                      </p:tavLst>
                                    </p:anim>
                                    <p:animEffect transition="in" filter="fade">
                                      <p:cBhvr>
                                        <p:cTn id="37" dur="700"/>
                                        <p:tgtEl>
                                          <p:spTgt spid="9"/>
                                        </p:tgtEl>
                                      </p:cBhvr>
                                    </p:animEffect>
                                  </p:childTnLst>
                                </p:cTn>
                              </p:par>
                              <p:par>
                                <p:cTn id="38" presetID="50" presetClass="entr" presetSubtype="0" decel="100000"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700" fill="hold"/>
                                        <p:tgtEl>
                                          <p:spTgt spid="8"/>
                                        </p:tgtEl>
                                        <p:attrNameLst>
                                          <p:attrName>ppt_w</p:attrName>
                                        </p:attrNameLst>
                                      </p:cBhvr>
                                      <p:tavLst>
                                        <p:tav tm="0">
                                          <p:val>
                                            <p:strVal val="#ppt_w+.3"/>
                                          </p:val>
                                        </p:tav>
                                        <p:tav tm="100000">
                                          <p:val>
                                            <p:strVal val="#ppt_w"/>
                                          </p:val>
                                        </p:tav>
                                      </p:tavLst>
                                    </p:anim>
                                    <p:anim calcmode="lin" valueType="num">
                                      <p:cBhvr>
                                        <p:cTn id="41" dur="700" fill="hold"/>
                                        <p:tgtEl>
                                          <p:spTgt spid="8"/>
                                        </p:tgtEl>
                                        <p:attrNameLst>
                                          <p:attrName>ppt_h</p:attrName>
                                        </p:attrNameLst>
                                      </p:cBhvr>
                                      <p:tavLst>
                                        <p:tav tm="0">
                                          <p:val>
                                            <p:strVal val="#ppt_h"/>
                                          </p:val>
                                        </p:tav>
                                        <p:tav tm="100000">
                                          <p:val>
                                            <p:strVal val="#ppt_h"/>
                                          </p:val>
                                        </p:tav>
                                      </p:tavLst>
                                    </p:anim>
                                    <p:animEffect transition="in" filter="fade">
                                      <p:cBhvr>
                                        <p:cTn id="42" dur="700"/>
                                        <p:tgtEl>
                                          <p:spTgt spid="8"/>
                                        </p:tgtEl>
                                      </p:cBhvr>
                                    </p:animEffect>
                                  </p:childTnLst>
                                  <p:subTnLst>
                                    <p:audio>
                                      <p:cMediaNode>
                                        <p:cTn display="0" masterRel="sameClick">
                                          <p:stCondLst>
                                            <p:cond evt="begin" delay="0">
                                              <p:tn val="38"/>
                                            </p:cond>
                                          </p:stCondLst>
                                          <p:endCondLst>
                                            <p:cond evt="onStopAudio" delay="0">
                                              <p:tgtEl>
                                                <p:sldTgt/>
                                              </p:tgtEl>
                                            </p:cond>
                                          </p:endCondLst>
                                        </p:cTn>
                                        <p:tgtEl>
                                          <p:sndTgt r:embed="rId8" name="suonho.wav"/>
                                        </p:tgtEl>
                                      </p:cMediaNode>
                                    </p:audio>
                                  </p:subTnLst>
                                </p:cTn>
                              </p:par>
                            </p:childTnLst>
                          </p:cTn>
                        </p:par>
                        <p:par>
                          <p:cTn id="43" fill="hold">
                            <p:stCondLst>
                              <p:cond delay="1300"/>
                            </p:stCondLst>
                            <p:childTnLst>
                              <p:par>
                                <p:cTn id="44" presetID="14" presetClass="entr" presetSubtype="10" fill="hold" grpId="0" nodeType="after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randombar(horizontal)">
                                      <p:cBhvr>
                                        <p:cTn id="46" dur="400"/>
                                        <p:tgtEl>
                                          <p:spTgt spid="5"/>
                                        </p:tgtEl>
                                      </p:cBhvr>
                                    </p:animEffect>
                                  </p:childTnLst>
                                  <p:subTnLst>
                                    <p:audio>
                                      <p:cMediaNode>
                                        <p:cTn display="0" masterRel="sameClick">
                                          <p:stCondLst>
                                            <p:cond evt="begin" delay="0">
                                              <p:tn val="44"/>
                                            </p:cond>
                                          </p:stCondLst>
                                          <p:endCondLst>
                                            <p:cond evt="onStopAudio" delay="0">
                                              <p:tgtEl>
                                                <p:sldTgt/>
                                              </p:tgtEl>
                                            </p:cond>
                                          </p:endCondLst>
                                        </p:cTn>
                                        <p:tgtEl>
                                          <p:sndTgt r:embed="rId9" name="fins__success-2.wav"/>
                                        </p:tgtEl>
                                      </p:cMediaNode>
                                    </p:audio>
                                  </p:subTnLst>
                                </p:cTn>
                              </p:par>
                              <p:par>
                                <p:cTn id="47" presetID="1" presetClass="mediacall" presetSubtype="0" fill="hold" nodeType="withEffect">
                                  <p:stCondLst>
                                    <p:cond delay="0"/>
                                  </p:stCondLst>
                                  <p:childTnLst>
                                    <p:cmd type="call" cmd="playFrom(0.0)">
                                      <p:cBhvr>
                                        <p:cTn id="48" dur="23273"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9" fill="hold" display="0">
                  <p:stCondLst>
                    <p:cond delay="indefinite"/>
                  </p:stCondLst>
                  <p:endCondLst>
                    <p:cond evt="onStopAudio" delay="0">
                      <p:tgtEl>
                        <p:sldTgt/>
                      </p:tgtEl>
                    </p:cond>
                  </p:endCondLst>
                </p:cTn>
                <p:tgtEl>
                  <p:spTgt spid="16"/>
                </p:tgtEl>
              </p:cMediaNode>
            </p:audio>
          </p:childTnLst>
        </p:cTn>
      </p:par>
    </p:tnLst>
    <p:bldLst>
      <p:bldP spid="2" grpId="0" animBg="1"/>
      <p:bldP spid="5" grpId="0" animBg="1"/>
      <p:bldP spid="8"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xmlns="" id="{2AB8A841-494C-4C05-B559-B83B93E27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25193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444046" y="3902321"/>
            <a:ext cx="9383697" cy="584775"/>
          </a:xfrm>
          <a:prstGeom prst="rect">
            <a:avLst/>
          </a:prstGeom>
          <a:noFill/>
        </p:spPr>
        <p:txBody>
          <a:bodyPr wrap="square" rtlCol="0">
            <a:spAutoFit/>
          </a:bodyPr>
          <a:lstStyle/>
          <a:p>
            <a:r>
              <a:rPr lang="vi-VN"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1. Văn bản </a:t>
            </a:r>
            <a:r>
              <a:rPr lang="pt-BR"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hổ có nghĩa</a:t>
            </a:r>
            <a:r>
              <a:rPr lang="pt-BR"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r>
              <a:rPr lang="vi-VN"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thuộc loại truyện</a:t>
            </a:r>
            <a:endParaRPr lang="en-US" sz="32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bang a">
            <a:extLst>
              <a:ext uri="{FF2B5EF4-FFF2-40B4-BE49-F238E27FC236}">
                <a16:creationId xmlns:a16="http://schemas.microsoft.com/office/drawing/2014/main" xmlns="" id="{D0E6AFB4-275F-4728-9A13-27E00F9EA3A2}"/>
              </a:ext>
            </a:extLst>
          </p:cNvPr>
          <p:cNvSpPr/>
          <p:nvPr/>
        </p:nvSpPr>
        <p:spPr>
          <a:xfrm flipH="1">
            <a:off x="806332"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2"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dap an a">
            <a:extLst>
              <a:ext uri="{FF2B5EF4-FFF2-40B4-BE49-F238E27FC236}">
                <a16:creationId xmlns:a16="http://schemas.microsoft.com/office/drawing/2014/main" xmlns="" id="{9897B1B9-EB78-41AF-AC33-1E8F7714B11F}"/>
              </a:ext>
            </a:extLst>
          </p:cNvPr>
          <p:cNvSpPr txBox="1"/>
          <p:nvPr/>
        </p:nvSpPr>
        <p:spPr>
          <a:xfrm>
            <a:off x="1295743" y="5113576"/>
            <a:ext cx="4650419" cy="584775"/>
          </a:xfrm>
          <a:prstGeom prst="rect">
            <a:avLst/>
          </a:prstGeom>
          <a:noFill/>
        </p:spPr>
        <p:txBody>
          <a:bodyPr wrap="square" rtlCol="0">
            <a:spAutoFit/>
          </a:bodyPr>
          <a:lstStyle/>
          <a:p>
            <a:pPr fontAlgn="base"/>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A.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truyền kì</a:t>
            </a:r>
            <a:endParaRPr lang="en-GB"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27" name="dap an c">
            <a:extLst>
              <a:ext uri="{FF2B5EF4-FFF2-40B4-BE49-F238E27FC236}">
                <a16:creationId xmlns:a16="http://schemas.microsoft.com/office/drawing/2014/main" xmlns="" id="{D96707EC-5A82-4050-B897-6DBAB63AC957}"/>
              </a:ext>
            </a:extLst>
          </p:cNvPr>
          <p:cNvSpPr txBox="1"/>
          <p:nvPr/>
        </p:nvSpPr>
        <p:spPr>
          <a:xfrm>
            <a:off x="1106008" y="5944878"/>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C.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ngắn</a:t>
            </a: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b">
            <a:extLst>
              <a:ext uri="{FF2B5EF4-FFF2-40B4-BE49-F238E27FC236}">
                <a16:creationId xmlns:a16="http://schemas.microsoft.com/office/drawing/2014/main" xmlns="" id="{8DD63B39-09F3-4F04-83CD-408FC7619A90}"/>
              </a:ext>
            </a:extLst>
          </p:cNvPr>
          <p:cNvSpPr/>
          <p:nvPr/>
        </p:nvSpPr>
        <p:spPr>
          <a:xfrm flipH="1">
            <a:off x="6135895" y="5094962"/>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5" y="5958224"/>
            <a:ext cx="5249773"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3" name="dap an b">
            <a:extLst>
              <a:ext uri="{FF2B5EF4-FFF2-40B4-BE49-F238E27FC236}">
                <a16:creationId xmlns:a16="http://schemas.microsoft.com/office/drawing/2014/main" xmlns="" id="{9B5DABB8-849A-4D2D-930C-9CA07BFC5BDE}"/>
              </a:ext>
            </a:extLst>
          </p:cNvPr>
          <p:cNvSpPr txBox="1"/>
          <p:nvPr/>
        </p:nvSpPr>
        <p:spPr>
          <a:xfrm>
            <a:off x="6435571" y="5093434"/>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B.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đồng thoại</a:t>
            </a: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dap an d">
            <a:extLst>
              <a:ext uri="{FF2B5EF4-FFF2-40B4-BE49-F238E27FC236}">
                <a16:creationId xmlns:a16="http://schemas.microsoft.com/office/drawing/2014/main" xmlns="" id="{42A746A3-96B8-42A5-8EFA-A104DB6B2F69}"/>
              </a:ext>
            </a:extLst>
          </p:cNvPr>
          <p:cNvSpPr txBox="1"/>
          <p:nvPr/>
        </p:nvSpPr>
        <p:spPr>
          <a:xfrm>
            <a:off x="6435571" y="5968092"/>
            <a:ext cx="4650419" cy="584775"/>
          </a:xfrm>
          <a:prstGeom prst="rect">
            <a:avLst/>
          </a:prstGeom>
          <a:noFill/>
        </p:spPr>
        <p:txBody>
          <a:bodyPr wrap="square" rtlCol="0">
            <a:spAutoFit/>
          </a:bodyPr>
          <a:lstStyle/>
          <a:p>
            <a:pPr marL="342900" indent="-342900">
              <a:buClr>
                <a:prstClr val="white"/>
              </a:buClr>
              <a:buFont typeface="Wingdings" panose="05000000000000000000" pitchFamily="2" charset="2"/>
              <a:buChar char="w"/>
            </a:pPr>
            <a:r>
              <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rPr>
              <a:t>D. </a:t>
            </a:r>
            <a:r>
              <a:rPr lang="vi-VN" sz="320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Truyện hồi kí</a:t>
            </a:r>
            <a:endParaRPr lang="en-US" sz="3200">
              <a:solidFill>
                <a:schemeClr val="bg1"/>
              </a:solidFill>
              <a:effectLst>
                <a:outerShdw blurRad="38100" dist="38100" dir="2700000" algn="tl">
                  <a:srgbClr val="000000">
                    <a:alpha val="43137"/>
                  </a:srgbClr>
                </a:outerShdw>
              </a:effectLst>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2202905" y="2630411"/>
            <a:ext cx="487363" cy="487363"/>
          </a:xfrm>
          <a:prstGeom prst="rect">
            <a:avLst/>
          </a:prstGeom>
        </p:spPr>
      </p:pic>
    </p:spTree>
    <p:custDataLst>
      <p:tags r:id="rId1"/>
    </p:custDataLst>
    <p:extLst>
      <p:ext uri="{BB962C8B-B14F-4D97-AF65-F5344CB8AC3E}">
        <p14:creationId xmlns:p14="http://schemas.microsoft.com/office/powerpoint/2010/main" val="1729238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34294F01-75A2-47C6-8975-F699C21E23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99800" y="3679357"/>
            <a:ext cx="10872190" cy="91486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1077218"/>
          </a:xfrm>
          <a:prstGeom prst="rect">
            <a:avLst/>
          </a:prstGeom>
          <a:noFill/>
        </p:spPr>
        <p:txBody>
          <a:bodyPr wrap="square" rtlCol="0">
            <a:spAutoFit/>
          </a:bodyPr>
          <a:lstStyle/>
          <a:p>
            <a:pPr fontAlgn="base"/>
            <a:r>
              <a:rPr lang="vi-VN" sz="3200" b="1">
                <a:solidFill>
                  <a:schemeClr val="bg1"/>
                </a:solidFill>
                <a:latin typeface="Times New Roman" panose="02020603050405020304" pitchFamily="18" charset="0"/>
                <a:cs typeface="Times New Roman" panose="02020603050405020304" pitchFamily="18" charset="0"/>
              </a:rPr>
              <a:t>Câu 2. </a:t>
            </a:r>
            <a:r>
              <a:rPr lang="vi-VN" sz="3200">
                <a:solidFill>
                  <a:schemeClr val="bg1"/>
                </a:solidFill>
                <a:latin typeface="Times New Roman" panose="02020603050405020304" pitchFamily="18" charset="0"/>
                <a:cs typeface="Times New Roman" panose="02020603050405020304" pitchFamily="18" charset="0"/>
              </a:rPr>
              <a:t>Ý nghĩa nào sau đây đúng nhất với truyện "Con hổ có nghĩa"?</a:t>
            </a:r>
            <a:endParaRPr lang="en-GB" sz="3200">
              <a:solidFill>
                <a:schemeClr val="bg1"/>
              </a:solidFill>
              <a:latin typeface="Times New Roman" panose="02020603050405020304" pitchFamily="18" charset="0"/>
              <a:cs typeface="Times New Roman" panose="02020603050405020304" pitchFamily="18" charset="0"/>
            </a:endParaRPr>
          </a:p>
        </p:txBody>
      </p:sp>
      <p:sp>
        <p:nvSpPr>
          <p:cNvPr id="15" name="bang b">
            <a:extLst>
              <a:ext uri="{FF2B5EF4-FFF2-40B4-BE49-F238E27FC236}">
                <a16:creationId xmlns:a16="http://schemas.microsoft.com/office/drawing/2014/main" xmlns="" id="{D0E6AFB4-275F-4728-9A13-27E00F9EA3A2}"/>
              </a:ext>
            </a:extLst>
          </p:cNvPr>
          <p:cNvSpPr/>
          <p:nvPr/>
        </p:nvSpPr>
        <p:spPr>
          <a:xfrm flipH="1">
            <a:off x="6135894" y="4803271"/>
            <a:ext cx="5249773" cy="90182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c">
            <a:extLst>
              <a:ext uri="{FF2B5EF4-FFF2-40B4-BE49-F238E27FC236}">
                <a16:creationId xmlns:a16="http://schemas.microsoft.com/office/drawing/2014/main" xmlns="" id="{CA2E0476-BE10-4768-BE1B-A9C0072703C2}"/>
              </a:ext>
            </a:extLst>
          </p:cNvPr>
          <p:cNvSpPr/>
          <p:nvPr/>
        </p:nvSpPr>
        <p:spPr>
          <a:xfrm flipH="1">
            <a:off x="806331" y="5958224"/>
            <a:ext cx="5249773" cy="80833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b">
            <a:extLst>
              <a:ext uri="{FF2B5EF4-FFF2-40B4-BE49-F238E27FC236}">
                <a16:creationId xmlns:a16="http://schemas.microsoft.com/office/drawing/2014/main" xmlns="" id="{9897B1B9-EB78-41AF-AC33-1E8F7714B11F}"/>
              </a:ext>
            </a:extLst>
          </p:cNvPr>
          <p:cNvSpPr txBox="1"/>
          <p:nvPr/>
        </p:nvSpPr>
        <p:spPr>
          <a:xfrm>
            <a:off x="5864949" y="4873788"/>
            <a:ext cx="5520718" cy="707886"/>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sz="2000">
                <a:solidFill>
                  <a:schemeClr val="bg1"/>
                </a:solidFill>
                <a:latin typeface="Times New Roman" panose="02020603050405020304" pitchFamily="18" charset="0"/>
                <a:cs typeface="Times New Roman" panose="02020603050405020304" pitchFamily="18" charset="0"/>
              </a:rPr>
              <a:t>Truyện đề cao ân nghĩa thuỷ chung và khuyên con người biết coi trọng đạo lí làm người.</a:t>
            </a:r>
            <a:endParaRPr lang="en-US" sz="20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27" name="cau hoi c">
            <a:extLst>
              <a:ext uri="{FF2B5EF4-FFF2-40B4-BE49-F238E27FC236}">
                <a16:creationId xmlns:a16="http://schemas.microsoft.com/office/drawing/2014/main" xmlns="" id="{D96707EC-5A82-4050-B897-6DBAB63AC957}"/>
              </a:ext>
            </a:extLst>
          </p:cNvPr>
          <p:cNvSpPr txBox="1"/>
          <p:nvPr/>
        </p:nvSpPr>
        <p:spPr>
          <a:xfrm>
            <a:off x="1106008" y="5980915"/>
            <a:ext cx="4650419" cy="1200329"/>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sz="2400">
                <a:solidFill>
                  <a:schemeClr val="bg1"/>
                </a:solidFill>
                <a:latin typeface="Times New Roman" panose="02020603050405020304" pitchFamily="18" charset="0"/>
                <a:cs typeface="Times New Roman" panose="02020603050405020304" pitchFamily="18" charset="0"/>
              </a:rPr>
              <a:t>Truyện đề cao tình cảm giữa con người với loài vật xung quanh</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94278"/>
            <a:ext cx="5249773" cy="90519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4" y="5958224"/>
            <a:ext cx="5249773" cy="86465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994690" y="4808997"/>
            <a:ext cx="5061414"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sz="2400">
                <a:solidFill>
                  <a:schemeClr val="bg1"/>
                </a:solidFill>
                <a:latin typeface="Times New Roman" panose="02020603050405020304" pitchFamily="18" charset="0"/>
                <a:cs typeface="Times New Roman" panose="02020603050405020304" pitchFamily="18" charset="0"/>
              </a:rPr>
              <a:t>Truyện đề cao tình cảm thủy chung giữa con người với con người.</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435571" y="6012719"/>
            <a:ext cx="4650419" cy="830997"/>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2400">
                <a:solidFill>
                  <a:schemeClr val="bg1"/>
                </a:solidFill>
                <a:latin typeface="Times New Roman" panose="02020603050405020304" pitchFamily="18" charset="0"/>
                <a:cs typeface="Times New Roman" panose="02020603050405020304" pitchFamily="18" charset="0"/>
              </a:rPr>
              <a:t>Truyện ca ngợi phẩm chất tốt đẹp của loài vật.</a:t>
            </a:r>
            <a:endParaRPr lang="en-US" sz="24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2202905" y="2630411"/>
            <a:ext cx="487363" cy="487363"/>
          </a:xfrm>
          <a:prstGeom prst="rect">
            <a:avLst/>
          </a:prstGeom>
        </p:spPr>
      </p:pic>
    </p:spTree>
    <p:custDataLst>
      <p:tags r:id="rId1"/>
    </p:custDataLst>
    <p:extLst>
      <p:ext uri="{BB962C8B-B14F-4D97-AF65-F5344CB8AC3E}">
        <p14:creationId xmlns:p14="http://schemas.microsoft.com/office/powerpoint/2010/main" val="317070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xmlns="" id="{6C975AF1-8BB4-444D-993E-F98C38C51C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322084" y="-49894"/>
            <a:ext cx="3468041" cy="3468041"/>
          </a:xfrm>
          <a:prstGeom prst="rect">
            <a:avLst/>
          </a:prstGeom>
        </p:spPr>
      </p:pic>
      <p:cxnSp>
        <p:nvCxnSpPr>
          <p:cNvPr id="23" name="Straight Connector 22">
            <a:extLst>
              <a:ext uri="{FF2B5EF4-FFF2-40B4-BE49-F238E27FC236}">
                <a16:creationId xmlns:a16="http://schemas.microsoft.com/office/drawing/2014/main" xmlns=""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2F7D700C-B032-496C-9680-57633EB31182}"/>
              </a:ext>
            </a:extLst>
          </p:cNvPr>
          <p:cNvCxnSpPr/>
          <p:nvPr/>
        </p:nvCxnSpPr>
        <p:spPr>
          <a:xfrm>
            <a:off x="0" y="5397218"/>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B4199134-2609-4E66-A329-2863BCCC5133}"/>
              </a:ext>
            </a:extLst>
          </p:cNvPr>
          <p:cNvCxnSpPr/>
          <p:nvPr/>
        </p:nvCxnSpPr>
        <p:spPr>
          <a:xfrm>
            <a:off x="0" y="4194709"/>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xmlns="" id="{2254BD6F-C222-4EBF-A18A-FDA724EC8AEA}"/>
              </a:ext>
            </a:extLst>
          </p:cNvPr>
          <p:cNvSpPr/>
          <p:nvPr/>
        </p:nvSpPr>
        <p:spPr>
          <a:xfrm flipH="1">
            <a:off x="659905" y="3584278"/>
            <a:ext cx="10872190" cy="10363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4" name="TextBox 23">
            <a:extLst>
              <a:ext uri="{FF2B5EF4-FFF2-40B4-BE49-F238E27FC236}">
                <a16:creationId xmlns:a16="http://schemas.microsoft.com/office/drawing/2014/main" xmlns="" id="{4605F6AC-8356-4661-B6A4-309609CF4CCF}"/>
              </a:ext>
            </a:extLst>
          </p:cNvPr>
          <p:cNvSpPr txBox="1"/>
          <p:nvPr/>
        </p:nvSpPr>
        <p:spPr>
          <a:xfrm>
            <a:off x="1384917" y="3616546"/>
            <a:ext cx="9383697" cy="954107"/>
          </a:xfrm>
          <a:prstGeom prst="rect">
            <a:avLst/>
          </a:prstGeom>
          <a:noFill/>
        </p:spPr>
        <p:txBody>
          <a:bodyPr wrap="square" rtlCol="0">
            <a:spAutoFit/>
          </a:bodyPr>
          <a:lstStyle/>
          <a:p>
            <a:pPr>
              <a:defRPr/>
            </a:pPr>
            <a:r>
              <a:rPr lang="vi-VN" sz="28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3: Tại </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sao văn bản "</a:t>
            </a:r>
            <a:r>
              <a:rPr lang="vi-VN" sz="28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Con hổ có nghĩa</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lại được xếp chung vào với bài học "</a:t>
            </a:r>
            <a:r>
              <a:rPr lang="vi-VN" sz="2800" b="1" i="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học cuộc sống</a:t>
            </a:r>
            <a:r>
              <a:rPr lang="vi-VN"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endParaRPr lang="en-US" sz="28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5" name="bang c">
            <a:extLst>
              <a:ext uri="{FF2B5EF4-FFF2-40B4-BE49-F238E27FC236}">
                <a16:creationId xmlns:a16="http://schemas.microsoft.com/office/drawing/2014/main" xmlns="" id="{D0E6AFB4-275F-4728-9A13-27E00F9EA3A2}"/>
              </a:ext>
            </a:extLst>
          </p:cNvPr>
          <p:cNvSpPr/>
          <p:nvPr/>
        </p:nvSpPr>
        <p:spPr>
          <a:xfrm flipH="1">
            <a:off x="804607" y="5823163"/>
            <a:ext cx="5249773" cy="97614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16" name="bang b">
            <a:extLst>
              <a:ext uri="{FF2B5EF4-FFF2-40B4-BE49-F238E27FC236}">
                <a16:creationId xmlns:a16="http://schemas.microsoft.com/office/drawing/2014/main" xmlns="" id="{CA2E0476-BE10-4768-BE1B-A9C0072703C2}"/>
              </a:ext>
            </a:extLst>
          </p:cNvPr>
          <p:cNvSpPr/>
          <p:nvPr/>
        </p:nvSpPr>
        <p:spPr>
          <a:xfrm flipH="1">
            <a:off x="6135894" y="4805141"/>
            <a:ext cx="5249773" cy="8943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25" name="cau hoi c">
            <a:extLst>
              <a:ext uri="{FF2B5EF4-FFF2-40B4-BE49-F238E27FC236}">
                <a16:creationId xmlns:a16="http://schemas.microsoft.com/office/drawing/2014/main" xmlns="" id="{9897B1B9-EB78-41AF-AC33-1E8F7714B11F}"/>
              </a:ext>
            </a:extLst>
          </p:cNvPr>
          <p:cNvSpPr txBox="1"/>
          <p:nvPr/>
        </p:nvSpPr>
        <p:spPr>
          <a:xfrm>
            <a:off x="976042" y="5883071"/>
            <a:ext cx="4906902" cy="769441"/>
          </a:xfrm>
          <a:prstGeom prst="rect">
            <a:avLst/>
          </a:prstGeom>
          <a:noFill/>
        </p:spPr>
        <p:txBody>
          <a:bodyPr wrap="square" rtlCol="0">
            <a:spAutoFit/>
          </a:bodyPr>
          <a:lstStyle/>
          <a:p>
            <a:pPr fontAlgn="base"/>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C. </a:t>
            </a:r>
            <a:r>
              <a:rPr lang="vi-VN" sz="2200">
                <a:solidFill>
                  <a:schemeClr val="bg1"/>
                </a:solidFill>
                <a:latin typeface="Times New Roman" panose="02020603050405020304" pitchFamily="18" charset="0"/>
                <a:cs typeface="Times New Roman" panose="02020603050405020304" pitchFamily="18" charset="0"/>
              </a:rPr>
              <a:t>Vì nội dung VB đúc kết lời khuyên về đạo lí của con người trong cuộc sống.</a:t>
            </a:r>
            <a:endParaRPr lang="en-GB" sz="2200">
              <a:solidFill>
                <a:schemeClr val="bg1"/>
              </a:solidFill>
              <a:latin typeface="Times New Roman" panose="02020603050405020304" pitchFamily="18" charset="0"/>
              <a:cs typeface="Times New Roman" panose="02020603050405020304" pitchFamily="18" charset="0"/>
            </a:endParaRPr>
          </a:p>
        </p:txBody>
      </p:sp>
      <p:sp>
        <p:nvSpPr>
          <p:cNvPr id="27" name="cau hoi b">
            <a:extLst>
              <a:ext uri="{FF2B5EF4-FFF2-40B4-BE49-F238E27FC236}">
                <a16:creationId xmlns:a16="http://schemas.microsoft.com/office/drawing/2014/main" xmlns="" id="{D96707EC-5A82-4050-B897-6DBAB63AC957}"/>
              </a:ext>
            </a:extLst>
          </p:cNvPr>
          <p:cNvSpPr txBox="1"/>
          <p:nvPr/>
        </p:nvSpPr>
        <p:spPr>
          <a:xfrm>
            <a:off x="5918746" y="4879562"/>
            <a:ext cx="5539093" cy="76944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B. </a:t>
            </a:r>
            <a:r>
              <a:rPr lang="vi-VN" sz="2200">
                <a:solidFill>
                  <a:schemeClr val="bg1"/>
                </a:solidFill>
                <a:latin typeface="Times New Roman" panose="02020603050405020304" pitchFamily="18" charset="0"/>
                <a:cs typeface="Times New Roman" panose="02020603050405020304" pitchFamily="18" charset="0"/>
              </a:rPr>
              <a:t>Vì nội dung VB mang đến cho người đọc những yếu tố li kì hấp dẫn trong cuộc sống.</a:t>
            </a:r>
            <a:endPar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1" name="bang a">
            <a:extLst>
              <a:ext uri="{FF2B5EF4-FFF2-40B4-BE49-F238E27FC236}">
                <a16:creationId xmlns:a16="http://schemas.microsoft.com/office/drawing/2014/main" xmlns="" id="{8DD63B39-09F3-4F04-83CD-408FC7619A90}"/>
              </a:ext>
            </a:extLst>
          </p:cNvPr>
          <p:cNvSpPr/>
          <p:nvPr/>
        </p:nvSpPr>
        <p:spPr>
          <a:xfrm flipH="1">
            <a:off x="806331" y="4786786"/>
            <a:ext cx="5249773" cy="91268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2" name="bang d">
            <a:extLst>
              <a:ext uri="{FF2B5EF4-FFF2-40B4-BE49-F238E27FC236}">
                <a16:creationId xmlns:a16="http://schemas.microsoft.com/office/drawing/2014/main" xmlns="" id="{A6F11D1C-4D08-4BAF-9A3D-4AC673B9036B}"/>
              </a:ext>
            </a:extLst>
          </p:cNvPr>
          <p:cNvSpPr/>
          <p:nvPr/>
        </p:nvSpPr>
        <p:spPr>
          <a:xfrm flipH="1">
            <a:off x="6135893" y="5823163"/>
            <a:ext cx="5249773" cy="9727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endParaRPr>
          </a:p>
        </p:txBody>
      </p:sp>
      <p:sp>
        <p:nvSpPr>
          <p:cNvPr id="33" name="cau hoi a">
            <a:extLst>
              <a:ext uri="{FF2B5EF4-FFF2-40B4-BE49-F238E27FC236}">
                <a16:creationId xmlns:a16="http://schemas.microsoft.com/office/drawing/2014/main" xmlns="" id="{9B5DABB8-849A-4D2D-930C-9CA07BFC5BDE}"/>
              </a:ext>
            </a:extLst>
          </p:cNvPr>
          <p:cNvSpPr txBox="1"/>
          <p:nvPr/>
        </p:nvSpPr>
        <p:spPr>
          <a:xfrm>
            <a:off x="875420" y="4848154"/>
            <a:ext cx="4992643" cy="76944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A. </a:t>
            </a:r>
            <a:r>
              <a:rPr lang="vi-VN" sz="2200">
                <a:solidFill>
                  <a:schemeClr val="bg1"/>
                </a:solidFill>
                <a:latin typeface="Times New Roman" panose="02020603050405020304" pitchFamily="18" charset="0"/>
                <a:cs typeface="Times New Roman" panose="02020603050405020304" pitchFamily="18" charset="0"/>
              </a:rPr>
              <a:t>Vì nội dung VB kết hợp các yếu tố thực và yếu tố kì ảo.</a:t>
            </a:r>
            <a:endPar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34" name="cau hoi d">
            <a:extLst>
              <a:ext uri="{FF2B5EF4-FFF2-40B4-BE49-F238E27FC236}">
                <a16:creationId xmlns:a16="http://schemas.microsoft.com/office/drawing/2014/main" xmlns="" id="{42A746A3-96B8-42A5-8EFA-A104DB6B2F69}"/>
              </a:ext>
            </a:extLst>
          </p:cNvPr>
          <p:cNvSpPr txBox="1"/>
          <p:nvPr/>
        </p:nvSpPr>
        <p:spPr>
          <a:xfrm>
            <a:off x="6225815" y="5924822"/>
            <a:ext cx="4969622" cy="769441"/>
          </a:xfrm>
          <a:prstGeom prst="rect">
            <a:avLst/>
          </a:prstGeom>
          <a:noFill/>
        </p:spPr>
        <p:txBody>
          <a:bodyPr wrap="square" rtlCol="0">
            <a:spAutoFit/>
          </a:bodyPr>
          <a:lstStyle/>
          <a:p>
            <a:pPr marL="342900" indent="-342900">
              <a:buClr>
                <a:prstClr val="white"/>
              </a:buClr>
              <a:buFont typeface="Wingdings" panose="05000000000000000000" pitchFamily="2" charset="2"/>
              <a:buChar char="w"/>
              <a:defRPr/>
            </a:pPr>
            <a:r>
              <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rPr>
              <a:t>D. </a:t>
            </a:r>
            <a:r>
              <a:rPr lang="vi-VN" sz="2200">
                <a:solidFill>
                  <a:schemeClr val="bg1"/>
                </a:solidFill>
                <a:latin typeface="Times New Roman" panose="02020603050405020304" pitchFamily="18" charset="0"/>
                <a:cs typeface="Times New Roman" panose="02020603050405020304" pitchFamily="18" charset="0"/>
              </a:rPr>
              <a:t>Vì nội dung VB dẫn người đọc đến những hành động đẹp đáng khâm phục.</a:t>
            </a:r>
            <a:endParaRPr lang="en-US" sz="2200">
              <a:solidFill>
                <a:schemeClr val="bg1"/>
              </a:solidFill>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8" name="Question">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12192000" y="863859"/>
            <a:ext cx="487363" cy="487363"/>
          </a:xfrm>
          <a:prstGeom prst="rect">
            <a:avLst/>
          </a:prstGeom>
        </p:spPr>
      </p:pic>
      <p:pic>
        <p:nvPicPr>
          <p:cNvPr id="39" name="Final Answer">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5"/>
            <p:extLst>
              <p:ext uri="{DAA4B4D4-6D71-4841-9C94-3DE7FCFB9230}">
                <p14:media xmlns:p14="http://schemas.microsoft.com/office/powerpoint/2010/main" r:embed="rId4"/>
              </p:ext>
            </p:extLst>
          </p:nvPr>
        </p:nvPicPr>
        <p:blipFill>
          <a:blip r:embed="rId12"/>
          <a:stretch>
            <a:fillRect/>
          </a:stretch>
        </p:blipFill>
        <p:spPr>
          <a:xfrm>
            <a:off x="12192000" y="1478693"/>
            <a:ext cx="487363" cy="487363"/>
          </a:xfrm>
          <a:prstGeom prst="rect">
            <a:avLst/>
          </a:prstGeom>
        </p:spPr>
      </p:pic>
      <p:pic>
        <p:nvPicPr>
          <p:cNvPr id="40" name="Win">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7"/>
            <p:extLst>
              <p:ext uri="{DAA4B4D4-6D71-4841-9C94-3DE7FCFB9230}">
                <p14:media xmlns:p14="http://schemas.microsoft.com/office/powerpoint/2010/main" r:embed="rId6"/>
              </p:ext>
            </p:extLst>
          </p:nvPr>
        </p:nvPicPr>
        <p:blipFill>
          <a:blip r:embed="rId12"/>
          <a:stretch>
            <a:fillRect/>
          </a:stretch>
        </p:blipFill>
        <p:spPr>
          <a:xfrm>
            <a:off x="12202905" y="2074155"/>
            <a:ext cx="487363" cy="487363"/>
          </a:xfrm>
          <a:prstGeom prst="rect">
            <a:avLst/>
          </a:prstGeom>
        </p:spPr>
      </p:pic>
      <p:pic>
        <p:nvPicPr>
          <p:cNvPr id="41" name="Lose">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9"/>
            <p:extLst>
              <p:ext uri="{DAA4B4D4-6D71-4841-9C94-3DE7FCFB9230}">
                <p14:media xmlns:p14="http://schemas.microsoft.com/office/powerpoint/2010/main" r:embed="rId8"/>
              </p:ext>
            </p:extLst>
          </p:nvPr>
        </p:nvPicPr>
        <p:blipFill>
          <a:blip r:embed="rId12"/>
          <a:stretch>
            <a:fillRect/>
          </a:stretch>
        </p:blipFill>
        <p:spPr>
          <a:xfrm>
            <a:off x="12202905" y="2630411"/>
            <a:ext cx="487363" cy="487363"/>
          </a:xfrm>
          <a:prstGeom prst="rect">
            <a:avLst/>
          </a:prstGeom>
        </p:spPr>
      </p:pic>
    </p:spTree>
    <p:custDataLst>
      <p:tags r:id="rId1"/>
    </p:custDataLst>
    <p:extLst>
      <p:ext uri="{BB962C8B-B14F-4D97-AF65-F5344CB8AC3E}">
        <p14:creationId xmlns:p14="http://schemas.microsoft.com/office/powerpoint/2010/main" val="237174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0928"/>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asvg="http://schemas.microsoft.com/office/drawing/2016/SVG/main" xmlns=""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ounded Rectangular Callout 2"/>
          <p:cNvSpPr/>
          <p:nvPr/>
        </p:nvSpPr>
        <p:spPr>
          <a:xfrm>
            <a:off x="2241493" y="1589065"/>
            <a:ext cx="7443195" cy="3421369"/>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2346877" y="1616396"/>
            <a:ext cx="7337811" cy="3323987"/>
          </a:xfrm>
          <a:prstGeom prst="rect">
            <a:avLst/>
          </a:prstGeom>
        </p:spPr>
        <p:txBody>
          <a:bodyPr wrap="square">
            <a:spAutoFit/>
          </a:bodyPr>
          <a:lstStyle/>
          <a:p>
            <a:pPr algn="just">
              <a:lnSpc>
                <a:spcPct val="150000"/>
              </a:lnSpc>
            </a:pPr>
            <a:r>
              <a:rPr lang="vi-VN" sz="2800" b="1" i="1" smtClean="0">
                <a:solidFill>
                  <a:schemeClr val="bg1"/>
                </a:solidFill>
                <a:latin typeface="Times New Roman" panose="02020603050405020304" pitchFamily="18" charset="0"/>
                <a:ea typeface="Times New Roman" panose="02020603050405020304" pitchFamily="18" charset="0"/>
              </a:rPr>
              <a:t>Hãy xem Video dưới đây và trả lời câu hỏi sau:</a:t>
            </a:r>
          </a:p>
          <a:p>
            <a:pPr algn="just">
              <a:lnSpc>
                <a:spcPct val="150000"/>
              </a:lnSpc>
            </a:pPr>
            <a:r>
              <a:rPr lang="vi-VN" sz="2800" b="1" i="1" smtClean="0">
                <a:solidFill>
                  <a:schemeClr val="bg1"/>
                </a:solidFill>
                <a:latin typeface="Times New Roman" panose="02020603050405020304" pitchFamily="18" charset="0"/>
                <a:ea typeface="Times New Roman" panose="02020603050405020304" pitchFamily="18" charset="0"/>
              </a:rPr>
              <a:t>Nêu </a:t>
            </a:r>
            <a:r>
              <a:rPr lang="vi-VN" sz="2800" b="1" i="1">
                <a:solidFill>
                  <a:schemeClr val="bg1"/>
                </a:solidFill>
                <a:latin typeface="Times New Roman" panose="02020603050405020304" pitchFamily="18" charset="0"/>
                <a:ea typeface="Times New Roman" panose="02020603050405020304" pitchFamily="18" charset="0"/>
              </a:rPr>
              <a:t>ấn tượng của bản thân em khi xem xong clip. Các em có biết, hổ còn được gọi là gì? Trong tâm thức của người Việt, họ ứng xử với hổ ra sao?</a:t>
            </a:r>
            <a:endParaRPr lang="en-GB" sz="2800" b="1">
              <a:solidFill>
                <a:schemeClr val="bg1"/>
              </a:solidFill>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ectangle 28"/>
          <p:cNvSpPr/>
          <p:nvPr/>
        </p:nvSpPr>
        <p:spPr>
          <a:xfrm>
            <a:off x="2336242" y="1870532"/>
            <a:ext cx="8147437" cy="2308324"/>
          </a:xfrm>
          <a:prstGeom prst="rect">
            <a:avLst/>
          </a:prstGeom>
        </p:spPr>
        <p:txBody>
          <a:bodyPr wrap="square">
            <a:spAutoFit/>
          </a:bodyPr>
          <a:lstStyle/>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a:t>
            </a:r>
            <a:r>
              <a:rPr lang="vi-VN" sz="4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4</a:t>
            </a:r>
          </a:p>
          <a:p>
            <a:pPr algn="ctr">
              <a:lnSpc>
                <a:spcPct val="150000"/>
              </a:lnSpc>
            </a:pPr>
            <a:r>
              <a:rPr lang="vi-VN" sz="4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endPar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80">
                                          <p:stCondLst>
                                            <p:cond delay="0"/>
                                          </p:stCondLst>
                                        </p:cTn>
                                        <p:tgtEl>
                                          <p:spTgt spid="29"/>
                                        </p:tgtEl>
                                      </p:cBhvr>
                                    </p:animEffect>
                                    <p:anim calcmode="lin" valueType="num">
                                      <p:cBhvr>
                                        <p:cTn id="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 dur="26">
                                          <p:stCondLst>
                                            <p:cond delay="650"/>
                                          </p:stCondLst>
                                        </p:cTn>
                                        <p:tgtEl>
                                          <p:spTgt spid="29"/>
                                        </p:tgtEl>
                                      </p:cBhvr>
                                      <p:to x="100000" y="60000"/>
                                    </p:animScale>
                                    <p:animScale>
                                      <p:cBhvr>
                                        <p:cTn id="14" dur="166" decel="50000">
                                          <p:stCondLst>
                                            <p:cond delay="676"/>
                                          </p:stCondLst>
                                        </p:cTn>
                                        <p:tgtEl>
                                          <p:spTgt spid="29"/>
                                        </p:tgtEl>
                                      </p:cBhvr>
                                      <p:to x="100000" y="100000"/>
                                    </p:animScale>
                                    <p:animScale>
                                      <p:cBhvr>
                                        <p:cTn id="15" dur="26">
                                          <p:stCondLst>
                                            <p:cond delay="1312"/>
                                          </p:stCondLst>
                                        </p:cTn>
                                        <p:tgtEl>
                                          <p:spTgt spid="29"/>
                                        </p:tgtEl>
                                      </p:cBhvr>
                                      <p:to x="100000" y="80000"/>
                                    </p:animScale>
                                    <p:animScale>
                                      <p:cBhvr>
                                        <p:cTn id="16" dur="166" decel="50000">
                                          <p:stCondLst>
                                            <p:cond delay="1338"/>
                                          </p:stCondLst>
                                        </p:cTn>
                                        <p:tgtEl>
                                          <p:spTgt spid="29"/>
                                        </p:tgtEl>
                                      </p:cBhvr>
                                      <p:to x="100000" y="100000"/>
                                    </p:animScale>
                                    <p:animScale>
                                      <p:cBhvr>
                                        <p:cTn id="17" dur="26">
                                          <p:stCondLst>
                                            <p:cond delay="1642"/>
                                          </p:stCondLst>
                                        </p:cTn>
                                        <p:tgtEl>
                                          <p:spTgt spid="29"/>
                                        </p:tgtEl>
                                      </p:cBhvr>
                                      <p:to x="100000" y="90000"/>
                                    </p:animScale>
                                    <p:animScale>
                                      <p:cBhvr>
                                        <p:cTn id="18" dur="166" decel="50000">
                                          <p:stCondLst>
                                            <p:cond delay="1668"/>
                                          </p:stCondLst>
                                        </p:cTn>
                                        <p:tgtEl>
                                          <p:spTgt spid="29"/>
                                        </p:tgtEl>
                                      </p:cBhvr>
                                      <p:to x="100000" y="100000"/>
                                    </p:animScale>
                                    <p:animScale>
                                      <p:cBhvr>
                                        <p:cTn id="19" dur="26">
                                          <p:stCondLst>
                                            <p:cond delay="1808"/>
                                          </p:stCondLst>
                                        </p:cTn>
                                        <p:tgtEl>
                                          <p:spTgt spid="29"/>
                                        </p:tgtEl>
                                      </p:cBhvr>
                                      <p:to x="100000" y="95000"/>
                                    </p:animScale>
                                    <p:animScale>
                                      <p:cBhvr>
                                        <p:cTn id="20" dur="166" decel="50000">
                                          <p:stCondLst>
                                            <p:cond delay="1834"/>
                                          </p:stCondLst>
                                        </p:cTn>
                                        <p:tgtEl>
                                          <p:spTgt spid="2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7977" y="1302298"/>
            <a:ext cx="2381186" cy="4306097"/>
          </a:xfrm>
          <a:prstGeom prst="rect">
            <a:avLst/>
          </a:prstGeom>
        </p:spPr>
      </p:pic>
      <p:sp>
        <p:nvSpPr>
          <p:cNvPr id="3" name="Flowchart: Sequential Access Storage 2"/>
          <p:cNvSpPr/>
          <p:nvPr/>
        </p:nvSpPr>
        <p:spPr>
          <a:xfrm rot="10800000">
            <a:off x="1372042" y="1845999"/>
            <a:ext cx="3727746" cy="3361232"/>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21446735">
            <a:off x="5327332" y="4155651"/>
            <a:ext cx="1371416" cy="1922546"/>
          </a:xfrm>
          <a:prstGeom prst="rect">
            <a:avLst/>
          </a:prstGeom>
        </p:spPr>
      </p:pic>
      <p:sp>
        <p:nvSpPr>
          <p:cNvPr id="31" name="Flowchart: Sequential Access Storage 30"/>
          <p:cNvSpPr/>
          <p:nvPr/>
        </p:nvSpPr>
        <p:spPr>
          <a:xfrm rot="11488864">
            <a:off x="6705630" y="566193"/>
            <a:ext cx="4850850" cy="3265680"/>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Flowchart: Sequential Access Storage 31"/>
          <p:cNvSpPr/>
          <p:nvPr/>
        </p:nvSpPr>
        <p:spPr>
          <a:xfrm rot="7644084">
            <a:off x="7653983" y="3122183"/>
            <a:ext cx="3673350" cy="4232806"/>
          </a:xfrm>
          <a:prstGeom prst="flowChartMagneticTap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747347" y="2263157"/>
            <a:ext cx="2902421" cy="2554545"/>
          </a:xfrm>
          <a:prstGeom prst="rect">
            <a:avLst/>
          </a:prstGeom>
        </p:spPr>
        <p:txBody>
          <a:bodyPr wrap="square">
            <a:spAutoFit/>
          </a:bodyPr>
          <a:lstStyle/>
          <a:p>
            <a:pPr marR="6985" algn="just">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1. </a:t>
            </a:r>
            <a:r>
              <a:rPr lang="vi-VN"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Nêu cảm nghĩ về một chi tiết em thấy ấn tượng nhất trong truyện.</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7" name="Rectangle 6"/>
          <p:cNvSpPr/>
          <p:nvPr/>
        </p:nvSpPr>
        <p:spPr>
          <a:xfrm>
            <a:off x="7128113" y="1076036"/>
            <a:ext cx="4016021" cy="2062103"/>
          </a:xfrm>
          <a:prstGeom prst="rect">
            <a:avLst/>
          </a:prstGeom>
        </p:spPr>
        <p:txBody>
          <a:bodyPr wrap="square">
            <a:spAutoFit/>
          </a:bodyPr>
          <a:lstStyle/>
          <a:p>
            <a:pPr marR="6985" algn="just">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 2.</a:t>
            </a:r>
            <a:r>
              <a:rPr lang="pt-BR"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Kể một câu chuyện đền ơn đáp nghĩa của em đối với người đã giúp đỡ mình.</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7664238" y="3899905"/>
            <a:ext cx="3364220" cy="2554545"/>
          </a:xfrm>
          <a:prstGeom prst="rect">
            <a:avLst/>
          </a:prstGeom>
        </p:spPr>
        <p:txBody>
          <a:bodyPr wrap="square">
            <a:spAutoFit/>
          </a:bodyPr>
          <a:lstStyle/>
          <a:p>
            <a:pPr marR="6985" algn="just">
              <a:spcAft>
                <a:spcPts val="0"/>
              </a:spcAft>
            </a:pPr>
            <a:r>
              <a:rPr lang="pt-BR"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Câu</a:t>
            </a:r>
            <a:r>
              <a:rPr lang="vi-VN" sz="3200" b="1">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 3. </a:t>
            </a:r>
            <a:r>
              <a:rPr lang="vi-VN" sz="32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rPr>
              <a:t>Tìm và đọc những câu ca dao, tục ngữ, thành ngữ nói về lối sống ân nghĩa, thủy chung.</a:t>
            </a:r>
            <a:endParaRPr lang="en-GB" sz="32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pic>
        <p:nvPicPr>
          <p:cNvPr id="33"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4794592" y="911173"/>
            <a:ext cx="2336984" cy="2336984"/>
          </a:xfrm>
          <a:prstGeom prst="rect">
            <a:avLst/>
          </a:prstGeom>
        </p:spPr>
      </p:pic>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barn(inVertical)">
                                      <p:cBhvr>
                                        <p:cTn id="24" dur="500"/>
                                        <p:tgtEl>
                                          <p:spTgt spid="3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barn(inVertical)">
                                      <p:cBhvr>
                                        <p:cTn id="30" dur="500"/>
                                        <p:tgtEl>
                                          <p:spTgt spid="3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barn(inVertical)">
                                      <p:cBhvr>
                                        <p:cTn id="35" dur="500"/>
                                        <p:tgtEl>
                                          <p:spTgt spid="30"/>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1" grpId="0" animBg="1"/>
      <p:bldP spid="32" grpId="0" animBg="1"/>
      <p:bldP spid="5" grpId="0"/>
      <p:bldP spid="7"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649457" y="1246285"/>
            <a:ext cx="10925093" cy="4524315"/>
          </a:xfrm>
          <a:prstGeom prst="rect">
            <a:avLst/>
          </a:prstGeom>
        </p:spPr>
        <p:txBody>
          <a:bodyPr wrap="square">
            <a:spAutoFit/>
          </a:bodyPr>
          <a:lstStyle/>
          <a:p>
            <a:pPr indent="292100" algn="ctr">
              <a:spcAft>
                <a:spcPts val="0"/>
              </a:spcAft>
            </a:pP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THAM KHẢO</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92100" algn="ctr">
              <a:spcAft>
                <a:spcPts val="0"/>
              </a:spcAft>
            </a:pPr>
            <a:r>
              <a:rPr lang="vi-VN" sz="32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(Câu 1)</a:t>
            </a:r>
            <a:endParaRPr lang="en-GB" sz="3200">
              <a:latin typeface="Times New Roman" panose="02020603050405020304" pitchFamily="18" charset="0"/>
              <a:ea typeface="Times New Roman" panose="02020603050405020304" pitchFamily="18" charset="0"/>
              <a:cs typeface="Times New Roman" panose="02020603050405020304" pitchFamily="18" charset="0"/>
            </a:endParaRPr>
          </a:p>
          <a:p>
            <a:pPr indent="292100" algn="just">
              <a:spcAft>
                <a:spcPts val="0"/>
              </a:spcAft>
            </a:pPr>
            <a:r>
              <a:rPr lang="vi-VN" sz="3200">
                <a:latin typeface="Times New Roman" panose="02020603050405020304" pitchFamily="18" charset="0"/>
                <a:ea typeface="Times New Roman" panose="02020603050405020304" pitchFamily="18" charset="0"/>
                <a:cs typeface="Times New Roman" panose="02020603050405020304" pitchFamily="18" charset="0"/>
              </a:rPr>
              <a:t>Chi tiết em thấy ấn tượng nhất trong truyện là chi tiết hổ đực một chân trước ôm bà đỡ Trần chạy như bay vào rừng, gặp bụi rậm gai góc thì dùng một chân rẽ lối. Chi tiết này cho thấy hổ đực đang rất lo cho hổ cái, nên phải chạy như bay, nhưng không vì thế mà hổ đực quên đi sự an toàn của bà đỡ Trần. Hổ đực ôm bà đỡ Trần và rẽ lối khi gặp bụi rậm cho thấy nó cũng rất quan tâm đến an nguy của bà, coi trọng bà.</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416961" y="1369982"/>
            <a:ext cx="8163339" cy="3785652"/>
          </a:xfrm>
          <a:prstGeom prst="rect">
            <a:avLst/>
          </a:prstGeom>
        </p:spPr>
        <p:txBody>
          <a:bodyPr wrap="square">
            <a:spAutoFit/>
          </a:bodyPr>
          <a:lstStyle/>
          <a:p>
            <a:pPr algn="ctr">
              <a:lnSpc>
                <a:spcPct val="150000"/>
              </a:lnSpc>
              <a:spcAft>
                <a:spcPts val="0"/>
              </a:spcAft>
              <a:tabLst>
                <a:tab pos="2703195" algn="l"/>
              </a:tabLst>
            </a:pPr>
            <a:r>
              <a:rPr lang="en-US" sz="3200" b="1">
                <a:solidFill>
                  <a:srgbClr val="7030A0"/>
                </a:solidFill>
                <a:latin typeface="Times New Roman" panose="02020603050405020304" pitchFamily="18" charset="0"/>
                <a:ea typeface="Times New Roman" panose="02020603050405020304" pitchFamily="18" charset="0"/>
              </a:rPr>
              <a:t>HƯỚNG DẪN TỰ HỌC</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tabLst>
                <a:tab pos="2703195" algn="l"/>
              </a:tabLst>
            </a:pPr>
            <a:r>
              <a:rPr lang="pt-BR" sz="3200">
                <a:latin typeface="Times New Roman" panose="02020603050405020304" pitchFamily="18" charset="0"/>
                <a:ea typeface="Times New Roman" panose="02020603050405020304" pitchFamily="18" charset="0"/>
              </a:rPr>
              <a:t>- Hoàn thiện các nội dung bài học.</a:t>
            </a:r>
            <a:endParaRPr lang="en-GB" sz="3200">
              <a:latin typeface="Times New Roman" panose="02020603050405020304" pitchFamily="18" charset="0"/>
              <a:ea typeface="Times New Roman" panose="02020603050405020304" pitchFamily="18" charset="0"/>
            </a:endParaRPr>
          </a:p>
          <a:p>
            <a:pPr algn="just">
              <a:lnSpc>
                <a:spcPct val="150000"/>
              </a:lnSpc>
              <a:spcAft>
                <a:spcPts val="0"/>
              </a:spcAft>
              <a:tabLst>
                <a:tab pos="2703195" algn="l"/>
              </a:tabLst>
            </a:pPr>
            <a:r>
              <a:rPr lang="pt-BR" sz="3200">
                <a:latin typeface="Times New Roman" panose="02020603050405020304" pitchFamily="18" charset="0"/>
                <a:ea typeface="Times New Roman" panose="02020603050405020304" pitchFamily="18" charset="0"/>
              </a:rPr>
              <a:t>- HS chuẩn bị cho tiết sau học bài: </a:t>
            </a:r>
            <a:r>
              <a:rPr lang="pt-BR" sz="3200" b="1">
                <a:latin typeface="Times New Roman" panose="02020603050405020304" pitchFamily="18" charset="0"/>
                <a:ea typeface="Times New Roman" panose="02020603050405020304" pitchFamily="18" charset="0"/>
              </a:rPr>
              <a:t>Viết bài văn nghị luận trình bày về một vấn đề trong đời sống (trình bày ý kiến tán thành).</a:t>
            </a:r>
            <a:endParaRPr lang="en-GB" sz="3200">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1120"/>
            <a:ext cx="12192000" cy="6858000"/>
          </a:xfrm>
          <a:prstGeom prst="rect">
            <a:avLst/>
          </a:prstGeom>
          <a:solidFill>
            <a:srgbClr val="7EBD29">
              <a:alpha val="65882"/>
            </a:srgbClr>
          </a:solidFill>
        </p:spPr>
        <p:txBody>
          <a:bodyPr/>
          <a:lstStyle/>
          <a:p>
            <a:r>
              <a:rPr lang="vi-VN" smtClean="0">
                <a:solidFill>
                  <a:prstClr val="black"/>
                </a:solidFill>
              </a:rPr>
              <a:t>tH</a:t>
            </a:r>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5" name="Rounded Rectangular Callout 4"/>
          <p:cNvSpPr/>
          <p:nvPr/>
        </p:nvSpPr>
        <p:spPr>
          <a:xfrm>
            <a:off x="4643185" y="1671745"/>
            <a:ext cx="3379304" cy="2192590"/>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10"/>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xmlns="" r:embed="rId29"/>
              </a:ext>
            </a:extLst>
          </a:blip>
          <a:srcRect/>
          <a:stretch>
            <a:fillRect/>
          </a:stretch>
        </p:blipFill>
        <p:spPr>
          <a:xfrm flipH="1">
            <a:off x="1835554" y="2882640"/>
            <a:ext cx="3509692" cy="2220678"/>
          </a:xfrm>
          <a:prstGeom prst="rect">
            <a:avLst/>
          </a:prstGeom>
        </p:spPr>
      </p:pic>
      <p:sp>
        <p:nvSpPr>
          <p:cNvPr id="7" name="TextBox 6"/>
          <p:cNvSpPr txBox="1"/>
          <p:nvPr/>
        </p:nvSpPr>
        <p:spPr>
          <a:xfrm>
            <a:off x="4640153" y="2401172"/>
            <a:ext cx="3382336" cy="646331"/>
          </a:xfrm>
          <a:prstGeom prst="rect">
            <a:avLst/>
          </a:prstGeom>
          <a:noFill/>
        </p:spPr>
        <p:txBody>
          <a:bodyPr wrap="none" rtlCol="0">
            <a:spAutoFit/>
          </a:bodyPr>
          <a:lstStyle/>
          <a:p>
            <a:r>
              <a:rPr lang="vi-VN" sz="3600" b="1" smtClean="0">
                <a:effectLst>
                  <a:outerShdw blurRad="38100" dist="38100" dir="2700000" algn="tl">
                    <a:srgbClr val="000000">
                      <a:alpha val="43137"/>
                    </a:srgbClr>
                  </a:outerShdw>
                </a:effectLst>
              </a:rPr>
              <a:t>THANK YOU!!!</a:t>
            </a:r>
            <a:endParaRPr lang="en-GB" sz="3600" b="1">
              <a:effectLst>
                <a:outerShdw blurRad="38100" dist="38100" dir="2700000" algn="tl">
                  <a:srgbClr val="000000">
                    <a:alpha val="43137"/>
                  </a:srgbClr>
                </a:outerShdw>
              </a:effectLst>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5" cstate="print">
            <a:extLst>
              <a:ext uri="{28A0092B-C50C-407E-A947-70E740481C1C}">
                <a14:useLocalDpi xmlns:a14="http://schemas.microsoft.com/office/drawing/2010/main" val="0"/>
              </a:ext>
              <a:ext uri="{96DAC541-7B7A-43D3-8B79-37D633B846F1}">
                <asvg:svgBlip xmlns="" xmlns:asvg="http://schemas.microsoft.com/office/drawing/2016/SVG/main" r:embed="rId26"/>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7" cstate="print">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pic>
        <p:nvPicPr>
          <p:cNvPr id="29" name="Picture 7"/>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2654426" y="1337413"/>
            <a:ext cx="7400111" cy="4904841"/>
          </a:xfrm>
          <a:prstGeom prst="rect">
            <a:avLst/>
          </a:prstGeom>
        </p:spPr>
      </p:pic>
      <p:pic>
        <p:nvPicPr>
          <p:cNvPr id="3" name="www-motthegioi-vn_ho_cuu_nguoi">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31"/>
          <a:stretch>
            <a:fillRect/>
          </a:stretch>
        </p:blipFill>
        <p:spPr>
          <a:xfrm>
            <a:off x="3071123" y="1616090"/>
            <a:ext cx="6661273" cy="3048000"/>
          </a:xfrm>
          <a:prstGeom prst="rect">
            <a:avLst/>
          </a:prstGeom>
        </p:spPr>
      </p:pic>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2336242" y="1870532"/>
            <a:ext cx="8147437" cy="2308324"/>
          </a:xfrm>
          <a:prstGeom prst="rect">
            <a:avLst/>
          </a:prstGeom>
        </p:spPr>
        <p:txBody>
          <a:bodyPr wrap="square">
            <a:spAutoFit/>
          </a:bodyPr>
          <a:lstStyle/>
          <a:p>
            <a:pPr algn="ctr">
              <a:lnSpc>
                <a:spcPct val="150000"/>
              </a:lnSpc>
            </a:pPr>
            <a:r>
              <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HOẠT ĐỘNG </a:t>
            </a:r>
            <a:r>
              <a:rPr lang="vi-VN" sz="4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2</a:t>
            </a:r>
            <a:endPar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a:p>
            <a:pPr algn="ctr">
              <a:lnSpc>
                <a:spcPct val="150000"/>
              </a:lnSpc>
            </a:pPr>
            <a:r>
              <a:rPr lang="vi-VN" sz="4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rPr>
              <a:t>HÌNH THÀNH KIẾN THỨC</a:t>
            </a:r>
            <a:endParaRPr lang="vi-VN" sz="4800" b="1">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29" name="Rectangle 28"/>
          <p:cNvSpPr/>
          <p:nvPr/>
        </p:nvSpPr>
        <p:spPr>
          <a:xfrm>
            <a:off x="3246502" y="1448751"/>
            <a:ext cx="5698996" cy="646331"/>
          </a:xfrm>
          <a:prstGeom prst="rect">
            <a:avLst/>
          </a:prstGeom>
        </p:spPr>
        <p:txBody>
          <a:bodyPr wrap="none">
            <a:spAutoFit/>
          </a:bodyPr>
          <a:lstStyle/>
          <a:p>
            <a:r>
              <a:rPr lang="pt-BR" sz="3600" b="1">
                <a:solidFill>
                  <a:srgbClr val="FF0000"/>
                </a:solidFill>
                <a:latin typeface="Times New Roman" panose="02020603050405020304" pitchFamily="18" charset="0"/>
                <a:ea typeface="Times New Roman" panose="02020603050405020304" pitchFamily="18" charset="0"/>
              </a:rPr>
              <a:t>I. Khám phá chung văn bản</a:t>
            </a:r>
            <a:endParaRPr lang="en-GB" sz="3600"/>
          </a:p>
        </p:txBody>
      </p:sp>
      <p:sp>
        <p:nvSpPr>
          <p:cNvPr id="3" name="Oval Callout 2"/>
          <p:cNvSpPr/>
          <p:nvPr/>
        </p:nvSpPr>
        <p:spPr>
          <a:xfrm>
            <a:off x="3878785" y="2669596"/>
            <a:ext cx="4978531" cy="2207716"/>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4149291" y="2958826"/>
            <a:ext cx="4437518" cy="1481175"/>
          </a:xfrm>
          <a:prstGeom prst="rect">
            <a:avLst/>
          </a:prstGeom>
        </p:spPr>
        <p:txBody>
          <a:bodyPr wrap="square">
            <a:spAutoFit/>
          </a:bodyPr>
          <a:lstStyle/>
          <a:p>
            <a:pPr algn="just">
              <a:lnSpc>
                <a:spcPct val="150000"/>
              </a:lnSpc>
              <a:spcAft>
                <a:spcPts val="0"/>
              </a:spcAft>
              <a:tabLst>
                <a:tab pos="457835" algn="l"/>
              </a:tabLst>
            </a:pPr>
            <a:r>
              <a:rPr lang="en-US" sz="320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1) </a:t>
            </a:r>
            <a:r>
              <a:rPr lang="en-US" sz="3200"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Nêu hiểu biết của em về tác giả Vũ Trinh?</a:t>
            </a:r>
            <a:endParaRPr lang="en-GB" sz="280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5119"/>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grpSp>
        <p:nvGrpSpPr>
          <p:cNvPr id="29" name="Group 28"/>
          <p:cNvGrpSpPr>
            <a:grpSpLocks/>
          </p:cNvGrpSpPr>
          <p:nvPr/>
        </p:nvGrpSpPr>
        <p:grpSpPr bwMode="auto">
          <a:xfrm>
            <a:off x="5183125" y="1631513"/>
            <a:ext cx="1162900" cy="695662"/>
            <a:chOff x="7285743" y="5782777"/>
            <a:chExt cx="2699505" cy="1425973"/>
          </a:xfrm>
        </p:grpSpPr>
        <p:cxnSp>
          <p:nvCxnSpPr>
            <p:cNvPr id="30" name="Straight Connector 29"/>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31" name="Oval 30"/>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2" name="Oval 31"/>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33" name="Group 32"/>
          <p:cNvGrpSpPr>
            <a:grpSpLocks/>
          </p:cNvGrpSpPr>
          <p:nvPr/>
        </p:nvGrpSpPr>
        <p:grpSpPr bwMode="auto">
          <a:xfrm>
            <a:off x="4964976" y="917908"/>
            <a:ext cx="2262047" cy="677820"/>
            <a:chOff x="9983006" y="4693781"/>
            <a:chExt cx="4917580" cy="1243345"/>
          </a:xfrm>
        </p:grpSpPr>
        <p:sp>
          <p:nvSpPr>
            <p:cNvPr id="34" name="Rounded Rectangle 33"/>
            <p:cNvSpPr/>
            <p:nvPr/>
          </p:nvSpPr>
          <p:spPr>
            <a:xfrm>
              <a:off x="9983006" y="4693781"/>
              <a:ext cx="4852229" cy="1243345"/>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5" name="Rectangle 1"/>
            <p:cNvSpPr>
              <a:spLocks noChangeArrowheads="1"/>
            </p:cNvSpPr>
            <p:nvPr/>
          </p:nvSpPr>
          <p:spPr bwMode="auto">
            <a:xfrm>
              <a:off x="10421857" y="4841797"/>
              <a:ext cx="4478729" cy="959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vi-VN" altLang="en-US" sz="2800" b="1" smtClean="0">
                  <a:solidFill>
                    <a:schemeClr val="bg1"/>
                  </a:solidFill>
                  <a:latin typeface="Times   New Roman"/>
                  <a:cs typeface="Arial" panose="020B0604020202020204" pitchFamily="34" charset="0"/>
                </a:rPr>
                <a:t>1. TÁC GIẢ</a:t>
              </a:r>
              <a:endParaRPr lang="en-US" altLang="en-US" sz="2800" b="1" dirty="0">
                <a:solidFill>
                  <a:schemeClr val="bg1"/>
                </a:solidFill>
                <a:latin typeface="Times   New Roman"/>
                <a:cs typeface="Arial" panose="020B0604020202020204" pitchFamily="34" charset="0"/>
              </a:endParaRPr>
            </a:p>
          </p:txBody>
        </p:sp>
      </p:grpSp>
      <p:grpSp>
        <p:nvGrpSpPr>
          <p:cNvPr id="36" name="Group 35"/>
          <p:cNvGrpSpPr>
            <a:grpSpLocks/>
          </p:cNvGrpSpPr>
          <p:nvPr/>
        </p:nvGrpSpPr>
        <p:grpSpPr bwMode="auto">
          <a:xfrm>
            <a:off x="2790153" y="2441724"/>
            <a:ext cx="2898405" cy="1188138"/>
            <a:chOff x="15347411" y="6322901"/>
            <a:chExt cx="7879343" cy="3463688"/>
          </a:xfrm>
        </p:grpSpPr>
        <p:sp>
          <p:nvSpPr>
            <p:cNvPr id="37" name="Rounded Rectangle 36"/>
            <p:cNvSpPr/>
            <p:nvPr/>
          </p:nvSpPr>
          <p:spPr>
            <a:xfrm>
              <a:off x="16014184" y="6322901"/>
              <a:ext cx="6935096" cy="346368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38" name="Rectangle 4"/>
            <p:cNvSpPr>
              <a:spLocks noChangeArrowheads="1"/>
            </p:cNvSpPr>
            <p:nvPr/>
          </p:nvSpPr>
          <p:spPr bwMode="auto">
            <a:xfrm>
              <a:off x="15347411" y="7232824"/>
              <a:ext cx="7879343" cy="20636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4000" b="1" smtClean="0">
                  <a:effectLst>
                    <a:outerShdw blurRad="38100" dist="38100" dir="2700000" algn="tl">
                      <a:srgbClr val="000000">
                        <a:alpha val="43137"/>
                      </a:srgbClr>
                    </a:outerShdw>
                  </a:effectLst>
                </a:rPr>
                <a:t>1759-1828</a:t>
              </a:r>
              <a:r>
                <a:rPr lang="vi-VN" sz="1800" smtClean="0"/>
                <a:t> </a:t>
              </a:r>
              <a:endParaRPr lang="en-US" altLang="en-US" sz="1800" b="1" dirty="0">
                <a:solidFill>
                  <a:schemeClr val="bg1"/>
                </a:solidFill>
                <a:latin typeface="Times   New Roman"/>
                <a:cs typeface="Arial" panose="020B0604020202020204" pitchFamily="34" charset="0"/>
              </a:endParaRPr>
            </a:p>
          </p:txBody>
        </p:sp>
      </p:grpSp>
      <p:grpSp>
        <p:nvGrpSpPr>
          <p:cNvPr id="40" name="Group 39"/>
          <p:cNvGrpSpPr>
            <a:grpSpLocks/>
          </p:cNvGrpSpPr>
          <p:nvPr/>
        </p:nvGrpSpPr>
        <p:grpSpPr bwMode="auto">
          <a:xfrm rot="14789331">
            <a:off x="6315487" y="1677620"/>
            <a:ext cx="1162900" cy="695662"/>
            <a:chOff x="7285743" y="5782777"/>
            <a:chExt cx="2699505" cy="1425973"/>
          </a:xfrm>
        </p:grpSpPr>
        <p:cxnSp>
          <p:nvCxnSpPr>
            <p:cNvPr id="41" name="Straight Connector 40"/>
            <p:cNvCxnSpPr/>
            <p:nvPr/>
          </p:nvCxnSpPr>
          <p:spPr>
            <a:xfrm flipV="1">
              <a:off x="7467969" y="5795472"/>
              <a:ext cx="2517279" cy="1299029"/>
            </a:xfrm>
            <a:prstGeom prst="line">
              <a:avLst/>
            </a:prstGeom>
            <a:ln w="73025">
              <a:solidFill>
                <a:schemeClr val="accent6"/>
              </a:solidFill>
            </a:ln>
          </p:spPr>
          <p:style>
            <a:lnRef idx="1">
              <a:schemeClr val="accent1"/>
            </a:lnRef>
            <a:fillRef idx="0">
              <a:schemeClr val="accent1"/>
            </a:fillRef>
            <a:effectRef idx="0">
              <a:schemeClr val="accent1"/>
            </a:effectRef>
            <a:fontRef idx="minor">
              <a:schemeClr val="tx1"/>
            </a:fontRef>
          </p:style>
        </p:cxnSp>
        <p:sp>
          <p:nvSpPr>
            <p:cNvPr id="42" name="Oval 41"/>
            <p:cNvSpPr/>
            <p:nvPr/>
          </p:nvSpPr>
          <p:spPr>
            <a:xfrm>
              <a:off x="7285743" y="6980256"/>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3" name="Oval 42"/>
            <p:cNvSpPr/>
            <p:nvPr/>
          </p:nvSpPr>
          <p:spPr>
            <a:xfrm>
              <a:off x="9671648" y="5782777"/>
              <a:ext cx="228844" cy="228494"/>
            </a:xfrm>
            <a:prstGeom prst="ellipse">
              <a:avLst/>
            </a:prstGeom>
            <a:solidFill>
              <a:schemeClr val="accent6"/>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grpSp>
      <p:grpSp>
        <p:nvGrpSpPr>
          <p:cNvPr id="44" name="Group 43"/>
          <p:cNvGrpSpPr>
            <a:grpSpLocks/>
          </p:cNvGrpSpPr>
          <p:nvPr/>
        </p:nvGrpSpPr>
        <p:grpSpPr bwMode="auto">
          <a:xfrm>
            <a:off x="5978335" y="2464340"/>
            <a:ext cx="3968747" cy="2043838"/>
            <a:chOff x="754886" y="7094450"/>
            <a:chExt cx="7879343" cy="5958244"/>
          </a:xfrm>
        </p:grpSpPr>
        <p:sp>
          <p:nvSpPr>
            <p:cNvPr id="45" name="Rounded Rectangle 44"/>
            <p:cNvSpPr/>
            <p:nvPr/>
          </p:nvSpPr>
          <p:spPr>
            <a:xfrm>
              <a:off x="1166442" y="7094450"/>
              <a:ext cx="6935094" cy="3463688"/>
            </a:xfrm>
            <a:prstGeom prst="roundRect">
              <a:avLst>
                <a:gd name="adj" fmla="val 7560"/>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p>
          </p:txBody>
        </p:sp>
        <p:sp>
          <p:nvSpPr>
            <p:cNvPr id="46" name="Rectangle 4"/>
            <p:cNvSpPr>
              <a:spLocks noChangeArrowheads="1"/>
            </p:cNvSpPr>
            <p:nvPr/>
          </p:nvSpPr>
          <p:spPr bwMode="auto">
            <a:xfrm>
              <a:off x="754886" y="7938442"/>
              <a:ext cx="7879343" cy="5114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vi-VN" sz="3600" b="1">
                  <a:effectLst>
                    <a:outerShdw blurRad="38100" dist="38100" dir="2700000" algn="tl">
                      <a:srgbClr val="000000">
                        <a:alpha val="43137"/>
                      </a:srgbClr>
                    </a:outerShdw>
                  </a:effectLst>
                </a:rPr>
                <a:t>Q</a:t>
              </a:r>
              <a:r>
                <a:rPr lang="vi-VN" sz="3600" b="1" smtClean="0">
                  <a:effectLst>
                    <a:outerShdw blurRad="38100" dist="38100" dir="2700000" algn="tl">
                      <a:srgbClr val="000000">
                        <a:alpha val="43137"/>
                      </a:srgbClr>
                    </a:outerShdw>
                  </a:effectLst>
                </a:rPr>
                <a:t>uê </a:t>
              </a:r>
              <a:r>
                <a:rPr lang="vi-VN" sz="3600" b="1">
                  <a:effectLst>
                    <a:outerShdw blurRad="38100" dist="38100" dir="2700000" algn="tl">
                      <a:srgbClr val="000000">
                        <a:alpha val="43137"/>
                      </a:srgbClr>
                    </a:outerShdw>
                  </a:effectLst>
                </a:rPr>
                <a:t>Bắc Ninh</a:t>
              </a:r>
              <a:endParaRPr lang="en-US" altLang="en-US" sz="3600" b="1" dirty="0">
                <a:solidFill>
                  <a:schemeClr val="bg1"/>
                </a:solidFill>
                <a:effectLst>
                  <a:outerShdw blurRad="38100" dist="38100" dir="2700000" algn="tl">
                    <a:srgbClr val="000000">
                      <a:alpha val="43137"/>
                    </a:srgbClr>
                  </a:outerShdw>
                </a:effectLst>
                <a:latin typeface="Times   New Roman"/>
                <a:cs typeface="Arial" panose="020B0604020202020204" pitchFamily="34" charset="0"/>
              </a:endParaRPr>
            </a:p>
          </p:txBody>
        </p:sp>
      </p:grpSp>
      <p:pic>
        <p:nvPicPr>
          <p:cNvPr id="8" name="Picture 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2737984" y="3574125"/>
            <a:ext cx="2938040" cy="2787753"/>
          </a:xfrm>
          <a:prstGeom prst="ellipse">
            <a:avLst/>
          </a:prstGeom>
          <a:ln>
            <a:noFill/>
          </a:ln>
          <a:effectLst>
            <a:softEdge rad="112500"/>
          </a:effectLst>
        </p:spPr>
      </p:pic>
      <p:pic>
        <p:nvPicPr>
          <p:cNvPr id="10" name="Picture 9"/>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309513" y="3707391"/>
            <a:ext cx="3527567" cy="2487669"/>
          </a:xfrm>
          <a:prstGeom prst="ellipse">
            <a:avLst/>
          </a:prstGeom>
          <a:ln>
            <a:noFill/>
          </a:ln>
          <a:effectLst>
            <a:softEdge rad="112500"/>
          </a:effectLst>
        </p:spPr>
      </p:pic>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up)">
                                      <p:cBhvr>
                                        <p:cTn id="12" dur="50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wipe(up)">
                                      <p:cBhvr>
                                        <p:cTn id="21" dur="500"/>
                                        <p:tgtEl>
                                          <p:spTgt spid="4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fade">
                                      <p:cBhvr>
                                        <p:cTn id="2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1"/>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3" name="Rectangle 2"/>
          <p:cNvSpPr/>
          <p:nvPr/>
        </p:nvSpPr>
        <p:spPr>
          <a:xfrm>
            <a:off x="5469918" y="907206"/>
            <a:ext cx="3168881" cy="769441"/>
          </a:xfrm>
          <a:prstGeom prst="rect">
            <a:avLst/>
          </a:prstGeom>
        </p:spPr>
        <p:txBody>
          <a:bodyPr wrap="none">
            <a:spAutoFit/>
          </a:bodyPr>
          <a:lstStyle/>
          <a:p>
            <a:r>
              <a:rPr lang="vi-VN" sz="4400" b="1">
                <a:solidFill>
                  <a:srgbClr val="0070C0"/>
                </a:solidFill>
                <a:latin typeface="Times New Roman" panose="02020603050405020304" pitchFamily="18" charset="0"/>
                <a:ea typeface="MS Mincho"/>
              </a:rPr>
              <a:t>2. Tác phẩm</a:t>
            </a:r>
            <a:endParaRPr lang="en-GB" sz="4400"/>
          </a:p>
        </p:txBody>
      </p:sp>
      <p:sp>
        <p:nvSpPr>
          <p:cNvPr id="5" name="Rounded Rectangular Callout 4"/>
          <p:cNvSpPr/>
          <p:nvPr/>
        </p:nvSpPr>
        <p:spPr>
          <a:xfrm>
            <a:off x="1704018" y="2231683"/>
            <a:ext cx="4243553" cy="2841943"/>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ounded Rectangular Callout 28"/>
          <p:cNvSpPr/>
          <p:nvPr/>
        </p:nvSpPr>
        <p:spPr>
          <a:xfrm>
            <a:off x="7694348" y="2125490"/>
            <a:ext cx="3024010" cy="2751822"/>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1842488" y="2332779"/>
            <a:ext cx="3856921" cy="2677656"/>
          </a:xfrm>
          <a:prstGeom prst="rect">
            <a:avLst/>
          </a:prstGeom>
        </p:spPr>
        <p:txBody>
          <a:bodyPr wrap="square">
            <a:spAutoFit/>
          </a:bodyPr>
          <a:lstStyle/>
          <a:p>
            <a:pPr algn="just">
              <a:lnSpc>
                <a:spcPct val="150000"/>
              </a:lnSpc>
              <a:spcAft>
                <a:spcPts val="0"/>
              </a:spcAft>
            </a:pPr>
            <a:r>
              <a:rPr lang="fr-FR" sz="2800" b="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2) </a:t>
            </a:r>
            <a:r>
              <a:rPr lang="fr-FR" sz="28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Em hiểu "nghĩa" là gì? "Nghĩa" trong </a:t>
            </a:r>
            <a:r>
              <a:rPr lang="vi-VN" sz="28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văn bản</a:t>
            </a:r>
            <a:r>
              <a:rPr lang="fr-FR" sz="2800" b="1" i="1" smtClean="0">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 </a:t>
            </a:r>
            <a:r>
              <a:rPr lang="fr-FR" sz="2800" b="1" i="1">
                <a:solidFill>
                  <a:srgbClr val="00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"Con hổ có nghĩa" được hiểu như thế nào?</a:t>
            </a:r>
            <a:endParaRPr lang="en-GB" sz="2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8" name="Rectangle 7"/>
          <p:cNvSpPr/>
          <p:nvPr/>
        </p:nvSpPr>
        <p:spPr>
          <a:xfrm>
            <a:off x="7883870" y="2746472"/>
            <a:ext cx="2644966" cy="1569660"/>
          </a:xfrm>
          <a:prstGeom prst="rect">
            <a:avLst/>
          </a:prstGeom>
        </p:spPr>
        <p:txBody>
          <a:bodyPr wrap="square">
            <a:spAutoFit/>
          </a:bodyPr>
          <a:lstStyle/>
          <a:p>
            <a:pPr algn="just">
              <a:spcAft>
                <a:spcPts val="0"/>
              </a:spcAft>
            </a:pPr>
            <a:r>
              <a:rPr lang="fr-FR" sz="32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3) Trình bày xuất xứ, thể loại văn bản.</a:t>
            </a:r>
            <a:endParaRPr lang="en-GB" sz="28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3385919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circle(in)">
                                      <p:cBhvr>
                                        <p:cTn id="20" dur="2000"/>
                                        <p:tgtEl>
                                          <p:spTgt spid="8"/>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circle(in)">
                                      <p:cBhvr>
                                        <p:cTn id="23" dur="2000"/>
                                        <p:tgtEl>
                                          <p:spTgt spid="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ircle(in)">
                                      <p:cBhvr>
                                        <p:cTn id="26"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P spid="29" grpId="0" animBg="1"/>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5119"/>
            <a:ext cx="12192000" cy="6858000"/>
          </a:xfrm>
          <a:prstGeom prst="rect">
            <a:avLst/>
          </a:prstGeom>
          <a:solidFill>
            <a:srgbClr val="7EBD29">
              <a:alpha val="65882"/>
            </a:srgbClr>
          </a:solidFill>
        </p:spPr>
        <p:txBody>
          <a:bodyPr/>
          <a:lstStyle/>
          <a:p>
            <a:endParaRPr lang="en-GB">
              <a:solidFill>
                <a:prstClr val="black"/>
              </a:solidFill>
            </a:endParaRPr>
          </a:p>
        </p:txBody>
      </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02335">
            <a:off x="10531745" y="-1195933"/>
            <a:ext cx="1598998" cy="2491462"/>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5632" y="-1302686"/>
            <a:ext cx="2381186" cy="4306097"/>
          </a:xfrm>
          <a:prstGeom prst="rect">
            <a:avLst/>
          </a:prstGeom>
        </p:spPr>
      </p:pic>
      <p:grpSp>
        <p:nvGrpSpPr>
          <p:cNvPr id="13" name="Group 3"/>
          <p:cNvGrpSpPr/>
          <p:nvPr/>
        </p:nvGrpSpPr>
        <p:grpSpPr>
          <a:xfrm>
            <a:off x="644962" y="456985"/>
            <a:ext cx="4749916" cy="1023847"/>
            <a:chOff x="0" y="0"/>
            <a:chExt cx="25932681" cy="11542927"/>
          </a:xfrm>
        </p:grpSpPr>
        <p:pic>
          <p:nvPicPr>
            <p:cNvPr id="15"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2228943">
              <a:off x="1222362" y="1649984"/>
              <a:ext cx="6097209" cy="6097209"/>
            </a:xfrm>
            <a:prstGeom prst="rect">
              <a:avLst/>
            </a:prstGeom>
          </p:spPr>
        </p:pic>
        <p:pic>
          <p:nvPicPr>
            <p:cNvPr id="16"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3160449">
              <a:off x="3982720" y="1396774"/>
              <a:ext cx="7844271" cy="8749380"/>
            </a:xfrm>
            <a:prstGeom prst="rect">
              <a:avLst/>
            </a:prstGeom>
          </p:spPr>
        </p:pic>
        <p:pic>
          <p:nvPicPr>
            <p:cNvPr id="17" name="Picture 6"/>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410054">
              <a:off x="15395684" y="1990647"/>
              <a:ext cx="6097209" cy="6097209"/>
            </a:xfrm>
            <a:prstGeom prst="rect">
              <a:avLst/>
            </a:prstGeom>
          </p:spPr>
        </p:pic>
        <p:pic>
          <p:nvPicPr>
            <p:cNvPr id="18"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8088409" y="1483567"/>
              <a:ext cx="7844271" cy="8749380"/>
            </a:xfrm>
            <a:prstGeom prst="rect">
              <a:avLst/>
            </a:prstGeom>
          </p:spPr>
        </p:pic>
        <p:pic>
          <p:nvPicPr>
            <p:cNvPr id="19" name="Picture 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9233725" y="1494800"/>
              <a:ext cx="8444992" cy="7403828"/>
            </a:xfrm>
            <a:prstGeom prst="rect">
              <a:avLst/>
            </a:prstGeom>
          </p:spPr>
        </p:pic>
      </p:grpSp>
      <p:pic>
        <p:nvPicPr>
          <p:cNvPr id="20"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9118013">
            <a:off x="10751564" y="-349778"/>
            <a:ext cx="1371416" cy="1922546"/>
          </a:xfrm>
          <a:prstGeom prst="rect">
            <a:avLst/>
          </a:prstGeom>
        </p:spPr>
      </p:pic>
      <p:grpSp>
        <p:nvGrpSpPr>
          <p:cNvPr id="21" name="Group 14"/>
          <p:cNvGrpSpPr/>
          <p:nvPr/>
        </p:nvGrpSpPr>
        <p:grpSpPr>
          <a:xfrm>
            <a:off x="3109648" y="5207233"/>
            <a:ext cx="6240485" cy="2777710"/>
            <a:chOff x="0" y="0"/>
            <a:chExt cx="25932681" cy="11542927"/>
          </a:xfrm>
        </p:grpSpPr>
        <p:pic>
          <p:nvPicPr>
            <p:cNvPr id="22" name="Picture 15"/>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10800000">
              <a:off x="8253964" y="2644299"/>
              <a:ext cx="8444992" cy="7403828"/>
            </a:xfrm>
            <a:prstGeom prst="rect">
              <a:avLst/>
            </a:prstGeom>
          </p:spPr>
        </p:pic>
        <p:pic>
          <p:nvPicPr>
            <p:cNvPr id="23" name="Picture 16"/>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10800000">
              <a:off x="0" y="1309981"/>
              <a:ext cx="7844271" cy="8749380"/>
            </a:xfrm>
            <a:prstGeom prst="rect">
              <a:avLst/>
            </a:prstGeom>
          </p:spPr>
        </p:pic>
        <p:pic>
          <p:nvPicPr>
            <p:cNvPr id="24"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389945">
              <a:off x="4439788" y="3455072"/>
              <a:ext cx="6097209" cy="6097209"/>
            </a:xfrm>
            <a:prstGeom prst="rect">
              <a:avLst/>
            </a:prstGeom>
          </p:spPr>
        </p:pic>
        <p:pic>
          <p:nvPicPr>
            <p:cNvPr id="25"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7639550">
              <a:off x="14105689" y="1396774"/>
              <a:ext cx="7844271" cy="8749380"/>
            </a:xfrm>
            <a:prstGeom prst="rect">
              <a:avLst/>
            </a:prstGeom>
          </p:spPr>
        </p:pic>
        <p:pic>
          <p:nvPicPr>
            <p:cNvPr id="26" name="Picture 19"/>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571056">
              <a:off x="18613110" y="3795734"/>
              <a:ext cx="6097209" cy="6097209"/>
            </a:xfrm>
            <a:prstGeom prst="rect">
              <a:avLst/>
            </a:prstGeom>
          </p:spPr>
        </p:pic>
      </p:grpSp>
      <p:pic>
        <p:nvPicPr>
          <p:cNvPr id="27" name="Picture 20"/>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rcRect/>
          <a:stretch>
            <a:fillRect/>
          </a:stretch>
        </p:blipFill>
        <p:spPr>
          <a:xfrm rot="1596351">
            <a:off x="4106181" y="5783851"/>
            <a:ext cx="1107588" cy="1070669"/>
          </a:xfrm>
          <a:prstGeom prst="rect">
            <a:avLst/>
          </a:prstGeom>
        </p:spPr>
      </p:pic>
      <p:pic>
        <p:nvPicPr>
          <p:cNvPr id="28" name="Picture 21"/>
          <p:cNvPicPr>
            <a:picLocks noChangeAspect="1"/>
          </p:cNvPicPr>
          <p:nvPr/>
        </p:nvPicPr>
        <p:blipFill>
          <a:blip r:embed="rId26" cstate="print">
            <a:extLst>
              <a:ext uri="{28A0092B-C50C-407E-A947-70E740481C1C}">
                <a14:useLocalDpi xmlns:a14="http://schemas.microsoft.com/office/drawing/2010/main" val="0"/>
              </a:ext>
              <a:ext uri="{96DAC541-7B7A-43D3-8B79-37D633B846F1}">
                <asvg:svgBlip xmlns="" xmlns:asvg="http://schemas.microsoft.com/office/drawing/2016/SVG/main" r:embed="rId27"/>
              </a:ext>
            </a:extLst>
          </a:blip>
          <a:srcRect/>
          <a:stretch>
            <a:fillRect/>
          </a:stretch>
        </p:blipFill>
        <p:spPr>
          <a:xfrm rot="-500408">
            <a:off x="7189919" y="5526833"/>
            <a:ext cx="1705686" cy="1705686"/>
          </a:xfrm>
          <a:prstGeom prst="rect">
            <a:avLst/>
          </a:prstGeom>
        </p:spPr>
      </p:pic>
      <p:sp>
        <p:nvSpPr>
          <p:cNvPr id="6" name="Rectangle 5"/>
          <p:cNvSpPr/>
          <p:nvPr/>
        </p:nvSpPr>
        <p:spPr>
          <a:xfrm>
            <a:off x="1372042" y="88275"/>
            <a:ext cx="3635354" cy="523220"/>
          </a:xfrm>
          <a:prstGeom prst="rect">
            <a:avLst/>
          </a:prstGeom>
          <a:noFill/>
        </p:spPr>
        <p:txBody>
          <a:bodyPr wrap="none" lIns="91440" tIns="45720" rIns="91440" bIns="45720">
            <a:spAutoFit/>
          </a:bodyPr>
          <a:lstStyle/>
          <a:p>
            <a:pPr algn="ctr"/>
            <a:r>
              <a:rPr lang="en-US" sz="2800" b="1" smtClean="0">
                <a:ln w="0"/>
                <a:solidFill>
                  <a:srgbClr val="FF0000"/>
                </a:solidFill>
                <a:effectLst>
                  <a:outerShdw blurRad="38100" dist="38100" dir="2700000" algn="tl">
                    <a:srgbClr val="000000">
                      <a:alpha val="43137"/>
                    </a:srgbClr>
                  </a:outerShdw>
                  <a:reflection blurRad="6350" stA="53000" endA="300" endPos="35500" dir="5400000" sy="-90000" algn="bl" rotWithShape="0"/>
                </a:effectLst>
                <a:latin typeface="Times New Roman" panose="02020603050405020304" pitchFamily="18" charset="0"/>
                <a:ea typeface="Calibri" panose="020F0502020204030204" pitchFamily="34" charset="0"/>
              </a:rPr>
              <a:t>CON HỔ CÓ NGHĨA </a:t>
            </a:r>
            <a:endParaRPr lang="en-GB" sz="2800" b="1">
              <a:ln w="0"/>
              <a:solidFill>
                <a:srgbClr val="FF0000"/>
              </a:solidFill>
              <a:effectLst>
                <a:outerShdw blurRad="38100" dist="38100" dir="2700000" algn="tl">
                  <a:srgbClr val="000000">
                    <a:alpha val="43137"/>
                  </a:srgbClr>
                </a:outerShdw>
                <a:reflection blurRad="6350" stA="53000" endA="300" endPos="35500" dir="5400000" sy="-90000" algn="bl" rotWithShape="0"/>
              </a:effectLst>
            </a:endParaRPr>
          </a:p>
        </p:txBody>
      </p:sp>
      <p:sp>
        <p:nvSpPr>
          <p:cNvPr id="47" name="Rounded Rectangular Callout 46"/>
          <p:cNvSpPr/>
          <p:nvPr/>
        </p:nvSpPr>
        <p:spPr>
          <a:xfrm>
            <a:off x="1020301" y="2147115"/>
            <a:ext cx="3806142" cy="2630538"/>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Rounded Rectangular Callout 47"/>
          <p:cNvSpPr/>
          <p:nvPr/>
        </p:nvSpPr>
        <p:spPr>
          <a:xfrm>
            <a:off x="5764696" y="1530742"/>
            <a:ext cx="5245020" cy="3991727"/>
          </a:xfrm>
          <a:prstGeom prst="wedgeRoundRectCallou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p:cNvSpPr/>
          <p:nvPr/>
        </p:nvSpPr>
        <p:spPr>
          <a:xfrm>
            <a:off x="1285062" y="2472394"/>
            <a:ext cx="3311806" cy="2246769"/>
          </a:xfrm>
          <a:prstGeom prst="rect">
            <a:avLst/>
          </a:prstGeom>
        </p:spPr>
        <p:txBody>
          <a:bodyPr wrap="square">
            <a:spAutoFit/>
          </a:bodyPr>
          <a:lstStyle/>
          <a:p>
            <a:pPr algn="just">
              <a:spcAft>
                <a:spcPts val="0"/>
              </a:spcAft>
            </a:pPr>
            <a:r>
              <a:rPr lang="vi-VN" sz="2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4) Văn bản kể về những sự việc gì? Mỗi sự việc tương ứng với đoạn </a:t>
            </a:r>
            <a:r>
              <a:rPr lang="vi-VN" sz="2800" b="1" i="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văn bản </a:t>
            </a:r>
            <a:r>
              <a:rPr lang="vi-VN" sz="2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nào?</a:t>
            </a:r>
            <a:endParaRPr lang="en-GB" sz="2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
        <p:nvSpPr>
          <p:cNvPr id="50" name="Rectangle 49"/>
          <p:cNvSpPr/>
          <p:nvPr/>
        </p:nvSpPr>
        <p:spPr>
          <a:xfrm>
            <a:off x="5975568" y="1563982"/>
            <a:ext cx="4952325" cy="3970318"/>
          </a:xfrm>
          <a:prstGeom prst="rect">
            <a:avLst/>
          </a:prstGeom>
        </p:spPr>
        <p:txBody>
          <a:bodyPr wrap="square">
            <a:spAutoFit/>
          </a:bodyPr>
          <a:lstStyle/>
          <a:p>
            <a:pPr algn="just">
              <a:lnSpc>
                <a:spcPct val="150000"/>
              </a:lnSpc>
              <a:spcAft>
                <a:spcPts val="0"/>
              </a:spcAft>
            </a:pPr>
            <a:r>
              <a:rPr lang="vi-VN" sz="2800" b="1" i="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5) Việc tác giả ghép hai câu chuyện khác nhau vào trong cùng một văn bản có ý nghĩa gì? Theo em, nếu bớt đi một chuyện, ý nghĩa của văn bản có thể bị ảnh hưởng như thế nào?</a:t>
            </a:r>
            <a:endParaRPr lang="en-GB" sz="2400" b="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p:txBody>
      </p:sp>
    </p:spTree>
    <p:custDataLst>
      <p:tags r:id="rId1"/>
    </p:custDataLst>
    <p:extLst>
      <p:ext uri="{BB962C8B-B14F-4D97-AF65-F5344CB8AC3E}">
        <p14:creationId xmlns:p14="http://schemas.microsoft.com/office/powerpoint/2010/main" val="207680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circle(in)">
                                      <p:cBhvr>
                                        <p:cTn id="7" dur="2000"/>
                                        <p:tgtEl>
                                          <p:spTgt spid="49"/>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circle(in)">
                                      <p:cBhvr>
                                        <p:cTn id="13" dur="20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circle(in)">
                                      <p:cBhvr>
                                        <p:cTn id="18" dur="2000"/>
                                        <p:tgtEl>
                                          <p:spTgt spid="48"/>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circle(in)">
                                      <p:cBhvr>
                                        <p:cTn id="21"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7" grpId="0" animBg="1"/>
      <p:bldP spid="48" grpId="0" animBg="1"/>
      <p:bldP spid="49" grpId="0"/>
      <p:bldP spid="5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B57A7661-C083-40D5-A97D-1040C6D12F31"/>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f\uFFFDԔ{1F55707B-01EC-4077-9F1F-C6530FD7B62D}&quot;,&quot;D:\\3H\\2022-2023\\THU VIEN DIEN TU&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6.8. Con hổ có nghĩa"/>
</p:tagLst>
</file>

<file path=ppt/tags/tag10.xml><?xml version="1.0" encoding="utf-8"?>
<p:tagLst xmlns:a="http://schemas.openxmlformats.org/drawingml/2006/main" xmlns:r="http://schemas.openxmlformats.org/officeDocument/2006/relationships" xmlns:p="http://schemas.openxmlformats.org/presentationml/2006/main">
  <p:tag name="GENSWF_SLIDE_UID" val="{BADD7416-EC80-4092-BCA6-94FECD2C706C}:328"/>
</p:tagLst>
</file>

<file path=ppt/tags/tag11.xml><?xml version="1.0" encoding="utf-8"?>
<p:tagLst xmlns:a="http://schemas.openxmlformats.org/drawingml/2006/main" xmlns:r="http://schemas.openxmlformats.org/officeDocument/2006/relationships" xmlns:p="http://schemas.openxmlformats.org/presentationml/2006/main">
  <p:tag name="GENSWF_SLIDE_UID" val="{FF2FD1D2-330E-46E9-AB4C-F98D63F78FDF}:288"/>
</p:tagLst>
</file>

<file path=ppt/tags/tag12.xml><?xml version="1.0" encoding="utf-8"?>
<p:tagLst xmlns:a="http://schemas.openxmlformats.org/drawingml/2006/main" xmlns:r="http://schemas.openxmlformats.org/officeDocument/2006/relationships" xmlns:p="http://schemas.openxmlformats.org/presentationml/2006/main">
  <p:tag name="GENSWF_SLIDE_UID" val="{6633F026-0FF2-4158-81C0-065CE628DBF0}:289"/>
</p:tagLst>
</file>

<file path=ppt/tags/tag13.xml><?xml version="1.0" encoding="utf-8"?>
<p:tagLst xmlns:a="http://schemas.openxmlformats.org/drawingml/2006/main" xmlns:r="http://schemas.openxmlformats.org/officeDocument/2006/relationships" xmlns:p="http://schemas.openxmlformats.org/presentationml/2006/main">
  <p:tag name="GENSWF_SLIDE_UID" val="{3990E1E3-CDBF-4337-B5C8-5D4CBEFD2C1F}:292"/>
</p:tagLst>
</file>

<file path=ppt/tags/tag14.xml><?xml version="1.0" encoding="utf-8"?>
<p:tagLst xmlns:a="http://schemas.openxmlformats.org/drawingml/2006/main" xmlns:r="http://schemas.openxmlformats.org/officeDocument/2006/relationships" xmlns:p="http://schemas.openxmlformats.org/presentationml/2006/main">
  <p:tag name="GENSWF_SLIDE_UID" val="{220AC966-03E5-4B38-BB2D-B2A1A443A4F9}:329"/>
</p:tagLst>
</file>

<file path=ppt/tags/tag15.xml><?xml version="1.0" encoding="utf-8"?>
<p:tagLst xmlns:a="http://schemas.openxmlformats.org/drawingml/2006/main" xmlns:r="http://schemas.openxmlformats.org/officeDocument/2006/relationships" xmlns:p="http://schemas.openxmlformats.org/presentationml/2006/main">
  <p:tag name="GENSWF_SLIDE_UID" val="{C423C68C-0330-4EB7-8F7F-F0554BFCD37A}:293"/>
</p:tagLst>
</file>

<file path=ppt/tags/tag16.xml><?xml version="1.0" encoding="utf-8"?>
<p:tagLst xmlns:a="http://schemas.openxmlformats.org/drawingml/2006/main" xmlns:r="http://schemas.openxmlformats.org/officeDocument/2006/relationships" xmlns:p="http://schemas.openxmlformats.org/presentationml/2006/main">
  <p:tag name="GENSWF_SLIDE_UID" val="{BC6E3483-20BD-437C-AE5E-636129818655}:294"/>
</p:tagLst>
</file>

<file path=ppt/tags/tag17.xml><?xml version="1.0" encoding="utf-8"?>
<p:tagLst xmlns:a="http://schemas.openxmlformats.org/drawingml/2006/main" xmlns:r="http://schemas.openxmlformats.org/officeDocument/2006/relationships" xmlns:p="http://schemas.openxmlformats.org/presentationml/2006/main">
  <p:tag name="GENSWF_SLIDE_UID" val="{CF2BA2EE-98A2-4552-9370-0E8DC224A63A}:295"/>
</p:tagLst>
</file>

<file path=ppt/tags/tag18.xml><?xml version="1.0" encoding="utf-8"?>
<p:tagLst xmlns:a="http://schemas.openxmlformats.org/drawingml/2006/main" xmlns:r="http://schemas.openxmlformats.org/officeDocument/2006/relationships" xmlns:p="http://schemas.openxmlformats.org/presentationml/2006/main">
  <p:tag name="GENSWF_SLIDE_UID" val="{3A0FC472-2DF1-4706-9D03-611805434FE2}:296"/>
</p:tagLst>
</file>

<file path=ppt/tags/tag19.xml><?xml version="1.0" encoding="utf-8"?>
<p:tagLst xmlns:a="http://schemas.openxmlformats.org/drawingml/2006/main" xmlns:r="http://schemas.openxmlformats.org/officeDocument/2006/relationships" xmlns:p="http://schemas.openxmlformats.org/presentationml/2006/main">
  <p:tag name="GENSWF_SLIDE_UID" val="{E761331F-0B0D-4B84-A01D-A8FACF38F122}:297"/>
</p:tagLst>
</file>

<file path=ppt/tags/tag2.xml><?xml version="1.0" encoding="utf-8"?>
<p:tagLst xmlns:a="http://schemas.openxmlformats.org/drawingml/2006/main" xmlns:r="http://schemas.openxmlformats.org/officeDocument/2006/relationships" xmlns:p="http://schemas.openxmlformats.org/presentationml/2006/main">
  <p:tag name="GENSWF_SLIDE_UID" val="{9F9F4100-631D-43B4-8FBD-3ABCD13802A7}:282"/>
</p:tagLst>
</file>

<file path=ppt/tags/tag20.xml><?xml version="1.0" encoding="utf-8"?>
<p:tagLst xmlns:a="http://schemas.openxmlformats.org/drawingml/2006/main" xmlns:r="http://schemas.openxmlformats.org/officeDocument/2006/relationships" xmlns:p="http://schemas.openxmlformats.org/presentationml/2006/main">
  <p:tag name="GENSWF_SLIDE_UID" val="{0CACDB24-A5D9-4F56-B0E3-FC9A9C02868D}:298"/>
</p:tagLst>
</file>

<file path=ppt/tags/tag21.xml><?xml version="1.0" encoding="utf-8"?>
<p:tagLst xmlns:a="http://schemas.openxmlformats.org/drawingml/2006/main" xmlns:r="http://schemas.openxmlformats.org/officeDocument/2006/relationships" xmlns:p="http://schemas.openxmlformats.org/presentationml/2006/main">
  <p:tag name="GENSWF_SLIDE_UID" val="{791FF9AD-2CFB-492C-B7B1-2DE0862A7A07}:299"/>
</p:tagLst>
</file>

<file path=ppt/tags/tag22.xml><?xml version="1.0" encoding="utf-8"?>
<p:tagLst xmlns:a="http://schemas.openxmlformats.org/drawingml/2006/main" xmlns:r="http://schemas.openxmlformats.org/officeDocument/2006/relationships" xmlns:p="http://schemas.openxmlformats.org/presentationml/2006/main">
  <p:tag name="GENSWF_SLIDE_UID" val="{F17A937A-B5C5-41D0-9926-1209B302B8F1}:300"/>
</p:tagLst>
</file>

<file path=ppt/tags/tag23.xml><?xml version="1.0" encoding="utf-8"?>
<p:tagLst xmlns:a="http://schemas.openxmlformats.org/drawingml/2006/main" xmlns:r="http://schemas.openxmlformats.org/officeDocument/2006/relationships" xmlns:p="http://schemas.openxmlformats.org/presentationml/2006/main">
  <p:tag name="GENSWF_SLIDE_UID" val="{C19E22A7-6C5D-431A-A2EC-390BA4CAC72C}:301"/>
</p:tagLst>
</file>

<file path=ppt/tags/tag24.xml><?xml version="1.0" encoding="utf-8"?>
<p:tagLst xmlns:a="http://schemas.openxmlformats.org/drawingml/2006/main" xmlns:r="http://schemas.openxmlformats.org/officeDocument/2006/relationships" xmlns:p="http://schemas.openxmlformats.org/presentationml/2006/main">
  <p:tag name="GENSWF_SLIDE_UID" val="{D6BB646B-90C7-4B27-A5DA-340A0D02CA53}:302"/>
</p:tagLst>
</file>

<file path=ppt/tags/tag25.xml><?xml version="1.0" encoding="utf-8"?>
<p:tagLst xmlns:a="http://schemas.openxmlformats.org/drawingml/2006/main" xmlns:r="http://schemas.openxmlformats.org/officeDocument/2006/relationships" xmlns:p="http://schemas.openxmlformats.org/presentationml/2006/main">
  <p:tag name="GENSWF_SLIDE_UID" val="{33F589D8-B457-498D-A165-1C02E671CC0D}:303"/>
</p:tagLst>
</file>

<file path=ppt/tags/tag26.xml><?xml version="1.0" encoding="utf-8"?>
<p:tagLst xmlns:a="http://schemas.openxmlformats.org/drawingml/2006/main" xmlns:r="http://schemas.openxmlformats.org/officeDocument/2006/relationships" xmlns:p="http://schemas.openxmlformats.org/presentationml/2006/main">
  <p:tag name="GENSWF_SLIDE_UID" val="{A4745D47-44A8-41C0-AD13-5FAC56D8FB0C}:323"/>
</p:tagLst>
</file>

<file path=ppt/tags/tag2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8.xml><?xml version="1.0" encoding="utf-8"?>
<p:tagLst xmlns:a="http://schemas.openxmlformats.org/drawingml/2006/main" xmlns:r="http://schemas.openxmlformats.org/officeDocument/2006/relationships" xmlns:p="http://schemas.openxmlformats.org/presentationml/2006/main">
  <p:tag name="GENSWF_SLIDE_UID" val="{FB1CBAAD-05D2-42AD-AFF1-89E700E0E128}:324"/>
</p:tagLst>
</file>

<file path=ppt/tags/tag2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GENSWF_SLIDE_UID" val="{EBEFD094-04EC-4133-9E9C-FE96C5CB4BA0}:283"/>
</p:tagLst>
</file>

<file path=ppt/tags/tag30.xml><?xml version="1.0" encoding="utf-8"?>
<p:tagLst xmlns:a="http://schemas.openxmlformats.org/drawingml/2006/main" xmlns:r="http://schemas.openxmlformats.org/officeDocument/2006/relationships" xmlns:p="http://schemas.openxmlformats.org/presentationml/2006/main">
  <p:tag name="GENSWF_SLIDE_UID" val="{BF18C97D-A9D1-4DDE-A1C4-40EC6BD63C2F}:325"/>
</p:tagLst>
</file>

<file path=ppt/tags/tag31.xml><?xml version="1.0" encoding="utf-8"?>
<p:tagLst xmlns:a="http://schemas.openxmlformats.org/drawingml/2006/main" xmlns:r="http://schemas.openxmlformats.org/officeDocument/2006/relationships" xmlns:p="http://schemas.openxmlformats.org/presentationml/2006/main">
  <p:tag name="GENSWF_SLIDE_UID" val="{DB97B59D-4054-4268-828B-817FFC6CAC52}:326"/>
</p:tagLst>
</file>

<file path=ppt/tags/tag32.xml><?xml version="1.0" encoding="utf-8"?>
<p:tagLst xmlns:a="http://schemas.openxmlformats.org/drawingml/2006/main" xmlns:r="http://schemas.openxmlformats.org/officeDocument/2006/relationships" xmlns:p="http://schemas.openxmlformats.org/presentationml/2006/main">
  <p:tag name="GENSWF_SLIDE_UID" val="{435440F5-7AAB-4CF4-A905-8A331667D868}:327"/>
</p:tagLst>
</file>

<file path=ppt/tags/tag33.xml><?xml version="1.0" encoding="utf-8"?>
<p:tagLst xmlns:a="http://schemas.openxmlformats.org/drawingml/2006/main" xmlns:r="http://schemas.openxmlformats.org/officeDocument/2006/relationships" xmlns:p="http://schemas.openxmlformats.org/presentationml/2006/main">
  <p:tag name="GENSWF_SLIDE_UID" val="{79066B53-FEDD-4400-B93B-D3BD95406B66}:304"/>
</p:tagLst>
</file>

<file path=ppt/tags/tag34.xml><?xml version="1.0" encoding="utf-8"?>
<p:tagLst xmlns:a="http://schemas.openxmlformats.org/drawingml/2006/main" xmlns:r="http://schemas.openxmlformats.org/officeDocument/2006/relationships" xmlns:p="http://schemas.openxmlformats.org/presentationml/2006/main">
  <p:tag name="GENSWF_SLIDE_UID" val="{A08634F1-5B2E-4894-84E1-F82157054005}:305"/>
</p:tagLst>
</file>

<file path=ppt/tags/tag35.xml><?xml version="1.0" encoding="utf-8"?>
<p:tagLst xmlns:a="http://schemas.openxmlformats.org/drawingml/2006/main" xmlns:r="http://schemas.openxmlformats.org/officeDocument/2006/relationships" xmlns:p="http://schemas.openxmlformats.org/presentationml/2006/main">
  <p:tag name="GENSWF_SLIDE_UID" val="{7EB5477E-D9AC-4ADB-BB94-E5F9214627B8}:306"/>
</p:tagLst>
</file>

<file path=ppt/tags/tag36.xml><?xml version="1.0" encoding="utf-8"?>
<p:tagLst xmlns:a="http://schemas.openxmlformats.org/drawingml/2006/main" xmlns:r="http://schemas.openxmlformats.org/officeDocument/2006/relationships" xmlns:p="http://schemas.openxmlformats.org/presentationml/2006/main">
  <p:tag name="GENSWF_SLIDE_UID" val="{449C7CF3-5C94-47A5-94D3-6AD4CA730C74}:307"/>
</p:tagLst>
</file>

<file path=ppt/tags/tag37.xml><?xml version="1.0" encoding="utf-8"?>
<p:tagLst xmlns:a="http://schemas.openxmlformats.org/drawingml/2006/main" xmlns:r="http://schemas.openxmlformats.org/officeDocument/2006/relationships" xmlns:p="http://schemas.openxmlformats.org/presentationml/2006/main">
  <p:tag name="GENSWF_SLIDE_UID" val="{2B909421-7CF3-4CF4-831F-1070AD10EF6D}:308"/>
</p:tagLst>
</file>

<file path=ppt/tags/tag4.xml><?xml version="1.0" encoding="utf-8"?>
<p:tagLst xmlns:a="http://schemas.openxmlformats.org/drawingml/2006/main" xmlns:r="http://schemas.openxmlformats.org/officeDocument/2006/relationships" xmlns:p="http://schemas.openxmlformats.org/presentationml/2006/main">
  <p:tag name="GENSWF_SLIDE_UID" val="{DF0D3228-F6E2-4295-93CE-93B4876C77F9}:284"/>
</p:tagLst>
</file>

<file path=ppt/tags/tag5.xml><?xml version="1.0" encoding="utf-8"?>
<p:tagLst xmlns:a="http://schemas.openxmlformats.org/drawingml/2006/main" xmlns:r="http://schemas.openxmlformats.org/officeDocument/2006/relationships" xmlns:p="http://schemas.openxmlformats.org/presentationml/2006/main">
  <p:tag name="GENSWF_SLIDE_UID" val="{89AB8444-25ED-482D-809B-A24330027721}:285"/>
</p:tagLst>
</file>

<file path=ppt/tags/tag6.xml><?xml version="1.0" encoding="utf-8"?>
<p:tagLst xmlns:a="http://schemas.openxmlformats.org/drawingml/2006/main" xmlns:r="http://schemas.openxmlformats.org/officeDocument/2006/relationships" xmlns:p="http://schemas.openxmlformats.org/presentationml/2006/main">
  <p:tag name="GENSWF_SLIDE_UID" val="{DDAA54AA-8D7B-48AF-9E98-E4B2788523E5}:286"/>
</p:tagLst>
</file>

<file path=ppt/tags/tag7.xml><?xml version="1.0" encoding="utf-8"?>
<p:tagLst xmlns:a="http://schemas.openxmlformats.org/drawingml/2006/main" xmlns:r="http://schemas.openxmlformats.org/officeDocument/2006/relationships" xmlns:p="http://schemas.openxmlformats.org/presentationml/2006/main">
  <p:tag name="GENSWF_SLIDE_UID" val="{E5DE2444-CC78-4330-A0D3-2EDFE869FCD5}:290"/>
</p:tagLst>
</file>

<file path=ppt/tags/tag8.xml><?xml version="1.0" encoding="utf-8"?>
<p:tagLst xmlns:a="http://schemas.openxmlformats.org/drawingml/2006/main" xmlns:r="http://schemas.openxmlformats.org/officeDocument/2006/relationships" xmlns:p="http://schemas.openxmlformats.org/presentationml/2006/main">
  <p:tag name="GENSWF_SLIDE_UID" val="{932366ED-D0F9-4F17-BD57-0DAC02362D7D}:287"/>
</p:tagLst>
</file>

<file path=ppt/tags/tag9.xml><?xml version="1.0" encoding="utf-8"?>
<p:tagLst xmlns:a="http://schemas.openxmlformats.org/drawingml/2006/main" xmlns:r="http://schemas.openxmlformats.org/officeDocument/2006/relationships" xmlns:p="http://schemas.openxmlformats.org/presentationml/2006/main">
  <p:tag name="GENSWF_SLIDE_UID" val="{E47FF803-0BFF-40B1-8DF0-5A53788246B7}:29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3.xml><?xml version="1.0" encoding="utf-8"?>
<a:theme xmlns:a="http://schemas.openxmlformats.org/drawingml/2006/main" name="1_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1932</TotalTime>
  <Words>1824</Words>
  <Application>Microsoft Office PowerPoint</Application>
  <PresentationFormat>Widescreen</PresentationFormat>
  <Paragraphs>158</Paragraphs>
  <Slides>34</Slides>
  <Notes>3</Notes>
  <HiddenSlides>0</HiddenSlides>
  <MMClips>15</MMClips>
  <ScaleCrop>false</ScaleCrop>
  <HeadingPairs>
    <vt:vector size="6" baseType="variant">
      <vt:variant>
        <vt:lpstr>Fonts Used</vt:lpstr>
      </vt:variant>
      <vt:variant>
        <vt:i4>11</vt:i4>
      </vt:variant>
      <vt:variant>
        <vt:lpstr>Theme</vt:lpstr>
      </vt:variant>
      <vt:variant>
        <vt:i4>6</vt:i4>
      </vt:variant>
      <vt:variant>
        <vt:lpstr>Slide Titles</vt:lpstr>
      </vt:variant>
      <vt:variant>
        <vt:i4>34</vt:i4>
      </vt:variant>
    </vt:vector>
  </HeadingPairs>
  <TitlesOfParts>
    <vt:vector size="51" baseType="lpstr">
      <vt:lpstr>Arial</vt:lpstr>
      <vt:lpstr>Calibri</vt:lpstr>
      <vt:lpstr>Calibri Light</vt:lpstr>
      <vt:lpstr>Century Gothic</vt:lpstr>
      <vt:lpstr>MS Mincho</vt:lpstr>
      <vt:lpstr>Tahoma</vt:lpstr>
      <vt:lpstr>Times     New Roman</vt:lpstr>
      <vt:lpstr>Times   New Roman</vt:lpstr>
      <vt:lpstr>Times New Roman</vt:lpstr>
      <vt:lpstr>Wingdings</vt:lpstr>
      <vt:lpstr>Wingdings 3</vt:lpstr>
      <vt:lpstr>1_Office Theme</vt:lpstr>
      <vt:lpstr>Ion</vt:lpstr>
      <vt:lpstr>1_Ion</vt:lpstr>
      <vt:lpstr>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6.8. Con hổ có nghĩa</dc:title>
  <dc:creator>Công Nguyễn</dc:creator>
  <cp:lastModifiedBy>Admin</cp:lastModifiedBy>
  <cp:revision>72</cp:revision>
  <dcterms:created xsi:type="dcterms:W3CDTF">2022-02-11T00:32:42Z</dcterms:created>
  <dcterms:modified xsi:type="dcterms:W3CDTF">2023-03-30T09:31:33Z</dcterms:modified>
</cp:coreProperties>
</file>