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Lst>
  <p:notesMasterIdLst>
    <p:notesMasterId r:id="rId40"/>
  </p:notesMasterIdLst>
  <p:sldIdLst>
    <p:sldId id="302" r:id="rId2"/>
    <p:sldId id="393" r:id="rId3"/>
    <p:sldId id="283" r:id="rId4"/>
    <p:sldId id="394" r:id="rId5"/>
    <p:sldId id="397" r:id="rId6"/>
    <p:sldId id="292" r:id="rId7"/>
    <p:sldId id="293" r:id="rId8"/>
    <p:sldId id="296" r:id="rId9"/>
    <p:sldId id="300" r:id="rId10"/>
    <p:sldId id="301" r:id="rId11"/>
    <p:sldId id="297" r:id="rId12"/>
    <p:sldId id="298" r:id="rId13"/>
    <p:sldId id="390" r:id="rId14"/>
    <p:sldId id="295" r:id="rId15"/>
    <p:sldId id="304" r:id="rId16"/>
    <p:sldId id="303" r:id="rId17"/>
    <p:sldId id="305" r:id="rId18"/>
    <p:sldId id="306" r:id="rId19"/>
    <p:sldId id="307" r:id="rId20"/>
    <p:sldId id="308" r:id="rId21"/>
    <p:sldId id="309" r:id="rId22"/>
    <p:sldId id="310" r:id="rId23"/>
    <p:sldId id="398" r:id="rId24"/>
    <p:sldId id="311" r:id="rId25"/>
    <p:sldId id="312" r:id="rId26"/>
    <p:sldId id="335" r:id="rId27"/>
    <p:sldId id="395" r:id="rId28"/>
    <p:sldId id="389" r:id="rId29"/>
    <p:sldId id="396" r:id="rId30"/>
    <p:sldId id="388" r:id="rId31"/>
    <p:sldId id="317" r:id="rId32"/>
    <p:sldId id="260" r:id="rId33"/>
    <p:sldId id="319" r:id="rId34"/>
    <p:sldId id="324" r:id="rId35"/>
    <p:sldId id="325" r:id="rId36"/>
    <p:sldId id="326" r:id="rId37"/>
    <p:sldId id="323" r:id="rId38"/>
    <p:sldId id="385" r:id="rId39"/>
  </p:sldIdLst>
  <p:sldSz cx="9144000" cy="5143500" type="screen16x9"/>
  <p:notesSz cx="6858000" cy="9144000"/>
  <p:custDataLst>
    <p:tags r:id="rId41"/>
  </p:custDataLst>
  <p:defaultTextStyle>
    <a:defPPr>
      <a:defRPr lang="zh-CN"/>
    </a:defPPr>
    <a:lvl1pPr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1pPr>
    <a:lvl2pPr marL="342900" indent="1143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2pPr>
    <a:lvl3pPr marL="685800" indent="2286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3pPr>
    <a:lvl4pPr marL="1028700" indent="3429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4pPr>
    <a:lvl5pPr marL="1371600" indent="4572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5pPr>
    <a:lvl6pPr marL="2286000" algn="l" defTabSz="914400" rtl="0" eaLnBrk="1" latinLnBrk="0" hangingPunct="1">
      <a:defRPr sz="1300" kern="1200">
        <a:solidFill>
          <a:schemeClr val="tx1"/>
        </a:solidFill>
        <a:latin typeface="Nexa Light" pitchFamily="50" charset="0"/>
        <a:ea typeface="华康少女文字W5(P)" pitchFamily="82" charset="-122"/>
        <a:cs typeface="+mn-cs"/>
      </a:defRPr>
    </a:lvl6pPr>
    <a:lvl7pPr marL="2743200" algn="l" defTabSz="914400" rtl="0" eaLnBrk="1" latinLnBrk="0" hangingPunct="1">
      <a:defRPr sz="1300" kern="1200">
        <a:solidFill>
          <a:schemeClr val="tx1"/>
        </a:solidFill>
        <a:latin typeface="Nexa Light" pitchFamily="50" charset="0"/>
        <a:ea typeface="华康少女文字W5(P)" pitchFamily="82" charset="-122"/>
        <a:cs typeface="+mn-cs"/>
      </a:defRPr>
    </a:lvl7pPr>
    <a:lvl8pPr marL="3200400" algn="l" defTabSz="914400" rtl="0" eaLnBrk="1" latinLnBrk="0" hangingPunct="1">
      <a:defRPr sz="1300" kern="1200">
        <a:solidFill>
          <a:schemeClr val="tx1"/>
        </a:solidFill>
        <a:latin typeface="Nexa Light" pitchFamily="50" charset="0"/>
        <a:ea typeface="华康少女文字W5(P)" pitchFamily="82" charset="-122"/>
        <a:cs typeface="+mn-cs"/>
      </a:defRPr>
    </a:lvl8pPr>
    <a:lvl9pPr marL="3657600" algn="l" defTabSz="914400" rtl="0" eaLnBrk="1" latinLnBrk="0" hangingPunct="1">
      <a:defRPr sz="1300" kern="1200">
        <a:solidFill>
          <a:schemeClr val="tx1"/>
        </a:solidFill>
        <a:latin typeface="Nexa Light" pitchFamily="50" charset="0"/>
        <a:ea typeface="华康少女文字W5(P)" pitchFamily="8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5B9BD5"/>
    <a:srgbClr val="CC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2826" autoAdjust="0"/>
  </p:normalViewPr>
  <p:slideViewPr>
    <p:cSldViewPr snapToGrid="0">
      <p:cViewPr varScale="1">
        <p:scale>
          <a:sx n="86" d="100"/>
          <a:sy n="86" d="100"/>
        </p:scale>
        <p:origin x="708" y="6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6" d="100"/>
        <a:sy n="126" d="100"/>
      </p:scale>
      <p:origin x="0" y="-20100"/>
    </p:cViewPr>
  </p:sorterViewPr>
  <p:notesViewPr>
    <p:cSldViewPr snapToGrid="0">
      <p:cViewPr varScale="1">
        <p:scale>
          <a:sx n="44" d="100"/>
          <a:sy n="44" d="100"/>
        </p:scale>
        <p:origin x="191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 xmlns:a16="http://schemas.microsoft.com/office/drawing/2014/main" id="{07528CCA-F305-410D-A40D-078A336EF4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 xmlns:a16="http://schemas.microsoft.com/office/drawing/2014/main" id="{B86E65E1-5B5F-427E-9983-6E656BB4A0B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548971FB-F1CB-4528-91D6-F3BD82CE7959}" type="datetimeFigureOut">
              <a:rPr lang="zh-CN" altLang="en-US"/>
              <a:pPr>
                <a:defRPr/>
              </a:pPr>
              <a:t>2023/1/31</a:t>
            </a:fld>
            <a:endParaRPr lang="zh-CN" altLang="en-US"/>
          </a:p>
        </p:txBody>
      </p:sp>
      <p:sp>
        <p:nvSpPr>
          <p:cNvPr id="5" name="备注占位符 4">
            <a:extLst>
              <a:ext uri="{FF2B5EF4-FFF2-40B4-BE49-F238E27FC236}">
                <a16:creationId xmlns="" xmlns:a16="http://schemas.microsoft.com/office/drawing/2014/main" id="{39C9D82F-93F8-4FC1-B320-B4E1D2D9D27B}"/>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 xmlns:a16="http://schemas.microsoft.com/office/drawing/2014/main" id="{651EEFC7-8FAB-48AC-B910-5D05A90B8E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a:extLst>
              <a:ext uri="{FF2B5EF4-FFF2-40B4-BE49-F238E27FC236}">
                <a16:creationId xmlns="" xmlns:a16="http://schemas.microsoft.com/office/drawing/2014/main" id="{52EA0CD5-1305-40D6-8669-2EAF42EBC9D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F4131451-32D7-4C73-936E-98A6B20F4C08}" type="slidenum">
              <a:rPr lang="zh-CN" altLang="en-US"/>
              <a:pPr>
                <a:defRPr/>
              </a:pPr>
              <a:t>‹#›</a:t>
            </a:fld>
            <a:endParaRPr lang="zh-CN" altLang="en-US"/>
          </a:p>
        </p:txBody>
      </p:sp>
      <p:sp>
        <p:nvSpPr>
          <p:cNvPr id="8" name="Chỗ dành sẵn cho Hình ảnh của Bản chiếu 7">
            <a:extLst>
              <a:ext uri="{FF2B5EF4-FFF2-40B4-BE49-F238E27FC236}">
                <a16:creationId xmlns="" xmlns:a16="http://schemas.microsoft.com/office/drawing/2014/main" id="{F2F922DB-79F7-48E0-96FD-165C9D86841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118253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 xmlns:a16="http://schemas.microsoft.com/office/drawing/2014/main" id="{464B7740-EDF8-4E3B-9E1F-20A65954C67F}"/>
              </a:ext>
            </a:extLst>
          </p:cNvPr>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a:extLst>
              <a:ext uri="{FF2B5EF4-FFF2-40B4-BE49-F238E27FC236}">
                <a16:creationId xmlns="" xmlns:a16="http://schemas.microsoft.com/office/drawing/2014/main" id="{2AF462EC-0D19-4006-B1B8-F5361D3EF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15364" name="灯片编号占位符 3">
            <a:extLst>
              <a:ext uri="{FF2B5EF4-FFF2-40B4-BE49-F238E27FC236}">
                <a16:creationId xmlns="" xmlns:a16="http://schemas.microsoft.com/office/drawing/2014/main" id="{98A68193-D333-43EF-94DD-50F24ABD0E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fontAlgn="base">
              <a:spcBef>
                <a:spcPct val="0"/>
              </a:spcBef>
              <a:spcAft>
                <a:spcPct val="0"/>
              </a:spcAft>
            </a:pPr>
            <a:fld id="{93DB5C56-2C57-40F1-8CAD-272567425A63}" type="slidenum">
              <a:rPr lang="zh-CN" altLang="en-US" sz="1200" smtClean="0">
                <a:latin typeface="Calibri" panose="020F0502020204030204" pitchFamily="34" charset="0"/>
                <a:ea typeface="宋体" panose="02010600030101010101" pitchFamily="2" charset="-122"/>
              </a:rPr>
              <a:pPr fontAlgn="base">
                <a:spcBef>
                  <a:spcPct val="0"/>
                </a:spcBef>
                <a:spcAft>
                  <a:spcPct val="0"/>
                </a:spcAft>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14377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685800" y="1143000"/>
            <a:ext cx="5486400" cy="3086100"/>
          </a:xfrm>
          <a:prstGeom prst="rect">
            <a:avLst/>
          </a:prstGeom>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a:defRPr/>
            </a:pPr>
            <a:fld id="{F4131451-32D7-4C73-936E-98A6B20F4C08}" type="slidenum">
              <a:rPr lang="zh-CN" altLang="en-US" smtClean="0"/>
              <a:pPr>
                <a:defRPr/>
              </a:pPr>
              <a:t>30</a:t>
            </a:fld>
            <a:endParaRPr lang="zh-CN" altLang="en-US"/>
          </a:p>
        </p:txBody>
      </p:sp>
    </p:spTree>
    <p:extLst>
      <p:ext uri="{BB962C8B-B14F-4D97-AF65-F5344CB8AC3E}">
        <p14:creationId xmlns:p14="http://schemas.microsoft.com/office/powerpoint/2010/main" val="248641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latin typeface="等线" panose="020F0502020204030204"/>
              </a:rPr>
              <a:pPr/>
              <a:t>32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077927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82146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Các</a:t>
            </a:r>
            <a:r>
              <a:rPr lang="en-US" baseline="0" dirty="0"/>
              <a:t> </a:t>
            </a:r>
            <a:r>
              <a:rPr lang="en-US" baseline="0" dirty="0" err="1"/>
              <a:t>em</a:t>
            </a:r>
            <a:r>
              <a:rPr lang="en-US" baseline="0" dirty="0"/>
              <a:t> </a:t>
            </a:r>
            <a:r>
              <a:rPr lang="en-US" baseline="0" dirty="0" err="1"/>
              <a:t>vừa</a:t>
            </a:r>
            <a:r>
              <a:rPr lang="en-US" baseline="0" dirty="0"/>
              <a:t> </a:t>
            </a:r>
            <a:r>
              <a:rPr lang="en-US" baseline="0" dirty="0" err="1"/>
              <a:t>xem</a:t>
            </a:r>
            <a:r>
              <a:rPr lang="en-US" baseline="0" dirty="0"/>
              <a:t> </a:t>
            </a:r>
            <a:r>
              <a:rPr lang="en-US" baseline="0" dirty="0" err="1"/>
              <a:t>xong</a:t>
            </a:r>
            <a:r>
              <a:rPr lang="en-US" baseline="0" dirty="0"/>
              <a:t> </a:t>
            </a:r>
            <a:r>
              <a:rPr lang="en-US" baseline="0" dirty="0" err="1"/>
              <a:t>videoclip</a:t>
            </a:r>
            <a:r>
              <a:rPr lang="en-US" baseline="0" dirty="0"/>
              <a:t>, </a:t>
            </a:r>
            <a:r>
              <a:rPr lang="en-US" baseline="0" dirty="0" err="1"/>
              <a:t>và</a:t>
            </a:r>
            <a:r>
              <a:rPr lang="en-US" baseline="0" dirty="0"/>
              <a:t> </a:t>
            </a:r>
            <a:r>
              <a:rPr lang="en-US" baseline="0" dirty="0" err="1"/>
              <a:t>bây</a:t>
            </a:r>
            <a:r>
              <a:rPr lang="en-US" baseline="0" dirty="0"/>
              <a:t> </a:t>
            </a:r>
            <a:r>
              <a:rPr lang="en-US" baseline="0" dirty="0" err="1"/>
              <a:t>giờ</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sẵn</a:t>
            </a:r>
            <a:r>
              <a:rPr lang="en-US" baseline="0" dirty="0"/>
              <a:t> </a:t>
            </a:r>
            <a:r>
              <a:rPr lang="en-US" baseline="0" dirty="0" err="1"/>
              <a:t>sàng</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thật</a:t>
            </a:r>
            <a:r>
              <a:rPr lang="en-US" baseline="0" dirty="0"/>
              <a:t> </a:t>
            </a:r>
            <a:r>
              <a:rPr lang="en-US" baseline="0" dirty="0" err="1"/>
              <a:t>nhanh</a:t>
            </a:r>
            <a:r>
              <a:rPr lang="en-US" baseline="0" dirty="0"/>
              <a:t> </a:t>
            </a:r>
            <a:r>
              <a:rPr lang="en-US" baseline="0" dirty="0" err="1"/>
              <a:t>và</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vào</a:t>
            </a:r>
            <a:r>
              <a:rPr lang="en-US" baseline="0" dirty="0"/>
              <a:t> </a:t>
            </a:r>
            <a:r>
              <a:rPr lang="en-US" baseline="0" dirty="0" err="1"/>
              <a:t>bảng</a:t>
            </a:r>
            <a:r>
              <a:rPr lang="en-US" baseline="0" dirty="0"/>
              <a:t> </a:t>
            </a:r>
            <a:r>
              <a:rPr lang="en-US" baseline="0" dirty="0" err="1"/>
              <a:t>nhóm</a:t>
            </a:r>
            <a:r>
              <a:rPr lang="en-US" baseline="0" dirty="0"/>
              <a:t> </a:t>
            </a:r>
            <a:r>
              <a:rPr lang="en-US" baseline="0" dirty="0" err="1"/>
              <a:t>nhỏ</a:t>
            </a:r>
            <a:r>
              <a:rPr lang="en-US" baseline="0" dirty="0"/>
              <a:t>. </a:t>
            </a:r>
            <a:r>
              <a:rPr lang="en-US" baseline="0" dirty="0" err="1"/>
              <a:t>Mỗi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chúng</a:t>
            </a:r>
            <a:r>
              <a:rPr lang="en-US" baseline="0" dirty="0"/>
              <a:t> ta </a:t>
            </a:r>
            <a:r>
              <a:rPr lang="en-US" baseline="0" dirty="0" err="1"/>
              <a:t>chỉ</a:t>
            </a:r>
            <a:r>
              <a:rPr lang="en-US" baseline="0" dirty="0"/>
              <a:t> </a:t>
            </a:r>
            <a:r>
              <a:rPr lang="en-US" baseline="0" dirty="0" err="1"/>
              <a:t>có</a:t>
            </a:r>
            <a:r>
              <a:rPr lang="en-US" baseline="0" dirty="0"/>
              <a:t> 10s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Khi</a:t>
            </a:r>
            <a:r>
              <a:rPr lang="en-US" baseline="0" dirty="0"/>
              <a:t> </a:t>
            </a:r>
            <a:r>
              <a:rPr lang="en-US" baseline="0" dirty="0" err="1"/>
              <a:t>có</a:t>
            </a:r>
            <a:r>
              <a:rPr lang="en-US" baseline="0" dirty="0"/>
              <a:t> </a:t>
            </a:r>
            <a:r>
              <a:rPr lang="en-US" baseline="0" dirty="0" err="1"/>
              <a:t>hiệu</a:t>
            </a:r>
            <a:r>
              <a:rPr lang="en-US" baseline="0" dirty="0"/>
              <a:t> </a:t>
            </a:r>
            <a:r>
              <a:rPr lang="en-US" baseline="0" dirty="0" err="1"/>
              <a:t>lệnh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cùng</a:t>
            </a:r>
            <a:r>
              <a:rPr lang="en-US" baseline="0" dirty="0"/>
              <a:t> </a:t>
            </a:r>
            <a:r>
              <a:rPr lang="en-US" baseline="0" dirty="0" err="1"/>
              <a:t>giơ</a:t>
            </a:r>
            <a:r>
              <a:rPr lang="en-US" baseline="0" dirty="0"/>
              <a:t> </a:t>
            </a:r>
            <a:r>
              <a:rPr lang="en-US" baseline="0" dirty="0" err="1"/>
              <a:t>bảng</a:t>
            </a:r>
            <a:r>
              <a:rPr lang="en-US" baseline="0" dirty="0"/>
              <a:t> </a:t>
            </a:r>
            <a:r>
              <a:rPr lang="en-US" baseline="0" dirty="0" err="1"/>
              <a:t>kết</a:t>
            </a:r>
            <a:r>
              <a:rPr lang="en-US" baseline="0" dirty="0"/>
              <a:t> </a:t>
            </a:r>
            <a:r>
              <a:rPr lang="en-US" baseline="0" dirty="0" err="1"/>
              <a:t>quả</a:t>
            </a:r>
            <a:r>
              <a:rPr lang="en-US" baseline="0" dirty="0"/>
              <a:t> </a:t>
            </a:r>
            <a:r>
              <a:rPr lang="en-US" baseline="0" dirty="0" err="1"/>
              <a:t>nhé</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nắm</a:t>
            </a:r>
            <a:r>
              <a:rPr lang="en-US" baseline="0" dirty="0"/>
              <a:t> </a:t>
            </a:r>
            <a:r>
              <a:rPr lang="en-US" baseline="0" dirty="0" err="1"/>
              <a:t>luật</a:t>
            </a:r>
            <a:r>
              <a:rPr lang="en-US" baseline="0" dirty="0"/>
              <a:t> </a:t>
            </a:r>
            <a:r>
              <a:rPr lang="en-US" baseline="0" dirty="0" err="1"/>
              <a:t>chơi</a:t>
            </a:r>
            <a:r>
              <a:rPr lang="en-US" baseline="0" dirty="0"/>
              <a:t> </a:t>
            </a:r>
            <a:r>
              <a:rPr lang="en-US" baseline="0" dirty="0" err="1"/>
              <a:t>chưa</a:t>
            </a:r>
            <a:r>
              <a:rPr lang="en-US" baseline="0" dirty="0"/>
              <a:t>? </a:t>
            </a:r>
          </a:p>
          <a:p>
            <a:r>
              <a:rPr lang="en-US" baseline="0" dirty="0" err="1"/>
              <a:t>Cô</a:t>
            </a:r>
            <a:r>
              <a:rPr lang="en-US" baseline="0" dirty="0"/>
              <a:t> </a:t>
            </a:r>
            <a:r>
              <a:rPr lang="en-US" baseline="0" dirty="0" err="1"/>
              <a:t>sẽ</a:t>
            </a:r>
            <a:r>
              <a:rPr lang="en-US" baseline="0" dirty="0"/>
              <a:t> </a:t>
            </a:r>
            <a:r>
              <a:rPr lang="en-US" baseline="0" dirty="0" err="1"/>
              <a:t>bắt</a:t>
            </a:r>
            <a:r>
              <a:rPr lang="en-US" baseline="0" dirty="0"/>
              <a:t> </a:t>
            </a:r>
            <a:r>
              <a:rPr lang="en-US" baseline="0" dirty="0" err="1"/>
              <a:t>đầu</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số</a:t>
            </a:r>
            <a:r>
              <a:rPr lang="en-US" baseline="0" dirty="0"/>
              <a:t> 1…………</a:t>
            </a:r>
            <a:r>
              <a:rPr lang="en-US" baseline="0" dirty="0" err="1"/>
              <a:t>xin</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các</a:t>
            </a:r>
            <a:r>
              <a:rPr lang="en-US" baseline="0" dirty="0"/>
              <a:t> </a:t>
            </a:r>
            <a:r>
              <a:rPr lang="en-US" baseline="0" dirty="0" err="1"/>
              <a:t>nhóm</a:t>
            </a:r>
            <a:r>
              <a:rPr lang="en-US" baseline="0" dirty="0"/>
              <a:t>….</a:t>
            </a:r>
            <a:r>
              <a:rPr lang="en-US" baseline="0" dirty="0" err="1"/>
              <a:t>đã</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vô</a:t>
            </a:r>
            <a:r>
              <a:rPr lang="en-US" baseline="0" dirty="0"/>
              <a:t> </a:t>
            </a:r>
            <a:r>
              <a:rPr lang="en-US" baseline="0" dirty="0" err="1"/>
              <a:t>cùng</a:t>
            </a:r>
            <a:r>
              <a:rPr lang="en-US" baseline="0" dirty="0"/>
              <a:t> </a:t>
            </a:r>
            <a:r>
              <a:rPr lang="en-US" baseline="0" dirty="0" err="1"/>
              <a:t>chính</a:t>
            </a:r>
            <a:r>
              <a:rPr lang="en-US" baseline="0" dirty="0"/>
              <a:t> </a:t>
            </a:r>
            <a:r>
              <a:rPr lang="en-US" baseline="0" dirty="0" err="1"/>
              <a:t>xác</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107214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131451-32D7-4C73-936E-98A6B20F4C08}" type="slidenum">
              <a:rPr lang="zh-CN" altLang="en-US" smtClean="0"/>
              <a:pPr>
                <a:defRPr/>
              </a:pPr>
              <a:t>38</a:t>
            </a:fld>
            <a:endParaRPr lang="zh-CN" altLang="en-US"/>
          </a:p>
        </p:txBody>
      </p:sp>
    </p:spTree>
    <p:extLst>
      <p:ext uri="{BB962C8B-B14F-4D97-AF65-F5344CB8AC3E}">
        <p14:creationId xmlns:p14="http://schemas.microsoft.com/office/powerpoint/2010/main" val="384689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28507386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37584238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6793883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2972F7A7-15E2-49BB-9D9B-643A947FC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885773"/>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9560DBD0-CBDD-4E7A-85AB-A3105DA9D6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 xmlns:a16="http://schemas.microsoft.com/office/drawing/2014/main" id="{F50F0E9F-9A12-41EB-A479-5FC594AB5DF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1150" y="277813"/>
            <a:ext cx="33178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8">
            <a:extLst>
              <a:ext uri="{FF2B5EF4-FFF2-40B4-BE49-F238E27FC236}">
                <a16:creationId xmlns="" xmlns:a16="http://schemas.microsoft.com/office/drawing/2014/main" id="{D635F083-053B-4D0B-8008-587C8D734EC7}"/>
              </a:ext>
            </a:extLst>
          </p:cNvPr>
          <p:cNvSpPr txBox="1">
            <a:spLocks noChangeArrowheads="1"/>
          </p:cNvSpPr>
          <p:nvPr userDrawn="1"/>
        </p:nvSpPr>
        <p:spPr bwMode="auto">
          <a:xfrm>
            <a:off x="411163" y="384175"/>
            <a:ext cx="1760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eaLnBrk="1" hangingPunct="1">
              <a:defRPr/>
            </a:pPr>
            <a:r>
              <a:rPr lang="zh-CN" altLang="en-US" sz="1400">
                <a:solidFill>
                  <a:srgbClr val="F2F2F2"/>
                </a:solidFill>
                <a:latin typeface="Arial Unicode MS" panose="020B0604020202020204" pitchFamily="34" charset="-128"/>
                <a:ea typeface="Arial Unicode MS" panose="020B0604020202020204" pitchFamily="34" charset="-128"/>
                <a:cs typeface="Arial Unicode MS" panose="020B0604020202020204" pitchFamily="34" charset="-128"/>
              </a:rPr>
              <a:t>单击此处标题</a:t>
            </a:r>
          </a:p>
        </p:txBody>
      </p:sp>
      <p:pic>
        <p:nvPicPr>
          <p:cNvPr id="5" name="图片 9">
            <a:extLst>
              <a:ext uri="{FF2B5EF4-FFF2-40B4-BE49-F238E27FC236}">
                <a16:creationId xmlns="" xmlns:a16="http://schemas.microsoft.com/office/drawing/2014/main" id="{F92AC0AC-C309-4B9F-AC3B-768ED07DC19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31138" y="223838"/>
            <a:ext cx="10239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0">
            <a:extLst>
              <a:ext uri="{FF2B5EF4-FFF2-40B4-BE49-F238E27FC236}">
                <a16:creationId xmlns="" xmlns:a16="http://schemas.microsoft.com/office/drawing/2014/main" id="{C47CDD0A-6F60-4DCD-ACAB-E337DB763E6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1163" y="3883025"/>
            <a:ext cx="15176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a:extLst>
              <a:ext uri="{FF2B5EF4-FFF2-40B4-BE49-F238E27FC236}">
                <a16:creationId xmlns="" xmlns:a16="http://schemas.microsoft.com/office/drawing/2014/main" id="{8A0A5E0A-D158-43E1-BFA5-4DE19E30775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61263" y="4276725"/>
            <a:ext cx="1293812"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13920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688E3BC8-86F7-4A40-A5B4-AFE0B325D1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 xmlns:a16="http://schemas.microsoft.com/office/drawing/2014/main" id="{389DE1BA-7006-455E-BA58-6C15B8BEC0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1138" y="223838"/>
            <a:ext cx="10239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8">
            <a:extLst>
              <a:ext uri="{FF2B5EF4-FFF2-40B4-BE49-F238E27FC236}">
                <a16:creationId xmlns="" xmlns:a16="http://schemas.microsoft.com/office/drawing/2014/main" id="{A691F803-4827-41A4-B746-A7CE4BE95E3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1163" y="3883025"/>
            <a:ext cx="15176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9">
            <a:extLst>
              <a:ext uri="{FF2B5EF4-FFF2-40B4-BE49-F238E27FC236}">
                <a16:creationId xmlns="" xmlns:a16="http://schemas.microsoft.com/office/drawing/2014/main" id="{43617506-D743-4620-ADB1-5BB9B0AC83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561263" y="4276725"/>
            <a:ext cx="1293812"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24447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211CAC51-7991-4A41-B489-B80887EE55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 y="-68263"/>
            <a:ext cx="9299576" cy="526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 xmlns:a16="http://schemas.microsoft.com/office/drawing/2014/main" id="{8DF43392-8127-4EF4-A83B-4868217874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1138" y="223838"/>
            <a:ext cx="1023937"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29838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6">
            <a:extLst>
              <a:ext uri="{FF2B5EF4-FFF2-40B4-BE49-F238E27FC236}">
                <a16:creationId xmlns="" xmlns:a16="http://schemas.microsoft.com/office/drawing/2014/main" id="{0CAC68B9-342E-4183-9987-D7F8376FA1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27763" y="327025"/>
            <a:ext cx="249555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7">
            <a:extLst>
              <a:ext uri="{FF2B5EF4-FFF2-40B4-BE49-F238E27FC236}">
                <a16:creationId xmlns="" xmlns:a16="http://schemas.microsoft.com/office/drawing/2014/main" id="{8970A193-FA7E-4DFE-BBB3-29ABE79BCC2D}"/>
              </a:ext>
            </a:extLst>
          </p:cNvPr>
          <p:cNvSpPr/>
          <p:nvPr userDrawn="1"/>
        </p:nvSpPr>
        <p:spPr>
          <a:xfrm>
            <a:off x="0" y="5040313"/>
            <a:ext cx="9144000" cy="104775"/>
          </a:xfrm>
          <a:prstGeom prst="rect">
            <a:avLst/>
          </a:prstGeom>
          <a:solidFill>
            <a:srgbClr val="06417E"/>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Tree>
    <p:extLst>
      <p:ext uri="{BB962C8B-B14F-4D97-AF65-F5344CB8AC3E}">
        <p14:creationId xmlns:p14="http://schemas.microsoft.com/office/powerpoint/2010/main" val="265205570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cxnSp>
        <p:nvCxnSpPr>
          <p:cNvPr id="2" name="直接连接符 6">
            <a:extLst>
              <a:ext uri="{FF2B5EF4-FFF2-40B4-BE49-F238E27FC236}">
                <a16:creationId xmlns="" xmlns:a16="http://schemas.microsoft.com/office/drawing/2014/main" id="{D6807DB2-335E-4E46-8085-BBFDF90B9149}"/>
              </a:ext>
            </a:extLst>
          </p:cNvPr>
          <p:cNvCxnSpPr/>
          <p:nvPr userDrawn="1"/>
        </p:nvCxnSpPr>
        <p:spPr>
          <a:xfrm>
            <a:off x="0" y="4894263"/>
            <a:ext cx="9144000" cy="0"/>
          </a:xfrm>
          <a:prstGeom prst="line">
            <a:avLst/>
          </a:prstGeom>
          <a:ln w="19050">
            <a:solidFill>
              <a:srgbClr val="006569"/>
            </a:solidFill>
          </a:ln>
        </p:spPr>
        <p:style>
          <a:lnRef idx="1">
            <a:schemeClr val="accent1"/>
          </a:lnRef>
          <a:fillRef idx="0">
            <a:schemeClr val="accent1"/>
          </a:fillRef>
          <a:effectRef idx="0">
            <a:schemeClr val="accent1"/>
          </a:effectRef>
          <a:fontRef idx="minor">
            <a:schemeClr val="tx1"/>
          </a:fontRef>
        </p:style>
      </p:cxnSp>
      <p:pic>
        <p:nvPicPr>
          <p:cNvPr id="3" name="图片 7">
            <a:extLst>
              <a:ext uri="{FF2B5EF4-FFF2-40B4-BE49-F238E27FC236}">
                <a16:creationId xmlns="" xmlns:a16="http://schemas.microsoft.com/office/drawing/2014/main" id="{ED23AAC7-B15A-4816-A79C-A489F02BAC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950" y="266700"/>
            <a:ext cx="8150225"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 xmlns:a16="http://schemas.microsoft.com/office/drawing/2014/main" id="{BE5607A2-587C-4979-A430-7C6CDE3B4C40}"/>
              </a:ext>
            </a:extLst>
          </p:cNvPr>
          <p:cNvSpPr/>
          <p:nvPr userDrawn="1"/>
        </p:nvSpPr>
        <p:spPr>
          <a:xfrm>
            <a:off x="0" y="0"/>
            <a:ext cx="9144000" cy="5143500"/>
          </a:xfrm>
          <a:prstGeom prst="rect">
            <a:avLst/>
          </a:prstGeom>
          <a:solidFill>
            <a:schemeClr val="bg1">
              <a:alpha val="85000"/>
            </a:schemeClr>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5" name="矩形 9">
            <a:extLst>
              <a:ext uri="{FF2B5EF4-FFF2-40B4-BE49-F238E27FC236}">
                <a16:creationId xmlns="" xmlns:a16="http://schemas.microsoft.com/office/drawing/2014/main" id="{80E3C329-F05D-407A-B0AF-CEF99CEEC38C}"/>
              </a:ext>
            </a:extLst>
          </p:cNvPr>
          <p:cNvSpPr/>
          <p:nvPr userDrawn="1"/>
        </p:nvSpPr>
        <p:spPr>
          <a:xfrm>
            <a:off x="0" y="0"/>
            <a:ext cx="9144000" cy="519113"/>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6" name="矩形 10">
            <a:extLst>
              <a:ext uri="{FF2B5EF4-FFF2-40B4-BE49-F238E27FC236}">
                <a16:creationId xmlns="" xmlns:a16="http://schemas.microsoft.com/office/drawing/2014/main" id="{A7674A1B-4ABC-4D62-B983-6D987D54C63B}"/>
              </a:ext>
            </a:extLst>
          </p:cNvPr>
          <p:cNvSpPr/>
          <p:nvPr userDrawn="1"/>
        </p:nvSpPr>
        <p:spPr>
          <a:xfrm>
            <a:off x="0" y="4948238"/>
            <a:ext cx="9144000" cy="196850"/>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pic>
        <p:nvPicPr>
          <p:cNvPr id="7" name="图片 11">
            <a:extLst>
              <a:ext uri="{FF2B5EF4-FFF2-40B4-BE49-F238E27FC236}">
                <a16:creationId xmlns="" xmlns:a16="http://schemas.microsoft.com/office/drawing/2014/main" id="{EE30D99E-D85F-4A20-9438-0A507F6F14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0650" y="100013"/>
            <a:ext cx="1133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2">
            <a:extLst>
              <a:ext uri="{FF2B5EF4-FFF2-40B4-BE49-F238E27FC236}">
                <a16:creationId xmlns="" xmlns:a16="http://schemas.microsoft.com/office/drawing/2014/main" id="{80CABB6B-AF34-4B46-98B6-1F1BEBB96077}"/>
              </a:ext>
            </a:extLst>
          </p:cNvPr>
          <p:cNvSpPr txBox="1">
            <a:spLocks noChangeArrowheads="1"/>
          </p:cNvSpPr>
          <p:nvPr userDrawn="1"/>
        </p:nvSpPr>
        <p:spPr bwMode="auto">
          <a:xfrm>
            <a:off x="146050" y="114300"/>
            <a:ext cx="2159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单击此处输入文本内容</a:t>
            </a:r>
          </a:p>
        </p:txBody>
      </p:sp>
    </p:spTree>
    <p:extLst>
      <p:ext uri="{BB962C8B-B14F-4D97-AF65-F5344CB8AC3E}">
        <p14:creationId xmlns:p14="http://schemas.microsoft.com/office/powerpoint/2010/main" val="332532158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cxnSp>
        <p:nvCxnSpPr>
          <p:cNvPr id="2" name="直接连接符 6">
            <a:extLst>
              <a:ext uri="{FF2B5EF4-FFF2-40B4-BE49-F238E27FC236}">
                <a16:creationId xmlns="" xmlns:a16="http://schemas.microsoft.com/office/drawing/2014/main" id="{5BD7AF29-D149-4096-AFDE-09CB11EB756D}"/>
              </a:ext>
            </a:extLst>
          </p:cNvPr>
          <p:cNvCxnSpPr/>
          <p:nvPr userDrawn="1"/>
        </p:nvCxnSpPr>
        <p:spPr>
          <a:xfrm>
            <a:off x="0" y="4894263"/>
            <a:ext cx="9144000" cy="0"/>
          </a:xfrm>
          <a:prstGeom prst="line">
            <a:avLst/>
          </a:prstGeom>
          <a:ln w="19050">
            <a:solidFill>
              <a:srgbClr val="006569"/>
            </a:solidFill>
          </a:ln>
        </p:spPr>
        <p:style>
          <a:lnRef idx="1">
            <a:schemeClr val="accent1"/>
          </a:lnRef>
          <a:fillRef idx="0">
            <a:schemeClr val="accent1"/>
          </a:fillRef>
          <a:effectRef idx="0">
            <a:schemeClr val="accent1"/>
          </a:effectRef>
          <a:fontRef idx="minor">
            <a:schemeClr val="tx1"/>
          </a:fontRef>
        </p:style>
      </p:cxnSp>
      <p:pic>
        <p:nvPicPr>
          <p:cNvPr id="3" name="图片 7">
            <a:extLst>
              <a:ext uri="{FF2B5EF4-FFF2-40B4-BE49-F238E27FC236}">
                <a16:creationId xmlns="" xmlns:a16="http://schemas.microsoft.com/office/drawing/2014/main" id="{10AE1992-FD5E-432E-9592-8FA721A79A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950" y="266700"/>
            <a:ext cx="8150225"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 xmlns:a16="http://schemas.microsoft.com/office/drawing/2014/main" id="{2E5C62DC-8398-48EA-ADA7-9E3E85AFC864}"/>
              </a:ext>
            </a:extLst>
          </p:cNvPr>
          <p:cNvSpPr/>
          <p:nvPr userDrawn="1"/>
        </p:nvSpPr>
        <p:spPr>
          <a:xfrm>
            <a:off x="0" y="0"/>
            <a:ext cx="9144000" cy="5143500"/>
          </a:xfrm>
          <a:prstGeom prst="rect">
            <a:avLst/>
          </a:prstGeom>
          <a:solidFill>
            <a:schemeClr val="bg1">
              <a:alpha val="85000"/>
            </a:schemeClr>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5" name="矩形 9">
            <a:extLst>
              <a:ext uri="{FF2B5EF4-FFF2-40B4-BE49-F238E27FC236}">
                <a16:creationId xmlns="" xmlns:a16="http://schemas.microsoft.com/office/drawing/2014/main" id="{5AB92BC7-D098-440B-8AB4-1370C8FC0CBA}"/>
              </a:ext>
            </a:extLst>
          </p:cNvPr>
          <p:cNvSpPr/>
          <p:nvPr userDrawn="1"/>
        </p:nvSpPr>
        <p:spPr>
          <a:xfrm>
            <a:off x="0" y="0"/>
            <a:ext cx="9144000" cy="519113"/>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6" name="矩形 10">
            <a:extLst>
              <a:ext uri="{FF2B5EF4-FFF2-40B4-BE49-F238E27FC236}">
                <a16:creationId xmlns="" xmlns:a16="http://schemas.microsoft.com/office/drawing/2014/main" id="{0216D15E-7C0E-4A7F-92B7-452247A16433}"/>
              </a:ext>
            </a:extLst>
          </p:cNvPr>
          <p:cNvSpPr/>
          <p:nvPr userDrawn="1"/>
        </p:nvSpPr>
        <p:spPr>
          <a:xfrm>
            <a:off x="0" y="4948238"/>
            <a:ext cx="9144000" cy="196850"/>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pic>
        <p:nvPicPr>
          <p:cNvPr id="7" name="图片 11">
            <a:extLst>
              <a:ext uri="{FF2B5EF4-FFF2-40B4-BE49-F238E27FC236}">
                <a16:creationId xmlns="" xmlns:a16="http://schemas.microsoft.com/office/drawing/2014/main" id="{C0A18047-1092-4A68-BE05-757E9337E2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0650" y="100013"/>
            <a:ext cx="1133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2">
            <a:extLst>
              <a:ext uri="{FF2B5EF4-FFF2-40B4-BE49-F238E27FC236}">
                <a16:creationId xmlns="" xmlns:a16="http://schemas.microsoft.com/office/drawing/2014/main" id="{2661A036-62F0-4F38-B614-D073C5B61C76}"/>
              </a:ext>
            </a:extLst>
          </p:cNvPr>
          <p:cNvSpPr txBox="1">
            <a:spLocks noChangeArrowheads="1"/>
          </p:cNvSpPr>
          <p:nvPr userDrawn="1"/>
        </p:nvSpPr>
        <p:spPr bwMode="auto">
          <a:xfrm>
            <a:off x="146050" y="114300"/>
            <a:ext cx="2159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单击此处输入文本内容</a:t>
            </a:r>
          </a:p>
        </p:txBody>
      </p:sp>
    </p:spTree>
    <p:extLst>
      <p:ext uri="{BB962C8B-B14F-4D97-AF65-F5344CB8AC3E}">
        <p14:creationId xmlns:p14="http://schemas.microsoft.com/office/powerpoint/2010/main" val="384707790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cxnSp>
        <p:nvCxnSpPr>
          <p:cNvPr id="2" name="直接连接符 6">
            <a:extLst>
              <a:ext uri="{FF2B5EF4-FFF2-40B4-BE49-F238E27FC236}">
                <a16:creationId xmlns="" xmlns:a16="http://schemas.microsoft.com/office/drawing/2014/main" id="{42B0A5D5-9079-44A1-B24A-6E9FFA0ED6DB}"/>
              </a:ext>
            </a:extLst>
          </p:cNvPr>
          <p:cNvCxnSpPr/>
          <p:nvPr userDrawn="1"/>
        </p:nvCxnSpPr>
        <p:spPr>
          <a:xfrm>
            <a:off x="0" y="4894263"/>
            <a:ext cx="9144000" cy="0"/>
          </a:xfrm>
          <a:prstGeom prst="line">
            <a:avLst/>
          </a:prstGeom>
          <a:ln w="19050">
            <a:solidFill>
              <a:srgbClr val="006569"/>
            </a:solidFill>
          </a:ln>
        </p:spPr>
        <p:style>
          <a:lnRef idx="1">
            <a:schemeClr val="accent1"/>
          </a:lnRef>
          <a:fillRef idx="0">
            <a:schemeClr val="accent1"/>
          </a:fillRef>
          <a:effectRef idx="0">
            <a:schemeClr val="accent1"/>
          </a:effectRef>
          <a:fontRef idx="minor">
            <a:schemeClr val="tx1"/>
          </a:fontRef>
        </p:style>
      </p:cxnSp>
      <p:pic>
        <p:nvPicPr>
          <p:cNvPr id="3" name="图片 7">
            <a:extLst>
              <a:ext uri="{FF2B5EF4-FFF2-40B4-BE49-F238E27FC236}">
                <a16:creationId xmlns="" xmlns:a16="http://schemas.microsoft.com/office/drawing/2014/main" id="{2D59EFA0-FD57-42BD-BB43-2D093D5A36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1950" y="266700"/>
            <a:ext cx="8150225"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 xmlns:a16="http://schemas.microsoft.com/office/drawing/2014/main" id="{EB0F72ED-E67A-4E39-97F4-ACB7DB9907CE}"/>
              </a:ext>
            </a:extLst>
          </p:cNvPr>
          <p:cNvSpPr/>
          <p:nvPr userDrawn="1"/>
        </p:nvSpPr>
        <p:spPr>
          <a:xfrm>
            <a:off x="0" y="0"/>
            <a:ext cx="9144000" cy="5143500"/>
          </a:xfrm>
          <a:prstGeom prst="rect">
            <a:avLst/>
          </a:prstGeom>
          <a:solidFill>
            <a:schemeClr val="bg1">
              <a:alpha val="85000"/>
            </a:schemeClr>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5" name="矩形 9">
            <a:extLst>
              <a:ext uri="{FF2B5EF4-FFF2-40B4-BE49-F238E27FC236}">
                <a16:creationId xmlns="" xmlns:a16="http://schemas.microsoft.com/office/drawing/2014/main" id="{DF02DF32-C871-4688-85BC-3B99371EA601}"/>
              </a:ext>
            </a:extLst>
          </p:cNvPr>
          <p:cNvSpPr/>
          <p:nvPr userDrawn="1"/>
        </p:nvSpPr>
        <p:spPr>
          <a:xfrm>
            <a:off x="0" y="0"/>
            <a:ext cx="9144000" cy="519113"/>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sp>
        <p:nvSpPr>
          <p:cNvPr id="6" name="矩形 10">
            <a:extLst>
              <a:ext uri="{FF2B5EF4-FFF2-40B4-BE49-F238E27FC236}">
                <a16:creationId xmlns="" xmlns:a16="http://schemas.microsoft.com/office/drawing/2014/main" id="{149B50C3-6984-41C0-9295-9B715BC246BA}"/>
              </a:ext>
            </a:extLst>
          </p:cNvPr>
          <p:cNvSpPr/>
          <p:nvPr userDrawn="1"/>
        </p:nvSpPr>
        <p:spPr>
          <a:xfrm>
            <a:off x="0" y="4948238"/>
            <a:ext cx="9144000" cy="196850"/>
          </a:xfrm>
          <a:prstGeom prst="rect">
            <a:avLst/>
          </a:prstGeom>
          <a:solidFill>
            <a:srgbClr val="006569"/>
          </a:solidFill>
          <a:ln>
            <a:noFill/>
          </a:ln>
        </p:spPr>
        <p:style>
          <a:lnRef idx="1">
            <a:schemeClr val="accent1"/>
          </a:lnRef>
          <a:fillRef idx="0">
            <a:schemeClr val="accent1"/>
          </a:fillRef>
          <a:effectRef idx="0">
            <a:schemeClr val="accent1"/>
          </a:effectRef>
          <a:fontRef idx="minor">
            <a:schemeClr val="tx1"/>
          </a:fontRef>
        </p:style>
        <p:txBody>
          <a:bodyPr lIns="68544" tIns="34272" rIns="68544" bIns="34272" anchor="ctr"/>
          <a:lstStyle/>
          <a:p>
            <a:pPr algn="ctr" eaLnBrk="1" fontAlgn="auto" hangingPunct="1">
              <a:spcBef>
                <a:spcPts val="0"/>
              </a:spcBef>
              <a:spcAft>
                <a:spcPts val="0"/>
              </a:spcAft>
              <a:defRPr/>
            </a:pPr>
            <a:endParaRPr lang="zh-CN" altLang="en-US" sz="1349" dirty="0">
              <a:ea typeface="Arial Unicode MS" panose="020B0604020202020204" pitchFamily="34" charset="-122"/>
            </a:endParaRPr>
          </a:p>
        </p:txBody>
      </p:sp>
      <p:pic>
        <p:nvPicPr>
          <p:cNvPr id="7" name="图片 11">
            <a:extLst>
              <a:ext uri="{FF2B5EF4-FFF2-40B4-BE49-F238E27FC236}">
                <a16:creationId xmlns="" xmlns:a16="http://schemas.microsoft.com/office/drawing/2014/main" id="{5FD2A43E-33DA-44A1-B727-7900254F6C0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40650" y="100013"/>
            <a:ext cx="1133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12">
            <a:extLst>
              <a:ext uri="{FF2B5EF4-FFF2-40B4-BE49-F238E27FC236}">
                <a16:creationId xmlns="" xmlns:a16="http://schemas.microsoft.com/office/drawing/2014/main" id="{2173EED4-2F4E-43DE-A0C5-0DB648525D8A}"/>
              </a:ext>
            </a:extLst>
          </p:cNvPr>
          <p:cNvSpPr txBox="1">
            <a:spLocks noChangeArrowheads="1"/>
          </p:cNvSpPr>
          <p:nvPr userDrawn="1"/>
        </p:nvSpPr>
        <p:spPr bwMode="auto">
          <a:xfrm>
            <a:off x="146050" y="114300"/>
            <a:ext cx="21590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CN" altLang="en-US" sz="1400" b="1">
                <a:solidFill>
                  <a:schemeClr val="bg1"/>
                </a:solidFill>
                <a:latin typeface="微软雅黑" panose="020B0503020204020204" pitchFamily="34" charset="-122"/>
                <a:ea typeface="微软雅黑" panose="020B0503020204020204" pitchFamily="34" charset="-122"/>
              </a:rPr>
              <a:t>单击此处输入文本内容</a:t>
            </a:r>
          </a:p>
        </p:txBody>
      </p:sp>
    </p:spTree>
    <p:extLst>
      <p:ext uri="{BB962C8B-B14F-4D97-AF65-F5344CB8AC3E}">
        <p14:creationId xmlns:p14="http://schemas.microsoft.com/office/powerpoint/2010/main" val="24796298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155315707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grpSp>
        <p:nvGrpSpPr>
          <p:cNvPr id="3" name="组合 6">
            <a:extLst>
              <a:ext uri="{FF2B5EF4-FFF2-40B4-BE49-F238E27FC236}">
                <a16:creationId xmlns="" xmlns:a16="http://schemas.microsoft.com/office/drawing/2014/main" id="{6DFA8011-1675-40E8-BEE2-4EA80412C75B}"/>
              </a:ext>
            </a:extLst>
          </p:cNvPr>
          <p:cNvGrpSpPr>
            <a:grpSpLocks noChangeAspect="1"/>
          </p:cNvGrpSpPr>
          <p:nvPr userDrawn="1"/>
        </p:nvGrpSpPr>
        <p:grpSpPr>
          <a:xfrm>
            <a:off x="0" y="206343"/>
            <a:ext cx="214975" cy="360000"/>
            <a:chOff x="194371" y="217201"/>
            <a:chExt cx="237165" cy="468000"/>
          </a:xfrm>
          <a:solidFill>
            <a:srgbClr val="7CC144"/>
          </a:solidFill>
        </p:grpSpPr>
        <p:sp>
          <p:nvSpPr>
            <p:cNvPr id="4" name="矩形 7">
              <a:extLst>
                <a:ext uri="{FF2B5EF4-FFF2-40B4-BE49-F238E27FC236}">
                  <a16:creationId xmlns="" xmlns:a16="http://schemas.microsoft.com/office/drawing/2014/main" id="{9371CA4B-624A-4F17-B70F-B20AAD243942}"/>
                </a:ext>
              </a:extLst>
            </p:cNvPr>
            <p:cNvSpPr/>
            <p:nvPr/>
          </p:nvSpPr>
          <p:spPr>
            <a:xfrm>
              <a:off x="194371" y="217201"/>
              <a:ext cx="144016" cy="46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sp>
          <p:nvSpPr>
            <p:cNvPr id="5" name="矩形 8">
              <a:extLst>
                <a:ext uri="{FF2B5EF4-FFF2-40B4-BE49-F238E27FC236}">
                  <a16:creationId xmlns="" xmlns:a16="http://schemas.microsoft.com/office/drawing/2014/main" id="{6EC9D064-7EA5-41AA-A1F1-21884A7CBA81}"/>
                </a:ext>
              </a:extLst>
            </p:cNvPr>
            <p:cNvSpPr/>
            <p:nvPr/>
          </p:nvSpPr>
          <p:spPr>
            <a:xfrm>
              <a:off x="395536" y="217201"/>
              <a:ext cx="36000" cy="46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grpSp>
      <p:sp>
        <p:nvSpPr>
          <p:cNvPr id="6" name="矩形 9">
            <a:extLst>
              <a:ext uri="{FF2B5EF4-FFF2-40B4-BE49-F238E27FC236}">
                <a16:creationId xmlns="" xmlns:a16="http://schemas.microsoft.com/office/drawing/2014/main" id="{E9EAEC14-1F90-4CD0-8CC3-86830D505027}"/>
              </a:ext>
            </a:extLst>
          </p:cNvPr>
          <p:cNvSpPr/>
          <p:nvPr userDrawn="1"/>
        </p:nvSpPr>
        <p:spPr>
          <a:xfrm>
            <a:off x="0" y="5056188"/>
            <a:ext cx="9144000" cy="107950"/>
          </a:xfrm>
          <a:prstGeom prst="rect">
            <a:avLst/>
          </a:prstGeom>
          <a:solidFill>
            <a:srgbClr val="7CC1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sp>
        <p:nvSpPr>
          <p:cNvPr id="7" name="文本框 10">
            <a:extLst>
              <a:ext uri="{FF2B5EF4-FFF2-40B4-BE49-F238E27FC236}">
                <a16:creationId xmlns="" xmlns:a16="http://schemas.microsoft.com/office/drawing/2014/main" id="{16670F99-1368-4F08-81B0-E46A0BB4DC0F}"/>
              </a:ext>
            </a:extLst>
          </p:cNvPr>
          <p:cNvSpPr txBox="1">
            <a:spLocks noChangeArrowheads="1"/>
          </p:cNvSpPr>
          <p:nvPr userDrawn="1"/>
        </p:nvSpPr>
        <p:spPr bwMode="auto">
          <a:xfrm>
            <a:off x="198438" y="21748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eaLnBrk="1" hangingPunct="1">
              <a:defRPr/>
            </a:pPr>
            <a:r>
              <a:rPr lang="zh-CN" altLang="en-US" sz="1800">
                <a:latin typeface="方正正黑简体" pitchFamily="2" charset="-122"/>
                <a:ea typeface="方正正黑简体" pitchFamily="2" charset="-122"/>
              </a:rPr>
              <a:t>点击标题</a:t>
            </a:r>
          </a:p>
        </p:txBody>
      </p:sp>
      <p:sp>
        <p:nvSpPr>
          <p:cNvPr id="9" name="Picture Placeholder 2"/>
          <p:cNvSpPr>
            <a:spLocks noGrp="1"/>
          </p:cNvSpPr>
          <p:nvPr>
            <p:ph type="pic" sz="quarter" idx="15"/>
          </p:nvPr>
        </p:nvSpPr>
        <p:spPr>
          <a:xfrm>
            <a:off x="3392424" y="1234440"/>
            <a:ext cx="2359152" cy="1495044"/>
          </a:xfrm>
          <a:prstGeom prst="rect">
            <a:avLst/>
          </a:prstGeom>
        </p:spPr>
        <p:txBody>
          <a:bodyPr rtlCol="0">
            <a:normAutofit/>
          </a:bodyPr>
          <a:lstStyle>
            <a:lvl1pPr marL="0" indent="0" algn="ctr">
              <a:buNone/>
              <a:defRPr/>
            </a:lvl1pPr>
          </a:lstStyle>
          <a:p>
            <a:pPr lvl="0"/>
            <a:endParaRPr lang="id-ID" noProof="0" dirty="0"/>
          </a:p>
        </p:txBody>
      </p:sp>
    </p:spTree>
    <p:extLst>
      <p:ext uri="{BB962C8B-B14F-4D97-AF65-F5344CB8AC3E}">
        <p14:creationId xmlns:p14="http://schemas.microsoft.com/office/powerpoint/2010/main" val="2797200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80578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
        <p:nvSpPr>
          <p:cNvPr id="2" name="矩形 6">
            <a:extLst>
              <a:ext uri="{FF2B5EF4-FFF2-40B4-BE49-F238E27FC236}">
                <a16:creationId xmlns="" xmlns:a16="http://schemas.microsoft.com/office/drawing/2014/main" id="{F4FF2305-2861-477A-8ECF-6E33C16A05BF}"/>
              </a:ext>
            </a:extLst>
          </p:cNvPr>
          <p:cNvSpPr/>
          <p:nvPr userDrawn="1"/>
        </p:nvSpPr>
        <p:spPr>
          <a:xfrm>
            <a:off x="0" y="0"/>
            <a:ext cx="9144000" cy="700088"/>
          </a:xfrm>
          <a:prstGeom prst="rect">
            <a:avLst/>
          </a:prstGeom>
          <a:solidFill>
            <a:srgbClr val="4144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dirty="0">
              <a:ea typeface="Arial Unicode MS" panose="020B0604020202020204" pitchFamily="34" charset="-122"/>
            </a:endParaRPr>
          </a:p>
        </p:txBody>
      </p:sp>
      <p:pic>
        <p:nvPicPr>
          <p:cNvPr id="3" name="图片 7">
            <a:extLst>
              <a:ext uri="{FF2B5EF4-FFF2-40B4-BE49-F238E27FC236}">
                <a16:creationId xmlns="" xmlns:a16="http://schemas.microsoft.com/office/drawing/2014/main" id="{78D338A9-2170-4E05-9BC4-08B83A2198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388" y="-20638"/>
            <a:ext cx="1704975" cy="72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8">
            <a:extLst>
              <a:ext uri="{FF2B5EF4-FFF2-40B4-BE49-F238E27FC236}">
                <a16:creationId xmlns="" xmlns:a16="http://schemas.microsoft.com/office/drawing/2014/main" id="{947A5DE0-E6DB-4A5B-B9D1-50E38D33BB5B}"/>
              </a:ext>
            </a:extLst>
          </p:cNvPr>
          <p:cNvSpPr>
            <a:spLocks noChangeArrowheads="1"/>
          </p:cNvSpPr>
          <p:nvPr userDrawn="1"/>
        </p:nvSpPr>
        <p:spPr bwMode="auto">
          <a:xfrm>
            <a:off x="6477000" y="176213"/>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eaLnBrk="1" hangingPunct="1">
              <a:defRPr/>
            </a:pPr>
            <a:r>
              <a:rPr lang="zh-CN" altLang="en-US" sz="1400">
                <a:solidFill>
                  <a:schemeClr val="bg1"/>
                </a:solidFill>
                <a:latin typeface="微软雅黑" panose="020B0503020204020204" pitchFamily="34" charset="-122"/>
                <a:ea typeface="微软雅黑" panose="020B0503020204020204" pitchFamily="34" charset="-122"/>
              </a:rPr>
              <a:t>研究结论</a:t>
            </a:r>
          </a:p>
        </p:txBody>
      </p:sp>
      <p:sp>
        <p:nvSpPr>
          <p:cNvPr id="5" name="矩形 9">
            <a:extLst>
              <a:ext uri="{FF2B5EF4-FFF2-40B4-BE49-F238E27FC236}">
                <a16:creationId xmlns="" xmlns:a16="http://schemas.microsoft.com/office/drawing/2014/main" id="{55D65684-15AD-497B-ACB2-488CEFD15A5A}"/>
              </a:ext>
            </a:extLst>
          </p:cNvPr>
          <p:cNvSpPr/>
          <p:nvPr userDrawn="1"/>
        </p:nvSpPr>
        <p:spPr>
          <a:xfrm>
            <a:off x="8564563"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6" name="矩形 10">
            <a:extLst>
              <a:ext uri="{FF2B5EF4-FFF2-40B4-BE49-F238E27FC236}">
                <a16:creationId xmlns="" xmlns:a16="http://schemas.microsoft.com/office/drawing/2014/main" id="{D7857EEC-2110-4CDF-8174-43FBB90540AC}"/>
              </a:ext>
            </a:extLst>
          </p:cNvPr>
          <p:cNvSpPr/>
          <p:nvPr userDrawn="1"/>
        </p:nvSpPr>
        <p:spPr>
          <a:xfrm>
            <a:off x="8329613" y="258763"/>
            <a:ext cx="182562" cy="13811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7" name="矩形 11">
            <a:extLst>
              <a:ext uri="{FF2B5EF4-FFF2-40B4-BE49-F238E27FC236}">
                <a16:creationId xmlns="" xmlns:a16="http://schemas.microsoft.com/office/drawing/2014/main" id="{C761F6E7-F906-4058-9EE2-18C7341E081D}"/>
              </a:ext>
            </a:extLst>
          </p:cNvPr>
          <p:cNvSpPr/>
          <p:nvPr userDrawn="1"/>
        </p:nvSpPr>
        <p:spPr>
          <a:xfrm>
            <a:off x="8097838"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8" name="矩形 12">
            <a:extLst>
              <a:ext uri="{FF2B5EF4-FFF2-40B4-BE49-F238E27FC236}">
                <a16:creationId xmlns="" xmlns:a16="http://schemas.microsoft.com/office/drawing/2014/main" id="{B0B2E240-8E72-4E1A-9233-A23E56E5C876}"/>
              </a:ext>
            </a:extLst>
          </p:cNvPr>
          <p:cNvSpPr/>
          <p:nvPr userDrawn="1"/>
        </p:nvSpPr>
        <p:spPr>
          <a:xfrm>
            <a:off x="7861300"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9" name="矩形 13">
            <a:extLst>
              <a:ext uri="{FF2B5EF4-FFF2-40B4-BE49-F238E27FC236}">
                <a16:creationId xmlns="" xmlns:a16="http://schemas.microsoft.com/office/drawing/2014/main" id="{51E6F3B1-8284-40C4-BA6F-6CF05986CE35}"/>
              </a:ext>
            </a:extLst>
          </p:cNvPr>
          <p:cNvSpPr/>
          <p:nvPr userDrawn="1"/>
        </p:nvSpPr>
        <p:spPr>
          <a:xfrm>
            <a:off x="7626350" y="258763"/>
            <a:ext cx="184150" cy="13811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
        <p:nvSpPr>
          <p:cNvPr id="10" name="矩形 14">
            <a:extLst>
              <a:ext uri="{FF2B5EF4-FFF2-40B4-BE49-F238E27FC236}">
                <a16:creationId xmlns="" xmlns:a16="http://schemas.microsoft.com/office/drawing/2014/main" id="{F3AB800A-EA2C-49A3-8594-E33085571027}"/>
              </a:ext>
            </a:extLst>
          </p:cNvPr>
          <p:cNvSpPr/>
          <p:nvPr userDrawn="1"/>
        </p:nvSpPr>
        <p:spPr>
          <a:xfrm>
            <a:off x="7383463" y="258763"/>
            <a:ext cx="184150" cy="138112"/>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latin typeface="微软雅黑" pitchFamily="34" charset="-122"/>
              <a:ea typeface="微软雅黑" pitchFamily="34" charset="-122"/>
            </a:endParaRPr>
          </a:p>
        </p:txBody>
      </p:sp>
    </p:spTree>
    <p:extLst>
      <p:ext uri="{BB962C8B-B14F-4D97-AF65-F5344CB8AC3E}">
        <p14:creationId xmlns:p14="http://schemas.microsoft.com/office/powerpoint/2010/main" val="276258123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EA54641-3AC5-4436-9BBC-E339FEFCC244}"/>
              </a:ext>
            </a:extLst>
          </p:cNvPr>
          <p:cNvSpPr txBox="1">
            <a:spLocks/>
          </p:cNvSpPr>
          <p:nvPr userDrawn="1"/>
        </p:nvSpPr>
        <p:spPr>
          <a:xfrm>
            <a:off x="697217" y="127516"/>
            <a:ext cx="7481455" cy="644065"/>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514337"/>
            <a:r>
              <a:rPr sz="2400" b="1">
                <a:solidFill>
                  <a:srgbClr val="63B994"/>
                </a:solidFill>
              </a:rPr>
              <a:t>教学工作回顾</a:t>
            </a:r>
          </a:p>
        </p:txBody>
      </p:sp>
      <p:cxnSp>
        <p:nvCxnSpPr>
          <p:cNvPr id="3" name="直接连接符 2">
            <a:extLst>
              <a:ext uri="{FF2B5EF4-FFF2-40B4-BE49-F238E27FC236}">
                <a16:creationId xmlns="" xmlns:a16="http://schemas.microsoft.com/office/drawing/2014/main" id="{4F39E405-68DC-46CF-89F2-60BF110D832B}"/>
              </a:ext>
            </a:extLst>
          </p:cNvPr>
          <p:cNvCxnSpPr/>
          <p:nvPr userDrawn="1"/>
        </p:nvCxnSpPr>
        <p:spPr>
          <a:xfrm>
            <a:off x="0" y="717902"/>
            <a:ext cx="81724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 xmlns:a16="http://schemas.microsoft.com/office/drawing/2014/main" id="{08A1AB2C-D5B5-4B93-A116-CEC475412C51}"/>
              </a:ext>
            </a:extLst>
          </p:cNvPr>
          <p:cNvSpPr/>
          <p:nvPr userDrawn="1"/>
        </p:nvSpPr>
        <p:spPr>
          <a:xfrm>
            <a:off x="323529" y="378681"/>
            <a:ext cx="144016" cy="144016"/>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975">
              <a:solidFill>
                <a:srgbClr val="63B994"/>
              </a:solidFill>
            </a:endParaRPr>
          </a:p>
        </p:txBody>
      </p:sp>
      <p:sp>
        <p:nvSpPr>
          <p:cNvPr id="5" name="KSO_Shape">
            <a:extLst>
              <a:ext uri="{FF2B5EF4-FFF2-40B4-BE49-F238E27FC236}">
                <a16:creationId xmlns="" xmlns:a16="http://schemas.microsoft.com/office/drawing/2014/main" id="{1D0DC374-A003-46D5-8F5E-841F397BA0E0}"/>
              </a:ext>
            </a:extLst>
          </p:cNvPr>
          <p:cNvSpPr>
            <a:spLocks/>
          </p:cNvSpPr>
          <p:nvPr userDrawn="1"/>
        </p:nvSpPr>
        <p:spPr bwMode="auto">
          <a:xfrm>
            <a:off x="8244408" y="315204"/>
            <a:ext cx="219592" cy="402941"/>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sz="975">
              <a:solidFill>
                <a:srgbClr val="000000"/>
              </a:solidFill>
            </a:endParaRPr>
          </a:p>
        </p:txBody>
      </p:sp>
    </p:spTree>
    <p:extLst>
      <p:ext uri="{BB962C8B-B14F-4D97-AF65-F5344CB8AC3E}">
        <p14:creationId xmlns:p14="http://schemas.microsoft.com/office/powerpoint/2010/main" val="403622748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 xmlns:a16="http://schemas.microsoft.com/office/drawing/2014/main" id="{019D3C0C-316D-A045-BC1B-D508718E47A9}"/>
              </a:ext>
            </a:extLst>
          </p:cNvPr>
          <p:cNvSpPr>
            <a:spLocks noChangeAspect="1"/>
          </p:cNvSpPr>
          <p:nvPr userDrawn="1"/>
        </p:nvSpPr>
        <p:spPr>
          <a:xfrm>
            <a:off x="2287944" y="1523061"/>
            <a:ext cx="1131570" cy="11315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22" name="Oval 21">
            <a:extLst>
              <a:ext uri="{FF2B5EF4-FFF2-40B4-BE49-F238E27FC236}">
                <a16:creationId xmlns="" xmlns:a16="http://schemas.microsoft.com/office/drawing/2014/main" id="{56D90BAC-4672-454F-9B98-7A6F31D7B3F7}"/>
              </a:ext>
            </a:extLst>
          </p:cNvPr>
          <p:cNvSpPr>
            <a:spLocks noChangeAspect="1"/>
          </p:cNvSpPr>
          <p:nvPr userDrawn="1"/>
        </p:nvSpPr>
        <p:spPr>
          <a:xfrm>
            <a:off x="4008795" y="1523061"/>
            <a:ext cx="1131570" cy="11315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26" name="Oval 25">
            <a:extLst>
              <a:ext uri="{FF2B5EF4-FFF2-40B4-BE49-F238E27FC236}">
                <a16:creationId xmlns="" xmlns:a16="http://schemas.microsoft.com/office/drawing/2014/main" id="{21146660-9CB0-D241-ACBC-5C0A9FC8AD1A}"/>
              </a:ext>
            </a:extLst>
          </p:cNvPr>
          <p:cNvSpPr>
            <a:spLocks noChangeAspect="1"/>
          </p:cNvSpPr>
          <p:nvPr userDrawn="1"/>
        </p:nvSpPr>
        <p:spPr>
          <a:xfrm>
            <a:off x="569333" y="1523061"/>
            <a:ext cx="1131570" cy="113157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27" name="Picture Placeholder 3">
            <a:extLst>
              <a:ext uri="{FF2B5EF4-FFF2-40B4-BE49-F238E27FC236}">
                <a16:creationId xmlns="" xmlns:a16="http://schemas.microsoft.com/office/drawing/2014/main" id="{831AC394-0DDA-6F4A-B2D3-6D95CD866486}"/>
              </a:ext>
            </a:extLst>
          </p:cNvPr>
          <p:cNvSpPr>
            <a:spLocks noGrp="1"/>
          </p:cNvSpPr>
          <p:nvPr>
            <p:ph type="pic" sz="quarter" idx="27"/>
          </p:nvPr>
        </p:nvSpPr>
        <p:spPr>
          <a:xfrm>
            <a:off x="814841" y="1768569"/>
            <a:ext cx="640556" cy="640556"/>
          </a:xfrm>
        </p:spPr>
        <p:txBody>
          <a:bodyPr/>
          <a:lstStyle>
            <a:lvl1pPr marL="0" indent="0">
              <a:buNone/>
              <a:defRPr/>
            </a:lvl1pPr>
          </a:lstStyle>
          <a:p>
            <a:r>
              <a:rPr lang="en-US" noProof="0"/>
              <a:t>Click icon to add picture</a:t>
            </a:r>
            <a:endParaRPr lang="en-US" noProof="0" dirty="0"/>
          </a:p>
        </p:txBody>
      </p:sp>
      <p:sp>
        <p:nvSpPr>
          <p:cNvPr id="28" name="Picture Placeholder 3">
            <a:extLst>
              <a:ext uri="{FF2B5EF4-FFF2-40B4-BE49-F238E27FC236}">
                <a16:creationId xmlns="" xmlns:a16="http://schemas.microsoft.com/office/drawing/2014/main" id="{B1A58D5B-A4BA-F446-90DA-1B6B207869A8}"/>
              </a:ext>
            </a:extLst>
          </p:cNvPr>
          <p:cNvSpPr>
            <a:spLocks noGrp="1"/>
          </p:cNvSpPr>
          <p:nvPr>
            <p:ph type="pic" sz="quarter" idx="28"/>
          </p:nvPr>
        </p:nvSpPr>
        <p:spPr>
          <a:xfrm>
            <a:off x="2535133" y="1768569"/>
            <a:ext cx="640556" cy="640556"/>
          </a:xfrm>
        </p:spPr>
        <p:txBody>
          <a:bodyPr/>
          <a:lstStyle>
            <a:lvl1pPr marL="0" indent="0">
              <a:buNone/>
              <a:defRPr/>
            </a:lvl1pPr>
          </a:lstStyle>
          <a:p>
            <a:r>
              <a:rPr lang="en-US" noProof="0"/>
              <a:t>Click icon to add picture</a:t>
            </a:r>
            <a:endParaRPr lang="en-US" noProof="0" dirty="0"/>
          </a:p>
        </p:txBody>
      </p:sp>
      <p:sp>
        <p:nvSpPr>
          <p:cNvPr id="29" name="Picture Placeholder 3">
            <a:extLst>
              <a:ext uri="{FF2B5EF4-FFF2-40B4-BE49-F238E27FC236}">
                <a16:creationId xmlns="" xmlns:a16="http://schemas.microsoft.com/office/drawing/2014/main" id="{7912C149-C249-1940-AF83-360853E78C26}"/>
              </a:ext>
            </a:extLst>
          </p:cNvPr>
          <p:cNvSpPr>
            <a:spLocks noGrp="1"/>
          </p:cNvSpPr>
          <p:nvPr>
            <p:ph type="pic" sz="quarter" idx="29"/>
          </p:nvPr>
        </p:nvSpPr>
        <p:spPr>
          <a:xfrm>
            <a:off x="4255424" y="1768569"/>
            <a:ext cx="640556" cy="640556"/>
          </a:xfrm>
        </p:spPr>
        <p:txBody>
          <a:bodyPr/>
          <a:lstStyle>
            <a:lvl1pPr marL="0" indent="0">
              <a:buNone/>
              <a:defRPr/>
            </a:lvl1pPr>
          </a:lstStyle>
          <a:p>
            <a:r>
              <a:rPr lang="en-US" noProof="0"/>
              <a:t>Click icon to add picture</a:t>
            </a:r>
            <a:endParaRPr lang="en-US" noProof="0" dirty="0"/>
          </a:p>
        </p:txBody>
      </p:sp>
      <p:sp>
        <p:nvSpPr>
          <p:cNvPr id="42" name="Rectangle 41">
            <a:extLst>
              <a:ext uri="{FF2B5EF4-FFF2-40B4-BE49-F238E27FC236}">
                <a16:creationId xmlns="" xmlns:a16="http://schemas.microsoft.com/office/drawing/2014/main" id="{D24854E3-04DE-4154-AD8A-9F8AC3E4EE33}"/>
              </a:ext>
            </a:extLst>
          </p:cNvPr>
          <p:cNvSpPr/>
          <p:nvPr userDrawn="1"/>
        </p:nvSpPr>
        <p:spPr>
          <a:xfrm>
            <a:off x="5724488" y="65036"/>
            <a:ext cx="3354476" cy="5013429"/>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41" name="Picture Placeholder 40">
            <a:extLst>
              <a:ext uri="{FF2B5EF4-FFF2-40B4-BE49-F238E27FC236}">
                <a16:creationId xmlns="" xmlns:a16="http://schemas.microsoft.com/office/drawing/2014/main" id="{5BDD2BB3-B6A3-404C-846E-13E06B2F1662}"/>
              </a:ext>
            </a:extLst>
          </p:cNvPr>
          <p:cNvSpPr>
            <a:spLocks noGrp="1"/>
          </p:cNvSpPr>
          <p:nvPr>
            <p:ph type="pic" sz="quarter" idx="25" hasCustomPrompt="1"/>
          </p:nvPr>
        </p:nvSpPr>
        <p:spPr>
          <a:xfrm>
            <a:off x="5724488" y="65035"/>
            <a:ext cx="3354476" cy="4858904"/>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324000" y="324000"/>
            <a:ext cx="8505000" cy="324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044556" y="3516084"/>
            <a:ext cx="1620441" cy="675000"/>
          </a:xfrm>
        </p:spPr>
        <p:txBody>
          <a:bodyPr/>
          <a:lstStyle>
            <a:lvl1pPr marL="0" indent="0" algn="ctr">
              <a:buNone/>
              <a:defRPr sz="1200"/>
            </a:lvl1pPr>
          </a:lstStyle>
          <a:p>
            <a:pPr lvl="0"/>
            <a:r>
              <a:rPr lang="en-US" noProof="0"/>
              <a:t>Bullet Description</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3765407" y="3516084"/>
            <a:ext cx="1620441" cy="675000"/>
          </a:xfrm>
        </p:spPr>
        <p:txBody>
          <a:bodyPr/>
          <a:lstStyle>
            <a:lvl1pPr marL="0" indent="0" algn="ctr">
              <a:buNone/>
              <a:defRPr sz="1200"/>
            </a:lvl1pPr>
          </a:lstStyle>
          <a:p>
            <a:pPr lvl="0"/>
            <a:r>
              <a:rPr lang="en-US" noProof="0"/>
              <a:t>Bullet Description</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323850" y="2944751"/>
            <a:ext cx="1620000" cy="378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044557" y="2944751"/>
            <a:ext cx="1620440" cy="378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3765407" y="2944751"/>
            <a:ext cx="1620441" cy="378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324071" y="3512512"/>
            <a:ext cx="1620000" cy="675000"/>
          </a:xfrm>
        </p:spPr>
        <p:txBody>
          <a:bodyPr/>
          <a:lstStyle>
            <a:lvl1pPr marL="0" indent="0" algn="ctr">
              <a:buNone/>
              <a:defRPr sz="1200"/>
            </a:lvl1pPr>
          </a:lstStyle>
          <a:p>
            <a:pPr lvl="0"/>
            <a:r>
              <a:rPr lang="en-US" noProof="0"/>
              <a:t>Bullet Description</a:t>
            </a:r>
          </a:p>
        </p:txBody>
      </p:sp>
      <p:sp>
        <p:nvSpPr>
          <p:cNvPr id="51" name="Octagon 50">
            <a:extLst>
              <a:ext uri="{FF2B5EF4-FFF2-40B4-BE49-F238E27FC236}">
                <a16:creationId xmlns="" xmlns:a16="http://schemas.microsoft.com/office/drawing/2014/main" id="{758B0359-60B9-4D73-825D-ACE303A61C50}"/>
              </a:ext>
            </a:extLst>
          </p:cNvPr>
          <p:cNvSpPr/>
          <p:nvPr userDrawn="1"/>
        </p:nvSpPr>
        <p:spPr>
          <a:xfrm rot="1361022">
            <a:off x="8546230" y="4540345"/>
            <a:ext cx="476096" cy="476096"/>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2" name="Oval 51">
            <a:extLst>
              <a:ext uri="{FF2B5EF4-FFF2-40B4-BE49-F238E27FC236}">
                <a16:creationId xmlns="" xmlns:a16="http://schemas.microsoft.com/office/drawing/2014/main" id="{09921541-DECE-43BB-BF92-A4B5D5EE5469}"/>
              </a:ext>
            </a:extLst>
          </p:cNvPr>
          <p:cNvSpPr/>
          <p:nvPr userDrawn="1"/>
        </p:nvSpPr>
        <p:spPr>
          <a:xfrm>
            <a:off x="8650404" y="4639427"/>
            <a:ext cx="55136" cy="55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9ACB39"/>
              </a:solidFill>
            </a:endParaRPr>
          </a:p>
        </p:txBody>
      </p:sp>
      <p:sp>
        <p:nvSpPr>
          <p:cNvPr id="53" name="Oval 52">
            <a:extLst>
              <a:ext uri="{FF2B5EF4-FFF2-40B4-BE49-F238E27FC236}">
                <a16:creationId xmlns="" xmlns:a16="http://schemas.microsoft.com/office/drawing/2014/main" id="{83095B3B-1284-4E49-BE50-9C84BE7E58B6}"/>
              </a:ext>
            </a:extLst>
          </p:cNvPr>
          <p:cNvSpPr/>
          <p:nvPr userDrawn="1"/>
        </p:nvSpPr>
        <p:spPr>
          <a:xfrm>
            <a:off x="8919064" y="4921144"/>
            <a:ext cx="75329" cy="7532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4" name="Oval 53">
            <a:extLst>
              <a:ext uri="{FF2B5EF4-FFF2-40B4-BE49-F238E27FC236}">
                <a16:creationId xmlns="" xmlns:a16="http://schemas.microsoft.com/office/drawing/2014/main" id="{7491DD10-64CD-40CA-A0BB-397696C0C168}"/>
              </a:ext>
            </a:extLst>
          </p:cNvPr>
          <p:cNvSpPr/>
          <p:nvPr userDrawn="1"/>
        </p:nvSpPr>
        <p:spPr>
          <a:xfrm>
            <a:off x="8507156" y="4492608"/>
            <a:ext cx="195384" cy="195384"/>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9ACB39"/>
              </a:solidFill>
            </a:endParaRPr>
          </a:p>
        </p:txBody>
      </p:sp>
      <p:sp>
        <p:nvSpPr>
          <p:cNvPr id="55" name="Slide Number Placeholder 54">
            <a:extLst>
              <a:ext uri="{FF2B5EF4-FFF2-40B4-BE49-F238E27FC236}">
                <a16:creationId xmlns="" xmlns:a16="http://schemas.microsoft.com/office/drawing/2014/main"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 xmlns:a16="http://schemas.microsoft.com/office/drawing/2014/main" id="{7FE1F4E8-B411-4807-9D24-A045EE06CFD9}"/>
              </a:ext>
              <a:ext uri="{C183D7F6-B498-43B3-948B-1728B52AA6E4}">
                <adec:decorative xmlns:adec="http://schemas.microsoft.com/office/drawing/2017/decorative" xmlns="" val="1"/>
              </a:ext>
            </a:extLst>
          </p:cNvPr>
          <p:cNvCxnSpPr>
            <a:cxnSpLocks/>
          </p:cNvCxnSpPr>
          <p:nvPr userDrawn="1"/>
        </p:nvCxnSpPr>
        <p:spPr>
          <a:xfrm>
            <a:off x="1994285" y="1539010"/>
            <a:ext cx="0" cy="111562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 xmlns:a16="http://schemas.microsoft.com/office/drawing/2014/main" id="{8C3F648E-45E5-403C-973E-2BEED634B269}"/>
              </a:ext>
              <a:ext uri="{C183D7F6-B498-43B3-948B-1728B52AA6E4}">
                <adec:decorative xmlns:adec="http://schemas.microsoft.com/office/drawing/2017/decorative" xmlns="" val="1"/>
              </a:ext>
            </a:extLst>
          </p:cNvPr>
          <p:cNvCxnSpPr>
            <a:cxnSpLocks/>
          </p:cNvCxnSpPr>
          <p:nvPr userDrawn="1"/>
        </p:nvCxnSpPr>
        <p:spPr>
          <a:xfrm>
            <a:off x="3715156" y="1539010"/>
            <a:ext cx="0" cy="111562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560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02966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内页-2">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1267F7-4197-4D13-B2A0-6E6AF799706C}"/>
              </a:ext>
            </a:extLst>
          </p:cNvPr>
          <p:cNvSpPr txBox="1">
            <a:spLocks/>
          </p:cNvSpPr>
          <p:nvPr userDrawn="1"/>
        </p:nvSpPr>
        <p:spPr>
          <a:xfrm>
            <a:off x="697217" y="127516"/>
            <a:ext cx="7481455" cy="644065"/>
          </a:xfrm>
          <a:prstGeom prst="rect">
            <a:avLst/>
          </a:prstGeom>
        </p:spPr>
        <p:txBody>
          <a:bodyPr vert="horz" lIns="51435" tIns="25718" rIns="51435" bIns="25718" rtlCol="0" anchor="ctr">
            <a:normAutofit/>
          </a:bodyPr>
          <a:lstStyle>
            <a:lvl1pPr algn="l" defTabSz="914400" rtl="0" eaLnBrk="1" latinLnBrk="0" hangingPunct="1">
              <a:lnSpc>
                <a:spcPct val="90000"/>
              </a:lnSpc>
              <a:spcBef>
                <a:spcPct val="0"/>
              </a:spcBef>
              <a:buNone/>
              <a:defRPr lang="zh-CN" altLang="en-US" sz="3200" b="0" i="0" kern="1200" baseline="0" dirty="0">
                <a:solidFill>
                  <a:schemeClr val="tx1">
                    <a:lumMod val="50000"/>
                    <a:lumOff val="50000"/>
                  </a:schemeClr>
                </a:solidFill>
                <a:effectLst/>
                <a:latin typeface="微软雅黑" panose="020B0503020204020204" pitchFamily="34" charset="-122"/>
                <a:ea typeface="微软雅黑" panose="020B0503020204020204" pitchFamily="34" charset="-122"/>
                <a:cs typeface="+mj-cs"/>
              </a:defRPr>
            </a:lvl1pPr>
          </a:lstStyle>
          <a:p>
            <a:pPr defTabSz="514337"/>
            <a:r>
              <a:rPr sz="2400" b="1">
                <a:solidFill>
                  <a:srgbClr val="63B994"/>
                </a:solidFill>
              </a:rPr>
              <a:t>教学完成情况</a:t>
            </a:r>
          </a:p>
        </p:txBody>
      </p:sp>
      <p:cxnSp>
        <p:nvCxnSpPr>
          <p:cNvPr id="3" name="直接连接符 2">
            <a:extLst>
              <a:ext uri="{FF2B5EF4-FFF2-40B4-BE49-F238E27FC236}">
                <a16:creationId xmlns="" xmlns:a16="http://schemas.microsoft.com/office/drawing/2014/main" id="{82764C76-7099-4CD4-BB2E-9FCD4A04E46E}"/>
              </a:ext>
            </a:extLst>
          </p:cNvPr>
          <p:cNvCxnSpPr/>
          <p:nvPr userDrawn="1"/>
        </p:nvCxnSpPr>
        <p:spPr>
          <a:xfrm>
            <a:off x="0" y="717902"/>
            <a:ext cx="81724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椭圆 3">
            <a:extLst>
              <a:ext uri="{FF2B5EF4-FFF2-40B4-BE49-F238E27FC236}">
                <a16:creationId xmlns="" xmlns:a16="http://schemas.microsoft.com/office/drawing/2014/main" id="{BBBC166D-7F0F-4E11-9161-993DA454AED0}"/>
              </a:ext>
            </a:extLst>
          </p:cNvPr>
          <p:cNvSpPr/>
          <p:nvPr userDrawn="1"/>
        </p:nvSpPr>
        <p:spPr>
          <a:xfrm>
            <a:off x="323529" y="378681"/>
            <a:ext cx="144016" cy="144016"/>
          </a:xfrm>
          <a:prstGeom prst="ellipse">
            <a:avLst/>
          </a:prstGeom>
          <a:solidFill>
            <a:schemeClr val="tx1">
              <a:lumMod val="50000"/>
              <a:lumOff val="50000"/>
            </a:schemeClr>
          </a:solidFill>
          <a:ln>
            <a:noFill/>
          </a:ln>
          <a:effectLst>
            <a:outerShdw blurRad="2794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975">
              <a:solidFill>
                <a:srgbClr val="63B994"/>
              </a:solidFill>
            </a:endParaRPr>
          </a:p>
        </p:txBody>
      </p:sp>
      <p:sp>
        <p:nvSpPr>
          <p:cNvPr id="5" name="KSO_Shape">
            <a:extLst>
              <a:ext uri="{FF2B5EF4-FFF2-40B4-BE49-F238E27FC236}">
                <a16:creationId xmlns="" xmlns:a16="http://schemas.microsoft.com/office/drawing/2014/main" id="{51B6AFE2-7275-4C58-BE3E-3A6C652FC7B1}"/>
              </a:ext>
            </a:extLst>
          </p:cNvPr>
          <p:cNvSpPr>
            <a:spLocks/>
          </p:cNvSpPr>
          <p:nvPr userDrawn="1"/>
        </p:nvSpPr>
        <p:spPr bwMode="auto">
          <a:xfrm>
            <a:off x="8244408" y="315204"/>
            <a:ext cx="219592" cy="402941"/>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chemeClr val="tx2"/>
          </a:solidFill>
          <a:ln>
            <a:noFill/>
          </a:ln>
        </p:spPr>
        <p:txBody>
          <a:bodyPr anchor="ctr" anchorCtr="1"/>
          <a:lstStyle/>
          <a:p>
            <a:endParaRPr lang="zh-CN" altLang="en-US" sz="975">
              <a:solidFill>
                <a:srgbClr val="000000"/>
              </a:solidFill>
            </a:endParaRPr>
          </a:p>
        </p:txBody>
      </p:sp>
    </p:spTree>
    <p:extLst>
      <p:ext uri="{BB962C8B-B14F-4D97-AF65-F5344CB8AC3E}">
        <p14:creationId xmlns:p14="http://schemas.microsoft.com/office/powerpoint/2010/main" val="1190491936"/>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900" fill="hold"/>
                                        <p:tgtEl>
                                          <p:spTgt spid="5"/>
                                        </p:tgtEl>
                                        <p:attrNameLst>
                                          <p:attrName>ppt_x</p:attrName>
                                        </p:attrNameLst>
                                      </p:cBhvr>
                                      <p:tavLst>
                                        <p:tav tm="0">
                                          <p:val>
                                            <p:strVal val="0-#ppt_w/2"/>
                                          </p:val>
                                        </p:tav>
                                        <p:tav tm="100000">
                                          <p:val>
                                            <p:strVal val="#ppt_x"/>
                                          </p:val>
                                        </p:tav>
                                      </p:tavLst>
                                    </p:anim>
                                    <p:anim calcmode="lin" valueType="num">
                                      <p:cBhvr additive="base">
                                        <p:cTn id="19"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9144000" cy="51435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75" dirty="0">
              <a:solidFill>
                <a:srgbClr val="000000"/>
              </a:solidFill>
            </a:endParaRPr>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5170944" y="817588"/>
            <a:ext cx="3370600" cy="603254"/>
          </a:xfrm>
        </p:spPr>
        <p:txBody>
          <a:bodyPr lIns="0" tIns="0" rIns="0" bIns="0" anchor="b">
            <a:normAutofit/>
          </a:bodyPr>
          <a:lstStyle>
            <a:lvl1pPr>
              <a:defRPr sz="2700"/>
            </a:lvl1pPr>
          </a:lstStyle>
          <a:p>
            <a:r>
              <a:rPr lang="en-US" noProof="0"/>
              <a:t>CLICK TO EDIT</a:t>
            </a:r>
          </a:p>
        </p:txBody>
      </p:sp>
      <p:sp>
        <p:nvSpPr>
          <p:cNvPr id="9" name="Text Placeholder 2">
            <a:extLst>
              <a:ext uri="{FF2B5EF4-FFF2-40B4-BE49-F238E27FC236}">
                <a16:creationId xmlns="" xmlns:a16="http://schemas.microsoft.com/office/drawing/2014/main" id="{EB453F8F-AA02-4E0D-93BF-8CF4F1490377}"/>
              </a:ext>
            </a:extLst>
          </p:cNvPr>
          <p:cNvSpPr>
            <a:spLocks noGrp="1"/>
          </p:cNvSpPr>
          <p:nvPr>
            <p:ph type="body" idx="1" hasCustomPrompt="1"/>
          </p:nvPr>
        </p:nvSpPr>
        <p:spPr>
          <a:xfrm>
            <a:off x="5170943" y="1682747"/>
            <a:ext cx="3354831" cy="426814"/>
          </a:xfrm>
        </p:spPr>
        <p:txBody>
          <a:bodyPr lIns="0" tIns="0" rIns="0" bIns="0">
            <a:normAutofit/>
          </a:bodyPr>
          <a:lstStyle>
            <a:lvl1pPr marL="0" indent="0">
              <a:lnSpc>
                <a:spcPct val="100000"/>
              </a:lnSpc>
              <a:buNone/>
              <a:defRPr sz="1350" b="1">
                <a:solidFill>
                  <a:schemeClr val="tx1"/>
                </a:solidFill>
                <a:latin typeface="+mn-lt"/>
                <a:cs typeface="Segoe UI Semibold" panose="020B0702040204020203"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623888" y="644749"/>
            <a:ext cx="809244" cy="411480"/>
          </a:xfrm>
        </p:spPr>
        <p:txBody>
          <a:bodyPr anchor="ctr" anchorCtr="0">
            <a:normAutofit/>
          </a:bodyPr>
          <a:lstStyle>
            <a:lvl1pPr marL="0" indent="0" algn="ctr">
              <a:buNone/>
              <a:defRPr sz="900"/>
            </a:lvl1pPr>
          </a:lstStyle>
          <a:p>
            <a:r>
              <a:rPr lang="en-US" noProof="0"/>
              <a:t>Click icon to add picture</a:t>
            </a:r>
            <a:endParaRPr lang="en-US" noProof="0" dirty="0"/>
          </a:p>
        </p:txBody>
      </p:sp>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5193507" y="1494782"/>
            <a:ext cx="3950494" cy="75600"/>
            <a:chOff x="0" y="3240138"/>
            <a:chExt cx="3434400" cy="100800"/>
          </a:xfrm>
        </p:grpSpPr>
        <p:cxnSp>
          <p:nvCxnSpPr>
            <p:cNvPr id="12" name="Straight Connector 11">
              <a:extLst>
                <a:ext uri="{FF2B5EF4-FFF2-40B4-BE49-F238E27FC236}">
                  <a16:creationId xmlns=""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75" dirty="0">
                <a:solidFill>
                  <a:srgbClr val="000000"/>
                </a:solidFill>
              </a:endParaRPr>
            </a:p>
          </p:txBody>
        </p:sp>
      </p:grpSp>
      <p:sp>
        <p:nvSpPr>
          <p:cNvPr id="14" name="Text Placeholder 2">
            <a:extLst>
              <a:ext uri="{FF2B5EF4-FFF2-40B4-BE49-F238E27FC236}">
                <a16:creationId xmlns="" xmlns:a16="http://schemas.microsoft.com/office/drawing/2014/main" id="{BE12A846-0DFC-435B-BAE9-D90C353E0344}"/>
              </a:ext>
            </a:extLst>
          </p:cNvPr>
          <p:cNvSpPr>
            <a:spLocks noGrp="1"/>
          </p:cNvSpPr>
          <p:nvPr>
            <p:ph type="body" idx="14" hasCustomPrompt="1"/>
          </p:nvPr>
        </p:nvSpPr>
        <p:spPr>
          <a:xfrm>
            <a:off x="5170943" y="2151333"/>
            <a:ext cx="3362247" cy="1824452"/>
          </a:xfrm>
        </p:spPr>
        <p:txBody>
          <a:bodyPr lIns="0" tIns="0" rIns="0" bIns="0">
            <a:normAutofit/>
          </a:bodyPr>
          <a:lstStyle>
            <a:lvl1pPr marL="162000" indent="-162000">
              <a:lnSpc>
                <a:spcPct val="100000"/>
              </a:lnSpc>
              <a:spcBef>
                <a:spcPts val="450"/>
              </a:spcBef>
              <a:buClr>
                <a:schemeClr val="tx1"/>
              </a:buClr>
              <a:buFont typeface="Courier New" panose="02070309020205020404" pitchFamily="49" charset="0"/>
              <a:buChar char="o"/>
              <a:defRPr sz="105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8685000" y="4515690"/>
            <a:ext cx="459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8599922" y="4474542"/>
            <a:ext cx="82296" cy="82296"/>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1" y="4515690"/>
            <a:ext cx="602456" cy="351"/>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606983" y="4409742"/>
            <a:ext cx="212598" cy="21259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sp>
        <p:nvSpPr>
          <p:cNvPr id="22" name="Picture Placeholder 7">
            <a:extLst>
              <a:ext uri="{FF2B5EF4-FFF2-40B4-BE49-F238E27FC236}">
                <a16:creationId xmlns="" xmlns:a16="http://schemas.microsoft.com/office/drawing/2014/main" id="{F0861AA2-8248-462C-B6D8-FFD829F41ED0}"/>
              </a:ext>
            </a:extLst>
          </p:cNvPr>
          <p:cNvSpPr>
            <a:spLocks noGrp="1"/>
          </p:cNvSpPr>
          <p:nvPr>
            <p:ph type="pic" sz="quarter" idx="15"/>
          </p:nvPr>
        </p:nvSpPr>
        <p:spPr>
          <a:xfrm>
            <a:off x="2140808" y="1104138"/>
            <a:ext cx="2434653" cy="4039362"/>
          </a:xfrm>
        </p:spPr>
        <p:txBody>
          <a:bodyPr anchor="ctr" anchorCtr="0">
            <a:normAutofit/>
          </a:bodyPr>
          <a:lstStyle>
            <a:lvl1pPr marL="0" indent="0" algn="ctr">
              <a:buNone/>
              <a:defRPr sz="1350"/>
            </a:lvl1pPr>
          </a:lstStyle>
          <a:p>
            <a:r>
              <a:rPr lang="en-US" noProof="0"/>
              <a:t>Click icon to add picture</a:t>
            </a:r>
            <a:endParaRPr lang="en-US" noProof="0" dirty="0"/>
          </a:p>
        </p:txBody>
      </p:sp>
    </p:spTree>
    <p:extLst>
      <p:ext uri="{BB962C8B-B14F-4D97-AF65-F5344CB8AC3E}">
        <p14:creationId xmlns:p14="http://schemas.microsoft.com/office/powerpoint/2010/main" val="2733207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4780EEAF-F689-42D7-9EE1-6CE0D81D3B30}"/>
              </a:ext>
            </a:extLst>
          </p:cNvPr>
          <p:cNvGrpSpPr/>
          <p:nvPr userDrawn="1"/>
        </p:nvGrpSpPr>
        <p:grpSpPr>
          <a:xfrm rot="5400000">
            <a:off x="-1643341" y="1622559"/>
            <a:ext cx="5209000" cy="1963881"/>
            <a:chOff x="4" y="2981324"/>
            <a:chExt cx="12226464" cy="1367657"/>
          </a:xfrm>
        </p:grpSpPr>
        <p:pic>
          <p:nvPicPr>
            <p:cNvPr id="28" name="Graphic 27">
              <a:extLst>
                <a:ext uri="{FF2B5EF4-FFF2-40B4-BE49-F238E27FC236}">
                  <a16:creationId xmlns="" xmlns:a16="http://schemas.microsoft.com/office/drawing/2014/main" id="{386A642E-1027-49BB-8DE0-D3CEBB9751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 y="2981324"/>
              <a:ext cx="12191995" cy="1361101"/>
            </a:xfrm>
            <a:prstGeom prst="rect">
              <a:avLst/>
            </a:prstGeom>
          </p:spPr>
        </p:pic>
        <p:pic>
          <p:nvPicPr>
            <p:cNvPr id="29" name="Graphic 28">
              <a:extLst>
                <a:ext uri="{FF2B5EF4-FFF2-40B4-BE49-F238E27FC236}">
                  <a16:creationId xmlns="" xmlns:a16="http://schemas.microsoft.com/office/drawing/2014/main" id="{9C6F5092-7738-410D-8BFF-E85A47B1CC9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flipH="1">
              <a:off x="4" y="2987880"/>
              <a:ext cx="12191995" cy="1361101"/>
            </a:xfrm>
            <a:prstGeom prst="rect">
              <a:avLst/>
            </a:prstGeom>
          </p:spPr>
        </p:pic>
        <p:pic>
          <p:nvPicPr>
            <p:cNvPr id="30" name="Graphic 29">
              <a:extLst>
                <a:ext uri="{FF2B5EF4-FFF2-40B4-BE49-F238E27FC236}">
                  <a16:creationId xmlns="" xmlns:a16="http://schemas.microsoft.com/office/drawing/2014/main" id="{DD87D332-94F6-40EE-A077-923476C95CA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4890618" y="2987879"/>
              <a:ext cx="7335850" cy="1354545"/>
            </a:xfrm>
            <a:prstGeom prst="rect">
              <a:avLst/>
            </a:prstGeom>
          </p:spPr>
        </p:pic>
      </p:grpSp>
      <p:sp>
        <p:nvSpPr>
          <p:cNvPr id="3" name="Content Placeholder 2"/>
          <p:cNvSpPr>
            <a:spLocks noGrp="1"/>
          </p:cNvSpPr>
          <p:nvPr>
            <p:ph idx="1"/>
          </p:nvPr>
        </p:nvSpPr>
        <p:spPr>
          <a:xfrm>
            <a:off x="4149969" y="553915"/>
            <a:ext cx="4448908" cy="36839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B9E2AB48-6B81-443C-84F0-8098475CA912}" type="datetimeFigureOut">
              <a:rPr lang="en-US" smtClean="0"/>
              <a:pPr/>
              <a:t>1/31/2023</a:t>
            </a:fld>
            <a:endParaRPr lang="en-US" dirty="0"/>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en-US" dirty="0">
              <a:solidFill>
                <a:srgbClr val="082A75"/>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0E9ABD0-655E-4203-B2D8-6AEABBAE044C}" type="slidenum">
              <a:rPr lang="en-US" smtClean="0">
                <a:solidFill>
                  <a:srgbClr val="082A75"/>
                </a:solidFill>
              </a:rPr>
              <a:pPr/>
              <a:t>‹#›</a:t>
            </a:fld>
            <a:endParaRPr lang="en-US" dirty="0">
              <a:solidFill>
                <a:srgbClr val="082A75"/>
              </a:solidFill>
            </a:endParaRPr>
          </a:p>
        </p:txBody>
      </p:sp>
      <p:cxnSp>
        <p:nvCxnSpPr>
          <p:cNvPr id="34" name="Straight Connector 33">
            <a:extLst>
              <a:ext uri="{FF2B5EF4-FFF2-40B4-BE49-F238E27FC236}">
                <a16:creationId xmlns="" xmlns:a16="http://schemas.microsoft.com/office/drawing/2014/main" id="{5B58FC21-5EBB-4148-B9B6-5C86CD586D7D}"/>
              </a:ext>
            </a:extLst>
          </p:cNvPr>
          <p:cNvCxnSpPr>
            <a:cxnSpLocks/>
          </p:cNvCxnSpPr>
          <p:nvPr userDrawn="1"/>
        </p:nvCxnSpPr>
        <p:spPr>
          <a:xfrm>
            <a:off x="503435" y="1898416"/>
            <a:ext cx="156068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 xmlns:a16="http://schemas.microsoft.com/office/drawing/2014/main" id="{5C76D475-C577-46F3-AE49-D62D8FD859EC}"/>
              </a:ext>
            </a:extLst>
          </p:cNvPr>
          <p:cNvSpPr>
            <a:spLocks noGrp="1"/>
          </p:cNvSpPr>
          <p:nvPr>
            <p:ph type="title"/>
          </p:nvPr>
        </p:nvSpPr>
        <p:spPr>
          <a:xfrm>
            <a:off x="440236" y="711511"/>
            <a:ext cx="3588710" cy="1018904"/>
          </a:xfrm>
        </p:spPr>
        <p:txBody>
          <a:bodyPr anchor="b">
            <a:normAutofit/>
          </a:bodyPr>
          <a:lstStyle>
            <a:lvl1pPr>
              <a:defRPr sz="270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015634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C799DC18-D353-427C-B849-0204F13D9B3D}"/>
              </a:ext>
            </a:extLst>
          </p:cNvPr>
          <p:cNvSpPr>
            <a:spLocks noGrp="1"/>
          </p:cNvSpPr>
          <p:nvPr>
            <p:ph type="pic" sz="quarter" idx="14"/>
          </p:nvPr>
        </p:nvSpPr>
        <p:spPr>
          <a:xfrm>
            <a:off x="0" y="0"/>
            <a:ext cx="4562475" cy="5143500"/>
          </a:xfrm>
        </p:spPr>
        <p:txBody>
          <a:bodyPr anchor="ctr" anchorCtr="0">
            <a:normAutofit/>
          </a:bodyPr>
          <a:lstStyle>
            <a:lvl1pPr marL="0" indent="0" algn="ctr">
              <a:buNone/>
              <a:defRPr sz="1350"/>
            </a:lvl1pPr>
          </a:lstStyle>
          <a:p>
            <a:r>
              <a:rPr lang="en-US" noProof="0"/>
              <a:t>Click icon to add picture</a:t>
            </a:r>
            <a:endParaRPr lang="en-US" noProof="0" dirty="0"/>
          </a:p>
        </p:txBody>
      </p:sp>
      <p:sp>
        <p:nvSpPr>
          <p:cNvPr id="7" name="Rectangle 6">
            <a:extLst>
              <a:ext uri="{FF2B5EF4-FFF2-40B4-BE49-F238E27FC236}">
                <a16:creationId xmlns="" xmlns:a16="http://schemas.microsoft.com/office/drawing/2014/main" id="{45015858-8549-49EA-BB83-070E0D9D4890}"/>
              </a:ext>
            </a:extLst>
          </p:cNvPr>
          <p:cNvSpPr/>
          <p:nvPr userDrawn="1"/>
        </p:nvSpPr>
        <p:spPr>
          <a:xfrm>
            <a:off x="4562856" y="0"/>
            <a:ext cx="4581144" cy="51435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sp>
        <p:nvSpPr>
          <p:cNvPr id="2" name="Title 1">
            <a:extLst>
              <a:ext uri="{FF2B5EF4-FFF2-40B4-BE49-F238E27FC236}">
                <a16:creationId xmlns="" xmlns:a16="http://schemas.microsoft.com/office/drawing/2014/main" id="{2206FBAC-B8FD-4768-B682-E0B93BA33105}"/>
              </a:ext>
            </a:extLst>
          </p:cNvPr>
          <p:cNvSpPr>
            <a:spLocks noGrp="1"/>
          </p:cNvSpPr>
          <p:nvPr>
            <p:ph type="title" hasCustomPrompt="1"/>
          </p:nvPr>
        </p:nvSpPr>
        <p:spPr>
          <a:xfrm>
            <a:off x="5077326" y="1600200"/>
            <a:ext cx="3464218" cy="1869346"/>
          </a:xfrm>
        </p:spPr>
        <p:txBody>
          <a:bodyPr lIns="0" tIns="0" rIns="0" bIns="0" anchor="b" anchorCtr="0">
            <a:noAutofit/>
          </a:bodyPr>
          <a:lstStyle>
            <a:lvl1pPr>
              <a:defRPr sz="45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 xmlns:a16="http://schemas.microsoft.com/office/drawing/2014/main" id="{2472534F-03A6-408A-9BF1-303D0A440BA4}"/>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5" name="Footer Placeholder 4">
            <a:extLst>
              <a:ext uri="{FF2B5EF4-FFF2-40B4-BE49-F238E27FC236}">
                <a16:creationId xmlns="" xmlns:a16="http://schemas.microsoft.com/office/drawing/2014/main" id="{0A24E181-0C50-4F43-A5A7-6FDD1500C708}"/>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6" name="Slide Number Placeholder 5">
            <a:extLst>
              <a:ext uri="{FF2B5EF4-FFF2-40B4-BE49-F238E27FC236}">
                <a16:creationId xmlns=""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grpSp>
        <p:nvGrpSpPr>
          <p:cNvPr id="9" name="Group 8">
            <a:extLst>
              <a:ext uri="{FF2B5EF4-FFF2-40B4-BE49-F238E27FC236}">
                <a16:creationId xmlns="" xmlns:a16="http://schemas.microsoft.com/office/drawing/2014/main" id="{6F3E26A6-6962-4A35-AA86-805537D45296}"/>
              </a:ext>
            </a:extLst>
          </p:cNvPr>
          <p:cNvGrpSpPr/>
          <p:nvPr userDrawn="1"/>
        </p:nvGrpSpPr>
        <p:grpSpPr>
          <a:xfrm>
            <a:off x="5077326" y="1460559"/>
            <a:ext cx="1890111" cy="76830"/>
            <a:chOff x="3631690" y="2252140"/>
            <a:chExt cx="4389743" cy="102440"/>
          </a:xfrm>
        </p:grpSpPr>
        <p:sp>
          <p:nvSpPr>
            <p:cNvPr id="10" name="Oval 9">
              <a:extLst>
                <a:ext uri="{FF2B5EF4-FFF2-40B4-BE49-F238E27FC236}">
                  <a16:creationId xmlns=""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1" name="Straight Connector 10">
              <a:extLst>
                <a:ext uri="{FF2B5EF4-FFF2-40B4-BE49-F238E27FC236}">
                  <a16:creationId xmlns=""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grpSp>
      <p:grpSp>
        <p:nvGrpSpPr>
          <p:cNvPr id="13" name="Group 12">
            <a:extLst>
              <a:ext uri="{FF2B5EF4-FFF2-40B4-BE49-F238E27FC236}">
                <a16:creationId xmlns="" xmlns:a16="http://schemas.microsoft.com/office/drawing/2014/main" id="{BB49A8A6-FEDB-4D20-B581-A84DB8EFE977}"/>
              </a:ext>
            </a:extLst>
          </p:cNvPr>
          <p:cNvGrpSpPr/>
          <p:nvPr userDrawn="1"/>
        </p:nvGrpSpPr>
        <p:grpSpPr>
          <a:xfrm>
            <a:off x="5077326" y="3490563"/>
            <a:ext cx="1890111" cy="75438"/>
            <a:chOff x="3631690" y="2253996"/>
            <a:chExt cx="4389742" cy="100584"/>
          </a:xfrm>
        </p:grpSpPr>
        <p:sp>
          <p:nvSpPr>
            <p:cNvPr id="14" name="Oval 13">
              <a:extLst>
                <a:ext uri="{FF2B5EF4-FFF2-40B4-BE49-F238E27FC236}">
                  <a16:creationId xmlns=""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5" name="Straight Connector 14">
              <a:extLst>
                <a:ext uri="{FF2B5EF4-FFF2-40B4-BE49-F238E27FC236}">
                  <a16:creationId xmlns=""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grpSp>
      <p:sp>
        <p:nvSpPr>
          <p:cNvPr id="17" name="Subtitle 2">
            <a:extLst>
              <a:ext uri="{FF2B5EF4-FFF2-40B4-BE49-F238E27FC236}">
                <a16:creationId xmlns="" xmlns:a16="http://schemas.microsoft.com/office/drawing/2014/main" id="{5B77B20B-76F5-4912-803D-5709F730D4FB}"/>
              </a:ext>
            </a:extLst>
          </p:cNvPr>
          <p:cNvSpPr>
            <a:spLocks noGrp="1"/>
          </p:cNvSpPr>
          <p:nvPr>
            <p:ph type="subTitle" idx="1"/>
          </p:nvPr>
        </p:nvSpPr>
        <p:spPr>
          <a:xfrm>
            <a:off x="5077326" y="3667083"/>
            <a:ext cx="3464218" cy="442970"/>
          </a:xfrm>
        </p:spPr>
        <p:txBody>
          <a:bodyPr lIns="0" tIns="0" rIns="0" bIns="0">
            <a:normAutofit/>
          </a:bodyPr>
          <a:lstStyle>
            <a:lvl1pPr marL="0" indent="0" algn="l">
              <a:lnSpc>
                <a:spcPct val="100000"/>
              </a:lnSpc>
              <a:spcBef>
                <a:spcPts val="0"/>
              </a:spcBef>
              <a:buNone/>
              <a:defRPr sz="2100" b="1">
                <a:latin typeface="+mn-lt"/>
                <a:cs typeface="Segoe UI Semibold" panose="020B07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18" name="Picture Placeholder 9">
            <a:extLst>
              <a:ext uri="{FF2B5EF4-FFF2-40B4-BE49-F238E27FC236}">
                <a16:creationId xmlns="" xmlns:a16="http://schemas.microsoft.com/office/drawing/2014/main" id="{4293BA4F-7776-4C41-BE4F-7247935D5CCC}"/>
              </a:ext>
            </a:extLst>
          </p:cNvPr>
          <p:cNvSpPr>
            <a:spLocks noGrp="1"/>
          </p:cNvSpPr>
          <p:nvPr>
            <p:ph type="pic" sz="quarter" idx="13"/>
          </p:nvPr>
        </p:nvSpPr>
        <p:spPr>
          <a:xfrm>
            <a:off x="2779776" y="2309702"/>
            <a:ext cx="1110996" cy="569214"/>
          </a:xfrm>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247068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207193920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8E3FDB8-6D5C-48FE-99EA-7EC60F4D8191}"/>
              </a:ext>
            </a:extLst>
          </p:cNvPr>
          <p:cNvSpPr/>
          <p:nvPr userDrawn="1"/>
        </p:nvSpPr>
        <p:spPr>
          <a:xfrm>
            <a:off x="0" y="0"/>
            <a:ext cx="9144000" cy="51435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975" dirty="0">
              <a:solidFill>
                <a:srgbClr val="000000"/>
              </a:solidFill>
            </a:endParaRPr>
          </a:p>
        </p:txBody>
      </p:sp>
      <p:sp>
        <p:nvSpPr>
          <p:cNvPr id="3" name="Picture Placeholder 2">
            <a:extLst>
              <a:ext uri="{FF2B5EF4-FFF2-40B4-BE49-F238E27FC236}">
                <a16:creationId xmlns="" xmlns:a16="http://schemas.microsoft.com/office/drawing/2014/main" id="{96C5B5AA-0D95-4C33-8EBC-90401B51BDB4}"/>
              </a:ext>
            </a:extLst>
          </p:cNvPr>
          <p:cNvSpPr>
            <a:spLocks noGrp="1"/>
          </p:cNvSpPr>
          <p:nvPr>
            <p:ph type="pic" sz="quarter" idx="14"/>
          </p:nvPr>
        </p:nvSpPr>
        <p:spPr>
          <a:xfrm>
            <a:off x="4524" y="1434710"/>
            <a:ext cx="9139476" cy="2619756"/>
          </a:xfrm>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5" name="Date Placeholder 4">
            <a:extLst>
              <a:ext uri="{FF2B5EF4-FFF2-40B4-BE49-F238E27FC236}">
                <a16:creationId xmlns="" xmlns:a16="http://schemas.microsoft.com/office/drawing/2014/main" id="{2D9775F3-A041-479A-8038-652B7D9C72E9}"/>
              </a:ext>
            </a:extLst>
          </p:cNvPr>
          <p:cNvSpPr>
            <a:spLocks noGrp="1"/>
          </p:cNvSpPr>
          <p:nvPr>
            <p:ph type="dt" sz="half" idx="10"/>
          </p:nvPr>
        </p:nvSpPr>
        <p:spPr/>
        <p:txBody>
          <a:bodyPr/>
          <a:lstStyle/>
          <a:p>
            <a:r>
              <a:rPr lang="en-US" dirty="0">
                <a:solidFill>
                  <a:srgbClr val="000000">
                    <a:lumMod val="50000"/>
                    <a:lumOff val="50000"/>
                  </a:srgbClr>
                </a:solidFill>
              </a:rPr>
              <a:t>MM.DD.20XX</a:t>
            </a:r>
          </a:p>
        </p:txBody>
      </p:sp>
      <p:sp>
        <p:nvSpPr>
          <p:cNvPr id="6" name="Footer Placeholder 5">
            <a:extLst>
              <a:ext uri="{FF2B5EF4-FFF2-40B4-BE49-F238E27FC236}">
                <a16:creationId xmlns="" xmlns:a16="http://schemas.microsoft.com/office/drawing/2014/main" id="{29BEDD04-BE4E-4B91-B13E-0C4FB3E1658F}"/>
              </a:ext>
            </a:extLst>
          </p:cNvPr>
          <p:cNvSpPr>
            <a:spLocks noGrp="1"/>
          </p:cNvSpPr>
          <p:nvPr>
            <p:ph type="ftr" sz="quarter" idx="11"/>
          </p:nvPr>
        </p:nvSpPr>
        <p:spPr/>
        <p:txBody>
          <a:bodyPr/>
          <a:lstStyle/>
          <a:p>
            <a:r>
              <a:rPr lang="en-US" dirty="0">
                <a:solidFill>
                  <a:srgbClr val="000000">
                    <a:lumMod val="50000"/>
                    <a:lumOff val="50000"/>
                  </a:srgbClr>
                </a:solidFill>
              </a:rPr>
              <a:t>ADD A FOOTER</a:t>
            </a:r>
          </a:p>
        </p:txBody>
      </p:sp>
      <p:sp>
        <p:nvSpPr>
          <p:cNvPr id="7" name="Slide Number Placeholder 6">
            <a:extLst>
              <a:ext uri="{FF2B5EF4-FFF2-40B4-BE49-F238E27FC236}">
                <a16:creationId xmlns=""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smtClean="0">
                <a:solidFill>
                  <a:srgbClr val="FFFFFF"/>
                </a:solidFill>
              </a:rPr>
              <a:pPr/>
              <a:t>‹#›</a:t>
            </a:fld>
            <a:endParaRPr lang="en-US" dirty="0">
              <a:solidFill>
                <a:srgbClr val="FFFFFF"/>
              </a:solidFill>
            </a:endParaRPr>
          </a:p>
        </p:txBody>
      </p:sp>
      <p:sp>
        <p:nvSpPr>
          <p:cNvPr id="8" name="Title 1">
            <a:extLst>
              <a:ext uri="{FF2B5EF4-FFF2-40B4-BE49-F238E27FC236}">
                <a16:creationId xmlns="" xmlns:a16="http://schemas.microsoft.com/office/drawing/2014/main" id="{ABF87C9E-53A2-4DE1-89DC-3907BE2E3D3C}"/>
              </a:ext>
            </a:extLst>
          </p:cNvPr>
          <p:cNvSpPr>
            <a:spLocks noGrp="1"/>
          </p:cNvSpPr>
          <p:nvPr>
            <p:ph type="title" hasCustomPrompt="1"/>
          </p:nvPr>
        </p:nvSpPr>
        <p:spPr>
          <a:xfrm>
            <a:off x="2886701" y="343122"/>
            <a:ext cx="3370600" cy="603254"/>
          </a:xfrm>
        </p:spPr>
        <p:txBody>
          <a:bodyPr lIns="0" tIns="0" rIns="0" bIns="0" anchor="b">
            <a:normAutofit/>
          </a:bodyPr>
          <a:lstStyle>
            <a:lvl1pPr algn="ctr">
              <a:defRPr sz="2700"/>
            </a:lvl1pPr>
          </a:lstStyle>
          <a:p>
            <a:r>
              <a:rPr lang="en-US" noProof="0"/>
              <a:t>APPENDIX</a:t>
            </a:r>
          </a:p>
        </p:txBody>
      </p:sp>
      <p:sp>
        <p:nvSpPr>
          <p:cNvPr id="10" name="Picture Placeholder 10">
            <a:extLst>
              <a:ext uri="{FF2B5EF4-FFF2-40B4-BE49-F238E27FC236}">
                <a16:creationId xmlns="" xmlns:a16="http://schemas.microsoft.com/office/drawing/2014/main" id="{A541F291-2E4B-474E-9ED0-55C97A2A066D}"/>
              </a:ext>
            </a:extLst>
          </p:cNvPr>
          <p:cNvSpPr>
            <a:spLocks noGrp="1"/>
          </p:cNvSpPr>
          <p:nvPr>
            <p:ph type="pic" sz="quarter" idx="13"/>
          </p:nvPr>
        </p:nvSpPr>
        <p:spPr>
          <a:xfrm>
            <a:off x="623888" y="644749"/>
            <a:ext cx="809244" cy="411480"/>
          </a:xfrm>
        </p:spPr>
        <p:txBody>
          <a:bodyPr anchor="ctr" anchorCtr="0">
            <a:normAutofit/>
          </a:bodyPr>
          <a:lstStyle>
            <a:lvl1pPr marL="0" indent="0" algn="ctr">
              <a:buNone/>
              <a:defRPr sz="900"/>
            </a:lvl1pPr>
          </a:lstStyle>
          <a:p>
            <a:r>
              <a:rPr lang="en-US" noProof="0"/>
              <a:t>Click icon to add picture</a:t>
            </a:r>
            <a:endParaRPr lang="en-US" noProof="0" dirty="0"/>
          </a:p>
        </p:txBody>
      </p:sp>
      <p:cxnSp>
        <p:nvCxnSpPr>
          <p:cNvPr id="17" name="Straight Connector 16">
            <a:extLst>
              <a:ext uri="{FF2B5EF4-FFF2-40B4-BE49-F238E27FC236}">
                <a16:creationId xmlns="" xmlns:a16="http://schemas.microsoft.com/office/drawing/2014/main" id="{6150998C-CF95-4C6F-8962-8EB2DB30177D}"/>
              </a:ext>
            </a:extLst>
          </p:cNvPr>
          <p:cNvCxnSpPr/>
          <p:nvPr userDrawn="1"/>
        </p:nvCxnSpPr>
        <p:spPr>
          <a:xfrm>
            <a:off x="8685000" y="4515690"/>
            <a:ext cx="459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 xmlns:a16="http://schemas.microsoft.com/office/drawing/2014/main" id="{F86A2ACD-8CF5-48A3-A678-E213A809B332}"/>
              </a:ext>
            </a:extLst>
          </p:cNvPr>
          <p:cNvSpPr/>
          <p:nvPr userDrawn="1"/>
        </p:nvSpPr>
        <p:spPr>
          <a:xfrm>
            <a:off x="8599922" y="4474542"/>
            <a:ext cx="82296" cy="82296"/>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cxnSp>
        <p:nvCxnSpPr>
          <p:cNvPr id="19" name="Straight Connector 18">
            <a:extLst>
              <a:ext uri="{FF2B5EF4-FFF2-40B4-BE49-F238E27FC236}">
                <a16:creationId xmlns="" xmlns:a16="http://schemas.microsoft.com/office/drawing/2014/main" id="{F00811BB-0E37-4D70-84A5-97B3FBEDCBE6}"/>
              </a:ext>
            </a:extLst>
          </p:cNvPr>
          <p:cNvCxnSpPr>
            <a:cxnSpLocks/>
          </p:cNvCxnSpPr>
          <p:nvPr userDrawn="1"/>
        </p:nvCxnSpPr>
        <p:spPr>
          <a:xfrm flipV="1">
            <a:off x="1" y="4515690"/>
            <a:ext cx="602456" cy="351"/>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 xmlns:a16="http://schemas.microsoft.com/office/drawing/2014/main" id="{D03B3046-0457-4D23-8E0C-64E3FCD620BB}"/>
              </a:ext>
            </a:extLst>
          </p:cNvPr>
          <p:cNvSpPr/>
          <p:nvPr userDrawn="1"/>
        </p:nvSpPr>
        <p:spPr>
          <a:xfrm>
            <a:off x="606983" y="4409742"/>
            <a:ext cx="212598" cy="21259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srgbClr val="000000"/>
              </a:solidFill>
            </a:endParaRPr>
          </a:p>
        </p:txBody>
      </p:sp>
      <p:grpSp>
        <p:nvGrpSpPr>
          <p:cNvPr id="4" name="Group 3">
            <a:extLst>
              <a:ext uri="{FF2B5EF4-FFF2-40B4-BE49-F238E27FC236}">
                <a16:creationId xmlns="" xmlns:a16="http://schemas.microsoft.com/office/drawing/2014/main" id="{908B302A-0F76-466E-9FCE-DCEECCBCF6C9}"/>
              </a:ext>
            </a:extLst>
          </p:cNvPr>
          <p:cNvGrpSpPr/>
          <p:nvPr userDrawn="1"/>
        </p:nvGrpSpPr>
        <p:grpSpPr>
          <a:xfrm>
            <a:off x="3552114" y="1132070"/>
            <a:ext cx="2039772" cy="75600"/>
            <a:chOff x="4732222" y="1509426"/>
            <a:chExt cx="2719696" cy="100800"/>
          </a:xfrm>
        </p:grpSpPr>
        <p:grpSp>
          <p:nvGrpSpPr>
            <p:cNvPr id="11" name="Group 10">
              <a:extLst>
                <a:ext uri="{FF2B5EF4-FFF2-40B4-BE49-F238E27FC236}">
                  <a16:creationId xmlns=""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75" dirty="0">
                  <a:solidFill>
                    <a:srgbClr val="000000"/>
                  </a:solidFill>
                </a:endParaRPr>
              </a:p>
            </p:txBody>
          </p:sp>
        </p:grpSp>
        <p:sp>
          <p:nvSpPr>
            <p:cNvPr id="21" name="Oval 20">
              <a:extLst>
                <a:ext uri="{FF2B5EF4-FFF2-40B4-BE49-F238E27FC236}">
                  <a16:creationId xmlns=""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975" dirty="0">
                <a:solidFill>
                  <a:srgbClr val="000000"/>
                </a:solidFill>
              </a:endParaRPr>
            </a:p>
          </p:txBody>
        </p:sp>
      </p:grpSp>
    </p:spTree>
    <p:extLst>
      <p:ext uri="{BB962C8B-B14F-4D97-AF65-F5344CB8AC3E}">
        <p14:creationId xmlns:p14="http://schemas.microsoft.com/office/powerpoint/2010/main" val="3155820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10295279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23941709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6894502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17798591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4117482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CFAA0FD-A1C1-4463-AEC9-10A1B6413EF4}" type="datetimeFigureOut">
              <a:rPr lang="zh-CN" altLang="en-US" smtClean="0"/>
              <a:pPr>
                <a:defRPr/>
              </a:pPr>
              <a:t>2023/1/31</a:t>
            </a:fld>
            <a:endParaRPr lang="zh-CN" altLang="en-US" dirty="0"/>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15772349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CFAA0FD-A1C1-4463-AEC9-10A1B6413EF4}" type="datetimeFigureOut">
              <a:rPr lang="zh-CN" altLang="en-US" smtClean="0"/>
              <a:pPr>
                <a:defRPr/>
              </a:pPr>
              <a:t>2023/1/31</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DE30FF3-3136-49CD-8724-BEC87C9A5A5C}" type="slidenum">
              <a:rPr lang="zh-CN" altLang="en-US" smtClean="0"/>
              <a:pPr>
                <a:defRPr/>
              </a:pPr>
              <a:t>‹#›</a:t>
            </a:fld>
            <a:endParaRPr lang="zh-CN" altLang="en-US" dirty="0"/>
          </a:p>
        </p:txBody>
      </p:sp>
    </p:spTree>
    <p:extLst>
      <p:ext uri="{BB962C8B-B14F-4D97-AF65-F5344CB8AC3E}">
        <p14:creationId xmlns:p14="http://schemas.microsoft.com/office/powerpoint/2010/main" val="4069001364"/>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831" r:id="rId13"/>
    <p:sldLayoutId id="2147483832" r:id="rId14"/>
    <p:sldLayoutId id="2147483833" r:id="rId15"/>
    <p:sldLayoutId id="2147483835" r:id="rId16"/>
    <p:sldLayoutId id="2147483836" r:id="rId17"/>
    <p:sldLayoutId id="2147483837" r:id="rId18"/>
    <p:sldLayoutId id="2147483838" r:id="rId19"/>
    <p:sldLayoutId id="2147483839" r:id="rId20"/>
    <p:sldLayoutId id="2147483840" r:id="rId21"/>
    <p:sldLayoutId id="2147483841" r:id="rId22"/>
    <p:sldLayoutId id="2147483843" r:id="rId23"/>
    <p:sldLayoutId id="2147483844" r:id="rId24"/>
    <p:sldLayoutId id="2147483845" r:id="rId25"/>
    <p:sldLayoutId id="2147483847" r:id="rId26"/>
    <p:sldLayoutId id="2147483848" r:id="rId27"/>
    <p:sldLayoutId id="2147483849" r:id="rId28"/>
    <p:sldLayoutId id="2147483850" r:id="rId29"/>
    <p:sldLayoutId id="2147483851" r:id="rId30"/>
  </p:sldLayoutIdLst>
  <p:transition spd="slow">
    <p:fade/>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2.xml"/><Relationship Id="rId1" Type="http://schemas.openxmlformats.org/officeDocument/2006/relationships/video" Target="https://www.youtube.com/embed/8WMfYI9uwMc?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audio" Target="../media/audio1.wav"/><Relationship Id="rId7" Type="http://schemas.openxmlformats.org/officeDocument/2006/relationships/image" Target="../media/image81.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4.wmf"/><Relationship Id="rId4" Type="http://schemas.openxmlformats.org/officeDocument/2006/relationships/audio" Target="../media/audio2.wav"/><Relationship Id="rId9" Type="http://schemas.openxmlformats.org/officeDocument/2006/relationships/image" Target="../media/image83.emf"/></Relationships>
</file>

<file path=ppt/slides/_rels/slide36.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audio" Target="../media/audio1.wav"/><Relationship Id="rId7" Type="http://schemas.openxmlformats.org/officeDocument/2006/relationships/image" Target="../media/image81.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84.wmf"/><Relationship Id="rId4" Type="http://schemas.openxmlformats.org/officeDocument/2006/relationships/audio" Target="../media/audio2.wav"/><Relationship Id="rId9" Type="http://schemas.openxmlformats.org/officeDocument/2006/relationships/image" Target="../media/image83.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 xmlns:a16="http://schemas.microsoft.com/office/drawing/2014/main" id="{A57F7CBA-6405-481E-BAD4-8965E0CFEB41}"/>
              </a:ext>
            </a:extLst>
          </p:cNvPr>
          <p:cNvSpPr txBox="1">
            <a:spLocks/>
          </p:cNvSpPr>
          <p:nvPr/>
        </p:nvSpPr>
        <p:spPr bwMode="auto">
          <a:xfrm>
            <a:off x="124691" y="1337122"/>
            <a:ext cx="9019309" cy="19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Arial Unicode MS" panose="020B0604020202020204" pitchFamily="34" charset="-122"/>
                <a:cs typeface="Arial Unicode MS" panose="020B0604020202020204" pitchFamily="34" charset="-128"/>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pPr algn="ctr"/>
            <a:r>
              <a:rPr lang="en-US" sz="5600" dirty="0" err="1">
                <a:solidFill>
                  <a:schemeClr val="bg1"/>
                </a:solidFill>
                <a:latin typeface="Segoe UI Black" panose="020B0A02040204020203" pitchFamily="34" charset="0"/>
                <a:ea typeface="Segoe UI Black" panose="020B0A02040204020203" pitchFamily="34" charset="0"/>
              </a:rPr>
              <a:t>Bài</a:t>
            </a:r>
            <a:r>
              <a:rPr lang="en-US" sz="5600" dirty="0">
                <a:solidFill>
                  <a:schemeClr val="bg1"/>
                </a:solidFill>
                <a:latin typeface="Segoe UI Black" panose="020B0A02040204020203" pitchFamily="34" charset="0"/>
                <a:ea typeface="Segoe UI Black" panose="020B0A02040204020203" pitchFamily="34" charset="0"/>
              </a:rPr>
              <a:t> 28: </a:t>
            </a:r>
            <a:r>
              <a:rPr lang="en-US" sz="5600" dirty="0" smtClean="0">
                <a:solidFill>
                  <a:schemeClr val="bg1"/>
                </a:solidFill>
                <a:latin typeface="Segoe UI Black" panose="020B0A02040204020203" pitchFamily="34" charset="0"/>
                <a:ea typeface="Segoe UI Black" panose="020B0A02040204020203" pitchFamily="34" charset="0"/>
              </a:rPr>
              <a:t>NẤM</a:t>
            </a:r>
            <a:endParaRPr lang="en-US" sz="5600" dirty="0">
              <a:solidFill>
                <a:schemeClr val="bg1"/>
              </a:solidFill>
              <a:latin typeface="Segoe UI Black" panose="020B0A02040204020203" pitchFamily="34" charset="0"/>
              <a:ea typeface="Segoe UI Black" panose="020B0A02040204020203" pitchFamily="34" charset="0"/>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0346053"/>
              </p:ext>
            </p:extLst>
          </p:nvPr>
        </p:nvGraphicFramePr>
        <p:xfrm>
          <a:off x="175364" y="187890"/>
          <a:ext cx="8780264" cy="4838932"/>
        </p:xfrm>
        <a:graphic>
          <a:graphicData uri="http://schemas.openxmlformats.org/drawingml/2006/table">
            <a:tbl>
              <a:tblPr firstRow="1" bandRow="1">
                <a:tableStyleId>{7DF18680-E054-41AD-8BC1-D1AEF772440D}</a:tableStyleId>
              </a:tblPr>
              <a:tblGrid>
                <a:gridCol w="2818848">
                  <a:extLst>
                    <a:ext uri="{9D8B030D-6E8A-4147-A177-3AD203B41FA5}">
                      <a16:colId xmlns="" xmlns:a16="http://schemas.microsoft.com/office/drawing/2014/main" val="20000"/>
                    </a:ext>
                  </a:extLst>
                </a:gridCol>
                <a:gridCol w="2533296">
                  <a:extLst>
                    <a:ext uri="{9D8B030D-6E8A-4147-A177-3AD203B41FA5}">
                      <a16:colId xmlns="" xmlns:a16="http://schemas.microsoft.com/office/drawing/2014/main" val="20001"/>
                    </a:ext>
                  </a:extLst>
                </a:gridCol>
                <a:gridCol w="3428120">
                  <a:extLst>
                    <a:ext uri="{9D8B030D-6E8A-4147-A177-3AD203B41FA5}">
                      <a16:colId xmlns="" xmlns:a16="http://schemas.microsoft.com/office/drawing/2014/main" val="20002"/>
                    </a:ext>
                  </a:extLst>
                </a:gridCol>
              </a:tblGrid>
              <a:tr h="500703">
                <a:tc gridSpan="3">
                  <a:txBody>
                    <a:bodyPr/>
                    <a:lstStyle/>
                    <a:p>
                      <a:pPr algn="ctr">
                        <a:lnSpc>
                          <a:spcPct val="130000"/>
                        </a:lnSpc>
                      </a:pPr>
                      <a:r>
                        <a:rPr lang="en-US" sz="1800" noProof="0" dirty="0">
                          <a:latin typeface="Times New Roman" panose="02020603050405020304" pitchFamily="18" charset="0"/>
                          <a:cs typeface="Times New Roman" panose="02020603050405020304" pitchFamily="18" charset="0"/>
                        </a:rPr>
                        <a:t>PHIẾU</a:t>
                      </a:r>
                      <a:r>
                        <a:rPr lang="en-US" sz="1800" baseline="0" noProof="0" dirty="0">
                          <a:latin typeface="Times New Roman" panose="02020603050405020304" pitchFamily="18" charset="0"/>
                          <a:cs typeface="Times New Roman" panose="02020603050405020304" pitchFamily="18" charset="0"/>
                        </a:rPr>
                        <a:t> SỐ 1</a:t>
                      </a:r>
                    </a:p>
                  </a:txBody>
                  <a:tcPr marL="68580" marR="68580" marT="34290" marB="34290" anchor="ctr">
                    <a:solidFill>
                      <a:srgbClr val="C00000"/>
                    </a:solidFill>
                  </a:tcPr>
                </a:tc>
                <a:tc hMerge="1">
                  <a:txBody>
                    <a:bodyPr/>
                    <a:lstStyle/>
                    <a:p>
                      <a:endParaRPr lang="en-US" dirty="0"/>
                    </a:p>
                  </a:txBody>
                  <a:tcPr/>
                </a:tc>
                <a:tc hMerge="1">
                  <a:txBody>
                    <a:bodyPr/>
                    <a:lstStyle/>
                    <a:p>
                      <a:endParaRPr lang="en-US"/>
                    </a:p>
                  </a:txBody>
                  <a:tcPr/>
                </a:tc>
                <a:extLst>
                  <a:ext uri="{0D108BD9-81ED-4DB2-BD59-A6C34878D82A}">
                    <a16:rowId xmlns="" xmlns:a16="http://schemas.microsoft.com/office/drawing/2014/main" val="10000"/>
                  </a:ext>
                </a:extLst>
              </a:tr>
              <a:tr h="385288">
                <a:tc>
                  <a:txBody>
                    <a:bodyPr/>
                    <a:lstStyle/>
                    <a:p>
                      <a:pPr algn="ctr">
                        <a:lnSpc>
                          <a:spcPct val="120000"/>
                        </a:lnSpc>
                      </a:pPr>
                      <a:r>
                        <a:rPr lang="vi-VN" sz="1800" noProof="0" dirty="0">
                          <a:latin typeface="Times New Roman" panose="02020603050405020304" pitchFamily="18" charset="0"/>
                          <a:cs typeface="Times New Roman" panose="02020603050405020304" pitchFamily="18" charset="0"/>
                        </a:rPr>
                        <a:t>Câu</a:t>
                      </a:r>
                      <a:r>
                        <a:rPr lang="vi-VN" sz="1800" baseline="0" noProof="0" dirty="0">
                          <a:latin typeface="Times New Roman" panose="02020603050405020304" pitchFamily="18" charset="0"/>
                          <a:cs typeface="Times New Roman" panose="02020603050405020304" pitchFamily="18" charset="0"/>
                        </a:rPr>
                        <a:t> hỏi</a:t>
                      </a: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solidFill>
                      <a:schemeClr val="accent2">
                        <a:lumMod val="20000"/>
                        <a:lumOff val="80000"/>
                      </a:schemeClr>
                    </a:solidFill>
                  </a:tcPr>
                </a:tc>
                <a:tc gridSpan="2">
                  <a:txBody>
                    <a:bodyPr/>
                    <a:lstStyle/>
                    <a:p>
                      <a:pPr algn="ctr">
                        <a:lnSpc>
                          <a:spcPct val="120000"/>
                        </a:lnSpc>
                      </a:pPr>
                      <a:r>
                        <a:rPr lang="vi-VN" sz="1800" noProof="0" dirty="0">
                          <a:latin typeface="Times New Roman" panose="02020603050405020304" pitchFamily="18" charset="0"/>
                          <a:cs typeface="Times New Roman" panose="02020603050405020304" pitchFamily="18" charset="0"/>
                        </a:rPr>
                        <a:t>Trả lời</a:t>
                      </a:r>
                    </a:p>
                  </a:txBody>
                  <a:tcPr marL="68580" marR="68580" marT="34290" marB="34290" anchor="ctr">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10001"/>
                  </a:ext>
                </a:extLst>
              </a:tr>
              <a:tr h="505517">
                <a:tc>
                  <a:txBody>
                    <a:bodyPr/>
                    <a:lstStyle/>
                    <a:p>
                      <a:pPr algn="just">
                        <a:lnSpc>
                          <a:spcPct val="120000"/>
                        </a:lnSpc>
                      </a:pPr>
                      <a:r>
                        <a:rPr lang="vi-VN" sz="1800" noProof="0" dirty="0">
                          <a:latin typeface="Times New Roman" panose="02020603050405020304" pitchFamily="18" charset="0"/>
                          <a:cs typeface="Times New Roman" panose="02020603050405020304" pitchFamily="18" charset="0"/>
                        </a:rPr>
                        <a:t>1</a:t>
                      </a:r>
                      <a:r>
                        <a:rPr lang="vi-VN" sz="1800" baseline="0" noProof="0" dirty="0">
                          <a:latin typeface="Times New Roman" panose="02020603050405020304" pitchFamily="18" charset="0"/>
                          <a:cs typeface="Times New Roman" panose="02020603050405020304" pitchFamily="18" charset="0"/>
                        </a:rPr>
                        <a:t>. Hình dạng nấm.</a:t>
                      </a: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tc>
                <a:tc gridSpan="2">
                  <a:txBody>
                    <a:bodyPr/>
                    <a:lstStyle/>
                    <a:p>
                      <a:pPr algn="ctr">
                        <a:lnSpc>
                          <a:spcPct val="120000"/>
                        </a:lnSpc>
                      </a:pPr>
                      <a:r>
                        <a:rPr lang="vi-VN" sz="1800" noProof="0" dirty="0">
                          <a:latin typeface="Times New Roman" panose="02020603050405020304" pitchFamily="18" charset="0"/>
                          <a:cs typeface="Times New Roman" panose="02020603050405020304" pitchFamily="18" charset="0"/>
                        </a:rPr>
                        <a:t>Hình</a:t>
                      </a:r>
                      <a:r>
                        <a:rPr lang="vi-VN" sz="1800" baseline="0" noProof="0" dirty="0">
                          <a:latin typeface="Times New Roman" panose="02020603050405020304" pitchFamily="18" charset="0"/>
                          <a:cs typeface="Times New Roman" panose="02020603050405020304" pitchFamily="18" charset="0"/>
                        </a:rPr>
                        <a:t> bầu dục, hình mũ, hình cốc, hình sợi,….</a:t>
                      </a: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extLst>
                  <a:ext uri="{0D108BD9-81ED-4DB2-BD59-A6C34878D82A}">
                    <a16:rowId xmlns="" xmlns:a16="http://schemas.microsoft.com/office/drawing/2014/main" val="10002"/>
                  </a:ext>
                </a:extLst>
              </a:tr>
              <a:tr h="496750">
                <a:tc rowSpan="4">
                  <a:txBody>
                    <a:bodyPr/>
                    <a:lstStyle/>
                    <a:p>
                      <a:pPr algn="just">
                        <a:lnSpc>
                          <a:spcPct val="120000"/>
                        </a:lnSpc>
                      </a:pPr>
                      <a:r>
                        <a:rPr lang="en-US" sz="1800" noProof="0" dirty="0">
                          <a:latin typeface="Times New Roman" panose="02020603050405020304" pitchFamily="18" charset="0"/>
                          <a:cs typeface="Times New Roman" panose="02020603050405020304" pitchFamily="18" charset="0"/>
                        </a:rPr>
                        <a:t>2. </a:t>
                      </a:r>
                      <a:r>
                        <a:rPr lang="vi-VN" sz="1800" noProof="0" dirty="0">
                          <a:latin typeface="Times New Roman" panose="02020603050405020304" pitchFamily="18" charset="0"/>
                          <a:cs typeface="Times New Roman" panose="02020603050405020304" pitchFamily="18" charset="0"/>
                        </a:rPr>
                        <a:t>Hãy</a:t>
                      </a:r>
                      <a:r>
                        <a:rPr lang="vi-VN" sz="1800" baseline="0" noProof="0" dirty="0">
                          <a:latin typeface="Times New Roman" panose="02020603050405020304" pitchFamily="18" charset="0"/>
                          <a:cs typeface="Times New Roman" panose="02020603050405020304" pitchFamily="18" charset="0"/>
                        </a:rPr>
                        <a:t> chỉ ra điểm khác biệt giữa cấu tạo cơ thể nấm đ</a:t>
                      </a:r>
                      <a:r>
                        <a:rPr lang="en-US" sz="1800" baseline="0" noProof="0" dirty="0">
                          <a:latin typeface="Times New Roman" panose="02020603050405020304" pitchFamily="18" charset="0"/>
                          <a:cs typeface="Times New Roman" panose="02020603050405020304" pitchFamily="18" charset="0"/>
                        </a:rPr>
                        <a:t>ộ</a:t>
                      </a:r>
                      <a:r>
                        <a:rPr lang="vi-VN" sz="1800" baseline="0" noProof="0" dirty="0">
                          <a:latin typeface="Times New Roman" panose="02020603050405020304" pitchFamily="18" charset="0"/>
                          <a:cs typeface="Times New Roman" panose="02020603050405020304" pitchFamily="18" charset="0"/>
                        </a:rPr>
                        <a:t>c và các loại nấm khác.</a:t>
                      </a: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lnSpc>
                          <a:spcPct val="120000"/>
                        </a:lnSpc>
                      </a:pPr>
                      <a:r>
                        <a:rPr lang="vi-VN" sz="1800" noProof="0" dirty="0">
                          <a:solidFill>
                            <a:schemeClr val="bg1"/>
                          </a:solidFill>
                          <a:latin typeface="Times New Roman" panose="02020603050405020304" pitchFamily="18" charset="0"/>
                          <a:cs typeface="Times New Roman" panose="02020603050405020304" pitchFamily="18" charset="0"/>
                        </a:rPr>
                        <a:t>Nấm thường</a:t>
                      </a:r>
                    </a:p>
                  </a:txBody>
                  <a:tcPr marL="68580" marR="68580" marT="34290" marB="34290" anchor="ctr">
                    <a:solidFill>
                      <a:schemeClr val="accent6">
                        <a:lumMod val="75000"/>
                      </a:schemeClr>
                    </a:solidFill>
                  </a:tcPr>
                </a:tc>
                <a:tc>
                  <a:txBody>
                    <a:bodyPr/>
                    <a:lstStyle/>
                    <a:p>
                      <a:pPr algn="ctr">
                        <a:lnSpc>
                          <a:spcPct val="120000"/>
                        </a:lnSpc>
                      </a:pPr>
                      <a:r>
                        <a:rPr lang="vi-VN" sz="1800" noProof="0" dirty="0">
                          <a:solidFill>
                            <a:schemeClr val="bg1"/>
                          </a:solidFill>
                          <a:latin typeface="Times New Roman" panose="02020603050405020304" pitchFamily="18" charset="0"/>
                          <a:cs typeface="Times New Roman" panose="02020603050405020304" pitchFamily="18" charset="0"/>
                        </a:rPr>
                        <a:t>Nấm độc</a:t>
                      </a:r>
                    </a:p>
                  </a:txBody>
                  <a:tcPr marL="68580" marR="68580" marT="34290" marB="34290" anchor="ctr">
                    <a:solidFill>
                      <a:schemeClr val="accent6">
                        <a:lumMod val="75000"/>
                      </a:schemeClr>
                    </a:solidFill>
                  </a:tcPr>
                </a:tc>
                <a:extLst>
                  <a:ext uri="{0D108BD9-81ED-4DB2-BD59-A6C34878D82A}">
                    <a16:rowId xmlns="" xmlns:a16="http://schemas.microsoft.com/office/drawing/2014/main" val="10003"/>
                  </a:ext>
                </a:extLst>
              </a:tr>
              <a:tr h="1329112">
                <a:tc vMerge="1">
                  <a:txBody>
                    <a:bodyPr/>
                    <a:lstStyle/>
                    <a:p>
                      <a:endParaRPr lang="en-US"/>
                    </a:p>
                  </a:txBody>
                  <a:tcPr/>
                </a:tc>
                <a:tc>
                  <a:txBody>
                    <a:bodyPr/>
                    <a:lstStyle/>
                    <a:p>
                      <a:pPr algn="just">
                        <a:lnSpc>
                          <a:spcPct val="120000"/>
                        </a:lnSpc>
                      </a:pPr>
                      <a:r>
                        <a:rPr lang="vi-VN" sz="1800" noProof="0" dirty="0">
                          <a:latin typeface="Times New Roman" panose="02020603050405020304" pitchFamily="18" charset="0"/>
                          <a:cs typeface="Times New Roman" panose="02020603050405020304" pitchFamily="18" charset="0"/>
                        </a:rPr>
                        <a:t>Được sử</a:t>
                      </a:r>
                      <a:r>
                        <a:rPr lang="vi-VN" sz="1800" baseline="0" noProof="0" dirty="0">
                          <a:latin typeface="Times New Roman" panose="02020603050405020304" pitchFamily="18" charset="0"/>
                          <a:cs typeface="Times New Roman" panose="02020603050405020304" pitchFamily="18" charset="0"/>
                        </a:rPr>
                        <a:t> dụng làm thức ăn: nấm hương, nấm rơm</a:t>
                      </a:r>
                      <a:r>
                        <a:rPr lang="en-US" sz="1800" baseline="0" noProof="0" dirty="0">
                          <a:latin typeface="Times New Roman" panose="02020603050405020304" pitchFamily="18" charset="0"/>
                          <a:cs typeface="Times New Roman" panose="02020603050405020304" pitchFamily="18" charset="0"/>
                        </a:rPr>
                        <a:t>, </a:t>
                      </a:r>
                      <a:r>
                        <a:rPr lang="vi-VN" sz="1800" baseline="0" noProof="0" dirty="0">
                          <a:latin typeface="Times New Roman" panose="02020603050405020304" pitchFamily="18" charset="0"/>
                          <a:cs typeface="Times New Roman" panose="02020603050405020304" pitchFamily="18" charset="0"/>
                        </a:rPr>
                        <a:t>nấm sò, nấm mộc nhĩ</a:t>
                      </a:r>
                      <a:r>
                        <a:rPr lang="en-US" sz="1800" baseline="0" noProof="0" dirty="0">
                          <a:latin typeface="Times New Roman" panose="02020603050405020304" pitchFamily="18" charset="0"/>
                          <a:cs typeface="Times New Roman" panose="02020603050405020304" pitchFamily="18" charset="0"/>
                        </a:rPr>
                        <a:t>,…</a:t>
                      </a: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solidFill>
                      <a:schemeClr val="accent3">
                        <a:lumMod val="20000"/>
                        <a:lumOff val="80000"/>
                      </a:schemeClr>
                    </a:solidFill>
                  </a:tcPr>
                </a:tc>
                <a:tc>
                  <a:txBody>
                    <a:bodyPr/>
                    <a:lstStyle/>
                    <a:p>
                      <a:pPr algn="just">
                        <a:lnSpc>
                          <a:spcPct val="120000"/>
                        </a:lnSpc>
                      </a:pPr>
                      <a:r>
                        <a:rPr lang="vi-VN" sz="1800" noProof="0" dirty="0">
                          <a:latin typeface="Times New Roman" panose="02020603050405020304" pitchFamily="18" charset="0"/>
                          <a:cs typeface="Times New Roman" panose="02020603050405020304" pitchFamily="18" charset="0"/>
                        </a:rPr>
                        <a:t>Nấm không</a:t>
                      </a:r>
                      <a:r>
                        <a:rPr lang="vi-VN" sz="1800" baseline="0" noProof="0" dirty="0">
                          <a:latin typeface="Times New Roman" panose="02020603050405020304" pitchFamily="18" charset="0"/>
                          <a:cs typeface="Times New Roman" panose="02020603050405020304" pitchFamily="18" charset="0"/>
                        </a:rPr>
                        <a:t> nên ăn: nấm mốc cà chua (có thể gây đau bụng hoặc ngộ độc), nấm độc đỏ, nấm độc tán trắng,…</a:t>
                      </a:r>
                    </a:p>
                  </a:txBody>
                  <a:tcPr marL="68580" marR="68580" marT="34290" marB="34290" anchor="ctr">
                    <a:solidFill>
                      <a:schemeClr val="accent3">
                        <a:lumMod val="20000"/>
                        <a:lumOff val="80000"/>
                      </a:schemeClr>
                    </a:solidFill>
                  </a:tcPr>
                </a:tc>
                <a:extLst>
                  <a:ext uri="{0D108BD9-81ED-4DB2-BD59-A6C34878D82A}">
                    <a16:rowId xmlns="" xmlns:a16="http://schemas.microsoft.com/office/drawing/2014/main" val="10004"/>
                  </a:ext>
                </a:extLst>
              </a:tr>
              <a:tr h="496750">
                <a:tc vMerge="1">
                  <a:txBody>
                    <a:bodyPr/>
                    <a:lstStyle/>
                    <a:p>
                      <a:pPr algn="just">
                        <a:lnSpc>
                          <a:spcPct val="130000"/>
                        </a:lnSpc>
                      </a:pPr>
                      <a:endParaRPr lang="vi-VN" sz="2400" noProof="0" dirty="0">
                        <a:latin typeface="#9Slide03 Cabin Condensed Bold" panose="00000806000000000000" pitchFamily="2" charset="0"/>
                      </a:endParaRPr>
                    </a:p>
                  </a:txBody>
                  <a:tcPr anchor="ctr"/>
                </a:tc>
                <a:tc gridSpan="2">
                  <a:txBody>
                    <a:bodyPr/>
                    <a:lstStyle/>
                    <a:p>
                      <a:pPr algn="ctr">
                        <a:lnSpc>
                          <a:spcPct val="120000"/>
                        </a:lnSpc>
                      </a:pPr>
                      <a:r>
                        <a:rPr lang="vi-VN" sz="1800" noProof="0" dirty="0">
                          <a:latin typeface="Times New Roman" panose="02020603050405020304" pitchFamily="18" charset="0"/>
                          <a:cs typeface="Times New Roman" panose="02020603050405020304" pitchFamily="18" charset="0"/>
                        </a:rPr>
                        <a:t>Cấu tạo</a:t>
                      </a:r>
                      <a:r>
                        <a:rPr lang="vi-VN" sz="1800" baseline="0" noProof="0" dirty="0">
                          <a:latin typeface="Times New Roman" panose="02020603050405020304" pitchFamily="18" charset="0"/>
                          <a:cs typeface="Times New Roman" panose="02020603050405020304" pitchFamily="18" charset="0"/>
                        </a:rPr>
                        <a:t> chung của nấm: mũ, cuống, sợi nấm </a:t>
                      </a: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solidFill>
                      <a:schemeClr val="bg1"/>
                    </a:solidFill>
                  </a:tcPr>
                </a:tc>
                <a:tc hMerge="1">
                  <a:txBody>
                    <a:bodyPr/>
                    <a:lstStyle/>
                    <a:p>
                      <a:pPr algn="ctr">
                        <a:lnSpc>
                          <a:spcPct val="130000"/>
                        </a:lnSpc>
                      </a:pPr>
                      <a:endParaRPr lang="en-US" sz="2400" baseline="0" noProof="0" dirty="0">
                        <a:latin typeface="#9Slide03 Cabin Condensed Bold" panose="00000806000000000000" pitchFamily="2" charset="0"/>
                      </a:endParaRPr>
                    </a:p>
                  </a:txBody>
                  <a:tcPr anchor="ctr">
                    <a:solidFill>
                      <a:schemeClr val="accent3">
                        <a:lumMod val="20000"/>
                        <a:lumOff val="80000"/>
                      </a:schemeClr>
                    </a:solidFill>
                  </a:tcPr>
                </a:tc>
                <a:extLst>
                  <a:ext uri="{0D108BD9-81ED-4DB2-BD59-A6C34878D82A}">
                    <a16:rowId xmlns="" xmlns:a16="http://schemas.microsoft.com/office/drawing/2014/main" val="10005"/>
                  </a:ext>
                </a:extLst>
              </a:tr>
              <a:tr h="1008194">
                <a:tc vMerge="1">
                  <a:txBody>
                    <a:bodyPr/>
                    <a:lstStyle/>
                    <a:p>
                      <a:pPr algn="just">
                        <a:lnSpc>
                          <a:spcPct val="130000"/>
                        </a:lnSpc>
                      </a:pPr>
                      <a:endParaRPr lang="vi-VN" sz="2400" noProof="0" dirty="0">
                        <a:latin typeface="#9Slide03 Cabin Condensed Bold" panose="00000806000000000000" pitchFamily="2" charset="0"/>
                      </a:endParaRPr>
                    </a:p>
                  </a:txBody>
                  <a:tcPr anchor="ctr"/>
                </a:tc>
                <a:tc>
                  <a:txBody>
                    <a:bodyPr/>
                    <a:lstStyle/>
                    <a:p>
                      <a:pPr algn="ctr">
                        <a:lnSpc>
                          <a:spcPct val="120000"/>
                        </a:lnSpc>
                      </a:pP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solidFill>
                      <a:schemeClr val="accent3">
                        <a:lumMod val="20000"/>
                        <a:lumOff val="80000"/>
                      </a:schemeClr>
                    </a:solidFill>
                  </a:tcPr>
                </a:tc>
                <a:tc>
                  <a:txBody>
                    <a:bodyPr/>
                    <a:lstStyle/>
                    <a:p>
                      <a:pPr algn="just">
                        <a:lnSpc>
                          <a:spcPct val="120000"/>
                        </a:lnSpc>
                      </a:pPr>
                      <a:r>
                        <a:rPr lang="vi-VN" sz="1800" noProof="0" dirty="0">
                          <a:latin typeface="Times New Roman" panose="02020603050405020304" pitchFamily="18" charset="0"/>
                          <a:cs typeface="Times New Roman" panose="02020603050405020304" pitchFamily="18" charset="0"/>
                        </a:rPr>
                        <a:t>Nấm độc có</a:t>
                      </a:r>
                      <a:r>
                        <a:rPr lang="vi-VN" sz="1800" baseline="0" noProof="0" dirty="0">
                          <a:latin typeface="Times New Roman" panose="02020603050405020304" pitchFamily="18" charset="0"/>
                          <a:cs typeface="Times New Roman" panose="02020603050405020304" pitchFamily="18" charset="0"/>
                        </a:rPr>
                        <a:t> th</a:t>
                      </a:r>
                      <a:r>
                        <a:rPr lang="en-US" sz="1800" baseline="0" noProof="0" dirty="0">
                          <a:latin typeface="Times New Roman" panose="02020603050405020304" pitchFamily="18" charset="0"/>
                          <a:cs typeface="Times New Roman" panose="02020603050405020304" pitchFamily="18" charset="0"/>
                        </a:rPr>
                        <a:t>ê</a:t>
                      </a:r>
                      <a:r>
                        <a:rPr lang="vi-VN" sz="1800" baseline="0" noProof="0" dirty="0">
                          <a:latin typeface="Times New Roman" panose="02020603050405020304" pitchFamily="18" charset="0"/>
                          <a:cs typeface="Times New Roman" panose="02020603050405020304" pitchFamily="18" charset="0"/>
                        </a:rPr>
                        <a:t>m bộ phận như vòng cuống nấm, bao gốc nấm và có màu sắc sặc sỡ.</a:t>
                      </a:r>
                      <a:endParaRPr lang="vi-VN" sz="1800" noProof="0" dirty="0">
                        <a:latin typeface="Times New Roman" panose="02020603050405020304" pitchFamily="18" charset="0"/>
                        <a:cs typeface="Times New Roman" panose="02020603050405020304" pitchFamily="18" charset="0"/>
                      </a:endParaRPr>
                    </a:p>
                  </a:txBody>
                  <a:tcPr marL="68580" marR="68580" marT="34290" marB="34290" anchor="ctr">
                    <a:solidFill>
                      <a:schemeClr val="accent3">
                        <a:lumMod val="20000"/>
                        <a:lumOff val="80000"/>
                      </a:schemeClr>
                    </a:solid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4088340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366" y="47971"/>
            <a:ext cx="8041193" cy="1316771"/>
          </a:xfrm>
          <a:prstGeom prst="rect">
            <a:avLst/>
          </a:prstGeom>
          <a:noFill/>
        </p:spPr>
        <p:txBody>
          <a:bodyPr wrap="square" rtlCol="0">
            <a:spAutoFit/>
          </a:bodyPr>
          <a:lstStyle/>
          <a:p>
            <a:pPr algn="ctr">
              <a:lnSpc>
                <a:spcPct val="130000"/>
              </a:lnSpc>
            </a:pPr>
            <a:r>
              <a:rPr lang="vi-VN" sz="3600" b="1" dirty="0">
                <a:solidFill>
                  <a:schemeClr val="bg1"/>
                </a:solidFill>
                <a:latin typeface="#9Slide03 FS Neusa Bold" panose="00000800000000000000" pitchFamily="2" charset="0"/>
              </a:rPr>
              <a:t>THẢO LUẬN NHÓM</a:t>
            </a:r>
          </a:p>
          <a:p>
            <a:pPr algn="ctr">
              <a:lnSpc>
                <a:spcPct val="130000"/>
              </a:lnSpc>
            </a:pPr>
            <a:r>
              <a:rPr lang="vi-VN" sz="2800" dirty="0">
                <a:solidFill>
                  <a:schemeClr val="bg1"/>
                </a:solidFill>
                <a:latin typeface="Times New Roman" panose="02020603050405020304" pitchFamily="18" charset="0"/>
                <a:cs typeface="Times New Roman" panose="02020603050405020304" pitchFamily="18" charset="0"/>
              </a:rPr>
              <a:t>Hoàn thành phiếu học tập dưới đây:</a:t>
            </a:r>
          </a:p>
        </p:txBody>
      </p:sp>
      <p:graphicFrame>
        <p:nvGraphicFramePr>
          <p:cNvPr id="5" name="Table 4"/>
          <p:cNvGraphicFramePr>
            <a:graphicFrameLocks noGrp="1"/>
          </p:cNvGraphicFramePr>
          <p:nvPr>
            <p:extLst>
              <p:ext uri="{D42A27DB-BD31-4B8C-83A1-F6EECF244321}">
                <p14:modId xmlns:p14="http://schemas.microsoft.com/office/powerpoint/2010/main" val="617633865"/>
              </p:ext>
            </p:extLst>
          </p:nvPr>
        </p:nvGraphicFramePr>
        <p:xfrm>
          <a:off x="155787" y="1492214"/>
          <a:ext cx="8825653" cy="3510966"/>
        </p:xfrm>
        <a:graphic>
          <a:graphicData uri="http://schemas.openxmlformats.org/drawingml/2006/table">
            <a:tbl>
              <a:tblPr firstRow="1" bandRow="1">
                <a:tableStyleId>{7DF18680-E054-41AD-8BC1-D1AEF772440D}</a:tableStyleId>
              </a:tblPr>
              <a:tblGrid>
                <a:gridCol w="4616397">
                  <a:extLst>
                    <a:ext uri="{9D8B030D-6E8A-4147-A177-3AD203B41FA5}">
                      <a16:colId xmlns="" xmlns:a16="http://schemas.microsoft.com/office/drawing/2014/main" val="20000"/>
                    </a:ext>
                  </a:extLst>
                </a:gridCol>
                <a:gridCol w="2135119">
                  <a:extLst>
                    <a:ext uri="{9D8B030D-6E8A-4147-A177-3AD203B41FA5}">
                      <a16:colId xmlns="" xmlns:a16="http://schemas.microsoft.com/office/drawing/2014/main" val="20001"/>
                    </a:ext>
                  </a:extLst>
                </a:gridCol>
                <a:gridCol w="2074137">
                  <a:extLst>
                    <a:ext uri="{9D8B030D-6E8A-4147-A177-3AD203B41FA5}">
                      <a16:colId xmlns="" xmlns:a16="http://schemas.microsoft.com/office/drawing/2014/main" val="20002"/>
                    </a:ext>
                  </a:extLst>
                </a:gridCol>
              </a:tblGrid>
              <a:tr h="1442191">
                <a:tc gridSpan="3">
                  <a:txBody>
                    <a:bodyPr/>
                    <a:lstStyle/>
                    <a:p>
                      <a:pPr algn="ctr">
                        <a:lnSpc>
                          <a:spcPct val="130000"/>
                        </a:lnSpc>
                      </a:pPr>
                      <a:r>
                        <a:rPr lang="en-US" sz="3000" noProof="0" dirty="0">
                          <a:latin typeface="#9Slide03 Cabin Condensed Bold" panose="00000806000000000000" pitchFamily="2" charset="0"/>
                        </a:rPr>
                        <a:t>PHIẾU</a:t>
                      </a:r>
                      <a:r>
                        <a:rPr lang="en-US" sz="3000" baseline="0" noProof="0" dirty="0">
                          <a:latin typeface="#9Slide03 Cabin Condensed Bold" panose="00000806000000000000" pitchFamily="2" charset="0"/>
                        </a:rPr>
                        <a:t> HỌC TẬP SỐ 2 – SINH HỌC 6</a:t>
                      </a:r>
                    </a:p>
                    <a:p>
                      <a:pPr algn="ctr">
                        <a:lnSpc>
                          <a:spcPct val="130000"/>
                        </a:lnSpc>
                      </a:pPr>
                      <a:r>
                        <a:rPr lang="vi-VN" sz="1800" baseline="0" noProof="0" dirty="0">
                          <a:latin typeface="#9Slide03 Cabin Condensed Bold" panose="00000806000000000000" pitchFamily="2" charset="0"/>
                        </a:rPr>
                        <a:t>Nhóm:                                                  Lớp:</a:t>
                      </a:r>
                      <a:endParaRPr lang="vi-VN" sz="1800" noProof="0" dirty="0">
                        <a:latin typeface="#9Slide03 Cabin Condensed Bold" panose="00000806000000000000" pitchFamily="2" charset="0"/>
                      </a:endParaRPr>
                    </a:p>
                  </a:txBody>
                  <a:tcPr marL="68580" marR="68580" marT="34290" marB="34290" anchor="ctr">
                    <a:solidFill>
                      <a:schemeClr val="accent4">
                        <a:lumMod val="50000"/>
                      </a:schemeClr>
                    </a:solidFill>
                  </a:tcPr>
                </a:tc>
                <a:tc hMerge="1">
                  <a:txBody>
                    <a:bodyPr/>
                    <a:lstStyle/>
                    <a:p>
                      <a:endParaRPr lang="en-US" dirty="0"/>
                    </a:p>
                  </a:txBody>
                  <a:tcPr/>
                </a:tc>
                <a:tc hMerge="1">
                  <a:txBody>
                    <a:bodyPr/>
                    <a:lstStyle/>
                    <a:p>
                      <a:endParaRPr lang="en-US"/>
                    </a:p>
                  </a:txBody>
                  <a:tcPr/>
                </a:tc>
                <a:extLst>
                  <a:ext uri="{0D108BD9-81ED-4DB2-BD59-A6C34878D82A}">
                    <a16:rowId xmlns="" xmlns:a16="http://schemas.microsoft.com/office/drawing/2014/main" val="10000"/>
                  </a:ext>
                </a:extLst>
              </a:tr>
              <a:tr h="712865">
                <a:tc>
                  <a:txBody>
                    <a:bodyPr/>
                    <a:lstStyle/>
                    <a:p>
                      <a:pPr algn="ctr">
                        <a:lnSpc>
                          <a:spcPct val="130000"/>
                        </a:lnSpc>
                      </a:pPr>
                      <a:r>
                        <a:rPr lang="vi-VN" sz="1800" noProof="0" dirty="0">
                          <a:latin typeface="#9Slide03 Cabin Condensed Bold" panose="00000806000000000000" pitchFamily="2" charset="0"/>
                        </a:rPr>
                        <a:t>Câu</a:t>
                      </a:r>
                      <a:r>
                        <a:rPr lang="vi-VN" sz="1800" baseline="0" noProof="0" dirty="0">
                          <a:latin typeface="#9Slide03 Cabin Condensed Bold" panose="00000806000000000000" pitchFamily="2" charset="0"/>
                        </a:rPr>
                        <a:t> hỏi</a:t>
                      </a:r>
                      <a:endParaRPr lang="vi-VN" sz="1800" noProof="0" dirty="0">
                        <a:latin typeface="#9Slide03 Cabin Condensed Bold" panose="00000806000000000000" pitchFamily="2" charset="0"/>
                      </a:endParaRPr>
                    </a:p>
                  </a:txBody>
                  <a:tcPr marL="68580" marR="68580" marT="34290" marB="34290" anchor="ctr">
                    <a:solidFill>
                      <a:schemeClr val="accent2">
                        <a:lumMod val="20000"/>
                        <a:lumOff val="80000"/>
                      </a:schemeClr>
                    </a:solidFill>
                  </a:tcPr>
                </a:tc>
                <a:tc gridSpan="2">
                  <a:txBody>
                    <a:bodyPr/>
                    <a:lstStyle/>
                    <a:p>
                      <a:pPr algn="ctr">
                        <a:lnSpc>
                          <a:spcPct val="130000"/>
                        </a:lnSpc>
                      </a:pPr>
                      <a:r>
                        <a:rPr lang="vi-VN" sz="1800" noProof="0" dirty="0">
                          <a:latin typeface="#9Slide03 Cabin Condensed Bold" panose="00000806000000000000" pitchFamily="2" charset="0"/>
                        </a:rPr>
                        <a:t>Trả lời</a:t>
                      </a:r>
                    </a:p>
                  </a:txBody>
                  <a:tcPr marL="68580" marR="68580" marT="34290" marB="34290" anchor="ctr">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10001"/>
                  </a:ext>
                </a:extLst>
              </a:tr>
              <a:tr h="677955">
                <a:tc rowSpan="2">
                  <a:txBody>
                    <a:bodyPr/>
                    <a:lstStyle/>
                    <a:p>
                      <a:pPr algn="just">
                        <a:lnSpc>
                          <a:spcPct val="130000"/>
                        </a:lnSpc>
                      </a:pPr>
                      <a:r>
                        <a:rPr lang="en-US" sz="1800" noProof="0" dirty="0">
                          <a:latin typeface="#9Slide03 Cabin Condensed Bold" panose="00000806000000000000" pitchFamily="2" charset="0"/>
                        </a:rPr>
                        <a:t>1. </a:t>
                      </a:r>
                      <a:r>
                        <a:rPr lang="vi-VN" sz="1800" noProof="0" dirty="0">
                          <a:latin typeface="#9Slide03 Cabin Condensed Bold" panose="00000806000000000000" pitchFamily="2" charset="0"/>
                        </a:rPr>
                        <a:t>Em hãy</a:t>
                      </a:r>
                      <a:r>
                        <a:rPr lang="vi-VN" sz="1800" baseline="0" noProof="0" dirty="0">
                          <a:latin typeface="#9Slide03 Cabin Condensed Bold" panose="00000806000000000000" pitchFamily="2" charset="0"/>
                        </a:rPr>
                        <a:t> phân biệt nấm túi và nấm đảm.</a:t>
                      </a:r>
                      <a:endParaRPr lang="vi-VN" sz="1800" noProof="0" dirty="0">
                        <a:latin typeface="#9Slide03 Cabin Condensed Bold" panose="00000806000000000000" pitchFamily="2" charset="0"/>
                      </a:endParaRPr>
                    </a:p>
                  </a:txBody>
                  <a:tcPr marL="68580" marR="68580" marT="34290" marB="34290" anchor="ctr"/>
                </a:tc>
                <a:tc>
                  <a:txBody>
                    <a:bodyPr/>
                    <a:lstStyle/>
                    <a:p>
                      <a:pPr algn="ctr">
                        <a:lnSpc>
                          <a:spcPct val="130000"/>
                        </a:lnSpc>
                      </a:pPr>
                      <a:r>
                        <a:rPr lang="vi-VN" sz="1800" noProof="0" dirty="0">
                          <a:solidFill>
                            <a:srgbClr val="002060"/>
                          </a:solidFill>
                          <a:latin typeface="#9Slide03 Cabin Condensed Bold" panose="00000806000000000000" pitchFamily="2" charset="0"/>
                        </a:rPr>
                        <a:t>Nấm túi</a:t>
                      </a:r>
                    </a:p>
                  </a:txBody>
                  <a:tcPr marL="68580" marR="68580" marT="34290" marB="34290" anchor="ctr"/>
                </a:tc>
                <a:tc>
                  <a:txBody>
                    <a:bodyPr/>
                    <a:lstStyle/>
                    <a:p>
                      <a:pPr algn="ctr">
                        <a:lnSpc>
                          <a:spcPct val="130000"/>
                        </a:lnSpc>
                      </a:pPr>
                      <a:r>
                        <a:rPr lang="vi-VN" sz="1800" noProof="0" dirty="0">
                          <a:solidFill>
                            <a:srgbClr val="002060"/>
                          </a:solidFill>
                          <a:latin typeface="#9Slide03 Cabin Condensed Bold" panose="00000806000000000000" pitchFamily="2" charset="0"/>
                        </a:rPr>
                        <a:t>Nấm đảm</a:t>
                      </a:r>
                    </a:p>
                  </a:txBody>
                  <a:tcPr marL="68580" marR="68580" marT="34290" marB="34290" anchor="ctr"/>
                </a:tc>
                <a:extLst>
                  <a:ext uri="{0D108BD9-81ED-4DB2-BD59-A6C34878D82A}">
                    <a16:rowId xmlns="" xmlns:a16="http://schemas.microsoft.com/office/drawing/2014/main" val="10002"/>
                  </a:ext>
                </a:extLst>
              </a:tr>
              <a:tr h="677955">
                <a:tc vMerge="1">
                  <a:txBody>
                    <a:bodyPr/>
                    <a:lstStyle/>
                    <a:p>
                      <a:endParaRPr lang="en-US"/>
                    </a:p>
                  </a:txBody>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solidFill>
                      <a:schemeClr val="accent3">
                        <a:lumMod val="20000"/>
                        <a:lumOff val="80000"/>
                      </a:schemeClr>
                    </a:solidFill>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solidFill>
                      <a:schemeClr val="accent3">
                        <a:lumMod val="20000"/>
                        <a:lumOff val="8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103641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83551153"/>
              </p:ext>
            </p:extLst>
          </p:nvPr>
        </p:nvGraphicFramePr>
        <p:xfrm>
          <a:off x="208504" y="1136135"/>
          <a:ext cx="8726992" cy="3815171"/>
        </p:xfrm>
        <a:graphic>
          <a:graphicData uri="http://schemas.openxmlformats.org/drawingml/2006/table">
            <a:tbl>
              <a:tblPr firstRow="1" bandRow="1">
                <a:tableStyleId>{7DF18680-E054-41AD-8BC1-D1AEF772440D}</a:tableStyleId>
              </a:tblPr>
              <a:tblGrid>
                <a:gridCol w="2321168">
                  <a:extLst>
                    <a:ext uri="{9D8B030D-6E8A-4147-A177-3AD203B41FA5}">
                      <a16:colId xmlns="" xmlns:a16="http://schemas.microsoft.com/office/drawing/2014/main" val="20000"/>
                    </a:ext>
                  </a:extLst>
                </a:gridCol>
                <a:gridCol w="3420191">
                  <a:extLst>
                    <a:ext uri="{9D8B030D-6E8A-4147-A177-3AD203B41FA5}">
                      <a16:colId xmlns="" xmlns:a16="http://schemas.microsoft.com/office/drawing/2014/main" val="20001"/>
                    </a:ext>
                  </a:extLst>
                </a:gridCol>
                <a:gridCol w="2985633">
                  <a:extLst>
                    <a:ext uri="{9D8B030D-6E8A-4147-A177-3AD203B41FA5}">
                      <a16:colId xmlns="" xmlns:a16="http://schemas.microsoft.com/office/drawing/2014/main" val="20002"/>
                    </a:ext>
                  </a:extLst>
                </a:gridCol>
              </a:tblGrid>
              <a:tr h="583567">
                <a:tc gridSpan="3">
                  <a:txBody>
                    <a:bodyPr/>
                    <a:lstStyle/>
                    <a:p>
                      <a:pPr algn="ctr">
                        <a:lnSpc>
                          <a:spcPct val="130000"/>
                        </a:lnSpc>
                      </a:pPr>
                      <a:r>
                        <a:rPr lang="en-US" sz="1900" noProof="0" dirty="0">
                          <a:latin typeface="#9Slide03 Cabin Condensed Bold" panose="00000806000000000000" pitchFamily="2" charset="0"/>
                        </a:rPr>
                        <a:t>PHIẾU</a:t>
                      </a:r>
                      <a:r>
                        <a:rPr lang="en-US" sz="1900" baseline="0" noProof="0" dirty="0">
                          <a:latin typeface="#9Slide03 Cabin Condensed Bold" panose="00000806000000000000" pitchFamily="2" charset="0"/>
                        </a:rPr>
                        <a:t> SỐ 2</a:t>
                      </a:r>
                      <a:endParaRPr lang="vi-VN" sz="1900" noProof="0" dirty="0">
                        <a:latin typeface="#9Slide03 Cabin Condensed Bold" panose="00000806000000000000" pitchFamily="2" charset="0"/>
                      </a:endParaRPr>
                    </a:p>
                  </a:txBody>
                  <a:tcPr marL="68580" marR="68580" marT="34290" marB="34290" anchor="ctr">
                    <a:solidFill>
                      <a:schemeClr val="accent4">
                        <a:lumMod val="50000"/>
                      </a:schemeClr>
                    </a:solidFill>
                  </a:tcPr>
                </a:tc>
                <a:tc hMerge="1">
                  <a:txBody>
                    <a:bodyPr/>
                    <a:lstStyle/>
                    <a:p>
                      <a:endParaRPr lang="en-US" dirty="0"/>
                    </a:p>
                  </a:txBody>
                  <a:tcPr/>
                </a:tc>
                <a:tc hMerge="1">
                  <a:txBody>
                    <a:bodyPr/>
                    <a:lstStyle/>
                    <a:p>
                      <a:endParaRPr lang="en-US"/>
                    </a:p>
                  </a:txBody>
                  <a:tcPr/>
                </a:tc>
                <a:extLst>
                  <a:ext uri="{0D108BD9-81ED-4DB2-BD59-A6C34878D82A}">
                    <a16:rowId xmlns="" xmlns:a16="http://schemas.microsoft.com/office/drawing/2014/main" val="10000"/>
                  </a:ext>
                </a:extLst>
              </a:tr>
              <a:tr h="583567">
                <a:tc>
                  <a:txBody>
                    <a:bodyPr/>
                    <a:lstStyle/>
                    <a:p>
                      <a:pPr algn="ctr">
                        <a:lnSpc>
                          <a:spcPct val="130000"/>
                        </a:lnSpc>
                      </a:pPr>
                      <a:r>
                        <a:rPr lang="vi-VN" sz="1900" noProof="0" dirty="0">
                          <a:latin typeface="#9Slide03 Cabin Condensed Bold" panose="00000806000000000000" pitchFamily="2" charset="0"/>
                        </a:rPr>
                        <a:t>Câu</a:t>
                      </a:r>
                      <a:r>
                        <a:rPr lang="vi-VN" sz="1900" baseline="0" noProof="0" dirty="0">
                          <a:latin typeface="#9Slide03 Cabin Condensed Bold" panose="00000806000000000000" pitchFamily="2" charset="0"/>
                        </a:rPr>
                        <a:t> hỏi</a:t>
                      </a:r>
                      <a:endParaRPr lang="vi-VN" sz="1900" noProof="0" dirty="0">
                        <a:latin typeface="#9Slide03 Cabin Condensed Bold" panose="00000806000000000000" pitchFamily="2" charset="0"/>
                      </a:endParaRPr>
                    </a:p>
                  </a:txBody>
                  <a:tcPr marL="68580" marR="68580" marT="34290" marB="34290" anchor="ctr">
                    <a:solidFill>
                      <a:schemeClr val="accent2">
                        <a:lumMod val="20000"/>
                        <a:lumOff val="80000"/>
                      </a:schemeClr>
                    </a:solidFill>
                  </a:tcPr>
                </a:tc>
                <a:tc gridSpan="2">
                  <a:txBody>
                    <a:bodyPr/>
                    <a:lstStyle/>
                    <a:p>
                      <a:pPr algn="ctr">
                        <a:lnSpc>
                          <a:spcPct val="130000"/>
                        </a:lnSpc>
                      </a:pPr>
                      <a:r>
                        <a:rPr lang="vi-VN" sz="1900" noProof="0" dirty="0">
                          <a:latin typeface="#9Slide03 Cabin Condensed Bold" panose="00000806000000000000" pitchFamily="2" charset="0"/>
                        </a:rPr>
                        <a:t>Trả lời</a:t>
                      </a:r>
                    </a:p>
                  </a:txBody>
                  <a:tcPr marL="68580" marR="68580" marT="34290" marB="34290" anchor="ctr">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10001"/>
                  </a:ext>
                </a:extLst>
              </a:tr>
              <a:tr h="583567">
                <a:tc rowSpan="2">
                  <a:txBody>
                    <a:bodyPr/>
                    <a:lstStyle/>
                    <a:p>
                      <a:pPr algn="just">
                        <a:lnSpc>
                          <a:spcPct val="130000"/>
                        </a:lnSpc>
                      </a:pPr>
                      <a:r>
                        <a:rPr lang="en-US" sz="1900" noProof="0" dirty="0">
                          <a:latin typeface="#9Slide03 Cabin Condensed Bold" panose="00000806000000000000" pitchFamily="2" charset="0"/>
                        </a:rPr>
                        <a:t>1. </a:t>
                      </a:r>
                      <a:r>
                        <a:rPr lang="vi-VN" sz="1900" noProof="0" dirty="0">
                          <a:latin typeface="#9Slide03 Cabin Condensed Bold" panose="00000806000000000000" pitchFamily="2" charset="0"/>
                        </a:rPr>
                        <a:t>Em hãy</a:t>
                      </a:r>
                      <a:r>
                        <a:rPr lang="vi-VN" sz="1900" baseline="0" noProof="0" dirty="0">
                          <a:latin typeface="#9Slide03 Cabin Condensed Bold" panose="00000806000000000000" pitchFamily="2" charset="0"/>
                        </a:rPr>
                        <a:t> phân biệt nấm túi và nấm đảm.</a:t>
                      </a:r>
                      <a:endParaRPr lang="vi-VN" sz="1900" noProof="0" dirty="0">
                        <a:latin typeface="#9Slide03 Cabin Condensed Bold" panose="00000806000000000000" pitchFamily="2" charset="0"/>
                      </a:endParaRPr>
                    </a:p>
                  </a:txBody>
                  <a:tcPr marL="68580" marR="68580" marT="34290" marB="34290" anchor="ctr"/>
                </a:tc>
                <a:tc>
                  <a:txBody>
                    <a:bodyPr/>
                    <a:lstStyle/>
                    <a:p>
                      <a:pPr algn="ctr">
                        <a:lnSpc>
                          <a:spcPct val="130000"/>
                        </a:lnSpc>
                      </a:pPr>
                      <a:r>
                        <a:rPr lang="vi-VN" sz="1900" noProof="0">
                          <a:solidFill>
                            <a:srgbClr val="002060"/>
                          </a:solidFill>
                          <a:latin typeface="#9Slide03 Cabin Condensed Bold" panose="00000806000000000000" pitchFamily="2" charset="0"/>
                        </a:rPr>
                        <a:t>Nấm túi</a:t>
                      </a:r>
                      <a:endParaRPr lang="vi-VN" sz="1900" noProof="0" dirty="0">
                        <a:solidFill>
                          <a:srgbClr val="002060"/>
                        </a:solidFill>
                        <a:latin typeface="#9Slide03 Cabin Condensed Bold" panose="00000806000000000000" pitchFamily="2" charset="0"/>
                      </a:endParaRPr>
                    </a:p>
                  </a:txBody>
                  <a:tcPr marL="68580" marR="68580" marT="34290" marB="34290" anchor="ctr">
                    <a:solidFill>
                      <a:schemeClr val="bg1"/>
                    </a:solidFill>
                  </a:tcPr>
                </a:tc>
                <a:tc>
                  <a:txBody>
                    <a:bodyPr/>
                    <a:lstStyle/>
                    <a:p>
                      <a:pPr algn="ctr">
                        <a:lnSpc>
                          <a:spcPct val="130000"/>
                        </a:lnSpc>
                      </a:pPr>
                      <a:r>
                        <a:rPr lang="vi-VN" sz="1900" noProof="0" dirty="0">
                          <a:solidFill>
                            <a:srgbClr val="002060"/>
                          </a:solidFill>
                          <a:latin typeface="#9Slide03 Cabin Condensed Bold" panose="00000806000000000000" pitchFamily="2" charset="0"/>
                        </a:rPr>
                        <a:t>Nấm đảm</a:t>
                      </a:r>
                    </a:p>
                  </a:txBody>
                  <a:tcPr marL="68580" marR="68580" marT="34290" marB="34290" anchor="ctr">
                    <a:solidFill>
                      <a:schemeClr val="bg1"/>
                    </a:solidFill>
                  </a:tcPr>
                </a:tc>
                <a:extLst>
                  <a:ext uri="{0D108BD9-81ED-4DB2-BD59-A6C34878D82A}">
                    <a16:rowId xmlns="" xmlns:a16="http://schemas.microsoft.com/office/drawing/2014/main" val="10002"/>
                  </a:ext>
                </a:extLst>
              </a:tr>
              <a:tr h="2064470">
                <a:tc vMerge="1">
                  <a:txBody>
                    <a:bodyPr/>
                    <a:lstStyle/>
                    <a:p>
                      <a:endParaRPr lang="en-US"/>
                    </a:p>
                  </a:txBody>
                  <a:tcPr/>
                </a:tc>
                <a:tc>
                  <a:txBody>
                    <a:bodyPr/>
                    <a:lstStyle/>
                    <a:p>
                      <a:pPr marL="342900" indent="-342900" algn="just">
                        <a:lnSpc>
                          <a:spcPct val="130000"/>
                        </a:lnSpc>
                        <a:buFont typeface="Wingdings" panose="05000000000000000000" pitchFamily="2" charset="2"/>
                        <a:buChar char="§"/>
                      </a:pPr>
                      <a:r>
                        <a:rPr lang="vi-VN" sz="1900" noProof="0" dirty="0" err="1">
                          <a:latin typeface="#9Slide03 Cabin Condensed Bold" panose="00000806000000000000" pitchFamily="2" charset="0"/>
                        </a:rPr>
                        <a:t>Nấm</a:t>
                      </a:r>
                      <a:r>
                        <a:rPr lang="vi-VN" sz="1900" noProof="0" dirty="0">
                          <a:latin typeface="#9Slide03 Cabin Condensed Bold" panose="00000806000000000000" pitchFamily="2" charset="0"/>
                        </a:rPr>
                        <a:t> </a:t>
                      </a:r>
                      <a:r>
                        <a:rPr lang="vi-VN" sz="1900" noProof="0" dirty="0" err="1">
                          <a:latin typeface="#9Slide03 Cabin Condensed Bold" panose="00000806000000000000" pitchFamily="2" charset="0"/>
                        </a:rPr>
                        <a:t>thể</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dạng</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hình</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túi</a:t>
                      </a:r>
                      <a:endParaRPr lang="vi-VN" sz="1900" baseline="0" noProof="0" dirty="0">
                        <a:latin typeface="#9Slide03 Cabin Condensed Bold" panose="00000806000000000000" pitchFamily="2" charset="0"/>
                      </a:endParaRPr>
                    </a:p>
                    <a:p>
                      <a:pPr marL="342900" indent="-342900" algn="just">
                        <a:lnSpc>
                          <a:spcPct val="130000"/>
                        </a:lnSpc>
                        <a:buFont typeface="Wingdings" panose="05000000000000000000" pitchFamily="2" charset="2"/>
                        <a:buChar char="§"/>
                      </a:pPr>
                      <a:r>
                        <a:rPr lang="vi-VN" sz="1900" noProof="0" dirty="0">
                          <a:latin typeface="#9Slide03 Cabin Condensed Bold" panose="00000806000000000000" pitchFamily="2" charset="0"/>
                        </a:rPr>
                        <a:t>Sinh </a:t>
                      </a:r>
                      <a:r>
                        <a:rPr lang="vi-VN" sz="1900" noProof="0" dirty="0" err="1">
                          <a:latin typeface="#9Slide03 Cabin Condensed Bold" panose="00000806000000000000" pitchFamily="2" charset="0"/>
                        </a:rPr>
                        <a:t>sản</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bằng</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bào</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tử</a:t>
                      </a:r>
                      <a:r>
                        <a:rPr lang="vi-VN" sz="1900" baseline="0" noProof="0" dirty="0">
                          <a:latin typeface="#9Slide03 Cabin Condensed Bold" panose="00000806000000000000" pitchFamily="2" charset="0"/>
                        </a:rPr>
                        <a:t> </a:t>
                      </a:r>
                      <a:r>
                        <a:rPr lang="vi-VN" sz="1900" baseline="0" noProof="0" dirty="0" err="1">
                          <a:latin typeface="#9Slide03 Cabin Condensed Bold" panose="00000806000000000000" pitchFamily="2" charset="0"/>
                        </a:rPr>
                        <a:t>túi</a:t>
                      </a:r>
                      <a:endParaRPr lang="vi-VN" sz="1900" noProof="0" dirty="0">
                        <a:latin typeface="#9Slide03 Cabin Condensed Bold" panose="00000806000000000000" pitchFamily="2" charset="0"/>
                      </a:endParaRPr>
                    </a:p>
                  </a:txBody>
                  <a:tcPr marL="68580" marR="68580" marT="34290" marB="34290" anchor="ctr">
                    <a:solidFill>
                      <a:schemeClr val="accent3">
                        <a:lumMod val="20000"/>
                        <a:lumOff val="80000"/>
                      </a:schemeClr>
                    </a:solidFill>
                  </a:tcPr>
                </a:tc>
                <a:tc>
                  <a:txBody>
                    <a:bodyPr/>
                    <a:lstStyle/>
                    <a:p>
                      <a:pPr marL="0" indent="0" algn="just">
                        <a:lnSpc>
                          <a:spcPct val="130000"/>
                        </a:lnSpc>
                        <a:buFont typeface="Wingdings" panose="05000000000000000000" pitchFamily="2" charset="2"/>
                        <a:buChar char="§"/>
                      </a:pPr>
                      <a:r>
                        <a:rPr lang="en-US" sz="1900" noProof="0" dirty="0">
                          <a:latin typeface="#9Slide03 Cabin Condensed Bold" panose="00000806000000000000" pitchFamily="2" charset="0"/>
                        </a:rPr>
                        <a:t> </a:t>
                      </a:r>
                      <a:r>
                        <a:rPr lang="vi-VN" sz="1900" noProof="0" dirty="0" err="1">
                          <a:latin typeface="#9Slide03 Cabin Condensed Bold" panose="00000806000000000000" pitchFamily="2" charset="0"/>
                        </a:rPr>
                        <a:t>Nấm</a:t>
                      </a:r>
                      <a:r>
                        <a:rPr lang="vi-VN" sz="1900" noProof="0" dirty="0">
                          <a:latin typeface="#9Slide03 Cabin Condensed Bold" panose="00000806000000000000" pitchFamily="2" charset="0"/>
                        </a:rPr>
                        <a:t> thể</a:t>
                      </a:r>
                      <a:r>
                        <a:rPr lang="vi-VN" sz="1900" baseline="0" noProof="0" dirty="0">
                          <a:latin typeface="#9Slide03 Cabin Condensed Bold" panose="00000806000000000000" pitchFamily="2" charset="0"/>
                        </a:rPr>
                        <a:t> dạng hình mũ</a:t>
                      </a:r>
                    </a:p>
                    <a:p>
                      <a:pPr marL="0" indent="0" algn="just">
                        <a:lnSpc>
                          <a:spcPct val="130000"/>
                        </a:lnSpc>
                        <a:buFont typeface="Wingdings" panose="05000000000000000000" pitchFamily="2" charset="2"/>
                        <a:buChar char="§"/>
                      </a:pPr>
                      <a:r>
                        <a:rPr lang="en-US" sz="1900" noProof="0" dirty="0">
                          <a:latin typeface="#9Slide03 Cabin Condensed Bold" panose="00000806000000000000" pitchFamily="2" charset="0"/>
                        </a:rPr>
                        <a:t> </a:t>
                      </a:r>
                      <a:r>
                        <a:rPr lang="vi-VN" sz="1900" noProof="0" dirty="0">
                          <a:latin typeface="#9Slide03 Cabin Condensed Bold" panose="00000806000000000000" pitchFamily="2" charset="0"/>
                        </a:rPr>
                        <a:t>Sinh sản</a:t>
                      </a:r>
                      <a:r>
                        <a:rPr lang="vi-VN" sz="1900" baseline="0" noProof="0" dirty="0">
                          <a:latin typeface="#9Slide03 Cabin Condensed Bold" panose="00000806000000000000" pitchFamily="2" charset="0"/>
                        </a:rPr>
                        <a:t> bằng bào tử đảm</a:t>
                      </a:r>
                      <a:endParaRPr lang="vi-VN" sz="1900" noProof="0" dirty="0">
                        <a:latin typeface="#9Slide03 Cabin Condensed Bold" panose="00000806000000000000" pitchFamily="2" charset="0"/>
                      </a:endParaRPr>
                    </a:p>
                  </a:txBody>
                  <a:tcPr marL="68580" marR="68580" marT="34290" marB="34290" anchor="ctr">
                    <a:solidFill>
                      <a:schemeClr val="accent3">
                        <a:lumMod val="20000"/>
                        <a:lumOff val="8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502315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76726" y="80682"/>
            <a:ext cx="8790548" cy="3959495"/>
            <a:chOff x="60634" y="778811"/>
            <a:chExt cx="11720730" cy="5185584"/>
          </a:xfrm>
        </p:grpSpPr>
        <p:pic>
          <p:nvPicPr>
            <p:cNvPr id="4" name="Picture 3"/>
            <p:cNvPicPr>
              <a:picLocks noChangeAspect="1"/>
            </p:cNvPicPr>
            <p:nvPr/>
          </p:nvPicPr>
          <p:blipFill rotWithShape="1">
            <a:blip r:embed="rId2"/>
            <a:srcRect t="-3133"/>
            <a:stretch/>
          </p:blipFill>
          <p:spPr>
            <a:xfrm>
              <a:off x="60634" y="778811"/>
              <a:ext cx="11720730" cy="3888710"/>
            </a:xfrm>
            <a:prstGeom prst="rect">
              <a:avLst/>
            </a:prstGeom>
          </p:spPr>
        </p:pic>
        <p:grpSp>
          <p:nvGrpSpPr>
            <p:cNvPr id="17" name="Group 16"/>
            <p:cNvGrpSpPr/>
            <p:nvPr/>
          </p:nvGrpSpPr>
          <p:grpSpPr>
            <a:xfrm>
              <a:off x="3105035" y="5147256"/>
              <a:ext cx="7466766" cy="817139"/>
              <a:chOff x="3105035" y="5147256"/>
              <a:chExt cx="7466766" cy="817139"/>
            </a:xfrm>
          </p:grpSpPr>
          <p:sp>
            <p:nvSpPr>
              <p:cNvPr id="15" name="TextBox 14"/>
              <p:cNvSpPr txBox="1"/>
              <p:nvPr/>
            </p:nvSpPr>
            <p:spPr>
              <a:xfrm>
                <a:off x="4822267" y="5430915"/>
                <a:ext cx="5749534" cy="533480"/>
              </a:xfrm>
              <a:prstGeom prst="rect">
                <a:avLst/>
              </a:prstGeom>
              <a:noFill/>
            </p:spPr>
            <p:txBody>
              <a:bodyPr wrap="square" rtlCol="0">
                <a:spAutoFit/>
              </a:bodyPr>
              <a:lstStyle/>
              <a:p>
                <a:pPr algn="ctr"/>
                <a:endParaRPr lang="vi-VN" sz="2000" i="1" dirty="0">
                  <a:solidFill>
                    <a:schemeClr val="bg1"/>
                  </a:solidFill>
                </a:endParaRPr>
              </a:p>
            </p:txBody>
          </p:sp>
          <p:sp>
            <p:nvSpPr>
              <p:cNvPr id="16" name="Rounded Rectangle 15"/>
              <p:cNvSpPr/>
              <p:nvPr/>
            </p:nvSpPr>
            <p:spPr>
              <a:xfrm>
                <a:off x="3105035" y="5147256"/>
                <a:ext cx="6424001" cy="477136"/>
              </a:xfrm>
              <a:prstGeom prst="roundRect">
                <a:avLst>
                  <a:gd name="adj" fmla="val 50000"/>
                </a:avLst>
              </a:prstGeom>
              <a:gradFill>
                <a:gsLst>
                  <a:gs pos="0">
                    <a:srgbClr val="FFC000"/>
                  </a:gs>
                  <a:gs pos="34000">
                    <a:srgbClr val="FFC000"/>
                  </a:gs>
                  <a:gs pos="66000">
                    <a:srgbClr val="FFC000"/>
                  </a:gs>
                  <a:gs pos="97000">
                    <a:srgbClr val="FFC000"/>
                  </a:gs>
                </a:gsLst>
                <a:lin ang="2700000" scaled="1"/>
              </a:gra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b="1" i="1" dirty="0" err="1">
                    <a:solidFill>
                      <a:schemeClr val="bg1"/>
                    </a:solidFill>
                  </a:rPr>
                  <a:t>Cấu</a:t>
                </a:r>
                <a:r>
                  <a:rPr lang="vi-VN" sz="2000" b="1" i="1" dirty="0">
                    <a:solidFill>
                      <a:schemeClr val="bg1"/>
                    </a:solidFill>
                  </a:rPr>
                  <a:t> </a:t>
                </a:r>
                <a:r>
                  <a:rPr lang="vi-VN" sz="2000" b="1" i="1" dirty="0" err="1">
                    <a:solidFill>
                      <a:schemeClr val="bg1"/>
                    </a:solidFill>
                  </a:rPr>
                  <a:t>tạo</a:t>
                </a:r>
                <a:r>
                  <a:rPr lang="vi-VN" sz="2000" b="1" i="1" dirty="0">
                    <a:solidFill>
                      <a:schemeClr val="bg1"/>
                    </a:solidFill>
                  </a:rPr>
                  <a:t> </a:t>
                </a:r>
                <a:r>
                  <a:rPr lang="vi-VN" sz="2000" b="1" i="1" dirty="0" err="1">
                    <a:solidFill>
                      <a:schemeClr val="bg1"/>
                    </a:solidFill>
                  </a:rPr>
                  <a:t>nấm</a:t>
                </a:r>
                <a:r>
                  <a:rPr lang="vi-VN" sz="2000" b="1" i="1" dirty="0">
                    <a:solidFill>
                      <a:schemeClr val="bg1"/>
                    </a:solidFill>
                  </a:rPr>
                  <a:t> đơn </a:t>
                </a:r>
                <a:r>
                  <a:rPr lang="vi-VN" sz="2000" b="1" i="1" dirty="0" err="1">
                    <a:solidFill>
                      <a:schemeClr val="bg1"/>
                    </a:solidFill>
                  </a:rPr>
                  <a:t>bào</a:t>
                </a:r>
                <a:r>
                  <a:rPr lang="vi-VN" sz="2000" b="1" i="1" dirty="0">
                    <a:solidFill>
                      <a:schemeClr val="bg1"/>
                    </a:solidFill>
                  </a:rPr>
                  <a:t> </a:t>
                </a:r>
                <a:r>
                  <a:rPr lang="vi-VN" sz="2000" b="1" i="1" dirty="0" err="1">
                    <a:solidFill>
                      <a:schemeClr val="bg1"/>
                    </a:solidFill>
                  </a:rPr>
                  <a:t>và</a:t>
                </a:r>
                <a:r>
                  <a:rPr lang="vi-VN" sz="2000" b="1" i="1" dirty="0">
                    <a:solidFill>
                      <a:schemeClr val="bg1"/>
                    </a:solidFill>
                  </a:rPr>
                  <a:t> </a:t>
                </a:r>
                <a:r>
                  <a:rPr lang="vi-VN" sz="2000" b="1" i="1" dirty="0" err="1">
                    <a:solidFill>
                      <a:schemeClr val="bg1"/>
                    </a:solidFill>
                  </a:rPr>
                  <a:t>nấm</a:t>
                </a:r>
                <a:r>
                  <a:rPr lang="vi-VN" sz="2000" b="1" i="1" dirty="0">
                    <a:solidFill>
                      <a:schemeClr val="bg1"/>
                    </a:solidFill>
                  </a:rPr>
                  <a:t> đa </a:t>
                </a:r>
                <a:r>
                  <a:rPr lang="vi-VN" sz="2000" b="1" i="1" dirty="0" err="1">
                    <a:solidFill>
                      <a:schemeClr val="bg1"/>
                    </a:solidFill>
                  </a:rPr>
                  <a:t>bào</a:t>
                </a:r>
                <a:endParaRPr lang="vi-VN" sz="2000" b="1" i="1" dirty="0">
                  <a:solidFill>
                    <a:schemeClr val="bg1"/>
                  </a:solidFill>
                </a:endParaRPr>
              </a:p>
            </p:txBody>
          </p:sp>
        </p:grpSp>
      </p:grpSp>
      <p:sp>
        <p:nvSpPr>
          <p:cNvPr id="20" name="TextBox 19"/>
          <p:cNvSpPr txBox="1"/>
          <p:nvPr/>
        </p:nvSpPr>
        <p:spPr>
          <a:xfrm>
            <a:off x="798844" y="3081986"/>
            <a:ext cx="1251020" cy="323165"/>
          </a:xfrm>
          <a:prstGeom prst="rect">
            <a:avLst/>
          </a:prstGeom>
          <a:noFill/>
        </p:spPr>
        <p:txBody>
          <a:bodyPr wrap="square" rtlCol="0">
            <a:spAutoFit/>
          </a:bodyPr>
          <a:lstStyle/>
          <a:p>
            <a:pPr algn="ctr"/>
            <a:r>
              <a:rPr lang="vi-VN" sz="1500" dirty="0">
                <a:solidFill>
                  <a:schemeClr val="bg1"/>
                </a:solidFill>
              </a:rPr>
              <a:t>Nấm men</a:t>
            </a:r>
          </a:p>
        </p:txBody>
      </p:sp>
      <p:sp>
        <p:nvSpPr>
          <p:cNvPr id="21" name="TextBox 20"/>
          <p:cNvSpPr txBox="1"/>
          <p:nvPr/>
        </p:nvSpPr>
        <p:spPr>
          <a:xfrm>
            <a:off x="4175090" y="3059723"/>
            <a:ext cx="1251020" cy="323165"/>
          </a:xfrm>
          <a:prstGeom prst="rect">
            <a:avLst/>
          </a:prstGeom>
          <a:noFill/>
        </p:spPr>
        <p:txBody>
          <a:bodyPr wrap="square" rtlCol="0">
            <a:spAutoFit/>
          </a:bodyPr>
          <a:lstStyle/>
          <a:p>
            <a:pPr algn="ctr"/>
            <a:r>
              <a:rPr lang="vi-VN" sz="1500" dirty="0">
                <a:solidFill>
                  <a:schemeClr val="bg1"/>
                </a:solidFill>
              </a:rPr>
              <a:t>Nấm độc đỏ</a:t>
            </a:r>
          </a:p>
        </p:txBody>
      </p:sp>
      <p:sp>
        <p:nvSpPr>
          <p:cNvPr id="22" name="TextBox 21"/>
          <p:cNvSpPr txBox="1"/>
          <p:nvPr/>
        </p:nvSpPr>
        <p:spPr>
          <a:xfrm>
            <a:off x="7151914" y="3059723"/>
            <a:ext cx="1251020" cy="323165"/>
          </a:xfrm>
          <a:prstGeom prst="rect">
            <a:avLst/>
          </a:prstGeom>
          <a:noFill/>
        </p:spPr>
        <p:txBody>
          <a:bodyPr wrap="square" rtlCol="0">
            <a:spAutoFit/>
          </a:bodyPr>
          <a:lstStyle/>
          <a:p>
            <a:pPr algn="ctr"/>
            <a:r>
              <a:rPr lang="vi-VN" sz="1500" dirty="0">
                <a:solidFill>
                  <a:schemeClr val="bg1"/>
                </a:solidFill>
              </a:rPr>
              <a:t>Nấm hương</a:t>
            </a:r>
          </a:p>
        </p:txBody>
      </p:sp>
      <p:sp>
        <p:nvSpPr>
          <p:cNvPr id="19" name="Rectangle 18"/>
          <p:cNvSpPr/>
          <p:nvPr/>
        </p:nvSpPr>
        <p:spPr>
          <a:xfrm>
            <a:off x="185691" y="3858746"/>
            <a:ext cx="8790548" cy="111789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lvl="2" indent="179388">
              <a:lnSpc>
                <a:spcPct val="130000"/>
              </a:lnSpc>
              <a:buFont typeface="+mj-lt"/>
              <a:buAutoNum type="arabicPeriod"/>
              <a:tabLst>
                <a:tab pos="8615363" algn="l"/>
              </a:tabLst>
            </a:pPr>
            <a:r>
              <a:rPr lang="vi-VN" sz="2000" dirty="0">
                <a:solidFill>
                  <a:srgbClr val="FFFF00"/>
                </a:solidFill>
              </a:rPr>
              <a:t>Nấm men có cơ thể chỉ gồm 1 tế bào nên gọi là nấm đơn bào; các loại nấm còn lại có hệ sợi nấm cấu tạo từ nhiều tế bào được gọi là nấm đa bào.</a:t>
            </a:r>
          </a:p>
          <a:p>
            <a:pPr marL="0" lvl="2" indent="179388">
              <a:lnSpc>
                <a:spcPct val="130000"/>
              </a:lnSpc>
              <a:buFont typeface="+mj-lt"/>
              <a:buAutoNum type="arabicPeriod"/>
              <a:tabLst>
                <a:tab pos="8615363" algn="l"/>
              </a:tabLst>
            </a:pPr>
            <a:r>
              <a:rPr lang="vi-VN" sz="2000" dirty="0">
                <a:solidFill>
                  <a:srgbClr val="FFFF00"/>
                </a:solidFill>
              </a:rPr>
              <a:t>Nấm đơn bào chỉ có 1 tế bào. Nấm đa bào có hệ sợi nấm đa bào.</a:t>
            </a:r>
          </a:p>
        </p:txBody>
      </p:sp>
      <p:sp>
        <p:nvSpPr>
          <p:cNvPr id="23" name="Cloud 4">
            <a:extLst>
              <a:ext uri="{FF2B5EF4-FFF2-40B4-BE49-F238E27FC236}">
                <a16:creationId xmlns="" xmlns:a16="http://schemas.microsoft.com/office/drawing/2014/main" id="{AB11F55F-D6A1-4B51-8856-3E840433AD49}"/>
              </a:ext>
            </a:extLst>
          </p:cNvPr>
          <p:cNvSpPr/>
          <p:nvPr/>
        </p:nvSpPr>
        <p:spPr>
          <a:xfrm>
            <a:off x="176726" y="223108"/>
            <a:ext cx="8967274" cy="4602785"/>
          </a:xfrm>
          <a:prstGeom prst="cloud">
            <a:avLst/>
          </a:prstGeom>
          <a:solidFill>
            <a:schemeClr val="accent1"/>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685800" lvl="1" indent="-342900" algn="just">
              <a:lnSpc>
                <a:spcPct val="130000"/>
              </a:lnSpc>
              <a:buAutoNum type="arabicPeriod"/>
            </a:pPr>
            <a:r>
              <a:rPr lang="vi-VN" sz="3000" dirty="0">
                <a:solidFill>
                  <a:srgbClr val="FFFF00"/>
                </a:solidFill>
              </a:rPr>
              <a:t>Quan</a:t>
            </a:r>
            <a:r>
              <a:rPr lang="en-US" sz="3000" dirty="0">
                <a:solidFill>
                  <a:srgbClr val="FFFF00"/>
                </a:solidFill>
              </a:rPr>
              <a:t> </a:t>
            </a:r>
            <a:r>
              <a:rPr lang="vi-VN" sz="3000" dirty="0" err="1">
                <a:solidFill>
                  <a:srgbClr val="FFFF00"/>
                </a:solidFill>
              </a:rPr>
              <a:t>sát</a:t>
            </a:r>
            <a:r>
              <a:rPr lang="vi-VN" sz="3000" dirty="0">
                <a:solidFill>
                  <a:srgbClr val="FFFF00"/>
                </a:solidFill>
              </a:rPr>
              <a:t> </a:t>
            </a:r>
            <a:r>
              <a:rPr lang="vi-VN" sz="3000" dirty="0" err="1">
                <a:solidFill>
                  <a:srgbClr val="FFFF00"/>
                </a:solidFill>
              </a:rPr>
              <a:t>hình</a:t>
            </a:r>
            <a:r>
              <a:rPr lang="vi-VN" sz="3000" dirty="0">
                <a:solidFill>
                  <a:srgbClr val="FFFF00"/>
                </a:solidFill>
              </a:rPr>
              <a:t> </a:t>
            </a:r>
            <a:r>
              <a:rPr lang="en-US" sz="3000" dirty="0" err="1">
                <a:solidFill>
                  <a:srgbClr val="FFFF00"/>
                </a:solidFill>
              </a:rPr>
              <a:t>sau</a:t>
            </a:r>
            <a:r>
              <a:rPr lang="vi-VN" sz="3000" dirty="0">
                <a:solidFill>
                  <a:srgbClr val="FFFF00"/>
                </a:solidFill>
              </a:rPr>
              <a:t>, </a:t>
            </a:r>
            <a:r>
              <a:rPr lang="vi-VN" sz="3000" dirty="0" err="1">
                <a:solidFill>
                  <a:srgbClr val="FFFF00"/>
                </a:solidFill>
              </a:rPr>
              <a:t>hãy</a:t>
            </a:r>
            <a:r>
              <a:rPr lang="vi-VN" sz="3000" dirty="0">
                <a:solidFill>
                  <a:srgbClr val="FFFF00"/>
                </a:solidFill>
              </a:rPr>
              <a:t> nêu </a:t>
            </a:r>
            <a:r>
              <a:rPr lang="vi-VN" sz="3000" dirty="0" err="1">
                <a:solidFill>
                  <a:srgbClr val="FFFF00"/>
                </a:solidFill>
              </a:rPr>
              <a:t>sự</a:t>
            </a:r>
            <a:r>
              <a:rPr lang="vi-VN" sz="3000" dirty="0">
                <a:solidFill>
                  <a:srgbClr val="FFFF00"/>
                </a:solidFill>
              </a:rPr>
              <a:t> </a:t>
            </a:r>
            <a:r>
              <a:rPr lang="vi-VN" sz="3000" dirty="0" err="1">
                <a:solidFill>
                  <a:srgbClr val="FFFF00"/>
                </a:solidFill>
              </a:rPr>
              <a:t>khác</a:t>
            </a:r>
            <a:r>
              <a:rPr lang="vi-VN" sz="3000" dirty="0">
                <a:solidFill>
                  <a:srgbClr val="FFFF00"/>
                </a:solidFill>
              </a:rPr>
              <a:t> nhau </a:t>
            </a:r>
            <a:r>
              <a:rPr lang="vi-VN" sz="3000" dirty="0" err="1">
                <a:solidFill>
                  <a:srgbClr val="FFFF00"/>
                </a:solidFill>
              </a:rPr>
              <a:t>giữa</a:t>
            </a:r>
            <a:r>
              <a:rPr lang="vi-VN" sz="3000" dirty="0">
                <a:solidFill>
                  <a:srgbClr val="FFFF00"/>
                </a:solidFill>
              </a:rPr>
              <a:t> </a:t>
            </a:r>
            <a:r>
              <a:rPr lang="vi-VN" sz="3000" dirty="0" err="1">
                <a:solidFill>
                  <a:srgbClr val="FFFF00"/>
                </a:solidFill>
              </a:rPr>
              <a:t>đặc</a:t>
            </a:r>
            <a:r>
              <a:rPr lang="vi-VN" sz="3000" dirty="0">
                <a:solidFill>
                  <a:srgbClr val="FFFF00"/>
                </a:solidFill>
              </a:rPr>
              <a:t> </a:t>
            </a:r>
            <a:r>
              <a:rPr lang="vi-VN" sz="3000" dirty="0" err="1">
                <a:solidFill>
                  <a:srgbClr val="FFFF00"/>
                </a:solidFill>
              </a:rPr>
              <a:t>điểm</a:t>
            </a:r>
            <a:r>
              <a:rPr lang="vi-VN" sz="3000" dirty="0">
                <a:solidFill>
                  <a:srgbClr val="FFFF00"/>
                </a:solidFill>
              </a:rPr>
              <a:t> </a:t>
            </a:r>
            <a:r>
              <a:rPr lang="vi-VN" sz="3000" dirty="0" err="1">
                <a:solidFill>
                  <a:srgbClr val="FFFF00"/>
                </a:solidFill>
              </a:rPr>
              <a:t>cấu</a:t>
            </a:r>
            <a:r>
              <a:rPr lang="vi-VN" sz="3000" dirty="0">
                <a:solidFill>
                  <a:srgbClr val="FFFF00"/>
                </a:solidFill>
              </a:rPr>
              <a:t> </a:t>
            </a:r>
            <a:r>
              <a:rPr lang="vi-VN" sz="3000" dirty="0" err="1">
                <a:solidFill>
                  <a:srgbClr val="FFFF00"/>
                </a:solidFill>
              </a:rPr>
              <a:t>tạo</a:t>
            </a:r>
            <a:r>
              <a:rPr lang="vi-VN" sz="3000" dirty="0">
                <a:solidFill>
                  <a:srgbClr val="FFFF00"/>
                </a:solidFill>
              </a:rPr>
              <a:t> </a:t>
            </a:r>
            <a:r>
              <a:rPr lang="vi-VN" sz="3000" dirty="0" err="1">
                <a:solidFill>
                  <a:srgbClr val="FFFF00"/>
                </a:solidFill>
              </a:rPr>
              <a:t>nấm</a:t>
            </a:r>
            <a:r>
              <a:rPr lang="vi-VN" sz="3000" dirty="0">
                <a:solidFill>
                  <a:srgbClr val="FFFF00"/>
                </a:solidFill>
              </a:rPr>
              <a:t> men so </a:t>
            </a:r>
            <a:r>
              <a:rPr lang="vi-VN" sz="3000" dirty="0" err="1">
                <a:solidFill>
                  <a:srgbClr val="FFFF00"/>
                </a:solidFill>
              </a:rPr>
              <a:t>với</a:t>
            </a:r>
            <a:r>
              <a:rPr lang="vi-VN" sz="3000" dirty="0">
                <a:solidFill>
                  <a:srgbClr val="FFFF00"/>
                </a:solidFill>
              </a:rPr>
              <a:t> </a:t>
            </a:r>
            <a:r>
              <a:rPr lang="vi-VN" sz="3000" dirty="0" err="1">
                <a:solidFill>
                  <a:srgbClr val="FFFF00"/>
                </a:solidFill>
              </a:rPr>
              <a:t>các</a:t>
            </a:r>
            <a:r>
              <a:rPr lang="vi-VN" sz="3000" dirty="0">
                <a:solidFill>
                  <a:srgbClr val="FFFF00"/>
                </a:solidFill>
              </a:rPr>
              <a:t> </a:t>
            </a:r>
            <a:r>
              <a:rPr lang="vi-VN" sz="3000" dirty="0" err="1">
                <a:solidFill>
                  <a:srgbClr val="FFFF00"/>
                </a:solidFill>
              </a:rPr>
              <a:t>nấm</a:t>
            </a:r>
            <a:r>
              <a:rPr lang="vi-VN" sz="3000" dirty="0">
                <a:solidFill>
                  <a:srgbClr val="FFFF00"/>
                </a:solidFill>
              </a:rPr>
              <a:t> </a:t>
            </a:r>
            <a:r>
              <a:rPr lang="vi-VN" sz="3000" dirty="0" err="1">
                <a:solidFill>
                  <a:srgbClr val="FFFF00"/>
                </a:solidFill>
              </a:rPr>
              <a:t>khác</a:t>
            </a:r>
            <a:r>
              <a:rPr lang="en-US" sz="3000" dirty="0">
                <a:solidFill>
                  <a:srgbClr val="FFFF00"/>
                </a:solidFill>
              </a:rPr>
              <a:t>?</a:t>
            </a:r>
          </a:p>
          <a:p>
            <a:pPr marL="685800" lvl="1" indent="-342900" algn="just">
              <a:lnSpc>
                <a:spcPct val="130000"/>
              </a:lnSpc>
              <a:buAutoNum type="arabicPeriod"/>
            </a:pPr>
            <a:r>
              <a:rPr lang="vi-VN" sz="3000" dirty="0" err="1">
                <a:solidFill>
                  <a:srgbClr val="FFFF00"/>
                </a:solidFill>
              </a:rPr>
              <a:t>Từ</a:t>
            </a:r>
            <a:r>
              <a:rPr lang="vi-VN" sz="3000" dirty="0">
                <a:solidFill>
                  <a:srgbClr val="FFFF00"/>
                </a:solidFill>
              </a:rPr>
              <a:t> </a:t>
            </a:r>
            <a:r>
              <a:rPr lang="vi-VN" sz="3000" dirty="0" err="1">
                <a:solidFill>
                  <a:srgbClr val="FFFF00"/>
                </a:solidFill>
              </a:rPr>
              <a:t>đó</a:t>
            </a:r>
            <a:r>
              <a:rPr lang="vi-VN" sz="3000" dirty="0">
                <a:solidFill>
                  <a:srgbClr val="FFFF00"/>
                </a:solidFill>
              </a:rPr>
              <a:t>, em </a:t>
            </a:r>
            <a:r>
              <a:rPr lang="vi-VN" sz="3000" dirty="0" err="1">
                <a:solidFill>
                  <a:srgbClr val="FFFF00"/>
                </a:solidFill>
              </a:rPr>
              <a:t>hãy</a:t>
            </a:r>
            <a:r>
              <a:rPr lang="vi-VN" sz="3000" dirty="0">
                <a:solidFill>
                  <a:srgbClr val="FFFF00"/>
                </a:solidFill>
              </a:rPr>
              <a:t> phân </a:t>
            </a:r>
            <a:r>
              <a:rPr lang="vi-VN" sz="3000" dirty="0" err="1">
                <a:solidFill>
                  <a:srgbClr val="FFFF00"/>
                </a:solidFill>
              </a:rPr>
              <a:t>biệt</a:t>
            </a:r>
            <a:r>
              <a:rPr lang="vi-VN" sz="3000" dirty="0">
                <a:solidFill>
                  <a:srgbClr val="FFFF00"/>
                </a:solidFill>
              </a:rPr>
              <a:t> </a:t>
            </a:r>
            <a:r>
              <a:rPr lang="vi-VN" sz="3000" dirty="0" err="1">
                <a:solidFill>
                  <a:srgbClr val="FFFF00"/>
                </a:solidFill>
              </a:rPr>
              <a:t>nấm</a:t>
            </a:r>
            <a:r>
              <a:rPr lang="vi-VN" sz="3000" dirty="0">
                <a:solidFill>
                  <a:srgbClr val="FFFF00"/>
                </a:solidFill>
              </a:rPr>
              <a:t> đơn </a:t>
            </a:r>
            <a:r>
              <a:rPr lang="vi-VN" sz="3000" dirty="0" err="1">
                <a:solidFill>
                  <a:srgbClr val="FFFF00"/>
                </a:solidFill>
              </a:rPr>
              <a:t>bào</a:t>
            </a:r>
            <a:r>
              <a:rPr lang="vi-VN" sz="3000" dirty="0">
                <a:solidFill>
                  <a:srgbClr val="FFFF00"/>
                </a:solidFill>
              </a:rPr>
              <a:t> </a:t>
            </a:r>
            <a:r>
              <a:rPr lang="vi-VN" sz="3000" dirty="0" err="1">
                <a:solidFill>
                  <a:srgbClr val="FFFF00"/>
                </a:solidFill>
              </a:rPr>
              <a:t>và</a:t>
            </a:r>
            <a:r>
              <a:rPr lang="vi-VN" sz="3000" dirty="0">
                <a:solidFill>
                  <a:srgbClr val="FFFF00"/>
                </a:solidFill>
              </a:rPr>
              <a:t> </a:t>
            </a:r>
            <a:r>
              <a:rPr lang="vi-VN" sz="3000" dirty="0" err="1">
                <a:solidFill>
                  <a:srgbClr val="FFFF00"/>
                </a:solidFill>
              </a:rPr>
              <a:t>nấm</a:t>
            </a:r>
            <a:r>
              <a:rPr lang="vi-VN" sz="3000" dirty="0">
                <a:solidFill>
                  <a:srgbClr val="FFFF00"/>
                </a:solidFill>
              </a:rPr>
              <a:t> đa </a:t>
            </a:r>
            <a:r>
              <a:rPr lang="vi-VN" sz="3000" dirty="0" err="1">
                <a:solidFill>
                  <a:srgbClr val="FFFF00"/>
                </a:solidFill>
              </a:rPr>
              <a:t>bào</a:t>
            </a:r>
            <a:r>
              <a:rPr lang="en-US" sz="3000" dirty="0">
                <a:solidFill>
                  <a:srgbClr val="FFFF00"/>
                </a:solidFill>
              </a:rPr>
              <a:t>?</a:t>
            </a:r>
            <a:endParaRPr lang="vi-VN" sz="3000" dirty="0">
              <a:solidFill>
                <a:srgbClr val="FFFF00"/>
              </a:solidFill>
            </a:endParaRPr>
          </a:p>
        </p:txBody>
      </p:sp>
    </p:spTree>
    <p:extLst>
      <p:ext uri="{BB962C8B-B14F-4D97-AF65-F5344CB8AC3E}">
        <p14:creationId xmlns:p14="http://schemas.microsoft.com/office/powerpoint/2010/main" val="357055169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3"/>
                                        </p:tgtEl>
                                        <p:attrNameLst>
                                          <p:attrName>ppt_w</p:attrName>
                                        </p:attrNameLst>
                                      </p:cBhvr>
                                      <p:tavLst>
                                        <p:tav tm="0">
                                          <p:val>
                                            <p:strVal val="ppt_w"/>
                                          </p:val>
                                        </p:tav>
                                        <p:tav tm="100000">
                                          <p:val>
                                            <p:fltVal val="0"/>
                                          </p:val>
                                        </p:tav>
                                      </p:tavLst>
                                    </p:anim>
                                    <p:anim calcmode="lin" valueType="num">
                                      <p:cBhvr>
                                        <p:cTn id="14" dur="500"/>
                                        <p:tgtEl>
                                          <p:spTgt spid="23"/>
                                        </p:tgtEl>
                                        <p:attrNameLst>
                                          <p:attrName>ppt_h</p:attrName>
                                        </p:attrNameLst>
                                      </p:cBhvr>
                                      <p:tavLst>
                                        <p:tav tm="0">
                                          <p:val>
                                            <p:strVal val="ppt_h"/>
                                          </p:val>
                                        </p:tav>
                                        <p:tav tm="100000">
                                          <p:val>
                                            <p:fltVal val="0"/>
                                          </p:val>
                                        </p:tav>
                                      </p:tavLst>
                                    </p:anim>
                                    <p:set>
                                      <p:cBhvr>
                                        <p:cTn id="15" dur="1" fill="hold">
                                          <p:stCondLst>
                                            <p:cond delay="499"/>
                                          </p:stCondLst>
                                        </p:cTn>
                                        <p:tgtEl>
                                          <p:spTgt spid="23"/>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childTnLst>
                          </p:cTn>
                        </p:par>
                      </p:childTnLst>
                    </p:cTn>
                  </p:par>
                </p:childTnLst>
              </p:cTn>
              <p:nextCondLst>
                <p:cond evt="onClick" delay="0">
                  <p:tgtEl>
                    <p:spTgt spid="18"/>
                  </p:tgtEl>
                </p:cond>
              </p:nextCondLst>
            </p:seq>
          </p:childTnLst>
        </p:cTn>
      </p:par>
    </p:tnLst>
    <p:bldLst>
      <p:bldP spid="20" grpId="0"/>
      <p:bldP spid="21" grpId="0"/>
      <p:bldP spid="22" grpId="0"/>
      <p:bldP spid="19"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2049" y="159668"/>
            <a:ext cx="8901950" cy="553573"/>
            <a:chOff x="1223408" y="1069370"/>
            <a:chExt cx="9983157" cy="849058"/>
          </a:xfrm>
        </p:grpSpPr>
        <p:sp>
          <p:nvSpPr>
            <p:cNvPr id="3" name="Rectangle 2"/>
            <p:cNvSpPr/>
            <p:nvPr/>
          </p:nvSpPr>
          <p:spPr>
            <a:xfrm>
              <a:off x="1223408" y="1069370"/>
              <a:ext cx="9746901" cy="849058"/>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FFFF00"/>
                </a:solidFill>
              </a:endParaRPr>
            </a:p>
          </p:txBody>
        </p:sp>
        <p:sp>
          <p:nvSpPr>
            <p:cNvPr id="7" name="TextBox 6"/>
            <p:cNvSpPr txBox="1"/>
            <p:nvPr/>
          </p:nvSpPr>
          <p:spPr>
            <a:xfrm>
              <a:off x="1249790" y="1183497"/>
              <a:ext cx="9956775" cy="651445"/>
            </a:xfrm>
            <a:prstGeom prst="rect">
              <a:avLst/>
            </a:prstGeom>
            <a:noFill/>
          </p:spPr>
          <p:txBody>
            <a:bodyPr wrap="square" rtlCol="0">
              <a:spAutoFit/>
            </a:bodyPr>
            <a:lstStyle/>
            <a:p>
              <a:pPr algn="just">
                <a:lnSpc>
                  <a:spcPct val="120000"/>
                </a:lnSpc>
              </a:pPr>
              <a:r>
                <a:rPr lang="vi-VN" sz="1800" dirty="0">
                  <a:solidFill>
                    <a:srgbClr val="FFFF00"/>
                  </a:solidFill>
                </a:rPr>
                <a:t>Em hãy xác định môi trường sống của một số nấm bằng cách hoàn thành theo mẫu</a:t>
              </a:r>
              <a:r>
                <a:rPr lang="en-US" sz="1800" dirty="0">
                  <a:solidFill>
                    <a:srgbClr val="FFFF00"/>
                  </a:solidFill>
                </a:rPr>
                <a:t>:</a:t>
              </a:r>
              <a:endParaRPr lang="vi-VN" sz="1800" dirty="0">
                <a:solidFill>
                  <a:srgbClr val="FFFF00"/>
                </a:solidFill>
              </a:endParaRPr>
            </a:p>
          </p:txBody>
        </p:sp>
      </p:grpSp>
      <p:graphicFrame>
        <p:nvGraphicFramePr>
          <p:cNvPr id="13" name="Table 12"/>
          <p:cNvGraphicFramePr>
            <a:graphicFrameLocks noGrp="1"/>
          </p:cNvGraphicFramePr>
          <p:nvPr>
            <p:extLst>
              <p:ext uri="{D42A27DB-BD31-4B8C-83A1-F6EECF244321}">
                <p14:modId xmlns:p14="http://schemas.microsoft.com/office/powerpoint/2010/main" val="1907824989"/>
              </p:ext>
            </p:extLst>
          </p:nvPr>
        </p:nvGraphicFramePr>
        <p:xfrm>
          <a:off x="640954" y="797868"/>
          <a:ext cx="3903074" cy="405459"/>
        </p:xfrm>
        <a:graphic>
          <a:graphicData uri="http://schemas.openxmlformats.org/drawingml/2006/table">
            <a:tbl>
              <a:tblPr firstRow="1" bandRow="1">
                <a:tableStyleId>{5C22544A-7EE6-4342-B048-85BDC9FD1C3A}</a:tableStyleId>
              </a:tblPr>
              <a:tblGrid>
                <a:gridCol w="1951537">
                  <a:extLst>
                    <a:ext uri="{9D8B030D-6E8A-4147-A177-3AD203B41FA5}">
                      <a16:colId xmlns="" xmlns:a16="http://schemas.microsoft.com/office/drawing/2014/main" val="20000"/>
                    </a:ext>
                  </a:extLst>
                </a:gridCol>
                <a:gridCol w="1951537">
                  <a:extLst>
                    <a:ext uri="{9D8B030D-6E8A-4147-A177-3AD203B41FA5}">
                      <a16:colId xmlns="" xmlns:a16="http://schemas.microsoft.com/office/drawing/2014/main" val="20001"/>
                    </a:ext>
                  </a:extLst>
                </a:gridCol>
              </a:tblGrid>
              <a:tr h="405459">
                <a:tc>
                  <a:txBody>
                    <a:bodyPr/>
                    <a:lstStyle/>
                    <a:p>
                      <a:pPr algn="ctr"/>
                      <a:r>
                        <a:rPr lang="vi-VN" sz="1500" b="1" noProof="0" dirty="0"/>
                        <a:t>Tên</a:t>
                      </a:r>
                      <a:r>
                        <a:rPr lang="vi-VN" sz="1500" b="1" baseline="0" noProof="0" dirty="0"/>
                        <a:t> nấm</a:t>
                      </a:r>
                      <a:endParaRPr lang="vi-VN" sz="1500" b="1" noProof="0" dirty="0"/>
                    </a:p>
                  </a:txBody>
                  <a:tcPr marL="68580" marR="68580" marT="34290" marB="34290" anchor="ctr">
                    <a:solidFill>
                      <a:srgbClr val="002060"/>
                    </a:solidFill>
                  </a:tcPr>
                </a:tc>
                <a:tc>
                  <a:txBody>
                    <a:bodyPr/>
                    <a:lstStyle/>
                    <a:p>
                      <a:pPr algn="ctr"/>
                      <a:r>
                        <a:rPr lang="vi-VN" sz="1500" b="1" noProof="0" dirty="0"/>
                        <a:t>Môi</a:t>
                      </a:r>
                      <a:r>
                        <a:rPr lang="vi-VN" sz="1500" b="1" baseline="0" noProof="0" dirty="0"/>
                        <a:t> trường</a:t>
                      </a:r>
                      <a:endParaRPr lang="vi-VN" sz="1500" b="1" noProof="0" dirty="0"/>
                    </a:p>
                  </a:txBody>
                  <a:tcPr marL="68580" marR="68580" marT="34290" marB="34290" anchor="ctr">
                    <a:solidFill>
                      <a:srgbClr val="002060"/>
                    </a:solidFill>
                  </a:tcPr>
                </a:tc>
                <a:extLst>
                  <a:ext uri="{0D108BD9-81ED-4DB2-BD59-A6C34878D82A}">
                    <a16:rowId xmlns="" xmlns:a16="http://schemas.microsoft.com/office/drawing/2014/main" val="1000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220584599"/>
              </p:ext>
            </p:extLst>
          </p:nvPr>
        </p:nvGraphicFramePr>
        <p:xfrm>
          <a:off x="5012326" y="800591"/>
          <a:ext cx="3903074" cy="405459"/>
        </p:xfrm>
        <a:graphic>
          <a:graphicData uri="http://schemas.openxmlformats.org/drawingml/2006/table">
            <a:tbl>
              <a:tblPr firstRow="1" bandRow="1">
                <a:tableStyleId>{5C22544A-7EE6-4342-B048-85BDC9FD1C3A}</a:tableStyleId>
              </a:tblPr>
              <a:tblGrid>
                <a:gridCol w="1951537">
                  <a:extLst>
                    <a:ext uri="{9D8B030D-6E8A-4147-A177-3AD203B41FA5}">
                      <a16:colId xmlns="" xmlns:a16="http://schemas.microsoft.com/office/drawing/2014/main" val="20000"/>
                    </a:ext>
                  </a:extLst>
                </a:gridCol>
                <a:gridCol w="1951537">
                  <a:extLst>
                    <a:ext uri="{9D8B030D-6E8A-4147-A177-3AD203B41FA5}">
                      <a16:colId xmlns="" xmlns:a16="http://schemas.microsoft.com/office/drawing/2014/main" val="20001"/>
                    </a:ext>
                  </a:extLst>
                </a:gridCol>
              </a:tblGrid>
              <a:tr h="405459">
                <a:tc>
                  <a:txBody>
                    <a:bodyPr/>
                    <a:lstStyle/>
                    <a:p>
                      <a:pPr algn="ctr"/>
                      <a:r>
                        <a:rPr lang="vi-VN" sz="1500" b="1" noProof="0" dirty="0"/>
                        <a:t>Tên</a:t>
                      </a:r>
                      <a:r>
                        <a:rPr lang="vi-VN" sz="1500" b="1" baseline="0" noProof="0" dirty="0"/>
                        <a:t> nấm</a:t>
                      </a:r>
                      <a:endParaRPr lang="vi-VN" sz="1500" b="1" noProof="0" dirty="0"/>
                    </a:p>
                  </a:txBody>
                  <a:tcPr marL="68580" marR="68580" marT="34290" marB="34290" anchor="ctr">
                    <a:solidFill>
                      <a:srgbClr val="002060"/>
                    </a:solidFill>
                  </a:tcPr>
                </a:tc>
                <a:tc>
                  <a:txBody>
                    <a:bodyPr/>
                    <a:lstStyle/>
                    <a:p>
                      <a:pPr algn="ctr"/>
                      <a:r>
                        <a:rPr lang="vi-VN" sz="1500" b="1" noProof="0" dirty="0"/>
                        <a:t>Môi</a:t>
                      </a:r>
                      <a:r>
                        <a:rPr lang="vi-VN" sz="1500" b="1" baseline="0" noProof="0" dirty="0"/>
                        <a:t> trường</a:t>
                      </a:r>
                      <a:endParaRPr lang="vi-VN" sz="1500" b="1" noProof="0" dirty="0"/>
                    </a:p>
                  </a:txBody>
                  <a:tcPr marL="68580" marR="68580" marT="34290" marB="34290" anchor="ctr">
                    <a:solidFill>
                      <a:srgbClr val="002060"/>
                    </a:solidFill>
                  </a:tcPr>
                </a:tc>
                <a:extLst>
                  <a:ext uri="{0D108BD9-81ED-4DB2-BD59-A6C34878D82A}">
                    <a16:rowId xmlns="" xmlns:a16="http://schemas.microsoft.com/office/drawing/2014/main" val="10000"/>
                  </a:ext>
                </a:extLst>
              </a:tr>
            </a:tbl>
          </a:graphicData>
        </a:graphic>
      </p:graphicFrame>
      <p:grpSp>
        <p:nvGrpSpPr>
          <p:cNvPr id="23" name="Group 22"/>
          <p:cNvGrpSpPr/>
          <p:nvPr/>
        </p:nvGrpSpPr>
        <p:grpSpPr>
          <a:xfrm>
            <a:off x="42312" y="1312854"/>
            <a:ext cx="2566791" cy="3366958"/>
            <a:chOff x="-558608" y="2102293"/>
            <a:chExt cx="3422389" cy="4489277"/>
          </a:xfrm>
        </p:grpSpPr>
        <p:grpSp>
          <p:nvGrpSpPr>
            <p:cNvPr id="17" name="Group 16"/>
            <p:cNvGrpSpPr/>
            <p:nvPr/>
          </p:nvGrpSpPr>
          <p:grpSpPr>
            <a:xfrm>
              <a:off x="783182" y="2102293"/>
              <a:ext cx="2080599" cy="4489277"/>
              <a:chOff x="783182" y="2102293"/>
              <a:chExt cx="2080599" cy="4489277"/>
            </a:xfrm>
          </p:grpSpPr>
          <p:pic>
            <p:nvPicPr>
              <p:cNvPr id="3078" name="Picture 6" descr="Kỹ thuật trồng nấm rơm hiệu quả cao - Hội Nông Dân tỉnh Ninh Bìn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7718"/>
              <a:stretch/>
            </p:blipFill>
            <p:spPr bwMode="auto">
              <a:xfrm>
                <a:off x="783476" y="2102293"/>
                <a:ext cx="2063262" cy="127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0" name="Picture 8" descr="Nấm Tai Mèo - Mộc Nhĩ"/>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10" t="9302" r="7560" b="13250"/>
              <a:stretch/>
            </p:blipFill>
            <p:spPr bwMode="auto">
              <a:xfrm>
                <a:off x="783182" y="3596799"/>
                <a:ext cx="2064440" cy="12962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12" descr="Vien Sot ret Ky Sinh Trung - Con trung Quy Nh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094468" y="4822256"/>
                <a:ext cx="1474776" cy="2063851"/>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558608" y="2517488"/>
              <a:ext cx="1390525" cy="3594627"/>
              <a:chOff x="-598800" y="2537584"/>
              <a:chExt cx="1390525" cy="3594627"/>
            </a:xfrm>
          </p:grpSpPr>
          <p:sp>
            <p:nvSpPr>
              <p:cNvPr id="20" name="TextBox 19"/>
              <p:cNvSpPr txBox="1"/>
              <p:nvPr/>
            </p:nvSpPr>
            <p:spPr>
              <a:xfrm>
                <a:off x="-553477" y="2537584"/>
                <a:ext cx="1345202" cy="467820"/>
              </a:xfrm>
              <a:prstGeom prst="rect">
                <a:avLst/>
              </a:prstGeom>
              <a:noFill/>
              <a:ln>
                <a:noFill/>
              </a:ln>
            </p:spPr>
            <p:txBody>
              <a:bodyPr wrap="square" rtlCol="0">
                <a:spAutoFit/>
              </a:bodyPr>
              <a:lstStyle/>
              <a:p>
                <a:pPr algn="ctr">
                  <a:lnSpc>
                    <a:spcPct val="120000"/>
                  </a:lnSpc>
                </a:pPr>
                <a:r>
                  <a:rPr lang="vi-VN" sz="1500" dirty="0">
                    <a:solidFill>
                      <a:srgbClr val="FFFF00"/>
                    </a:solidFill>
                  </a:rPr>
                  <a:t>Nấm</a:t>
                </a:r>
                <a:r>
                  <a:rPr lang="en-US" sz="1500" dirty="0">
                    <a:solidFill>
                      <a:srgbClr val="FFFF00"/>
                    </a:solidFill>
                  </a:rPr>
                  <a:t> </a:t>
                </a:r>
                <a:r>
                  <a:rPr lang="vi-VN" sz="1500" dirty="0">
                    <a:solidFill>
                      <a:srgbClr val="FFFF00"/>
                    </a:solidFill>
                  </a:rPr>
                  <a:t>rơm</a:t>
                </a:r>
              </a:p>
            </p:txBody>
          </p:sp>
          <p:sp>
            <p:nvSpPr>
              <p:cNvPr id="26" name="TextBox 25"/>
              <p:cNvSpPr txBox="1"/>
              <p:nvPr/>
            </p:nvSpPr>
            <p:spPr>
              <a:xfrm>
                <a:off x="-559589" y="3827849"/>
                <a:ext cx="1345202" cy="837152"/>
              </a:xfrm>
              <a:prstGeom prst="rect">
                <a:avLst/>
              </a:prstGeom>
              <a:noFill/>
              <a:ln>
                <a:noFill/>
              </a:ln>
            </p:spPr>
            <p:txBody>
              <a:bodyPr wrap="square" rtlCol="0">
                <a:spAutoFit/>
              </a:bodyPr>
              <a:lstStyle/>
              <a:p>
                <a:pPr algn="ctr">
                  <a:lnSpc>
                    <a:spcPct val="120000"/>
                  </a:lnSpc>
                </a:pPr>
                <a:r>
                  <a:rPr lang="vi-VN" sz="1500" dirty="0" err="1">
                    <a:solidFill>
                      <a:srgbClr val="FFFF00"/>
                    </a:solidFill>
                  </a:rPr>
                  <a:t>Nấm</a:t>
                </a:r>
                <a:r>
                  <a:rPr lang="vi-VN" sz="1500" dirty="0">
                    <a:solidFill>
                      <a:srgbClr val="FFFF00"/>
                    </a:solidFill>
                  </a:rPr>
                  <a:t> </a:t>
                </a:r>
                <a:endParaRPr lang="en-US" sz="1500" dirty="0">
                  <a:solidFill>
                    <a:srgbClr val="FFFF00"/>
                  </a:solidFill>
                </a:endParaRPr>
              </a:p>
              <a:p>
                <a:pPr algn="ctr">
                  <a:lnSpc>
                    <a:spcPct val="120000"/>
                  </a:lnSpc>
                </a:pPr>
                <a:r>
                  <a:rPr lang="vi-VN" sz="1500" dirty="0" err="1">
                    <a:solidFill>
                      <a:srgbClr val="FFFF00"/>
                    </a:solidFill>
                  </a:rPr>
                  <a:t>mộc</a:t>
                </a:r>
                <a:r>
                  <a:rPr lang="vi-VN" sz="1500" dirty="0">
                    <a:solidFill>
                      <a:srgbClr val="FFFF00"/>
                    </a:solidFill>
                  </a:rPr>
                  <a:t> nhĩ</a:t>
                </a:r>
              </a:p>
            </p:txBody>
          </p:sp>
          <p:sp>
            <p:nvSpPr>
              <p:cNvPr id="27" name="TextBox 26"/>
              <p:cNvSpPr txBox="1"/>
              <p:nvPr/>
            </p:nvSpPr>
            <p:spPr>
              <a:xfrm>
                <a:off x="-598800" y="5664391"/>
                <a:ext cx="1345203" cy="467820"/>
              </a:xfrm>
              <a:prstGeom prst="rect">
                <a:avLst/>
              </a:prstGeom>
              <a:noFill/>
              <a:ln>
                <a:noFill/>
              </a:ln>
            </p:spPr>
            <p:txBody>
              <a:bodyPr wrap="square" rtlCol="0">
                <a:spAutoFit/>
              </a:bodyPr>
              <a:lstStyle/>
              <a:p>
                <a:pPr algn="ctr">
                  <a:lnSpc>
                    <a:spcPct val="120000"/>
                  </a:lnSpc>
                </a:pPr>
                <a:r>
                  <a:rPr lang="vi-VN" sz="1500" dirty="0">
                    <a:solidFill>
                      <a:srgbClr val="FFFF00"/>
                    </a:solidFill>
                  </a:rPr>
                  <a:t>Nấm mốc</a:t>
                </a:r>
              </a:p>
            </p:txBody>
          </p:sp>
        </p:grpSp>
      </p:grpSp>
      <p:grpSp>
        <p:nvGrpSpPr>
          <p:cNvPr id="25" name="Group 24"/>
          <p:cNvGrpSpPr/>
          <p:nvPr/>
        </p:nvGrpSpPr>
        <p:grpSpPr>
          <a:xfrm>
            <a:off x="5111935" y="1330782"/>
            <a:ext cx="1793631" cy="3090092"/>
            <a:chOff x="7018772" y="2190408"/>
            <a:chExt cx="2391508" cy="4120122"/>
          </a:xfrm>
        </p:grpSpPr>
        <p:pic>
          <p:nvPicPr>
            <p:cNvPr id="14" name="Picture 13"/>
            <p:cNvPicPr>
              <a:picLocks noChangeAspect="1"/>
            </p:cNvPicPr>
            <p:nvPr/>
          </p:nvPicPr>
          <p:blipFill>
            <a:blip r:embed="rId5"/>
            <a:stretch>
              <a:fillRect/>
            </a:stretch>
          </p:blipFill>
          <p:spPr>
            <a:xfrm>
              <a:off x="7174523" y="2190408"/>
              <a:ext cx="2080009" cy="1581145"/>
            </a:xfrm>
            <a:prstGeom prst="rect">
              <a:avLst/>
            </a:prstGeom>
          </p:spPr>
        </p:pic>
        <p:sp>
          <p:nvSpPr>
            <p:cNvPr id="24" name="TextBox 23"/>
            <p:cNvSpPr txBox="1"/>
            <p:nvPr/>
          </p:nvSpPr>
          <p:spPr>
            <a:xfrm>
              <a:off x="7486020" y="3820263"/>
              <a:ext cx="1457011" cy="430887"/>
            </a:xfrm>
            <a:prstGeom prst="rect">
              <a:avLst/>
            </a:prstGeom>
            <a:noFill/>
          </p:spPr>
          <p:txBody>
            <a:bodyPr wrap="square" rtlCol="0">
              <a:spAutoFit/>
            </a:bodyPr>
            <a:lstStyle/>
            <a:p>
              <a:pPr algn="ctr"/>
              <a:r>
                <a:rPr lang="vi-VN" sz="1500" dirty="0">
                  <a:solidFill>
                    <a:srgbClr val="FFFF00"/>
                  </a:solidFill>
                </a:rPr>
                <a:t>Nấm cốc</a:t>
              </a:r>
            </a:p>
          </p:txBody>
        </p:sp>
        <p:sp>
          <p:nvSpPr>
            <p:cNvPr id="31" name="TextBox 30"/>
            <p:cNvSpPr txBox="1"/>
            <p:nvPr/>
          </p:nvSpPr>
          <p:spPr>
            <a:xfrm>
              <a:off x="7018772" y="5879643"/>
              <a:ext cx="2391508" cy="430887"/>
            </a:xfrm>
            <a:prstGeom prst="rect">
              <a:avLst/>
            </a:prstGeom>
            <a:noFill/>
          </p:spPr>
          <p:txBody>
            <a:bodyPr wrap="square" rtlCol="0">
              <a:spAutoFit/>
            </a:bodyPr>
            <a:lstStyle/>
            <a:p>
              <a:pPr algn="ctr"/>
              <a:r>
                <a:rPr lang="vi-VN" sz="1500" dirty="0">
                  <a:solidFill>
                    <a:srgbClr val="FFFF00"/>
                  </a:solidFill>
                </a:rPr>
                <a:t>Nấm độc tán trắng</a:t>
              </a:r>
            </a:p>
          </p:txBody>
        </p:sp>
        <p:pic>
          <p:nvPicPr>
            <p:cNvPr id="32" name="Picture 8" descr="Ngắm nghía loài &amp;quot;nấm thần chết&amp;quot; ở Việt Nam - KhoaHoc.tv"/>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190" r="16669"/>
            <a:stretch/>
          </p:blipFill>
          <p:spPr bwMode="auto">
            <a:xfrm>
              <a:off x="7174523" y="4286206"/>
              <a:ext cx="2080009" cy="1495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8" name="TextBox 27"/>
          <p:cNvSpPr txBox="1"/>
          <p:nvPr/>
        </p:nvSpPr>
        <p:spPr>
          <a:xfrm>
            <a:off x="2682430" y="2573104"/>
            <a:ext cx="1813727" cy="627864"/>
          </a:xfrm>
          <a:prstGeom prst="rect">
            <a:avLst/>
          </a:prstGeom>
          <a:noFill/>
        </p:spPr>
        <p:txBody>
          <a:bodyPr wrap="square" rtlCol="0">
            <a:spAutoFit/>
          </a:bodyPr>
          <a:lstStyle/>
          <a:p>
            <a:pPr algn="ctr">
              <a:lnSpc>
                <a:spcPct val="120000"/>
              </a:lnSpc>
            </a:pPr>
            <a:r>
              <a:rPr lang="vi-VN" sz="1500" dirty="0">
                <a:solidFill>
                  <a:schemeClr val="bg1"/>
                </a:solidFill>
              </a:rPr>
              <a:t>Thân cây gỗ mục, môi trường ẩm,…</a:t>
            </a:r>
          </a:p>
        </p:txBody>
      </p:sp>
      <p:sp>
        <p:nvSpPr>
          <p:cNvPr id="35" name="TextBox 34"/>
          <p:cNvSpPr txBox="1"/>
          <p:nvPr/>
        </p:nvSpPr>
        <p:spPr>
          <a:xfrm>
            <a:off x="2264158" y="1643656"/>
            <a:ext cx="1915166" cy="323165"/>
          </a:xfrm>
          <a:prstGeom prst="rect">
            <a:avLst/>
          </a:prstGeom>
          <a:noFill/>
        </p:spPr>
        <p:txBody>
          <a:bodyPr wrap="square" rtlCol="0">
            <a:spAutoFit/>
          </a:bodyPr>
          <a:lstStyle/>
          <a:p>
            <a:pPr algn="ctr"/>
            <a:r>
              <a:rPr lang="vi-VN" sz="1500" dirty="0">
                <a:solidFill>
                  <a:schemeClr val="bg1"/>
                </a:solidFill>
              </a:rPr>
              <a:t>Rơm rạ</a:t>
            </a:r>
          </a:p>
        </p:txBody>
      </p:sp>
      <p:sp>
        <p:nvSpPr>
          <p:cNvPr id="36" name="TextBox 35"/>
          <p:cNvSpPr txBox="1"/>
          <p:nvPr/>
        </p:nvSpPr>
        <p:spPr>
          <a:xfrm>
            <a:off x="2717721" y="3658591"/>
            <a:ext cx="1882946" cy="904863"/>
          </a:xfrm>
          <a:prstGeom prst="rect">
            <a:avLst/>
          </a:prstGeom>
          <a:noFill/>
        </p:spPr>
        <p:txBody>
          <a:bodyPr wrap="square" rtlCol="0">
            <a:spAutoFit/>
          </a:bodyPr>
          <a:lstStyle/>
          <a:p>
            <a:pPr algn="ctr">
              <a:lnSpc>
                <a:spcPct val="120000"/>
              </a:lnSpc>
            </a:pPr>
            <a:r>
              <a:rPr lang="vi-VN" sz="1500" dirty="0">
                <a:solidFill>
                  <a:schemeClr val="bg1"/>
                </a:solidFill>
              </a:rPr>
              <a:t>Quần áo, tường ẩm, đồ dùng, trên cơ thể sinh vật, thức ăn,…</a:t>
            </a:r>
          </a:p>
        </p:txBody>
      </p:sp>
      <p:sp>
        <p:nvSpPr>
          <p:cNvPr id="37" name="TextBox 36"/>
          <p:cNvSpPr txBox="1"/>
          <p:nvPr/>
        </p:nvSpPr>
        <p:spPr>
          <a:xfrm>
            <a:off x="6668539" y="1702908"/>
            <a:ext cx="1915166" cy="323165"/>
          </a:xfrm>
          <a:prstGeom prst="rect">
            <a:avLst/>
          </a:prstGeom>
          <a:noFill/>
        </p:spPr>
        <p:txBody>
          <a:bodyPr wrap="square" rtlCol="0">
            <a:spAutoFit/>
          </a:bodyPr>
          <a:lstStyle/>
          <a:p>
            <a:pPr algn="ctr"/>
            <a:r>
              <a:rPr lang="vi-VN" sz="1500" dirty="0">
                <a:solidFill>
                  <a:schemeClr val="bg1"/>
                </a:solidFill>
              </a:rPr>
              <a:t>Thân cây mục</a:t>
            </a:r>
          </a:p>
        </p:txBody>
      </p:sp>
      <p:sp>
        <p:nvSpPr>
          <p:cNvPr id="38" name="TextBox 37"/>
          <p:cNvSpPr txBox="1"/>
          <p:nvPr/>
        </p:nvSpPr>
        <p:spPr>
          <a:xfrm>
            <a:off x="7018165" y="3122779"/>
            <a:ext cx="1915166" cy="627864"/>
          </a:xfrm>
          <a:prstGeom prst="rect">
            <a:avLst/>
          </a:prstGeom>
          <a:noFill/>
        </p:spPr>
        <p:txBody>
          <a:bodyPr wrap="square" rtlCol="0">
            <a:spAutoFit/>
          </a:bodyPr>
          <a:lstStyle/>
          <a:p>
            <a:pPr algn="just">
              <a:lnSpc>
                <a:spcPct val="120000"/>
              </a:lnSpc>
            </a:pPr>
            <a:r>
              <a:rPr lang="vi-VN" sz="1500" dirty="0">
                <a:solidFill>
                  <a:schemeClr val="bg1"/>
                </a:solidFill>
              </a:rPr>
              <a:t>Trong rừng những nơi môi trường ẩm.</a:t>
            </a:r>
          </a:p>
        </p:txBody>
      </p:sp>
    </p:spTree>
    <p:extLst>
      <p:ext uri="{BB962C8B-B14F-4D97-AF65-F5344CB8AC3E}">
        <p14:creationId xmlns:p14="http://schemas.microsoft.com/office/powerpoint/2010/main" val="1940189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randombar(horizont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heel(1)">
                                      <p:cBhvr>
                                        <p:cTn id="5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ấm Phim Hoạt Hình Màu Xanh Lá Cây - Miễn Phí vector hình ảnh trên Pixaba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66" r="14953" b="33309"/>
          <a:stretch/>
        </p:blipFill>
        <p:spPr bwMode="auto">
          <a:xfrm>
            <a:off x="306430" y="2759685"/>
            <a:ext cx="2579958" cy="2203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86388" y="180739"/>
            <a:ext cx="5807992" cy="4869025"/>
          </a:xfrm>
          <a:prstGeom prst="rect">
            <a:avLst/>
          </a:prstGeom>
          <a:noFill/>
        </p:spPr>
        <p:txBody>
          <a:bodyPr wrap="square" rtlCol="0">
            <a:spAutoFit/>
          </a:bodyPr>
          <a:lstStyle/>
          <a:p>
            <a:pPr algn="just">
              <a:lnSpc>
                <a:spcPct val="120000"/>
              </a:lnSpc>
            </a:pPr>
            <a:r>
              <a:rPr lang="vi-VN" sz="2000" dirty="0">
                <a:solidFill>
                  <a:srgbClr val="FFFF00"/>
                </a:solidFill>
                <a:latin typeface="Acumin Pro Condensed" panose="020B0806020202020204" pitchFamily="34" charset="0"/>
              </a:rPr>
              <a:t>Nấm </a:t>
            </a:r>
            <a:r>
              <a:rPr lang="vi-VN" sz="2000" dirty="0">
                <a:solidFill>
                  <a:schemeClr val="bg1"/>
                </a:solidFill>
                <a:latin typeface="Acumin Pro Condensed" panose="020B0806020202020204" pitchFamily="34" charset="0"/>
              </a:rPr>
              <a:t>thường sống ở những nơi ẩm ướt như </a:t>
            </a:r>
            <a:r>
              <a:rPr lang="vi-VN" sz="2000" dirty="0" smtClean="0">
                <a:solidFill>
                  <a:schemeClr val="bg1"/>
                </a:solidFill>
                <a:latin typeface="Acumin Pro Condensed" panose="020B0806020202020204" pitchFamily="34" charset="0"/>
              </a:rPr>
              <a:t>đấ</a:t>
            </a:r>
            <a:r>
              <a:rPr lang="en-US" sz="2000" dirty="0" smtClean="0">
                <a:solidFill>
                  <a:schemeClr val="bg1"/>
                </a:solidFill>
                <a:latin typeface="Acumin Pro Condensed" panose="020B0806020202020204" pitchFamily="34" charset="0"/>
              </a:rPr>
              <a:t>t</a:t>
            </a:r>
            <a:r>
              <a:rPr lang="vi-VN" sz="2000" dirty="0" smtClean="0">
                <a:solidFill>
                  <a:schemeClr val="bg1"/>
                </a:solidFill>
                <a:latin typeface="Acumin Pro Condensed" panose="020B0806020202020204" pitchFamily="34" charset="0"/>
              </a:rPr>
              <a:t>, </a:t>
            </a:r>
            <a:r>
              <a:rPr lang="vi-VN" sz="2000" dirty="0">
                <a:solidFill>
                  <a:schemeClr val="bg1"/>
                </a:solidFill>
                <a:latin typeface="Acumin Pro Condensed" panose="020B0806020202020204" pitchFamily="34" charset="0"/>
              </a:rPr>
              <a:t>rơm rạ, thức ăn, hoa quả,…</a:t>
            </a:r>
          </a:p>
          <a:p>
            <a:pPr algn="just">
              <a:lnSpc>
                <a:spcPct val="120000"/>
              </a:lnSpc>
            </a:pPr>
            <a:r>
              <a:rPr lang="vi-VN" sz="2000" dirty="0">
                <a:solidFill>
                  <a:srgbClr val="66CCFF"/>
                </a:solidFill>
                <a:latin typeface="Acumin Pro Condensed" panose="020B0806020202020204" pitchFamily="34" charset="0"/>
              </a:rPr>
              <a:t>Dựa vào đặc điểm cấu tạo</a:t>
            </a:r>
            <a:r>
              <a:rPr lang="vi-VN" sz="2000" dirty="0">
                <a:solidFill>
                  <a:schemeClr val="bg1"/>
                </a:solidFill>
                <a:latin typeface="Acumin Pro Condensed" panose="020B0806020202020204" pitchFamily="34" charset="0"/>
              </a:rPr>
              <a:t>, nấm chia thành 2 nhóm:</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đơn bào</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đa bào</a:t>
            </a:r>
          </a:p>
          <a:p>
            <a:pPr algn="just">
              <a:lnSpc>
                <a:spcPct val="120000"/>
              </a:lnSpc>
            </a:pPr>
            <a:r>
              <a:rPr lang="vi-VN" sz="2000" dirty="0">
                <a:solidFill>
                  <a:srgbClr val="66CCFF"/>
                </a:solidFill>
                <a:latin typeface="Acumin Pro Condensed" panose="020B0806020202020204" pitchFamily="34" charset="0"/>
              </a:rPr>
              <a:t>Dựa vào đặc điểm cơ quan sinh sản</a:t>
            </a:r>
            <a:r>
              <a:rPr lang="vi-VN" sz="2000" dirty="0">
                <a:solidFill>
                  <a:schemeClr val="bg1"/>
                </a:solidFill>
                <a:latin typeface="Acumin Pro Condensed" panose="020B0806020202020204" pitchFamily="34" charset="0"/>
              </a:rPr>
              <a:t>, nấm chia thành 2 nhóm:</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đảm: có cơ quan sinh sản là đảm bào tử, bào tử mọc trên đảm; đại diện: nấm rơm, nấm sò,….</a:t>
            </a:r>
          </a:p>
          <a:p>
            <a:pPr marL="0" lvl="1" indent="0" algn="just">
              <a:lnSpc>
                <a:spcPct val="120000"/>
              </a:lnSpc>
              <a:buFont typeface="Wingdings" panose="05000000000000000000" pitchFamily="2" charset="2"/>
              <a:buChar char="§"/>
            </a:pPr>
            <a:r>
              <a:rPr lang="en-US" sz="2000" dirty="0">
                <a:solidFill>
                  <a:schemeClr val="bg1"/>
                </a:solidFill>
                <a:latin typeface="Acumin Pro Condensed" panose="020B0806020202020204" pitchFamily="34" charset="0"/>
              </a:rPr>
              <a:t> </a:t>
            </a:r>
            <a:r>
              <a:rPr lang="vi-VN" sz="2000" dirty="0" err="1">
                <a:solidFill>
                  <a:schemeClr val="bg1"/>
                </a:solidFill>
                <a:latin typeface="Acumin Pro Condensed" panose="020B0806020202020204" pitchFamily="34" charset="0"/>
              </a:rPr>
              <a:t>Nấm</a:t>
            </a:r>
            <a:r>
              <a:rPr lang="vi-VN" sz="2000" dirty="0">
                <a:solidFill>
                  <a:schemeClr val="bg1"/>
                </a:solidFill>
                <a:latin typeface="Acumin Pro Condensed" panose="020B0806020202020204" pitchFamily="34" charset="0"/>
              </a:rPr>
              <a:t> túi: có cơ quan sinh sản là túi bào tử, bào tử nằm trong túi; đại diện nấm men, nấm mốc,…</a:t>
            </a:r>
          </a:p>
          <a:p>
            <a:pPr algn="just">
              <a:lnSpc>
                <a:spcPct val="120000"/>
              </a:lnSpc>
            </a:pPr>
            <a:r>
              <a:rPr lang="vi-VN" sz="2000" dirty="0">
                <a:solidFill>
                  <a:schemeClr val="bg1"/>
                </a:solidFill>
                <a:latin typeface="Acumin Pro Condensed" panose="020B0806020202020204" pitchFamily="34" charset="0"/>
              </a:rPr>
              <a:t>Ngoài ra, dựa vào một số đặc điểm bên ngoài, người ta có thể phân loại nấm ăn được và nấm độc.</a:t>
            </a:r>
          </a:p>
        </p:txBody>
      </p:sp>
      <p:sp>
        <p:nvSpPr>
          <p:cNvPr id="6" name="Flowchart: Connector 5"/>
          <p:cNvSpPr/>
          <p:nvPr/>
        </p:nvSpPr>
        <p:spPr>
          <a:xfrm>
            <a:off x="567732" y="657540"/>
            <a:ext cx="1974501" cy="1933051"/>
          </a:xfrm>
          <a:prstGeom prst="flowChartConnector">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50" dirty="0">
                <a:latin typeface="#9Slide03 FS Neusa Bold" panose="00000800000000000000" pitchFamily="2" charset="0"/>
              </a:rPr>
              <a:t>TÓM LẠI</a:t>
            </a:r>
          </a:p>
        </p:txBody>
      </p:sp>
    </p:spTree>
    <p:extLst>
      <p:ext uri="{BB962C8B-B14F-4D97-AF65-F5344CB8AC3E}">
        <p14:creationId xmlns:p14="http://schemas.microsoft.com/office/powerpoint/2010/main" val="25518490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additive="base">
                                        <p:cTn id="4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9400" y="-106446"/>
            <a:ext cx="8862824" cy="2135503"/>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en-US" sz="4000" dirty="0">
                <a:solidFill>
                  <a:schemeClr val="bg1"/>
                </a:solidFill>
                <a:latin typeface="000 Marvin [TeddyBear]" panose="02000000000000000000" pitchFamily="2" charset="0"/>
              </a:rPr>
              <a:t>3</a:t>
            </a:r>
            <a:r>
              <a:rPr lang="en-US" sz="4000" dirty="0" smtClean="0">
                <a:solidFill>
                  <a:schemeClr val="bg1"/>
                </a:solidFill>
                <a:latin typeface="000 Marvin [TeddyBear]" panose="02000000000000000000" pitchFamily="2" charset="0"/>
              </a:rPr>
              <a:t>. </a:t>
            </a:r>
            <a:r>
              <a:rPr lang="en-US" sz="4000" dirty="0">
                <a:solidFill>
                  <a:schemeClr val="bg1"/>
                </a:solidFill>
                <a:latin typeface="000 Marvin [TeddyBear]" panose="02000000000000000000" pitchFamily="2" charset="0"/>
              </a:rPr>
              <a:t>VAI TRÒ CỦA NẤM </a:t>
            </a:r>
          </a:p>
          <a:p>
            <a:pPr algn="ctr">
              <a:lnSpc>
                <a:spcPct val="120000"/>
              </a:lnSpc>
            </a:pPr>
            <a:r>
              <a:rPr lang="en-US" sz="4000" dirty="0">
                <a:solidFill>
                  <a:schemeClr val="bg1"/>
                </a:solidFill>
                <a:latin typeface="000 Marvin [TeddyBear]" panose="02000000000000000000" pitchFamily="2" charset="0"/>
              </a:rPr>
              <a:t>TRONG TỰ NHIÊN VÀ THỰC TIỄN</a:t>
            </a:r>
          </a:p>
        </p:txBody>
      </p:sp>
      <p:pic>
        <p:nvPicPr>
          <p:cNvPr id="17" name="Picture 4" descr="Nấm Đùi Gà hàn Quốc 500g">
            <a:extLst>
              <a:ext uri="{FF2B5EF4-FFF2-40B4-BE49-F238E27FC236}">
                <a16:creationId xmlns="" xmlns:a16="http://schemas.microsoft.com/office/drawing/2014/main" id="{790EFA15-E802-46F0-A917-32F892955FD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12" t="9827" r="10595" b="10327"/>
          <a:stretch/>
        </p:blipFill>
        <p:spPr bwMode="auto">
          <a:xfrm>
            <a:off x="3152077" y="2341756"/>
            <a:ext cx="3092605" cy="254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795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Quan sát hình 28.3, em hãy nêu vai trò của nấm trong tự nhiên, vai trò của  nấm đối với đời sống con người | [Chân trời sáng tạo] Khoa học tự"/>
          <p:cNvPicPr>
            <a:picLocks noChangeAspect="1" noChangeArrowheads="1"/>
          </p:cNvPicPr>
          <p:nvPr/>
        </p:nvPicPr>
        <p:blipFill rotWithShape="1">
          <a:blip r:embed="rId2">
            <a:extLst>
              <a:ext uri="{28A0092B-C50C-407E-A947-70E740481C1C}">
                <a14:useLocalDpi xmlns:a14="http://schemas.microsoft.com/office/drawing/2010/main" val="0"/>
              </a:ext>
            </a:extLst>
          </a:blip>
          <a:srcRect b="9580"/>
          <a:stretch/>
        </p:blipFill>
        <p:spPr bwMode="auto">
          <a:xfrm>
            <a:off x="4057160" y="443367"/>
            <a:ext cx="4878475" cy="423288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08643" y="53716"/>
            <a:ext cx="3848518" cy="1849426"/>
            <a:chOff x="261257" y="442127"/>
            <a:chExt cx="6561574" cy="2592475"/>
          </a:xfrm>
        </p:grpSpPr>
        <p:sp>
          <p:nvSpPr>
            <p:cNvPr id="4" name="Rounded Rectangle 3"/>
            <p:cNvSpPr/>
            <p:nvPr/>
          </p:nvSpPr>
          <p:spPr>
            <a:xfrm>
              <a:off x="261257" y="934497"/>
              <a:ext cx="6561574" cy="2100105"/>
            </a:xfrm>
            <a:prstGeom prst="roundRect">
              <a:avLst/>
            </a:prstGeom>
            <a:solidFill>
              <a:schemeClr val="accent5">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a:p>
          </p:txBody>
        </p:sp>
        <p:sp>
          <p:nvSpPr>
            <p:cNvPr id="5" name="Rounded Rectangle 4"/>
            <p:cNvSpPr/>
            <p:nvPr/>
          </p:nvSpPr>
          <p:spPr>
            <a:xfrm>
              <a:off x="411982" y="1316334"/>
              <a:ext cx="6209881" cy="1290150"/>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lnSpc>
                  <a:spcPct val="120000"/>
                </a:lnSpc>
              </a:pPr>
              <a:r>
                <a:rPr lang="en-US" sz="1800" dirty="0">
                  <a:solidFill>
                    <a:srgbClr val="FF0000"/>
                  </a:solidFill>
                  <a:latin typeface="#9Slide03 AmpleSoft" panose="02000000000000000000" pitchFamily="2" charset="0"/>
                </a:rPr>
                <a:t>      </a:t>
              </a:r>
              <a:r>
                <a:rPr lang="vi-VN" sz="1800" dirty="0">
                  <a:solidFill>
                    <a:srgbClr val="FF0000"/>
                  </a:solidFill>
                  <a:latin typeface="#9Slide03 AmpleSoft" panose="02000000000000000000" pitchFamily="2" charset="0"/>
                </a:rPr>
                <a:t>Quan sát </a:t>
              </a:r>
              <a:r>
                <a:rPr lang="vi-VN" sz="1800" dirty="0" err="1">
                  <a:solidFill>
                    <a:srgbClr val="FF0000"/>
                  </a:solidFill>
                  <a:latin typeface="#9Slide03 AmpleSoft" panose="02000000000000000000" pitchFamily="2" charset="0"/>
                </a:rPr>
                <a:t>hình</a:t>
              </a:r>
              <a:r>
                <a:rPr lang="vi-VN" sz="1800" dirty="0">
                  <a:solidFill>
                    <a:srgbClr val="FF0000"/>
                  </a:solidFill>
                  <a:latin typeface="#9Slide03 AmpleSoft" panose="02000000000000000000" pitchFamily="2" charset="0"/>
                </a:rPr>
                <a:t> bên, em hãy nêu vai trò của nấm trong tự nhiên.</a:t>
              </a:r>
            </a:p>
          </p:txBody>
        </p:sp>
        <p:pic>
          <p:nvPicPr>
            <p:cNvPr id="7" name="Picture 2" descr="Thư viện số: Chất vấn và giải trì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3809918" y="4618625"/>
            <a:ext cx="5492740" cy="400110"/>
          </a:xfrm>
          <a:prstGeom prst="rect">
            <a:avLst/>
          </a:prstGeom>
          <a:noFill/>
        </p:spPr>
        <p:txBody>
          <a:bodyPr wrap="square" rtlCol="0">
            <a:spAutoFit/>
          </a:bodyPr>
          <a:lstStyle/>
          <a:p>
            <a:pPr algn="ctr"/>
            <a:r>
              <a:rPr lang="vi-VN" sz="2000" i="1" dirty="0">
                <a:solidFill>
                  <a:schemeClr val="bg1"/>
                </a:solidFill>
                <a:latin typeface="Times New Roman" panose="02020603050405020304" pitchFamily="18" charset="0"/>
                <a:cs typeface="Times New Roman" panose="02020603050405020304" pitchFamily="18" charset="0"/>
              </a:rPr>
              <a:t>Nấm phân hủy xác sinh vật và chất hữu cơ</a:t>
            </a:r>
          </a:p>
        </p:txBody>
      </p:sp>
      <p:sp>
        <p:nvSpPr>
          <p:cNvPr id="12" name="TextBox 11"/>
          <p:cNvSpPr txBox="1"/>
          <p:nvPr/>
        </p:nvSpPr>
        <p:spPr>
          <a:xfrm>
            <a:off x="219028" y="2442214"/>
            <a:ext cx="3798279" cy="1914370"/>
          </a:xfrm>
          <a:prstGeom prst="rect">
            <a:avLst/>
          </a:prstGeom>
          <a:solidFill>
            <a:schemeClr val="accent6">
              <a:lumMod val="20000"/>
              <a:lumOff val="80000"/>
            </a:schemeClr>
          </a:solidFill>
        </p:spPr>
        <p:txBody>
          <a:bodyPr wrap="square" rtlCol="0">
            <a:spAutoFit/>
          </a:bodyPr>
          <a:lstStyle/>
          <a:p>
            <a:pPr algn="just">
              <a:lnSpc>
                <a:spcPct val="120000"/>
              </a:lnSpc>
            </a:pPr>
            <a:r>
              <a:rPr lang="en-US" sz="2000" dirty="0"/>
              <a:t>      </a:t>
            </a:r>
            <a:r>
              <a:rPr lang="vi-VN" sz="2000" dirty="0">
                <a:latin typeface="Times New Roman" panose="02020603050405020304" pitchFamily="18" charset="0"/>
                <a:cs typeface="Times New Roman" panose="02020603050405020304" pitchFamily="18" charset="0"/>
              </a:rPr>
              <a:t>Trong tự nhiên, nấm tham gia vào quá trình phân hủy chất thải và xác động vật, thực vật thành các chất đơn giản cung cấp cho cây xanh và làm sạch môi trường.</a:t>
            </a:r>
          </a:p>
        </p:txBody>
      </p:sp>
    </p:spTree>
    <p:extLst>
      <p:ext uri="{BB962C8B-B14F-4D97-AF65-F5344CB8AC3E}">
        <p14:creationId xmlns:p14="http://schemas.microsoft.com/office/powerpoint/2010/main" val="3897537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3424" y="3261581"/>
            <a:ext cx="4921181" cy="1660405"/>
            <a:chOff x="261257" y="442127"/>
            <a:chExt cx="6561574" cy="2592475"/>
          </a:xfrm>
        </p:grpSpPr>
        <p:sp>
          <p:nvSpPr>
            <p:cNvPr id="4" name="Rounded Rectangle 3"/>
            <p:cNvSpPr/>
            <p:nvPr/>
          </p:nvSpPr>
          <p:spPr>
            <a:xfrm>
              <a:off x="261257" y="934497"/>
              <a:ext cx="6561574" cy="2100105"/>
            </a:xfrm>
            <a:prstGeom prst="round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75"/>
            </a:p>
          </p:txBody>
        </p:sp>
        <p:sp>
          <p:nvSpPr>
            <p:cNvPr id="5" name="Rounded Rectangle 4"/>
            <p:cNvSpPr/>
            <p:nvPr/>
          </p:nvSpPr>
          <p:spPr>
            <a:xfrm>
              <a:off x="411982" y="1316334"/>
              <a:ext cx="6209882" cy="1557495"/>
            </a:xfrm>
            <a:prstGeom prst="round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20000"/>
                </a:lnSpc>
              </a:pPr>
              <a:r>
                <a:rPr lang="vi-VN" sz="1800" dirty="0">
                  <a:solidFill>
                    <a:srgbClr val="002060"/>
                  </a:solidFill>
                  <a:latin typeface="#9Slide03 AmpleSoft" panose="02000000000000000000" pitchFamily="2" charset="0"/>
                </a:rPr>
                <a:t>Từ thông tin gợi ý trong hình, em hãy nêu vai trò của nấm đối với đời sống con người.</a:t>
              </a:r>
            </a:p>
          </p:txBody>
        </p:sp>
        <p:pic>
          <p:nvPicPr>
            <p:cNvPr id="7" name="Picture 2" descr="Thư viện số: Chất vấn và giải trì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82" y="442127"/>
              <a:ext cx="1175658" cy="117565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461314" y="2973213"/>
            <a:ext cx="1485048" cy="323165"/>
          </a:xfrm>
          <a:prstGeom prst="rect">
            <a:avLst/>
          </a:prstGeom>
          <a:noFill/>
        </p:spPr>
        <p:txBody>
          <a:bodyPr wrap="square" rtlCol="0">
            <a:spAutoFit/>
          </a:bodyPr>
          <a:lstStyle/>
          <a:p>
            <a:pPr algn="ctr"/>
            <a:r>
              <a:rPr lang="vi-VN" sz="1500" dirty="0">
                <a:solidFill>
                  <a:schemeClr val="bg1"/>
                </a:solidFill>
                <a:latin typeface="Times New Roman" panose="02020603050405020304" pitchFamily="18" charset="0"/>
                <a:cs typeface="Times New Roman" panose="02020603050405020304" pitchFamily="18" charset="0"/>
              </a:rPr>
              <a:t>Món ăn từ nấm</a:t>
            </a:r>
          </a:p>
        </p:txBody>
      </p:sp>
      <p:pic>
        <p:nvPicPr>
          <p:cNvPr id="10244" name="Picture 4" descr="Top 13+ món ngon từ nấm mối thách thức nấm mối nấu gì ngon nhất - Foodma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35" t="3588"/>
          <a:stretch/>
        </p:blipFill>
        <p:spPr bwMode="auto">
          <a:xfrm>
            <a:off x="233625" y="173533"/>
            <a:ext cx="2031022" cy="151855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LẨU NẤM RƠM NẤU CHUA CAY món lẩu chay mặn rất ngon và bổ dưỡng - món ngon  dễ làm - YouTube | Ẩm thực, Nấu ăn, Thức 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25" y="1777877"/>
            <a:ext cx="2031022" cy="11424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Làm bánh men rượu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4358" y="173532"/>
            <a:ext cx="2024743" cy="151855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Phân biệt các loại men nở, bột nở, muối nở trong làm bánh – CÔNG TY TNHH  THƯƠNG MẠI DỊCH VỤ NHA PHƯỚC THỊ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4358" y="1777877"/>
            <a:ext cx="2024743" cy="114245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ÓC GIẢI ĐÁP] Có nên uống đông trùng hạ thảo hàng ngày khô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827"/>
          <a:stretch/>
        </p:blipFill>
        <p:spPr bwMode="auto">
          <a:xfrm>
            <a:off x="4751441" y="193719"/>
            <a:ext cx="1930433" cy="146563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Đông Trùng Hạ Thảo Vị Thuốc Quý Số 1 Từ Thiên Nhiê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1441" y="1661181"/>
            <a:ext cx="1930433" cy="1271672"/>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Viên uống nấm linh chi Omexxel Reishi (lọ 60 viên) - xuất xứ Mỹ - Đỏ - Shop  VnEx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7127" y="210613"/>
            <a:ext cx="1891307" cy="2660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6579920" y="3261596"/>
            <a:ext cx="1615317" cy="1514360"/>
          </a:xfrm>
          <a:prstGeom prst="rect">
            <a:avLst/>
          </a:prstGeom>
        </p:spPr>
      </p:pic>
      <p:sp>
        <p:nvSpPr>
          <p:cNvPr id="21" name="TextBox 20"/>
          <p:cNvSpPr txBox="1"/>
          <p:nvPr/>
        </p:nvSpPr>
        <p:spPr>
          <a:xfrm>
            <a:off x="2464358" y="2989075"/>
            <a:ext cx="2054316" cy="323165"/>
          </a:xfrm>
          <a:prstGeom prst="rect">
            <a:avLst/>
          </a:prstGeom>
          <a:noFill/>
        </p:spPr>
        <p:txBody>
          <a:bodyPr wrap="square" rtlCol="0">
            <a:spAutoFit/>
          </a:bodyPr>
          <a:lstStyle/>
          <a:p>
            <a:pPr algn="ctr"/>
            <a:r>
              <a:rPr lang="vi-VN" sz="1500" dirty="0">
                <a:solidFill>
                  <a:schemeClr val="bg1"/>
                </a:solidFill>
                <a:latin typeface="Times New Roman" panose="02020603050405020304" pitchFamily="18" charset="0"/>
                <a:cs typeface="Times New Roman" panose="02020603050405020304" pitchFamily="18" charset="0"/>
              </a:rPr>
              <a:t>Nấm men trong men nở</a:t>
            </a:r>
          </a:p>
        </p:txBody>
      </p:sp>
      <p:sp>
        <p:nvSpPr>
          <p:cNvPr id="22" name="TextBox 21"/>
          <p:cNvSpPr txBox="1"/>
          <p:nvPr/>
        </p:nvSpPr>
        <p:spPr>
          <a:xfrm>
            <a:off x="4545569" y="2995823"/>
            <a:ext cx="2164053" cy="323165"/>
          </a:xfrm>
          <a:prstGeom prst="rect">
            <a:avLst/>
          </a:prstGeom>
          <a:noFill/>
        </p:spPr>
        <p:txBody>
          <a:bodyPr wrap="square" rtlCol="0">
            <a:spAutoFit/>
          </a:bodyPr>
          <a:lstStyle/>
          <a:p>
            <a:pPr algn="ctr"/>
            <a:r>
              <a:rPr lang="vi-VN" sz="1500" dirty="0">
                <a:solidFill>
                  <a:schemeClr val="bg1"/>
                </a:solidFill>
                <a:latin typeface="Times New Roman" panose="02020603050405020304" pitchFamily="18" charset="0"/>
                <a:cs typeface="Times New Roman" panose="02020603050405020304" pitchFamily="18" charset="0"/>
              </a:rPr>
              <a:t>Nấm đông trùng hạ thảo</a:t>
            </a:r>
          </a:p>
        </p:txBody>
      </p:sp>
      <p:sp>
        <p:nvSpPr>
          <p:cNvPr id="23" name="TextBox 22"/>
          <p:cNvSpPr txBox="1"/>
          <p:nvPr/>
        </p:nvSpPr>
        <p:spPr>
          <a:xfrm>
            <a:off x="6579920" y="2900242"/>
            <a:ext cx="2772488" cy="323165"/>
          </a:xfrm>
          <a:prstGeom prst="rect">
            <a:avLst/>
          </a:prstGeom>
          <a:noFill/>
        </p:spPr>
        <p:txBody>
          <a:bodyPr wrap="square" rtlCol="0">
            <a:spAutoFit/>
          </a:bodyPr>
          <a:lstStyle/>
          <a:p>
            <a:pPr algn="ctr"/>
            <a:r>
              <a:rPr lang="vi-VN" sz="1500" dirty="0">
                <a:solidFill>
                  <a:schemeClr val="bg1"/>
                </a:solidFill>
                <a:latin typeface="Times New Roman" panose="02020603050405020304" pitchFamily="18" charset="0"/>
                <a:cs typeface="Times New Roman" panose="02020603050405020304" pitchFamily="18" charset="0"/>
              </a:rPr>
              <a:t>Thực phẩm chức năng</a:t>
            </a:r>
          </a:p>
        </p:txBody>
      </p:sp>
      <p:sp>
        <p:nvSpPr>
          <p:cNvPr id="24" name="TextBox 23"/>
          <p:cNvSpPr txBox="1"/>
          <p:nvPr/>
        </p:nvSpPr>
        <p:spPr>
          <a:xfrm>
            <a:off x="5134606" y="4741625"/>
            <a:ext cx="3961808" cy="323165"/>
          </a:xfrm>
          <a:prstGeom prst="rect">
            <a:avLst/>
          </a:prstGeom>
          <a:noFill/>
        </p:spPr>
        <p:txBody>
          <a:bodyPr wrap="square" rtlCol="0">
            <a:spAutoFit/>
          </a:bodyPr>
          <a:lstStyle/>
          <a:p>
            <a:pPr algn="ctr"/>
            <a:r>
              <a:rPr lang="vi-VN" sz="1500" dirty="0">
                <a:solidFill>
                  <a:schemeClr val="bg1"/>
                </a:solidFill>
                <a:latin typeface="Times New Roman" panose="02020603050405020304" pitchFamily="18" charset="0"/>
                <a:cs typeface="Times New Roman" panose="02020603050405020304" pitchFamily="18" charset="0"/>
              </a:rPr>
              <a:t>Thuốc trừ sâu sinh học từ nấm mốc</a:t>
            </a:r>
          </a:p>
        </p:txBody>
      </p:sp>
    </p:spTree>
    <p:extLst>
      <p:ext uri="{BB962C8B-B14F-4D97-AF65-F5344CB8AC3E}">
        <p14:creationId xmlns:p14="http://schemas.microsoft.com/office/powerpoint/2010/main" val="1034447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extBox 234"/>
          <p:cNvSpPr txBox="1"/>
          <p:nvPr/>
        </p:nvSpPr>
        <p:spPr>
          <a:xfrm>
            <a:off x="214876" y="202681"/>
            <a:ext cx="8490509" cy="4708981"/>
          </a:xfrm>
          <a:prstGeom prst="rect">
            <a:avLst/>
          </a:prstGeom>
          <a:noFill/>
        </p:spPr>
        <p:txBody>
          <a:bodyPr wrap="square" rtlCol="0">
            <a:spAutoFit/>
          </a:bodyPr>
          <a:lstStyle/>
          <a:p>
            <a:pPr marL="342900" indent="-342900" algn="just">
              <a:lnSpc>
                <a:spcPct val="150000"/>
              </a:lnSpc>
              <a:buFontTx/>
              <a:buChar char="-"/>
            </a:pPr>
            <a:r>
              <a:rPr lang="en-US" sz="2000" dirty="0" err="1" smtClean="0">
                <a:solidFill>
                  <a:schemeClr val="bg1"/>
                </a:solidFill>
                <a:latin typeface="Times New Roman" panose="02020603050405020304" pitchFamily="18" charset="0"/>
                <a:cs typeface="Times New Roman" panose="02020603050405020304" pitchFamily="18" charset="0"/>
              </a:rPr>
              <a:t>Trong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tự</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nhiên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Nấm</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tham</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gia</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vào</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quá</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trình</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phân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huỷ</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xác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sinh</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vật</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phân</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huỷ</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rác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hữu</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cơ</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làm</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sạch</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môi</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trường</a:t>
            </a:r>
            <a:endParaRPr lang="en-US" sz="2000" dirty="0" smtClean="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FontTx/>
              <a:buChar char="-"/>
            </a:pPr>
            <a:r>
              <a:rPr lang="en-US" sz="2000" dirty="0" err="1" smtClean="0">
                <a:solidFill>
                  <a:schemeClr val="bg1"/>
                </a:solidFill>
                <a:latin typeface="Times New Roman" panose="02020603050405020304" pitchFamily="18" charset="0"/>
                <a:cs typeface="Times New Roman" panose="02020603050405020304" pitchFamily="18" charset="0"/>
              </a:rPr>
              <a:t>Trong</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thực</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tiễn</a:t>
            </a:r>
            <a:r>
              <a:rPr lang="en-US" sz="2000" dirty="0" smtClean="0">
                <a:solidFill>
                  <a:schemeClr val="bg1"/>
                </a:solidFill>
                <a:latin typeface="Times New Roman" panose="02020603050405020304" pitchFamily="18" charset="0"/>
                <a:cs typeface="Times New Roman" panose="02020603050405020304" pitchFamily="18" charset="0"/>
              </a:rPr>
              <a:t>:</a:t>
            </a:r>
          </a:p>
          <a:p>
            <a:pPr algn="just">
              <a:lnSpc>
                <a:spcPct val="150000"/>
              </a:lnSpc>
            </a:pPr>
            <a:r>
              <a:rPr lang="en-US" sz="2000"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Một </a:t>
            </a:r>
            <a:r>
              <a:rPr lang="vi-VN" sz="2000" dirty="0">
                <a:solidFill>
                  <a:schemeClr val="bg1"/>
                </a:solidFill>
                <a:latin typeface="Times New Roman" panose="02020603050405020304" pitchFamily="18" charset="0"/>
                <a:cs typeface="Times New Roman" panose="02020603050405020304" pitchFamily="18" charset="0"/>
              </a:rPr>
              <a:t>số nấm dùng làm thức ăn: nấm rơm, nấm hương, nấm mộc nhĩ,….</a:t>
            </a:r>
          </a:p>
          <a:p>
            <a:pPr algn="just">
              <a:lnSpc>
                <a:spcPct val="150000"/>
              </a:lnSpc>
            </a:pPr>
            <a:r>
              <a:rPr lang="en-US" sz="2000"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Nấm </a:t>
            </a:r>
            <a:r>
              <a:rPr lang="vi-VN" sz="2000" dirty="0">
                <a:solidFill>
                  <a:schemeClr val="bg1"/>
                </a:solidFill>
                <a:latin typeface="Times New Roman" panose="02020603050405020304" pitchFamily="18" charset="0"/>
                <a:cs typeface="Times New Roman" panose="02020603050405020304" pitchFamily="18" charset="0"/>
              </a:rPr>
              <a:t>được sử dụng làm tác nhân lên men trong sản xuất rượu, bia, bánh mì</a:t>
            </a:r>
            <a:r>
              <a:rPr lang="vi-VN" sz="2000" dirty="0" smtClean="0">
                <a:solidFill>
                  <a:schemeClr val="bg1"/>
                </a:solidFill>
                <a:latin typeface="Times New Roman" panose="02020603050405020304" pitchFamily="18" charset="0"/>
                <a:cs typeface="Times New Roman" panose="02020603050405020304" pitchFamily="18" charset="0"/>
              </a:rPr>
              <a:t>,</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nấm</a:t>
            </a:r>
            <a:r>
              <a:rPr lang="en-US" sz="2000" dirty="0" smtClean="0">
                <a:solidFill>
                  <a:schemeClr val="bg1"/>
                </a:solidFill>
                <a:latin typeface="Times New Roman" panose="02020603050405020304" pitchFamily="18" charset="0"/>
                <a:cs typeface="Times New Roman" panose="02020603050405020304" pitchFamily="18" charset="0"/>
              </a:rPr>
              <a:t> men</a:t>
            </a:r>
            <a:endParaRPr lang="vi-VN" sz="20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000"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Nấm </a:t>
            </a:r>
            <a:r>
              <a:rPr lang="vi-VN" sz="2000" dirty="0">
                <a:solidFill>
                  <a:schemeClr val="bg1"/>
                </a:solidFill>
                <a:latin typeface="Times New Roman" panose="02020603050405020304" pitchFamily="18" charset="0"/>
                <a:cs typeface="Times New Roman" panose="02020603050405020304" pitchFamily="18" charset="0"/>
              </a:rPr>
              <a:t>được sử dụng làm thực phẩm chức năng bổ dưỡng cơ thể: nấm linh chi, nấm vân chi,….</a:t>
            </a:r>
          </a:p>
          <a:p>
            <a:pPr algn="just">
              <a:lnSpc>
                <a:spcPct val="150000"/>
              </a:lnSpc>
            </a:pPr>
            <a:r>
              <a:rPr lang="en-US" sz="2000"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Nấm </a:t>
            </a:r>
            <a:r>
              <a:rPr lang="vi-VN" sz="2000" dirty="0">
                <a:solidFill>
                  <a:schemeClr val="bg1"/>
                </a:solidFill>
                <a:latin typeface="Times New Roman" panose="02020603050405020304" pitchFamily="18" charset="0"/>
                <a:cs typeface="Times New Roman" panose="02020603050405020304" pitchFamily="18" charset="0"/>
              </a:rPr>
              <a:t>được sử dụng làm thuốc trừ sâu sinh học: một số nấm có khả năng kí sinh trên cơ thể sâu làm ngưng trệ các quá trình sống của sâu.</a:t>
            </a:r>
          </a:p>
        </p:txBody>
      </p:sp>
    </p:spTree>
    <p:extLst>
      <p:ext uri="{BB962C8B-B14F-4D97-AF65-F5344CB8AC3E}">
        <p14:creationId xmlns:p14="http://schemas.microsoft.com/office/powerpoint/2010/main" val="586012448"/>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35"/>
                                        </p:tgtEl>
                                      </p:cBhvr>
                                    </p:animEffect>
                                    <p:animScale>
                                      <p:cBhvr>
                                        <p:cTn id="7" dur="250" autoRev="1" fill="hold"/>
                                        <p:tgtEl>
                                          <p:spTgt spid="2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 xmlns:a16="http://schemas.microsoft.com/office/drawing/2014/main" id="{B1A84954-C58A-430F-AAE6-578A16A8559D}"/>
              </a:ext>
            </a:extLst>
          </p:cNvPr>
          <p:cNvGrpSpPr/>
          <p:nvPr/>
        </p:nvGrpSpPr>
        <p:grpSpPr>
          <a:xfrm>
            <a:off x="495677" y="3190203"/>
            <a:ext cx="8437039" cy="1473435"/>
            <a:chOff x="479833" y="4454327"/>
            <a:chExt cx="11249385" cy="1964580"/>
          </a:xfrm>
        </p:grpSpPr>
        <p:pic>
          <p:nvPicPr>
            <p:cNvPr id="3" name="Picture 8" descr="Nấm Linh Chi - Hình ảnh, công dụng và cách dùng đúng">
              <a:extLst>
                <a:ext uri="{FF2B5EF4-FFF2-40B4-BE49-F238E27FC236}">
                  <a16:creationId xmlns="" xmlns:a16="http://schemas.microsoft.com/office/drawing/2014/main" id="{1C49155A-7F50-492A-AF4D-86DEB04447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14"/>
            <a:stretch/>
          </p:blipFill>
          <p:spPr bwMode="auto">
            <a:xfrm>
              <a:off x="479833" y="4454327"/>
              <a:ext cx="3184768"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2" descr="Nấm Tai Mèo - Mộc Nhĩ">
              <a:extLst>
                <a:ext uri="{FF2B5EF4-FFF2-40B4-BE49-F238E27FC236}">
                  <a16:creationId xmlns="" xmlns:a16="http://schemas.microsoft.com/office/drawing/2014/main" id="{447265F2-E085-4A54-80E8-EB5F44F9B2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769" y="4457458"/>
              <a:ext cx="2942173" cy="19614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4" descr="Cách dùng và bảo quản Nấm Hoàng Kim tươi - Foodmap">
              <a:extLst>
                <a:ext uri="{FF2B5EF4-FFF2-40B4-BE49-F238E27FC236}">
                  <a16:creationId xmlns="" xmlns:a16="http://schemas.microsoft.com/office/drawing/2014/main" id="{4FE9B715-9978-4DFF-9FB9-97B06E3C98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3110" y="4454327"/>
              <a:ext cx="2668360"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6" descr="Nấm Kim Châm Hàn Quốc">
              <a:extLst>
                <a:ext uri="{FF2B5EF4-FFF2-40B4-BE49-F238E27FC236}">
                  <a16:creationId xmlns="" xmlns:a16="http://schemas.microsoft.com/office/drawing/2014/main" id="{F1F38147-AC3A-43D8-82DF-E1C51D41C6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64638" y="4454327"/>
              <a:ext cx="1964580" cy="1964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7" name="Group 3">
            <a:extLst>
              <a:ext uri="{FF2B5EF4-FFF2-40B4-BE49-F238E27FC236}">
                <a16:creationId xmlns="" xmlns:a16="http://schemas.microsoft.com/office/drawing/2014/main" id="{A18F9ED5-E934-4068-839E-91D65C72B0A3}"/>
              </a:ext>
            </a:extLst>
          </p:cNvPr>
          <p:cNvGrpSpPr/>
          <p:nvPr/>
        </p:nvGrpSpPr>
        <p:grpSpPr>
          <a:xfrm>
            <a:off x="998724" y="848446"/>
            <a:ext cx="6885162" cy="2017746"/>
            <a:chOff x="1312752" y="1251626"/>
            <a:chExt cx="9180216" cy="2690328"/>
          </a:xfrm>
        </p:grpSpPr>
        <p:pic>
          <p:nvPicPr>
            <p:cNvPr id="8" name="Picture 6" descr="Bật mí kỹ thuật trồng nấm rơm trên mùn cưa tại nhà đơn giản">
              <a:extLst>
                <a:ext uri="{FF2B5EF4-FFF2-40B4-BE49-F238E27FC236}">
                  <a16:creationId xmlns="" xmlns:a16="http://schemas.microsoft.com/office/drawing/2014/main" id="{B19FA0CD-F1CB-48B8-B9DC-81C7C438B6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325" r="7967"/>
            <a:stretch/>
          </p:blipFill>
          <p:spPr bwMode="auto">
            <a:xfrm>
              <a:off x="4307399" y="1251626"/>
              <a:ext cx="3295462"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10" descr="8 Tác dụng của Nấm Mối món ăn siêu ngon ít người biết">
              <a:extLst>
                <a:ext uri="{FF2B5EF4-FFF2-40B4-BE49-F238E27FC236}">
                  <a16:creationId xmlns="" xmlns:a16="http://schemas.microsoft.com/office/drawing/2014/main" id="{ED81A652-8AC5-4053-992C-CD993549AA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1922"/>
            <a:stretch/>
          </p:blipFill>
          <p:spPr bwMode="auto">
            <a:xfrm>
              <a:off x="7745666" y="1251626"/>
              <a:ext cx="2747302"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8" descr="Nấm tuyết - Cách làm súp cua nấm tuyết ngon tuyệt | CleverFood - Binh đoàn  thực phẩm sạch tiên phong">
              <a:extLst>
                <a:ext uri="{FF2B5EF4-FFF2-40B4-BE49-F238E27FC236}">
                  <a16:creationId xmlns="" xmlns:a16="http://schemas.microsoft.com/office/drawing/2014/main" id="{274C85E9-3A6F-418B-A71E-8716187C18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25" t="9098" r="6188" b="8181"/>
            <a:stretch/>
          </p:blipFill>
          <p:spPr bwMode="auto">
            <a:xfrm>
              <a:off x="1312752" y="1251627"/>
              <a:ext cx="2851843" cy="2690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1" name="Rectangle 14">
            <a:extLst>
              <a:ext uri="{FF2B5EF4-FFF2-40B4-BE49-F238E27FC236}">
                <a16:creationId xmlns="" xmlns:a16="http://schemas.microsoft.com/office/drawing/2014/main" id="{85EB65A0-0AB1-44E9-BBD0-FCB01D0A016B}"/>
              </a:ext>
            </a:extLst>
          </p:cNvPr>
          <p:cNvSpPr/>
          <p:nvPr/>
        </p:nvSpPr>
        <p:spPr>
          <a:xfrm>
            <a:off x="1999785" y="299349"/>
            <a:ext cx="5459495" cy="495677"/>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US" sz="2700" b="1" dirty="0">
                <a:solidFill>
                  <a:srgbClr val="FFFF00"/>
                </a:solidFill>
                <a:latin typeface="000 DanPanosian TB" pitchFamily="2" charset="0"/>
              </a:rPr>
              <a:t>MỘT SỐ LOẠI NẤM ĂN ĐƯỢC</a:t>
            </a:r>
          </a:p>
        </p:txBody>
      </p:sp>
      <p:sp>
        <p:nvSpPr>
          <p:cNvPr id="12" name="Cloud 4">
            <a:extLst>
              <a:ext uri="{FF2B5EF4-FFF2-40B4-BE49-F238E27FC236}">
                <a16:creationId xmlns="" xmlns:a16="http://schemas.microsoft.com/office/drawing/2014/main" id="{8E96AED4-4964-4F90-9714-954AB5BB03FD}"/>
              </a:ext>
            </a:extLst>
          </p:cNvPr>
          <p:cNvSpPr/>
          <p:nvPr/>
        </p:nvSpPr>
        <p:spPr>
          <a:xfrm>
            <a:off x="90145" y="-224118"/>
            <a:ext cx="9053855" cy="5367618"/>
          </a:xfrm>
          <a:prstGeom prst="cloud">
            <a:avLst/>
          </a:prstGeom>
          <a:solidFill>
            <a:schemeClr val="accent1"/>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vi-VN"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Hãy</a:t>
            </a:r>
            <a:r>
              <a:rPr lang="vi-VN"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kể tên những loại </a:t>
            </a:r>
            <a:r>
              <a:rPr lang="vi-VN"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nấm</a:t>
            </a:r>
            <a:r>
              <a:rPr lang="vi-VN"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em</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biết</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trong</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các</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hình</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 </a:t>
            </a:r>
            <a:r>
              <a:rPr lang="en-US" sz="4800" dirty="0" err="1">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sau</a:t>
            </a:r>
            <a:r>
              <a:rPr lang="en-US"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rPr>
              <a:t>?</a:t>
            </a:r>
            <a:endParaRPr lang="vi-VN" sz="4800" dirty="0">
              <a:solidFill>
                <a:srgbClr val="FFFF00"/>
              </a:solidFill>
              <a:latin typeface="Times New Roman" panose="02020603050405020304" pitchFamily="18" charset="0"/>
              <a:ea typeface="#9Slide03 Roboto Condensed Ligh"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2774803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625600"/>
            <a:ext cx="6858000" cy="1790700"/>
          </a:xfrm>
          <a:noFill/>
          <a:ln>
            <a:noFill/>
          </a:ln>
          <a:scene3d>
            <a:camera prst="orthographicFront"/>
            <a:lightRig rig="threePt" dir="t"/>
          </a:scene3d>
          <a:sp3d extrusionH="69850" prstMaterial="softEdge">
            <a:bevelT w="152400" h="50800" prst="softRound"/>
            <a:bevelB w="152400" h="50800" prst="softRound"/>
          </a:sp3d>
        </p:spPr>
        <p:txBody>
          <a:bodyPr>
            <a:normAutofit/>
          </a:bodyPr>
          <a:lstStyle/>
          <a:p>
            <a:pPr algn="ctr"/>
            <a:r>
              <a:rPr lang="en-US" sz="4050" dirty="0">
                <a:solidFill>
                  <a:schemeClr val="bg1"/>
                </a:solidFill>
                <a:latin typeface="Times New Roman" panose="02020603050405020304" pitchFamily="18" charset="0"/>
                <a:cs typeface="Times New Roman" panose="02020603050405020304" pitchFamily="18" charset="0"/>
              </a:rPr>
              <a:t>MỘT SỐ BỆNH DO NẤM</a:t>
            </a:r>
          </a:p>
        </p:txBody>
      </p:sp>
      <p:pic>
        <p:nvPicPr>
          <p:cNvPr id="11266" name="Picture 2" descr="Bị lang ben ở lưng và cách trị đơn giản ai cũng làm đượ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864" y="245702"/>
            <a:ext cx="2896089" cy="193826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ệnh da do nấm Candida - Candidosis | DA LIỄU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9585" r="6994"/>
          <a:stretch/>
        </p:blipFill>
        <p:spPr bwMode="auto">
          <a:xfrm>
            <a:off x="3008377" y="3002516"/>
            <a:ext cx="2825146"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ác sĩ hướng dẫn điều trị các bệnh do nấm Candida gây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53" y="2964938"/>
            <a:ext cx="2186194" cy="1882921"/>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ệnh da do nấm sợ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6997" y="269383"/>
            <a:ext cx="5420150" cy="18829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2201" r="3209" b="3366"/>
          <a:stretch/>
        </p:blipFill>
        <p:spPr>
          <a:xfrm>
            <a:off x="6066658" y="2977464"/>
            <a:ext cx="2762323" cy="1790700"/>
          </a:xfrm>
          <a:prstGeom prst="rect">
            <a:avLst/>
          </a:prstGeom>
        </p:spPr>
      </p:pic>
    </p:spTree>
    <p:extLst>
      <p:ext uri="{BB962C8B-B14F-4D97-AF65-F5344CB8AC3E}">
        <p14:creationId xmlns:p14="http://schemas.microsoft.com/office/powerpoint/2010/main" val="3771556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276"/>
                                        </p:tgtEl>
                                        <p:attrNameLst>
                                          <p:attrName>style.visibility</p:attrName>
                                        </p:attrNameLst>
                                      </p:cBhvr>
                                      <p:to>
                                        <p:strVal val="visible"/>
                                      </p:to>
                                    </p:set>
                                    <p:anim calcmode="lin" valueType="num">
                                      <p:cBhvr>
                                        <p:cTn id="21" dur="500" fill="hold"/>
                                        <p:tgtEl>
                                          <p:spTgt spid="11276"/>
                                        </p:tgtEl>
                                        <p:attrNameLst>
                                          <p:attrName>ppt_w</p:attrName>
                                        </p:attrNameLst>
                                      </p:cBhvr>
                                      <p:tavLst>
                                        <p:tav tm="0">
                                          <p:val>
                                            <p:fltVal val="0"/>
                                          </p:val>
                                        </p:tav>
                                        <p:tav tm="100000">
                                          <p:val>
                                            <p:strVal val="#ppt_w"/>
                                          </p:val>
                                        </p:tav>
                                      </p:tavLst>
                                    </p:anim>
                                    <p:anim calcmode="lin" valueType="num">
                                      <p:cBhvr>
                                        <p:cTn id="22" dur="500" fill="hold"/>
                                        <p:tgtEl>
                                          <p:spTgt spid="11276"/>
                                        </p:tgtEl>
                                        <p:attrNameLst>
                                          <p:attrName>ppt_h</p:attrName>
                                        </p:attrNameLst>
                                      </p:cBhvr>
                                      <p:tavLst>
                                        <p:tav tm="0">
                                          <p:val>
                                            <p:fltVal val="0"/>
                                          </p:val>
                                        </p:tav>
                                        <p:tav tm="100000">
                                          <p:val>
                                            <p:strVal val="#ppt_h"/>
                                          </p:val>
                                        </p:tav>
                                      </p:tavLst>
                                    </p:anim>
                                    <p:animEffect transition="in" filter="fade">
                                      <p:cBhvr>
                                        <p:cTn id="23" dur="500"/>
                                        <p:tgtEl>
                                          <p:spTgt spid="1127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270"/>
                                        </p:tgtEl>
                                        <p:attrNameLst>
                                          <p:attrName>style.visibility</p:attrName>
                                        </p:attrNameLst>
                                      </p:cBhvr>
                                      <p:to>
                                        <p:strVal val="visible"/>
                                      </p:to>
                                    </p:set>
                                    <p:anim calcmode="lin" valueType="num">
                                      <p:cBhvr>
                                        <p:cTn id="28" dur="500" fill="hold"/>
                                        <p:tgtEl>
                                          <p:spTgt spid="11270"/>
                                        </p:tgtEl>
                                        <p:attrNameLst>
                                          <p:attrName>ppt_w</p:attrName>
                                        </p:attrNameLst>
                                      </p:cBhvr>
                                      <p:tavLst>
                                        <p:tav tm="0">
                                          <p:val>
                                            <p:fltVal val="0"/>
                                          </p:val>
                                        </p:tav>
                                        <p:tav tm="100000">
                                          <p:val>
                                            <p:strVal val="#ppt_w"/>
                                          </p:val>
                                        </p:tav>
                                      </p:tavLst>
                                    </p:anim>
                                    <p:anim calcmode="lin" valueType="num">
                                      <p:cBhvr>
                                        <p:cTn id="29" dur="500" fill="hold"/>
                                        <p:tgtEl>
                                          <p:spTgt spid="11270"/>
                                        </p:tgtEl>
                                        <p:attrNameLst>
                                          <p:attrName>ppt_h</p:attrName>
                                        </p:attrNameLst>
                                      </p:cBhvr>
                                      <p:tavLst>
                                        <p:tav tm="0">
                                          <p:val>
                                            <p:fltVal val="0"/>
                                          </p:val>
                                        </p:tav>
                                        <p:tav tm="100000">
                                          <p:val>
                                            <p:strVal val="#ppt_h"/>
                                          </p:val>
                                        </p:tav>
                                      </p:tavLst>
                                    </p:anim>
                                    <p:animEffect transition="in" filter="fade">
                                      <p:cBhvr>
                                        <p:cTn id="30" dur="500"/>
                                        <p:tgtEl>
                                          <p:spTgt spid="1127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268"/>
                                        </p:tgtEl>
                                        <p:attrNameLst>
                                          <p:attrName>style.visibility</p:attrName>
                                        </p:attrNameLst>
                                      </p:cBhvr>
                                      <p:to>
                                        <p:strVal val="visible"/>
                                      </p:to>
                                    </p:set>
                                    <p:anim calcmode="lin" valueType="num">
                                      <p:cBhvr>
                                        <p:cTn id="35" dur="500" fill="hold"/>
                                        <p:tgtEl>
                                          <p:spTgt spid="11268"/>
                                        </p:tgtEl>
                                        <p:attrNameLst>
                                          <p:attrName>ppt_w</p:attrName>
                                        </p:attrNameLst>
                                      </p:cBhvr>
                                      <p:tavLst>
                                        <p:tav tm="0">
                                          <p:val>
                                            <p:fltVal val="0"/>
                                          </p:val>
                                        </p:tav>
                                        <p:tav tm="100000">
                                          <p:val>
                                            <p:strVal val="#ppt_w"/>
                                          </p:val>
                                        </p:tav>
                                      </p:tavLst>
                                    </p:anim>
                                    <p:anim calcmode="lin" valueType="num">
                                      <p:cBhvr>
                                        <p:cTn id="36" dur="500" fill="hold"/>
                                        <p:tgtEl>
                                          <p:spTgt spid="11268"/>
                                        </p:tgtEl>
                                        <p:attrNameLst>
                                          <p:attrName>ppt_h</p:attrName>
                                        </p:attrNameLst>
                                      </p:cBhvr>
                                      <p:tavLst>
                                        <p:tav tm="0">
                                          <p:val>
                                            <p:fltVal val="0"/>
                                          </p:val>
                                        </p:tav>
                                        <p:tav tm="100000">
                                          <p:val>
                                            <p:strVal val="#ppt_h"/>
                                          </p:val>
                                        </p:tav>
                                      </p:tavLst>
                                    </p:anim>
                                    <p:animEffect transition="in" filter="fade">
                                      <p:cBhvr>
                                        <p:cTn id="37" dur="500"/>
                                        <p:tgtEl>
                                          <p:spTgt spid="1126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93234" y="226480"/>
            <a:ext cx="8669414" cy="1906283"/>
            <a:chOff x="257645" y="301973"/>
            <a:chExt cx="11559218" cy="2541711"/>
          </a:xfrm>
        </p:grpSpPr>
        <p:grpSp>
          <p:nvGrpSpPr>
            <p:cNvPr id="8" name="Group 7"/>
            <p:cNvGrpSpPr/>
            <p:nvPr/>
          </p:nvGrpSpPr>
          <p:grpSpPr>
            <a:xfrm>
              <a:off x="257645" y="301973"/>
              <a:ext cx="11559217" cy="1952433"/>
              <a:chOff x="257645" y="301973"/>
              <a:chExt cx="11559217" cy="1952433"/>
            </a:xfrm>
          </p:grpSpPr>
          <p:pic>
            <p:nvPicPr>
              <p:cNvPr id="4" name="Picture 3"/>
              <p:cNvPicPr>
                <a:picLocks noChangeAspect="1"/>
              </p:cNvPicPr>
              <p:nvPr/>
            </p:nvPicPr>
            <p:blipFill>
              <a:blip r:embed="rId2"/>
              <a:stretch>
                <a:fillRect/>
              </a:stretch>
            </p:blipFill>
            <p:spPr>
              <a:xfrm>
                <a:off x="257645" y="301973"/>
                <a:ext cx="2766909" cy="1952433"/>
              </a:xfrm>
              <a:prstGeom prst="rect">
                <a:avLst/>
              </a:prstGeom>
            </p:spPr>
          </p:pic>
          <p:pic>
            <p:nvPicPr>
              <p:cNvPr id="5" name="Picture 4"/>
              <p:cNvPicPr>
                <a:picLocks noChangeAspect="1"/>
              </p:cNvPicPr>
              <p:nvPr/>
            </p:nvPicPr>
            <p:blipFill>
              <a:blip r:embed="rId3"/>
              <a:stretch>
                <a:fillRect/>
              </a:stretch>
            </p:blipFill>
            <p:spPr>
              <a:xfrm>
                <a:off x="3206680" y="301973"/>
                <a:ext cx="2820181" cy="1952433"/>
              </a:xfrm>
              <a:prstGeom prst="rect">
                <a:avLst/>
              </a:prstGeom>
            </p:spPr>
          </p:pic>
          <p:pic>
            <p:nvPicPr>
              <p:cNvPr id="6" name="Picture 5"/>
              <p:cNvPicPr>
                <a:picLocks noChangeAspect="1"/>
              </p:cNvPicPr>
              <p:nvPr/>
            </p:nvPicPr>
            <p:blipFill>
              <a:blip r:embed="rId4"/>
              <a:stretch>
                <a:fillRect/>
              </a:stretch>
            </p:blipFill>
            <p:spPr>
              <a:xfrm>
                <a:off x="6208987" y="301973"/>
                <a:ext cx="2825571" cy="1952433"/>
              </a:xfrm>
              <a:prstGeom prst="rect">
                <a:avLst/>
              </a:prstGeom>
            </p:spPr>
          </p:pic>
          <p:pic>
            <p:nvPicPr>
              <p:cNvPr id="7" name="Picture 6"/>
              <p:cNvPicPr>
                <a:picLocks noChangeAspect="1"/>
              </p:cNvPicPr>
              <p:nvPr/>
            </p:nvPicPr>
            <p:blipFill rotWithShape="1">
              <a:blip r:embed="rId5"/>
              <a:srcRect t="1884"/>
              <a:stretch/>
            </p:blipFill>
            <p:spPr>
              <a:xfrm>
                <a:off x="9216684" y="301973"/>
                <a:ext cx="2600178" cy="1948185"/>
              </a:xfrm>
              <a:prstGeom prst="rect">
                <a:avLst/>
              </a:prstGeom>
            </p:spPr>
          </p:pic>
        </p:grpSp>
        <p:sp>
          <p:nvSpPr>
            <p:cNvPr id="9" name="Rectangle 8"/>
            <p:cNvSpPr/>
            <p:nvPr/>
          </p:nvSpPr>
          <p:spPr>
            <a:xfrm>
              <a:off x="257645" y="2341266"/>
              <a:ext cx="2766909"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nấm da tay</a:t>
              </a:r>
            </a:p>
          </p:txBody>
        </p:sp>
        <p:sp>
          <p:nvSpPr>
            <p:cNvPr id="10" name="Rectangle 9"/>
            <p:cNvSpPr/>
            <p:nvPr/>
          </p:nvSpPr>
          <p:spPr>
            <a:xfrm>
              <a:off x="3206680"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nấm mốc cá</a:t>
              </a:r>
            </a:p>
          </p:txBody>
        </p:sp>
        <p:sp>
          <p:nvSpPr>
            <p:cNvPr id="11" name="Rectangle 10"/>
            <p:cNvSpPr/>
            <p:nvPr/>
          </p:nvSpPr>
          <p:spPr>
            <a:xfrm>
              <a:off x="6208987" y="2341266"/>
              <a:ext cx="2820181"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viêm phổi do nấm</a:t>
              </a:r>
            </a:p>
          </p:txBody>
        </p:sp>
        <p:sp>
          <p:nvSpPr>
            <p:cNvPr id="12" name="Rectangle 11"/>
            <p:cNvSpPr/>
            <p:nvPr/>
          </p:nvSpPr>
          <p:spPr>
            <a:xfrm>
              <a:off x="9106683" y="2341266"/>
              <a:ext cx="2710180" cy="5024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500" dirty="0"/>
                <a:t>Bệnh mốc xám dâu tây</a:t>
              </a:r>
            </a:p>
          </p:txBody>
        </p:sp>
      </p:grpSp>
      <p:sp>
        <p:nvSpPr>
          <p:cNvPr id="14" name="TextBox 13"/>
          <p:cNvSpPr txBox="1"/>
          <p:nvPr/>
        </p:nvSpPr>
        <p:spPr>
          <a:xfrm>
            <a:off x="97972" y="2253343"/>
            <a:ext cx="2170444" cy="1458861"/>
          </a:xfrm>
          <a:prstGeom prst="rect">
            <a:avLst/>
          </a:prstGeom>
          <a:noFill/>
        </p:spPr>
        <p:txBody>
          <a:bodyPr wrap="square" rtlCol="0">
            <a:spAutoFit/>
          </a:bodyPr>
          <a:lstStyle/>
          <a:p>
            <a:pPr algn="just">
              <a:lnSpc>
                <a:spcPct val="120000"/>
              </a:lnSpc>
            </a:pPr>
            <a:r>
              <a:rPr lang="vi-VN" sz="1500" dirty="0">
                <a:solidFill>
                  <a:srgbClr val="FFFF00"/>
                </a:solidFill>
              </a:rPr>
              <a:t>Biểu hiện: xuất hiện mảng da màu đỏ kèm vảy, ngứa, nhức, cảm giác nóng rát l</a:t>
            </a:r>
            <a:r>
              <a:rPr lang="en-US" sz="1500" dirty="0">
                <a:solidFill>
                  <a:srgbClr val="FFFF00"/>
                </a:solidFill>
              </a:rPr>
              <a:t>ò</a:t>
            </a:r>
            <a:r>
              <a:rPr lang="vi-VN" sz="1500" dirty="0">
                <a:solidFill>
                  <a:srgbClr val="FFFF00"/>
                </a:solidFill>
              </a:rPr>
              <a:t>ng bàn tay.</a:t>
            </a:r>
          </a:p>
        </p:txBody>
      </p:sp>
      <p:sp>
        <p:nvSpPr>
          <p:cNvPr id="15" name="TextBox 14"/>
          <p:cNvSpPr txBox="1"/>
          <p:nvPr/>
        </p:nvSpPr>
        <p:spPr>
          <a:xfrm>
            <a:off x="2349702" y="2253343"/>
            <a:ext cx="2170444" cy="1735860"/>
          </a:xfrm>
          <a:prstGeom prst="rect">
            <a:avLst/>
          </a:prstGeom>
          <a:noFill/>
        </p:spPr>
        <p:txBody>
          <a:bodyPr wrap="square" rtlCol="0">
            <a:spAutoFit/>
          </a:bodyPr>
          <a:lstStyle/>
          <a:p>
            <a:pPr algn="just">
              <a:lnSpc>
                <a:spcPct val="120000"/>
              </a:lnSpc>
            </a:pPr>
            <a:r>
              <a:rPr lang="vi-VN" sz="1500" dirty="0">
                <a:solidFill>
                  <a:srgbClr val="FFFF00"/>
                </a:solidFill>
              </a:rPr>
              <a:t>Biểu hiện: trên da xuất hiện vùng trắng xám, sau đó nấm phát triển thành các búi trắng như bông, cá bơi lội bất thường, da tróc vẩy.</a:t>
            </a:r>
          </a:p>
        </p:txBody>
      </p:sp>
      <p:sp>
        <p:nvSpPr>
          <p:cNvPr id="16" name="TextBox 15"/>
          <p:cNvSpPr txBox="1"/>
          <p:nvPr/>
        </p:nvSpPr>
        <p:spPr>
          <a:xfrm>
            <a:off x="4601433" y="2253343"/>
            <a:ext cx="2170444" cy="904863"/>
          </a:xfrm>
          <a:prstGeom prst="rect">
            <a:avLst/>
          </a:prstGeom>
          <a:noFill/>
        </p:spPr>
        <p:txBody>
          <a:bodyPr wrap="square" rtlCol="0">
            <a:spAutoFit/>
          </a:bodyPr>
          <a:lstStyle/>
          <a:p>
            <a:pPr algn="just">
              <a:lnSpc>
                <a:spcPct val="120000"/>
              </a:lnSpc>
            </a:pPr>
            <a:r>
              <a:rPr lang="vi-VN" sz="1500" dirty="0">
                <a:solidFill>
                  <a:srgbClr val="FFFF00"/>
                </a:solidFill>
              </a:rPr>
              <a:t>Biểu hiện: sốt cao kéo dài, ho khan, đau ngực, khó chịu ở ngực.</a:t>
            </a:r>
          </a:p>
        </p:txBody>
      </p:sp>
      <p:sp>
        <p:nvSpPr>
          <p:cNvPr id="17" name="TextBox 16"/>
          <p:cNvSpPr txBox="1"/>
          <p:nvPr/>
        </p:nvSpPr>
        <p:spPr>
          <a:xfrm>
            <a:off x="6830013" y="2253343"/>
            <a:ext cx="2170444" cy="2012859"/>
          </a:xfrm>
          <a:prstGeom prst="rect">
            <a:avLst/>
          </a:prstGeom>
          <a:noFill/>
        </p:spPr>
        <p:txBody>
          <a:bodyPr wrap="square" rtlCol="0">
            <a:spAutoFit/>
          </a:bodyPr>
          <a:lstStyle/>
          <a:p>
            <a:pPr algn="just">
              <a:lnSpc>
                <a:spcPct val="120000"/>
              </a:lnSpc>
            </a:pPr>
            <a:r>
              <a:rPr lang="vi-VN" sz="1500" dirty="0">
                <a:solidFill>
                  <a:srgbClr val="FFFF00"/>
                </a:solidFill>
              </a:rPr>
              <a:t>Biểu hiện: đầu tiên là những đốm nâu sang xuất hiện, sau đó lan rộng cả quả, phủ một lớp mốc xám và làm cho quả bị khô; hoa và quả non có thể bị nhiễm bệnh.</a:t>
            </a:r>
          </a:p>
        </p:txBody>
      </p:sp>
      <p:sp>
        <p:nvSpPr>
          <p:cNvPr id="19" name="Rounded Rectangle 18"/>
          <p:cNvSpPr/>
          <p:nvPr/>
        </p:nvSpPr>
        <p:spPr>
          <a:xfrm>
            <a:off x="2072640" y="4368986"/>
            <a:ext cx="4596559" cy="365509"/>
          </a:xfrm>
          <a:prstGeom prst="roundRect">
            <a:avLst>
              <a:gd name="adj" fmla="val 50000"/>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b="1" i="1" dirty="0" err="1">
                <a:solidFill>
                  <a:schemeClr val="bg1"/>
                </a:solidFill>
              </a:rPr>
              <a:t>Một</a:t>
            </a:r>
            <a:r>
              <a:rPr lang="vi-VN" sz="2000" b="1" i="1" dirty="0">
                <a:solidFill>
                  <a:schemeClr val="bg1"/>
                </a:solidFill>
              </a:rPr>
              <a:t> </a:t>
            </a:r>
            <a:r>
              <a:rPr lang="vi-VN" sz="2000" b="1" i="1" dirty="0" err="1">
                <a:solidFill>
                  <a:schemeClr val="bg1"/>
                </a:solidFill>
              </a:rPr>
              <a:t>số</a:t>
            </a:r>
            <a:r>
              <a:rPr lang="vi-VN" sz="2000" b="1" i="1" dirty="0">
                <a:solidFill>
                  <a:schemeClr val="bg1"/>
                </a:solidFill>
              </a:rPr>
              <a:t> </a:t>
            </a:r>
            <a:r>
              <a:rPr lang="vi-VN" sz="2000" b="1" i="1" dirty="0" err="1">
                <a:solidFill>
                  <a:schemeClr val="bg1"/>
                </a:solidFill>
              </a:rPr>
              <a:t>bệnh</a:t>
            </a:r>
            <a:r>
              <a:rPr lang="vi-VN" sz="2000" b="1" i="1" dirty="0">
                <a:solidFill>
                  <a:schemeClr val="bg1"/>
                </a:solidFill>
              </a:rPr>
              <a:t> do </a:t>
            </a:r>
            <a:r>
              <a:rPr lang="vi-VN" sz="2000" b="1" i="1" dirty="0" err="1">
                <a:solidFill>
                  <a:schemeClr val="bg1"/>
                </a:solidFill>
              </a:rPr>
              <a:t>nấm</a:t>
            </a:r>
            <a:r>
              <a:rPr lang="vi-VN" sz="2000" b="1" i="1" dirty="0">
                <a:solidFill>
                  <a:schemeClr val="bg1"/>
                </a:solidFill>
              </a:rPr>
              <a:t> gây ra</a:t>
            </a:r>
          </a:p>
        </p:txBody>
      </p:sp>
      <p:sp>
        <p:nvSpPr>
          <p:cNvPr id="21" name="Cloud 8">
            <a:extLst>
              <a:ext uri="{FF2B5EF4-FFF2-40B4-BE49-F238E27FC236}">
                <a16:creationId xmlns="" xmlns:a16="http://schemas.microsoft.com/office/drawing/2014/main" id="{E878B841-3D5A-4463-8D26-DCDA7B55C944}"/>
              </a:ext>
            </a:extLst>
          </p:cNvPr>
          <p:cNvSpPr/>
          <p:nvPr/>
        </p:nvSpPr>
        <p:spPr>
          <a:xfrm>
            <a:off x="943455" y="189227"/>
            <a:ext cx="7048690" cy="4128232"/>
          </a:xfrm>
          <a:prstGeom prst="cloud">
            <a:avLst/>
          </a:prstGeom>
          <a:solidFill>
            <a:schemeClr val="accent2">
              <a:lumMod val="60000"/>
              <a:lumOff val="40000"/>
            </a:schemeClr>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Em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hãy</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nêu</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một</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số</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biểu</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hiện</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của</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một</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số</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bệnh</a:t>
            </a:r>
            <a:r>
              <a:rPr lang="en-US" sz="4000" dirty="0">
                <a:latin typeface="#9Slide03 Roboto Condensed Ligh" panose="02000000000000000000" pitchFamily="2" charset="0"/>
                <a:ea typeface="#9Slide03 Roboto Condensed Ligh" panose="02000000000000000000" pitchFamily="2" charset="0"/>
              </a:rPr>
              <a:t> do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gây</a:t>
            </a:r>
            <a:r>
              <a:rPr lang="en-US" sz="4000" dirty="0">
                <a:latin typeface="#9Slide03 Roboto Condensed Ligh" panose="02000000000000000000" pitchFamily="2" charset="0"/>
                <a:ea typeface="#9Slide03 Roboto Condensed Ligh" panose="02000000000000000000" pitchFamily="2" charset="0"/>
              </a:rPr>
              <a:t> ra </a:t>
            </a:r>
            <a:r>
              <a:rPr lang="en-US" sz="4000" dirty="0" err="1">
                <a:latin typeface="#9Slide03 Roboto Condensed Ligh" panose="02000000000000000000" pitchFamily="2" charset="0"/>
                <a:ea typeface="#9Slide03 Roboto Condensed Ligh" panose="02000000000000000000" pitchFamily="2" charset="0"/>
              </a:rPr>
              <a:t>sau</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đây</a:t>
            </a:r>
            <a:r>
              <a:rPr lang="en-US" sz="4000" dirty="0">
                <a:latin typeface="#9Slide03 Roboto Condensed Ligh" panose="02000000000000000000" pitchFamily="2" charset="0"/>
                <a:ea typeface="#9Slide03 Roboto Condensed Ligh" panose="02000000000000000000" pitchFamily="2" charset="0"/>
              </a:rPr>
              <a:t>?</a:t>
            </a:r>
            <a:endParaRPr lang="vi-VN" sz="4000" dirty="0">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205418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32" presetClass="emph" presetSubtype="0" fill="hold" nodeType="withEffect">
                                  <p:stCondLst>
                                    <p:cond delay="0"/>
                                  </p:stCondLst>
                                  <p:childTnLst>
                                    <p:animRot by="120000">
                                      <p:cBhvr>
                                        <p:cTn id="23" dur="100" fill="hold">
                                          <p:stCondLst>
                                            <p:cond delay="0"/>
                                          </p:stCondLst>
                                        </p:cTn>
                                        <p:tgtEl>
                                          <p:spTgt spid="13"/>
                                        </p:tgtEl>
                                        <p:attrNameLst>
                                          <p:attrName>r</p:attrName>
                                        </p:attrNameLst>
                                      </p:cBhvr>
                                    </p:animRot>
                                    <p:animRot by="-240000">
                                      <p:cBhvr>
                                        <p:cTn id="24" dur="200" fill="hold">
                                          <p:stCondLst>
                                            <p:cond delay="200"/>
                                          </p:stCondLst>
                                        </p:cTn>
                                        <p:tgtEl>
                                          <p:spTgt spid="13"/>
                                        </p:tgtEl>
                                        <p:attrNameLst>
                                          <p:attrName>r</p:attrName>
                                        </p:attrNameLst>
                                      </p:cBhvr>
                                    </p:animRot>
                                    <p:animRot by="240000">
                                      <p:cBhvr>
                                        <p:cTn id="25" dur="200" fill="hold">
                                          <p:stCondLst>
                                            <p:cond delay="400"/>
                                          </p:stCondLst>
                                        </p:cTn>
                                        <p:tgtEl>
                                          <p:spTgt spid="13"/>
                                        </p:tgtEl>
                                        <p:attrNameLst>
                                          <p:attrName>r</p:attrName>
                                        </p:attrNameLst>
                                      </p:cBhvr>
                                    </p:animRot>
                                    <p:animRot by="-240000">
                                      <p:cBhvr>
                                        <p:cTn id="26" dur="200" fill="hold">
                                          <p:stCondLst>
                                            <p:cond delay="600"/>
                                          </p:stCondLst>
                                        </p:cTn>
                                        <p:tgtEl>
                                          <p:spTgt spid="13"/>
                                        </p:tgtEl>
                                        <p:attrNameLst>
                                          <p:attrName>r</p:attrName>
                                        </p:attrNameLst>
                                      </p:cBhvr>
                                    </p:animRot>
                                    <p:animRot by="120000">
                                      <p:cBhvr>
                                        <p:cTn id="2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14" grpId="0"/>
      <p:bldP spid="15" grpId="0"/>
      <p:bldP spid="16" grpId="0"/>
      <p:bldP spid="17" grpId="0"/>
      <p:bldP spid="19" grpId="0"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694" y="699247"/>
            <a:ext cx="2816763" cy="1700459"/>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n-US" sz="2100" b="1" dirty="0">
                <a:latin typeface="#9Slide03 FS Neusa Bold" panose="00000800000000000000" pitchFamily="2" charset="0"/>
              </a:rPr>
              <a:t>      </a:t>
            </a:r>
            <a:r>
              <a:rPr lang="vi-VN" sz="2100" b="1" dirty="0" err="1">
                <a:latin typeface="#9Slide03 FS Neusa Bold" panose="00000800000000000000" pitchFamily="2" charset="0"/>
              </a:rPr>
              <a:t>Từ</a:t>
            </a:r>
            <a:r>
              <a:rPr lang="vi-VN" sz="2100" b="1" dirty="0">
                <a:latin typeface="#9Slide03 FS Neusa Bold" panose="00000800000000000000" pitchFamily="2" charset="0"/>
              </a:rPr>
              <a:t> những thông tin </a:t>
            </a:r>
            <a:r>
              <a:rPr lang="en-US" sz="2100" b="1" dirty="0">
                <a:latin typeface="#9Slide03 FS Neusa Bold" panose="00000800000000000000" pitchFamily="2" charset="0"/>
              </a:rPr>
              <a:t>ở </a:t>
            </a:r>
            <a:r>
              <a:rPr lang="vi-VN" sz="2100" b="1" dirty="0" err="1">
                <a:latin typeface="#9Slide03 FS Neusa Bold" panose="00000800000000000000" pitchFamily="2" charset="0"/>
              </a:rPr>
              <a:t>hình</a:t>
            </a:r>
            <a:r>
              <a:rPr lang="en-US" sz="2100" b="1" dirty="0">
                <a:latin typeface="#9Slide03 FS Neusa Bold" panose="00000800000000000000" pitchFamily="2" charset="0"/>
              </a:rPr>
              <a:t> </a:t>
            </a:r>
            <a:r>
              <a:rPr lang="en-US" sz="2100" b="1" dirty="0" err="1">
                <a:latin typeface="#9Slide03 FS Neusa Bold" panose="00000800000000000000" pitchFamily="2" charset="0"/>
              </a:rPr>
              <a:t>bên</a:t>
            </a:r>
            <a:r>
              <a:rPr lang="vi-VN" sz="2100" b="1" dirty="0">
                <a:latin typeface="#9Slide03 FS Neusa Bold" panose="00000800000000000000" pitchFamily="2" charset="0"/>
              </a:rPr>
              <a:t>, hãy nêu con đường lây truyền bệnh do nấm gây ra</a:t>
            </a:r>
            <a:r>
              <a:rPr lang="en-US" sz="2100" b="1" dirty="0">
                <a:latin typeface="#9Slide03 FS Neusa Bold" panose="00000800000000000000" pitchFamily="2" charset="0"/>
              </a:rPr>
              <a:t>?</a:t>
            </a:r>
            <a:endParaRPr lang="vi-VN" sz="2100" b="1" dirty="0">
              <a:latin typeface="#9Slide03 FS Neusa Bold" panose="00000800000000000000" pitchFamily="2" charset="0"/>
            </a:endParaRPr>
          </a:p>
        </p:txBody>
      </p:sp>
      <p:grpSp>
        <p:nvGrpSpPr>
          <p:cNvPr id="19" name="Nhóm 18">
            <a:extLst>
              <a:ext uri="{FF2B5EF4-FFF2-40B4-BE49-F238E27FC236}">
                <a16:creationId xmlns="" xmlns:a16="http://schemas.microsoft.com/office/drawing/2014/main" id="{5B4545FC-1CB0-4984-87FD-DF86C78B8B08}"/>
              </a:ext>
            </a:extLst>
          </p:cNvPr>
          <p:cNvGrpSpPr/>
          <p:nvPr/>
        </p:nvGrpSpPr>
        <p:grpSpPr>
          <a:xfrm>
            <a:off x="3391381" y="384963"/>
            <a:ext cx="5448925" cy="3896248"/>
            <a:chOff x="97010" y="768701"/>
            <a:chExt cx="5448925" cy="3896248"/>
          </a:xfrm>
        </p:grpSpPr>
        <p:pic>
          <p:nvPicPr>
            <p:cNvPr id="3" name="Picture 2"/>
            <p:cNvPicPr>
              <a:picLocks noChangeAspect="1"/>
            </p:cNvPicPr>
            <p:nvPr/>
          </p:nvPicPr>
          <p:blipFill>
            <a:blip r:embed="rId2"/>
            <a:stretch>
              <a:fillRect/>
            </a:stretch>
          </p:blipFill>
          <p:spPr>
            <a:xfrm>
              <a:off x="97010" y="768701"/>
              <a:ext cx="5448924" cy="3896248"/>
            </a:xfrm>
            <a:prstGeom prst="rect">
              <a:avLst/>
            </a:prstGeom>
            <a:scene3d>
              <a:camera prst="orthographicFront"/>
              <a:lightRig rig="threePt" dir="t"/>
            </a:scene3d>
            <a:sp3d>
              <a:bevelB w="101600" prst="riblet"/>
            </a:sp3d>
          </p:spPr>
        </p:pic>
        <p:sp>
          <p:nvSpPr>
            <p:cNvPr id="11" name="TextBox 10"/>
            <p:cNvSpPr txBox="1"/>
            <p:nvPr/>
          </p:nvSpPr>
          <p:spPr>
            <a:xfrm>
              <a:off x="203479" y="2234561"/>
              <a:ext cx="1431890"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vật nuôi nhiễm bệnh</a:t>
              </a:r>
            </a:p>
          </p:txBody>
        </p:sp>
        <p:sp>
          <p:nvSpPr>
            <p:cNvPr id="12" name="TextBox 11"/>
            <p:cNvSpPr txBox="1"/>
            <p:nvPr/>
          </p:nvSpPr>
          <p:spPr>
            <a:xfrm>
              <a:off x="2131233" y="2189639"/>
              <a:ext cx="1625756"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cơ thể nhiễm bệnh</a:t>
              </a:r>
            </a:p>
          </p:txBody>
        </p:sp>
        <p:sp>
          <p:nvSpPr>
            <p:cNvPr id="13" name="TextBox 12"/>
            <p:cNvSpPr txBox="1"/>
            <p:nvPr/>
          </p:nvSpPr>
          <p:spPr>
            <a:xfrm>
              <a:off x="4158613" y="2234560"/>
              <a:ext cx="1387322"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Dùng chung đồ với người bệnh</a:t>
              </a:r>
            </a:p>
          </p:txBody>
        </p:sp>
        <p:sp>
          <p:nvSpPr>
            <p:cNvPr id="14" name="TextBox 13"/>
            <p:cNvSpPr txBox="1"/>
            <p:nvPr/>
          </p:nvSpPr>
          <p:spPr>
            <a:xfrm>
              <a:off x="3971611" y="4150542"/>
              <a:ext cx="1569446"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bụi, đất chứa nấm gây bệnh</a:t>
              </a:r>
            </a:p>
          </p:txBody>
        </p:sp>
        <p:sp>
          <p:nvSpPr>
            <p:cNvPr id="15" name="TextBox 14"/>
            <p:cNvSpPr txBox="1"/>
            <p:nvPr/>
          </p:nvSpPr>
          <p:spPr>
            <a:xfrm>
              <a:off x="162979" y="4173294"/>
              <a:ext cx="1710732" cy="461665"/>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Tiếp xúc với môi trường ô nhiễm</a:t>
              </a:r>
            </a:p>
          </p:txBody>
        </p:sp>
        <p:sp>
          <p:nvSpPr>
            <p:cNvPr id="16" name="TextBox 15"/>
            <p:cNvSpPr txBox="1"/>
            <p:nvPr/>
          </p:nvSpPr>
          <p:spPr>
            <a:xfrm>
              <a:off x="2485651" y="4265626"/>
              <a:ext cx="933786" cy="276999"/>
            </a:xfrm>
            <a:prstGeom prst="rect">
              <a:avLst/>
            </a:prstGeom>
            <a:solidFill>
              <a:schemeClr val="bg1"/>
            </a:solidFill>
            <a:ln>
              <a:noFill/>
            </a:ln>
            <a:scene3d>
              <a:camera prst="orthographicFront"/>
              <a:lightRig rig="threePt" dir="t"/>
            </a:scene3d>
            <a:sp3d>
              <a:bevelB w="101600" prst="riblet"/>
            </a:sp3d>
          </p:spPr>
          <p:txBody>
            <a:bodyPr wrap="square" rtlCol="0" anchor="ctr" anchorCtr="0">
              <a:spAutoFit/>
            </a:bodyPr>
            <a:lstStyle/>
            <a:p>
              <a:pPr algn="ctr"/>
              <a:r>
                <a:rPr lang="vi-VN" sz="1200" dirty="0"/>
                <a:t>Nấm mốc</a:t>
              </a:r>
            </a:p>
          </p:txBody>
        </p:sp>
      </p:grpSp>
      <p:sp>
        <p:nvSpPr>
          <p:cNvPr id="17" name="TextBox 16"/>
          <p:cNvSpPr txBox="1"/>
          <p:nvPr/>
        </p:nvSpPr>
        <p:spPr>
          <a:xfrm>
            <a:off x="3475280" y="4407522"/>
            <a:ext cx="5268242" cy="400110"/>
          </a:xfrm>
          <a:prstGeom prst="rect">
            <a:avLst/>
          </a:prstGeom>
          <a:noFill/>
        </p:spPr>
        <p:txBody>
          <a:bodyPr wrap="square" rtlCol="0">
            <a:spAutoFit/>
          </a:bodyPr>
          <a:lstStyle/>
          <a:p>
            <a:pPr algn="ctr"/>
            <a:r>
              <a:rPr lang="vi-VN" sz="2000" b="1" i="1" dirty="0">
                <a:solidFill>
                  <a:srgbClr val="FFFF00"/>
                </a:solidFill>
              </a:rPr>
              <a:t>Các con đường lây truyền bệnh do nấm gây ra</a:t>
            </a:r>
          </a:p>
        </p:txBody>
      </p:sp>
    </p:spTree>
    <p:extLst>
      <p:ext uri="{BB962C8B-B14F-4D97-AF65-F5344CB8AC3E}">
        <p14:creationId xmlns:p14="http://schemas.microsoft.com/office/powerpoint/2010/main" val="38640460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8569" y="442982"/>
            <a:ext cx="8148391" cy="4153964"/>
          </a:xfrm>
          <a:prstGeom prst="roundRect">
            <a:avLst>
              <a:gd name="adj" fmla="val 5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Một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số</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bệnh</a:t>
            </a:r>
            <a:r>
              <a:rPr lang="en-US" sz="2400" b="1" dirty="0" smtClean="0">
                <a:solidFill>
                  <a:schemeClr val="tx1"/>
                </a:solidFill>
                <a:latin typeface="Times New Roman" panose="02020603050405020304" pitchFamily="18" charset="0"/>
                <a:cs typeface="Times New Roman" panose="02020603050405020304" pitchFamily="18" charset="0"/>
              </a:rPr>
              <a:t> do </a:t>
            </a:r>
            <a:r>
              <a:rPr lang="en-US" sz="2400" b="1" dirty="0" err="1" smtClean="0">
                <a:solidFill>
                  <a:schemeClr val="tx1"/>
                </a:solidFill>
                <a:latin typeface="Times New Roman" panose="02020603050405020304" pitchFamily="18" charset="0"/>
                <a:cs typeface="Times New Roman" panose="02020603050405020304" pitchFamily="18" charset="0"/>
              </a:rPr>
              <a:t>nấm</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gây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ra</a:t>
            </a:r>
            <a:r>
              <a:rPr lang="en-US" sz="2400" b="1" dirty="0" smtClean="0">
                <a:solidFill>
                  <a:schemeClr val="tx1"/>
                </a:solidFill>
                <a:latin typeface="Times New Roman" panose="02020603050405020304" pitchFamily="18" charset="0"/>
                <a:cs typeface="Times New Roman" panose="02020603050405020304" pitchFamily="18" charset="0"/>
              </a:rPr>
              <a:t>:</a:t>
            </a:r>
          </a:p>
          <a:p>
            <a:pPr algn="just">
              <a:lnSpc>
                <a:spcPct val="120000"/>
              </a:lnSpc>
            </a:pPr>
            <a:r>
              <a:rPr lang="en-US" sz="2400" dirty="0" smtClean="0">
                <a:solidFill>
                  <a:schemeClr val="tx1"/>
                </a:solidFill>
                <a:latin typeface="Times New Roman" panose="02020603050405020304" pitchFamily="18" charset="0"/>
                <a:cs typeface="Times New Roman" panose="02020603050405020304" pitchFamily="18" charset="0"/>
              </a:rPr>
              <a:t>- Con </a:t>
            </a:r>
            <a:r>
              <a:rPr lang="en-US" sz="2400" dirty="0" err="1" smtClean="0">
                <a:solidFill>
                  <a:schemeClr val="tx1"/>
                </a:solidFill>
                <a:latin typeface="Times New Roman" panose="02020603050405020304" pitchFamily="18" charset="0"/>
                <a:cs typeface="Times New Roman" panose="02020603050405020304" pitchFamily="18" charset="0"/>
              </a:rPr>
              <a:t>đường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lây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truyền</a:t>
            </a:r>
            <a:r>
              <a:rPr lang="en-US" sz="2400" dirty="0" smtClean="0">
                <a:solidFill>
                  <a:schemeClr val="tx1"/>
                </a:solidFill>
                <a:latin typeface="Times New Roman" panose="02020603050405020304" pitchFamily="18" charset="0"/>
                <a:cs typeface="Times New Roman" panose="02020603050405020304" pitchFamily="18" charset="0"/>
              </a:rPr>
              <a:t>: </a:t>
            </a:r>
          </a:p>
          <a:p>
            <a:pPr marL="257175" indent="-257175" algn="just">
              <a:lnSpc>
                <a:spcPct val="120000"/>
              </a:lnSpc>
              <a:buFont typeface="Wingdings" panose="05000000000000000000" pitchFamily="2" charset="2"/>
              <a:buChar char="v"/>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nuôi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nhiễm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bệnh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nhiễm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bệnh</a:t>
            </a:r>
            <a:endParaRPr lang="en-US" sz="2400" dirty="0">
              <a:solidFill>
                <a:schemeClr val="tx1"/>
              </a:solidFill>
              <a:latin typeface="Times New Roman" panose="02020603050405020304" pitchFamily="18" charset="0"/>
              <a:cs typeface="Times New Roman" panose="02020603050405020304" pitchFamily="18" charset="0"/>
            </a:endParaRPr>
          </a:p>
          <a:p>
            <a:pPr marL="257175" indent="-257175" algn="just">
              <a:lnSpc>
                <a:spcPct val="120000"/>
              </a:lnSpc>
              <a:buFont typeface="Wingdings" panose="05000000000000000000" pitchFamily="2" charset="2"/>
              <a:buChar char="v"/>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Dùng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bệnh</a:t>
            </a:r>
            <a:endParaRPr lang="en-US" sz="2400" dirty="0">
              <a:solidFill>
                <a:schemeClr val="tx1"/>
              </a:solidFill>
              <a:latin typeface="Times New Roman" panose="02020603050405020304" pitchFamily="18" charset="0"/>
              <a:cs typeface="Times New Roman" panose="02020603050405020304" pitchFamily="18" charset="0"/>
            </a:endParaRPr>
          </a:p>
          <a:p>
            <a:pPr marL="257175" indent="-257175" algn="just">
              <a:lnSpc>
                <a:spcPct val="120000"/>
              </a:lnSpc>
              <a:buFont typeface="Wingdings" panose="05000000000000000000" pitchFamily="2" charset="2"/>
              <a:buChar char="v"/>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ô </a:t>
            </a:r>
            <a:r>
              <a:rPr lang="en-US" sz="2400" dirty="0" err="1">
                <a:solidFill>
                  <a:schemeClr val="tx1"/>
                </a:solidFill>
                <a:latin typeface="Times New Roman" panose="02020603050405020304" pitchFamily="18" charset="0"/>
                <a:cs typeface="Times New Roman" panose="02020603050405020304" pitchFamily="18" charset="0"/>
              </a:rPr>
              <a:t>nhiễm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bụi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nấm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bệnh</a:t>
            </a:r>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lgn="just">
              <a:lnSpc>
                <a:spcPct val="120000"/>
              </a:lnSpc>
              <a:buFontTx/>
              <a:buChar char="-"/>
            </a:pPr>
            <a:endParaRPr lang="vi-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4253540"/>
      </p:ext>
    </p:extLst>
  </p:cSld>
  <p:clrMapOvr>
    <a:masterClrMapping/>
  </p:clrMapOvr>
  <p:transition spd="slow" advClick="0" advTm="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4119" y="206188"/>
            <a:ext cx="8668870" cy="4667437"/>
            <a:chOff x="251209" y="2491991"/>
            <a:chExt cx="8552153" cy="3898762"/>
          </a:xfrm>
        </p:grpSpPr>
        <p:sp>
          <p:nvSpPr>
            <p:cNvPr id="3" name="Rounded Rectangle 2"/>
            <p:cNvSpPr/>
            <p:nvPr/>
          </p:nvSpPr>
          <p:spPr>
            <a:xfrm>
              <a:off x="251209" y="2491991"/>
              <a:ext cx="8552153" cy="3898762"/>
            </a:xfrm>
            <a:prstGeom prst="roundRect">
              <a:avLst>
                <a:gd name="adj" fmla="val 9193"/>
              </a:avLst>
            </a:prstGeom>
            <a:solidFill>
              <a:schemeClr val="tx2">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sp>
          <p:nvSpPr>
            <p:cNvPr id="5" name="Rounded Rectangle 4"/>
            <p:cNvSpPr/>
            <p:nvPr/>
          </p:nvSpPr>
          <p:spPr>
            <a:xfrm>
              <a:off x="492368" y="2689788"/>
              <a:ext cx="8038682" cy="3469852"/>
            </a:xfrm>
            <a:prstGeom prst="roundRect">
              <a:avLst>
                <a:gd name="adj" fmla="val 5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Tx/>
                <a:buChar char="-"/>
              </a:pPr>
              <a:r>
                <a:rPr lang="en-US" sz="2200" dirty="0" err="1" smtClean="0">
                  <a:solidFill>
                    <a:schemeClr val="tx1"/>
                  </a:solidFill>
                  <a:latin typeface="Times New Roman" panose="02020603050405020304" pitchFamily="18" charset="0"/>
                  <a:cs typeface="Times New Roman" panose="02020603050405020304" pitchFamily="18" charset="0"/>
                </a:rPr>
                <a:t>Biện</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pháp</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phòng</a:t>
              </a:r>
              <a:r>
                <a:rPr lang="en-US" sz="2200" dirty="0" smtClean="0">
                  <a:solidFill>
                    <a:schemeClr val="tx1"/>
                  </a:solidFill>
                  <a:latin typeface="Times New Roman" panose="02020603050405020304" pitchFamily="18" charset="0"/>
                  <a:cs typeface="Times New Roman" panose="02020603050405020304" pitchFamily="18" charset="0"/>
                </a:rPr>
                <a:t> </a:t>
              </a:r>
              <a:r>
                <a:rPr lang="en-US" sz="2200" dirty="0" err="1" smtClean="0">
                  <a:solidFill>
                    <a:schemeClr val="tx1"/>
                  </a:solidFill>
                  <a:latin typeface="Times New Roman" panose="02020603050405020304" pitchFamily="18" charset="0"/>
                  <a:cs typeface="Times New Roman" panose="02020603050405020304" pitchFamily="18" charset="0"/>
                </a:rPr>
                <a:t>chống</a:t>
              </a:r>
              <a:r>
                <a:rPr lang="en-US" sz="2200" dirty="0" smtClean="0">
                  <a:solidFill>
                    <a:schemeClr val="tx1"/>
                  </a:solidFill>
                  <a:latin typeface="Times New Roman" panose="02020603050405020304" pitchFamily="18" charset="0"/>
                  <a:cs typeface="Times New Roman" panose="02020603050405020304" pitchFamily="18" charset="0"/>
                </a:rPr>
                <a:t>:</a:t>
              </a:r>
            </a:p>
            <a:p>
              <a:pPr marL="257175" indent="-257175" algn="just">
                <a:lnSpc>
                  <a:spcPct val="120000"/>
                </a:lnSpc>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Hạn chế tiếp xúc với mầm bệnh, nguồn bệnh, đặc biệt nơi môi trường ẩm mốc; </a:t>
              </a:r>
            </a:p>
            <a:p>
              <a:pPr marL="257175" indent="-257175" algn="just">
                <a:lnSpc>
                  <a:spcPct val="120000"/>
                </a:lnSpc>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Bảo hộ an toàn khi tiếp xúc với người bị nhiễm nấm hoặc khử trùng sau khi tiếp xúc với môi trường không an toàn với nấm mốc</a:t>
              </a:r>
              <a:r>
                <a:rPr lang="vi-VN" sz="2200" dirty="0" smtClean="0">
                  <a:solidFill>
                    <a:schemeClr val="tx1"/>
                  </a:solidFill>
                  <a:latin typeface="Times New Roman" panose="02020603050405020304" pitchFamily="18" charset="0"/>
                  <a:cs typeface="Times New Roman" panose="02020603050405020304" pitchFamily="18" charset="0"/>
                </a:rPr>
                <a:t>;</a:t>
              </a:r>
              <a:endParaRPr lang="vi-VN" sz="2200" dirty="0">
                <a:solidFill>
                  <a:schemeClr val="tx1"/>
                </a:solidFill>
                <a:latin typeface="Times New Roman" panose="02020603050405020304" pitchFamily="18" charset="0"/>
                <a:cs typeface="Times New Roman" panose="02020603050405020304" pitchFamily="18" charset="0"/>
              </a:endParaRPr>
            </a:p>
            <a:p>
              <a:pPr marL="257175" indent="-257175" algn="just">
                <a:lnSpc>
                  <a:spcPct val="120000"/>
                </a:lnSpc>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Không dùng chung đồ với người bị nấm mốc, hoặc với người khác. Quần áo sau mặc cần giặt ngay, tránh treo trên giá vài ngày sau đó mặc lại;</a:t>
              </a:r>
            </a:p>
            <a:p>
              <a:pPr marL="257175" indent="-257175" algn="just">
                <a:lnSpc>
                  <a:spcPct val="120000"/>
                </a:lnSpc>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Vệ sinh cơ thể đúng cách, đúng thời điểm, an toàn;</a:t>
              </a:r>
            </a:p>
            <a:p>
              <a:pPr marL="257175" indent="-257175" algn="just">
                <a:lnSpc>
                  <a:spcPct val="120000"/>
                </a:lnSpc>
                <a:buFont typeface="Wingdings" panose="05000000000000000000" pitchFamily="2" charset="2"/>
                <a:buChar char="v"/>
              </a:pPr>
              <a:r>
                <a:rPr lang="vi-VN" sz="2200" dirty="0">
                  <a:solidFill>
                    <a:schemeClr val="tx1"/>
                  </a:solidFill>
                  <a:latin typeface="Times New Roman" panose="02020603050405020304" pitchFamily="18" charset="0"/>
                  <a:cs typeface="Times New Roman" panose="02020603050405020304" pitchFamily="18" charset="0"/>
                </a:rPr>
                <a:t>Vệ sinh môi trường sạch sẽ.</a:t>
              </a:r>
            </a:p>
          </p:txBody>
        </p:sp>
      </p:grpSp>
      <p:sp>
        <p:nvSpPr>
          <p:cNvPr id="9" name="Cloud 8">
            <a:extLst>
              <a:ext uri="{FF2B5EF4-FFF2-40B4-BE49-F238E27FC236}">
                <a16:creationId xmlns="" xmlns:a16="http://schemas.microsoft.com/office/drawing/2014/main" id="{AF16903F-B049-4E15-9D5B-358DA7073EDE}"/>
              </a:ext>
            </a:extLst>
          </p:cNvPr>
          <p:cNvSpPr/>
          <p:nvPr/>
        </p:nvSpPr>
        <p:spPr>
          <a:xfrm>
            <a:off x="31377" y="800921"/>
            <a:ext cx="9054353" cy="3272991"/>
          </a:xfrm>
          <a:prstGeom prst="cloud">
            <a:avLst/>
          </a:prstGeom>
          <a:solidFill>
            <a:schemeClr val="accent2">
              <a:lumMod val="60000"/>
              <a:lumOff val="40000"/>
            </a:schemeClr>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r>
              <a:rPr lang="en-US" sz="4000" dirty="0">
                <a:solidFill>
                  <a:srgbClr val="FFFF00"/>
                </a:solidFill>
                <a:latin typeface="#9Slide03 Roboto Condensed Ligh" panose="02000000000000000000" pitchFamily="2" charset="0"/>
                <a:ea typeface="#9Slide03 Roboto Condensed Ligh" panose="02000000000000000000" pitchFamily="2" charset="0"/>
              </a:rPr>
              <a:t> </a:t>
            </a:r>
            <a:r>
              <a:rPr lang="vi-VN" sz="3000" b="1" dirty="0" err="1">
                <a:solidFill>
                  <a:srgbClr val="0070C0"/>
                </a:solidFill>
                <a:latin typeface="#9Slide05 Brannboll Ny" panose="02000000000000000000" pitchFamily="2" charset="0"/>
              </a:rPr>
              <a:t>Từ</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các</a:t>
            </a:r>
            <a:r>
              <a:rPr lang="vi-VN" sz="3000" b="1" dirty="0">
                <a:solidFill>
                  <a:srgbClr val="0070C0"/>
                </a:solidFill>
                <a:latin typeface="#9Slide05 Brannboll Ny" panose="02000000000000000000" pitchFamily="2" charset="0"/>
              </a:rPr>
              <a:t> con </a:t>
            </a:r>
            <a:r>
              <a:rPr lang="vi-VN" sz="3000" b="1" dirty="0" err="1">
                <a:solidFill>
                  <a:srgbClr val="0070C0"/>
                </a:solidFill>
                <a:latin typeface="#9Slide05 Brannboll Ny" panose="02000000000000000000" pitchFamily="2" charset="0"/>
              </a:rPr>
              <a:t>đường</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truyền</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bệnh</a:t>
            </a:r>
            <a:r>
              <a:rPr lang="vi-VN" sz="3000" b="1" dirty="0">
                <a:solidFill>
                  <a:srgbClr val="0070C0"/>
                </a:solidFill>
                <a:latin typeface="#9Slide05 Brannboll Ny" panose="02000000000000000000" pitchFamily="2" charset="0"/>
              </a:rPr>
              <a:t> do </a:t>
            </a:r>
            <a:r>
              <a:rPr lang="vi-VN" sz="3000" b="1" dirty="0" err="1">
                <a:solidFill>
                  <a:srgbClr val="0070C0"/>
                </a:solidFill>
                <a:latin typeface="#9Slide05 Brannboll Ny" panose="02000000000000000000" pitchFamily="2" charset="0"/>
              </a:rPr>
              <a:t>nấm</a:t>
            </a:r>
            <a:r>
              <a:rPr lang="vi-VN" sz="3000" b="1" dirty="0">
                <a:solidFill>
                  <a:srgbClr val="0070C0"/>
                </a:solidFill>
                <a:latin typeface="#9Slide05 Brannboll Ny" panose="02000000000000000000" pitchFamily="2" charset="0"/>
              </a:rPr>
              <a:t> gây ra, em </a:t>
            </a:r>
            <a:r>
              <a:rPr lang="vi-VN" sz="3000" b="1" dirty="0" err="1">
                <a:solidFill>
                  <a:srgbClr val="0070C0"/>
                </a:solidFill>
                <a:latin typeface="#9Slide05 Brannboll Ny" panose="02000000000000000000" pitchFamily="2" charset="0"/>
              </a:rPr>
              <a:t>hãy</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đề</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xuất</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một</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số</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biện</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pháp</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chống</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các</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bệnh</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thường</a:t>
            </a:r>
            <a:r>
              <a:rPr lang="vi-VN" sz="3000" b="1" dirty="0">
                <a:solidFill>
                  <a:srgbClr val="0070C0"/>
                </a:solidFill>
                <a:latin typeface="#9Slide05 Brannboll Ny" panose="02000000000000000000" pitchFamily="2" charset="0"/>
              </a:rPr>
              <a:t> </a:t>
            </a:r>
            <a:r>
              <a:rPr lang="vi-VN" sz="3000" b="1" dirty="0" err="1">
                <a:solidFill>
                  <a:srgbClr val="0070C0"/>
                </a:solidFill>
                <a:latin typeface="#9Slide05 Brannboll Ny" panose="02000000000000000000" pitchFamily="2" charset="0"/>
              </a:rPr>
              <a:t>gặp</a:t>
            </a:r>
            <a:r>
              <a:rPr lang="vi-VN" sz="3000" b="1" dirty="0">
                <a:solidFill>
                  <a:srgbClr val="0070C0"/>
                </a:solidFill>
                <a:latin typeface="#9Slide05 Brannboll Ny" panose="02000000000000000000" pitchFamily="2" charset="0"/>
              </a:rPr>
              <a:t> do </a:t>
            </a:r>
            <a:r>
              <a:rPr lang="vi-VN" sz="3000" b="1" dirty="0" err="1">
                <a:solidFill>
                  <a:srgbClr val="0070C0"/>
                </a:solidFill>
                <a:latin typeface="#9Slide05 Brannboll Ny" panose="02000000000000000000" pitchFamily="2" charset="0"/>
              </a:rPr>
              <a:t>nấm</a:t>
            </a:r>
            <a:r>
              <a:rPr lang="en-US" sz="3000" b="1" dirty="0">
                <a:solidFill>
                  <a:srgbClr val="0070C0"/>
                </a:solidFill>
                <a:latin typeface="#9Slide05 Brannboll Ny" panose="02000000000000000000" pitchFamily="2" charset="0"/>
              </a:rPr>
              <a:t>?</a:t>
            </a:r>
            <a:endParaRPr lang="vi-VN" sz="3000" dirty="0">
              <a:solidFill>
                <a:srgbClr val="0070C0"/>
              </a:solidFill>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318994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26"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9012" y="162276"/>
            <a:ext cx="6251788" cy="4493538"/>
          </a:xfrm>
          <a:prstGeom prst="rect">
            <a:avLst/>
          </a:prstGeom>
        </p:spPr>
        <p:txBody>
          <a:bodyPr wrap="square">
            <a:spAutoFit/>
          </a:bodyPr>
          <a:lstStyle/>
          <a:p>
            <a:pPr algn="just">
              <a:lnSpc>
                <a:spcPct val="110000"/>
              </a:lnSpc>
            </a:pP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chemeClr val="bg2"/>
                </a:solidFill>
                <a:latin typeface="Times New Roman" panose="02020603050405020304" pitchFamily="18" charset="0"/>
                <a:cs typeface="Times New Roman" panose="02020603050405020304" pitchFamily="18" charset="0"/>
              </a:rPr>
              <a:t>Alexander Fleming sinh năm 1881 ở Lochfield, xứ Scotland, phía Bắc Vương Quốc Anh. Trong điều kiện như thế, nhiều loại bệnh đã xảy ra ở đây, đặc biệt là các bệnh nhiễm trùng như viêm phổi, bạch hầu, viêm màng não mủ, nhiễm trùng huyết... </a:t>
            </a:r>
            <a:endParaRPr lang="en-US" sz="2000" dirty="0">
              <a:solidFill>
                <a:schemeClr val="bg2"/>
              </a:solidFill>
              <a:latin typeface="Times New Roman" panose="02020603050405020304" pitchFamily="18" charset="0"/>
              <a:cs typeface="Times New Roman" panose="02020603050405020304" pitchFamily="18" charset="0"/>
            </a:endParaRPr>
          </a:p>
          <a:p>
            <a:pPr algn="just">
              <a:lnSpc>
                <a:spcPct val="110000"/>
              </a:lnSpc>
            </a:pPr>
            <a:r>
              <a:rPr lang="en-US" sz="2000" dirty="0">
                <a:solidFill>
                  <a:schemeClr val="bg1"/>
                </a:solidFill>
                <a:latin typeface="Times New Roman" panose="02020603050405020304" pitchFamily="18" charset="0"/>
                <a:cs typeface="Times New Roman" panose="02020603050405020304" pitchFamily="18" charset="0"/>
              </a:rPr>
              <a:t>	</a:t>
            </a:r>
            <a:r>
              <a:rPr lang="vi-VN" sz="2000" dirty="0">
                <a:solidFill>
                  <a:srgbClr val="66CCFF"/>
                </a:solidFill>
                <a:latin typeface="Times New Roman" panose="02020603050405020304" pitchFamily="18" charset="0"/>
                <a:cs typeface="Times New Roman" panose="02020603050405020304" pitchFamily="18" charset="0"/>
              </a:rPr>
              <a:t>Từ nhỏ, Fleming đã chứng kiến một số người thân của mình bị những căn bệnh ấy cướp đi mạng sống. Cũng chính vì thế, từ khi còn bé Fleming đã quyết tâm sẽ trở thành một bác sĩ để cứu giúp những người bệnh.</a:t>
            </a:r>
          </a:p>
          <a:p>
            <a:pPr algn="just">
              <a:lnSpc>
                <a:spcPct val="110000"/>
              </a:lnSpc>
            </a:pPr>
            <a:r>
              <a:rPr lang="en-US" sz="2000" dirty="0">
                <a:solidFill>
                  <a:srgbClr val="FFFF00"/>
                </a:solidFill>
                <a:latin typeface="Times New Roman" panose="02020603050405020304" pitchFamily="18" charset="0"/>
                <a:cs typeface="Times New Roman" panose="02020603050405020304" pitchFamily="18" charset="0"/>
              </a:rPr>
              <a:t>	</a:t>
            </a:r>
            <a:r>
              <a:rPr lang="vi-VN" sz="2000" dirty="0">
                <a:solidFill>
                  <a:srgbClr val="FFFF00"/>
                </a:solidFill>
                <a:latin typeface="Times New Roman" panose="02020603050405020304" pitchFamily="18" charset="0"/>
                <a:cs typeface="Times New Roman" panose="02020603050405020304" pitchFamily="18" charset="0"/>
              </a:rPr>
              <a:t>Từ những năm học trung học, Fleming đã có xu hướng học lệch về các môn sinh vật, hóa học. Khi nộp hồ sơ vào đại học, ông đã ghi danh vào khoa Y, Học viện Y học Saint Mary ở Luân Đôn.</a:t>
            </a:r>
            <a:endParaRPr lang="en-US" sz="2000" dirty="0">
              <a:solidFill>
                <a:srgbClr val="FFFF00"/>
              </a:solidFill>
              <a:latin typeface="Times New Roman" panose="02020603050405020304" pitchFamily="18" charset="0"/>
              <a:cs typeface="Times New Roman" panose="02020603050405020304" pitchFamily="18" charset="0"/>
            </a:endParaRPr>
          </a:p>
        </p:txBody>
      </p:sp>
      <p:grpSp>
        <p:nvGrpSpPr>
          <p:cNvPr id="3" name="Nhóm 2">
            <a:extLst>
              <a:ext uri="{FF2B5EF4-FFF2-40B4-BE49-F238E27FC236}">
                <a16:creationId xmlns="" xmlns:a16="http://schemas.microsoft.com/office/drawing/2014/main" id="{E176FC26-CA9C-44F1-A4C6-6B0F393D20DD}"/>
              </a:ext>
            </a:extLst>
          </p:cNvPr>
          <p:cNvGrpSpPr/>
          <p:nvPr/>
        </p:nvGrpSpPr>
        <p:grpSpPr>
          <a:xfrm>
            <a:off x="6461759" y="162276"/>
            <a:ext cx="2545941" cy="4762919"/>
            <a:chOff x="5838251" y="162276"/>
            <a:chExt cx="3169450" cy="4762919"/>
          </a:xfrm>
        </p:grpSpPr>
        <p:grpSp>
          <p:nvGrpSpPr>
            <p:cNvPr id="13" name="Group 12"/>
            <p:cNvGrpSpPr/>
            <p:nvPr/>
          </p:nvGrpSpPr>
          <p:grpSpPr>
            <a:xfrm>
              <a:off x="5838251" y="162276"/>
              <a:ext cx="3169450" cy="4762919"/>
              <a:chOff x="7349767" y="200967"/>
              <a:chExt cx="4225933" cy="6350558"/>
            </a:xfrm>
          </p:grpSpPr>
          <p:sp>
            <p:nvSpPr>
              <p:cNvPr id="8" name="Rectangle 7"/>
              <p:cNvSpPr/>
              <p:nvPr/>
            </p:nvSpPr>
            <p:spPr>
              <a:xfrm>
                <a:off x="7349767" y="200967"/>
                <a:ext cx="4225933" cy="63505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75"/>
              </a:p>
            </p:txBody>
          </p:sp>
          <p:pic>
            <p:nvPicPr>
              <p:cNvPr id="11" name="Picture 2" descr="792. ALEXANDER FLEMING- TÂN TỴ (1881- 1955) | TỬ VI- CHÂM CỨU- CHỈ TAY- ĐỒ  HOẠ (HOROSCOPE- ACCUPUNCTURE- PALMISTRY-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768" y="333008"/>
                <a:ext cx="4038956" cy="608647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Hình chữ nhật 1">
              <a:extLst>
                <a:ext uri="{FF2B5EF4-FFF2-40B4-BE49-F238E27FC236}">
                  <a16:creationId xmlns="" xmlns:a16="http://schemas.microsoft.com/office/drawing/2014/main" id="{5643749F-BF5D-4D0A-ABF1-6593164A7B4C}"/>
                </a:ext>
              </a:extLst>
            </p:cNvPr>
            <p:cNvSpPr/>
            <p:nvPr/>
          </p:nvSpPr>
          <p:spPr>
            <a:xfrm>
              <a:off x="6409765" y="4614793"/>
              <a:ext cx="475130" cy="179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379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0" y="4767263"/>
            <a:ext cx="2057400" cy="274637"/>
          </a:xfrm>
        </p:spPr>
        <p:txBody>
          <a:bodyPr/>
          <a:lstStyle/>
          <a:p>
            <a:r>
              <a:rPr lang="en-US">
                <a:solidFill>
                  <a:srgbClr val="000000">
                    <a:lumMod val="50000"/>
                    <a:lumOff val="50000"/>
                  </a:srgbClr>
                </a:solidFill>
              </a:rPr>
              <a:t>MM.DD.20XX</a:t>
            </a:r>
            <a:endParaRPr lang="en-US" dirty="0">
              <a:solidFill>
                <a:srgbClr val="000000">
                  <a:lumMod val="50000"/>
                  <a:lumOff val="50000"/>
                </a:srgbClr>
              </a:solidFill>
            </a:endParaRPr>
          </a:p>
        </p:txBody>
      </p:sp>
      <p:pic>
        <p:nvPicPr>
          <p:cNvPr id="27652" name="Picture 4" descr="Kháng sinh - Wikiw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60" y="182653"/>
            <a:ext cx="5432213" cy="1409080"/>
          </a:xfrm>
          <a:prstGeom prst="rect">
            <a:avLst/>
          </a:prstGeom>
          <a:solidFill>
            <a:schemeClr val="bg1">
              <a:alpha val="41000"/>
            </a:schemeClr>
          </a:solidFill>
        </p:spPr>
      </p:pic>
      <p:pic>
        <p:nvPicPr>
          <p:cNvPr id="27658" name="Picture 10" descr="Alexander Fleming Portrait - Maestro Art Giclee Paintings and Mur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827" y="144384"/>
            <a:ext cx="2800672" cy="4838634"/>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37465" y="1679787"/>
            <a:ext cx="5878855" cy="3362113"/>
          </a:xfrm>
          <a:prstGeom prst="roundRect">
            <a:avLst>
              <a:gd name="adj" fmla="val 605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just">
              <a:lnSpc>
                <a:spcPct val="110000"/>
              </a:lnSpc>
              <a:buFont typeface="Wingdings" panose="05000000000000000000" pitchFamily="2" charset="2"/>
              <a:buChar char="§"/>
            </a:pPr>
            <a:r>
              <a:rPr lang="en-US" sz="1950" dirty="0">
                <a:latin typeface="#9Slide03 Cabin Condensed" panose="00000506000000000000" pitchFamily="2" charset="0"/>
              </a:rPr>
              <a:t> </a:t>
            </a:r>
            <a:r>
              <a:rPr lang="vi-VN" sz="1950" dirty="0" err="1">
                <a:latin typeface="#9Slide03 Cabin Condensed" panose="00000506000000000000" pitchFamily="2" charset="0"/>
              </a:rPr>
              <a:t>Nấm</a:t>
            </a:r>
            <a:r>
              <a:rPr lang="vi-VN" sz="1950" dirty="0">
                <a:latin typeface="#9Slide03 Cabin Condensed" panose="00000506000000000000" pitchFamily="2" charset="0"/>
              </a:rPr>
              <a:t> mốc phát triển tốt ở 22 – 27</a:t>
            </a:r>
            <a:r>
              <a:rPr lang="vi-VN" sz="1950" baseline="30000" dirty="0">
                <a:latin typeface="#9Slide03 Cabin Condensed" panose="00000506000000000000" pitchFamily="2" charset="0"/>
              </a:rPr>
              <a:t>0</a:t>
            </a:r>
            <a:r>
              <a:rPr lang="vi-VN" sz="1950" dirty="0">
                <a:latin typeface="#9Slide03 Cabin Condensed" panose="00000506000000000000" pitchFamily="2" charset="0"/>
              </a:rPr>
              <a:t>C. Nguồn bệnh do nấm mốc gây ra có tỉ lệ khá lớn. Bào tử nấm mốc phát tán trong không khí gặp điều kiện thuận lợi sẽ phát triển làm hỏng thức ăn, hỏng các đồ dùng trong nhà và gây bệnh. </a:t>
            </a:r>
          </a:p>
          <a:p>
            <a:pPr algn="just">
              <a:lnSpc>
                <a:spcPct val="110000"/>
              </a:lnSpc>
              <a:buFont typeface="Wingdings" panose="05000000000000000000" pitchFamily="2" charset="2"/>
              <a:buChar char="§"/>
            </a:pPr>
            <a:r>
              <a:rPr lang="en-US" sz="1950" dirty="0">
                <a:latin typeface="#9Slide03 Cabin Condensed" panose="00000506000000000000" pitchFamily="2" charset="0"/>
              </a:rPr>
              <a:t> </a:t>
            </a:r>
            <a:r>
              <a:rPr lang="vi-VN" sz="1950" dirty="0" err="1">
                <a:latin typeface="#9Slide03 Cabin Condensed" panose="00000506000000000000" pitchFamily="2" charset="0"/>
              </a:rPr>
              <a:t>Mặc</a:t>
            </a:r>
            <a:r>
              <a:rPr lang="vi-VN" sz="1950" dirty="0">
                <a:latin typeface="#9Slide03 Cabin Condensed" panose="00000506000000000000" pitchFamily="2" charset="0"/>
              </a:rPr>
              <a:t> dù vậy, nấm mốc lại đóng vai trò quan trọng trong sản xuất thuốc kháng sinh </a:t>
            </a:r>
            <a:r>
              <a:rPr lang="vi-VN" sz="1950" b="1" dirty="0">
                <a:solidFill>
                  <a:srgbClr val="66CCFF"/>
                </a:solidFill>
                <a:latin typeface="#9Slide03 Cabin Condensed" panose="00000506000000000000" pitchFamily="2" charset="0"/>
              </a:rPr>
              <a:t>penicillin</a:t>
            </a:r>
            <a:r>
              <a:rPr lang="vi-VN" sz="1950" dirty="0">
                <a:latin typeface="#9Slide03 Cabin Condensed" panose="00000506000000000000" pitchFamily="2" charset="0"/>
              </a:rPr>
              <a:t>.</a:t>
            </a:r>
          </a:p>
        </p:txBody>
      </p:sp>
    </p:spTree>
    <p:extLst>
      <p:ext uri="{BB962C8B-B14F-4D97-AF65-F5344CB8AC3E}">
        <p14:creationId xmlns:p14="http://schemas.microsoft.com/office/powerpoint/2010/main" val="3694058611"/>
      </p:ext>
    </p:extLst>
  </p:cSld>
  <p:clrMapOvr>
    <a:masterClrMapping/>
  </p:clrMapOvr>
  <p:transition spd="slow" advClick="0" advTm="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1F87FF72-06E9-4A0C-960B-CE910AEB8302}"/>
              </a:ext>
            </a:extLst>
          </p:cNvPr>
          <p:cNvSpPr txBox="1">
            <a:spLocks/>
          </p:cNvSpPr>
          <p:nvPr/>
        </p:nvSpPr>
        <p:spPr>
          <a:xfrm>
            <a:off x="3026584" y="4622463"/>
            <a:ext cx="3086100" cy="329896"/>
          </a:xfrm>
          <a:prstGeom prst="rect">
            <a:avLst/>
          </a:prstGeom>
        </p:spPr>
        <p:txBody>
          <a:bodyPr/>
          <a:lstStyle>
            <a:defPPr>
              <a:defRPr lang="zh-CN"/>
            </a:defPPr>
            <a:lvl1pPr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1pPr>
            <a:lvl2pPr marL="342900" indent="1143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2pPr>
            <a:lvl3pPr marL="685800" indent="2286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3pPr>
            <a:lvl4pPr marL="1028700" indent="3429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4pPr>
            <a:lvl5pPr marL="1371600" indent="457200" algn="l" defTabSz="685800" rtl="0" eaLnBrk="0" fontAlgn="base" hangingPunct="0">
              <a:spcBef>
                <a:spcPct val="0"/>
              </a:spcBef>
              <a:spcAft>
                <a:spcPct val="0"/>
              </a:spcAft>
              <a:defRPr sz="1300" kern="1200">
                <a:solidFill>
                  <a:schemeClr val="tx1"/>
                </a:solidFill>
                <a:latin typeface="Nexa Light" pitchFamily="50" charset="0"/>
                <a:ea typeface="华康少女文字W5(P)" pitchFamily="82" charset="-122"/>
                <a:cs typeface="+mn-cs"/>
              </a:defRPr>
            </a:lvl5pPr>
            <a:lvl6pPr marL="2286000" algn="l" defTabSz="914400" rtl="0" eaLnBrk="1" latinLnBrk="0" hangingPunct="1">
              <a:defRPr sz="1300" kern="1200">
                <a:solidFill>
                  <a:schemeClr val="tx1"/>
                </a:solidFill>
                <a:latin typeface="Nexa Light" pitchFamily="50" charset="0"/>
                <a:ea typeface="华康少女文字W5(P)" pitchFamily="82" charset="-122"/>
                <a:cs typeface="+mn-cs"/>
              </a:defRPr>
            </a:lvl6pPr>
            <a:lvl7pPr marL="2743200" algn="l" defTabSz="914400" rtl="0" eaLnBrk="1" latinLnBrk="0" hangingPunct="1">
              <a:defRPr sz="1300" kern="1200">
                <a:solidFill>
                  <a:schemeClr val="tx1"/>
                </a:solidFill>
                <a:latin typeface="Nexa Light" pitchFamily="50" charset="0"/>
                <a:ea typeface="华康少女文字W5(P)" pitchFamily="82" charset="-122"/>
                <a:cs typeface="+mn-cs"/>
              </a:defRPr>
            </a:lvl7pPr>
            <a:lvl8pPr marL="3200400" algn="l" defTabSz="914400" rtl="0" eaLnBrk="1" latinLnBrk="0" hangingPunct="1">
              <a:defRPr sz="1300" kern="1200">
                <a:solidFill>
                  <a:schemeClr val="tx1"/>
                </a:solidFill>
                <a:latin typeface="Nexa Light" pitchFamily="50" charset="0"/>
                <a:ea typeface="华康少女文字W5(P)" pitchFamily="82" charset="-122"/>
                <a:cs typeface="+mn-cs"/>
              </a:defRPr>
            </a:lvl8pPr>
            <a:lvl9pPr marL="3657600" algn="l" defTabSz="914400" rtl="0" eaLnBrk="1" latinLnBrk="0" hangingPunct="1">
              <a:defRPr sz="1300" kern="1200">
                <a:solidFill>
                  <a:schemeClr val="tx1"/>
                </a:solidFill>
                <a:latin typeface="Nexa Light" pitchFamily="50" charset="0"/>
                <a:ea typeface="华康少女文字W5(P)" pitchFamily="82" charset="-122"/>
                <a:cs typeface="+mn-cs"/>
              </a:defRPr>
            </a:lvl9pPr>
          </a:lstStyle>
          <a:p>
            <a:r>
              <a:rPr lang="en-US" sz="2000" dirty="0">
                <a:solidFill>
                  <a:schemeClr val="accent1">
                    <a:lumMod val="50000"/>
                    <a:lumOff val="50000"/>
                  </a:schemeClr>
                </a:solidFill>
                <a:latin typeface="#9Slide03 FS Neusa Bold" panose="00000800000000000000" pitchFamily="2" charset="0"/>
              </a:rPr>
              <a:t>KHOA HỌC TỰ NHIÊN 6</a:t>
            </a:r>
          </a:p>
        </p:txBody>
      </p:sp>
      <p:sp>
        <p:nvSpPr>
          <p:cNvPr id="4" name="Title 3">
            <a:extLst>
              <a:ext uri="{FF2B5EF4-FFF2-40B4-BE49-F238E27FC236}">
                <a16:creationId xmlns="" xmlns:a16="http://schemas.microsoft.com/office/drawing/2014/main" id="{18882D3D-6973-4E42-9F5F-BCBEED847098}"/>
              </a:ext>
            </a:extLst>
          </p:cNvPr>
          <p:cNvSpPr txBox="1">
            <a:spLocks/>
          </p:cNvSpPr>
          <p:nvPr/>
        </p:nvSpPr>
        <p:spPr>
          <a:xfrm>
            <a:off x="611818" y="389331"/>
            <a:ext cx="7469084" cy="78990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r>
              <a:rPr lang="en-US" sz="4000" dirty="0">
                <a:latin typeface="#9Slide03 FS Neusa Bold" panose="00000800000000000000" pitchFamily="2" charset="0"/>
              </a:rPr>
              <a:t>3. KĨ THUẬT TRỒNG NẤM</a:t>
            </a:r>
            <a:endParaRPr lang="ru-RU" sz="4000" dirty="0">
              <a:latin typeface="#9Slide03 FS Neusa Bold" panose="00000800000000000000" pitchFamily="2" charset="0"/>
            </a:endParaRPr>
          </a:p>
        </p:txBody>
      </p:sp>
      <p:pic>
        <p:nvPicPr>
          <p:cNvPr id="5" name="Picture 8" descr="Giới thiệu - Nấm sạch Việt Tú">
            <a:extLst>
              <a:ext uri="{FF2B5EF4-FFF2-40B4-BE49-F238E27FC236}">
                <a16:creationId xmlns="" xmlns:a16="http://schemas.microsoft.com/office/drawing/2014/main" id="{3D2F496A-E751-4691-9FAC-D78B13713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9972" y="874392"/>
            <a:ext cx="4952776" cy="4077967"/>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8">
            <a:extLst>
              <a:ext uri="{FF2B5EF4-FFF2-40B4-BE49-F238E27FC236}">
                <a16:creationId xmlns="" xmlns:a16="http://schemas.microsoft.com/office/drawing/2014/main" id="{2F442CDB-3132-48A9-A154-EA212E92F64D}"/>
              </a:ext>
            </a:extLst>
          </p:cNvPr>
          <p:cNvSpPr/>
          <p:nvPr/>
        </p:nvSpPr>
        <p:spPr>
          <a:xfrm>
            <a:off x="350729" y="398454"/>
            <a:ext cx="8668011" cy="3872443"/>
          </a:xfrm>
          <a:prstGeom prst="cloud">
            <a:avLst/>
          </a:prstGeom>
          <a:solidFill>
            <a:schemeClr val="accent2">
              <a:lumMod val="60000"/>
              <a:lumOff val="40000"/>
            </a:schemeClr>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4000" dirty="0" err="1">
                <a:latin typeface="#9Slide03 Roboto Condensed Ligh" panose="02000000000000000000" pitchFamily="2" charset="0"/>
                <a:ea typeface="#9Slide03 Roboto Condensed Ligh" panose="02000000000000000000" pitchFamily="2" charset="0"/>
              </a:rPr>
              <a:t>Em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hãy</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xem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đoạn</a:t>
            </a:r>
            <a:r>
              <a:rPr lang="en-US" sz="4000" dirty="0">
                <a:latin typeface="#9Slide03 Roboto Condensed Ligh" panose="02000000000000000000" pitchFamily="2" charset="0"/>
                <a:ea typeface="#9Slide03 Roboto Condensed Ligh" panose="02000000000000000000" pitchFamily="2" charset="0"/>
              </a:rPr>
              <a:t> video </a:t>
            </a:r>
            <a:r>
              <a:rPr lang="en-US" sz="4000" dirty="0" err="1">
                <a:latin typeface="#9Slide03 Roboto Condensed Ligh" panose="02000000000000000000" pitchFamily="2" charset="0"/>
                <a:ea typeface="#9Slide03 Roboto Condensed Ligh" panose="02000000000000000000" pitchFamily="2" charset="0"/>
              </a:rPr>
              <a:t>sau</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về</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Kỹ</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thuật</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trồng</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rơm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để</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xác</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định</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được</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các</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bước</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trồng</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rơm</a:t>
            </a:r>
            <a:r>
              <a:rPr lang="en-US" sz="4000" dirty="0">
                <a:latin typeface="#9Slide03 Roboto Condensed Ligh" panose="02000000000000000000" pitchFamily="2" charset="0"/>
                <a:ea typeface="#9Slide03 Roboto Condensed Ligh" panose="02000000000000000000" pitchFamily="2" charset="0"/>
              </a:rPr>
              <a:t>.</a:t>
            </a:r>
            <a:endParaRPr lang="vi-VN" sz="4000" dirty="0">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410711681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ương tiện Trực tuyến 1" title="Quy trình trồng nấm rơm - Trung tâm Thông tin Khoa học và Công nghệ Đà Nẵng">
            <a:hlinkClick r:id="" action="ppaction://media"/>
            <a:extLst>
              <a:ext uri="{FF2B5EF4-FFF2-40B4-BE49-F238E27FC236}">
                <a16:creationId xmlns="" xmlns:a16="http://schemas.microsoft.com/office/drawing/2014/main" id="{9515E15E-BBC9-4F7A-9173-DC31AAB073B2}"/>
              </a:ext>
            </a:extLst>
          </p:cNvPr>
          <p:cNvPicPr>
            <a:picLocks noRot="1" noChangeAspect="1"/>
          </p:cNvPicPr>
          <p:nvPr>
            <a:videoFile r:link="rId1"/>
          </p:nvPr>
        </p:nvPicPr>
        <p:blipFill>
          <a:blip r:embed="rId3"/>
          <a:stretch>
            <a:fillRect/>
          </a:stretch>
        </p:blipFill>
        <p:spPr>
          <a:xfrm>
            <a:off x="460579" y="119356"/>
            <a:ext cx="8118764" cy="4800710"/>
          </a:xfrm>
          <a:prstGeom prst="rect">
            <a:avLst/>
          </a:prstGeom>
        </p:spPr>
      </p:pic>
    </p:spTree>
    <p:extLst>
      <p:ext uri="{BB962C8B-B14F-4D97-AF65-F5344CB8AC3E}">
        <p14:creationId xmlns:p14="http://schemas.microsoft.com/office/powerpoint/2010/main" val="3987413220"/>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 xmlns:a16="http://schemas.microsoft.com/office/drawing/2014/main" id="{03B23A70-6704-4B00-BA64-C6A070A4B31F}"/>
              </a:ext>
            </a:extLst>
          </p:cNvPr>
          <p:cNvGrpSpPr/>
          <p:nvPr/>
        </p:nvGrpSpPr>
        <p:grpSpPr>
          <a:xfrm>
            <a:off x="3370611" y="836338"/>
            <a:ext cx="1520608" cy="1160711"/>
            <a:chOff x="4066842" y="1162493"/>
            <a:chExt cx="2344656" cy="1789723"/>
          </a:xfrm>
          <a:solidFill>
            <a:schemeClr val="accent3">
              <a:lumMod val="40000"/>
              <a:lumOff val="60000"/>
            </a:schemeClr>
          </a:solidFill>
          <a:effectLst>
            <a:outerShdw blurRad="127000" dist="63500" dir="8100000" algn="tr" rotWithShape="0">
              <a:schemeClr val="tx1">
                <a:lumMod val="75000"/>
                <a:lumOff val="25000"/>
                <a:alpha val="40000"/>
              </a:schemeClr>
            </a:outerShdw>
          </a:effectLst>
        </p:grpSpPr>
        <p:sp>
          <p:nvSpPr>
            <p:cNvPr id="3" name="任意多边形 20">
              <a:extLst>
                <a:ext uri="{FF2B5EF4-FFF2-40B4-BE49-F238E27FC236}">
                  <a16:creationId xmlns="" xmlns:a16="http://schemas.microsoft.com/office/drawing/2014/main" id="{FF14A786-31CB-4080-AFEE-F0F61B065106}"/>
                </a:ext>
              </a:extLst>
            </p:cNvPr>
            <p:cNvSpPr/>
            <p:nvPr/>
          </p:nvSpPr>
          <p:spPr>
            <a:xfrm>
              <a:off x="5246965" y="1162493"/>
              <a:ext cx="1164533" cy="1789723"/>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sp>
          <p:nvSpPr>
            <p:cNvPr id="4" name="任意多边形 21">
              <a:extLst>
                <a:ext uri="{FF2B5EF4-FFF2-40B4-BE49-F238E27FC236}">
                  <a16:creationId xmlns="" xmlns:a16="http://schemas.microsoft.com/office/drawing/2014/main" id="{210DD76B-F92D-476C-A5E5-8D0EE9926806}"/>
                </a:ext>
              </a:extLst>
            </p:cNvPr>
            <p:cNvSpPr/>
            <p:nvPr/>
          </p:nvSpPr>
          <p:spPr>
            <a:xfrm>
              <a:off x="4066842" y="1162493"/>
              <a:ext cx="1184028" cy="121920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1">
                <a:lumMod val="75000"/>
                <a:lumOff val="25000"/>
              </a:schemeClr>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rgbClr val="FF0000"/>
                </a:solidFill>
              </a:endParaRPr>
            </a:p>
          </p:txBody>
        </p:sp>
      </p:grpSp>
      <p:grpSp>
        <p:nvGrpSpPr>
          <p:cNvPr id="5" name="组合 22">
            <a:extLst>
              <a:ext uri="{FF2B5EF4-FFF2-40B4-BE49-F238E27FC236}">
                <a16:creationId xmlns="" xmlns:a16="http://schemas.microsoft.com/office/drawing/2014/main" id="{952B8F51-03F5-42BE-B1CF-B00E2220AD8B}"/>
              </a:ext>
            </a:extLst>
          </p:cNvPr>
          <p:cNvGrpSpPr/>
          <p:nvPr/>
        </p:nvGrpSpPr>
        <p:grpSpPr>
          <a:xfrm>
            <a:off x="3371594" y="2462998"/>
            <a:ext cx="1520608" cy="1160711"/>
            <a:chOff x="4074117" y="3422268"/>
            <a:chExt cx="2027477" cy="1547614"/>
          </a:xfrm>
          <a:effectLst>
            <a:outerShdw blurRad="127000" dist="63500" dir="8100000" algn="tr" rotWithShape="0">
              <a:schemeClr val="tx1">
                <a:lumMod val="75000"/>
                <a:lumOff val="25000"/>
                <a:alpha val="40000"/>
              </a:schemeClr>
            </a:outerShdw>
          </a:effectLst>
        </p:grpSpPr>
        <p:sp>
          <p:nvSpPr>
            <p:cNvPr id="6" name="任意多边形 23">
              <a:extLst>
                <a:ext uri="{FF2B5EF4-FFF2-40B4-BE49-F238E27FC236}">
                  <a16:creationId xmlns="" xmlns:a16="http://schemas.microsoft.com/office/drawing/2014/main" id="{91E6C150-6A55-4B6D-9080-DF7C67A8B52A}"/>
                </a:ext>
              </a:extLst>
            </p:cNvPr>
            <p:cNvSpPr/>
            <p:nvPr/>
          </p:nvSpPr>
          <p:spPr>
            <a:xfrm>
              <a:off x="5094596" y="3422268"/>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lumMod val="95000"/>
              </a:schemeClr>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bg1"/>
                </a:solidFill>
              </a:endParaRPr>
            </a:p>
          </p:txBody>
        </p:sp>
        <p:sp>
          <p:nvSpPr>
            <p:cNvPr id="7" name="任意多边形 24">
              <a:extLst>
                <a:ext uri="{FF2B5EF4-FFF2-40B4-BE49-F238E27FC236}">
                  <a16:creationId xmlns="" xmlns:a16="http://schemas.microsoft.com/office/drawing/2014/main" id="{3FEEB3C9-8A09-4179-B433-A52E5193E26F}"/>
                </a:ext>
              </a:extLst>
            </p:cNvPr>
            <p:cNvSpPr/>
            <p:nvPr/>
          </p:nvSpPr>
          <p:spPr>
            <a:xfrm>
              <a:off x="4074117" y="3422268"/>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rgbClr val="FF0000"/>
            </a:solidFill>
            <a:ln w="25400">
              <a:gradFill>
                <a:gsLst>
                  <a:gs pos="0">
                    <a:schemeClr val="bg1"/>
                  </a:gs>
                  <a:gs pos="100000">
                    <a:schemeClr val="bg1">
                      <a:lumMod val="95000"/>
                    </a:schemeClr>
                  </a:gs>
                </a:gsLst>
                <a:lin ang="5400000" scaled="1"/>
              </a:gradFill>
            </a:ln>
            <a:effectLst>
              <a:outerShdw blurRad="50800" dist="50800" dir="5400000" algn="ctr" rotWithShape="0">
                <a:srgbClr val="FF0000"/>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bg1"/>
                </a:solidFill>
              </a:endParaRPr>
            </a:p>
          </p:txBody>
        </p:sp>
      </p:grpSp>
      <p:grpSp>
        <p:nvGrpSpPr>
          <p:cNvPr id="8" name="组合 25">
            <a:extLst>
              <a:ext uri="{FF2B5EF4-FFF2-40B4-BE49-F238E27FC236}">
                <a16:creationId xmlns="" xmlns:a16="http://schemas.microsoft.com/office/drawing/2014/main" id="{358E67CE-229C-4A52-916B-1811457224F3}"/>
              </a:ext>
            </a:extLst>
          </p:cNvPr>
          <p:cNvGrpSpPr/>
          <p:nvPr/>
        </p:nvGrpSpPr>
        <p:grpSpPr>
          <a:xfrm>
            <a:off x="3378320" y="3802996"/>
            <a:ext cx="1520608" cy="1160711"/>
            <a:chOff x="4083085" y="4969882"/>
            <a:chExt cx="2027477" cy="1547614"/>
          </a:xfrm>
          <a:effectLst>
            <a:outerShdw blurRad="127000" dist="63500" dir="8100000" algn="tr" rotWithShape="0">
              <a:schemeClr val="tx1">
                <a:lumMod val="75000"/>
                <a:lumOff val="25000"/>
                <a:alpha val="40000"/>
              </a:schemeClr>
            </a:outerShdw>
          </a:effectLst>
        </p:grpSpPr>
        <p:sp>
          <p:nvSpPr>
            <p:cNvPr id="9" name="任意多边形 26">
              <a:extLst>
                <a:ext uri="{FF2B5EF4-FFF2-40B4-BE49-F238E27FC236}">
                  <a16:creationId xmlns="" xmlns:a16="http://schemas.microsoft.com/office/drawing/2014/main" id="{A82BCC2B-427E-4D9B-BDA7-75245D3FF3B4}"/>
                </a:ext>
              </a:extLst>
            </p:cNvPr>
            <p:cNvSpPr/>
            <p:nvPr/>
          </p:nvSpPr>
          <p:spPr>
            <a:xfrm>
              <a:off x="5103564" y="4969882"/>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tx1">
                    <a:lumMod val="20000"/>
                    <a:lumOff val="80000"/>
                  </a:schemeClr>
                </a:solidFill>
              </a:endParaRPr>
            </a:p>
          </p:txBody>
        </p:sp>
        <p:sp>
          <p:nvSpPr>
            <p:cNvPr id="10" name="任意多边形 27">
              <a:extLst>
                <a:ext uri="{FF2B5EF4-FFF2-40B4-BE49-F238E27FC236}">
                  <a16:creationId xmlns="" xmlns:a16="http://schemas.microsoft.com/office/drawing/2014/main" id="{47554D9A-4C97-45B2-88A2-7719FDAEE81B}"/>
                </a:ext>
              </a:extLst>
            </p:cNvPr>
            <p:cNvSpPr/>
            <p:nvPr/>
          </p:nvSpPr>
          <p:spPr>
            <a:xfrm>
              <a:off x="4083085" y="4969882"/>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rgbClr val="DD23C7"/>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chemeClr val="tx1">
                    <a:lumMod val="20000"/>
                    <a:lumOff val="80000"/>
                  </a:schemeClr>
                </a:solidFill>
              </a:endParaRPr>
            </a:p>
          </p:txBody>
        </p:sp>
      </p:grpSp>
      <p:grpSp>
        <p:nvGrpSpPr>
          <p:cNvPr id="11" name="组合 28">
            <a:extLst>
              <a:ext uri="{FF2B5EF4-FFF2-40B4-BE49-F238E27FC236}">
                <a16:creationId xmlns="" xmlns:a16="http://schemas.microsoft.com/office/drawing/2014/main" id="{8D522C7E-CD8A-4492-84B0-DF75D2DC7B50}"/>
              </a:ext>
            </a:extLst>
          </p:cNvPr>
          <p:cNvGrpSpPr/>
          <p:nvPr/>
        </p:nvGrpSpPr>
        <p:grpSpPr>
          <a:xfrm>
            <a:off x="4890531" y="1707267"/>
            <a:ext cx="1520608" cy="1160711"/>
            <a:chOff x="6099367" y="2749307"/>
            <a:chExt cx="2027477" cy="1547614"/>
          </a:xfrm>
          <a:effectLst>
            <a:outerShdw blurRad="127000" dist="63500" dir="2700000" algn="tl" rotWithShape="0">
              <a:schemeClr val="tx1">
                <a:lumMod val="75000"/>
                <a:lumOff val="25000"/>
                <a:alpha val="40000"/>
              </a:schemeClr>
            </a:outerShdw>
          </a:effectLst>
        </p:grpSpPr>
        <p:sp>
          <p:nvSpPr>
            <p:cNvPr id="12" name="任意多边形 29">
              <a:extLst>
                <a:ext uri="{FF2B5EF4-FFF2-40B4-BE49-F238E27FC236}">
                  <a16:creationId xmlns="" xmlns:a16="http://schemas.microsoft.com/office/drawing/2014/main" id="{3AFBAD0A-E3C8-49C3-A3EC-7F1B3807EC91}"/>
                </a:ext>
              </a:extLst>
            </p:cNvPr>
            <p:cNvSpPr/>
            <p:nvPr/>
          </p:nvSpPr>
          <p:spPr>
            <a:xfrm flipH="1">
              <a:off x="6099367" y="2749307"/>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sp>
          <p:nvSpPr>
            <p:cNvPr id="13" name="任意多边形 30">
              <a:extLst>
                <a:ext uri="{FF2B5EF4-FFF2-40B4-BE49-F238E27FC236}">
                  <a16:creationId xmlns="" xmlns:a16="http://schemas.microsoft.com/office/drawing/2014/main" id="{5FAB4129-9BCE-4362-A3C2-DA9B785403D2}"/>
                </a:ext>
              </a:extLst>
            </p:cNvPr>
            <p:cNvSpPr/>
            <p:nvPr/>
          </p:nvSpPr>
          <p:spPr>
            <a:xfrm flipH="1">
              <a:off x="7102988" y="2749307"/>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2">
                <a:lumMod val="40000"/>
                <a:lumOff val="60000"/>
              </a:schemeClr>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rgbClr val="FF0000"/>
                </a:solidFill>
              </a:endParaRPr>
            </a:p>
          </p:txBody>
        </p:sp>
      </p:grpSp>
      <p:grpSp>
        <p:nvGrpSpPr>
          <p:cNvPr id="14" name="组合 31">
            <a:extLst>
              <a:ext uri="{FF2B5EF4-FFF2-40B4-BE49-F238E27FC236}">
                <a16:creationId xmlns="" xmlns:a16="http://schemas.microsoft.com/office/drawing/2014/main" id="{58F33B46-3EFF-42A4-B04A-759BE33901EE}"/>
              </a:ext>
            </a:extLst>
          </p:cNvPr>
          <p:cNvGrpSpPr/>
          <p:nvPr/>
        </p:nvGrpSpPr>
        <p:grpSpPr>
          <a:xfrm>
            <a:off x="4897257" y="3083128"/>
            <a:ext cx="1520608" cy="1160711"/>
            <a:chOff x="6108335" y="4296921"/>
            <a:chExt cx="2027477" cy="1547614"/>
          </a:xfrm>
          <a:effectLst>
            <a:outerShdw blurRad="127000" dist="63500" dir="2700000" algn="tl" rotWithShape="0">
              <a:schemeClr val="tx1">
                <a:lumMod val="75000"/>
                <a:lumOff val="25000"/>
                <a:alpha val="40000"/>
              </a:schemeClr>
            </a:outerShdw>
          </a:effectLst>
        </p:grpSpPr>
        <p:sp>
          <p:nvSpPr>
            <p:cNvPr id="15" name="任意多边形 32">
              <a:extLst>
                <a:ext uri="{FF2B5EF4-FFF2-40B4-BE49-F238E27FC236}">
                  <a16:creationId xmlns="" xmlns:a16="http://schemas.microsoft.com/office/drawing/2014/main" id="{8785F402-7367-4138-840D-075932F9AAB8}"/>
                </a:ext>
              </a:extLst>
            </p:cNvPr>
            <p:cNvSpPr/>
            <p:nvPr/>
          </p:nvSpPr>
          <p:spPr>
            <a:xfrm flipH="1">
              <a:off x="6108335" y="4296921"/>
              <a:ext cx="1006998" cy="1547614"/>
            </a:xfrm>
            <a:custGeom>
              <a:avLst/>
              <a:gdLst>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7816 h 1789723"/>
                <a:gd name="connsiteX6" fmla="*/ 0 w 1164493"/>
                <a:gd name="connsiteY6" fmla="*/ 0 h 1789723"/>
                <a:gd name="connsiteX0" fmla="*/ 0 w 1164493"/>
                <a:gd name="connsiteY0" fmla="*/ 0 h 1789723"/>
                <a:gd name="connsiteX1" fmla="*/ 0 w 1164493"/>
                <a:gd name="connsiteY1" fmla="*/ 1219200 h 1789723"/>
                <a:gd name="connsiteX2" fmla="*/ 859693 w 1164493"/>
                <a:gd name="connsiteY2" fmla="*/ 1219200 h 1789723"/>
                <a:gd name="connsiteX3" fmla="*/ 1164493 w 1164493"/>
                <a:gd name="connsiteY3" fmla="*/ 1789723 h 1789723"/>
                <a:gd name="connsiteX4" fmla="*/ 1164493 w 1164493"/>
                <a:gd name="connsiteY4" fmla="*/ 132862 h 1789723"/>
                <a:gd name="connsiteX5" fmla="*/ 1074616 w 1164493"/>
                <a:gd name="connsiteY5" fmla="*/ 1 h 1789723"/>
                <a:gd name="connsiteX6" fmla="*/ 0 w 1164493"/>
                <a:gd name="connsiteY6" fmla="*/ 0 h 1789723"/>
                <a:gd name="connsiteX0" fmla="*/ 0 w 1164513"/>
                <a:gd name="connsiteY0" fmla="*/ 0 h 1789723"/>
                <a:gd name="connsiteX1" fmla="*/ 0 w 1164513"/>
                <a:gd name="connsiteY1" fmla="*/ 1219200 h 1789723"/>
                <a:gd name="connsiteX2" fmla="*/ 859693 w 1164513"/>
                <a:gd name="connsiteY2" fmla="*/ 1219200 h 1789723"/>
                <a:gd name="connsiteX3" fmla="*/ 1164493 w 1164513"/>
                <a:gd name="connsiteY3" fmla="*/ 1789723 h 1789723"/>
                <a:gd name="connsiteX4" fmla="*/ 1164493 w 1164513"/>
                <a:gd name="connsiteY4" fmla="*/ 132862 h 1789723"/>
                <a:gd name="connsiteX5" fmla="*/ 1074616 w 1164513"/>
                <a:gd name="connsiteY5" fmla="*/ 1 h 1789723"/>
                <a:gd name="connsiteX6" fmla="*/ 0 w 1164513"/>
                <a:gd name="connsiteY6" fmla="*/ 0 h 1789723"/>
                <a:gd name="connsiteX0" fmla="*/ 0 w 1164533"/>
                <a:gd name="connsiteY0" fmla="*/ 0 h 1789723"/>
                <a:gd name="connsiteX1" fmla="*/ 0 w 1164533"/>
                <a:gd name="connsiteY1" fmla="*/ 1219200 h 1789723"/>
                <a:gd name="connsiteX2" fmla="*/ 859693 w 1164533"/>
                <a:gd name="connsiteY2" fmla="*/ 1219200 h 1789723"/>
                <a:gd name="connsiteX3" fmla="*/ 1164493 w 1164533"/>
                <a:gd name="connsiteY3" fmla="*/ 1789723 h 1789723"/>
                <a:gd name="connsiteX4" fmla="*/ 1164493 w 1164533"/>
                <a:gd name="connsiteY4" fmla="*/ 132862 h 1789723"/>
                <a:gd name="connsiteX5" fmla="*/ 1074616 w 1164533"/>
                <a:gd name="connsiteY5" fmla="*/ 1 h 1789723"/>
                <a:gd name="connsiteX6" fmla="*/ 0 w 1164533"/>
                <a:gd name="connsiteY6" fmla="*/ 0 h 178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4533" h="1789723">
                  <a:moveTo>
                    <a:pt x="0" y="0"/>
                  </a:moveTo>
                  <a:lnTo>
                    <a:pt x="0" y="1219200"/>
                  </a:lnTo>
                  <a:lnTo>
                    <a:pt x="859693" y="1219200"/>
                  </a:lnTo>
                  <a:lnTo>
                    <a:pt x="1164493" y="1789723"/>
                  </a:lnTo>
                  <a:lnTo>
                    <a:pt x="1164493" y="132862"/>
                  </a:lnTo>
                  <a:cubicBezTo>
                    <a:pt x="1165795" y="49498"/>
                    <a:pt x="1135836" y="1303"/>
                    <a:pt x="1074616" y="1"/>
                  </a:cubicBezTo>
                  <a:lnTo>
                    <a:pt x="0" y="0"/>
                  </a:lnTo>
                  <a:close/>
                </a:path>
              </a:pathLst>
            </a:custGeom>
            <a:solidFill>
              <a:schemeClr val="bg1"/>
            </a:solidFill>
            <a:ln>
              <a:noFill/>
            </a:ln>
            <a:effectLst>
              <a:outerShdw blurRad="63500" algn="ctr" rotWithShape="0">
                <a:prstClr val="black">
                  <a:alpha val="40000"/>
                </a:prstClr>
              </a:outerShdw>
            </a:effectLst>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sp>
          <p:nvSpPr>
            <p:cNvPr id="16" name="任意多边形 33">
              <a:extLst>
                <a:ext uri="{FF2B5EF4-FFF2-40B4-BE49-F238E27FC236}">
                  <a16:creationId xmlns="" xmlns:a16="http://schemas.microsoft.com/office/drawing/2014/main" id="{B72744F7-D1ED-4389-840A-A7D1F774CBEB}"/>
                </a:ext>
              </a:extLst>
            </p:cNvPr>
            <p:cNvSpPr/>
            <p:nvPr/>
          </p:nvSpPr>
          <p:spPr>
            <a:xfrm flipH="1">
              <a:off x="7111956" y="4296921"/>
              <a:ext cx="1023856" cy="1054270"/>
            </a:xfrm>
            <a:custGeom>
              <a:avLst/>
              <a:gdLst>
                <a:gd name="connsiteX0" fmla="*/ 136770 w 1184028"/>
                <a:gd name="connsiteY0" fmla="*/ 0 h 1219200"/>
                <a:gd name="connsiteX1" fmla="*/ 1184028 w 1184028"/>
                <a:gd name="connsiteY1" fmla="*/ 0 h 1219200"/>
                <a:gd name="connsiteX2" fmla="*/ 1184028 w 1184028"/>
                <a:gd name="connsiteY2" fmla="*/ 1219200 h 1219200"/>
                <a:gd name="connsiteX3" fmla="*/ 136770 w 1184028"/>
                <a:gd name="connsiteY3" fmla="*/ 1219200 h 1219200"/>
                <a:gd name="connsiteX4" fmla="*/ 0 w 1184028"/>
                <a:gd name="connsiteY4" fmla="*/ 1082430 h 1219200"/>
                <a:gd name="connsiteX5" fmla="*/ 0 w 1184028"/>
                <a:gd name="connsiteY5" fmla="*/ 136770 h 1219200"/>
                <a:gd name="connsiteX6" fmla="*/ 136770 w 1184028"/>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028" h="1219200">
                  <a:moveTo>
                    <a:pt x="136770" y="0"/>
                  </a:moveTo>
                  <a:lnTo>
                    <a:pt x="1184028" y="0"/>
                  </a:lnTo>
                  <a:lnTo>
                    <a:pt x="1184028" y="1219200"/>
                  </a:lnTo>
                  <a:lnTo>
                    <a:pt x="136770" y="1219200"/>
                  </a:lnTo>
                  <a:cubicBezTo>
                    <a:pt x="61234" y="1219200"/>
                    <a:pt x="0" y="1157966"/>
                    <a:pt x="0" y="1082430"/>
                  </a:cubicBezTo>
                  <a:lnTo>
                    <a:pt x="0" y="136770"/>
                  </a:lnTo>
                  <a:cubicBezTo>
                    <a:pt x="0" y="61234"/>
                    <a:pt x="61234" y="0"/>
                    <a:pt x="136770" y="0"/>
                  </a:cubicBezTo>
                  <a:close/>
                </a:path>
              </a:pathLst>
            </a:custGeom>
            <a:solidFill>
              <a:schemeClr val="accent6">
                <a:lumMod val="75000"/>
              </a:schemeClr>
            </a:solidFill>
            <a:ln w="25400">
              <a:gradFill>
                <a:gsLst>
                  <a:gs pos="0">
                    <a:schemeClr val="bg1"/>
                  </a:gs>
                  <a:gs pos="100000">
                    <a:schemeClr val="bg1">
                      <a:lumMod val="95000"/>
                    </a:schemeClr>
                  </a:gs>
                </a:gsLst>
                <a:lin ang="5400000" scaled="1"/>
              </a:gradFill>
            </a:ln>
            <a:scene3d>
              <a:camera prst="orthographicFront"/>
              <a:lightRig rig="threePt" dir="t"/>
            </a:scene3d>
            <a:sp3d>
              <a:bevelT w="139700" h="139700" prst="divot"/>
              <a:bevelB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rgbClr val="FF0000"/>
                </a:solidFill>
              </a:endParaRPr>
            </a:p>
          </p:txBody>
        </p:sp>
      </p:grpSp>
      <p:sp>
        <p:nvSpPr>
          <p:cNvPr id="17" name="矩形 35">
            <a:extLst>
              <a:ext uri="{FF2B5EF4-FFF2-40B4-BE49-F238E27FC236}">
                <a16:creationId xmlns="" xmlns:a16="http://schemas.microsoft.com/office/drawing/2014/main" id="{84589FD4-D494-43EE-97E2-BCBB28D8A3A3}"/>
              </a:ext>
            </a:extLst>
          </p:cNvPr>
          <p:cNvSpPr/>
          <p:nvPr/>
        </p:nvSpPr>
        <p:spPr>
          <a:xfrm>
            <a:off x="3473110" y="972403"/>
            <a:ext cx="558368"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rgbClr val="FF0000"/>
                </a:solidFill>
                <a:latin typeface="Agency FB" panose="020B0503020202020204" pitchFamily="34" charset="0"/>
                <a:ea typeface="微软雅黑" panose="020B0503020204020204" pitchFamily="34" charset="-122"/>
              </a:rPr>
              <a:t>01</a:t>
            </a:r>
            <a:endParaRPr lang="zh-CN" altLang="en-US" sz="3300" b="1" dirty="0">
              <a:solidFill>
                <a:srgbClr val="FF0000"/>
              </a:solidFill>
              <a:latin typeface="Agency FB" panose="020B0503020202020204" pitchFamily="34" charset="0"/>
              <a:ea typeface="微软雅黑" panose="020B0503020204020204" pitchFamily="34" charset="-122"/>
            </a:endParaRPr>
          </a:p>
        </p:txBody>
      </p:sp>
      <p:sp>
        <p:nvSpPr>
          <p:cNvPr id="18" name="矩形 36">
            <a:extLst>
              <a:ext uri="{FF2B5EF4-FFF2-40B4-BE49-F238E27FC236}">
                <a16:creationId xmlns="" xmlns:a16="http://schemas.microsoft.com/office/drawing/2014/main" id="{446865A5-1162-47E0-834A-0ED3E7CB6985}"/>
              </a:ext>
            </a:extLst>
          </p:cNvPr>
          <p:cNvSpPr/>
          <p:nvPr/>
        </p:nvSpPr>
        <p:spPr>
          <a:xfrm>
            <a:off x="5631594" y="1832333"/>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rgbClr val="FF0000"/>
                </a:solidFill>
                <a:latin typeface="Agency FB" panose="020B0503020202020204" pitchFamily="34" charset="0"/>
                <a:ea typeface="微软雅黑" panose="020B0503020204020204" pitchFamily="34" charset="-122"/>
              </a:rPr>
              <a:t>02</a:t>
            </a:r>
            <a:endParaRPr lang="zh-CN" altLang="en-US" sz="3300" b="1" dirty="0">
              <a:solidFill>
                <a:srgbClr val="FF0000"/>
              </a:solidFill>
              <a:latin typeface="Agency FB" panose="020B0503020202020204" pitchFamily="34" charset="0"/>
              <a:ea typeface="微软雅黑" panose="020B0503020204020204" pitchFamily="34" charset="-122"/>
            </a:endParaRPr>
          </a:p>
        </p:txBody>
      </p:sp>
      <p:sp>
        <p:nvSpPr>
          <p:cNvPr id="19" name="矩形 37">
            <a:extLst>
              <a:ext uri="{FF2B5EF4-FFF2-40B4-BE49-F238E27FC236}">
                <a16:creationId xmlns="" xmlns:a16="http://schemas.microsoft.com/office/drawing/2014/main" id="{292C0A69-50E4-402B-8FA5-5A724D001EDB}"/>
              </a:ext>
            </a:extLst>
          </p:cNvPr>
          <p:cNvSpPr/>
          <p:nvPr/>
        </p:nvSpPr>
        <p:spPr>
          <a:xfrm>
            <a:off x="3366548" y="2574403"/>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chemeClr val="bg1"/>
                </a:solidFill>
                <a:latin typeface="Agency FB" panose="020B0503020202020204" pitchFamily="34" charset="0"/>
                <a:ea typeface="微软雅黑" panose="020B0503020204020204" pitchFamily="34" charset="-122"/>
              </a:rPr>
              <a:t>03</a:t>
            </a:r>
            <a:endParaRPr lang="zh-CN" altLang="en-US" sz="3300" b="1" dirty="0">
              <a:solidFill>
                <a:schemeClr val="bg1"/>
              </a:solidFill>
              <a:latin typeface="Agency FB" panose="020B0503020202020204" pitchFamily="34" charset="0"/>
              <a:ea typeface="微软雅黑" panose="020B0503020204020204" pitchFamily="34" charset="-122"/>
            </a:endParaRPr>
          </a:p>
        </p:txBody>
      </p:sp>
      <p:sp>
        <p:nvSpPr>
          <p:cNvPr id="20" name="矩形 38">
            <a:extLst>
              <a:ext uri="{FF2B5EF4-FFF2-40B4-BE49-F238E27FC236}">
                <a16:creationId xmlns="" xmlns:a16="http://schemas.microsoft.com/office/drawing/2014/main" id="{F53C9399-AE76-4D77-8DA6-BCF155F7C051}"/>
              </a:ext>
            </a:extLst>
          </p:cNvPr>
          <p:cNvSpPr/>
          <p:nvPr/>
        </p:nvSpPr>
        <p:spPr>
          <a:xfrm>
            <a:off x="5649973" y="3193214"/>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rgbClr val="FFFF00"/>
                </a:solidFill>
                <a:latin typeface="Agency FB" panose="020B0503020202020204" pitchFamily="34" charset="0"/>
                <a:ea typeface="微软雅黑" panose="020B0503020204020204" pitchFamily="34" charset="-122"/>
              </a:rPr>
              <a:t>04</a:t>
            </a:r>
            <a:endParaRPr lang="zh-CN" altLang="en-US" sz="3300" b="1" dirty="0">
              <a:solidFill>
                <a:srgbClr val="FFFF00"/>
              </a:solidFill>
              <a:latin typeface="Agency FB" panose="020B0503020202020204" pitchFamily="34" charset="0"/>
              <a:ea typeface="微软雅黑" panose="020B0503020204020204" pitchFamily="34" charset="-122"/>
            </a:endParaRPr>
          </a:p>
        </p:txBody>
      </p:sp>
      <p:sp>
        <p:nvSpPr>
          <p:cNvPr id="21" name="矩形 39">
            <a:extLst>
              <a:ext uri="{FF2B5EF4-FFF2-40B4-BE49-F238E27FC236}">
                <a16:creationId xmlns="" xmlns:a16="http://schemas.microsoft.com/office/drawing/2014/main" id="{7E1B3D47-839D-4185-A707-05F2010571D7}"/>
              </a:ext>
            </a:extLst>
          </p:cNvPr>
          <p:cNvSpPr/>
          <p:nvPr/>
        </p:nvSpPr>
        <p:spPr>
          <a:xfrm>
            <a:off x="3371594" y="3901816"/>
            <a:ext cx="779545" cy="600164"/>
          </a:xfrm>
          <a:prstGeom prst="rect">
            <a:avLst/>
          </a:prstGeom>
          <a:scene3d>
            <a:camera prst="orthographicFront"/>
            <a:lightRig rig="threePt" dir="t"/>
          </a:scene3d>
          <a:sp3d>
            <a:bevelT w="139700" h="139700" prst="divot"/>
            <a:bevelB w="139700" h="139700" prst="divot"/>
          </a:sp3d>
        </p:spPr>
        <p:txBody>
          <a:bodyPr wrap="square">
            <a:spAutoFit/>
          </a:bodyPr>
          <a:lstStyle/>
          <a:p>
            <a:pPr algn="ctr"/>
            <a:r>
              <a:rPr lang="en-US" altLang="zh-CN" sz="3300" b="1" dirty="0">
                <a:solidFill>
                  <a:schemeClr val="bg1"/>
                </a:solidFill>
                <a:latin typeface="Agency FB" panose="020B0503020202020204" pitchFamily="34" charset="0"/>
                <a:ea typeface="微软雅黑" panose="020B0503020204020204" pitchFamily="34" charset="-122"/>
              </a:rPr>
              <a:t>05</a:t>
            </a:r>
            <a:endParaRPr lang="zh-CN" altLang="en-US" sz="3300" b="1" dirty="0">
              <a:solidFill>
                <a:schemeClr val="bg1"/>
              </a:solidFill>
              <a:latin typeface="Agency FB" panose="020B0503020202020204" pitchFamily="34" charset="0"/>
              <a:ea typeface="微软雅黑" panose="020B0503020204020204" pitchFamily="34" charset="-122"/>
            </a:endParaRPr>
          </a:p>
        </p:txBody>
      </p:sp>
      <p:sp>
        <p:nvSpPr>
          <p:cNvPr id="22" name="文本框 44">
            <a:extLst>
              <a:ext uri="{FF2B5EF4-FFF2-40B4-BE49-F238E27FC236}">
                <a16:creationId xmlns="" xmlns:a16="http://schemas.microsoft.com/office/drawing/2014/main" id="{095FB4BA-F23E-41F6-885E-06774C18C449}"/>
              </a:ext>
            </a:extLst>
          </p:cNvPr>
          <p:cNvSpPr txBox="1"/>
          <p:nvPr/>
        </p:nvSpPr>
        <p:spPr>
          <a:xfrm>
            <a:off x="215590" y="1021196"/>
            <a:ext cx="3050529" cy="438582"/>
          </a:xfrm>
          <a:prstGeom prst="rect">
            <a:avLst/>
          </a:prstGeom>
          <a:solidFill>
            <a:schemeClr val="accent1">
              <a:lumMod val="75000"/>
              <a:lumOff val="25000"/>
            </a:schemeClr>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latin typeface="#9Slide03 FS Neusa Bold" panose="00000800000000000000" pitchFamily="2" charset="0"/>
                <a:ea typeface="冬青黑体简体中文 W3" panose="020B0300000000000000" pitchFamily="34" charset="-122"/>
              </a:rPr>
              <a:t>Chuẩn bị nguyên liệu</a:t>
            </a:r>
          </a:p>
        </p:txBody>
      </p:sp>
      <p:sp>
        <p:nvSpPr>
          <p:cNvPr id="23" name="文本框 45">
            <a:extLst>
              <a:ext uri="{FF2B5EF4-FFF2-40B4-BE49-F238E27FC236}">
                <a16:creationId xmlns="" xmlns:a16="http://schemas.microsoft.com/office/drawing/2014/main" id="{A8B6A433-1E17-4CB5-97B7-5B210A97D173}"/>
              </a:ext>
            </a:extLst>
          </p:cNvPr>
          <p:cNvSpPr txBox="1"/>
          <p:nvPr/>
        </p:nvSpPr>
        <p:spPr>
          <a:xfrm>
            <a:off x="156117" y="2486476"/>
            <a:ext cx="3125898" cy="1131079"/>
          </a:xfrm>
          <a:prstGeom prst="rect">
            <a:avLst/>
          </a:prstGeom>
          <a:solidFill>
            <a:srgbClr val="C00000"/>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solidFill>
                  <a:schemeClr val="bg2"/>
                </a:solidFill>
                <a:latin typeface="#9Slide03 FS Neusa Bold" panose="00000800000000000000" pitchFamily="2" charset="0"/>
                <a:ea typeface="冬青黑体简体中文 W3" panose="020B0300000000000000" pitchFamily="34" charset="-122"/>
              </a:rPr>
              <a:t>Chọn giống nấm, đóng khuôn và gieo giống nấm</a:t>
            </a:r>
          </a:p>
        </p:txBody>
      </p:sp>
      <p:sp>
        <p:nvSpPr>
          <p:cNvPr id="24" name="文本框 46">
            <a:extLst>
              <a:ext uri="{FF2B5EF4-FFF2-40B4-BE49-F238E27FC236}">
                <a16:creationId xmlns="" xmlns:a16="http://schemas.microsoft.com/office/drawing/2014/main" id="{EB81BC75-2673-437E-919F-FCFCA87C2BB8}"/>
              </a:ext>
            </a:extLst>
          </p:cNvPr>
          <p:cNvSpPr txBox="1"/>
          <p:nvPr/>
        </p:nvSpPr>
        <p:spPr>
          <a:xfrm>
            <a:off x="6510023" y="1870000"/>
            <a:ext cx="2529899" cy="438582"/>
          </a:xfrm>
          <a:prstGeom prst="rect">
            <a:avLst/>
          </a:prstGeom>
          <a:solidFill>
            <a:schemeClr val="accent2">
              <a:lumMod val="60000"/>
              <a:lumOff val="40000"/>
            </a:schemeClr>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latin typeface="#9Slide03 FS Neusa Bold" panose="00000800000000000000" pitchFamily="2" charset="0"/>
                <a:ea typeface="冬青黑体简体中文 W3" panose="020B0300000000000000" pitchFamily="34" charset="-122"/>
              </a:rPr>
              <a:t>Chọn vị trí trồng</a:t>
            </a:r>
          </a:p>
        </p:txBody>
      </p:sp>
      <p:sp>
        <p:nvSpPr>
          <p:cNvPr id="25" name="文本框 47">
            <a:extLst>
              <a:ext uri="{FF2B5EF4-FFF2-40B4-BE49-F238E27FC236}">
                <a16:creationId xmlns="" xmlns:a16="http://schemas.microsoft.com/office/drawing/2014/main" id="{029E3699-056B-4064-8DF3-4AF0759C2FC4}"/>
              </a:ext>
            </a:extLst>
          </p:cNvPr>
          <p:cNvSpPr txBox="1"/>
          <p:nvPr/>
        </p:nvSpPr>
        <p:spPr>
          <a:xfrm>
            <a:off x="6510023" y="3272012"/>
            <a:ext cx="1942077" cy="412934"/>
          </a:xfrm>
          <a:prstGeom prst="rect">
            <a:avLst/>
          </a:prstGeom>
          <a:solidFill>
            <a:schemeClr val="accent6">
              <a:lumMod val="75000"/>
            </a:schemeClr>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solidFill>
                  <a:schemeClr val="bg2"/>
                </a:solidFill>
                <a:latin typeface="#9Slide03 FS Neusa Bold" panose="00000800000000000000" pitchFamily="2" charset="0"/>
                <a:ea typeface="冬青黑体简体中文 W3" panose="020B0300000000000000" pitchFamily="34" charset="-122"/>
              </a:rPr>
              <a:t>Chăm sóc nấm</a:t>
            </a:r>
          </a:p>
        </p:txBody>
      </p:sp>
      <p:sp>
        <p:nvSpPr>
          <p:cNvPr id="26" name="文本框 48">
            <a:extLst>
              <a:ext uri="{FF2B5EF4-FFF2-40B4-BE49-F238E27FC236}">
                <a16:creationId xmlns="" xmlns:a16="http://schemas.microsoft.com/office/drawing/2014/main" id="{81960D5D-6082-4411-BE73-10D2383CDC3F}"/>
              </a:ext>
            </a:extLst>
          </p:cNvPr>
          <p:cNvSpPr txBox="1"/>
          <p:nvPr/>
        </p:nvSpPr>
        <p:spPr>
          <a:xfrm>
            <a:off x="1194729" y="4008525"/>
            <a:ext cx="2071390" cy="412934"/>
          </a:xfrm>
          <a:prstGeom prst="rect">
            <a:avLst/>
          </a:prstGeom>
          <a:solidFill>
            <a:srgbClr val="DD23C7"/>
          </a:solidFill>
          <a:ln>
            <a:solidFill>
              <a:schemeClr val="bg2"/>
            </a:solidFill>
          </a:ln>
          <a:effectLst/>
          <a:scene3d>
            <a:camera prst="orthographicFront"/>
            <a:lightRig rig="threePt" dir="t"/>
          </a:scene3d>
          <a:sp3d>
            <a:bevelT w="114300" prst="artDeco"/>
          </a:sp3d>
        </p:spPr>
        <p:txBody>
          <a:bodyPr wrap="square" rtlCol="0">
            <a:spAutoFit/>
          </a:bodyPr>
          <a:lstStyle/>
          <a:p>
            <a:pPr algn="ctr" fontAlgn="base">
              <a:lnSpc>
                <a:spcPct val="125000"/>
              </a:lnSpc>
              <a:spcBef>
                <a:spcPct val="0"/>
              </a:spcBef>
              <a:spcAft>
                <a:spcPct val="0"/>
              </a:spcAft>
            </a:pPr>
            <a:r>
              <a:rPr lang="vi-VN" altLang="zh-CN" sz="1800" dirty="0">
                <a:solidFill>
                  <a:schemeClr val="bg2"/>
                </a:solidFill>
                <a:latin typeface="#9Slide03 FS Neusa Bold" panose="00000800000000000000" pitchFamily="2" charset="0"/>
                <a:ea typeface="冬青黑体简体中文 W3" panose="020B0300000000000000" pitchFamily="34" charset="-122"/>
              </a:rPr>
              <a:t>Thu hoạch</a:t>
            </a:r>
          </a:p>
        </p:txBody>
      </p:sp>
      <p:sp>
        <p:nvSpPr>
          <p:cNvPr id="27" name="Rectangle 39">
            <a:extLst>
              <a:ext uri="{FF2B5EF4-FFF2-40B4-BE49-F238E27FC236}">
                <a16:creationId xmlns="" xmlns:a16="http://schemas.microsoft.com/office/drawing/2014/main" id="{66B6E96E-69F9-485D-AC83-5BEA4C16553C}"/>
              </a:ext>
            </a:extLst>
          </p:cNvPr>
          <p:cNvSpPr/>
          <p:nvPr/>
        </p:nvSpPr>
        <p:spPr>
          <a:xfrm>
            <a:off x="2578030" y="140991"/>
            <a:ext cx="3873441" cy="65218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700" b="1" dirty="0">
                <a:solidFill>
                  <a:schemeClr val="bg1"/>
                </a:solidFill>
                <a:latin typeface="Acumin Pro Condensed" panose="020B0806020202020204" pitchFamily="34" charset="0"/>
              </a:rPr>
              <a:t>CÁC BƯỚC TRỒNG NẤM</a:t>
            </a:r>
          </a:p>
        </p:txBody>
      </p:sp>
    </p:spTree>
    <p:extLst>
      <p:ext uri="{BB962C8B-B14F-4D97-AF65-F5344CB8AC3E}">
        <p14:creationId xmlns:p14="http://schemas.microsoft.com/office/powerpoint/2010/main" val="336764270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0-#ppt_w/2"/>
                                          </p:val>
                                        </p:tav>
                                        <p:tav tm="100000">
                                          <p:val>
                                            <p:strVal val="#ppt_x"/>
                                          </p:val>
                                        </p:tav>
                                      </p:tavLst>
                                    </p:anim>
                                    <p:anim calcmode="lin" valueType="num">
                                      <p:cBhvr additive="base">
                                        <p:cTn id="12" dur="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0-#ppt_w/2"/>
                                          </p:val>
                                        </p:tav>
                                        <p:tav tm="100000">
                                          <p:val>
                                            <p:strVal val="#ppt_x"/>
                                          </p:val>
                                        </p:tav>
                                      </p:tavLst>
                                    </p:anim>
                                    <p:anim calcmode="lin" valueType="num">
                                      <p:cBhvr additive="base">
                                        <p:cTn id="16" dur="2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1+#ppt_w/2"/>
                                          </p:val>
                                        </p:tav>
                                        <p:tav tm="100000">
                                          <p:val>
                                            <p:strVal val="#ppt_x"/>
                                          </p:val>
                                        </p:tav>
                                      </p:tavLst>
                                    </p:anim>
                                    <p:anim calcmode="lin" valueType="num">
                                      <p:cBhvr additive="base">
                                        <p:cTn id="22" dur="25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250" fill="hold"/>
                                        <p:tgtEl>
                                          <p:spTgt spid="18"/>
                                        </p:tgtEl>
                                        <p:attrNameLst>
                                          <p:attrName>ppt_x</p:attrName>
                                        </p:attrNameLst>
                                      </p:cBhvr>
                                      <p:tavLst>
                                        <p:tav tm="0">
                                          <p:val>
                                            <p:strVal val="1+#ppt_w/2"/>
                                          </p:val>
                                        </p:tav>
                                        <p:tav tm="100000">
                                          <p:val>
                                            <p:strVal val="#ppt_x"/>
                                          </p:val>
                                        </p:tav>
                                      </p:tavLst>
                                    </p:anim>
                                    <p:anim calcmode="lin" valueType="num">
                                      <p:cBhvr additive="base">
                                        <p:cTn id="26" dur="25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250" fill="hold"/>
                                        <p:tgtEl>
                                          <p:spTgt spid="24"/>
                                        </p:tgtEl>
                                        <p:attrNameLst>
                                          <p:attrName>ppt_x</p:attrName>
                                        </p:attrNameLst>
                                      </p:cBhvr>
                                      <p:tavLst>
                                        <p:tav tm="0">
                                          <p:val>
                                            <p:strVal val="1+#ppt_w/2"/>
                                          </p:val>
                                        </p:tav>
                                        <p:tav tm="100000">
                                          <p:val>
                                            <p:strVal val="#ppt_x"/>
                                          </p:val>
                                        </p:tav>
                                      </p:tavLst>
                                    </p:anim>
                                    <p:anim calcmode="lin" valueType="num">
                                      <p:cBhvr additive="base">
                                        <p:cTn id="30" dur="2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250" fill="hold"/>
                                        <p:tgtEl>
                                          <p:spTgt spid="19"/>
                                        </p:tgtEl>
                                        <p:attrNameLst>
                                          <p:attrName>ppt_x</p:attrName>
                                        </p:attrNameLst>
                                      </p:cBhvr>
                                      <p:tavLst>
                                        <p:tav tm="0">
                                          <p:val>
                                            <p:strVal val="0-#ppt_w/2"/>
                                          </p:val>
                                        </p:tav>
                                        <p:tav tm="100000">
                                          <p:val>
                                            <p:strVal val="#ppt_x"/>
                                          </p:val>
                                        </p:tav>
                                      </p:tavLst>
                                    </p:anim>
                                    <p:anim calcmode="lin" valueType="num">
                                      <p:cBhvr additive="base">
                                        <p:cTn id="36" dur="25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250" fill="hold"/>
                                        <p:tgtEl>
                                          <p:spTgt spid="5"/>
                                        </p:tgtEl>
                                        <p:attrNameLst>
                                          <p:attrName>ppt_x</p:attrName>
                                        </p:attrNameLst>
                                      </p:cBhvr>
                                      <p:tavLst>
                                        <p:tav tm="0">
                                          <p:val>
                                            <p:strVal val="0-#ppt_w/2"/>
                                          </p:val>
                                        </p:tav>
                                        <p:tav tm="100000">
                                          <p:val>
                                            <p:strVal val="#ppt_x"/>
                                          </p:val>
                                        </p:tav>
                                      </p:tavLst>
                                    </p:anim>
                                    <p:anim calcmode="lin" valueType="num">
                                      <p:cBhvr additive="base">
                                        <p:cTn id="40" dur="25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250" fill="hold"/>
                                        <p:tgtEl>
                                          <p:spTgt spid="23"/>
                                        </p:tgtEl>
                                        <p:attrNameLst>
                                          <p:attrName>ppt_x</p:attrName>
                                        </p:attrNameLst>
                                      </p:cBhvr>
                                      <p:tavLst>
                                        <p:tav tm="0">
                                          <p:val>
                                            <p:strVal val="0-#ppt_w/2"/>
                                          </p:val>
                                        </p:tav>
                                        <p:tav tm="100000">
                                          <p:val>
                                            <p:strVal val="#ppt_x"/>
                                          </p:val>
                                        </p:tav>
                                      </p:tavLst>
                                    </p:anim>
                                    <p:anim calcmode="lin" valueType="num">
                                      <p:cBhvr additive="base">
                                        <p:cTn id="44" dur="2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250" fill="hold"/>
                                        <p:tgtEl>
                                          <p:spTgt spid="14"/>
                                        </p:tgtEl>
                                        <p:attrNameLst>
                                          <p:attrName>ppt_x</p:attrName>
                                        </p:attrNameLst>
                                      </p:cBhvr>
                                      <p:tavLst>
                                        <p:tav tm="0">
                                          <p:val>
                                            <p:strVal val="1+#ppt_w/2"/>
                                          </p:val>
                                        </p:tav>
                                        <p:tav tm="100000">
                                          <p:val>
                                            <p:strVal val="#ppt_x"/>
                                          </p:val>
                                        </p:tav>
                                      </p:tavLst>
                                    </p:anim>
                                    <p:anim calcmode="lin" valueType="num">
                                      <p:cBhvr additive="base">
                                        <p:cTn id="50" dur="250" fill="hold"/>
                                        <p:tgtEl>
                                          <p:spTgt spid="1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250" fill="hold"/>
                                        <p:tgtEl>
                                          <p:spTgt spid="20"/>
                                        </p:tgtEl>
                                        <p:attrNameLst>
                                          <p:attrName>ppt_x</p:attrName>
                                        </p:attrNameLst>
                                      </p:cBhvr>
                                      <p:tavLst>
                                        <p:tav tm="0">
                                          <p:val>
                                            <p:strVal val="1+#ppt_w/2"/>
                                          </p:val>
                                        </p:tav>
                                        <p:tav tm="100000">
                                          <p:val>
                                            <p:strVal val="#ppt_x"/>
                                          </p:val>
                                        </p:tav>
                                      </p:tavLst>
                                    </p:anim>
                                    <p:anim calcmode="lin" valueType="num">
                                      <p:cBhvr additive="base">
                                        <p:cTn id="54" dur="250" fill="hold"/>
                                        <p:tgtEl>
                                          <p:spTgt spid="2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250" fill="hold"/>
                                        <p:tgtEl>
                                          <p:spTgt spid="25"/>
                                        </p:tgtEl>
                                        <p:attrNameLst>
                                          <p:attrName>ppt_x</p:attrName>
                                        </p:attrNameLst>
                                      </p:cBhvr>
                                      <p:tavLst>
                                        <p:tav tm="0">
                                          <p:val>
                                            <p:strVal val="1+#ppt_w/2"/>
                                          </p:val>
                                        </p:tav>
                                        <p:tav tm="100000">
                                          <p:val>
                                            <p:strVal val="#ppt_x"/>
                                          </p:val>
                                        </p:tav>
                                      </p:tavLst>
                                    </p:anim>
                                    <p:anim calcmode="lin" valueType="num">
                                      <p:cBhvr additive="base">
                                        <p:cTn id="58" dur="25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250" fill="hold"/>
                                        <p:tgtEl>
                                          <p:spTgt spid="8"/>
                                        </p:tgtEl>
                                        <p:attrNameLst>
                                          <p:attrName>ppt_x</p:attrName>
                                        </p:attrNameLst>
                                      </p:cBhvr>
                                      <p:tavLst>
                                        <p:tav tm="0">
                                          <p:val>
                                            <p:strVal val="0-#ppt_w/2"/>
                                          </p:val>
                                        </p:tav>
                                        <p:tav tm="100000">
                                          <p:val>
                                            <p:strVal val="#ppt_x"/>
                                          </p:val>
                                        </p:tav>
                                      </p:tavLst>
                                    </p:anim>
                                    <p:anim calcmode="lin" valueType="num">
                                      <p:cBhvr additive="base">
                                        <p:cTn id="64" dur="250" fill="hold"/>
                                        <p:tgtEl>
                                          <p:spTgt spid="8"/>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250" fill="hold"/>
                                        <p:tgtEl>
                                          <p:spTgt spid="21"/>
                                        </p:tgtEl>
                                        <p:attrNameLst>
                                          <p:attrName>ppt_x</p:attrName>
                                        </p:attrNameLst>
                                      </p:cBhvr>
                                      <p:tavLst>
                                        <p:tav tm="0">
                                          <p:val>
                                            <p:strVal val="0-#ppt_w/2"/>
                                          </p:val>
                                        </p:tav>
                                        <p:tav tm="100000">
                                          <p:val>
                                            <p:strVal val="#ppt_x"/>
                                          </p:val>
                                        </p:tav>
                                      </p:tavLst>
                                    </p:anim>
                                    <p:anim calcmode="lin" valueType="num">
                                      <p:cBhvr additive="base">
                                        <p:cTn id="68" dur="250" fill="hold"/>
                                        <p:tgtEl>
                                          <p:spTgt spid="2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250" fill="hold"/>
                                        <p:tgtEl>
                                          <p:spTgt spid="26"/>
                                        </p:tgtEl>
                                        <p:attrNameLst>
                                          <p:attrName>ppt_x</p:attrName>
                                        </p:attrNameLst>
                                      </p:cBhvr>
                                      <p:tavLst>
                                        <p:tav tm="0">
                                          <p:val>
                                            <p:strVal val="0-#ppt_w/2"/>
                                          </p:val>
                                        </p:tav>
                                        <p:tav tm="100000">
                                          <p:val>
                                            <p:strVal val="#ppt_x"/>
                                          </p:val>
                                        </p:tav>
                                      </p:tavLst>
                                    </p:anim>
                                    <p:anim calcmode="lin" valueType="num">
                                      <p:cBhvr additive="base">
                                        <p:cTn id="72"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animBg="1"/>
      <p:bldP spid="23"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5453" y="180300"/>
            <a:ext cx="5269330" cy="484263"/>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US" sz="3600" dirty="0">
                <a:solidFill>
                  <a:srgbClr val="FFFF00"/>
                </a:solidFill>
                <a:latin typeface="000 DanPanosian TB" pitchFamily="2" charset="0"/>
              </a:rPr>
              <a:t>MỘT SỐ LOẠI NẤM ĐỘC</a:t>
            </a:r>
          </a:p>
        </p:txBody>
      </p:sp>
      <p:pic>
        <p:nvPicPr>
          <p:cNvPr id="6146" name="Picture 2" descr="Top 10 loại nấm cực độc thường gặp ở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584" y="882838"/>
            <a:ext cx="3049652" cy="2287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10 loại nấm độc nguy hiểm nhất thế giới - KhoaHoc.t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0814" y="3170078"/>
            <a:ext cx="2369456" cy="1750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Top 10 loài nấm độc nhất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154" y="882838"/>
            <a:ext cx="2930197" cy="1945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4" name="Picture 10" descr="TaiLieu.VN: Bộ sưu tập hình ảnh những loài nấm độc - download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270" y="2962190"/>
            <a:ext cx="2514427" cy="1879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Cloud 8">
            <a:extLst>
              <a:ext uri="{FF2B5EF4-FFF2-40B4-BE49-F238E27FC236}">
                <a16:creationId xmlns="" xmlns:a16="http://schemas.microsoft.com/office/drawing/2014/main" id="{B5ED6537-FB11-4A05-A155-1A4054AD88B3}"/>
              </a:ext>
            </a:extLst>
          </p:cNvPr>
          <p:cNvSpPr/>
          <p:nvPr/>
        </p:nvSpPr>
        <p:spPr>
          <a:xfrm>
            <a:off x="1387099" y="798263"/>
            <a:ext cx="6369802" cy="3872443"/>
          </a:xfrm>
          <a:prstGeom prst="cloud">
            <a:avLst/>
          </a:prstGeom>
          <a:solidFill>
            <a:schemeClr val="accent2">
              <a:lumMod val="60000"/>
              <a:lumOff val="40000"/>
            </a:schemeClr>
          </a:solidFill>
          <a:ln w="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4000" dirty="0" err="1">
                <a:latin typeface="#9Slide03 Roboto Condensed Ligh" panose="02000000000000000000" pitchFamily="2" charset="0"/>
                <a:ea typeface="#9Slide03 Roboto Condensed Ligh" panose="02000000000000000000" pitchFamily="2" charset="0"/>
              </a:rPr>
              <a:t>Làm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thế</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nào</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để</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phân</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biệt</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ăn</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được</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và</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nấm</a:t>
            </a:r>
            <a:r>
              <a:rPr lang="en-US" sz="4000" dirty="0">
                <a:latin typeface="#9Slide03 Roboto Condensed Ligh" panose="02000000000000000000" pitchFamily="2" charset="0"/>
                <a:ea typeface="#9Slide03 Roboto Condensed Ligh" panose="02000000000000000000" pitchFamily="2" charset="0"/>
              </a:rPr>
              <a:t> </a:t>
            </a:r>
            <a:r>
              <a:rPr lang="en-US" sz="4000" dirty="0" err="1">
                <a:latin typeface="#9Slide03 Roboto Condensed Ligh" panose="02000000000000000000" pitchFamily="2" charset="0"/>
                <a:ea typeface="#9Slide03 Roboto Condensed Ligh" panose="02000000000000000000" pitchFamily="2" charset="0"/>
              </a:rPr>
              <a:t>độc</a:t>
            </a:r>
            <a:r>
              <a:rPr lang="en-US" sz="4000" dirty="0">
                <a:latin typeface="#9Slide03 Roboto Condensed Ligh" panose="02000000000000000000" pitchFamily="2" charset="0"/>
                <a:ea typeface="#9Slide03 Roboto Condensed Ligh" panose="02000000000000000000" pitchFamily="2" charset="0"/>
              </a:rPr>
              <a:t>?</a:t>
            </a:r>
            <a:endParaRPr lang="vi-VN" sz="4000" dirty="0">
              <a:latin typeface="#9Slide03 Roboto Condensed Ligh" panose="02000000000000000000" pitchFamily="2" charset="0"/>
              <a:ea typeface="#9Slide03 Roboto Condensed Ligh" panose="02000000000000000000" pitchFamily="2" charset="0"/>
            </a:endParaRPr>
          </a:p>
        </p:txBody>
      </p:sp>
    </p:spTree>
    <p:extLst>
      <p:ext uri="{BB962C8B-B14F-4D97-AF65-F5344CB8AC3E}">
        <p14:creationId xmlns:p14="http://schemas.microsoft.com/office/powerpoint/2010/main" val="4257570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randombar(horizontal)">
                                      <p:cBhvr>
                                        <p:cTn id="7" dur="500"/>
                                        <p:tgtEl>
                                          <p:spTgt spid="615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randombar(horizontal)">
                                      <p:cBhvr>
                                        <p:cTn id="11" dur="1500"/>
                                        <p:tgtEl>
                                          <p:spTgt spid="6146"/>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6154"/>
                                        </p:tgtEl>
                                        <p:attrNameLst>
                                          <p:attrName>style.visibility</p:attrName>
                                        </p:attrNameLst>
                                      </p:cBhvr>
                                      <p:to>
                                        <p:strVal val="visible"/>
                                      </p:to>
                                    </p:set>
                                    <p:animEffect transition="in" filter="randombar(horizontal)">
                                      <p:cBhvr>
                                        <p:cTn id="15" dur="1500"/>
                                        <p:tgtEl>
                                          <p:spTgt spid="6154"/>
                                        </p:tgtEl>
                                      </p:cBhvr>
                                    </p:animEffect>
                                  </p:childTnLst>
                                </p:cTn>
                              </p:par>
                            </p:childTnLst>
                          </p:cTn>
                        </p:par>
                        <p:par>
                          <p:cTn id="16" fill="hold">
                            <p:stCondLst>
                              <p:cond delay="3500"/>
                            </p:stCondLst>
                            <p:childTnLst>
                              <p:par>
                                <p:cTn id="17" presetID="14" presetClass="entr" presetSubtype="10"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randombar(horizontal)">
                                      <p:cBhvr>
                                        <p:cTn id="19" dur="1500"/>
                                        <p:tgtEl>
                                          <p:spTgt spid="615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t lộ kĩ thuật trồng nấm rơm từ chuyên gia giúp năng suất vượt trội">
            <a:extLst>
              <a:ext uri="{FF2B5EF4-FFF2-40B4-BE49-F238E27FC236}">
                <a16:creationId xmlns="" xmlns:a16="http://schemas.microsoft.com/office/drawing/2014/main" id="{4223362A-3A20-4C10-B8F0-6E2BBBFA6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549" y="1719075"/>
            <a:ext cx="4181537" cy="278769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0788163E-C29A-4413-9B14-18035C6C070F}"/>
              </a:ext>
            </a:extLst>
          </p:cNvPr>
          <p:cNvSpPr txBox="1">
            <a:spLocks/>
          </p:cNvSpPr>
          <p:nvPr/>
        </p:nvSpPr>
        <p:spPr bwMode="auto">
          <a:xfrm>
            <a:off x="2438457" y="4506766"/>
            <a:ext cx="4544184" cy="48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norm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Arial Unicode MS" panose="020B0604020202020204" pitchFamily="34" charset="-122"/>
                <a:cs typeface="Arial Unicode MS" panose="020B0604020202020204" pitchFamily="34" charset="-128"/>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pPr algn="ctr"/>
            <a:r>
              <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Thu </a:t>
            </a:r>
            <a:r>
              <a:rPr lang="en-US" sz="2800" i="1" dirty="0" err="1">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hoạch</a:t>
            </a:r>
            <a:r>
              <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i="1" dirty="0" err="1">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nấm</a:t>
            </a:r>
            <a:r>
              <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sz="2800" i="1" dirty="0" err="1">
                <a:solidFill>
                  <a:srgbClr val="FFFF00"/>
                </a:solidFill>
                <a:latin typeface="Times New Roman" panose="02020603050405020304" pitchFamily="18" charset="0"/>
                <a:ea typeface="Segoe UI Black" panose="020B0A02040204020203" pitchFamily="34" charset="0"/>
                <a:cs typeface="Times New Roman" panose="02020603050405020304" pitchFamily="18" charset="0"/>
              </a:rPr>
              <a:t>rơm</a:t>
            </a:r>
            <a:endParaRPr lang="en-US" sz="2800" i="1" dirty="0">
              <a:solidFill>
                <a:srgbClr val="FFFF00"/>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4" name="Picture 1">
            <a:extLst>
              <a:ext uri="{FF2B5EF4-FFF2-40B4-BE49-F238E27FC236}">
                <a16:creationId xmlns="" xmlns:a16="http://schemas.microsoft.com/office/drawing/2014/main" id="{A182C3C8-0931-4460-91B3-179E07F6D9B5}"/>
              </a:ext>
            </a:extLst>
          </p:cNvPr>
          <p:cNvPicPr>
            <a:picLocks noChangeAspect="1"/>
          </p:cNvPicPr>
          <p:nvPr/>
        </p:nvPicPr>
        <p:blipFill>
          <a:blip r:embed="rId4"/>
          <a:stretch>
            <a:fillRect/>
          </a:stretch>
        </p:blipFill>
        <p:spPr>
          <a:xfrm>
            <a:off x="277730" y="287360"/>
            <a:ext cx="4350867" cy="2618678"/>
          </a:xfrm>
          <a:prstGeom prst="rect">
            <a:avLst/>
          </a:prstGeom>
        </p:spPr>
      </p:pic>
    </p:spTree>
    <p:extLst>
      <p:ext uri="{BB962C8B-B14F-4D97-AF65-F5344CB8AC3E}">
        <p14:creationId xmlns:p14="http://schemas.microsoft.com/office/powerpoint/2010/main" val="1056558841"/>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1+#ppt_w/2"/>
                                          </p:val>
                                        </p:tav>
                                        <p:tav tm="100000">
                                          <p:val>
                                            <p:strVal val="#ppt_x"/>
                                          </p:val>
                                        </p:tav>
                                      </p:tavLst>
                                    </p:anim>
                                    <p:anim calcmode="lin" valueType="num">
                                      <p:cBhvr additive="base">
                                        <p:cTn id="13" dur="500" fill="hold"/>
                                        <p:tgtEl>
                                          <p:spTgt spid="102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p:cNvSpPr/>
          <p:nvPr/>
        </p:nvSpPr>
        <p:spPr>
          <a:xfrm>
            <a:off x="418225" y="0"/>
            <a:ext cx="4276165" cy="1775012"/>
          </a:xfrm>
          <a:prstGeom prst="doubleWave">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2100" dirty="0">
                <a:solidFill>
                  <a:schemeClr val="tx1"/>
                </a:solidFill>
                <a:latin typeface="#9Slide03 FS Neusa Bold" panose="00000800000000000000" pitchFamily="2" charset="0"/>
              </a:rPr>
              <a:t>Tại sao người ta không trồng nấm trên đất mà phải trồng trên rơm, rạ?</a:t>
            </a:r>
          </a:p>
        </p:txBody>
      </p:sp>
      <p:pic>
        <p:nvPicPr>
          <p:cNvPr id="10" name="Picture 4" descr="Set Different Mushrooms Illustration Stock Vector, Royalty Free Vector  Image by ©blueringmedia #22861410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173"/>
          <a:stretch/>
        </p:blipFill>
        <p:spPr bwMode="auto">
          <a:xfrm>
            <a:off x="5058738" y="102663"/>
            <a:ext cx="3922976" cy="4900058"/>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p:cNvSpPr/>
          <p:nvPr/>
        </p:nvSpPr>
        <p:spPr>
          <a:xfrm>
            <a:off x="2374570" y="1775012"/>
            <a:ext cx="363474" cy="499837"/>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75" dirty="0"/>
          </a:p>
        </p:txBody>
      </p:sp>
      <p:sp>
        <p:nvSpPr>
          <p:cNvPr id="12" name="TextBox 11"/>
          <p:cNvSpPr txBox="1"/>
          <p:nvPr/>
        </p:nvSpPr>
        <p:spPr>
          <a:xfrm>
            <a:off x="89211" y="2454764"/>
            <a:ext cx="4969528" cy="2606098"/>
          </a:xfrm>
          <a:prstGeom prst="rect">
            <a:avLst/>
          </a:prstGeom>
          <a:noFill/>
        </p:spPr>
        <p:txBody>
          <a:bodyPr wrap="square" rtlCol="0">
            <a:spAutoFit/>
          </a:bodyPr>
          <a:lstStyle/>
          <a:p>
            <a:pPr algn="just">
              <a:lnSpc>
                <a:spcPct val="110000"/>
              </a:lnSpc>
            </a:pPr>
            <a:r>
              <a:rPr lang="en-US" sz="1650" dirty="0">
                <a:solidFill>
                  <a:srgbClr val="FFFF00"/>
                </a:solidFill>
                <a:latin typeface="#9Slide05 Brannboll Ny" panose="02000000000000000000" pitchFamily="2" charset="0"/>
              </a:rPr>
              <a:t>    - </a:t>
            </a:r>
            <a:r>
              <a:rPr lang="vi-VN" sz="1650" dirty="0" err="1">
                <a:solidFill>
                  <a:srgbClr val="FFFF00"/>
                </a:solidFill>
                <a:latin typeface="#9Slide05 Brannboll Ny" panose="02000000000000000000" pitchFamily="2" charset="0"/>
              </a:rPr>
              <a:t>Nấm</a:t>
            </a:r>
            <a:r>
              <a:rPr lang="vi-VN" sz="1650" dirty="0">
                <a:solidFill>
                  <a:srgbClr val="FFFF00"/>
                </a:solidFill>
                <a:latin typeface="#9Slide05 Brannboll Ny" panose="02000000000000000000" pitchFamily="2" charset="0"/>
              </a:rPr>
              <a:t> rơm có thể trồng trên nền đất khác như đất ruộng, rẫy, vườn cây,….hoặc trong nhà nhưng phải thoát nước tốt, không bị ứ đọng. Nơi trồng nấm rơm phải ít bị ảnh hưởng bởi gió.</a:t>
            </a:r>
            <a:endParaRPr lang="en-US" sz="1650" dirty="0">
              <a:solidFill>
                <a:srgbClr val="FFFF00"/>
              </a:solidFill>
              <a:latin typeface="#9Slide05 Brannboll Ny" panose="02000000000000000000" pitchFamily="2" charset="0"/>
            </a:endParaRPr>
          </a:p>
          <a:p>
            <a:pPr algn="just">
              <a:lnSpc>
                <a:spcPct val="110000"/>
              </a:lnSpc>
            </a:pPr>
            <a:r>
              <a:rPr lang="en-US" sz="1650" dirty="0">
                <a:solidFill>
                  <a:srgbClr val="FFFF00"/>
                </a:solidFill>
                <a:latin typeface="#9Slide05 Brannboll Ny" panose="02000000000000000000" pitchFamily="2" charset="0"/>
              </a:rPr>
              <a:t>    - </a:t>
            </a:r>
            <a:r>
              <a:rPr lang="vi-VN" sz="1650" dirty="0" err="1">
                <a:solidFill>
                  <a:srgbClr val="FFFF00"/>
                </a:solidFill>
                <a:latin typeface="#9Slide05 Brannboll Ny" panose="02000000000000000000" pitchFamily="2" charset="0"/>
              </a:rPr>
              <a:t>Nấm</a:t>
            </a:r>
            <a:r>
              <a:rPr lang="vi-VN" sz="1650" dirty="0">
                <a:solidFill>
                  <a:srgbClr val="FFFF00"/>
                </a:solidFill>
                <a:latin typeface="#9Slide05 Brannboll Ny" panose="02000000000000000000" pitchFamily="2" charset="0"/>
              </a:rPr>
              <a:t> rơm thường mọc trên các giá thể ẩm nên thường được trồng trên rơm, rạ để dễ chăm sóc, dễ xử lí bệnh, không bị ứ đọng nước gây hỏng nấm khi tưới nước.</a:t>
            </a:r>
          </a:p>
        </p:txBody>
      </p:sp>
    </p:spTree>
    <p:extLst>
      <p:ext uri="{BB962C8B-B14F-4D97-AF65-F5344CB8AC3E}">
        <p14:creationId xmlns:p14="http://schemas.microsoft.com/office/powerpoint/2010/main" val="372383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endCondLst>
                                    <p:cond evt="onNext" delay="0">
                                      <p:tgtEl>
                                        <p:sldTgt/>
                                      </p:tgtEl>
                                    </p:cond>
                                  </p:end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9" grpId="0" animBg="1"/>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 xmlns:a16="http://schemas.microsoft.com/office/drawing/2014/main" id="{BB62B758-AC54-4F40-BB6D-85FA8B37EB50}"/>
              </a:ext>
            </a:extLst>
          </p:cNvPr>
          <p:cNvSpPr/>
          <p:nvPr/>
        </p:nvSpPr>
        <p:spPr>
          <a:xfrm>
            <a:off x="5041576" y="1824750"/>
            <a:ext cx="3790190" cy="2977708"/>
          </a:xfrm>
          <a:prstGeom prst="rect">
            <a:avLst/>
          </a:prstGeom>
          <a:solidFill>
            <a:schemeClr val="accent4"/>
          </a:solidFill>
          <a:ln w="76200">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solidFill>
                <a:srgbClr val="FFFFFF"/>
              </a:solidFill>
            </a:endParaRPr>
          </a:p>
        </p:txBody>
      </p:sp>
      <p:sp>
        <p:nvSpPr>
          <p:cNvPr id="13" name="TextBox 15">
            <a:extLst>
              <a:ext uri="{FF2B5EF4-FFF2-40B4-BE49-F238E27FC236}">
                <a16:creationId xmlns="" xmlns:a16="http://schemas.microsoft.com/office/drawing/2014/main" id="{B880700B-0B49-430A-A675-A63D731A4D95}"/>
              </a:ext>
            </a:extLst>
          </p:cNvPr>
          <p:cNvSpPr txBox="1"/>
          <p:nvPr/>
        </p:nvSpPr>
        <p:spPr>
          <a:xfrm>
            <a:off x="5186979" y="2006343"/>
            <a:ext cx="3442686" cy="2447921"/>
          </a:xfrm>
          <a:prstGeom prst="rect">
            <a:avLst/>
          </a:prstGeom>
          <a:noFill/>
          <a:scene3d>
            <a:camera prst="orthographicFront"/>
            <a:lightRig rig="threePt" dir="t"/>
          </a:scene3d>
          <a:sp3d>
            <a:bevelT w="165100" prst="coolSlant"/>
          </a:sp3d>
        </p:spPr>
        <p:txBody>
          <a:bodyPr wrap="square" lIns="0" tIns="0" rIns="0" bIns="0" anchor="ctr" anchorCtr="1">
            <a:noAutofit/>
          </a:bodyPr>
          <a:lstStyle/>
          <a:p>
            <a:pPr algn="just">
              <a:lnSpc>
                <a:spcPct val="120000"/>
              </a:lnSpc>
              <a:spcBef>
                <a:spcPct val="0"/>
              </a:spcBef>
            </a:pPr>
            <a:r>
              <a:rPr lang="en-US" altLang="zh-CN" sz="2600" dirty="0">
                <a:solidFill>
                  <a:srgbClr val="FFFFFF"/>
                </a:solidFill>
                <a:latin typeface="Times New Roman" panose="02020603050405020304" pitchFamily="18" charset="0"/>
                <a:cs typeface="Times New Roman" panose="02020603050405020304" pitchFamily="18" charset="0"/>
              </a:rPr>
              <a:t>      </a:t>
            </a:r>
            <a:r>
              <a:rPr lang="vi-VN" altLang="zh-CN" sz="2500" dirty="0" err="1">
                <a:solidFill>
                  <a:srgbClr val="FFFFFF"/>
                </a:solidFill>
                <a:latin typeface="Times New Roman" panose="02020603050405020304" pitchFamily="18" charset="0"/>
                <a:cs typeface="Times New Roman" panose="02020603050405020304" pitchFamily="18" charset="0"/>
              </a:rPr>
              <a:t>Nấm</a:t>
            </a:r>
            <a:r>
              <a:rPr lang="vi-VN" altLang="zh-CN" sz="2500" dirty="0">
                <a:solidFill>
                  <a:srgbClr val="FFFFFF"/>
                </a:solidFill>
                <a:latin typeface="Times New Roman" panose="02020603050405020304" pitchFamily="18" charset="0"/>
                <a:cs typeface="Times New Roman" panose="02020603050405020304" pitchFamily="18" charset="0"/>
              </a:rPr>
              <a:t> men được ứng dụng trong những lĩnh vực n</a:t>
            </a:r>
            <a:r>
              <a:rPr lang="en-US" altLang="zh-CN" sz="2500" dirty="0">
                <a:solidFill>
                  <a:srgbClr val="FFFFFF"/>
                </a:solidFill>
                <a:latin typeface="Times New Roman" panose="02020603050405020304" pitchFamily="18" charset="0"/>
                <a:cs typeface="Times New Roman" panose="02020603050405020304" pitchFamily="18" charset="0"/>
              </a:rPr>
              <a:t>à</a:t>
            </a:r>
            <a:r>
              <a:rPr lang="vi-VN" altLang="zh-CN" sz="2500" dirty="0">
                <a:solidFill>
                  <a:srgbClr val="FFFFFF"/>
                </a:solidFill>
                <a:latin typeface="Times New Roman" panose="02020603050405020304" pitchFamily="18" charset="0"/>
                <a:cs typeface="Times New Roman" panose="02020603050405020304" pitchFamily="18" charset="0"/>
              </a:rPr>
              <a:t>o của đời sống con người?</a:t>
            </a:r>
          </a:p>
        </p:txBody>
      </p:sp>
      <p:sp>
        <p:nvSpPr>
          <p:cNvPr id="9" name="Rectangle 7">
            <a:extLst>
              <a:ext uri="{FF2B5EF4-FFF2-40B4-BE49-F238E27FC236}">
                <a16:creationId xmlns="" xmlns:a16="http://schemas.microsoft.com/office/drawing/2014/main" id="{C903A54A-FAFD-4685-A0C0-3E3D2711BFA2}"/>
              </a:ext>
            </a:extLst>
          </p:cNvPr>
          <p:cNvSpPr/>
          <p:nvPr/>
        </p:nvSpPr>
        <p:spPr>
          <a:xfrm>
            <a:off x="394010" y="1839265"/>
            <a:ext cx="4386146" cy="2963193"/>
          </a:xfrm>
          <a:prstGeom prst="rect">
            <a:avLst/>
          </a:prstGeom>
          <a:solidFill>
            <a:schemeClr val="accent1"/>
          </a:solidFill>
          <a:ln w="76200">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a:solidFill>
                <a:srgbClr val="FFFFFF"/>
              </a:solidFill>
            </a:endParaRPr>
          </a:p>
        </p:txBody>
      </p:sp>
      <p:sp>
        <p:nvSpPr>
          <p:cNvPr id="18" name="TextBox 17">
            <a:extLst>
              <a:ext uri="{FF2B5EF4-FFF2-40B4-BE49-F238E27FC236}">
                <a16:creationId xmlns="" xmlns:a16="http://schemas.microsoft.com/office/drawing/2014/main" id="{6828BC49-F5CF-480C-8E01-5F9F0243C5CD}"/>
              </a:ext>
            </a:extLst>
          </p:cNvPr>
          <p:cNvSpPr txBox="1"/>
          <p:nvPr/>
        </p:nvSpPr>
        <p:spPr>
          <a:xfrm>
            <a:off x="654205" y="1775694"/>
            <a:ext cx="3980548" cy="3123407"/>
          </a:xfrm>
          <a:prstGeom prst="rect">
            <a:avLst/>
          </a:prstGeom>
          <a:noFill/>
          <a:scene3d>
            <a:camera prst="orthographicFront"/>
            <a:lightRig rig="threePt" dir="t"/>
          </a:scene3d>
          <a:sp3d>
            <a:bevelT w="165100" prst="coolSlant"/>
          </a:sp3d>
        </p:spPr>
        <p:txBody>
          <a:bodyPr wrap="square" lIns="0" tIns="0" rIns="0" bIns="0" anchor="ctr" anchorCtr="1">
            <a:noAutofit/>
          </a:bodyPr>
          <a:lstStyle/>
          <a:p>
            <a:pPr algn="just">
              <a:lnSpc>
                <a:spcPct val="120000"/>
              </a:lnSpc>
              <a:spcBef>
                <a:spcPct val="0"/>
              </a:spcBef>
            </a:pPr>
            <a:r>
              <a:rPr lang="en-US" altLang="zh-CN" sz="2500" dirty="0">
                <a:solidFill>
                  <a:srgbClr val="FFFFFF"/>
                </a:solidFill>
              </a:rPr>
              <a:t>    </a:t>
            </a:r>
            <a:r>
              <a:rPr lang="vi-VN" altLang="zh-CN" sz="2500" dirty="0" err="1">
                <a:solidFill>
                  <a:srgbClr val="FFFFFF"/>
                </a:solidFill>
                <a:latin typeface="Times New Roman" panose="02020603050405020304" pitchFamily="18" charset="0"/>
                <a:cs typeface="Times New Roman" panose="02020603050405020304" pitchFamily="18" charset="0"/>
              </a:rPr>
              <a:t>Có</a:t>
            </a:r>
            <a:r>
              <a:rPr lang="vi-VN" altLang="zh-CN" sz="2500" dirty="0">
                <a:solidFill>
                  <a:srgbClr val="FFFFFF"/>
                </a:solidFill>
                <a:latin typeface="Times New Roman" panose="02020603050405020304" pitchFamily="18" charset="0"/>
                <a:cs typeface="Times New Roman" panose="02020603050405020304" pitchFamily="18" charset="0"/>
              </a:rPr>
              <a:t> ý kiến: “Môi trường trồng nấm rơm tốt nhất là gần địa điểm có chăn nuôi gia súc”. Theo em, ý kiến trên đúng hay sai? Giải thích</a:t>
            </a:r>
            <a:r>
              <a:rPr lang="vi-VN" altLang="zh-CN" sz="2500" dirty="0">
                <a:solidFill>
                  <a:srgbClr val="FFFFFF"/>
                </a:solidFill>
              </a:rPr>
              <a:t>.</a:t>
            </a:r>
          </a:p>
        </p:txBody>
      </p:sp>
      <p:sp>
        <p:nvSpPr>
          <p:cNvPr id="3" name="Rectangle 2"/>
          <p:cNvSpPr/>
          <p:nvPr/>
        </p:nvSpPr>
        <p:spPr>
          <a:xfrm>
            <a:off x="2765542" y="292466"/>
            <a:ext cx="3529771" cy="504265"/>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800" b="1" dirty="0">
                <a:solidFill>
                  <a:srgbClr val="FFFF00"/>
                </a:solidFill>
                <a:latin typeface="#9Slide03 FS Neusa Bold" panose="00000800000000000000" pitchFamily="2" charset="0"/>
              </a:rPr>
              <a:t>CÂU HỎI THẢO LUẬN</a:t>
            </a:r>
          </a:p>
        </p:txBody>
      </p:sp>
      <p:grpSp>
        <p:nvGrpSpPr>
          <p:cNvPr id="35" name="千图设计师MC：ID 29795607库_组合 47">
            <a:extLst>
              <a:ext uri="{FF2B5EF4-FFF2-40B4-BE49-F238E27FC236}">
                <a16:creationId xmlns="" xmlns:a16="http://schemas.microsoft.com/office/drawing/2014/main" id="{CEFF4FE9-4168-4716-BE92-0F8F591A0F60}"/>
              </a:ext>
            </a:extLst>
          </p:cNvPr>
          <p:cNvGrpSpPr/>
          <p:nvPr>
            <p:custDataLst>
              <p:tags r:id="rId1"/>
            </p:custDataLst>
          </p:nvPr>
        </p:nvGrpSpPr>
        <p:grpSpPr>
          <a:xfrm>
            <a:off x="1469675" y="1234787"/>
            <a:ext cx="2837182" cy="510309"/>
            <a:chOff x="1239261" y="3030841"/>
            <a:chExt cx="3782909" cy="680412"/>
          </a:xfrm>
        </p:grpSpPr>
        <p:sp>
          <p:nvSpPr>
            <p:cNvPr id="40" name="Rectangle: Folded Corner 60">
              <a:extLst>
                <a:ext uri="{FF2B5EF4-FFF2-40B4-BE49-F238E27FC236}">
                  <a16:creationId xmlns="" xmlns:a16="http://schemas.microsoft.com/office/drawing/2014/main" id="{BD88DECF-4011-42D7-A6A6-E7E116D45180}"/>
                </a:ext>
              </a:extLst>
            </p:cNvPr>
            <p:cNvSpPr>
              <a:spLocks noChangeAspect="1"/>
            </p:cNvSpPr>
            <p:nvPr/>
          </p:nvSpPr>
          <p:spPr>
            <a:xfrm>
              <a:off x="1239261" y="3030841"/>
              <a:ext cx="519639" cy="519639"/>
            </a:xfrm>
            <a:prstGeom prst="foldedCorner">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dirty="0">
                <a:solidFill>
                  <a:schemeClr val="bg1"/>
                </a:solidFill>
              </a:endParaRPr>
            </a:p>
          </p:txBody>
        </p:sp>
        <p:grpSp>
          <p:nvGrpSpPr>
            <p:cNvPr id="37" name="Group 68">
              <a:extLst>
                <a:ext uri="{FF2B5EF4-FFF2-40B4-BE49-F238E27FC236}">
                  <a16:creationId xmlns="" xmlns:a16="http://schemas.microsoft.com/office/drawing/2014/main" id="{019D8145-E0F3-4B60-9175-BFC7656ABEF1}"/>
                </a:ext>
              </a:extLst>
            </p:cNvPr>
            <p:cNvGrpSpPr/>
            <p:nvPr/>
          </p:nvGrpSpPr>
          <p:grpSpPr>
            <a:xfrm>
              <a:off x="1758901" y="3198969"/>
              <a:ext cx="3263269" cy="512284"/>
              <a:chOff x="1603562" y="5270775"/>
              <a:chExt cx="2512219" cy="512284"/>
            </a:xfrm>
          </p:grpSpPr>
          <p:sp>
            <p:nvSpPr>
              <p:cNvPr id="38" name="TextBox 69">
                <a:extLst>
                  <a:ext uri="{FF2B5EF4-FFF2-40B4-BE49-F238E27FC236}">
                    <a16:creationId xmlns="" xmlns:a16="http://schemas.microsoft.com/office/drawing/2014/main" id="{7B9FFD37-67B2-4557-9CA2-4A50590D69B7}"/>
                  </a:ext>
                </a:extLst>
              </p:cNvPr>
              <p:cNvSpPr txBox="1"/>
              <p:nvPr/>
            </p:nvSpPr>
            <p:spPr>
              <a:xfrm>
                <a:off x="1603562" y="5320877"/>
                <a:ext cx="2512219" cy="247223"/>
              </a:xfrm>
              <a:prstGeom prst="rect">
                <a:avLst/>
              </a:prstGeom>
              <a:noFill/>
            </p:spPr>
            <p:txBody>
              <a:bodyPr wrap="none" lIns="270000" tIns="0" rIns="162000" bIns="0" anchor="b" anchorCtr="0">
                <a:noAutofit/>
              </a:bodyPr>
              <a:lstStyle/>
              <a:p>
                <a:r>
                  <a:rPr lang="en-US" altLang="zh-CN" sz="2100" b="1" dirty="0">
                    <a:solidFill>
                      <a:schemeClr val="bg1"/>
                    </a:solidFill>
                    <a:latin typeface="Acumin Pro Condensed" panose="020B0806020202020204" pitchFamily="34" charset="0"/>
                  </a:rPr>
                  <a:t>CÂU SỐ 1</a:t>
                </a:r>
                <a:endParaRPr lang="zh-CN" altLang="en-US" sz="2100" b="1" dirty="0">
                  <a:solidFill>
                    <a:schemeClr val="bg1"/>
                  </a:solidFill>
                  <a:latin typeface="Acumin Pro Condensed" panose="020B0806020202020204" pitchFamily="34" charset="0"/>
                </a:endParaRPr>
              </a:p>
            </p:txBody>
          </p:sp>
          <p:sp>
            <p:nvSpPr>
              <p:cNvPr id="39" name="TextBox 70">
                <a:extLst>
                  <a:ext uri="{FF2B5EF4-FFF2-40B4-BE49-F238E27FC236}">
                    <a16:creationId xmlns="" xmlns:a16="http://schemas.microsoft.com/office/drawing/2014/main" id="{86C7630B-0610-469D-B8B3-7904BF811887}"/>
                  </a:ext>
                </a:extLst>
              </p:cNvPr>
              <p:cNvSpPr txBox="1">
                <a:spLocks/>
              </p:cNvSpPr>
              <p:nvPr/>
            </p:nvSpPr>
            <p:spPr>
              <a:xfrm>
                <a:off x="1603563" y="5270775"/>
                <a:ext cx="2512218" cy="512284"/>
              </a:xfrm>
              <a:prstGeom prst="rect">
                <a:avLst/>
              </a:prstGeom>
            </p:spPr>
            <p:txBody>
              <a:bodyPr vert="horz" wrap="square" lIns="270000" tIns="0" rIns="162000" bIns="0" anchor="t" anchorCtr="0">
                <a:normAutofit/>
              </a:bodyPr>
              <a:lstStyle/>
              <a:p>
                <a:pPr>
                  <a:lnSpc>
                    <a:spcPct val="120000"/>
                  </a:lnSpc>
                </a:pPr>
                <a:endParaRPr lang="zh-CN" altLang="en-US" sz="750" dirty="0">
                  <a:solidFill>
                    <a:schemeClr val="bg1"/>
                  </a:solidFill>
                </a:endParaRPr>
              </a:p>
            </p:txBody>
          </p:sp>
        </p:grpSp>
      </p:grpSp>
      <p:grpSp>
        <p:nvGrpSpPr>
          <p:cNvPr id="42" name="千图设计师MC：ID 29795607库_组合 47">
            <a:extLst>
              <a:ext uri="{FF2B5EF4-FFF2-40B4-BE49-F238E27FC236}">
                <a16:creationId xmlns="" xmlns:a16="http://schemas.microsoft.com/office/drawing/2014/main" id="{CEFF4FE9-4168-4716-BE92-0F8F591A0F60}"/>
              </a:ext>
            </a:extLst>
          </p:cNvPr>
          <p:cNvGrpSpPr/>
          <p:nvPr>
            <p:custDataLst>
              <p:tags r:id="rId2"/>
            </p:custDataLst>
          </p:nvPr>
        </p:nvGrpSpPr>
        <p:grpSpPr>
          <a:xfrm>
            <a:off x="5740496" y="1234787"/>
            <a:ext cx="2837182" cy="510309"/>
            <a:chOff x="1239261" y="3030841"/>
            <a:chExt cx="3782909" cy="680412"/>
          </a:xfrm>
        </p:grpSpPr>
        <p:sp>
          <p:nvSpPr>
            <p:cNvPr id="43" name="Rectangle: Folded Corner 60">
              <a:extLst>
                <a:ext uri="{FF2B5EF4-FFF2-40B4-BE49-F238E27FC236}">
                  <a16:creationId xmlns="" xmlns:a16="http://schemas.microsoft.com/office/drawing/2014/main" id="{BD88DECF-4011-42D7-A6A6-E7E116D45180}"/>
                </a:ext>
              </a:extLst>
            </p:cNvPr>
            <p:cNvSpPr>
              <a:spLocks noChangeAspect="1"/>
            </p:cNvSpPr>
            <p:nvPr/>
          </p:nvSpPr>
          <p:spPr>
            <a:xfrm>
              <a:off x="1239261" y="3030841"/>
              <a:ext cx="519639" cy="519639"/>
            </a:xfrm>
            <a:prstGeom prst="foldedCorner">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975" dirty="0">
                <a:solidFill>
                  <a:schemeClr val="bg1"/>
                </a:solidFill>
              </a:endParaRPr>
            </a:p>
          </p:txBody>
        </p:sp>
        <p:grpSp>
          <p:nvGrpSpPr>
            <p:cNvPr id="44" name="Group 68">
              <a:extLst>
                <a:ext uri="{FF2B5EF4-FFF2-40B4-BE49-F238E27FC236}">
                  <a16:creationId xmlns="" xmlns:a16="http://schemas.microsoft.com/office/drawing/2014/main" id="{019D8145-E0F3-4B60-9175-BFC7656ABEF1}"/>
                </a:ext>
              </a:extLst>
            </p:cNvPr>
            <p:cNvGrpSpPr/>
            <p:nvPr/>
          </p:nvGrpSpPr>
          <p:grpSpPr>
            <a:xfrm>
              <a:off x="1758901" y="3198969"/>
              <a:ext cx="3263269" cy="512284"/>
              <a:chOff x="1603562" y="5270775"/>
              <a:chExt cx="2512219" cy="512284"/>
            </a:xfrm>
          </p:grpSpPr>
          <p:sp>
            <p:nvSpPr>
              <p:cNvPr id="45" name="TextBox 69">
                <a:extLst>
                  <a:ext uri="{FF2B5EF4-FFF2-40B4-BE49-F238E27FC236}">
                    <a16:creationId xmlns="" xmlns:a16="http://schemas.microsoft.com/office/drawing/2014/main" id="{7B9FFD37-67B2-4557-9CA2-4A50590D69B7}"/>
                  </a:ext>
                </a:extLst>
              </p:cNvPr>
              <p:cNvSpPr txBox="1"/>
              <p:nvPr/>
            </p:nvSpPr>
            <p:spPr>
              <a:xfrm>
                <a:off x="1603562" y="5320877"/>
                <a:ext cx="2512219" cy="247223"/>
              </a:xfrm>
              <a:prstGeom prst="rect">
                <a:avLst/>
              </a:prstGeom>
              <a:noFill/>
            </p:spPr>
            <p:txBody>
              <a:bodyPr wrap="none" lIns="270000" tIns="0" rIns="162000" bIns="0" anchor="b" anchorCtr="0">
                <a:noAutofit/>
              </a:bodyPr>
              <a:lstStyle/>
              <a:p>
                <a:r>
                  <a:rPr lang="en-US" altLang="zh-CN" sz="2100" b="1" dirty="0">
                    <a:solidFill>
                      <a:schemeClr val="bg1"/>
                    </a:solidFill>
                    <a:latin typeface="Acumin Pro Condensed" panose="020B0806020202020204" pitchFamily="34" charset="0"/>
                  </a:rPr>
                  <a:t>CÂU SỐ 2</a:t>
                </a:r>
                <a:endParaRPr lang="zh-CN" altLang="en-US" sz="2100" b="1" dirty="0">
                  <a:solidFill>
                    <a:schemeClr val="bg1"/>
                  </a:solidFill>
                  <a:latin typeface="Acumin Pro Condensed" panose="020B0806020202020204" pitchFamily="34" charset="0"/>
                </a:endParaRPr>
              </a:p>
            </p:txBody>
          </p:sp>
          <p:sp>
            <p:nvSpPr>
              <p:cNvPr id="46" name="TextBox 70">
                <a:extLst>
                  <a:ext uri="{FF2B5EF4-FFF2-40B4-BE49-F238E27FC236}">
                    <a16:creationId xmlns="" xmlns:a16="http://schemas.microsoft.com/office/drawing/2014/main" id="{86C7630B-0610-469D-B8B3-7904BF811887}"/>
                  </a:ext>
                </a:extLst>
              </p:cNvPr>
              <p:cNvSpPr txBox="1">
                <a:spLocks/>
              </p:cNvSpPr>
              <p:nvPr/>
            </p:nvSpPr>
            <p:spPr>
              <a:xfrm>
                <a:off x="1603563" y="5270775"/>
                <a:ext cx="2512218" cy="512284"/>
              </a:xfrm>
              <a:prstGeom prst="rect">
                <a:avLst/>
              </a:prstGeom>
            </p:spPr>
            <p:txBody>
              <a:bodyPr vert="horz" wrap="square" lIns="270000" tIns="0" rIns="162000" bIns="0" anchor="t" anchorCtr="0">
                <a:normAutofit/>
              </a:bodyPr>
              <a:lstStyle/>
              <a:p>
                <a:pPr>
                  <a:lnSpc>
                    <a:spcPct val="120000"/>
                  </a:lnSpc>
                </a:pPr>
                <a:endParaRPr lang="zh-CN" altLang="en-US" sz="750" dirty="0">
                  <a:solidFill>
                    <a:schemeClr val="bg1"/>
                  </a:solidFill>
                </a:endParaRPr>
              </a:p>
            </p:txBody>
          </p:sp>
        </p:grpSp>
      </p:grpSp>
    </p:spTree>
    <p:extLst>
      <p:ext uri="{BB962C8B-B14F-4D97-AF65-F5344CB8AC3E}">
        <p14:creationId xmlns:p14="http://schemas.microsoft.com/office/powerpoint/2010/main" val="6180842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anim calcmode="lin" valueType="num">
                                      <p:cBhvr>
                                        <p:cTn id="10" dur="500" fill="hold"/>
                                        <p:tgtEl>
                                          <p:spTgt spid="35"/>
                                        </p:tgtEl>
                                        <p:attrNameLst>
                                          <p:attrName>ppt_x</p:attrName>
                                        </p:attrNameLst>
                                      </p:cBhvr>
                                      <p:tavLst>
                                        <p:tav tm="0">
                                          <p:val>
                                            <p:fltVal val="0.5"/>
                                          </p:val>
                                        </p:tav>
                                        <p:tav tm="100000">
                                          <p:val>
                                            <p:strVal val="#ppt_x"/>
                                          </p:val>
                                        </p:tav>
                                      </p:tavLst>
                                    </p:anim>
                                    <p:anim calcmode="lin" valueType="num">
                                      <p:cBhvr>
                                        <p:cTn id="11" dur="500" fill="hold"/>
                                        <p:tgtEl>
                                          <p:spTgt spid="35"/>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ppt_w</p:attrName>
                                        </p:attrNameLst>
                                      </p:cBhvr>
                                      <p:tavLst>
                                        <p:tav tm="0">
                                          <p:val>
                                            <p:fltVal val="0"/>
                                          </p:val>
                                        </p:tav>
                                        <p:tav tm="100000">
                                          <p:val>
                                            <p:strVal val="#ppt_w"/>
                                          </p:val>
                                        </p:tav>
                                      </p:tavLst>
                                    </p:anim>
                                    <p:anim calcmode="lin" valueType="num">
                                      <p:cBhvr>
                                        <p:cTn id="16" dur="500" fill="hold"/>
                                        <p:tgtEl>
                                          <p:spTgt spid="42"/>
                                        </p:tgtEl>
                                        <p:attrNameLst>
                                          <p:attrName>ppt_h</p:attrName>
                                        </p:attrNameLst>
                                      </p:cBhvr>
                                      <p:tavLst>
                                        <p:tav tm="0">
                                          <p:val>
                                            <p:fltVal val="0"/>
                                          </p:val>
                                        </p:tav>
                                        <p:tav tm="100000">
                                          <p:val>
                                            <p:strVal val="#ppt_h"/>
                                          </p:val>
                                        </p:tav>
                                      </p:tavLst>
                                    </p:anim>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fltVal val="0.5"/>
                                          </p:val>
                                        </p:tav>
                                        <p:tav tm="100000">
                                          <p:val>
                                            <p:strVal val="#ppt_x"/>
                                          </p:val>
                                        </p:tav>
                                      </p:tavLst>
                                    </p:anim>
                                    <p:anim calcmode="lin" valueType="num">
                                      <p:cBhvr>
                                        <p:cTn id="19" dur="500" fill="hold"/>
                                        <p:tgtEl>
                                          <p:spTgt spid="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3242" y="1021977"/>
            <a:ext cx="4215653" cy="3926542"/>
          </a:xfrm>
          <a:prstGeom prst="rect">
            <a:avLst/>
          </a:prstGeom>
          <a:solidFill>
            <a:srgbClr val="5B9BD5"/>
          </a:solidFill>
          <a:ln w="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20000"/>
              </a:lnSpc>
            </a:pPr>
            <a:r>
              <a:rPr lang="vi-VN" sz="1600" b="1" dirty="0">
                <a:solidFill>
                  <a:srgbClr val="FFFF00"/>
                </a:solidFill>
                <a:latin typeface="Times New Roman" panose="02020603050405020304" pitchFamily="18" charset="0"/>
                <a:cs typeface="Times New Roman" panose="02020603050405020304" pitchFamily="18" charset="0"/>
              </a:rPr>
              <a:t>Ý kiến trên hoàn toàn sai</a:t>
            </a:r>
          </a:p>
          <a:p>
            <a:pPr algn="just">
              <a:lnSpc>
                <a:spcPct val="120000"/>
              </a:lnSpc>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 </a:t>
            </a:r>
            <a:r>
              <a:rPr lang="vi-VN" sz="1600" dirty="0" err="1">
                <a:latin typeface="Times New Roman" panose="02020603050405020304" pitchFamily="18" charset="0"/>
                <a:cs typeface="Times New Roman" panose="02020603050405020304" pitchFamily="18" charset="0"/>
              </a:rPr>
              <a:t>Những</a:t>
            </a:r>
            <a:r>
              <a:rPr lang="vi-VN" sz="1600" dirty="0">
                <a:latin typeface="Times New Roman" panose="02020603050405020304" pitchFamily="18" charset="0"/>
                <a:cs typeface="Times New Roman" panose="02020603050405020304" pitchFamily="18" charset="0"/>
              </a:rPr>
              <a:t> địa điểm có chăn nuôi gia súc, gia cầm thường dễ bị ô nhiễm, khuôn viên mất vệ sinh, ẩm thấp là điều kiện cho nấm mốc, các loại vi khuẩn gây bệnh phát triển. Nấm rơm trồng gần những nơi chăn nuôi gia súc, gia cầm, dễ ảnh hưởng giảm năng suất và chất lượng nấm.</a:t>
            </a:r>
          </a:p>
          <a:p>
            <a:pPr algn="just">
              <a:lnSpc>
                <a:spcPct val="120000"/>
              </a:lnSpc>
              <a:buFont typeface="Wingdings" panose="05000000000000000000" pitchFamily="2" charset="2"/>
              <a:buChar char="q"/>
            </a:pP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Môi trường nấm phải đảm bảo sạch sẽ, khô ráo, cao ráo, bằng phẳng, không bị ngập úng; tránh những nơi chăn nuôi, khu vực chất thải, nước sinh hoạt. Lưu ý tưới nấm bằng nước sạch như nước song, mương, giếng khoan,….tránh nước nhiễm phèn, mặn, hôi thối.</a:t>
            </a:r>
          </a:p>
        </p:txBody>
      </p:sp>
      <p:sp>
        <p:nvSpPr>
          <p:cNvPr id="4" name="Rectangle 3"/>
          <p:cNvSpPr/>
          <p:nvPr/>
        </p:nvSpPr>
        <p:spPr>
          <a:xfrm>
            <a:off x="1052233" y="409015"/>
            <a:ext cx="2669241" cy="490817"/>
          </a:xfrm>
          <a:prstGeom prst="rect">
            <a:avLst/>
          </a:prstGeom>
          <a:solidFill>
            <a:srgbClr val="5B9BD5"/>
          </a:solidFill>
          <a:ln w="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2400" dirty="0">
                <a:solidFill>
                  <a:schemeClr val="bg1"/>
                </a:solidFill>
                <a:latin typeface="Acumin Pro Condensed" panose="020B0806020202020204" pitchFamily="34" charset="0"/>
              </a:rPr>
              <a:t>CÂU SỐ 1</a:t>
            </a:r>
          </a:p>
        </p:txBody>
      </p:sp>
      <p:sp>
        <p:nvSpPr>
          <p:cNvPr id="6" name="Rectangle 5"/>
          <p:cNvSpPr/>
          <p:nvPr/>
        </p:nvSpPr>
        <p:spPr>
          <a:xfrm>
            <a:off x="4740088" y="1021977"/>
            <a:ext cx="4215653" cy="3926542"/>
          </a:xfrm>
          <a:prstGeom prst="rect">
            <a:avLst/>
          </a:prstGeom>
          <a:solidFill>
            <a:srgbClr val="FFC000"/>
          </a:solidFill>
          <a:ln w="0">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fontScale="92500" lnSpcReduction="20000"/>
          </a:bodyPr>
          <a:lstStyle/>
          <a:p>
            <a:pPr algn="ctr">
              <a:lnSpc>
                <a:spcPct val="120000"/>
              </a:lnSpc>
            </a:pPr>
            <a:r>
              <a:rPr lang="en-US" sz="1500" b="1" dirty="0">
                <a:solidFill>
                  <a:srgbClr val="FFC000"/>
                </a:solidFill>
              </a:rPr>
              <a:t>P</a:t>
            </a:r>
            <a:r>
              <a:rPr lang="vi-VN" sz="1500" b="1" dirty="0">
                <a:solidFill>
                  <a:srgbClr val="FFC000"/>
                </a:solidFill>
              </a:rPr>
              <a:t>hổ biến trong các lĩnh sản xuất của đời sống</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nước mắm, nước tương có thêm thành phần nấm men sẽ làm giảm đi vị chát của muối và loại bỏ mùi tanh khó chịu của cá. Nước tương, nước mắm sẽ thơm ngon, đậm đà.</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mì gói: nấm men dùng để ăn với mì sẽ tạo cảm giác tô mì thơm ngon, ngọt nước hơn.</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hạ</a:t>
            </a:r>
            <a:r>
              <a:rPr lang="en-US" sz="1800" dirty="0">
                <a:solidFill>
                  <a:schemeClr val="tx1"/>
                </a:solidFill>
                <a:latin typeface="Times New Roman" panose="02020603050405020304" pitchFamily="18" charset="0"/>
                <a:cs typeface="Times New Roman" panose="02020603050405020304" pitchFamily="18" charset="0"/>
              </a:rPr>
              <a:t>t</a:t>
            </a:r>
            <a:r>
              <a:rPr lang="vi-VN" sz="1800" dirty="0">
                <a:solidFill>
                  <a:schemeClr val="tx1"/>
                </a:solidFill>
                <a:latin typeface="Times New Roman" panose="02020603050405020304" pitchFamily="18" charset="0"/>
                <a:cs typeface="Times New Roman" panose="02020603050405020304" pitchFamily="18" charset="0"/>
              </a:rPr>
              <a:t> nêm: nấm men bổ sung 1 – 5% giúp vị ngọt của đạm trong hạt nêm tăng đáng kể.</a:t>
            </a:r>
          </a:p>
          <a:p>
            <a:pPr algn="just">
              <a:lnSpc>
                <a:spcPct val="120000"/>
              </a:lnSpc>
              <a:buFont typeface="Wingdings" panose="05000000000000000000" pitchFamily="2" charset="2"/>
              <a:buChar char="q"/>
            </a:pP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Trong sản xuất các loại bánh, nấm men không thể thiếu trong quá trình lên men, làm bánh thơm ngon hơn.</a:t>
            </a:r>
          </a:p>
        </p:txBody>
      </p:sp>
      <p:sp>
        <p:nvSpPr>
          <p:cNvPr id="7" name="Rectangle 6"/>
          <p:cNvSpPr/>
          <p:nvPr/>
        </p:nvSpPr>
        <p:spPr>
          <a:xfrm>
            <a:off x="5710517" y="409015"/>
            <a:ext cx="2669241" cy="490817"/>
          </a:xfrm>
          <a:prstGeom prst="rect">
            <a:avLst/>
          </a:prstGeom>
          <a:solidFill>
            <a:srgbClr val="FFC000"/>
          </a:solidFill>
          <a:ln w="0">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2400" dirty="0">
                <a:solidFill>
                  <a:schemeClr val="tx1"/>
                </a:solidFill>
                <a:latin typeface="Acumin Pro Condensed" panose="020B0806020202020204" pitchFamily="34" charset="0"/>
              </a:rPr>
              <a:t>CÂU SỐ 2</a:t>
            </a:r>
          </a:p>
        </p:txBody>
      </p:sp>
    </p:spTree>
    <p:extLst>
      <p:ext uri="{BB962C8B-B14F-4D97-AF65-F5344CB8AC3E}">
        <p14:creationId xmlns:p14="http://schemas.microsoft.com/office/powerpoint/2010/main" val="1749363068"/>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847" y="1190065"/>
            <a:ext cx="7288306" cy="1642782"/>
          </a:xfrm>
          <a:prstGeom prst="rect">
            <a:avLst/>
          </a:prstGeom>
          <a:noFill/>
          <a:ln w="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4950" dirty="0">
                <a:latin typeface="#9Slide03 FS Neusa Bold" panose="00000800000000000000" pitchFamily="2" charset="0"/>
              </a:rPr>
              <a:t>CÂU HỎI ÔN TẬP</a:t>
            </a:r>
          </a:p>
        </p:txBody>
      </p:sp>
    </p:spTree>
    <p:extLst>
      <p:ext uri="{BB962C8B-B14F-4D97-AF65-F5344CB8AC3E}">
        <p14:creationId xmlns:p14="http://schemas.microsoft.com/office/powerpoint/2010/main" val="2829961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advClick="0"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308146" y="563279"/>
            <a:ext cx="5369727" cy="216409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b="1" dirty="0">
                <a:solidFill>
                  <a:srgbClr val="FFFF00"/>
                </a:solidFill>
                <a:latin typeface="#9Slide03 Swiss Condensed Bold" panose="02000500000000000000" pitchFamily="2" charset="0"/>
              </a:rPr>
              <a:t>Câu hỏi: </a:t>
            </a:r>
            <a:r>
              <a:rPr lang="vi-VN" sz="1800" b="1" dirty="0">
                <a:solidFill>
                  <a:srgbClr val="FFFF00"/>
                </a:solidFill>
                <a:latin typeface="#9Slide03 Swiss Condensed Bold" panose="02000500000000000000" pitchFamily="2" charset="0"/>
              </a:rPr>
              <a:t>Bào tử đảm là cơ quan sinh dục của loại nấm nào sau đây?</a:t>
            </a:r>
          </a:p>
          <a:p>
            <a:pPr algn="just">
              <a:lnSpc>
                <a:spcPct val="120000"/>
              </a:lnSpc>
            </a:pPr>
            <a:r>
              <a:rPr lang="en-US" sz="1800" dirty="0">
                <a:solidFill>
                  <a:prstClr val="white"/>
                </a:solidFill>
                <a:latin typeface="#9Slide03 Swiss Condensed Bold" panose="02000500000000000000" pitchFamily="2" charset="0"/>
              </a:rPr>
              <a:t>   A. </a:t>
            </a:r>
            <a:r>
              <a:rPr lang="vi-VN" sz="1800" dirty="0">
                <a:solidFill>
                  <a:prstClr val="white"/>
                </a:solidFill>
                <a:latin typeface="#9Slide03 Swiss Condensed Bold" panose="02000500000000000000" pitchFamily="2" charset="0"/>
              </a:rPr>
              <a:t>Nấm hương</a:t>
            </a:r>
            <a:r>
              <a:rPr lang="en-US" sz="1800" dirty="0">
                <a:solidFill>
                  <a:prstClr val="white"/>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B. </a:t>
            </a:r>
            <a:r>
              <a:rPr lang="vi-VN" sz="1800" dirty="0">
                <a:solidFill>
                  <a:srgbClr val="00FF00"/>
                </a:solidFill>
                <a:latin typeface="#9Slide03 Swiss Condensed Bold" panose="02000500000000000000" pitchFamily="2" charset="0"/>
              </a:rPr>
              <a:t>Nấm bụng dê</a:t>
            </a:r>
            <a:r>
              <a:rPr lang="en-US" sz="1800" dirty="0">
                <a:solidFill>
                  <a:srgbClr val="00FF00"/>
                </a:solidFill>
                <a:latin typeface="#9Slide03 Swiss Condensed Bold" panose="02000500000000000000" pitchFamily="2" charset="0"/>
              </a:rPr>
              <a:t>.</a:t>
            </a:r>
            <a:endParaRPr lang="en-US" sz="1800" dirty="0">
              <a:solidFill>
                <a:prstClr val="white"/>
              </a:solidFill>
              <a:latin typeface="#9Slide03 Swiss Condensed Bold" panose="02000500000000000000" pitchFamily="2" charset="0"/>
            </a:endParaRPr>
          </a:p>
          <a:p>
            <a:pPr algn="just">
              <a:lnSpc>
                <a:spcPct val="120000"/>
              </a:lnSpc>
            </a:pPr>
            <a:r>
              <a:rPr lang="en-US" sz="1800" dirty="0">
                <a:solidFill>
                  <a:prstClr val="white"/>
                </a:solidFill>
                <a:latin typeface="#9Slide03 Swiss Condensed Bold" panose="02000500000000000000" pitchFamily="2" charset="0"/>
              </a:rPr>
              <a:t>   C. </a:t>
            </a:r>
            <a:r>
              <a:rPr lang="vi-VN" sz="1800" dirty="0">
                <a:solidFill>
                  <a:prstClr val="white"/>
                </a:solidFill>
                <a:latin typeface="#9Slide03 Swiss Condensed Bold" panose="02000500000000000000" pitchFamily="2" charset="0"/>
              </a:rPr>
              <a:t>Nấm mốc</a:t>
            </a:r>
            <a:r>
              <a:rPr lang="en-US" sz="1800" dirty="0">
                <a:solidFill>
                  <a:prstClr val="white"/>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D. </a:t>
            </a:r>
            <a:r>
              <a:rPr lang="vi-VN" sz="1800" dirty="0">
                <a:solidFill>
                  <a:srgbClr val="00FF00"/>
                </a:solidFill>
                <a:latin typeface="#9Slide03 Swiss Condensed Bold" panose="02000500000000000000" pitchFamily="2" charset="0"/>
              </a:rPr>
              <a:t>Nấm men</a:t>
            </a:r>
            <a:r>
              <a:rPr lang="en-US" sz="1800" dirty="0">
                <a:solidFill>
                  <a:srgbClr val="00FF00"/>
                </a:solidFill>
                <a:latin typeface="#9Slide03 Swiss Condensed Bold" panose="02000500000000000000" pitchFamily="2" charset="0"/>
              </a:rPr>
              <a:t>.</a:t>
            </a:r>
          </a:p>
        </p:txBody>
      </p:sp>
      <p:grpSp>
        <p:nvGrpSpPr>
          <p:cNvPr id="61" name="Group 60"/>
          <p:cNvGrpSpPr/>
          <p:nvPr/>
        </p:nvGrpSpPr>
        <p:grpSpPr>
          <a:xfrm>
            <a:off x="2114983" y="473599"/>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sp>
        <p:nvSpPr>
          <p:cNvPr id="58" name="Left Bracket 57"/>
          <p:cNvSpPr/>
          <p:nvPr/>
        </p:nvSpPr>
        <p:spPr>
          <a:xfrm flipH="1">
            <a:off x="7517245" y="494701"/>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nvGrpSpPr>
          <p:cNvPr id="8" name="Group 7"/>
          <p:cNvGrpSpPr/>
          <p:nvPr/>
        </p:nvGrpSpPr>
        <p:grpSpPr>
          <a:xfrm>
            <a:off x="1437760" y="1031230"/>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grpSp>
      <p:grpSp>
        <p:nvGrpSpPr>
          <p:cNvPr id="31" name="Group 30"/>
          <p:cNvGrpSpPr/>
          <p:nvPr/>
        </p:nvGrpSpPr>
        <p:grpSpPr>
          <a:xfrm>
            <a:off x="1563325" y="2940446"/>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611241"/>
                <a:ext cx="1472424"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9Slide03 Swiss Condensed Bold" panose="02000500000000000000" pitchFamily="2" charset="0"/>
                  <a:cs typeface="Times New Roman" panose="02020603050405020304" pitchFamily="18" charset="0"/>
                </a:rPr>
                <a:t>A</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39270" y="277250"/>
              <a:ext cx="571096" cy="892552"/>
            </a:xfrm>
            <a:prstGeom prst="rect">
              <a:avLst/>
            </a:prstGeom>
            <a:noFill/>
          </p:spPr>
          <p:txBody>
            <a:bodyPr wrap="none" rtlCol="0">
              <a:spAutoFit/>
            </a:bodyPr>
            <a:lstStyle/>
            <a:p>
              <a:pPr algn="ctr"/>
              <a:r>
                <a:rPr lang="en-US" sz="375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1</a:t>
              </a:r>
            </a:p>
          </p:txBody>
        </p:sp>
      </p:grpSp>
      <p:sp>
        <p:nvSpPr>
          <p:cNvPr id="35" name="Parallelogram 34"/>
          <p:cNvSpPr/>
          <p:nvPr/>
        </p:nvSpPr>
        <p:spPr>
          <a:xfrm flipH="1">
            <a:off x="8382028" y="4642185"/>
            <a:ext cx="493875" cy="212051"/>
          </a:xfrm>
          <a:prstGeom prst="parallelogram">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rgbClr val="FF0000"/>
              </a:solidFill>
              <a:latin typeface="#9Slide03 Swiss Condensed Bold" panose="02000500000000000000" pitchFamily="2" charset="0"/>
              <a:cs typeface="Arial" panose="020B0604020202020204" pitchFamily="34" charset="0"/>
            </a:endParaRP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338711121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308146" y="563279"/>
            <a:ext cx="5369727" cy="2164095"/>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800" b="1" dirty="0">
                <a:solidFill>
                  <a:srgbClr val="FFFF00"/>
                </a:solidFill>
                <a:latin typeface="#9Slide03 Swiss Condensed Bold" panose="02000500000000000000" pitchFamily="2" charset="0"/>
              </a:rPr>
              <a:t>Câu hỏi: </a:t>
            </a:r>
            <a:r>
              <a:rPr lang="en-US" sz="1800" b="1" dirty="0" err="1">
                <a:solidFill>
                  <a:srgbClr val="FFFF00"/>
                </a:solidFill>
                <a:latin typeface="#9Slide03 Swiss Condensed Bold" panose="02000500000000000000" pitchFamily="2" charset="0"/>
              </a:rPr>
              <a:t>Thuốc</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kháng</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sinh</a:t>
            </a:r>
            <a:r>
              <a:rPr lang="en-US" sz="1800" b="1" dirty="0">
                <a:solidFill>
                  <a:srgbClr val="FFFF00"/>
                </a:solidFill>
                <a:latin typeface="#9Slide03 Swiss Condensed Bold" panose="02000500000000000000" pitchFamily="2" charset="0"/>
              </a:rPr>
              <a:t> penicillin </a:t>
            </a:r>
            <a:r>
              <a:rPr lang="en-US" sz="1800" b="1" dirty="0" err="1">
                <a:solidFill>
                  <a:srgbClr val="FFFF00"/>
                </a:solidFill>
                <a:latin typeface="#9Slide03 Swiss Condensed Bold" panose="02000500000000000000" pitchFamily="2" charset="0"/>
              </a:rPr>
              <a:t>sản</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xuất</a:t>
            </a:r>
            <a:r>
              <a:rPr lang="en-US" sz="1800" b="1" dirty="0">
                <a:solidFill>
                  <a:srgbClr val="FFFF00"/>
                </a:solidFill>
                <a:latin typeface="#9Slide03 Swiss Condensed Bold" panose="02000500000000000000" pitchFamily="2" charset="0"/>
              </a:rPr>
              <a:t> </a:t>
            </a:r>
            <a:r>
              <a:rPr lang="en-US" sz="1800" b="1" dirty="0" err="1">
                <a:solidFill>
                  <a:srgbClr val="FFFF00"/>
                </a:solidFill>
                <a:latin typeface="#9Slide03 Swiss Condensed Bold" panose="02000500000000000000" pitchFamily="2" charset="0"/>
              </a:rPr>
              <a:t>từ</a:t>
            </a:r>
            <a:r>
              <a:rPr lang="en-US" sz="1800" b="1" dirty="0">
                <a:solidFill>
                  <a:srgbClr val="FFFF00"/>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 </a:t>
            </a:r>
            <a:r>
              <a:rPr lang="en-US" sz="1800" dirty="0" err="1">
                <a:solidFill>
                  <a:prstClr val="white"/>
                </a:solidFill>
                <a:latin typeface="#9Slide03 Swiss Condensed Bold" panose="02000500000000000000" pitchFamily="2" charset="0"/>
              </a:rPr>
              <a:t>Nấm</a:t>
            </a:r>
            <a:r>
              <a:rPr lang="en-US" sz="1800" dirty="0">
                <a:solidFill>
                  <a:prstClr val="white"/>
                </a:solidFill>
                <a:latin typeface="#9Slide03 Swiss Condensed Bold" panose="02000500000000000000" pitchFamily="2" charset="0"/>
              </a:rPr>
              <a:t> men.</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B. </a:t>
            </a:r>
            <a:r>
              <a:rPr lang="en-US" sz="1800" dirty="0" err="1">
                <a:solidFill>
                  <a:srgbClr val="00FF00"/>
                </a:solidFill>
                <a:latin typeface="#9Slide03 Swiss Condensed Bold" panose="02000500000000000000" pitchFamily="2" charset="0"/>
              </a:rPr>
              <a:t>Nấm</a:t>
            </a:r>
            <a:r>
              <a:rPr lang="en-US" sz="1800" dirty="0">
                <a:solidFill>
                  <a:srgbClr val="00FF00"/>
                </a:solidFill>
                <a:latin typeface="#9Slide03 Swiss Condensed Bold" panose="02000500000000000000" pitchFamily="2" charset="0"/>
              </a:rPr>
              <a:t> </a:t>
            </a:r>
            <a:r>
              <a:rPr lang="en-US" sz="1800" dirty="0" err="1">
                <a:solidFill>
                  <a:srgbClr val="00FF00"/>
                </a:solidFill>
                <a:latin typeface="#9Slide03 Swiss Condensed Bold" panose="02000500000000000000" pitchFamily="2" charset="0"/>
              </a:rPr>
              <a:t>mốc</a:t>
            </a:r>
            <a:r>
              <a:rPr lang="en-US" sz="1800" dirty="0">
                <a:solidFill>
                  <a:srgbClr val="00FF00"/>
                </a:solidFill>
                <a:latin typeface="#9Slide03 Swiss Condensed Bold" panose="02000500000000000000" pitchFamily="2" charset="0"/>
              </a:rPr>
              <a:t>.</a:t>
            </a:r>
            <a:endParaRPr lang="en-US" sz="1800" dirty="0">
              <a:solidFill>
                <a:prstClr val="white"/>
              </a:solidFill>
              <a:latin typeface="#9Slide03 Swiss Condensed Bold" panose="02000500000000000000" pitchFamily="2" charset="0"/>
            </a:endParaRPr>
          </a:p>
          <a:p>
            <a:pPr algn="just">
              <a:lnSpc>
                <a:spcPct val="120000"/>
              </a:lnSpc>
            </a:pPr>
            <a:r>
              <a:rPr lang="en-US" sz="1800" dirty="0">
                <a:solidFill>
                  <a:prstClr val="white"/>
                </a:solidFill>
                <a:latin typeface="#9Slide03 Swiss Condensed Bold" panose="02000500000000000000" pitchFamily="2" charset="0"/>
              </a:rPr>
              <a:t>   C. </a:t>
            </a:r>
            <a:r>
              <a:rPr lang="en-US" sz="1800" dirty="0" err="1">
                <a:solidFill>
                  <a:prstClr val="white"/>
                </a:solidFill>
                <a:latin typeface="#9Slide03 Swiss Condensed Bold" panose="02000500000000000000" pitchFamily="2" charset="0"/>
              </a:rPr>
              <a:t>Nấm</a:t>
            </a:r>
            <a:r>
              <a:rPr lang="en-US" sz="1800" dirty="0">
                <a:solidFill>
                  <a:prstClr val="white"/>
                </a:solidFill>
                <a:latin typeface="#9Slide03 Swiss Condensed Bold" panose="02000500000000000000" pitchFamily="2" charset="0"/>
              </a:rPr>
              <a:t> </a:t>
            </a:r>
            <a:r>
              <a:rPr lang="en-US" sz="1800" dirty="0" err="1">
                <a:solidFill>
                  <a:prstClr val="white"/>
                </a:solidFill>
                <a:latin typeface="#9Slide03 Swiss Condensed Bold" panose="02000500000000000000" pitchFamily="2" charset="0"/>
              </a:rPr>
              <a:t>mộc</a:t>
            </a:r>
            <a:r>
              <a:rPr lang="en-US" sz="1800" dirty="0">
                <a:solidFill>
                  <a:prstClr val="white"/>
                </a:solidFill>
                <a:latin typeface="#9Slide03 Swiss Condensed Bold" panose="02000500000000000000" pitchFamily="2" charset="0"/>
              </a:rPr>
              <a:t> </a:t>
            </a:r>
            <a:r>
              <a:rPr lang="en-US" sz="1800" dirty="0" err="1">
                <a:solidFill>
                  <a:prstClr val="white"/>
                </a:solidFill>
                <a:latin typeface="#9Slide03 Swiss Condensed Bold" panose="02000500000000000000" pitchFamily="2" charset="0"/>
              </a:rPr>
              <a:t>nhĩ</a:t>
            </a:r>
            <a:r>
              <a:rPr lang="en-US" sz="1800" dirty="0">
                <a:solidFill>
                  <a:prstClr val="white"/>
                </a:solidFill>
                <a:latin typeface="#9Slide03 Swiss Condensed Bold" panose="02000500000000000000" pitchFamily="2" charset="0"/>
              </a:rPr>
              <a:t>.</a:t>
            </a:r>
          </a:p>
          <a:p>
            <a:pPr algn="just">
              <a:lnSpc>
                <a:spcPct val="120000"/>
              </a:lnSpc>
            </a:pPr>
            <a:r>
              <a:rPr lang="en-US" sz="1800" dirty="0">
                <a:solidFill>
                  <a:prstClr val="white"/>
                </a:solidFill>
                <a:latin typeface="#9Slide03 Swiss Condensed Bold" panose="02000500000000000000" pitchFamily="2" charset="0"/>
              </a:rPr>
              <a:t>   </a:t>
            </a:r>
            <a:r>
              <a:rPr lang="en-US" sz="1800" dirty="0">
                <a:solidFill>
                  <a:srgbClr val="00FF00"/>
                </a:solidFill>
                <a:latin typeface="#9Slide03 Swiss Condensed Bold" panose="02000500000000000000" pitchFamily="2" charset="0"/>
              </a:rPr>
              <a:t>D. </a:t>
            </a:r>
            <a:r>
              <a:rPr lang="en-US" sz="1800" dirty="0" err="1">
                <a:solidFill>
                  <a:srgbClr val="00FF00"/>
                </a:solidFill>
                <a:latin typeface="#9Slide03 Swiss Condensed Bold" panose="02000500000000000000" pitchFamily="2" charset="0"/>
              </a:rPr>
              <a:t>Nấm</a:t>
            </a:r>
            <a:r>
              <a:rPr lang="en-US" sz="1800" dirty="0">
                <a:solidFill>
                  <a:srgbClr val="00FF00"/>
                </a:solidFill>
                <a:latin typeface="#9Slide03 Swiss Condensed Bold" panose="02000500000000000000" pitchFamily="2" charset="0"/>
              </a:rPr>
              <a:t> </a:t>
            </a:r>
            <a:r>
              <a:rPr lang="en-US" sz="1800" dirty="0" err="1">
                <a:solidFill>
                  <a:srgbClr val="00FF00"/>
                </a:solidFill>
                <a:latin typeface="#9Slide03 Swiss Condensed Bold" panose="02000500000000000000" pitchFamily="2" charset="0"/>
              </a:rPr>
              <a:t>độc</a:t>
            </a:r>
            <a:r>
              <a:rPr lang="en-US" sz="1800" dirty="0">
                <a:solidFill>
                  <a:srgbClr val="00FF00"/>
                </a:solidFill>
                <a:latin typeface="#9Slide03 Swiss Condensed Bold" panose="02000500000000000000" pitchFamily="2" charset="0"/>
              </a:rPr>
              <a:t> </a:t>
            </a:r>
            <a:r>
              <a:rPr lang="en-US" sz="1800" dirty="0" err="1">
                <a:solidFill>
                  <a:srgbClr val="00FF00"/>
                </a:solidFill>
                <a:latin typeface="#9Slide03 Swiss Condensed Bold" panose="02000500000000000000" pitchFamily="2" charset="0"/>
              </a:rPr>
              <a:t>đỏ</a:t>
            </a:r>
            <a:r>
              <a:rPr lang="en-US" sz="1800" dirty="0">
                <a:solidFill>
                  <a:srgbClr val="00FF00"/>
                </a:solidFill>
                <a:latin typeface="#9Slide03 Swiss Condensed Bold" panose="02000500000000000000" pitchFamily="2" charset="0"/>
              </a:rPr>
              <a:t>.</a:t>
            </a:r>
          </a:p>
        </p:txBody>
      </p:sp>
      <p:grpSp>
        <p:nvGrpSpPr>
          <p:cNvPr id="61" name="Group 60"/>
          <p:cNvGrpSpPr/>
          <p:nvPr/>
        </p:nvGrpSpPr>
        <p:grpSpPr>
          <a:xfrm>
            <a:off x="2114983" y="473599"/>
            <a:ext cx="290843"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sp>
        <p:nvSpPr>
          <p:cNvPr id="58" name="Left Bracket 57"/>
          <p:cNvSpPr/>
          <p:nvPr/>
        </p:nvSpPr>
        <p:spPr>
          <a:xfrm flipH="1">
            <a:off x="7517245" y="494701"/>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75">
              <a:solidFill>
                <a:prstClr val="black"/>
              </a:solidFill>
            </a:endParaRPr>
          </a:p>
        </p:txBody>
      </p:sp>
      <p:grpSp>
        <p:nvGrpSpPr>
          <p:cNvPr id="8" name="Group 7"/>
          <p:cNvGrpSpPr/>
          <p:nvPr/>
        </p:nvGrpSpPr>
        <p:grpSpPr>
          <a:xfrm>
            <a:off x="1437760" y="1031230"/>
            <a:ext cx="341961" cy="2441389"/>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grpSp>
      <p:grpSp>
        <p:nvGrpSpPr>
          <p:cNvPr id="31" name="Group 30"/>
          <p:cNvGrpSpPr/>
          <p:nvPr/>
        </p:nvGrpSpPr>
        <p:grpSpPr>
          <a:xfrm>
            <a:off x="1563325" y="2940446"/>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5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1" y="2611241"/>
                <a:ext cx="1632998"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9Slide03 Swiss Condensed Bold" panose="02000500000000000000" pitchFamily="2"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9Slide03 Swiss Condensed Bold" panose="02000500000000000000" pitchFamily="2" charset="0"/>
                  <a:cs typeface="Times New Roman" panose="02020603050405020304" pitchFamily="18" charset="0"/>
                </a:rPr>
                <a:t>B</a:t>
              </a: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1216632" y="228299"/>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39270" y="277250"/>
              <a:ext cx="571096" cy="892552"/>
            </a:xfrm>
            <a:prstGeom prst="rect">
              <a:avLst/>
            </a:prstGeom>
            <a:noFill/>
          </p:spPr>
          <p:txBody>
            <a:bodyPr wrap="none" rtlCol="0">
              <a:spAutoFit/>
            </a:bodyPr>
            <a:lstStyle/>
            <a:p>
              <a:pPr algn="ctr"/>
              <a:r>
                <a:rPr lang="en-US" sz="3750" b="1" dirty="0">
                  <a:solidFill>
                    <a:srgbClr val="00FF4E"/>
                  </a:solidFill>
                  <a:effectLst>
                    <a:glow rad="88900">
                      <a:srgbClr val="00FF4E">
                        <a:alpha val="60000"/>
                      </a:srgbClr>
                    </a:glow>
                  </a:effectLst>
                  <a:latin typeface="#9Slide03 Swiss Condensed Bold" panose="02000500000000000000" pitchFamily="2" charset="0"/>
                  <a:cs typeface="Arial" panose="020B0604020202020204" pitchFamily="34" charset="0"/>
                </a:rPr>
                <a:t>2</a:t>
              </a:r>
            </a:p>
          </p:txBody>
        </p:sp>
      </p:grpSp>
      <p:sp>
        <p:nvSpPr>
          <p:cNvPr id="35" name="Parallelogram 34"/>
          <p:cNvSpPr/>
          <p:nvPr/>
        </p:nvSpPr>
        <p:spPr>
          <a:xfrm flipH="1">
            <a:off x="8357619" y="4711099"/>
            <a:ext cx="491742" cy="183241"/>
          </a:xfrm>
          <a:prstGeom prst="parallelogram">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1" dirty="0">
              <a:solidFill>
                <a:schemeClr val="tx1"/>
              </a:solidFill>
              <a:latin typeface="#9Slide03 Swiss Condensed Bold" panose="02000500000000000000" pitchFamily="2" charset="0"/>
              <a:cs typeface="Arial" panose="020B0604020202020204" pitchFamily="34" charset="0"/>
            </a:endParaRP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3236" y="1665655"/>
            <a:ext cx="648320" cy="78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434543" y="189053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10</a:t>
            </a:r>
          </a:p>
        </p:txBody>
      </p:sp>
      <p:sp>
        <p:nvSpPr>
          <p:cNvPr id="45" name="Oval 176"/>
          <p:cNvSpPr>
            <a:spLocks noChangeArrowheads="1"/>
          </p:cNvSpPr>
          <p:nvPr/>
        </p:nvSpPr>
        <p:spPr bwMode="auto">
          <a:xfrm>
            <a:off x="1437617" y="1869956"/>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9</a:t>
            </a:r>
          </a:p>
        </p:txBody>
      </p:sp>
      <p:sp>
        <p:nvSpPr>
          <p:cNvPr id="46" name="Oval 176"/>
          <p:cNvSpPr>
            <a:spLocks noChangeArrowheads="1"/>
          </p:cNvSpPr>
          <p:nvPr/>
        </p:nvSpPr>
        <p:spPr bwMode="auto">
          <a:xfrm>
            <a:off x="1434297" y="190065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8</a:t>
            </a:r>
          </a:p>
        </p:txBody>
      </p:sp>
      <p:sp>
        <p:nvSpPr>
          <p:cNvPr id="47" name="Oval 176"/>
          <p:cNvSpPr>
            <a:spLocks noChangeArrowheads="1"/>
          </p:cNvSpPr>
          <p:nvPr/>
        </p:nvSpPr>
        <p:spPr bwMode="auto">
          <a:xfrm>
            <a:off x="1447185" y="188258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7</a:t>
            </a:r>
          </a:p>
        </p:txBody>
      </p:sp>
      <p:sp>
        <p:nvSpPr>
          <p:cNvPr id="48" name="Oval 176"/>
          <p:cNvSpPr>
            <a:spLocks noChangeArrowheads="1"/>
          </p:cNvSpPr>
          <p:nvPr/>
        </p:nvSpPr>
        <p:spPr bwMode="auto">
          <a:xfrm>
            <a:off x="1437617" y="1893010"/>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6</a:t>
            </a:r>
          </a:p>
        </p:txBody>
      </p:sp>
      <p:sp>
        <p:nvSpPr>
          <p:cNvPr id="49" name="Oval 176"/>
          <p:cNvSpPr>
            <a:spLocks noChangeArrowheads="1"/>
          </p:cNvSpPr>
          <p:nvPr/>
        </p:nvSpPr>
        <p:spPr bwMode="auto">
          <a:xfrm>
            <a:off x="1446172" y="189032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5</a:t>
            </a:r>
          </a:p>
        </p:txBody>
      </p:sp>
      <p:sp>
        <p:nvSpPr>
          <p:cNvPr id="50" name="Oval 176"/>
          <p:cNvSpPr>
            <a:spLocks noChangeArrowheads="1"/>
          </p:cNvSpPr>
          <p:nvPr/>
        </p:nvSpPr>
        <p:spPr bwMode="auto">
          <a:xfrm>
            <a:off x="1419799" y="189200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4</a:t>
            </a:r>
          </a:p>
        </p:txBody>
      </p:sp>
      <p:sp>
        <p:nvSpPr>
          <p:cNvPr id="51" name="Oval 176"/>
          <p:cNvSpPr>
            <a:spLocks noChangeArrowheads="1"/>
          </p:cNvSpPr>
          <p:nvPr/>
        </p:nvSpPr>
        <p:spPr bwMode="auto">
          <a:xfrm>
            <a:off x="1424975" y="1872478"/>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3</a:t>
            </a:r>
          </a:p>
        </p:txBody>
      </p:sp>
      <p:sp>
        <p:nvSpPr>
          <p:cNvPr id="52" name="Oval 176"/>
          <p:cNvSpPr>
            <a:spLocks noChangeArrowheads="1"/>
          </p:cNvSpPr>
          <p:nvPr/>
        </p:nvSpPr>
        <p:spPr bwMode="auto">
          <a:xfrm>
            <a:off x="1438390" y="1886063"/>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2</a:t>
            </a:r>
          </a:p>
        </p:txBody>
      </p:sp>
      <p:sp>
        <p:nvSpPr>
          <p:cNvPr id="56" name="Oval 176"/>
          <p:cNvSpPr>
            <a:spLocks noChangeArrowheads="1"/>
          </p:cNvSpPr>
          <p:nvPr/>
        </p:nvSpPr>
        <p:spPr bwMode="auto">
          <a:xfrm>
            <a:off x="1446172" y="1854745"/>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100" dirty="0">
                <a:solidFill>
                  <a:srgbClr val="DC2608"/>
                </a:solidFill>
                <a:latin typeface=".VnBlack" pitchFamily="34" charset="0"/>
              </a:rPr>
              <a:t>1</a:t>
            </a:r>
          </a:p>
        </p:txBody>
      </p:sp>
      <p:sp>
        <p:nvSpPr>
          <p:cNvPr id="59" name="Oval 176"/>
          <p:cNvSpPr>
            <a:spLocks noChangeArrowheads="1"/>
          </p:cNvSpPr>
          <p:nvPr/>
        </p:nvSpPr>
        <p:spPr bwMode="auto">
          <a:xfrm>
            <a:off x="1414741" y="1876741"/>
            <a:ext cx="400050" cy="40005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100" dirty="0">
                <a:solidFill>
                  <a:srgbClr val="DC2608"/>
                </a:solidFill>
                <a:latin typeface=".VnBlack" pitchFamily="34" charset="0"/>
              </a:rPr>
              <a:t>0</a:t>
            </a:r>
          </a:p>
        </p:txBody>
      </p:sp>
    </p:spTree>
    <p:extLst>
      <p:ext uri="{BB962C8B-B14F-4D97-AF65-F5344CB8AC3E}">
        <p14:creationId xmlns:p14="http://schemas.microsoft.com/office/powerpoint/2010/main" val="3847433932"/>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87506" y="1149724"/>
            <a:ext cx="7368989" cy="3590365"/>
          </a:xfrm>
          <a:prstGeom prst="roundRect">
            <a:avLst>
              <a:gd name="adj" fmla="val 9738"/>
            </a:avLst>
          </a:prstGeom>
          <a:solidFill>
            <a:srgbClr val="00153E"/>
          </a:solidFill>
          <a:ln w="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endParaRPr lang="en-US" sz="975" dirty="0"/>
          </a:p>
        </p:txBody>
      </p:sp>
      <p:sp>
        <p:nvSpPr>
          <p:cNvPr id="4" name="Rounded Rectangle 3"/>
          <p:cNvSpPr/>
          <p:nvPr/>
        </p:nvSpPr>
        <p:spPr>
          <a:xfrm>
            <a:off x="1136277" y="1405218"/>
            <a:ext cx="6898342" cy="3146612"/>
          </a:xfrm>
          <a:prstGeom prst="roundRect">
            <a:avLst>
              <a:gd name="adj" fmla="val 9616"/>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just">
              <a:lnSpc>
                <a:spcPct val="130000"/>
              </a:lnSpc>
            </a:pPr>
            <a:r>
              <a:rPr lang="vi-VN" sz="1800" b="1" dirty="0">
                <a:solidFill>
                  <a:schemeClr val="tx1"/>
                </a:solidFill>
              </a:rPr>
              <a:t>Câu 1. </a:t>
            </a:r>
            <a:r>
              <a:rPr lang="vi-VN" sz="1800" dirty="0">
                <a:solidFill>
                  <a:schemeClr val="tx1"/>
                </a:solidFill>
              </a:rPr>
              <a:t>Dựa vào đặc điểm nào để phân biệt nấm đơn </a:t>
            </a:r>
            <a:r>
              <a:rPr lang="vi-VN" sz="1800" dirty="0" smtClean="0">
                <a:solidFill>
                  <a:schemeClr val="tx1"/>
                </a:solidFill>
              </a:rPr>
              <a:t>bào</a:t>
            </a:r>
            <a:r>
              <a:rPr lang="en-US" sz="1800" dirty="0" smtClean="0">
                <a:solidFill>
                  <a:schemeClr val="tx1"/>
                </a:solidFill>
              </a:rPr>
              <a:t> </a:t>
            </a:r>
            <a:r>
              <a:rPr lang="en-US" sz="1800" dirty="0" err="1" smtClean="0">
                <a:solidFill>
                  <a:schemeClr val="tx1"/>
                </a:solidFill>
              </a:rPr>
              <a:t>và</a:t>
            </a:r>
            <a:r>
              <a:rPr lang="en-US" sz="1800" dirty="0" smtClean="0">
                <a:solidFill>
                  <a:schemeClr val="tx1"/>
                </a:solidFill>
              </a:rPr>
              <a:t> </a:t>
            </a:r>
            <a:r>
              <a:rPr lang="en-US" sz="1800" dirty="0" err="1" smtClean="0">
                <a:solidFill>
                  <a:schemeClr val="tx1"/>
                </a:solidFill>
              </a:rPr>
              <a:t>nấm</a:t>
            </a:r>
            <a:r>
              <a:rPr lang="en-US" sz="1800" dirty="0" smtClean="0">
                <a:solidFill>
                  <a:schemeClr val="tx1"/>
                </a:solidFill>
              </a:rPr>
              <a:t> </a:t>
            </a:r>
            <a:r>
              <a:rPr lang="vi-VN" sz="1800" dirty="0" smtClean="0">
                <a:solidFill>
                  <a:schemeClr val="tx1"/>
                </a:solidFill>
              </a:rPr>
              <a:t>đa </a:t>
            </a:r>
            <a:r>
              <a:rPr lang="vi-VN" sz="1800" dirty="0">
                <a:solidFill>
                  <a:schemeClr val="tx1"/>
                </a:solidFill>
              </a:rPr>
              <a:t>bào, nấm đảm và nấm túi, nấm độc và nấm không độc? Lấy ví dụ.</a:t>
            </a:r>
          </a:p>
          <a:p>
            <a:pPr algn="just">
              <a:lnSpc>
                <a:spcPct val="130000"/>
              </a:lnSpc>
            </a:pPr>
            <a:r>
              <a:rPr lang="vi-VN" sz="1800" b="1" dirty="0">
                <a:solidFill>
                  <a:schemeClr val="tx1"/>
                </a:solidFill>
              </a:rPr>
              <a:t>Câu 2. </a:t>
            </a:r>
            <a:r>
              <a:rPr lang="vi-VN" sz="1800" dirty="0">
                <a:solidFill>
                  <a:schemeClr val="tx1"/>
                </a:solidFill>
              </a:rPr>
              <a:t>Em thấy nấm mốc thường xuất hiện ở điều kiện thời tiết nào? Kể tên những vị trí dễ xuất hiện nấm mốc xung quanh em.</a:t>
            </a:r>
          </a:p>
          <a:p>
            <a:pPr algn="just">
              <a:lnSpc>
                <a:spcPct val="130000"/>
              </a:lnSpc>
            </a:pPr>
            <a:r>
              <a:rPr lang="vi-VN" sz="1800" b="1" dirty="0">
                <a:solidFill>
                  <a:schemeClr val="tx1"/>
                </a:solidFill>
              </a:rPr>
              <a:t>Câu 3. </a:t>
            </a:r>
            <a:r>
              <a:rPr lang="vi-VN" sz="1800" dirty="0">
                <a:solidFill>
                  <a:schemeClr val="tx1"/>
                </a:solidFill>
              </a:rPr>
              <a:t>Hãy nêu một số biện pháp phòng chống bệnh nấm gây nên trên da người.</a:t>
            </a:r>
          </a:p>
        </p:txBody>
      </p:sp>
      <p:sp>
        <p:nvSpPr>
          <p:cNvPr id="5" name="Rectangle 2">
            <a:extLst>
              <a:ext uri="{FF2B5EF4-FFF2-40B4-BE49-F238E27FC236}">
                <a16:creationId xmlns="" xmlns:a16="http://schemas.microsoft.com/office/drawing/2014/main" id="{AE0FA8D2-1DE2-4AC1-AB32-11508E02EF54}"/>
              </a:ext>
            </a:extLst>
          </p:cNvPr>
          <p:cNvSpPr/>
          <p:nvPr/>
        </p:nvSpPr>
        <p:spPr>
          <a:xfrm>
            <a:off x="125506" y="107575"/>
            <a:ext cx="8875059" cy="600637"/>
          </a:xfrm>
          <a:prstGeom prst="rect">
            <a:avLst/>
          </a:prstGeom>
          <a:noFill/>
          <a:ln w="0">
            <a:noFill/>
          </a:ln>
          <a:effectLst/>
          <a:scene3d>
            <a:camera prst="orthographicFront">
              <a:rot lat="0" lon="0" rev="0"/>
            </a:camera>
            <a:lightRig rig="chilly" dir="t">
              <a:rot lat="0" lon="0" rev="18480000"/>
            </a:lightRig>
          </a:scene3d>
          <a:sp3d extrusionH="76200" contourW="12700" prstMaterial="clear">
            <a:bevelT h="63500" prst="angle"/>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algn="ctr"/>
            <a:r>
              <a:rPr lang="en-US" sz="3200" b="1" dirty="0">
                <a:solidFill>
                  <a:srgbClr val="FFFF00"/>
                </a:solidFill>
                <a:latin typeface="#9Slide03 FS Neusa Bold" panose="00000800000000000000" pitchFamily="2" charset="0"/>
              </a:rPr>
              <a:t>BÀI TẬP VỀ NHÀ</a:t>
            </a:r>
          </a:p>
        </p:txBody>
      </p:sp>
    </p:spTree>
    <p:extLst>
      <p:ext uri="{BB962C8B-B14F-4D97-AF65-F5344CB8AC3E}">
        <p14:creationId xmlns:p14="http://schemas.microsoft.com/office/powerpoint/2010/main" val="19685664"/>
      </p:ext>
    </p:extLst>
  </p:cSld>
  <p:clrMapOvr>
    <a:masterClrMapping/>
  </p:clrMapOvr>
  <p:transition spd="slow" advClick="0" advTm="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C35D7932-A44D-4CE3-BDB5-573B52EC00AD}"/>
              </a:ext>
            </a:extLst>
          </p:cNvPr>
          <p:cNvSpPr txBox="1">
            <a:spLocks/>
          </p:cNvSpPr>
          <p:nvPr/>
        </p:nvSpPr>
        <p:spPr bwMode="auto">
          <a:xfrm>
            <a:off x="180109" y="1438528"/>
            <a:ext cx="8811491" cy="19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Arial Unicode MS" panose="020B0604020202020204" pitchFamily="34" charset="-122"/>
                <a:cs typeface="Arial Unicode MS" panose="020B0604020202020204" pitchFamily="34" charset="-128"/>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pPr algn="ctr">
              <a:lnSpc>
                <a:spcPct val="100000"/>
              </a:lnSpc>
              <a:spcAft>
                <a:spcPts val="600"/>
              </a:spcAft>
            </a:pPr>
            <a:r>
              <a:rPr lang="en-US" sz="5000" dirty="0">
                <a:solidFill>
                  <a:schemeClr val="bg1"/>
                </a:solidFill>
                <a:latin typeface="Segoe UI Black" panose="020B0A02040204020203" pitchFamily="34" charset="0"/>
                <a:ea typeface="Segoe UI Black" panose="020B0A02040204020203" pitchFamily="34" charset="0"/>
              </a:rPr>
              <a:t>XIN CHÀO </a:t>
            </a:r>
          </a:p>
          <a:p>
            <a:pPr algn="ctr">
              <a:lnSpc>
                <a:spcPct val="100000"/>
              </a:lnSpc>
              <a:spcAft>
                <a:spcPts val="600"/>
              </a:spcAft>
            </a:pPr>
            <a:r>
              <a:rPr lang="en-US" sz="5000" dirty="0">
                <a:solidFill>
                  <a:schemeClr val="bg1"/>
                </a:solidFill>
                <a:latin typeface="Segoe UI Black" panose="020B0A02040204020203" pitchFamily="34" charset="0"/>
                <a:ea typeface="Segoe UI Black" panose="020B0A02040204020203" pitchFamily="34" charset="0"/>
              </a:rPr>
              <a:t>VÀ HẸN GẶP LẠI CÁC EM</a:t>
            </a:r>
          </a:p>
        </p:txBody>
      </p:sp>
    </p:spTree>
    <p:extLst>
      <p:ext uri="{BB962C8B-B14F-4D97-AF65-F5344CB8AC3E}">
        <p14:creationId xmlns:p14="http://schemas.microsoft.com/office/powerpoint/2010/main" val="699993223"/>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9E836DE7-D479-47BC-9F6D-4816AAC131C4}"/>
              </a:ext>
            </a:extLst>
          </p:cNvPr>
          <p:cNvSpPr txBox="1">
            <a:spLocks/>
          </p:cNvSpPr>
          <p:nvPr/>
        </p:nvSpPr>
        <p:spPr>
          <a:xfrm>
            <a:off x="713339" y="1433396"/>
            <a:ext cx="7963299" cy="789905"/>
          </a:xfrm>
          <a:prstGeom prst="rect">
            <a:avLst/>
          </a:prstGeom>
        </p:spPr>
        <p:txBody>
          <a:bodyPr>
            <a:noAutofit/>
          </a:bodyPr>
          <a:lst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r>
              <a:rPr lang="en-US" sz="4800" dirty="0">
                <a:solidFill>
                  <a:schemeClr val="bg1"/>
                </a:solidFill>
                <a:latin typeface="#9Slide03 FS Neusa Bold" panose="00000800000000000000" pitchFamily="2" charset="0"/>
              </a:rPr>
              <a:t>1. ĐẶC ĐIỂM CỦA NẤM</a:t>
            </a:r>
            <a:endParaRPr lang="ru-RU" sz="4800" dirty="0">
              <a:solidFill>
                <a:schemeClr val="bg1"/>
              </a:solidFill>
              <a:latin typeface="#9Slide03 FS Neusa Bold" panose="00000800000000000000" pitchFamily="2" charset="0"/>
            </a:endParaRPr>
          </a:p>
        </p:txBody>
      </p:sp>
      <p:pic>
        <p:nvPicPr>
          <p:cNvPr id="4" name="Picture 2" descr="Lưu trữ Cung Điện - KhoThietKe.Net">
            <a:extLst>
              <a:ext uri="{FF2B5EF4-FFF2-40B4-BE49-F238E27FC236}">
                <a16:creationId xmlns="" xmlns:a16="http://schemas.microsoft.com/office/drawing/2014/main" id="{37C32954-52FB-45E7-996B-65583911D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72" y="2855842"/>
            <a:ext cx="2225564" cy="246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823925"/>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03789C5-76DC-48E6-B5E9-B583EEE75677}"/>
              </a:ext>
            </a:extLst>
          </p:cNvPr>
          <p:cNvSpPr txBox="1"/>
          <p:nvPr/>
        </p:nvSpPr>
        <p:spPr>
          <a:xfrm>
            <a:off x="1930494" y="924847"/>
            <a:ext cx="6457950" cy="3584507"/>
          </a:xfrm>
          <a:prstGeom prst="rect">
            <a:avLst/>
          </a:prstGeom>
          <a:noFill/>
        </p:spPr>
        <p:txBody>
          <a:bodyPr wrap="square" lIns="0" tIns="0" rIns="0" bIns="0" rtlCol="0">
            <a:spAutoFit/>
          </a:bodyPr>
          <a:lstStyle/>
          <a:p>
            <a:pPr algn="just">
              <a:lnSpc>
                <a:spcPct val="115000"/>
              </a:lnSpc>
              <a:spcBef>
                <a:spcPts val="450"/>
              </a:spcBef>
              <a:spcAft>
                <a:spcPts val="450"/>
              </a:spcAft>
            </a:pPr>
            <a:r>
              <a:rPr lang="en-US" sz="2100" b="1" dirty="0" err="1">
                <a:solidFill>
                  <a:srgbClr val="FFFF00"/>
                </a:solidFill>
                <a:latin typeface="Times New Roman" panose="02020603050405020304" pitchFamily="18" charset="0"/>
                <a:ea typeface="Calibri" panose="020F0502020204030204" pitchFamily="34" charset="0"/>
              </a:rPr>
              <a:t>Bước</a:t>
            </a:r>
            <a:r>
              <a:rPr lang="en-US" sz="2100" b="1" dirty="0">
                <a:solidFill>
                  <a:srgbClr val="FFFF00"/>
                </a:solidFill>
                <a:latin typeface="Times New Roman" panose="02020603050405020304" pitchFamily="18" charset="0"/>
                <a:ea typeface="Calibri" panose="020F0502020204030204" pitchFamily="34" charset="0"/>
              </a:rPr>
              <a:t> 1: </a:t>
            </a:r>
            <a:r>
              <a:rPr lang="en-US" sz="2100" dirty="0" err="1">
                <a:solidFill>
                  <a:srgbClr val="FFFF00"/>
                </a:solidFill>
                <a:latin typeface="Times New Roman" panose="02020603050405020304" pitchFamily="18" charset="0"/>
                <a:ea typeface="Calibri" panose="020F0502020204030204" pitchFamily="34" charset="0"/>
              </a:rPr>
              <a:t>Đeo</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găng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tay</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khẩu</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trang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cá</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nhân</a:t>
            </a:r>
            <a:r>
              <a:rPr lang="en-US" sz="2100" dirty="0">
                <a:solidFill>
                  <a:srgbClr val="FFFF00"/>
                </a:solidFill>
                <a:latin typeface="Times New Roman" panose="02020603050405020304" pitchFamily="18" charset="0"/>
                <a:ea typeface="Calibri" panose="020F0502020204030204" pitchFamily="34" charset="0"/>
              </a:rPr>
              <a:t>.</a:t>
            </a:r>
          </a:p>
          <a:p>
            <a:pPr algn="just">
              <a:lnSpc>
                <a:spcPct val="115000"/>
              </a:lnSpc>
              <a:spcBef>
                <a:spcPts val="450"/>
              </a:spcBef>
              <a:spcAft>
                <a:spcPts val="450"/>
              </a:spcAft>
            </a:pPr>
            <a:r>
              <a:rPr lang="en-US" sz="2100" b="1" dirty="0" err="1">
                <a:solidFill>
                  <a:srgbClr val="FFFF00"/>
                </a:solidFill>
                <a:latin typeface="Times New Roman" panose="02020603050405020304" pitchFamily="18" charset="0"/>
                <a:ea typeface="Calibri" panose="020F0502020204030204" pitchFamily="34" charset="0"/>
              </a:rPr>
              <a:t>Bước</a:t>
            </a:r>
            <a:r>
              <a:rPr lang="en-US" sz="2100" b="1" dirty="0">
                <a:solidFill>
                  <a:srgbClr val="FFFF00"/>
                </a:solidFill>
                <a:latin typeface="Times New Roman" panose="02020603050405020304" pitchFamily="18" charset="0"/>
                <a:ea typeface="Calibri" panose="020F0502020204030204" pitchFamily="34" charset="0"/>
              </a:rPr>
              <a:t> 2: </a:t>
            </a:r>
            <a:r>
              <a:rPr lang="en-US" sz="2100" dirty="0">
                <a:solidFill>
                  <a:srgbClr val="FFFF00"/>
                </a:solidFill>
                <a:latin typeface="Times New Roman" panose="02020603050405020304" pitchFamily="18" charset="0"/>
                <a:ea typeface="Calibri" panose="020F0502020204030204" pitchFamily="34" charset="0"/>
              </a:rPr>
              <a:t>Quan </a:t>
            </a:r>
            <a:r>
              <a:rPr lang="en-US" sz="2100" dirty="0" err="1">
                <a:solidFill>
                  <a:srgbClr val="FFFF00"/>
                </a:solidFill>
                <a:latin typeface="Times New Roman" panose="02020603050405020304" pitchFamily="18" charset="0"/>
                <a:ea typeface="Calibri" panose="020F0502020204030204" pitchFamily="34" charset="0"/>
              </a:rPr>
              <a:t>sát</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bằng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mắt</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thường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viết</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tên</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mô</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tả</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hình</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dáng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màu</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sắc</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và</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vẽ</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lại</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vào</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vở</a:t>
            </a:r>
            <a:r>
              <a:rPr lang="en-US" sz="2100" dirty="0">
                <a:solidFill>
                  <a:srgbClr val="FFFF00"/>
                </a:solidFill>
                <a:latin typeface="Times New Roman" panose="02020603050405020304" pitchFamily="18" charset="0"/>
                <a:ea typeface="Calibri" panose="020F0502020204030204" pitchFamily="34" charset="0"/>
              </a:rPr>
              <a:t>.</a:t>
            </a:r>
          </a:p>
          <a:p>
            <a:pPr algn="just">
              <a:lnSpc>
                <a:spcPct val="115000"/>
              </a:lnSpc>
              <a:spcBef>
                <a:spcPts val="450"/>
              </a:spcBef>
              <a:spcAft>
                <a:spcPts val="450"/>
              </a:spcAft>
            </a:pPr>
            <a:r>
              <a:rPr lang="en-US" sz="2100" b="1" dirty="0" err="1">
                <a:solidFill>
                  <a:srgbClr val="FFFF00"/>
                </a:solidFill>
                <a:latin typeface="Times New Roman" panose="02020603050405020304" pitchFamily="18" charset="0"/>
                <a:ea typeface="Calibri" panose="020F0502020204030204" pitchFamily="34" charset="0"/>
              </a:rPr>
              <a:t>Bước</a:t>
            </a:r>
            <a:r>
              <a:rPr lang="en-US" sz="2100" b="1" dirty="0">
                <a:solidFill>
                  <a:srgbClr val="FFFF00"/>
                </a:solidFill>
                <a:latin typeface="Times New Roman" panose="02020603050405020304" pitchFamily="18" charset="0"/>
                <a:ea typeface="Calibri" panose="020F0502020204030204" pitchFamily="34" charset="0"/>
              </a:rPr>
              <a:t> 3: </a:t>
            </a:r>
            <a:r>
              <a:rPr lang="en-US" sz="2100" dirty="0">
                <a:solidFill>
                  <a:srgbClr val="FFFF00"/>
                </a:solidFill>
                <a:latin typeface="Times New Roman" panose="02020603050405020304" pitchFamily="18" charset="0"/>
                <a:ea typeface="Calibri" panose="020F0502020204030204" pitchFamily="34" charset="0"/>
              </a:rPr>
              <a:t>Quan </a:t>
            </a:r>
            <a:r>
              <a:rPr lang="en-US" sz="2100" dirty="0" err="1">
                <a:solidFill>
                  <a:srgbClr val="FFFF00"/>
                </a:solidFill>
                <a:latin typeface="Times New Roman" panose="02020603050405020304" pitchFamily="18" charset="0"/>
                <a:ea typeface="Calibri" panose="020F0502020204030204" pitchFamily="34" charset="0"/>
              </a:rPr>
              <a:t>sát</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nấm</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mốc</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bằng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kính</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lúp</a:t>
            </a:r>
            <a:r>
              <a:rPr lang="en-US" sz="2100" dirty="0">
                <a:solidFill>
                  <a:srgbClr val="FFFF00"/>
                </a:solidFill>
                <a:latin typeface="Times New Roman" panose="02020603050405020304" pitchFamily="18" charset="0"/>
                <a:ea typeface="Calibri" panose="020F0502020204030204" pitchFamily="34" charset="0"/>
              </a:rPr>
              <a:t>:</a:t>
            </a:r>
          </a:p>
          <a:p>
            <a:pPr algn="just">
              <a:lnSpc>
                <a:spcPct val="115000"/>
              </a:lnSpc>
              <a:spcBef>
                <a:spcPts val="450"/>
              </a:spcBef>
              <a:spcAft>
                <a:spcPts val="450"/>
              </a:spcAft>
            </a:pP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Dùng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kim</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mũi</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nhọn</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lấy</a:t>
            </a:r>
            <a:r>
              <a:rPr lang="en-US" sz="2100" dirty="0">
                <a:solidFill>
                  <a:srgbClr val="FFFF00"/>
                </a:solidFill>
                <a:latin typeface="Times New Roman" panose="02020603050405020304" pitchFamily="18" charset="0"/>
                <a:ea typeface="Calibri" panose="020F0502020204030204" pitchFamily="34" charset="0"/>
              </a:rPr>
              <a:t> 1 </a:t>
            </a:r>
            <a:r>
              <a:rPr lang="en-US" sz="2100" dirty="0" err="1">
                <a:solidFill>
                  <a:srgbClr val="FFFF00"/>
                </a:solidFill>
                <a:latin typeface="Times New Roman" panose="02020603050405020304" pitchFamily="18" charset="0"/>
                <a:ea typeface="Calibri" panose="020F0502020204030204" pitchFamily="34" charset="0"/>
              </a:rPr>
              <a:t>phần</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nấm</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mốc</a:t>
            </a:r>
            <a:r>
              <a:rPr lang="en-US" sz="2100" dirty="0">
                <a:solidFill>
                  <a:srgbClr val="FFFF00"/>
                </a:solidFill>
                <a:latin typeface="Times New Roman" panose="02020603050405020304" pitchFamily="18" charset="0"/>
                <a:ea typeface="Calibri" panose="020F0502020204030204" pitchFamily="34" charset="0"/>
              </a:rPr>
              <a:t> ra </a:t>
            </a:r>
            <a:r>
              <a:rPr lang="en-US" sz="2100" dirty="0" err="1">
                <a:solidFill>
                  <a:srgbClr val="FFFF00"/>
                </a:solidFill>
                <a:latin typeface="Times New Roman" panose="02020603050405020304" pitchFamily="18" charset="0"/>
                <a:ea typeface="Calibri" panose="020F0502020204030204" pitchFamily="34" charset="0"/>
              </a:rPr>
              <a:t>đĩa</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đồng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hồ</a:t>
            </a:r>
            <a:r>
              <a:rPr lang="en-US" sz="2100" dirty="0">
                <a:solidFill>
                  <a:srgbClr val="FFFF00"/>
                </a:solidFill>
                <a:latin typeface="Times New Roman" panose="02020603050405020304" pitchFamily="18" charset="0"/>
                <a:ea typeface="Calibri" panose="020F0502020204030204" pitchFamily="34" charset="0"/>
              </a:rPr>
              <a:t>.</a:t>
            </a:r>
          </a:p>
          <a:p>
            <a:pPr algn="just">
              <a:lnSpc>
                <a:spcPct val="115000"/>
              </a:lnSpc>
              <a:spcBef>
                <a:spcPts val="450"/>
              </a:spcBef>
              <a:spcAft>
                <a:spcPts val="450"/>
              </a:spcAft>
            </a:pP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Dàn</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mỏng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nấm</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mốc</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dùng</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kính</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lúp</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cầm</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tay</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quan</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sát</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sợi</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nấm</a:t>
            </a:r>
            <a:r>
              <a:rPr lang="en-US" sz="2100" dirty="0">
                <a:solidFill>
                  <a:srgbClr val="FFFF00"/>
                </a:solidFill>
                <a:latin typeface="Times New Roman" panose="02020603050405020304" pitchFamily="18" charset="0"/>
                <a:ea typeface="Calibri" panose="020F0502020204030204" pitchFamily="34" charset="0"/>
              </a:rPr>
              <a:t>.</a:t>
            </a:r>
          </a:p>
          <a:p>
            <a:pPr algn="just">
              <a:lnSpc>
                <a:spcPct val="115000"/>
              </a:lnSpc>
              <a:spcBef>
                <a:spcPts val="450"/>
              </a:spcBef>
              <a:spcAft>
                <a:spcPts val="450"/>
              </a:spcAft>
            </a:pPr>
            <a:r>
              <a:rPr lang="en-US" sz="2100" b="1" dirty="0" err="1">
                <a:solidFill>
                  <a:srgbClr val="FFFF00"/>
                </a:solidFill>
                <a:latin typeface="Times New Roman" panose="02020603050405020304" pitchFamily="18" charset="0"/>
                <a:ea typeface="Calibri" panose="020F0502020204030204" pitchFamily="34" charset="0"/>
              </a:rPr>
              <a:t>Bước</a:t>
            </a:r>
            <a:r>
              <a:rPr lang="en-US" sz="2100" b="1" dirty="0">
                <a:solidFill>
                  <a:srgbClr val="FFFF00"/>
                </a:solidFill>
                <a:latin typeface="Times New Roman" panose="02020603050405020304" pitchFamily="18" charset="0"/>
                <a:ea typeface="Calibri" panose="020F0502020204030204" pitchFamily="34" charset="0"/>
              </a:rPr>
              <a:t> 4: </a:t>
            </a:r>
            <a:r>
              <a:rPr lang="en-US" sz="2100" dirty="0" err="1">
                <a:solidFill>
                  <a:srgbClr val="FFFF00"/>
                </a:solidFill>
                <a:latin typeface="Times New Roman" panose="02020603050405020304" pitchFamily="18" charset="0"/>
                <a:ea typeface="Calibri" panose="020F0502020204030204" pitchFamily="34" charset="0"/>
              </a:rPr>
              <a:t>Vẽ</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sợi</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nấm</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mốc</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mà</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em</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quan</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sát</a:t>
            </a:r>
            <a:r>
              <a:rPr lang="en-US" sz="2100" dirty="0">
                <a:solidFill>
                  <a:srgbClr val="FFFF00"/>
                </a:solidFill>
                <a:latin typeface="Times New Roman" panose="02020603050405020304" pitchFamily="18" charset="0"/>
                <a:ea typeface="Calibri" panose="020F0502020204030204" pitchFamily="34" charset="0"/>
              </a:rPr>
              <a:t> </a:t>
            </a:r>
            <a:r>
              <a:rPr lang="en-US" sz="2100" dirty="0" err="1">
                <a:solidFill>
                  <a:srgbClr val="FFFF00"/>
                </a:solidFill>
                <a:latin typeface="Times New Roman" panose="02020603050405020304" pitchFamily="18" charset="0"/>
                <a:ea typeface="Calibri" panose="020F0502020204030204" pitchFamily="34" charset="0"/>
              </a:rPr>
              <a:t>được</a:t>
            </a:r>
            <a:r>
              <a:rPr lang="en-US" sz="2100" dirty="0">
                <a:solidFill>
                  <a:srgbClr val="FFFF00"/>
                </a:solidFill>
                <a:latin typeface="Times New Roman" panose="02020603050405020304" pitchFamily="18" charset="0"/>
                <a:ea typeface="Calibri" panose="020F0502020204030204" pitchFamily="34" charset="0"/>
              </a:rPr>
              <a:t>.</a:t>
            </a:r>
          </a:p>
        </p:txBody>
      </p:sp>
      <p:pic>
        <p:nvPicPr>
          <p:cNvPr id="8" name="Picture 7">
            <a:extLst>
              <a:ext uri="{FF2B5EF4-FFF2-40B4-BE49-F238E27FC236}">
                <a16:creationId xmlns="" xmlns:a16="http://schemas.microsoft.com/office/drawing/2014/main" id="{9F03F6D6-FED1-4B53-A89E-ADBCE57D40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6986" y="3228975"/>
            <a:ext cx="2000250" cy="2000250"/>
          </a:xfrm>
          <a:prstGeom prst="rect">
            <a:avLst/>
          </a:prstGeom>
        </p:spPr>
      </p:pic>
      <p:grpSp>
        <p:nvGrpSpPr>
          <p:cNvPr id="2" name="Nhóm 1">
            <a:extLst>
              <a:ext uri="{FF2B5EF4-FFF2-40B4-BE49-F238E27FC236}">
                <a16:creationId xmlns="" xmlns:a16="http://schemas.microsoft.com/office/drawing/2014/main" id="{B621F7EF-52BF-45F3-815B-95DEB291A043}"/>
              </a:ext>
            </a:extLst>
          </p:cNvPr>
          <p:cNvGrpSpPr/>
          <p:nvPr/>
        </p:nvGrpSpPr>
        <p:grpSpPr>
          <a:xfrm>
            <a:off x="1" y="156123"/>
            <a:ext cx="1775012" cy="4831254"/>
            <a:chOff x="1" y="156123"/>
            <a:chExt cx="1775012" cy="4831254"/>
          </a:xfrm>
        </p:grpSpPr>
        <p:pic>
          <p:nvPicPr>
            <p:cNvPr id="11" name="Picture 10">
              <a:extLst>
                <a:ext uri="{FF2B5EF4-FFF2-40B4-BE49-F238E27FC236}">
                  <a16:creationId xmlns="" xmlns:a16="http://schemas.microsoft.com/office/drawing/2014/main" id="{9A5392CD-BB49-490B-81FB-379F0E4CA91C}"/>
                </a:ext>
              </a:extLst>
            </p:cNvPr>
            <p:cNvPicPr>
              <a:picLocks noChangeAspect="1"/>
            </p:cNvPicPr>
            <p:nvPr/>
          </p:nvPicPr>
          <p:blipFill>
            <a:blip r:embed="rId3"/>
            <a:stretch>
              <a:fillRect/>
            </a:stretch>
          </p:blipFill>
          <p:spPr>
            <a:xfrm>
              <a:off x="1" y="1099439"/>
              <a:ext cx="1775012" cy="2944623"/>
            </a:xfrm>
            <a:prstGeom prst="rect">
              <a:avLst/>
            </a:prstGeom>
          </p:spPr>
        </p:pic>
        <p:sp>
          <p:nvSpPr>
            <p:cNvPr id="12" name="Frame 11">
              <a:extLst>
                <a:ext uri="{FF2B5EF4-FFF2-40B4-BE49-F238E27FC236}">
                  <a16:creationId xmlns="" xmlns:a16="http://schemas.microsoft.com/office/drawing/2014/main" id="{4A618F44-54EF-4759-8F77-DC2AC93D8E81}"/>
                </a:ext>
              </a:extLst>
            </p:cNvPr>
            <p:cNvSpPr/>
            <p:nvPr/>
          </p:nvSpPr>
          <p:spPr>
            <a:xfrm>
              <a:off x="125825" y="156123"/>
              <a:ext cx="1532646" cy="4831254"/>
            </a:xfrm>
            <a:prstGeom prst="frame">
              <a:avLst>
                <a:gd name="adj1" fmla="val 3350"/>
              </a:avLst>
            </a:prstGeom>
            <a:solidFill>
              <a:srgbClr val="F7C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tx1"/>
                </a:solidFill>
              </a:endParaRPr>
            </a:p>
          </p:txBody>
        </p:sp>
      </p:grpSp>
      <p:sp>
        <p:nvSpPr>
          <p:cNvPr id="13" name="Title 1">
            <a:extLst>
              <a:ext uri="{FF2B5EF4-FFF2-40B4-BE49-F238E27FC236}">
                <a16:creationId xmlns="" xmlns:a16="http://schemas.microsoft.com/office/drawing/2014/main" id="{430B4926-DFD0-41B1-94D7-9FBA11B9897F}"/>
              </a:ext>
            </a:extLst>
          </p:cNvPr>
          <p:cNvSpPr txBox="1">
            <a:spLocks/>
          </p:cNvSpPr>
          <p:nvPr/>
        </p:nvSpPr>
        <p:spPr bwMode="auto">
          <a:xfrm>
            <a:off x="1718450" y="204976"/>
            <a:ext cx="7204579" cy="542925"/>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r>
              <a:rPr lang="en-US" sz="3000" b="1" dirty="0">
                <a:solidFill>
                  <a:schemeClr val="bg1"/>
                </a:solidFill>
                <a:latin typeface="Acumin Pro Condensed" panose="020B0806020202020204" pitchFamily="34" charset="0"/>
              </a:rPr>
              <a:t>THỰC HÀNH QUAN SÁT MỘT SỐ LOẠI NẤM</a:t>
            </a:r>
          </a:p>
        </p:txBody>
      </p:sp>
    </p:spTree>
    <p:extLst>
      <p:ext uri="{BB962C8B-B14F-4D97-AF65-F5344CB8AC3E}">
        <p14:creationId xmlns:p14="http://schemas.microsoft.com/office/powerpoint/2010/main" val="261551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circle(in)">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ấm Bào Ngư Xám Tươi - Giàu dinh dưỡng, giảm Cholesterol - Nấ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07" y="275999"/>
            <a:ext cx="1816239" cy="1816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Nấm Đùi Gà hàn Quốc 500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87" t="9623" r="11049" b="9233"/>
          <a:stretch/>
        </p:blipFill>
        <p:spPr bwMode="auto">
          <a:xfrm>
            <a:off x="2425372" y="201607"/>
            <a:ext cx="1973936" cy="19930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9278" y="2138182"/>
            <a:ext cx="2676440"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bào ngư</a:t>
            </a:r>
          </a:p>
        </p:txBody>
      </p:sp>
      <p:sp>
        <p:nvSpPr>
          <p:cNvPr id="9" name="TextBox 8"/>
          <p:cNvSpPr txBox="1"/>
          <p:nvPr/>
        </p:nvSpPr>
        <p:spPr>
          <a:xfrm>
            <a:off x="2425372" y="2138182"/>
            <a:ext cx="1935102"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đùi gà</a:t>
            </a:r>
          </a:p>
        </p:txBody>
      </p:sp>
      <p:pic>
        <p:nvPicPr>
          <p:cNvPr id="13318" name="Picture 6" descr="Nấm men thường được sử dụng có thể gây nhiễm trùng kháng th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817" y="2528617"/>
            <a:ext cx="2268415" cy="151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7104" y="4059127"/>
            <a:ext cx="1484644"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a:t>
            </a:r>
            <a:r>
              <a:rPr lang="en-US" sz="2000" dirty="0">
                <a:solidFill>
                  <a:schemeClr val="bg1"/>
                </a:solidFill>
                <a:latin typeface="Times New Roman" panose="02020603050405020304" pitchFamily="18" charset="0"/>
                <a:cs typeface="Times New Roman" panose="02020603050405020304" pitchFamily="18" charset="0"/>
              </a:rPr>
              <a:t>men</a:t>
            </a:r>
            <a:endParaRPr lang="vi-VN" sz="2000" dirty="0">
              <a:solidFill>
                <a:schemeClr val="bg1"/>
              </a:solidFill>
              <a:latin typeface="Times New Roman" panose="02020603050405020304" pitchFamily="18" charset="0"/>
              <a:cs typeface="Times New Roman" panose="02020603050405020304" pitchFamily="18" charset="0"/>
            </a:endParaRPr>
          </a:p>
        </p:txBody>
      </p:sp>
      <p:pic>
        <p:nvPicPr>
          <p:cNvPr id="13320" name="Picture 8" descr="Kỹ thuật trồng nấm sò | Kinh nghiệm làm ăn | Báo ảnh Dân tộc và Miền núi"/>
          <p:cNvPicPr>
            <a:picLocks noChangeAspect="1" noChangeArrowheads="1"/>
          </p:cNvPicPr>
          <p:nvPr/>
        </p:nvPicPr>
        <p:blipFill rotWithShape="1">
          <a:blip r:embed="rId5">
            <a:extLst>
              <a:ext uri="{28A0092B-C50C-407E-A947-70E740481C1C}">
                <a14:useLocalDpi xmlns:a14="http://schemas.microsoft.com/office/drawing/2010/main" val="0"/>
              </a:ext>
            </a:extLst>
          </a:blip>
          <a:srcRect l="10712" r="13347" b="764"/>
          <a:stretch/>
        </p:blipFill>
        <p:spPr bwMode="auto">
          <a:xfrm>
            <a:off x="4461469" y="267182"/>
            <a:ext cx="1867172" cy="1825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330404" y="2146362"/>
            <a:ext cx="2384525"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sò trắng</a:t>
            </a:r>
          </a:p>
        </p:txBody>
      </p:sp>
      <p:pic>
        <p:nvPicPr>
          <p:cNvPr id="13322" name="Picture 10" descr="Nấm Đông Cô Tươi | Nông Sản Onlin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21" r="4201" b="6388"/>
          <a:stretch/>
        </p:blipFill>
        <p:spPr bwMode="auto">
          <a:xfrm>
            <a:off x="2705518" y="2610107"/>
            <a:ext cx="2185517" cy="151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773541" y="4131030"/>
            <a:ext cx="2049469"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đông cô</a:t>
            </a:r>
          </a:p>
        </p:txBody>
      </p:sp>
      <p:pic>
        <p:nvPicPr>
          <p:cNvPr id="16" name="Picture 2" descr="Nấm linh chi có tác dụng gì?"/>
          <p:cNvPicPr>
            <a:picLocks noChangeAspect="1" noChangeArrowheads="1"/>
          </p:cNvPicPr>
          <p:nvPr/>
        </p:nvPicPr>
        <p:blipFill rotWithShape="1">
          <a:blip r:embed="rId7">
            <a:extLst>
              <a:ext uri="{28A0092B-C50C-407E-A947-70E740481C1C}">
                <a14:useLocalDpi xmlns:a14="http://schemas.microsoft.com/office/drawing/2010/main" val="0"/>
              </a:ext>
            </a:extLst>
          </a:blip>
          <a:srcRect l="4612" r="5553" b="4044"/>
          <a:stretch/>
        </p:blipFill>
        <p:spPr bwMode="auto">
          <a:xfrm>
            <a:off x="6328641" y="308869"/>
            <a:ext cx="2755280" cy="18393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591029" y="2113019"/>
            <a:ext cx="2514001"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linh chi</a:t>
            </a:r>
          </a:p>
        </p:txBody>
      </p:sp>
      <p:pic>
        <p:nvPicPr>
          <p:cNvPr id="13324" name="Picture 12" descr="Nấm mốc, hiểm họa tiềm ẩ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2524"/>
          <a:stretch/>
        </p:blipFill>
        <p:spPr bwMode="auto">
          <a:xfrm>
            <a:off x="5103917" y="2593318"/>
            <a:ext cx="1767288" cy="151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72135" y="4137198"/>
            <a:ext cx="1442794"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mốc</a:t>
            </a:r>
          </a:p>
        </p:txBody>
      </p:sp>
      <p:pic>
        <p:nvPicPr>
          <p:cNvPr id="13326" name="Picture 14" descr="Nấm hương – Wikipedia tiếng Việ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93" r="4872"/>
          <a:stretch/>
        </p:blipFill>
        <p:spPr bwMode="auto">
          <a:xfrm>
            <a:off x="7084088" y="2593318"/>
            <a:ext cx="1823776" cy="150749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53654" y="4119596"/>
            <a:ext cx="1484644"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hương</a:t>
            </a:r>
          </a:p>
        </p:txBody>
      </p:sp>
      <p:sp>
        <p:nvSpPr>
          <p:cNvPr id="4" name="Rounded Rectangle 3"/>
          <p:cNvSpPr/>
          <p:nvPr/>
        </p:nvSpPr>
        <p:spPr>
          <a:xfrm>
            <a:off x="2265222" y="4570651"/>
            <a:ext cx="4942600" cy="371241"/>
          </a:xfrm>
          <a:prstGeom prst="roundRect">
            <a:avLst>
              <a:gd name="adj" fmla="val 50000"/>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b="1" i="1" dirty="0" err="1">
                <a:solidFill>
                  <a:schemeClr val="tx1"/>
                </a:solidFill>
                <a:latin typeface="Times New Roman" panose="02020603050405020304" pitchFamily="18" charset="0"/>
                <a:cs typeface="Times New Roman" panose="02020603050405020304" pitchFamily="18" charset="0"/>
              </a:rPr>
              <a:t>Một</a:t>
            </a:r>
            <a:r>
              <a:rPr lang="vi-VN" sz="2000" b="1" i="1" dirty="0">
                <a:solidFill>
                  <a:schemeClr val="tx1"/>
                </a:solidFill>
                <a:latin typeface="Times New Roman" panose="02020603050405020304" pitchFamily="18" charset="0"/>
                <a:cs typeface="Times New Roman" panose="02020603050405020304" pitchFamily="18" charset="0"/>
              </a:rPr>
              <a:t> </a:t>
            </a:r>
            <a:r>
              <a:rPr lang="vi-VN" sz="2000" b="1" i="1" dirty="0" err="1">
                <a:solidFill>
                  <a:schemeClr val="tx1"/>
                </a:solidFill>
                <a:latin typeface="Times New Roman" panose="02020603050405020304" pitchFamily="18" charset="0"/>
                <a:cs typeface="Times New Roman" panose="02020603050405020304" pitchFamily="18" charset="0"/>
              </a:rPr>
              <a:t>số</a:t>
            </a:r>
            <a:r>
              <a:rPr lang="vi-VN" sz="2000" b="1" i="1" dirty="0">
                <a:solidFill>
                  <a:schemeClr val="tx1"/>
                </a:solidFill>
                <a:latin typeface="Times New Roman" panose="02020603050405020304" pitchFamily="18" charset="0"/>
                <a:cs typeface="Times New Roman" panose="02020603050405020304" pitchFamily="18" charset="0"/>
              </a:rPr>
              <a:t> </a:t>
            </a:r>
            <a:r>
              <a:rPr lang="vi-VN" sz="2000" b="1" i="1" dirty="0" err="1">
                <a:solidFill>
                  <a:schemeClr val="tx1"/>
                </a:solidFill>
                <a:latin typeface="Times New Roman" panose="02020603050405020304" pitchFamily="18" charset="0"/>
                <a:cs typeface="Times New Roman" panose="02020603050405020304" pitchFamily="18" charset="0"/>
              </a:rPr>
              <a:t>loại</a:t>
            </a:r>
            <a:r>
              <a:rPr lang="vi-VN" sz="2000" b="1" i="1" dirty="0">
                <a:solidFill>
                  <a:schemeClr val="tx1"/>
                </a:solidFill>
                <a:latin typeface="Times New Roman" panose="02020603050405020304" pitchFamily="18" charset="0"/>
                <a:cs typeface="Times New Roman" panose="02020603050405020304" pitchFamily="18" charset="0"/>
              </a:rPr>
              <a:t> </a:t>
            </a:r>
            <a:r>
              <a:rPr lang="vi-VN" sz="2000" b="1" i="1" dirty="0" err="1">
                <a:solidFill>
                  <a:schemeClr val="tx1"/>
                </a:solidFill>
                <a:latin typeface="Times New Roman" panose="02020603050405020304" pitchFamily="18" charset="0"/>
                <a:cs typeface="Times New Roman" panose="02020603050405020304" pitchFamily="18" charset="0"/>
              </a:rPr>
              <a:t>nấm</a:t>
            </a:r>
            <a:r>
              <a:rPr lang="vi-VN" sz="2000" b="1" i="1" dirty="0">
                <a:solidFill>
                  <a:schemeClr val="tx1"/>
                </a:solidFill>
                <a:latin typeface="Times New Roman" panose="02020603050405020304" pitchFamily="18" charset="0"/>
                <a:cs typeface="Times New Roman" panose="02020603050405020304" pitchFamily="18" charset="0"/>
              </a:rPr>
              <a:t> thông </a:t>
            </a:r>
            <a:r>
              <a:rPr lang="vi-VN" sz="2000" b="1" i="1" dirty="0" err="1">
                <a:solidFill>
                  <a:schemeClr val="tx1"/>
                </a:solidFill>
                <a:latin typeface="Times New Roman" panose="02020603050405020304" pitchFamily="18" charset="0"/>
                <a:cs typeface="Times New Roman" panose="02020603050405020304" pitchFamily="18" charset="0"/>
              </a:rPr>
              <a:t>dụng</a:t>
            </a:r>
            <a:r>
              <a:rPr lang="vi-VN" sz="2000" b="1" i="1" dirty="0">
                <a:solidFill>
                  <a:schemeClr val="tx1"/>
                </a:solidFill>
                <a:latin typeface="Times New Roman" panose="02020603050405020304" pitchFamily="18" charset="0"/>
                <a:cs typeface="Times New Roman" panose="02020603050405020304" pitchFamily="18" charset="0"/>
              </a:rPr>
              <a:t> trong gia </a:t>
            </a:r>
            <a:r>
              <a:rPr lang="vi-VN" sz="2000" b="1" i="1" dirty="0" err="1">
                <a:solidFill>
                  <a:schemeClr val="tx1"/>
                </a:solidFill>
                <a:latin typeface="Times New Roman" panose="02020603050405020304" pitchFamily="18" charset="0"/>
                <a:cs typeface="Times New Roman" panose="02020603050405020304" pitchFamily="18" charset="0"/>
              </a:rPr>
              <a:t>đình</a:t>
            </a:r>
            <a:r>
              <a:rPr lang="vi-VN" sz="2000" b="1" i="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90868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animEffect transition="in" filter="fade">
                                      <p:cBhvr>
                                        <p:cTn id="9" dur="2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50" fill="hold"/>
                                        <p:tgtEl>
                                          <p:spTgt spid="9"/>
                                        </p:tgtEl>
                                        <p:attrNameLst>
                                          <p:attrName>ppt_w</p:attrName>
                                        </p:attrNameLst>
                                      </p:cBhvr>
                                      <p:tavLst>
                                        <p:tav tm="0">
                                          <p:val>
                                            <p:fltVal val="0"/>
                                          </p:val>
                                        </p:tav>
                                        <p:tav tm="100000">
                                          <p:val>
                                            <p:strVal val="#ppt_w"/>
                                          </p:val>
                                        </p:tav>
                                      </p:tavLst>
                                    </p:anim>
                                    <p:anim calcmode="lin" valueType="num">
                                      <p:cBhvr>
                                        <p:cTn id="15" dur="250" fill="hold"/>
                                        <p:tgtEl>
                                          <p:spTgt spid="9"/>
                                        </p:tgtEl>
                                        <p:attrNameLst>
                                          <p:attrName>ppt_h</p:attrName>
                                        </p:attrNameLst>
                                      </p:cBhvr>
                                      <p:tavLst>
                                        <p:tav tm="0">
                                          <p:val>
                                            <p:fltVal val="0"/>
                                          </p:val>
                                        </p:tav>
                                        <p:tav tm="100000">
                                          <p:val>
                                            <p:strVal val="#ppt_h"/>
                                          </p:val>
                                        </p:tav>
                                      </p:tavLst>
                                    </p:anim>
                                    <p:animEffect transition="in" filter="fade">
                                      <p:cBhvr>
                                        <p:cTn id="16" dur="25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250" fill="hold"/>
                                        <p:tgtEl>
                                          <p:spTgt spid="13"/>
                                        </p:tgtEl>
                                        <p:attrNameLst>
                                          <p:attrName>ppt_w</p:attrName>
                                        </p:attrNameLst>
                                      </p:cBhvr>
                                      <p:tavLst>
                                        <p:tav tm="0">
                                          <p:val>
                                            <p:fltVal val="0"/>
                                          </p:val>
                                        </p:tav>
                                        <p:tav tm="100000">
                                          <p:val>
                                            <p:strVal val="#ppt_w"/>
                                          </p:val>
                                        </p:tav>
                                      </p:tavLst>
                                    </p:anim>
                                    <p:anim calcmode="lin" valueType="num">
                                      <p:cBhvr>
                                        <p:cTn id="22" dur="250" fill="hold"/>
                                        <p:tgtEl>
                                          <p:spTgt spid="13"/>
                                        </p:tgtEl>
                                        <p:attrNameLst>
                                          <p:attrName>ppt_h</p:attrName>
                                        </p:attrNameLst>
                                      </p:cBhvr>
                                      <p:tavLst>
                                        <p:tav tm="0">
                                          <p:val>
                                            <p:fltVal val="0"/>
                                          </p:val>
                                        </p:tav>
                                        <p:tav tm="100000">
                                          <p:val>
                                            <p:strVal val="#ppt_h"/>
                                          </p:val>
                                        </p:tav>
                                      </p:tavLst>
                                    </p:anim>
                                    <p:animEffect transition="in" filter="fade">
                                      <p:cBhvr>
                                        <p:cTn id="23" dur="25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50" fill="hold"/>
                                        <p:tgtEl>
                                          <p:spTgt spid="11"/>
                                        </p:tgtEl>
                                        <p:attrNameLst>
                                          <p:attrName>ppt_w</p:attrName>
                                        </p:attrNameLst>
                                      </p:cBhvr>
                                      <p:tavLst>
                                        <p:tav tm="0">
                                          <p:val>
                                            <p:fltVal val="0"/>
                                          </p:val>
                                        </p:tav>
                                        <p:tav tm="100000">
                                          <p:val>
                                            <p:strVal val="#ppt_w"/>
                                          </p:val>
                                        </p:tav>
                                      </p:tavLst>
                                    </p:anim>
                                    <p:anim calcmode="lin" valueType="num">
                                      <p:cBhvr>
                                        <p:cTn id="36" dur="250" fill="hold"/>
                                        <p:tgtEl>
                                          <p:spTgt spid="11"/>
                                        </p:tgtEl>
                                        <p:attrNameLst>
                                          <p:attrName>ppt_h</p:attrName>
                                        </p:attrNameLst>
                                      </p:cBhvr>
                                      <p:tavLst>
                                        <p:tav tm="0">
                                          <p:val>
                                            <p:fltVal val="0"/>
                                          </p:val>
                                        </p:tav>
                                        <p:tav tm="100000">
                                          <p:val>
                                            <p:strVal val="#ppt_h"/>
                                          </p:val>
                                        </p:tav>
                                      </p:tavLst>
                                    </p:anim>
                                    <p:animEffect transition="in" filter="fade">
                                      <p:cBhvr>
                                        <p:cTn id="37" dur="2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50" fill="hold"/>
                                        <p:tgtEl>
                                          <p:spTgt spid="15"/>
                                        </p:tgtEl>
                                        <p:attrNameLst>
                                          <p:attrName>ppt_w</p:attrName>
                                        </p:attrNameLst>
                                      </p:cBhvr>
                                      <p:tavLst>
                                        <p:tav tm="0">
                                          <p:val>
                                            <p:fltVal val="0"/>
                                          </p:val>
                                        </p:tav>
                                        <p:tav tm="100000">
                                          <p:val>
                                            <p:strVal val="#ppt_w"/>
                                          </p:val>
                                        </p:tav>
                                      </p:tavLst>
                                    </p:anim>
                                    <p:anim calcmode="lin" valueType="num">
                                      <p:cBhvr>
                                        <p:cTn id="43" dur="250" fill="hold"/>
                                        <p:tgtEl>
                                          <p:spTgt spid="15"/>
                                        </p:tgtEl>
                                        <p:attrNameLst>
                                          <p:attrName>ppt_h</p:attrName>
                                        </p:attrNameLst>
                                      </p:cBhvr>
                                      <p:tavLst>
                                        <p:tav tm="0">
                                          <p:val>
                                            <p:fltVal val="0"/>
                                          </p:val>
                                        </p:tav>
                                        <p:tav tm="100000">
                                          <p:val>
                                            <p:strVal val="#ppt_h"/>
                                          </p:val>
                                        </p:tav>
                                      </p:tavLst>
                                    </p:anim>
                                    <p:animEffect transition="in" filter="fade">
                                      <p:cBhvr>
                                        <p:cTn id="44" dur="25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250" fill="hold"/>
                                        <p:tgtEl>
                                          <p:spTgt spid="19"/>
                                        </p:tgtEl>
                                        <p:attrNameLst>
                                          <p:attrName>ppt_w</p:attrName>
                                        </p:attrNameLst>
                                      </p:cBhvr>
                                      <p:tavLst>
                                        <p:tav tm="0">
                                          <p:val>
                                            <p:fltVal val="0"/>
                                          </p:val>
                                        </p:tav>
                                        <p:tav tm="100000">
                                          <p:val>
                                            <p:strVal val="#ppt_w"/>
                                          </p:val>
                                        </p:tav>
                                      </p:tavLst>
                                    </p:anim>
                                    <p:anim calcmode="lin" valueType="num">
                                      <p:cBhvr>
                                        <p:cTn id="50" dur="250" fill="hold"/>
                                        <p:tgtEl>
                                          <p:spTgt spid="19"/>
                                        </p:tgtEl>
                                        <p:attrNameLst>
                                          <p:attrName>ppt_h</p:attrName>
                                        </p:attrNameLst>
                                      </p:cBhvr>
                                      <p:tavLst>
                                        <p:tav tm="0">
                                          <p:val>
                                            <p:fltVal val="0"/>
                                          </p:val>
                                        </p:tav>
                                        <p:tav tm="100000">
                                          <p:val>
                                            <p:strVal val="#ppt_h"/>
                                          </p:val>
                                        </p:tav>
                                      </p:tavLst>
                                    </p:anim>
                                    <p:animEffect transition="in" filter="fade">
                                      <p:cBhvr>
                                        <p:cTn id="51" dur="25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250" fill="hold"/>
                                        <p:tgtEl>
                                          <p:spTgt spid="21"/>
                                        </p:tgtEl>
                                        <p:attrNameLst>
                                          <p:attrName>ppt_w</p:attrName>
                                        </p:attrNameLst>
                                      </p:cBhvr>
                                      <p:tavLst>
                                        <p:tav tm="0">
                                          <p:val>
                                            <p:fltVal val="0"/>
                                          </p:val>
                                        </p:tav>
                                        <p:tav tm="100000">
                                          <p:val>
                                            <p:strVal val="#ppt_w"/>
                                          </p:val>
                                        </p:tav>
                                      </p:tavLst>
                                    </p:anim>
                                    <p:anim calcmode="lin" valueType="num">
                                      <p:cBhvr>
                                        <p:cTn id="57" dur="250" fill="hold"/>
                                        <p:tgtEl>
                                          <p:spTgt spid="21"/>
                                        </p:tgtEl>
                                        <p:attrNameLst>
                                          <p:attrName>ppt_h</p:attrName>
                                        </p:attrNameLst>
                                      </p:cBhvr>
                                      <p:tavLst>
                                        <p:tav tm="0">
                                          <p:val>
                                            <p:fltVal val="0"/>
                                          </p:val>
                                        </p:tav>
                                        <p:tav tm="100000">
                                          <p:val>
                                            <p:strVal val="#ppt_h"/>
                                          </p:val>
                                        </p:tav>
                                      </p:tavLst>
                                    </p:anim>
                                    <p:animEffect transition="in" filter="fade">
                                      <p:cBhvr>
                                        <p:cTn id="58"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D21889FE-7B85-40C7-8441-909223A9B382}"/>
              </a:ext>
            </a:extLst>
          </p:cNvPr>
          <p:cNvSpPr>
            <a:spLocks noGrp="1"/>
          </p:cNvSpPr>
          <p:nvPr>
            <p:ph type="ctrTitle" idx="4294967295"/>
          </p:nvPr>
        </p:nvSpPr>
        <p:spPr>
          <a:xfrm>
            <a:off x="3494088" y="330200"/>
            <a:ext cx="5649912" cy="542925"/>
          </a:xfrm>
          <a:ln>
            <a:noFill/>
          </a:ln>
        </p:spPr>
        <p:txBody>
          <a:bodyPr/>
          <a:lstStyle/>
          <a:p>
            <a:r>
              <a:rPr lang="en-US" sz="3000" b="1" dirty="0" smtClean="0">
                <a:solidFill>
                  <a:schemeClr val="bg1"/>
                </a:solidFill>
                <a:latin typeface="Acumin Pro Condensed" panose="020B0806020202020204" pitchFamily="34" charset="0"/>
              </a:rPr>
              <a:t>2. TÌM </a:t>
            </a:r>
            <a:r>
              <a:rPr lang="en-US" sz="3000" b="1" dirty="0">
                <a:solidFill>
                  <a:schemeClr val="bg1"/>
                </a:solidFill>
                <a:latin typeface="Acumin Pro Condensed" panose="020B0806020202020204" pitchFamily="34" charset="0"/>
              </a:rPr>
              <a:t>HIỂU SỰ ĐA DẠNG CỦA NẤM</a:t>
            </a:r>
          </a:p>
        </p:txBody>
      </p:sp>
      <p:pic>
        <p:nvPicPr>
          <p:cNvPr id="1028" name="Picture 4" descr="Nấm hương tươi - SUMO Nhật Việt - Hotline: 0962 567 86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26" t="5172" r="16282" b="12078"/>
          <a:stretch/>
        </p:blipFill>
        <p:spPr bwMode="auto">
          <a:xfrm>
            <a:off x="3333644" y="1114386"/>
            <a:ext cx="1680550" cy="1493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Nấm sò nâu 500g - hn.check.net.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2439" y="1114386"/>
            <a:ext cx="1493822" cy="1493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345821" y="3021595"/>
            <a:ext cx="1573213" cy="1263949"/>
          </a:xfrm>
          <a:prstGeom prst="rect">
            <a:avLst/>
          </a:prstGeom>
          <a:ln>
            <a:noFill/>
          </a:ln>
          <a:effectLst>
            <a:outerShdw blurRad="292100" dist="139700" dir="2700000" algn="tl" rotWithShape="0">
              <a:srgbClr val="333333">
                <a:alpha val="65000"/>
              </a:srgbClr>
            </a:outerShdw>
          </a:effectLst>
        </p:spPr>
      </p:pic>
      <p:pic>
        <p:nvPicPr>
          <p:cNvPr id="8" name="Picture 6" descr="Mộc nhĩ, Nấm mèo: Cách dùng sai gây hại khôn lườ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9536" y="3021595"/>
            <a:ext cx="1897820" cy="12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72114" y="4313864"/>
            <a:ext cx="1855243"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mộc nhĩ</a:t>
            </a:r>
          </a:p>
        </p:txBody>
      </p:sp>
      <p:pic>
        <p:nvPicPr>
          <p:cNvPr id="1032" name="Picture 8" descr="Ngắm nghía loài &amp;quot;nấm thần chết&amp;quot; ở Việt Nam - KhoaHoc.tv"/>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190" r="16669"/>
          <a:stretch/>
        </p:blipFill>
        <p:spPr bwMode="auto">
          <a:xfrm>
            <a:off x="7024506" y="2030892"/>
            <a:ext cx="1897819" cy="12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34390" y="4295934"/>
            <a:ext cx="1484644"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độc đỏ</a:t>
            </a:r>
          </a:p>
        </p:txBody>
      </p:sp>
      <p:sp>
        <p:nvSpPr>
          <p:cNvPr id="12" name="TextBox 11"/>
          <p:cNvSpPr txBox="1"/>
          <p:nvPr/>
        </p:nvSpPr>
        <p:spPr>
          <a:xfrm>
            <a:off x="6879986" y="3332650"/>
            <a:ext cx="2210923"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độc tán trắng</a:t>
            </a:r>
          </a:p>
        </p:txBody>
      </p:sp>
      <p:sp>
        <p:nvSpPr>
          <p:cNvPr id="13" name="TextBox 12"/>
          <p:cNvSpPr txBox="1"/>
          <p:nvPr/>
        </p:nvSpPr>
        <p:spPr>
          <a:xfrm>
            <a:off x="3091344" y="2583653"/>
            <a:ext cx="2279137"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hương</a:t>
            </a:r>
          </a:p>
        </p:txBody>
      </p:sp>
      <p:sp>
        <p:nvSpPr>
          <p:cNvPr id="14" name="TextBox 13"/>
          <p:cNvSpPr txBox="1"/>
          <p:nvPr/>
        </p:nvSpPr>
        <p:spPr>
          <a:xfrm>
            <a:off x="5139359" y="2579988"/>
            <a:ext cx="1680550"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sò</a:t>
            </a:r>
          </a:p>
        </p:txBody>
      </p:sp>
      <p:sp>
        <p:nvSpPr>
          <p:cNvPr id="7" name="Rounded Rectangle 6"/>
          <p:cNvSpPr/>
          <p:nvPr/>
        </p:nvSpPr>
        <p:spPr>
          <a:xfrm>
            <a:off x="162387" y="4452366"/>
            <a:ext cx="3100993" cy="525310"/>
          </a:xfrm>
          <a:prstGeom prst="roundRect">
            <a:avLst>
              <a:gd name="adj" fmla="val 50000"/>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latin typeface="Times New Roman" panose="02020603050405020304" pitchFamily="18" charset="0"/>
                <a:cs typeface="Times New Roman" panose="02020603050405020304" pitchFamily="18" charset="0"/>
              </a:rPr>
              <a:t>Một số đại diện nấm đảm</a:t>
            </a:r>
          </a:p>
        </p:txBody>
      </p:sp>
      <p:cxnSp>
        <p:nvCxnSpPr>
          <p:cNvPr id="15" name="Straight Connector 14"/>
          <p:cNvCxnSpPr>
            <a:cxnSpLocks/>
            <a:stCxn id="7" idx="3"/>
          </p:cNvCxnSpPr>
          <p:nvPr/>
        </p:nvCxnSpPr>
        <p:spPr>
          <a:xfrm>
            <a:off x="3263380" y="4715021"/>
            <a:ext cx="5710292" cy="122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34" name="Picture 10" descr="Nấm Rơm - Món ăn thông dụng giàu giá trị dinh dưỡng - Nấm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87" y="1123679"/>
            <a:ext cx="3100993" cy="31618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01515" y="2186412"/>
            <a:ext cx="1147864" cy="336042"/>
            <a:chOff x="135353" y="2915216"/>
            <a:chExt cx="1530485" cy="448056"/>
          </a:xfrm>
        </p:grpSpPr>
        <p:sp>
          <p:nvSpPr>
            <p:cNvPr id="23" name="Rectangle 22"/>
            <p:cNvSpPr/>
            <p:nvPr/>
          </p:nvSpPr>
          <p:spPr>
            <a:xfrm>
              <a:off x="135353" y="2960484"/>
              <a:ext cx="1204560" cy="402788"/>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050" dirty="0">
                  <a:solidFill>
                    <a:schemeClr val="tx1"/>
                  </a:solidFill>
                </a:rPr>
                <a:t>Bào tử đảm</a:t>
              </a:r>
            </a:p>
          </p:txBody>
        </p:sp>
        <p:cxnSp>
          <p:nvCxnSpPr>
            <p:cNvPr id="19" name="Straight Arrow Connector 18"/>
            <p:cNvCxnSpPr/>
            <p:nvPr/>
          </p:nvCxnSpPr>
          <p:spPr>
            <a:xfrm flipH="1">
              <a:off x="1240325" y="2915216"/>
              <a:ext cx="425513" cy="1539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4791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ấm men thường được sử dụng có thể gây nhiễm trùng kháng thuốc"/>
          <p:cNvPicPr>
            <a:picLocks noChangeAspect="1" noChangeArrowheads="1"/>
          </p:cNvPicPr>
          <p:nvPr/>
        </p:nvPicPr>
        <p:blipFill rotWithShape="1">
          <a:blip r:embed="rId2">
            <a:extLst>
              <a:ext uri="{28A0092B-C50C-407E-A947-70E740481C1C}">
                <a14:useLocalDpi xmlns:a14="http://schemas.microsoft.com/office/drawing/2010/main" val="0"/>
              </a:ext>
            </a:extLst>
          </a:blip>
          <a:srcRect l="14810"/>
          <a:stretch/>
        </p:blipFill>
        <p:spPr bwMode="auto">
          <a:xfrm>
            <a:off x="2278084" y="998870"/>
            <a:ext cx="2176594" cy="170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NGHIÊN CỨU SỰ MỌC VÀ HÌNH THÀNH QUẢ THỂ NẤM CỐC LỚN CLITOCYBE MAXIMA  (GARTN. EX MEY.:FR) QUÉL"/>
          <p:cNvPicPr>
            <a:picLocks noChangeAspect="1" noChangeArrowheads="1"/>
          </p:cNvPicPr>
          <p:nvPr/>
        </p:nvPicPr>
        <p:blipFill rotWithShape="1">
          <a:blip r:embed="rId3">
            <a:extLst>
              <a:ext uri="{28A0092B-C50C-407E-A947-70E740481C1C}">
                <a14:useLocalDpi xmlns:a14="http://schemas.microsoft.com/office/drawing/2010/main" val="0"/>
              </a:ext>
            </a:extLst>
          </a:blip>
          <a:srcRect r="11459"/>
          <a:stretch/>
        </p:blipFill>
        <p:spPr bwMode="auto">
          <a:xfrm>
            <a:off x="4690470" y="998870"/>
            <a:ext cx="2272315" cy="170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Đông Trùng Hạ Thảo Sinh Khối | Nấm Đông Trùng Hạ Thả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19" t="14649" r="8712" b="13493"/>
          <a:stretch/>
        </p:blipFill>
        <p:spPr bwMode="auto">
          <a:xfrm>
            <a:off x="7048264" y="2026002"/>
            <a:ext cx="1889767" cy="1706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6" name="Picture 18" descr="Thực phẩm nấm mốc: Chớ nên “tiếc của” - Hànộimớ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7351" y="3243767"/>
            <a:ext cx="2348663" cy="1161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06872" y="4104466"/>
            <a:ext cx="1484644"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mốc</a:t>
            </a:r>
          </a:p>
        </p:txBody>
      </p:sp>
      <p:sp>
        <p:nvSpPr>
          <p:cNvPr id="20" name="TextBox 19"/>
          <p:cNvSpPr txBox="1"/>
          <p:nvPr/>
        </p:nvSpPr>
        <p:spPr>
          <a:xfrm>
            <a:off x="2530366" y="2761372"/>
            <a:ext cx="1924312"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men</a:t>
            </a:r>
          </a:p>
        </p:txBody>
      </p:sp>
      <p:sp>
        <p:nvSpPr>
          <p:cNvPr id="21" name="TextBox 20"/>
          <p:cNvSpPr txBox="1"/>
          <p:nvPr/>
        </p:nvSpPr>
        <p:spPr>
          <a:xfrm>
            <a:off x="5055995" y="2799788"/>
            <a:ext cx="1484644" cy="400110"/>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cốc</a:t>
            </a:r>
          </a:p>
        </p:txBody>
      </p:sp>
      <p:sp>
        <p:nvSpPr>
          <p:cNvPr id="22" name="TextBox 21"/>
          <p:cNvSpPr txBox="1"/>
          <p:nvPr/>
        </p:nvSpPr>
        <p:spPr>
          <a:xfrm>
            <a:off x="6975310" y="3688138"/>
            <a:ext cx="2120203" cy="707886"/>
          </a:xfrm>
          <a:prstGeom prst="rect">
            <a:avLst/>
          </a:prstGeom>
          <a:noFill/>
        </p:spPr>
        <p:txBody>
          <a:bodyPr wrap="square" rtlCol="0">
            <a:spAutoFit/>
          </a:bodyPr>
          <a:lstStyle/>
          <a:p>
            <a:pPr algn="ctr"/>
            <a:r>
              <a:rPr lang="vi-VN" sz="2000" dirty="0">
                <a:solidFill>
                  <a:schemeClr val="bg1"/>
                </a:solidFill>
                <a:latin typeface="Times New Roman" panose="02020603050405020304" pitchFamily="18" charset="0"/>
                <a:cs typeface="Times New Roman" panose="02020603050405020304" pitchFamily="18" charset="0"/>
              </a:rPr>
              <a:t>Nấm đông trùng hạ thảo</a:t>
            </a:r>
          </a:p>
        </p:txBody>
      </p:sp>
      <p:pic>
        <p:nvPicPr>
          <p:cNvPr id="9" name="Picture 8"/>
          <p:cNvPicPr>
            <a:picLocks noChangeAspect="1"/>
          </p:cNvPicPr>
          <p:nvPr/>
        </p:nvPicPr>
        <p:blipFill>
          <a:blip r:embed="rId6"/>
          <a:stretch>
            <a:fillRect/>
          </a:stretch>
        </p:blipFill>
        <p:spPr>
          <a:xfrm>
            <a:off x="274427" y="999901"/>
            <a:ext cx="1851510" cy="3394239"/>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a:xfrm>
            <a:off x="1114816" y="2343236"/>
            <a:ext cx="976349" cy="276865"/>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1400" b="1" dirty="0">
                <a:solidFill>
                  <a:schemeClr val="accent6">
                    <a:lumMod val="75000"/>
                  </a:schemeClr>
                </a:solidFill>
                <a:latin typeface="Times New Roman" panose="02020603050405020304" pitchFamily="18" charset="0"/>
                <a:cs typeface="Times New Roman" panose="02020603050405020304" pitchFamily="18" charset="0"/>
              </a:rPr>
              <a:t>Bào tử túi</a:t>
            </a:r>
          </a:p>
        </p:txBody>
      </p:sp>
      <p:sp>
        <p:nvSpPr>
          <p:cNvPr id="23" name="Title 1">
            <a:extLst>
              <a:ext uri="{FF2B5EF4-FFF2-40B4-BE49-F238E27FC236}">
                <a16:creationId xmlns="" xmlns:a16="http://schemas.microsoft.com/office/drawing/2014/main" id="{1D401056-8B94-4B10-ABA5-ABEF43FFBA8D}"/>
              </a:ext>
            </a:extLst>
          </p:cNvPr>
          <p:cNvSpPr txBox="1">
            <a:spLocks/>
          </p:cNvSpPr>
          <p:nvPr/>
        </p:nvSpPr>
        <p:spPr bwMode="auto">
          <a:xfrm>
            <a:off x="1893999" y="330330"/>
            <a:ext cx="56492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85800" rtl="0" eaLnBrk="0" fontAlgn="base" hangingPunct="0">
              <a:lnSpc>
                <a:spcPct val="90000"/>
              </a:lnSpc>
              <a:spcBef>
                <a:spcPct val="0"/>
              </a:spcBef>
              <a:spcAft>
                <a:spcPct val="0"/>
              </a:spcAft>
              <a:defRPr sz="3300" kern="1200">
                <a:solidFill>
                  <a:schemeClr val="tx1"/>
                </a:solidFill>
                <a:latin typeface="Arial" panose="020B0604020202020204" pitchFamily="34" charset="0"/>
                <a:ea typeface="Arial Unicode MS" panose="020B0604020202020204" pitchFamily="34" charset="-122"/>
                <a:cs typeface="Arial" panose="020B0604020202020204" pitchFamily="34" charset="0"/>
              </a:defRPr>
            </a:lvl1pPr>
            <a:lvl2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2pPr>
            <a:lvl3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3pPr>
            <a:lvl4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4pPr>
            <a:lvl5pPr algn="l" defTabSz="685800" rtl="0" eaLnBrk="0" fontAlgn="base" hangingPunct="0">
              <a:lnSpc>
                <a:spcPct val="90000"/>
              </a:lnSpc>
              <a:spcBef>
                <a:spcPct val="0"/>
              </a:spcBef>
              <a:spcAft>
                <a:spcPct val="0"/>
              </a:spcAft>
              <a:defRPr sz="3300">
                <a:solidFill>
                  <a:schemeClr val="tx1"/>
                </a:solidFill>
                <a:latin typeface="Nexa Light" panose="02000000000000000000" pitchFamily="50" charset="0"/>
                <a:ea typeface="Arial Unicode MS" panose="020B0604020202020204" pitchFamily="34" charset="-128"/>
                <a:cs typeface="Arial Unicode MS" panose="020B0604020202020204" pitchFamily="34" charset="-128"/>
              </a:defRPr>
            </a:lvl5pPr>
            <a:lvl6pPr marL="4572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6pPr>
            <a:lvl7pPr marL="9144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7pPr>
            <a:lvl8pPr marL="13716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8pPr>
            <a:lvl9pPr marL="1828800" algn="l" defTabSz="685800" rtl="0" fontAlgn="base">
              <a:lnSpc>
                <a:spcPct val="90000"/>
              </a:lnSpc>
              <a:spcBef>
                <a:spcPct val="0"/>
              </a:spcBef>
              <a:spcAft>
                <a:spcPct val="0"/>
              </a:spcAft>
              <a:defRPr sz="3300">
                <a:solidFill>
                  <a:schemeClr val="tx1"/>
                </a:solidFill>
                <a:latin typeface="Nexa Light" panose="02000000000000000000" pitchFamily="50" charset="0"/>
                <a:ea typeface="华康少女文字W5(P)" panose="040F0500000000000000" pitchFamily="82" charset="-122"/>
              </a:defRPr>
            </a:lvl9pPr>
          </a:lstStyle>
          <a:p>
            <a:r>
              <a:rPr lang="en-US" sz="3000" b="1">
                <a:solidFill>
                  <a:schemeClr val="bg1"/>
                </a:solidFill>
                <a:latin typeface="Acumin Pro Condensed" panose="020B0806020202020204" pitchFamily="34" charset="0"/>
              </a:rPr>
              <a:t>TÌM HIỂU SỰ ĐA DẠNG CỦA NẤM</a:t>
            </a:r>
            <a:endParaRPr lang="en-US" sz="3000" b="1" dirty="0">
              <a:solidFill>
                <a:schemeClr val="bg1"/>
              </a:solidFill>
              <a:latin typeface="Acumin Pro Condensed" panose="020B0806020202020204" pitchFamily="34" charset="0"/>
            </a:endParaRPr>
          </a:p>
        </p:txBody>
      </p:sp>
      <p:sp>
        <p:nvSpPr>
          <p:cNvPr id="24" name="Rounded Rectangle 6">
            <a:extLst>
              <a:ext uri="{FF2B5EF4-FFF2-40B4-BE49-F238E27FC236}">
                <a16:creationId xmlns="" xmlns:a16="http://schemas.microsoft.com/office/drawing/2014/main" id="{9DFAD204-7B47-4645-9BC7-437BD398DFAF}"/>
              </a:ext>
            </a:extLst>
          </p:cNvPr>
          <p:cNvSpPr/>
          <p:nvPr/>
        </p:nvSpPr>
        <p:spPr>
          <a:xfrm>
            <a:off x="162387" y="4452366"/>
            <a:ext cx="3100993" cy="525310"/>
          </a:xfrm>
          <a:prstGeom prst="roundRect">
            <a:avLst>
              <a:gd name="adj" fmla="val 50000"/>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000" i="1" dirty="0">
                <a:solidFill>
                  <a:srgbClr val="FFFF00"/>
                </a:solidFill>
              </a:rPr>
              <a:t>Một số đại diện </a:t>
            </a:r>
            <a:r>
              <a:rPr lang="vi-VN" sz="2000" i="1" dirty="0" err="1">
                <a:solidFill>
                  <a:srgbClr val="FFFF00"/>
                </a:solidFill>
              </a:rPr>
              <a:t>nấm</a:t>
            </a:r>
            <a:r>
              <a:rPr lang="vi-VN" sz="2000" i="1" dirty="0">
                <a:solidFill>
                  <a:srgbClr val="FFFF00"/>
                </a:solidFill>
              </a:rPr>
              <a:t> </a:t>
            </a:r>
            <a:r>
              <a:rPr lang="en-US" sz="2000" i="1" dirty="0" err="1">
                <a:solidFill>
                  <a:srgbClr val="FFFF00"/>
                </a:solidFill>
              </a:rPr>
              <a:t>túi</a:t>
            </a:r>
            <a:endParaRPr lang="vi-VN" sz="2000" i="1" dirty="0">
              <a:solidFill>
                <a:srgbClr val="FFFF00"/>
              </a:solidFill>
            </a:endParaRPr>
          </a:p>
        </p:txBody>
      </p:sp>
      <p:cxnSp>
        <p:nvCxnSpPr>
          <p:cNvPr id="26" name="Straight Connector 14">
            <a:extLst>
              <a:ext uri="{FF2B5EF4-FFF2-40B4-BE49-F238E27FC236}">
                <a16:creationId xmlns="" xmlns:a16="http://schemas.microsoft.com/office/drawing/2014/main" id="{E676CCE7-938A-4D35-874A-1FBA54ECAB77}"/>
              </a:ext>
            </a:extLst>
          </p:cNvPr>
          <p:cNvCxnSpPr>
            <a:cxnSpLocks/>
          </p:cNvCxnSpPr>
          <p:nvPr/>
        </p:nvCxnSpPr>
        <p:spPr>
          <a:xfrm>
            <a:off x="3263380" y="4766231"/>
            <a:ext cx="5710292" cy="122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132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ircle(in)">
                                      <p:cBhvr>
                                        <p:cTn id="13" dur="2000"/>
                                        <p:tgtEl>
                                          <p:spTgt spid="205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par>
                                <p:cTn id="17" presetID="6" presetClass="entr" presetSubtype="16"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circle(in)">
                                      <p:cBhvr>
                                        <p:cTn id="19" dur="2000"/>
                                        <p:tgtEl>
                                          <p:spTgt spid="205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nodeType="withEffect">
                                  <p:stCondLst>
                                    <p:cond delay="0"/>
                                  </p:stCondLst>
                                  <p:childTnLst>
                                    <p:set>
                                      <p:cBhvr>
                                        <p:cTn id="24" dur="1" fill="hold">
                                          <p:stCondLst>
                                            <p:cond delay="0"/>
                                          </p:stCondLst>
                                        </p:cTn>
                                        <p:tgtEl>
                                          <p:spTgt spid="2066"/>
                                        </p:tgtEl>
                                        <p:attrNameLst>
                                          <p:attrName>style.visibility</p:attrName>
                                        </p:attrNameLst>
                                      </p:cBhvr>
                                      <p:to>
                                        <p:strVal val="visible"/>
                                      </p:to>
                                    </p:set>
                                    <p:animEffect transition="in" filter="circle(in)">
                                      <p:cBhvr>
                                        <p:cTn id="25" dur="2000"/>
                                        <p:tgtEl>
                                          <p:spTgt spid="206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par>
                                <p:cTn id="34" presetID="14" presetClass="entr" presetSubtype="1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366" y="10393"/>
            <a:ext cx="8318341" cy="1156727"/>
          </a:xfrm>
          <a:prstGeom prst="rect">
            <a:avLst/>
          </a:prstGeom>
          <a:noFill/>
        </p:spPr>
        <p:txBody>
          <a:bodyPr wrap="square" rtlCol="0">
            <a:spAutoFit/>
          </a:bodyPr>
          <a:lstStyle/>
          <a:p>
            <a:pPr algn="ctr">
              <a:lnSpc>
                <a:spcPct val="130000"/>
              </a:lnSpc>
            </a:pPr>
            <a:r>
              <a:rPr lang="vi-VN" sz="2800" b="1" dirty="0">
                <a:solidFill>
                  <a:schemeClr val="bg1"/>
                </a:solidFill>
                <a:latin typeface="Times New Roman" panose="02020603050405020304" pitchFamily="18" charset="0"/>
                <a:cs typeface="Times New Roman" panose="02020603050405020304" pitchFamily="18" charset="0"/>
              </a:rPr>
              <a:t>THẢO LUẬN NHÓM</a:t>
            </a:r>
          </a:p>
          <a:p>
            <a:pPr algn="ctr">
              <a:lnSpc>
                <a:spcPct val="130000"/>
              </a:lnSpc>
            </a:pPr>
            <a:r>
              <a:rPr lang="vi-VN" sz="2800" dirty="0">
                <a:solidFill>
                  <a:schemeClr val="bg1"/>
                </a:solidFill>
                <a:latin typeface="Times New Roman" panose="02020603050405020304" pitchFamily="18" charset="0"/>
                <a:cs typeface="Times New Roman" panose="02020603050405020304" pitchFamily="18" charset="0"/>
              </a:rPr>
              <a:t>Hoàn thành phiếu học tập dưới đây:</a:t>
            </a:r>
          </a:p>
        </p:txBody>
      </p:sp>
      <p:graphicFrame>
        <p:nvGraphicFramePr>
          <p:cNvPr id="5" name="Table 4"/>
          <p:cNvGraphicFramePr>
            <a:graphicFrameLocks noGrp="1"/>
          </p:cNvGraphicFramePr>
          <p:nvPr>
            <p:extLst>
              <p:ext uri="{D42A27DB-BD31-4B8C-83A1-F6EECF244321}">
                <p14:modId xmlns:p14="http://schemas.microsoft.com/office/powerpoint/2010/main" val="1990660207"/>
              </p:ext>
            </p:extLst>
          </p:nvPr>
        </p:nvGraphicFramePr>
        <p:xfrm>
          <a:off x="163222" y="1141571"/>
          <a:ext cx="8845972" cy="4001929"/>
        </p:xfrm>
        <a:graphic>
          <a:graphicData uri="http://schemas.openxmlformats.org/drawingml/2006/table">
            <a:tbl>
              <a:tblPr firstRow="1" bandRow="1">
                <a:tableStyleId>{7DF18680-E054-41AD-8BC1-D1AEF772440D}</a:tableStyleId>
              </a:tblPr>
              <a:tblGrid>
                <a:gridCol w="4062350">
                  <a:extLst>
                    <a:ext uri="{9D8B030D-6E8A-4147-A177-3AD203B41FA5}">
                      <a16:colId xmlns="" xmlns:a16="http://schemas.microsoft.com/office/drawing/2014/main" val="20000"/>
                    </a:ext>
                  </a:extLst>
                </a:gridCol>
                <a:gridCol w="2391811">
                  <a:extLst>
                    <a:ext uri="{9D8B030D-6E8A-4147-A177-3AD203B41FA5}">
                      <a16:colId xmlns="" xmlns:a16="http://schemas.microsoft.com/office/drawing/2014/main" val="20001"/>
                    </a:ext>
                  </a:extLst>
                </a:gridCol>
                <a:gridCol w="2391811">
                  <a:extLst>
                    <a:ext uri="{9D8B030D-6E8A-4147-A177-3AD203B41FA5}">
                      <a16:colId xmlns="" xmlns:a16="http://schemas.microsoft.com/office/drawing/2014/main" val="20002"/>
                    </a:ext>
                  </a:extLst>
                </a:gridCol>
              </a:tblGrid>
              <a:tr h="1016180">
                <a:tc gridSpan="3">
                  <a:txBody>
                    <a:bodyPr/>
                    <a:lstStyle/>
                    <a:p>
                      <a:pPr algn="ctr">
                        <a:lnSpc>
                          <a:spcPct val="130000"/>
                        </a:lnSpc>
                      </a:pPr>
                      <a:r>
                        <a:rPr lang="en-US" sz="2800" noProof="0" dirty="0">
                          <a:latin typeface="#9Slide03 Cabin Condensed Bold" panose="00000806000000000000" pitchFamily="2" charset="0"/>
                        </a:rPr>
                        <a:t>PHIẾU</a:t>
                      </a:r>
                      <a:r>
                        <a:rPr lang="en-US" sz="2800" baseline="0" noProof="0" dirty="0">
                          <a:latin typeface="#9Slide03 Cabin Condensed Bold" panose="00000806000000000000" pitchFamily="2" charset="0"/>
                        </a:rPr>
                        <a:t> HỌC TẬP SỐ 1 – SINH HỌC 6</a:t>
                      </a:r>
                    </a:p>
                    <a:p>
                      <a:pPr algn="ctr">
                        <a:lnSpc>
                          <a:spcPct val="130000"/>
                        </a:lnSpc>
                      </a:pPr>
                      <a:r>
                        <a:rPr lang="vi-VN" sz="1600" baseline="0" noProof="0" dirty="0">
                          <a:latin typeface="#9Slide03 Cabin Condensed Bold" panose="00000806000000000000" pitchFamily="2" charset="0"/>
                        </a:rPr>
                        <a:t>Nhóm:                                                  Lớp:</a:t>
                      </a:r>
                      <a:endParaRPr lang="vi-VN" sz="1600" noProof="0" dirty="0">
                        <a:latin typeface="#9Slide03 Cabin Condensed Bold" panose="00000806000000000000" pitchFamily="2" charset="0"/>
                      </a:endParaRPr>
                    </a:p>
                  </a:txBody>
                  <a:tcPr marL="68580" marR="68580" marT="34290" marB="34290" anchor="ctr">
                    <a:solidFill>
                      <a:schemeClr val="accent4">
                        <a:lumMod val="75000"/>
                      </a:schemeClr>
                    </a:solidFill>
                  </a:tcPr>
                </a:tc>
                <a:tc hMerge="1">
                  <a:txBody>
                    <a:bodyPr/>
                    <a:lstStyle/>
                    <a:p>
                      <a:endParaRPr lang="en-US" dirty="0"/>
                    </a:p>
                  </a:txBody>
                  <a:tcPr/>
                </a:tc>
                <a:tc hMerge="1">
                  <a:txBody>
                    <a:bodyPr/>
                    <a:lstStyle/>
                    <a:p>
                      <a:endParaRPr lang="en-US"/>
                    </a:p>
                  </a:txBody>
                  <a:tcPr/>
                </a:tc>
                <a:extLst>
                  <a:ext uri="{0D108BD9-81ED-4DB2-BD59-A6C34878D82A}">
                    <a16:rowId xmlns="" xmlns:a16="http://schemas.microsoft.com/office/drawing/2014/main" val="10000"/>
                  </a:ext>
                </a:extLst>
              </a:tr>
              <a:tr h="653454">
                <a:tc>
                  <a:txBody>
                    <a:bodyPr/>
                    <a:lstStyle/>
                    <a:p>
                      <a:pPr algn="ctr">
                        <a:lnSpc>
                          <a:spcPct val="130000"/>
                        </a:lnSpc>
                      </a:pPr>
                      <a:r>
                        <a:rPr lang="vi-VN" sz="1800" noProof="0" dirty="0">
                          <a:latin typeface="#9Slide03 Cabin Condensed Bold" panose="00000806000000000000" pitchFamily="2" charset="0"/>
                        </a:rPr>
                        <a:t>Câu</a:t>
                      </a:r>
                      <a:r>
                        <a:rPr lang="vi-VN" sz="1800" baseline="0" noProof="0" dirty="0">
                          <a:latin typeface="#9Slide03 Cabin Condensed Bold" panose="00000806000000000000" pitchFamily="2" charset="0"/>
                        </a:rPr>
                        <a:t> hỏi</a:t>
                      </a:r>
                      <a:endParaRPr lang="vi-VN" sz="1800" noProof="0" dirty="0">
                        <a:latin typeface="#9Slide03 Cabin Condensed Bold" panose="00000806000000000000" pitchFamily="2" charset="0"/>
                      </a:endParaRPr>
                    </a:p>
                  </a:txBody>
                  <a:tcPr marL="68580" marR="68580" marT="34290" marB="34290" anchor="ctr">
                    <a:solidFill>
                      <a:schemeClr val="accent2">
                        <a:lumMod val="20000"/>
                        <a:lumOff val="80000"/>
                      </a:schemeClr>
                    </a:solidFill>
                  </a:tcPr>
                </a:tc>
                <a:tc gridSpan="2">
                  <a:txBody>
                    <a:bodyPr/>
                    <a:lstStyle/>
                    <a:p>
                      <a:pPr algn="ctr">
                        <a:lnSpc>
                          <a:spcPct val="130000"/>
                        </a:lnSpc>
                      </a:pPr>
                      <a:r>
                        <a:rPr lang="vi-VN" sz="1800" noProof="0" dirty="0">
                          <a:latin typeface="#9Slide03 Cabin Condensed Bold" panose="00000806000000000000" pitchFamily="2" charset="0"/>
                        </a:rPr>
                        <a:t>Trả lời</a:t>
                      </a:r>
                    </a:p>
                  </a:txBody>
                  <a:tcPr marL="68580" marR="68580" marT="34290" marB="34290" anchor="ctr">
                    <a:solidFill>
                      <a:schemeClr val="accent2">
                        <a:lumMod val="20000"/>
                        <a:lumOff val="80000"/>
                      </a:schemeClr>
                    </a:solidFill>
                  </a:tcPr>
                </a:tc>
                <a:tc hMerge="1">
                  <a:txBody>
                    <a:bodyPr/>
                    <a:lstStyle/>
                    <a:p>
                      <a:endParaRPr lang="en-US"/>
                    </a:p>
                  </a:txBody>
                  <a:tcPr/>
                </a:tc>
                <a:extLst>
                  <a:ext uri="{0D108BD9-81ED-4DB2-BD59-A6C34878D82A}">
                    <a16:rowId xmlns="" xmlns:a16="http://schemas.microsoft.com/office/drawing/2014/main" val="10001"/>
                  </a:ext>
                </a:extLst>
              </a:tr>
              <a:tr h="942877">
                <a:tc>
                  <a:txBody>
                    <a:bodyPr/>
                    <a:lstStyle/>
                    <a:p>
                      <a:pPr algn="just">
                        <a:lnSpc>
                          <a:spcPct val="130000"/>
                        </a:lnSpc>
                      </a:pPr>
                      <a:r>
                        <a:rPr lang="en-US" sz="1800" noProof="0" dirty="0">
                          <a:latin typeface="#9Slide03 Cabin Condensed Bold" panose="00000806000000000000" pitchFamily="2" charset="0"/>
                        </a:rPr>
                        <a:t>1. </a:t>
                      </a:r>
                      <a:r>
                        <a:rPr lang="vi-VN" sz="1800" noProof="0" dirty="0">
                          <a:latin typeface="#9Slide03 Cabin Condensed Bold" panose="00000806000000000000" pitchFamily="2" charset="0"/>
                        </a:rPr>
                        <a:t>Hãy</a:t>
                      </a:r>
                      <a:r>
                        <a:rPr lang="vi-VN" sz="1800" baseline="0" noProof="0" dirty="0">
                          <a:latin typeface="#9Slide03 Cabin Condensed Bold" panose="00000806000000000000" pitchFamily="2" charset="0"/>
                        </a:rPr>
                        <a:t> nhận xét về hình dạng của nấm</a:t>
                      </a:r>
                      <a:r>
                        <a:rPr lang="en-US" sz="1800" baseline="0" noProof="0" dirty="0">
                          <a:latin typeface="#9Slide03 Cabin Condensed Bold" panose="00000806000000000000" pitchFamily="2" charset="0"/>
                        </a:rPr>
                        <a:t>. </a:t>
                      </a:r>
                      <a:endParaRPr lang="vi-VN" sz="1800" noProof="0" dirty="0">
                        <a:latin typeface="#9Slide03 Cabin Condensed Bold" panose="00000806000000000000" pitchFamily="2" charset="0"/>
                      </a:endParaRPr>
                    </a:p>
                  </a:txBody>
                  <a:tcPr marL="68580" marR="68580" marT="34290" marB="34290" anchor="ctr"/>
                </a:tc>
                <a:tc gridSpan="2">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solidFill>
                      <a:schemeClr val="accent3">
                        <a:lumMod val="20000"/>
                        <a:lumOff val="80000"/>
                      </a:schemeClr>
                    </a:solidFill>
                  </a:tcPr>
                </a:tc>
                <a:tc hMerge="1">
                  <a:txBody>
                    <a:bodyPr/>
                    <a:lstStyle/>
                    <a:p>
                      <a:pPr algn="ctr">
                        <a:lnSpc>
                          <a:spcPct val="130000"/>
                        </a:lnSpc>
                      </a:pPr>
                      <a:endParaRPr lang="vi-VN" sz="2400" noProof="0" dirty="0">
                        <a:latin typeface="#9Slide03 Cabin Condensed Bold" panose="00000806000000000000" pitchFamily="2" charset="0"/>
                      </a:endParaRPr>
                    </a:p>
                  </a:txBody>
                  <a:tcPr anchor="ctr">
                    <a:solidFill>
                      <a:schemeClr val="accent3">
                        <a:lumMod val="20000"/>
                        <a:lumOff val="80000"/>
                      </a:schemeClr>
                    </a:solidFill>
                  </a:tcPr>
                </a:tc>
                <a:extLst>
                  <a:ext uri="{0D108BD9-81ED-4DB2-BD59-A6C34878D82A}">
                    <a16:rowId xmlns="" xmlns:a16="http://schemas.microsoft.com/office/drawing/2014/main" val="10002"/>
                  </a:ext>
                </a:extLst>
              </a:tr>
              <a:tr h="621454">
                <a:tc rowSpan="2">
                  <a:txBody>
                    <a:bodyPr/>
                    <a:lstStyle/>
                    <a:p>
                      <a:pPr algn="just">
                        <a:lnSpc>
                          <a:spcPct val="130000"/>
                        </a:lnSpc>
                      </a:pPr>
                      <a:r>
                        <a:rPr lang="en-US" sz="1800" noProof="0" dirty="0">
                          <a:latin typeface="#9Slide03 Cabin Condensed Bold" panose="00000806000000000000" pitchFamily="2" charset="0"/>
                        </a:rPr>
                        <a:t>2. </a:t>
                      </a:r>
                      <a:r>
                        <a:rPr lang="vi-VN" sz="1800" noProof="0" dirty="0">
                          <a:latin typeface="#9Slide03 Cabin Condensed Bold" panose="00000806000000000000" pitchFamily="2" charset="0"/>
                        </a:rPr>
                        <a:t>Hãy</a:t>
                      </a:r>
                      <a:r>
                        <a:rPr lang="vi-VN" sz="1800" baseline="0" noProof="0" dirty="0">
                          <a:latin typeface="#9Slide03 Cabin Condensed Bold" panose="00000806000000000000" pitchFamily="2" charset="0"/>
                        </a:rPr>
                        <a:t> chỉ ra điểm khác biệt giữa cấu tạo cơ thể </a:t>
                      </a:r>
                      <a:r>
                        <a:rPr lang="vi-VN" sz="1800" baseline="0" noProof="0" dirty="0" err="1">
                          <a:latin typeface="#9Slide03 Cabin Condensed Bold" panose="00000806000000000000" pitchFamily="2" charset="0"/>
                        </a:rPr>
                        <a:t>nấm</a:t>
                      </a:r>
                      <a:r>
                        <a:rPr lang="vi-VN" sz="1800" baseline="0" noProof="0" dirty="0">
                          <a:latin typeface="#9Slide03 Cabin Condensed Bold" panose="00000806000000000000" pitchFamily="2" charset="0"/>
                        </a:rPr>
                        <a:t> đ</a:t>
                      </a:r>
                      <a:r>
                        <a:rPr lang="en-US" sz="1800" baseline="0" noProof="0" dirty="0">
                          <a:latin typeface="#9Slide03 Cabin Condensed Bold" panose="00000806000000000000" pitchFamily="2" charset="0"/>
                        </a:rPr>
                        <a:t>ộ</a:t>
                      </a:r>
                      <a:r>
                        <a:rPr lang="vi-VN" sz="1800" baseline="0" noProof="0" dirty="0">
                          <a:latin typeface="#9Slide03 Cabin Condensed Bold" panose="00000806000000000000" pitchFamily="2" charset="0"/>
                        </a:rPr>
                        <a:t>c và các loại nấm khác.</a:t>
                      </a:r>
                      <a:endParaRPr lang="vi-VN" sz="1800" noProof="0" dirty="0">
                        <a:latin typeface="#9Slide03 Cabin Condensed Bold" panose="00000806000000000000" pitchFamily="2" charset="0"/>
                      </a:endParaRPr>
                    </a:p>
                  </a:txBody>
                  <a:tcPr marL="68580" marR="68580" marT="34290" marB="34290" anchor="ctr"/>
                </a:tc>
                <a:tc>
                  <a:txBody>
                    <a:bodyPr/>
                    <a:lstStyle/>
                    <a:p>
                      <a:pPr algn="ctr">
                        <a:lnSpc>
                          <a:spcPct val="130000"/>
                        </a:lnSpc>
                      </a:pPr>
                      <a:r>
                        <a:rPr lang="vi-VN" sz="1800" noProof="0" dirty="0">
                          <a:solidFill>
                            <a:srgbClr val="002060"/>
                          </a:solidFill>
                          <a:latin typeface="#9Slide03 Cabin Condensed Bold" panose="00000806000000000000" pitchFamily="2" charset="0"/>
                        </a:rPr>
                        <a:t>Nấm thường</a:t>
                      </a:r>
                    </a:p>
                  </a:txBody>
                  <a:tcPr marL="68580" marR="68580" marT="34290" marB="34290" anchor="ctr"/>
                </a:tc>
                <a:tc>
                  <a:txBody>
                    <a:bodyPr/>
                    <a:lstStyle/>
                    <a:p>
                      <a:pPr algn="ctr">
                        <a:lnSpc>
                          <a:spcPct val="130000"/>
                        </a:lnSpc>
                      </a:pPr>
                      <a:r>
                        <a:rPr lang="vi-VN" sz="1800" noProof="0" dirty="0">
                          <a:solidFill>
                            <a:srgbClr val="002060"/>
                          </a:solidFill>
                          <a:latin typeface="#9Slide03 Cabin Condensed Bold" panose="00000806000000000000" pitchFamily="2" charset="0"/>
                        </a:rPr>
                        <a:t>Nấm độc</a:t>
                      </a:r>
                    </a:p>
                  </a:txBody>
                  <a:tcPr marL="68580" marR="68580" marT="34290" marB="34290" anchor="ctr"/>
                </a:tc>
                <a:extLst>
                  <a:ext uri="{0D108BD9-81ED-4DB2-BD59-A6C34878D82A}">
                    <a16:rowId xmlns="" xmlns:a16="http://schemas.microsoft.com/office/drawing/2014/main" val="10003"/>
                  </a:ext>
                </a:extLst>
              </a:tr>
              <a:tr h="767964">
                <a:tc vMerge="1">
                  <a:txBody>
                    <a:bodyPr/>
                    <a:lstStyle/>
                    <a:p>
                      <a:endParaRPr lang="en-US"/>
                    </a:p>
                  </a:txBody>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solidFill>
                      <a:schemeClr val="accent3">
                        <a:lumMod val="20000"/>
                        <a:lumOff val="80000"/>
                      </a:schemeClr>
                    </a:solidFill>
                  </a:tcPr>
                </a:tc>
                <a:tc>
                  <a:txBody>
                    <a:bodyPr/>
                    <a:lstStyle/>
                    <a:p>
                      <a:pPr algn="ctr">
                        <a:lnSpc>
                          <a:spcPct val="130000"/>
                        </a:lnSpc>
                      </a:pPr>
                      <a:r>
                        <a:rPr lang="en-US" sz="1800" noProof="0" dirty="0">
                          <a:latin typeface="#9Slide03 Cabin Condensed Bold" panose="00000806000000000000" pitchFamily="2" charset="0"/>
                        </a:rPr>
                        <a:t>?</a:t>
                      </a:r>
                      <a:endParaRPr lang="vi-VN" sz="1800" noProof="0" dirty="0">
                        <a:latin typeface="#9Slide03 Cabin Condensed Bold" panose="00000806000000000000" pitchFamily="2" charset="0"/>
                      </a:endParaRPr>
                    </a:p>
                  </a:txBody>
                  <a:tcPr marL="68580" marR="68580" marT="34290" marB="34290" anchor="ctr">
                    <a:solidFill>
                      <a:schemeClr val="accent3">
                        <a:lumMod val="20000"/>
                        <a:lumOff val="80000"/>
                      </a:schemeClr>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419207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4681</TotalTime>
  <Words>2534</Words>
  <Application>Microsoft Office PowerPoint</Application>
  <PresentationFormat>On-screen Show (16:9)</PresentationFormat>
  <Paragraphs>258</Paragraphs>
  <Slides>38</Slides>
  <Notes>6</Notes>
  <HiddenSlides>0</HiddenSlides>
  <MMClips>1</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38</vt:i4>
      </vt:variant>
    </vt:vector>
  </HeadingPairs>
  <TitlesOfParts>
    <vt:vector size="67" baseType="lpstr">
      <vt:lpstr>Arial Unicode MS</vt:lpstr>
      <vt:lpstr>微软雅黑</vt:lpstr>
      <vt:lpstr>宋体</vt:lpstr>
      <vt:lpstr>#9Slide03 AmpleSoft</vt:lpstr>
      <vt:lpstr>#9Slide03 Cabin Condensed</vt:lpstr>
      <vt:lpstr>#9Slide03 Cabin Condensed Bold</vt:lpstr>
      <vt:lpstr>#9Slide03 FS Neusa Bold</vt:lpstr>
      <vt:lpstr>#9Slide03 Roboto Condensed Ligh</vt:lpstr>
      <vt:lpstr>#9Slide03 Swiss Condensed Bold</vt:lpstr>
      <vt:lpstr>#9Slide05 Brannboll Ny</vt:lpstr>
      <vt:lpstr>.VnBlack</vt:lpstr>
      <vt:lpstr>000 DanPanosian TB</vt:lpstr>
      <vt:lpstr>000 Marvin [TeddyBear]</vt:lpstr>
      <vt:lpstr>Acumin Pro Condensed</vt:lpstr>
      <vt:lpstr>Agency FB</vt:lpstr>
      <vt:lpstr>Arial</vt:lpstr>
      <vt:lpstr>Calibri</vt:lpstr>
      <vt:lpstr>Calibri Light</vt:lpstr>
      <vt:lpstr>Courier New</vt:lpstr>
      <vt:lpstr>Nexa Light</vt:lpstr>
      <vt:lpstr>Segoe UI Black</vt:lpstr>
      <vt:lpstr>Segoe UI Semibold</vt:lpstr>
      <vt:lpstr>Times New Roman</vt:lpstr>
      <vt:lpstr>Wingdings</vt:lpstr>
      <vt:lpstr>冬青黑体简体中文 W3</vt:lpstr>
      <vt:lpstr>华康少女文字W5(P)</vt:lpstr>
      <vt:lpstr>方正正黑简体</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2. TÌM HIỂU SỰ ĐA DẠNG CỦA NẤM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BỆNH DO NẤM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iTianKong.com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Microsoft account</cp:lastModifiedBy>
  <cp:revision>771</cp:revision>
  <dcterms:created xsi:type="dcterms:W3CDTF">2015-03-31T05:49:04Z</dcterms:created>
  <dcterms:modified xsi:type="dcterms:W3CDTF">2023-01-31T04:47:59Z</dcterms:modified>
</cp:coreProperties>
</file>