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5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4" r:id="rId18"/>
    <p:sldId id="256" r:id="rId19"/>
    <p:sldId id="258" r:id="rId20"/>
    <p:sldId id="259" r:id="rId21"/>
    <p:sldId id="260" r:id="rId22"/>
    <p:sldId id="261" r:id="rId23"/>
    <p:sldId id="265" r:id="rId24"/>
    <p:sldId id="285" r:id="rId25"/>
    <p:sldId id="266" r:id="rId26"/>
    <p:sldId id="268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3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E845-A479-4404-BC60-FB2C559AF6E1}" type="datetimeFigureOut">
              <a:rPr lang="en-US" smtClean="0"/>
              <a:t>2022-10-28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E4F8A-1461-4F20-A166-D02E98FE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7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2022-10-28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9.xml"/><Relationship Id="rId7" Type="http://schemas.openxmlformats.org/officeDocument/2006/relationships/image" Target="../media/image43.jpeg"/><Relationship Id="rId12" Type="http://schemas.openxmlformats.org/officeDocument/2006/relationships/slide" Target="slide2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slide" Target="slide20.xml"/><Relationship Id="rId10" Type="http://schemas.openxmlformats.org/officeDocument/2006/relationships/slide" Target="slide23.xml"/><Relationship Id="rId4" Type="http://schemas.openxmlformats.org/officeDocument/2006/relationships/image" Target="../media/image41.png"/><Relationship Id="rId9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:\Địa 2022\Hình nền\Thầy có\Thầy có\images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781175"/>
            <a:ext cx="7543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 1: </a:t>
            </a:r>
            <a:r>
              <a:rPr lang="vi-VN" sz="2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 các ngành công nghiệp sau, ngành nào của nước ta có thế mạnh đặc biệt và cần đi trước một bước so với các ngành khác?</a:t>
            </a:r>
          </a:p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Công nghiệp điện tử.</a:t>
            </a:r>
          </a:p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Công nghiệp hoá chất.</a:t>
            </a:r>
          </a:p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Công nghiệp thực phẩm.</a:t>
            </a:r>
          </a:p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D. Công nghiệp năng lượng.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3810000"/>
            <a:ext cx="381000" cy="423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276725"/>
            <a:ext cx="7696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vi-VN" sz="2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Ngành công nghiệp năng lượng phát triển mạnh nhất ở Bà Rịa – Vũng Tàu là:</a:t>
            </a:r>
          </a:p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Than</a:t>
            </a:r>
          </a:p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Hoá dầu</a:t>
            </a:r>
          </a:p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Nhiệt điện</a:t>
            </a:r>
          </a:p>
          <a:p>
            <a:r>
              <a:rPr lang="vi-VN" sz="2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D. Thuỷ điện.</a:t>
            </a:r>
          </a:p>
        </p:txBody>
      </p:sp>
      <p:sp>
        <p:nvSpPr>
          <p:cNvPr id="8" name="Oval 7"/>
          <p:cNvSpPr/>
          <p:nvPr/>
        </p:nvSpPr>
        <p:spPr>
          <a:xfrm>
            <a:off x="914400" y="5614988"/>
            <a:ext cx="381000" cy="423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2561" y="1028301"/>
            <a:ext cx="27318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Khởi động:</a:t>
            </a:r>
          </a:p>
        </p:txBody>
      </p:sp>
    </p:spTree>
    <p:extLst>
      <p:ext uri="{BB962C8B-B14F-4D97-AF65-F5344CB8AC3E}">
        <p14:creationId xmlns:p14="http://schemas.microsoft.com/office/powerpoint/2010/main" val="27750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loating-Market-f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5913"/>
            <a:ext cx="27511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j1306805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75113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mia16512912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84325"/>
            <a:ext cx="27289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33400" y="585788"/>
            <a:ext cx="80772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Qua các bức ảnh dưới đây, 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kết hợp cùng SGK cho biết vai trò của dịch vụ trong đời sống và sản xuất?</a:t>
            </a:r>
          </a:p>
        </p:txBody>
      </p:sp>
      <p:pic>
        <p:nvPicPr>
          <p:cNvPr id="8" name="Picture 10" descr="images404707_LD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728913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avat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595438"/>
            <a:ext cx="27051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sieu_t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116388"/>
            <a:ext cx="27051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Địa 2022\Hình nền\Thầy có\Thầy có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371600" y="3625850"/>
            <a:ext cx="7162800" cy="163195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Cung cấp nguyên liệu, vật tư sản xuất và tiêu thụ sản phẩm cho các ngành kinh tế.</a:t>
            </a:r>
          </a:p>
          <a:p>
            <a:pPr>
              <a:buFontTx/>
              <a:buChar char="-"/>
              <a:defRPr/>
            </a:pP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Tạo ra mối liên hệ giữa các ngành sản xuất trong nước và với nước ngoài.</a:t>
            </a:r>
          </a:p>
          <a:p>
            <a:pPr>
              <a:defRPr/>
            </a:pP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Tạo ra nhiều việc làm, nâng cao đời sống nhân dân.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90600" y="3284538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2. Vai trò của dịch vụ trong sản xuất và đời sống: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123"/>
          <p:cNvSpPr txBox="1">
            <a:spLocks noChangeArrowheads="1"/>
          </p:cNvSpPr>
          <p:nvPr/>
        </p:nvSpPr>
        <p:spPr bwMode="auto">
          <a:xfrm>
            <a:off x="685800" y="2482850"/>
            <a:ext cx="5715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124"/>
          <p:cNvSpPr txBox="1">
            <a:spLocks noChangeArrowheads="1"/>
          </p:cNvSpPr>
          <p:nvPr/>
        </p:nvSpPr>
        <p:spPr bwMode="auto">
          <a:xfrm>
            <a:off x="990600" y="2884488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1. Cơ cấu ngành dịch vụ: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97013" y="1568450"/>
            <a:ext cx="8382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411413" y="1720850"/>
            <a:ext cx="533400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</p:spTree>
    <p:extLst>
      <p:ext uri="{BB962C8B-B14F-4D97-AF65-F5344CB8AC3E}">
        <p14:creationId xmlns:p14="http://schemas.microsoft.com/office/powerpoint/2010/main" val="18403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95300" y="228600"/>
            <a:ext cx="8153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Dựa vào kiến thức đã học và sự hiểu biết của bản thân, hãy phân tích vai trò của ngành bưu chính - viễn thông trong sản xuất và đời sống?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381000" y="4962525"/>
            <a:ext cx="822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b="1" i="1" dirty="0">
                <a:solidFill>
                  <a:srgbClr val="FF0000"/>
                </a:solidFill>
                <a:latin typeface="Times New Roman" pitchFamily="18" charset="0"/>
              </a:rPr>
              <a:t>+ Trong sản xuất: giúp các nhà kinh doanh chỉ đạo sản xuất, tạo cầu nối cho cơ sở sản xuất, giữa các vùng, giữa nước ta với các nước khác trên thế giới.</a:t>
            </a:r>
          </a:p>
        </p:txBody>
      </p:sp>
      <p:pic>
        <p:nvPicPr>
          <p:cNvPr id="6" name="Picture 27" descr="viet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43000"/>
            <a:ext cx="43799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CV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4754"/>
          <a:stretch>
            <a:fillRect/>
          </a:stretch>
        </p:blipFill>
        <p:spPr bwMode="auto">
          <a:xfrm>
            <a:off x="4572000" y="11430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5562600"/>
            <a:ext cx="8172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 i="1">
                <a:solidFill>
                  <a:srgbClr val="FF0000"/>
                </a:solidFill>
                <a:latin typeface="Times New Roman" pitchFamily="18" charset="0"/>
              </a:rPr>
              <a:t>+ Trong đời sống: vận chuyển thông tin kịp thời, chính xác giúp cho con người xích lại gần nhau, giảm khoảng cách không gian lãnh thổ,...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87538" y="4921250"/>
            <a:ext cx="446405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+ Vận chuyển thư, điện báo, internet ..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+ Công tác cứu nạn, cứu hộ...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+ Kinh doanh (giá cả thị trường)…</a:t>
            </a:r>
          </a:p>
        </p:txBody>
      </p:sp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8001000" y="6243638"/>
            <a:ext cx="483476" cy="3444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990600" y="1447800"/>
            <a:ext cx="7315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II. Đặc điểm phát triển và phân bố các ngành dịch vụ ở nước ta: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338263" y="1828800"/>
            <a:ext cx="2700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1. Đặc điểm phát triển: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7676"/>
            <a:ext cx="561975" cy="39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23"/>
          <p:cNvSpPr txBox="1">
            <a:spLocks noChangeArrowheads="1"/>
          </p:cNvSpPr>
          <p:nvPr/>
        </p:nvSpPr>
        <p:spPr bwMode="auto">
          <a:xfrm>
            <a:off x="990600" y="106680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97013" y="152400"/>
            <a:ext cx="8382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411413" y="304800"/>
            <a:ext cx="533400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762000" y="2103438"/>
            <a:ext cx="8001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i="1">
                <a:latin typeface="Times New Roman" pitchFamily="18" charset="0"/>
              </a:rPr>
              <a:t>Tỉ trọng dịch vụ trong GDP của Việt Nam và một số nước trên thế giới (năm 2002)</a:t>
            </a:r>
          </a:p>
        </p:txBody>
      </p:sp>
      <p:graphicFrame>
        <p:nvGraphicFramePr>
          <p:cNvPr id="11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740995"/>
              </p:ext>
            </p:extLst>
          </p:nvPr>
        </p:nvGraphicFramePr>
        <p:xfrm>
          <a:off x="533400" y="2743200"/>
          <a:ext cx="8229600" cy="2057400"/>
        </p:xfrm>
        <a:graphic>
          <a:graphicData uri="http://schemas.openxmlformats.org/drawingml/2006/table">
            <a:tbl>
              <a:tblPr/>
              <a:tblGrid>
                <a:gridCol w="17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Quốc gia 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Việt Nam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Hoa Kì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Pháp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Hàn Quốc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Ma- lai- xi-a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Trung Quốc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Cam- pu- chia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Tỉ trọng DV trong cơ cấu GDP(%)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38.5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72.0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76.0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54.1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41.9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33.0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42,4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1066800" y="5772150"/>
            <a:ext cx="7620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i="1" dirty="0">
                <a:solidFill>
                  <a:srgbClr val="000099"/>
                </a:solidFill>
                <a:latin typeface="Times New Roman" pitchFamily="18" charset="0"/>
              </a:rPr>
              <a:t>=&gt; So với các nước trong khu vực và các nước phát triển thì còn thấp. </a:t>
            </a:r>
            <a:endParaRPr lang="en-US" sz="20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38200" y="5105400"/>
            <a:ext cx="8027987" cy="70802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Khu vực dịch vụ thu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hút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26.1% lao động, chiếm tỉ trọng trong cơ cấu GDP 38,2% (2007).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38200" y="5715000"/>
            <a:ext cx="8229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i="1" dirty="0">
                <a:latin typeface="Times New Roman" pitchFamily="18" charset="0"/>
              </a:rPr>
              <a:t>- Ngành dịch vụ ở nước ta phát triển khá nhanh và ngày càng đa dạng hơn.</a:t>
            </a:r>
            <a:endParaRPr lang="en-US" sz="2000" b="1" i="1" dirty="0">
              <a:latin typeface="Times New Roman" pitchFamily="18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5" y="5029200"/>
            <a:ext cx="54106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4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2" grpId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7700" y="2689520"/>
            <a:ext cx="4343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b="1" dirty="0">
                <a:latin typeface="Times New Roman" pitchFamily="18" charset="0"/>
              </a:rPr>
              <a:t>Hình 13.1.Biểu đồ cơ cấu GDP của các ngành dịch vụ, năm 2002 (%)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105400" y="228600"/>
            <a:ext cx="3733800" cy="143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     Tính tỉ trọng của các nhóm dịch vụ: dịch vụ tiêu dùng, dịch vụ sản xuất, dịch vụ công cộng? Em có nhận xét gì?</a:t>
            </a:r>
          </a:p>
        </p:txBody>
      </p:sp>
      <p:pic>
        <p:nvPicPr>
          <p:cNvPr id="6" name="Picture 9" descr="tranh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6700"/>
            <a:ext cx="5087816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28193" y="1143000"/>
            <a:ext cx="76200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26,8%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33600" y="2362200"/>
            <a:ext cx="68580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22,2%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16724" y="5486400"/>
            <a:ext cx="65032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i="1" dirty="0">
                <a:solidFill>
                  <a:srgbClr val="FF0000"/>
                </a:solidFill>
                <a:latin typeface="Times New Roman" pitchFamily="18" charset="0"/>
              </a:rPr>
              <a:t>Vấn đề trong phát triển dịch vụ của nước ta hiện nay là gì?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486400" y="1731005"/>
            <a:ext cx="3352800" cy="85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rgbClr val="000099"/>
                </a:solidFill>
                <a:latin typeface="Times New Roman" pitchFamily="18" charset="0"/>
              </a:rPr>
              <a:t> Tỉ trọng dịch vụ sản xuất,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rgbClr val="000099"/>
                </a:solidFill>
                <a:latin typeface="Times New Roman" pitchFamily="18" charset="0"/>
              </a:rPr>
              <a:t>dịch vụ công cộng còn thấp.</a:t>
            </a:r>
            <a:endParaRPr lang="en-US" sz="2000" b="1" i="1" dirty="0">
              <a:solidFill>
                <a:srgbClr val="000099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066800" y="5867400"/>
            <a:ext cx="6400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i="1" dirty="0">
                <a:latin typeface="Times New Roman" pitchFamily="18" charset="0"/>
              </a:rPr>
              <a:t>=&gt; Nâng cao chất lượng và đa dạng hoá loại hình dịch vụ.</a:t>
            </a:r>
            <a:endParaRPr lang="en-US" sz="2000" b="1" i="1" dirty="0">
              <a:latin typeface="Times New Roman" pitchFamily="18" charset="0"/>
            </a:endParaRPr>
          </a:p>
        </p:txBody>
      </p:sp>
      <p:pic>
        <p:nvPicPr>
          <p:cNvPr id="13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3012035"/>
            <a:ext cx="5021263" cy="239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74576" y="3101876"/>
            <a:ext cx="320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năm 2002 đến năm 2017 có sự thay đổi trong cơ cấu GDP của các ngành dịch vụ:</a:t>
            </a:r>
          </a:p>
          <a:p>
            <a:pPr eaLnBrk="1" hangingPunct="1"/>
            <a:r>
              <a:rPr lang="en-US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Dịch vụ tiêu dùng:  51% xuống 39,9  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(giảm 11%).</a:t>
            </a:r>
          </a:p>
          <a:p>
            <a:pPr eaLnBrk="1" hangingPunct="1"/>
            <a:r>
              <a:rPr lang="en-US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Dịch vụ sản xuất:  26,8% lên 33%  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(tăng 6,2%).</a:t>
            </a:r>
          </a:p>
          <a:p>
            <a:pPr eaLnBrk="1" hangingPunct="1"/>
            <a:r>
              <a:rPr lang="en-US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Dịch vụ công cộng:  22,2% lên 27,1%  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(tăng 4,9%).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1527968" y="38563"/>
            <a:ext cx="2438400" cy="380074"/>
          </a:xfrm>
          <a:prstGeom prst="wedgeRectCallout">
            <a:avLst>
              <a:gd name="adj1" fmla="val -11975"/>
              <a:gd name="adj2" fmla="val 10161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36,7 + 8,3 + 6,0 = 51%</a:t>
            </a:r>
          </a:p>
        </p:txBody>
      </p:sp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7924800" y="6267450"/>
            <a:ext cx="750176" cy="3619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7" grpId="0" animBg="1"/>
      <p:bldP spid="8" grpId="0" animBg="1"/>
      <p:bldP spid="10" grpId="0"/>
      <p:bldP spid="10" grpId="1"/>
      <p:bldP spid="11" grpId="0" build="allAtOnce"/>
      <p:bldP spid="1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Địa 2022\Hình nền\Thầy có\Thầy có\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35113" y="4162425"/>
            <a:ext cx="6694487" cy="70802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nl-NL" sz="2000" b="1" i="1" dirty="0">
                <a:latin typeface="Times New Roman" pitchFamily="18" charset="0"/>
                <a:cs typeface="+mn-cs"/>
              </a:rPr>
              <a:t>- Biện pháp: nâng cao chất lượng và đa dạng hoá loại hình dịch vụ.</a:t>
            </a:r>
            <a:endParaRPr lang="en-US" sz="2000" b="1" i="1" dirty="0">
              <a:latin typeface="Times New Roman" pitchFamily="18" charset="0"/>
              <a:cs typeface="+mn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990600" y="1962150"/>
            <a:ext cx="7315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II. Đặc điểm phát triển và phân bố các ngành dịch vụ ở nước ta: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338263" y="2343150"/>
            <a:ext cx="2700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1. Đặc điểm phát triển: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990600" y="158115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97013" y="666750"/>
            <a:ext cx="8382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411413" y="819150"/>
            <a:ext cx="5334000" cy="59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00200" y="2720975"/>
            <a:ext cx="6781800" cy="70802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Khu vực dịch vụ thu </a:t>
            </a:r>
            <a:r>
              <a:rPr lang="en-US" sz="2000" b="1" i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hút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26.1% lao động, chiếm tỉ trọng trong cơ cấu GDP 38,2% (2007).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50988" y="3429000"/>
            <a:ext cx="68310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i="1">
                <a:latin typeface="Times New Roman" pitchFamily="18" charset="0"/>
              </a:rPr>
              <a:t>- Ngành dịch vụ ở nước ta phát triển khá nhanh và ngày càng đa dạng hơn.</a:t>
            </a:r>
            <a:endParaRPr lang="en-US" sz="2000" b="1" i="1">
              <a:latin typeface="Times New Roman" pitchFamily="18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371600" y="4800600"/>
            <a:ext cx="2514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  <a:latin typeface="Times New Roman" pitchFamily="18" charset="0"/>
              </a:rPr>
              <a:t>2. Đặc điểm phân bố: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0" y="5160963"/>
            <a:ext cx="5943600" cy="70802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i="1" dirty="0">
                <a:latin typeface="Times New Roman" pitchFamily="18" charset="0"/>
                <a:cs typeface="+mn-cs"/>
              </a:rPr>
              <a:t>- Sự phân bố dịch vụ phụ thuộc chặt chẽ vào phân bố dân cư và sự phát triển sản xuất.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460283" y="6268162"/>
            <a:ext cx="533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nl-NL" b="1" i="1" dirty="0">
                <a:solidFill>
                  <a:srgbClr val="FF0000"/>
                </a:solidFill>
                <a:latin typeface="Times New Roman" pitchFamily="18" charset="0"/>
              </a:rPr>
              <a:t>Tại sao ngành dịch vụ nước ta phân bố không đều?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81138" y="5848350"/>
            <a:ext cx="4524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i="1" dirty="0">
                <a:latin typeface="Times New Roman" pitchFamily="18" charset="0"/>
              </a:rPr>
              <a:t>- Dịch vụ ở nước ta phân bố không đều.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65083" y="5181600"/>
            <a:ext cx="472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Sự phân bố dịch vụ phụ thuộc vào yếu tố gì?</a:t>
            </a:r>
          </a:p>
        </p:txBody>
      </p:sp>
    </p:spTree>
    <p:extLst>
      <p:ext uri="{BB962C8B-B14F-4D97-AF65-F5344CB8AC3E}">
        <p14:creationId xmlns:p14="http://schemas.microsoft.com/office/powerpoint/2010/main" val="3062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5" grpId="1"/>
      <p:bldP spid="16" grpId="0"/>
      <p:bldP spid="1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G:\Địa 2022\Hình nền\Thầy có\Thầy có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titled-1 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5715000" y="990600"/>
            <a:ext cx="304800" cy="228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096000" y="502920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8" descr="G:\Địa 2022\Hình nền\Thầy có\Thầy có\tải xuống (5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6838"/>
            <a:ext cx="279082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68413" y="1798638"/>
            <a:ext cx="1779587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Xác định trên lược đồ 2 trung tâm dịch vụ lớn và đa dạng nhất cả nước?</a:t>
            </a:r>
          </a:p>
        </p:txBody>
      </p:sp>
      <p:pic>
        <p:nvPicPr>
          <p:cNvPr id="10" name="Picture 10" descr="G:\Địa 2022\Hình nền\Thầy có\Thầy có\images - 2021-10-20T215113.9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095" flipH="1">
            <a:off x="468313" y="2163763"/>
            <a:ext cx="305276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 rot="20628095">
            <a:off x="1695450" y="2189163"/>
            <a:ext cx="1463675" cy="1600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Liên hệ địa phương: phát triển ngành dịch vụ có ý nghĩa như thế nào cho sự phát triển kinh tế - xã hội ?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3400" y="4867275"/>
            <a:ext cx="3048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b="1" i="1">
                <a:latin typeface="Times New Roman" pitchFamily="18" charset="0"/>
              </a:rPr>
              <a:t>- TP Hồ Chí Minh và Hà Nội là hai trung tâm dịch vụ và đa dạng nhất cả nước.</a:t>
            </a:r>
            <a:endParaRPr lang="en-US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0785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/>
      <p:bldP spid="9" grpId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o-vang-co-dien-e1437447489203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0" y="0"/>
            <a:ext cx="4876800" cy="1752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ĐÀO VÀNG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oi 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05600" y="4800600"/>
            <a:ext cx="1060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150$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AB7FC20-9893-4252-B5F3-43AD599870F5}"/>
              </a:ext>
            </a:extLst>
          </p:cNvPr>
          <p:cNvGrpSpPr/>
          <p:nvPr/>
        </p:nvGrpSpPr>
        <p:grpSpPr>
          <a:xfrm>
            <a:off x="4267200" y="0"/>
            <a:ext cx="904836" cy="685800"/>
            <a:chOff x="3547978" y="824200"/>
            <a:chExt cx="3624593" cy="2932387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3352A93C-1A23-4035-A956-E4A23868BF2B}"/>
                </a:ext>
              </a:extLst>
            </p:cNvPr>
            <p:cNvSpPr/>
            <p:nvPr/>
          </p:nvSpPr>
          <p:spPr>
            <a:xfrm>
              <a:off x="4303986" y="1707070"/>
              <a:ext cx="2112579" cy="2049517"/>
            </a:xfrm>
            <a:prstGeom prst="roundRect">
              <a:avLst>
                <a:gd name="adj" fmla="val 3743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Delay 70">
              <a:extLst>
                <a:ext uri="{FF2B5EF4-FFF2-40B4-BE49-F238E27FC236}">
                  <a16:creationId xmlns:a16="http://schemas.microsoft.com/office/drawing/2014/main" id="{4A1BEEE5-A57F-4A41-BD67-65B6379ED504}"/>
                </a:ext>
              </a:extLst>
            </p:cNvPr>
            <p:cNvSpPr/>
            <p:nvPr/>
          </p:nvSpPr>
          <p:spPr>
            <a:xfrm rot="16200000">
              <a:off x="4587765" y="540421"/>
              <a:ext cx="1545023" cy="2112581"/>
            </a:xfrm>
            <a:prstGeom prst="flowChartDelay">
              <a:avLst/>
            </a:prstGeom>
            <a:solidFill>
              <a:srgbClr val="A54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Delay 71">
              <a:extLst>
                <a:ext uri="{FF2B5EF4-FFF2-40B4-BE49-F238E27FC236}">
                  <a16:creationId xmlns:a16="http://schemas.microsoft.com/office/drawing/2014/main" id="{B668CB81-3605-44D7-A1D9-4A8653E3D3AF}"/>
                </a:ext>
              </a:extLst>
            </p:cNvPr>
            <p:cNvSpPr/>
            <p:nvPr/>
          </p:nvSpPr>
          <p:spPr>
            <a:xfrm>
              <a:off x="6416565" y="2369223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Delay 72">
              <a:extLst>
                <a:ext uri="{FF2B5EF4-FFF2-40B4-BE49-F238E27FC236}">
                  <a16:creationId xmlns:a16="http://schemas.microsoft.com/office/drawing/2014/main" id="{E72C6A44-C186-4BE4-B881-7EF1053A44A3}"/>
                </a:ext>
              </a:extLst>
            </p:cNvPr>
            <p:cNvSpPr/>
            <p:nvPr/>
          </p:nvSpPr>
          <p:spPr>
            <a:xfrm flipH="1">
              <a:off x="4004439" y="2384991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oon 73">
              <a:extLst>
                <a:ext uri="{FF2B5EF4-FFF2-40B4-BE49-F238E27FC236}">
                  <a16:creationId xmlns:a16="http://schemas.microsoft.com/office/drawing/2014/main" id="{CDA4B06C-6A5E-491E-8CE9-70D5AEDFE8EA}"/>
                </a:ext>
              </a:extLst>
            </p:cNvPr>
            <p:cNvSpPr/>
            <p:nvPr/>
          </p:nvSpPr>
          <p:spPr>
            <a:xfrm rot="16200000">
              <a:off x="4855450" y="233733"/>
              <a:ext cx="1009650" cy="3624593"/>
            </a:xfrm>
            <a:prstGeom prst="moon">
              <a:avLst>
                <a:gd name="adj" fmla="val 3584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id="{13FC5D06-C4C4-42D6-B00D-3B0D8A457921}"/>
                </a:ext>
              </a:extLst>
            </p:cNvPr>
            <p:cNvSpPr/>
            <p:nvPr/>
          </p:nvSpPr>
          <p:spPr>
            <a:xfrm>
              <a:off x="5188531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10">
              <a:extLst>
                <a:ext uri="{FF2B5EF4-FFF2-40B4-BE49-F238E27FC236}">
                  <a16:creationId xmlns:a16="http://schemas.microsoft.com/office/drawing/2014/main" id="{05D34F3A-ACC4-4D11-A7E8-6758A7733250}"/>
                </a:ext>
              </a:extLst>
            </p:cNvPr>
            <p:cNvSpPr/>
            <p:nvPr/>
          </p:nvSpPr>
          <p:spPr>
            <a:xfrm>
              <a:off x="5032615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15">
              <a:extLst>
                <a:ext uri="{FF2B5EF4-FFF2-40B4-BE49-F238E27FC236}">
                  <a16:creationId xmlns:a16="http://schemas.microsoft.com/office/drawing/2014/main" id="{371C282B-0A5B-4614-A1C4-235A8D023A48}"/>
                </a:ext>
              </a:extLst>
            </p:cNvPr>
            <p:cNvSpPr/>
            <p:nvPr/>
          </p:nvSpPr>
          <p:spPr>
            <a:xfrm>
              <a:off x="5500362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16">
              <a:extLst>
                <a:ext uri="{FF2B5EF4-FFF2-40B4-BE49-F238E27FC236}">
                  <a16:creationId xmlns:a16="http://schemas.microsoft.com/office/drawing/2014/main" id="{FF4868B0-DF2C-4538-8506-64C57E8344A2}"/>
                </a:ext>
              </a:extLst>
            </p:cNvPr>
            <p:cNvSpPr/>
            <p:nvPr/>
          </p:nvSpPr>
          <p:spPr>
            <a:xfrm>
              <a:off x="5344447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id="{AC3621C9-3A04-415D-80A0-E60193C38E26}"/>
                </a:ext>
              </a:extLst>
            </p:cNvPr>
            <p:cNvSpPr/>
            <p:nvPr/>
          </p:nvSpPr>
          <p:spPr>
            <a:xfrm>
              <a:off x="5305100" y="2646436"/>
              <a:ext cx="160020" cy="358140"/>
            </a:xfrm>
            <a:prstGeom prst="roundRect">
              <a:avLst>
                <a:gd name="adj" fmla="val 3006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18">
              <a:extLst>
                <a:ext uri="{FF2B5EF4-FFF2-40B4-BE49-F238E27FC236}">
                  <a16:creationId xmlns:a16="http://schemas.microsoft.com/office/drawing/2014/main" id="{E76959B1-8B55-43A4-95D5-BA43B71318EB}"/>
                </a:ext>
              </a:extLst>
            </p:cNvPr>
            <p:cNvSpPr/>
            <p:nvPr/>
          </p:nvSpPr>
          <p:spPr>
            <a:xfrm rot="16200000">
              <a:off x="5858731" y="2430052"/>
              <a:ext cx="74628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19">
              <a:extLst>
                <a:ext uri="{FF2B5EF4-FFF2-40B4-BE49-F238E27FC236}">
                  <a16:creationId xmlns:a16="http://schemas.microsoft.com/office/drawing/2014/main" id="{5687C18E-2969-4B0A-90C7-3329C6658EB0}"/>
                </a:ext>
              </a:extLst>
            </p:cNvPr>
            <p:cNvSpPr/>
            <p:nvPr/>
          </p:nvSpPr>
          <p:spPr>
            <a:xfrm rot="16200000">
              <a:off x="4758181" y="2427361"/>
              <a:ext cx="80010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21B78E-473E-4B8B-9199-F1293B3F2E04}"/>
              </a:ext>
            </a:extLst>
          </p:cNvPr>
          <p:cNvGrpSpPr/>
          <p:nvPr/>
        </p:nvGrpSpPr>
        <p:grpSpPr>
          <a:xfrm>
            <a:off x="4267200" y="609600"/>
            <a:ext cx="965178" cy="567044"/>
            <a:chOff x="9116622" y="4080294"/>
            <a:chExt cx="2973931" cy="2256382"/>
          </a:xfrm>
        </p:grpSpPr>
        <p:grpSp>
          <p:nvGrpSpPr>
            <p:cNvPr id="83" name="Group 74">
              <a:extLst>
                <a:ext uri="{FF2B5EF4-FFF2-40B4-BE49-F238E27FC236}">
                  <a16:creationId xmlns:a16="http://schemas.microsoft.com/office/drawing/2014/main" id="{2884FE29-5501-4F27-B8D9-B11DD1AC07DA}"/>
                </a:ext>
              </a:extLst>
            </p:cNvPr>
            <p:cNvGrpSpPr/>
            <p:nvPr/>
          </p:nvGrpSpPr>
          <p:grpSpPr>
            <a:xfrm>
              <a:off x="9353504" y="4080294"/>
              <a:ext cx="2737049" cy="2256382"/>
              <a:chOff x="9080035" y="2596602"/>
              <a:chExt cx="3589900" cy="29594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1921090-8F62-4E1B-88E3-AA9C00F66BE6}"/>
                  </a:ext>
                </a:extLst>
              </p:cNvPr>
              <p:cNvSpPr/>
              <p:nvPr/>
            </p:nvSpPr>
            <p:spPr>
              <a:xfrm>
                <a:off x="9367325" y="2891878"/>
                <a:ext cx="2552700" cy="143445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37">
                <a:extLst>
                  <a:ext uri="{FF2B5EF4-FFF2-40B4-BE49-F238E27FC236}">
                    <a16:creationId xmlns:a16="http://schemas.microsoft.com/office/drawing/2014/main" id="{855FB45E-1611-4BC7-8CE6-D5AA3EB86B92}"/>
                  </a:ext>
                </a:extLst>
              </p:cNvPr>
              <p:cNvSpPr/>
              <p:nvPr/>
            </p:nvSpPr>
            <p:spPr>
              <a:xfrm>
                <a:off x="11691425" y="2644227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id="{7F18F1BF-908B-474B-938C-B5B21A231834}"/>
                  </a:ext>
                </a:extLst>
              </p:cNvPr>
              <p:cNvSpPr/>
              <p:nvPr/>
            </p:nvSpPr>
            <p:spPr>
              <a:xfrm>
                <a:off x="9080035" y="2596602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40">
                <a:extLst>
                  <a:ext uri="{FF2B5EF4-FFF2-40B4-BE49-F238E27FC236}">
                    <a16:creationId xmlns:a16="http://schemas.microsoft.com/office/drawing/2014/main" id="{09F863F0-5F36-435A-BAA2-E9A8D15C95A6}"/>
                  </a:ext>
                </a:extLst>
              </p:cNvPr>
              <p:cNvSpPr/>
              <p:nvPr/>
            </p:nvSpPr>
            <p:spPr>
              <a:xfrm>
                <a:off x="12245433" y="2700638"/>
                <a:ext cx="424502" cy="285542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id="{A842426C-6F08-4B9B-AF89-29E6D104B917}"/>
                </a:ext>
              </a:extLst>
            </p:cNvPr>
            <p:cNvSpPr/>
            <p:nvPr/>
          </p:nvSpPr>
          <p:spPr>
            <a:xfrm>
              <a:off x="9116622" y="4104047"/>
              <a:ext cx="291208" cy="22326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69E0E7-AC35-4E44-A5EF-1B860F1BADF5}"/>
              </a:ext>
            </a:extLst>
          </p:cNvPr>
          <p:cNvCxnSpPr>
            <a:cxnSpLocks/>
          </p:cNvCxnSpPr>
          <p:nvPr/>
        </p:nvCxnSpPr>
        <p:spPr>
          <a:xfrm>
            <a:off x="4648200" y="914400"/>
            <a:ext cx="1828800" cy="55626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D131E8FE-18A5-4B93-9B33-699F50ED8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5280644" y="4711768"/>
            <a:ext cx="1745492" cy="18150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A8BB3BB3-2DE1-4E9A-BFBD-1C12AA1BCD6B}"/>
              </a:ext>
            </a:extLst>
          </p:cNvPr>
          <p:cNvSpPr txBox="1"/>
          <p:nvPr/>
        </p:nvSpPr>
        <p:spPr>
          <a:xfrm>
            <a:off x="2590800" y="3505200"/>
            <a:ext cx="10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50$</a:t>
            </a:r>
          </a:p>
        </p:txBody>
      </p:sp>
      <p:cxnSp>
        <p:nvCxnSpPr>
          <p:cNvPr id="99" name="Straight Connector 98"/>
          <p:cNvCxnSpPr>
            <a:cxnSpLocks/>
            <a:stCxn id="85" idx="2"/>
          </p:cNvCxnSpPr>
          <p:nvPr/>
        </p:nvCxnSpPr>
        <p:spPr>
          <a:xfrm flipH="1">
            <a:off x="4191000" y="941023"/>
            <a:ext cx="539992" cy="3173777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5F5E6354-74CB-4578-993C-8A3D8C180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701" flipV="1">
            <a:off x="3662163" y="3402428"/>
            <a:ext cx="988700" cy="1006464"/>
          </a:xfrm>
          <a:prstGeom prst="rect">
            <a:avLst/>
          </a:prstGeom>
        </p:spPr>
      </p:pic>
      <p:pic>
        <p:nvPicPr>
          <p:cNvPr id="106" name="Picture 105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30396"/>
            <a:ext cx="3733800" cy="1070688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9AEB9DB1-3DBE-4B42-B829-AE6DA8A6C03E}"/>
              </a:ext>
            </a:extLst>
          </p:cNvPr>
          <p:cNvSpPr txBox="1"/>
          <p:nvPr/>
        </p:nvSpPr>
        <p:spPr>
          <a:xfrm>
            <a:off x="1219200" y="5562600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150$</a:t>
            </a:r>
          </a:p>
        </p:txBody>
      </p:sp>
      <p:cxnSp>
        <p:nvCxnSpPr>
          <p:cNvPr id="125" name="Straight Connector 124"/>
          <p:cNvCxnSpPr>
            <a:cxnSpLocks/>
          </p:cNvCxnSpPr>
          <p:nvPr/>
        </p:nvCxnSpPr>
        <p:spPr>
          <a:xfrm flipH="1">
            <a:off x="914400" y="1066800"/>
            <a:ext cx="3733801" cy="33528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2493818" cy="1828800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D1DF82DC-BEFB-41A7-AD35-7C5CE4B44277}"/>
              </a:ext>
            </a:extLst>
          </p:cNvPr>
          <p:cNvSpPr txBox="1"/>
          <p:nvPr/>
        </p:nvSpPr>
        <p:spPr>
          <a:xfrm>
            <a:off x="7772400" y="2667000"/>
            <a:ext cx="112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20$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9088168-F37F-4414-83D7-25D344CB8832}"/>
              </a:ext>
            </a:extLst>
          </p:cNvPr>
          <p:cNvCxnSpPr>
            <a:cxnSpLocks/>
          </p:cNvCxnSpPr>
          <p:nvPr/>
        </p:nvCxnSpPr>
        <p:spPr>
          <a:xfrm>
            <a:off x="4724400" y="1143000"/>
            <a:ext cx="2667000" cy="24384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09C96DFA-0498-415B-A64F-347931DAA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0400" y="3276600"/>
            <a:ext cx="990600" cy="97099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8AF885-CD0B-49EA-BB27-54F87079845C}"/>
              </a:ext>
            </a:extLst>
          </p:cNvPr>
          <p:cNvCxnSpPr>
            <a:cxnSpLocks/>
          </p:cNvCxnSpPr>
          <p:nvPr/>
        </p:nvCxnSpPr>
        <p:spPr>
          <a:xfrm flipH="1">
            <a:off x="1066800" y="1066800"/>
            <a:ext cx="3581400" cy="228600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1DF82DC-BEFB-41A7-AD35-7C5CE4B44277}"/>
              </a:ext>
            </a:extLst>
          </p:cNvPr>
          <p:cNvSpPr txBox="1"/>
          <p:nvPr/>
        </p:nvSpPr>
        <p:spPr>
          <a:xfrm>
            <a:off x="685800" y="2057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ritannic Bold" panose="020B0903060703020204" pitchFamily="34" charset="0"/>
                <a:cs typeface="Champion Script" panose="020B0506030404030204" pitchFamily="34" charset="0"/>
              </a:rPr>
              <a:t>10$</a:t>
            </a:r>
          </a:p>
        </p:txBody>
      </p:sp>
      <p:pic>
        <p:nvPicPr>
          <p:cNvPr id="6" name="Picture 5">
            <a:hlinkClick r:id="rId10" action="ppaction://hlinksldjump"/>
            <a:extLst>
              <a:ext uri="{FF2B5EF4-FFF2-40B4-BE49-F238E27FC236}">
                <a16:creationId xmlns:a16="http://schemas.microsoft.com/office/drawing/2014/main" id="{51438933-F446-4EBA-BE88-4D2B52DC4A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5395" flipH="1">
            <a:off x="796403" y="2928521"/>
            <a:ext cx="700666" cy="772976"/>
          </a:xfrm>
          <a:prstGeom prst="rect">
            <a:avLst/>
          </a:prstGeom>
        </p:spPr>
      </p:pic>
      <p:sp>
        <p:nvSpPr>
          <p:cNvPr id="10" name="Action Button: Forward or Next 9">
            <a:hlinkClick r:id="rId12" action="ppaction://hlinksldjump" highlightClick="1"/>
          </p:cNvPr>
          <p:cNvSpPr/>
          <p:nvPr/>
        </p:nvSpPr>
        <p:spPr>
          <a:xfrm>
            <a:off x="6629400" y="167686"/>
            <a:ext cx="914400" cy="669877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0.0055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5782 -0.70232 " pathEditMode="relative" rAng="0" ptsTypes="AA">
                                      <p:cBhvr>
                                        <p:cTn id="18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3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6216 -0.4138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0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4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 L 0.39913 -0.54444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7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7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95 L -0.31667 -0.38888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9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3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38333 -0.3 " pathEditMode="relative" rAng="0" ptsTypes="AA">
                                      <p:cBhvr>
                                        <p:cTn id="114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5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5" grpId="0"/>
      <p:bldP spid="98" grpId="0"/>
      <p:bldP spid="107" grpId="0"/>
      <p:bldP spid="133" grpId="0"/>
      <p:bldP spid="4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990600" y="914400"/>
            <a:ext cx="6705600" cy="22073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b="1" i="1" dirty="0">
                <a:solidFill>
                  <a:srgbClr val="FF0000"/>
                </a:solidFill>
                <a:latin typeface="+mj-lt"/>
              </a:rPr>
              <a:t>Câu 1: Trong cơ cấu GDP các ngành dịch vụ, chiếm t</a:t>
            </a:r>
            <a:r>
              <a:rPr lang="en-US" sz="2200" b="1" i="1" dirty="0">
                <a:solidFill>
                  <a:srgbClr val="FF0000"/>
                </a:solidFill>
                <a:latin typeface="+mj-lt"/>
              </a:rPr>
              <a:t>ỉ</a:t>
            </a:r>
            <a:r>
              <a:rPr lang="vi-VN" sz="2200" b="1" i="1" dirty="0">
                <a:solidFill>
                  <a:srgbClr val="FF0000"/>
                </a:solidFill>
                <a:latin typeface="+mj-lt"/>
              </a:rPr>
              <a:t> trọng lớn nhất là:</a:t>
            </a:r>
          </a:p>
          <a:p>
            <a:r>
              <a:rPr lang="en-US" sz="22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200" b="1" i="1" dirty="0">
                <a:solidFill>
                  <a:srgbClr val="FF0000"/>
                </a:solidFill>
                <a:latin typeface="+mj-lt"/>
              </a:rPr>
              <a:t>A. Dịch vụ tiêu dùng</a:t>
            </a:r>
          </a:p>
          <a:p>
            <a:r>
              <a:rPr lang="en-US" sz="22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200" b="1" i="1" dirty="0">
                <a:solidFill>
                  <a:srgbClr val="FF0000"/>
                </a:solidFill>
                <a:latin typeface="+mj-lt"/>
              </a:rPr>
              <a:t>B. Dịch vụ sản xuất</a:t>
            </a:r>
          </a:p>
          <a:p>
            <a:r>
              <a:rPr lang="en-US" sz="22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200" b="1" i="1" dirty="0">
                <a:solidFill>
                  <a:srgbClr val="FF0000"/>
                </a:solidFill>
                <a:latin typeface="+mj-lt"/>
              </a:rPr>
              <a:t>C. Dịch vụ công cộng</a:t>
            </a:r>
          </a:p>
          <a:p>
            <a:r>
              <a:rPr lang="en-US" sz="22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200" b="1" i="1" dirty="0">
                <a:solidFill>
                  <a:srgbClr val="FF0000"/>
                </a:solidFill>
                <a:latin typeface="+mj-lt"/>
              </a:rPr>
              <a:t>D. Ba loại hình ngang bằng nhau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5410200" y="3265810"/>
            <a:ext cx="4202514" cy="35921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2600" y="1676400"/>
            <a:ext cx="381000" cy="34167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Địa 2022\Hình nền\Thầy có\Thầy có\images - 2021-10-26T083157.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5154"/>
            <a:ext cx="9164782" cy="68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81000" y="3038475"/>
            <a:ext cx="8610600" cy="2676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98837" y="2066925"/>
            <a:ext cx="3154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13 - Bài 13</a:t>
            </a:r>
          </a:p>
        </p:txBody>
      </p:sp>
    </p:spTree>
    <p:extLst>
      <p:ext uri="{BB962C8B-B14F-4D97-AF65-F5344CB8AC3E}">
        <p14:creationId xmlns:p14="http://schemas.microsoft.com/office/powerpoint/2010/main" val="40345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57200" y="1090379"/>
            <a:ext cx="7924800" cy="22473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Câu 2: Các hoạt động dịch vụ tập trung nhiều nhất ở đâu?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A. Các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thành phố lớn, thị xã, nơi tập trung đông dân cư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B. Các cao nguyên đất đỏ ba dan.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C. Các khu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vực nông thôn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D. Các đồng bằng phù sa màu mỡ.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5246532" y="3365451"/>
            <a:ext cx="4202514" cy="35921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95400" y="1828800"/>
            <a:ext cx="304800" cy="304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30459" y="381000"/>
            <a:ext cx="6075141" cy="30079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i="1" dirty="0">
                <a:solidFill>
                  <a:srgbClr val="FF0000"/>
                </a:solidFill>
                <a:latin typeface="+mj-lt"/>
              </a:rPr>
              <a:t>Câu 3: Một bác sĩ mở phòng mạch tư thuộc loại hình dịch vụ nào?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A. Dịch vụ sản xuất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B. Dịch vụ tiêu dùng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C. Dịch vụ công cộng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           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D. Không thuộc loại hình nào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5246532" y="3365451"/>
            <a:ext cx="4202514" cy="35921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71600" y="1884992"/>
            <a:ext cx="457200" cy="32480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914400" y="993052"/>
            <a:ext cx="7370541" cy="20549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1" dirty="0">
                <a:solidFill>
                  <a:srgbClr val="002060"/>
                </a:solidFill>
                <a:latin typeface="+mj-lt"/>
              </a:rPr>
              <a:t>Câu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000" b="1" i="1" dirty="0">
                <a:solidFill>
                  <a:srgbClr val="002060"/>
                </a:solidFill>
                <a:latin typeface="+mj-lt"/>
              </a:rPr>
              <a:t>: Việc nâng cao chất lượng dịch vụ và đa dạng hóa các loại hình dịch vụ phải dựa trên cơ sở chủ yếu nào?</a:t>
            </a:r>
          </a:p>
          <a:p>
            <a:r>
              <a:rPr lang="en-US" sz="2000" b="1" i="1" dirty="0">
                <a:solidFill>
                  <a:srgbClr val="002060"/>
                </a:solidFill>
                <a:latin typeface="+mj-lt"/>
              </a:rPr>
              <a:t>        </a:t>
            </a:r>
            <a:r>
              <a:rPr lang="vi-VN" sz="2000" b="1" i="1" dirty="0">
                <a:solidFill>
                  <a:srgbClr val="002060"/>
                </a:solidFill>
                <a:latin typeface="+mj-lt"/>
              </a:rPr>
              <a:t>A. Dân cư và nguồn lao động.</a:t>
            </a:r>
          </a:p>
          <a:p>
            <a:r>
              <a:rPr lang="en-US" sz="2000" b="1" i="1" dirty="0">
                <a:solidFill>
                  <a:srgbClr val="002060"/>
                </a:solidFill>
                <a:latin typeface="+mj-lt"/>
              </a:rPr>
              <a:t>        </a:t>
            </a:r>
            <a:r>
              <a:rPr lang="vi-VN" sz="2000" b="1" i="1" dirty="0">
                <a:solidFill>
                  <a:srgbClr val="002060"/>
                </a:solidFill>
                <a:latin typeface="+mj-lt"/>
              </a:rPr>
              <a:t>B. Thu hút đầu tư nước ngoài.</a:t>
            </a:r>
          </a:p>
          <a:p>
            <a:r>
              <a:rPr lang="en-US" sz="2000" b="1" i="1" dirty="0">
                <a:solidFill>
                  <a:srgbClr val="002060"/>
                </a:solidFill>
                <a:latin typeface="+mj-lt"/>
              </a:rPr>
              <a:t>       </a:t>
            </a:r>
            <a:r>
              <a:rPr lang="vi-VN" sz="2000" b="1" i="1" dirty="0">
                <a:solidFill>
                  <a:srgbClr val="002060"/>
                </a:solidFill>
                <a:latin typeface="+mj-lt"/>
              </a:rPr>
              <a:t>C. Trình độ công nghệ, cơ sở vật chất kĩ thuật tốt.</a:t>
            </a:r>
          </a:p>
          <a:p>
            <a:r>
              <a:rPr lang="en-US" sz="2000" b="1" i="1" dirty="0">
                <a:solidFill>
                  <a:srgbClr val="002060"/>
                </a:solidFill>
                <a:latin typeface="+mj-lt"/>
              </a:rPr>
              <a:t>       </a:t>
            </a:r>
            <a:r>
              <a:rPr lang="vi-VN" sz="2000" b="1" i="1" dirty="0">
                <a:solidFill>
                  <a:srgbClr val="002060"/>
                </a:solidFill>
                <a:latin typeface="+mj-lt"/>
              </a:rPr>
              <a:t>D. Chính sách phát triển ngành dịch vụ của nhà nước.</a:t>
            </a:r>
          </a:p>
          <a:p>
            <a:pPr algn="ctr"/>
            <a:endParaRPr lang="en-US" sz="4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5246532" y="3365451"/>
            <a:ext cx="4202514" cy="35921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2590800"/>
            <a:ext cx="304800" cy="304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8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1163859" y="993052"/>
            <a:ext cx="5313141" cy="20549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: Sự phân bố của dịch vụ phụ thuộc nhiều yếu tố, nhưng quan trọng nhất là: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A. Địa hình.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B. Sự phân bố công nghiệp.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C. Sự phân bố dân cư.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           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D. Khí hậu.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5246532" y="3365451"/>
            <a:ext cx="4202514" cy="35921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05000" y="2324637"/>
            <a:ext cx="304800" cy="304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8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9718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DỊCH VỤ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810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 CẤU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22098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 TRÒ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38862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 ĐIỂM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57150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 BỐ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152400"/>
            <a:ext cx="4191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Dịch vụ tiêu dùng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Dịch vụ sản xuất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Dịch vụ công cộng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1905000"/>
            <a:ext cx="4191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Cung cấp nguyên liệu, vật tư sản xuất.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Tạo ra các mối liên hệ giữa các ngành.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Tạo nhiều việc làm, nguồn thu nhập.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3581400"/>
            <a:ext cx="4191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Chiếm 25% lao động, 38,5% GDP. </a:t>
            </a:r>
          </a:p>
          <a:p>
            <a:pPr marL="285750" indent="-28575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Khá phát triển và có cơ hội vươn lên.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5410200"/>
            <a:ext cx="4191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Phụ thuộc vào phân bố dân cư và sản xuất.</a:t>
            </a:r>
          </a:p>
          <a:p>
            <a:pPr marL="285750" indent="-28575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Không đều.</a:t>
            </a:r>
          </a:p>
          <a:p>
            <a:pPr marL="285750" indent="-285750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Hà Nội và TP Hồ Chí Minh.</a:t>
            </a:r>
          </a:p>
        </p:txBody>
      </p:sp>
      <p:cxnSp>
        <p:nvCxnSpPr>
          <p:cNvPr id="13" name="Straight Arrow Connector 12"/>
          <p:cNvCxnSpPr>
            <a:stCxn id="5" idx="3"/>
            <a:endCxn id="9" idx="1"/>
          </p:cNvCxnSpPr>
          <p:nvPr/>
        </p:nvCxnSpPr>
        <p:spPr>
          <a:xfrm>
            <a:off x="4114800" y="6477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4203700" y="24765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4203700" y="41529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4203700" y="59817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250825" y="76200"/>
            <a:ext cx="1828800" cy="873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 dụng: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2057400" y="685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057400" y="4143375"/>
            <a:ext cx="685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2057400" y="2466975"/>
            <a:ext cx="685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057400" y="685800"/>
            <a:ext cx="685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057400" y="5943600"/>
            <a:ext cx="685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1524000" y="3352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3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Địa 2022\Hình nền\Thầy có\Thầy có\images - 2021-10-18T081509.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45720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29540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68580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0480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 rot="20838712">
            <a:off x="860425" y="1455738"/>
            <a:ext cx="57150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tìm tòi mở rộng: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3019425"/>
            <a:ext cx="428466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+ Học bài, hoàn thành câu hỏi và bài tập SGK trang 50.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+ Tìm hiểu bài 14: Giao thông vận tải và bưu chính viễn thông.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+ Trả lời các câu hỏi in nghiêng và phần bài tập cuối bài.</a:t>
            </a:r>
          </a:p>
        </p:txBody>
      </p:sp>
      <p:pic>
        <p:nvPicPr>
          <p:cNvPr id="1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6405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0225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9265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1165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3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Nd9GcTk40yuz01Qj0OwaalF235FaATtF18pOfaD5rQkVPeTeMPGCF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00113" y="3860800"/>
            <a:ext cx="7416800" cy="11525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chăm ngoan học giỏi !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900113" y="1524000"/>
            <a:ext cx="7416800" cy="17351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tạm biệt các em!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858000" y="457200"/>
            <a:ext cx="4572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458200" y="4724400"/>
            <a:ext cx="3429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13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57200" y="762000"/>
            <a:ext cx="4572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371600" y="5257800"/>
            <a:ext cx="3429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13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590800" y="304800"/>
            <a:ext cx="3429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sz="13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04800" y="3733800"/>
            <a:ext cx="400050" cy="4000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876800" y="1524000"/>
            <a:ext cx="400050" cy="4000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G:\Địa 2022\Hình nền\Thầy có\Thầy có\ngự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833563"/>
            <a:ext cx="19304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:\Địa 2022\Hình nền\Thầy có\Thầy có\xe ké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1828800"/>
            <a:ext cx="1963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G:\Địa 2022\Hình nền\Thầy có\Thầy có\xích l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06575"/>
            <a:ext cx="19240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62463" y="14478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GIAO THÔNG NGÀY XƯA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91000" y="6259513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GIAO THÔNG NGÀY NAY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527425"/>
            <a:ext cx="252888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97450"/>
            <a:ext cx="18843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14913"/>
            <a:ext cx="2030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5008563"/>
            <a:ext cx="1828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G:\Địa 2022\Hình nền\Thầy có\Thầy có\xe la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3533775"/>
            <a:ext cx="27114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G:\Địa 2022\Hình nền\Thầy có\Thầy có\cũ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3939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G:\Địa 2022\Hình nền\Thầy có\Thầy có\đạ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" y="3533775"/>
            <a:ext cx="23256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3"/>
          <p:cNvSpPr txBox="1">
            <a:spLocks noChangeArrowheads="1"/>
          </p:cNvSpPr>
          <p:nvPr/>
        </p:nvSpPr>
        <p:spPr bwMode="auto">
          <a:xfrm>
            <a:off x="685800" y="99060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 dirty="0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92213" y="152400"/>
            <a:ext cx="838200" cy="838200"/>
          </a:xfrm>
          <a:prstGeom prst="ellipse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106613" y="304800"/>
            <a:ext cx="5334000" cy="59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  <p:sp>
        <p:nvSpPr>
          <p:cNvPr id="19" name="Text Box 124"/>
          <p:cNvSpPr txBox="1">
            <a:spLocks noChangeArrowheads="1"/>
          </p:cNvSpPr>
          <p:nvPr/>
        </p:nvSpPr>
        <p:spPr bwMode="auto">
          <a:xfrm>
            <a:off x="990600" y="13716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dirty="0">
                <a:solidFill>
                  <a:srgbClr val="FF0000"/>
                </a:solidFill>
                <a:latin typeface="Times New Roman" pitchFamily="18" charset="0"/>
              </a:rPr>
              <a:t>1. Cơ cấu ngành dịch vụ: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Địa 2022\Hình nền\Thầy có\Thầy có\chợ xư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752600"/>
            <a:ext cx="2717800" cy="1868488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Địa 2022\Hình nền\Thầy có\Thầy có\chợ xư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3713"/>
            <a:ext cx="2590800" cy="185737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02038" y="3733800"/>
            <a:ext cx="209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CHỢ NGÀY XƯA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763713"/>
            <a:ext cx="2590800" cy="18669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Địa 2022\Hình nền\Thầy có\Thầy có\chợ đầu mố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171950"/>
            <a:ext cx="2597150" cy="1743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G:\Địa 2022\Hình nền\Thầy có\Thầy có\BH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171950"/>
            <a:ext cx="2717800" cy="1743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:\Địa 2022\Hình nền\Thầy có\Thầy có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4171950"/>
            <a:ext cx="2597150" cy="1700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24263" y="6019800"/>
            <a:ext cx="2090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CHỢ NGÀY NAY</a:t>
            </a:r>
          </a:p>
        </p:txBody>
      </p:sp>
      <p:sp>
        <p:nvSpPr>
          <p:cNvPr id="12" name="Text Box 123"/>
          <p:cNvSpPr txBox="1">
            <a:spLocks noChangeArrowheads="1"/>
          </p:cNvSpPr>
          <p:nvPr/>
        </p:nvSpPr>
        <p:spPr bwMode="auto">
          <a:xfrm>
            <a:off x="685800" y="106680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92213" y="152400"/>
            <a:ext cx="838200" cy="838200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2106613" y="304800"/>
            <a:ext cx="5334000" cy="59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</p:spTree>
    <p:extLst>
      <p:ext uri="{BB962C8B-B14F-4D97-AF65-F5344CB8AC3E}">
        <p14:creationId xmlns:p14="http://schemas.microsoft.com/office/powerpoint/2010/main" val="1762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Địa 2022\Hình nền\Thầy có\Thầy có\đám cưới xư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752600"/>
            <a:ext cx="3886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:\Địa 2022\Hình nền\Thầy có\Thầy có\đám cưới c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886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:\Địa 2022\Hình nền\Thầy có\Thầy có\cô dâ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886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:\Địa 2022\Hình nền\Thầy có\Thầy có\hiện đạ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038600"/>
            <a:ext cx="3827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3630613"/>
            <a:ext cx="2798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ĐÁM CƯỚI  NGÀY XƯA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2800" y="6400800"/>
            <a:ext cx="2722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ĐÁM CƯỚI NGÀY NAY</a:t>
            </a:r>
          </a:p>
        </p:txBody>
      </p:sp>
      <p:sp>
        <p:nvSpPr>
          <p:cNvPr id="10" name="Text Box 123"/>
          <p:cNvSpPr txBox="1">
            <a:spLocks noChangeArrowheads="1"/>
          </p:cNvSpPr>
          <p:nvPr/>
        </p:nvSpPr>
        <p:spPr bwMode="auto">
          <a:xfrm>
            <a:off x="685800" y="99060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 dirty="0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92213" y="152400"/>
            <a:ext cx="838200" cy="8382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106613" y="304800"/>
            <a:ext cx="5334000" cy="59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  <p:sp>
        <p:nvSpPr>
          <p:cNvPr id="13" name="Text Box 124"/>
          <p:cNvSpPr txBox="1">
            <a:spLocks noChangeArrowheads="1"/>
          </p:cNvSpPr>
          <p:nvPr/>
        </p:nvSpPr>
        <p:spPr bwMode="auto">
          <a:xfrm>
            <a:off x="990600" y="13716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dirty="0">
                <a:solidFill>
                  <a:srgbClr val="FF0000"/>
                </a:solidFill>
                <a:latin typeface="Times New Roman" pitchFamily="18" charset="0"/>
              </a:rPr>
              <a:t>1. Cơ cấu ngành dịch vụ: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4146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:\Địa 2022\Hình nền\Thầy có\Thầy có\images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:\Địa 2022\Hình nền\Thầy có\Thầy có\images - 2021-10-18T081757.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275">
            <a:off x="640263" y="2127250"/>
            <a:ext cx="20796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457200" y="127635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124"/>
          <p:cNvSpPr txBox="1">
            <a:spLocks noChangeArrowheads="1"/>
          </p:cNvSpPr>
          <p:nvPr/>
        </p:nvSpPr>
        <p:spPr bwMode="auto">
          <a:xfrm>
            <a:off x="762000" y="16764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1. Cơ cấu ngành dịch vụ: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76200"/>
            <a:ext cx="838200" cy="838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533400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  <p:pic>
        <p:nvPicPr>
          <p:cNvPr id="10" name="Picture 114" descr="Bieu do co cau GDP cua cac nganh dich vu nam 2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51" y="3048000"/>
            <a:ext cx="60330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5"/>
          <p:cNvSpPr txBox="1">
            <a:spLocks noChangeArrowheads="1"/>
          </p:cNvSpPr>
          <p:nvPr/>
        </p:nvSpPr>
        <p:spPr bwMode="auto">
          <a:xfrm>
            <a:off x="3733800" y="5715000"/>
            <a:ext cx="4648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</a:rPr>
              <a:t>Hình 13.1.Biểu đồ cơ cấu GDP của các ngành dịch vụ, năm 2002 (%)</a:t>
            </a:r>
          </a:p>
        </p:txBody>
      </p:sp>
      <p:sp>
        <p:nvSpPr>
          <p:cNvPr id="12" name="Text Box 112"/>
          <p:cNvSpPr txBox="1">
            <a:spLocks noChangeArrowheads="1"/>
          </p:cNvSpPr>
          <p:nvPr/>
        </p:nvSpPr>
        <p:spPr bwMode="auto">
          <a:xfrm rot="21152837">
            <a:off x="943476" y="2627422"/>
            <a:ext cx="15271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i="1" dirty="0">
                <a:solidFill>
                  <a:srgbClr val="000099"/>
                </a:solidFill>
                <a:latin typeface="Times New Roman" pitchFamily="18" charset="0"/>
              </a:rPr>
              <a:t>Dựa vào H13.1: Dịch vụ là gì? Có mấy nhóm? Kể tên một số ngành trong từng nhóm ?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38200" y="2090738"/>
            <a:ext cx="7954963" cy="646331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7A8E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- Dịch vụ là các hoạt động đáp ứng nhu cầu sản xuất và sinh hoạt của con người, được chia thành: dịch vụ sản xuất, dịch vụ tiêu dùng, dịch vụ công cộng. </a:t>
            </a:r>
          </a:p>
        </p:txBody>
      </p:sp>
    </p:spTree>
    <p:extLst>
      <p:ext uri="{BB962C8B-B14F-4D97-AF65-F5344CB8AC3E}">
        <p14:creationId xmlns:p14="http://schemas.microsoft.com/office/powerpoint/2010/main" val="13734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2" grpId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3"/>
          <p:cNvSpPr txBox="1">
            <a:spLocks noChangeArrowheads="1"/>
          </p:cNvSpPr>
          <p:nvPr/>
        </p:nvSpPr>
        <p:spPr bwMode="auto">
          <a:xfrm>
            <a:off x="685800" y="114300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24"/>
          <p:cNvSpPr txBox="1">
            <a:spLocks noChangeArrowheads="1"/>
          </p:cNvSpPr>
          <p:nvPr/>
        </p:nvSpPr>
        <p:spPr bwMode="auto">
          <a:xfrm>
            <a:off x="990600" y="16002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dirty="0">
                <a:solidFill>
                  <a:srgbClr val="FF0000"/>
                </a:solidFill>
                <a:latin typeface="Times New Roman" pitchFamily="18" charset="0"/>
              </a:rPr>
              <a:t>1. Cơ cấu ngành dịch vụ: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7800" y="304800"/>
            <a:ext cx="8382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533400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79663"/>
            <a:ext cx="22098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08263"/>
            <a:ext cx="182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886200" y="3827463"/>
            <a:ext cx="7620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on Button: Back or Previous 11">
            <a:hlinkClick r:id="rId6" action="ppaction://hlinksldjump" highlightClick="1"/>
          </p:cNvPr>
          <p:cNvSpPr/>
          <p:nvPr/>
        </p:nvSpPr>
        <p:spPr>
          <a:xfrm>
            <a:off x="7924800" y="5867400"/>
            <a:ext cx="6096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19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7863"/>
            <a:ext cx="32766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77863"/>
            <a:ext cx="37338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52813"/>
            <a:ext cx="38100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52813"/>
            <a:ext cx="32766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114800" y="1447800"/>
            <a:ext cx="5334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324600" y="2857500"/>
            <a:ext cx="5334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114800" y="4572000"/>
            <a:ext cx="5334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Action Button: Back or Previous 10">
            <a:hlinkClick r:id="rId6" action="ppaction://hlinksldjump" highlightClick="1"/>
          </p:cNvPr>
          <p:cNvSpPr/>
          <p:nvPr/>
        </p:nvSpPr>
        <p:spPr>
          <a:xfrm>
            <a:off x="7924800" y="6248400"/>
            <a:ext cx="549166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33400"/>
            <a:ext cx="5638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066800"/>
            <a:ext cx="281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438900" y="1676400"/>
            <a:ext cx="1752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2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lao động tham gia ngành nông nghiệp và dịch vụ năm 2016 với cơ cấu GDP tạo ra cùng năm.</a:t>
            </a:r>
          </a:p>
        </p:txBody>
      </p:sp>
      <p:sp>
        <p:nvSpPr>
          <p:cNvPr id="7" name="Hexagon 6"/>
          <p:cNvSpPr/>
          <p:nvPr/>
        </p:nvSpPr>
        <p:spPr>
          <a:xfrm>
            <a:off x="1485900" y="2895600"/>
            <a:ext cx="1447800" cy="331788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562100" y="5688013"/>
            <a:ext cx="1447800" cy="331787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4762500" y="2868613"/>
            <a:ext cx="990600" cy="331787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4838700" y="5638800"/>
            <a:ext cx="990600" cy="331788"/>
          </a:xfrm>
          <a:prstGeom prst="hexagon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1" name="Action Button: Back or Previous 10">
            <a:hlinkClick r:id="rId4" action="ppaction://hlinksldjump" highlightClick="1"/>
          </p:cNvPr>
          <p:cNvSpPr/>
          <p:nvPr/>
        </p:nvSpPr>
        <p:spPr>
          <a:xfrm>
            <a:off x="7924800" y="6019800"/>
            <a:ext cx="6858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Địa 2022\Hình nền\Thầy có\Thầy có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4"/>
          <p:cNvSpPr txBox="1">
            <a:spLocks noChangeArrowheads="1"/>
          </p:cNvSpPr>
          <p:nvPr/>
        </p:nvSpPr>
        <p:spPr bwMode="auto">
          <a:xfrm>
            <a:off x="1143000" y="3429000"/>
            <a:ext cx="34290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 i="1">
                <a:latin typeface="Times New Roman" pitchFamily="18" charset="0"/>
              </a:rPr>
              <a:t> C</a:t>
            </a:r>
            <a:r>
              <a:rPr lang="vi-VN" sz="2000" b="1" i="1">
                <a:latin typeface="Times New Roman" pitchFamily="18" charset="0"/>
              </a:rPr>
              <a:t>ơ</a:t>
            </a:r>
            <a:r>
              <a:rPr lang="en-US" sz="2000" b="1" i="1">
                <a:latin typeface="Times New Roman" pitchFamily="18" charset="0"/>
              </a:rPr>
              <a:t> cấu chia thành 3 nhóm: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   + Dịch vụ tiêu dùng.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   + Dịch vụ sản xuất.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   + Dịch vụ công cộng.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5225" y="2743200"/>
            <a:ext cx="660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- Dịch vụ là hoạt </a:t>
            </a:r>
            <a:r>
              <a:rPr lang="vi-VN" sz="2000" b="1" i="1">
                <a:latin typeface="Times New Roman" pitchFamily="18" charset="0"/>
              </a:rPr>
              <a:t>động</a:t>
            </a:r>
            <a:r>
              <a:rPr lang="en-US" sz="2000" b="1" i="1">
                <a:latin typeface="Times New Roman" pitchFamily="18" charset="0"/>
              </a:rPr>
              <a:t> </a:t>
            </a:r>
            <a:r>
              <a:rPr lang="vi-VN" sz="2000" b="1" i="1">
                <a:latin typeface="Times New Roman" pitchFamily="18" charset="0"/>
              </a:rPr>
              <a:t>đáp</a:t>
            </a:r>
            <a:r>
              <a:rPr lang="en-US" sz="2000" b="1" i="1">
                <a:latin typeface="Times New Roman" pitchFamily="18" charset="0"/>
              </a:rPr>
              <a:t> ứng nhu cầu sản xuất và sinh hoạt của con ng</a:t>
            </a:r>
            <a:r>
              <a:rPr lang="vi-VN" sz="2000" b="1" i="1">
                <a:latin typeface="Times New Roman" pitchFamily="18" charset="0"/>
              </a:rPr>
              <a:t>ười</a:t>
            </a:r>
            <a:r>
              <a:rPr lang="en-US" sz="2000" b="1" i="1">
                <a:latin typeface="Times New Roman" pitchFamily="18" charset="0"/>
              </a:rPr>
              <a:t>.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740025"/>
            <a:ext cx="762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23"/>
          <p:cNvSpPr txBox="1">
            <a:spLocks noChangeArrowheads="1"/>
          </p:cNvSpPr>
          <p:nvPr/>
        </p:nvSpPr>
        <p:spPr bwMode="auto">
          <a:xfrm>
            <a:off x="685800" y="188595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124"/>
          <p:cNvSpPr txBox="1">
            <a:spLocks noChangeArrowheads="1"/>
          </p:cNvSpPr>
          <p:nvPr/>
        </p:nvSpPr>
        <p:spPr bwMode="auto">
          <a:xfrm>
            <a:off x="990600" y="234315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1. Cơ cấu ngành dịch vụ: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7800" y="914400"/>
            <a:ext cx="838200" cy="838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533400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</p:spTree>
    <p:extLst>
      <p:ext uri="{BB962C8B-B14F-4D97-AF65-F5344CB8AC3E}">
        <p14:creationId xmlns:p14="http://schemas.microsoft.com/office/powerpoint/2010/main" val="36651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HO DONG X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624263"/>
            <a:ext cx="4044950" cy="25923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khach 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25850"/>
            <a:ext cx="4044950" cy="2590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14475" y="6248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Khách sạn</a:t>
            </a:r>
          </a:p>
        </p:txBody>
      </p:sp>
      <p:pic>
        <p:nvPicPr>
          <p:cNvPr id="7" name="Picture 12" descr="sieu t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476250"/>
            <a:ext cx="3968750" cy="26352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34100" y="3128963"/>
            <a:ext cx="16764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Siêu thị</a:t>
            </a:r>
          </a:p>
        </p:txBody>
      </p:sp>
      <p:pic>
        <p:nvPicPr>
          <p:cNvPr id="9" name="Picture 14" descr="Dich-vu-sua-ch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6250"/>
            <a:ext cx="4044950" cy="26479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514475" y="31242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 sửa chữa ô tô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505200" y="0"/>
            <a:ext cx="2209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Dịch vụ tiêu dùng</a:t>
            </a:r>
          </a:p>
        </p:txBody>
      </p:sp>
    </p:spTree>
    <p:extLst>
      <p:ext uri="{BB962C8B-B14F-4D97-AF65-F5344CB8AC3E}">
        <p14:creationId xmlns:p14="http://schemas.microsoft.com/office/powerpoint/2010/main" val="137853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533400"/>
            <a:ext cx="3657600" cy="2514600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BCV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14754"/>
          <a:stretch>
            <a:fillRect/>
          </a:stretch>
        </p:blipFill>
        <p:spPr bwMode="auto">
          <a:xfrm>
            <a:off x="609600" y="533400"/>
            <a:ext cx="3657600" cy="2514600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tvtPV18g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8375"/>
            <a:ext cx="3657600" cy="2511425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90838" y="6305550"/>
            <a:ext cx="3200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Dịch vụ sản xuất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525838"/>
            <a:ext cx="3657600" cy="2514600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1975"/>
            <a:ext cx="4044950" cy="26558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y 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584200"/>
            <a:ext cx="3968750" cy="26336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02000" y="111125"/>
            <a:ext cx="224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Dịch vụ công cộng</a:t>
            </a:r>
          </a:p>
        </p:txBody>
      </p:sp>
      <p:pic>
        <p:nvPicPr>
          <p:cNvPr id="7" name="Picture 8" descr="ava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044950" cy="2590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P24111010_SP22111017_45_traogi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733800"/>
            <a:ext cx="4022725" cy="2590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:\Địa 2022\Hình nền\Thầy có\Thầy có\images - 2021-10-26T084434.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175"/>
            <a:ext cx="915828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ieu do co cau GDP cua cac nganh dich vu nam 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7719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00600" y="3886200"/>
            <a:ext cx="3810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</a:rPr>
              <a:t>Hình 13.1.Biểu đồ cơ cấu GDP của các ngành dịch vụ,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Times New Roman" pitchFamily="18" charset="0"/>
              </a:rPr>
              <a:t>năm 2002 (%)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25650" y="4724400"/>
            <a:ext cx="65087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US" sz="2000" b="1" i="1">
                <a:latin typeface="Times New Roman" pitchFamily="18" charset="0"/>
              </a:rPr>
              <a:t>Trước đây kinh tế chưa phát triển đi lại chủ yếu là đi bộ.</a:t>
            </a:r>
          </a:p>
          <a:p>
            <a:pPr>
              <a:buFont typeface="Symbol" pitchFamily="18" charset="2"/>
              <a:buChar char="Þ"/>
            </a:pPr>
            <a:r>
              <a:rPr lang="en-US" sz="2000" b="1" i="1">
                <a:latin typeface="Times New Roman" pitchFamily="18" charset="0"/>
              </a:rPr>
              <a:t> Khi kinh tế phát triển đi lại bằng nhiều phương tiện.</a:t>
            </a:r>
          </a:p>
        </p:txBody>
      </p:sp>
      <p:sp>
        <p:nvSpPr>
          <p:cNvPr id="9" name="Text Box 123"/>
          <p:cNvSpPr txBox="1">
            <a:spLocks noChangeArrowheads="1"/>
          </p:cNvSpPr>
          <p:nvPr/>
        </p:nvSpPr>
        <p:spPr bwMode="auto">
          <a:xfrm>
            <a:off x="685800" y="127635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124"/>
          <p:cNvSpPr txBox="1">
            <a:spLocks noChangeArrowheads="1"/>
          </p:cNvSpPr>
          <p:nvPr/>
        </p:nvSpPr>
        <p:spPr bwMode="auto">
          <a:xfrm>
            <a:off x="990600" y="173355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1. Cơ cấu ngành dịch vụ: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47800" y="304800"/>
            <a:ext cx="838200" cy="8382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533400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  <p:pic>
        <p:nvPicPr>
          <p:cNvPr id="13" name="Picture 7" descr="G:\Địa 2022\Hình nền\Thầy có\Thầy có\images - 2021-10-26T084018.7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296">
            <a:off x="685800" y="2530475"/>
            <a:ext cx="36957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 rot="20641296">
            <a:off x="1168400" y="3124200"/>
            <a:ext cx="27178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99"/>
                </a:solidFill>
                <a:latin typeface="Times New Roman" pitchFamily="18" charset="0"/>
              </a:rPr>
              <a:t>Chứng minh khi nền kinh tế càng phát triển thì các hoạt động dịch vụ càng trở nên đa dạng?</a:t>
            </a:r>
          </a:p>
        </p:txBody>
      </p:sp>
      <p:sp>
        <p:nvSpPr>
          <p:cNvPr id="3" name="Action Button: Forward or Next 2">
            <a:hlinkClick r:id="rId6" action="ppaction://hlinksldjump" highlightClick="1"/>
          </p:cNvPr>
          <p:cNvSpPr/>
          <p:nvPr/>
        </p:nvSpPr>
        <p:spPr>
          <a:xfrm>
            <a:off x="7848600" y="6324600"/>
            <a:ext cx="6858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Địa 2022\Hình nền\Thầy có\Thầy có\tải xuống (5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4"/>
          <p:cNvSpPr txBox="1">
            <a:spLocks noChangeArrowheads="1"/>
          </p:cNvSpPr>
          <p:nvPr/>
        </p:nvSpPr>
        <p:spPr bwMode="auto">
          <a:xfrm>
            <a:off x="1371600" y="4946650"/>
            <a:ext cx="5486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 i="1">
                <a:latin typeface="Times New Roman" pitchFamily="18" charset="0"/>
              </a:rPr>
              <a:t> Kinh tế càng phát triển thì dịch vụ càng đa dạng.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90600" y="531495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2. Vai trò của dịch vụ trong sản xuất và đời sống: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123"/>
          <p:cNvSpPr txBox="1">
            <a:spLocks noChangeArrowheads="1"/>
          </p:cNvSpPr>
          <p:nvPr/>
        </p:nvSpPr>
        <p:spPr bwMode="auto">
          <a:xfrm>
            <a:off x="685800" y="175260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u="sng">
                <a:solidFill>
                  <a:srgbClr val="FF0000"/>
                </a:solidFill>
                <a:latin typeface="Times New Roman" pitchFamily="18" charset="0"/>
              </a:rPr>
              <a:t>I. Cơ cấu và vai trò của dịch vụ trong nền kinh tế.</a:t>
            </a:r>
            <a:endParaRPr lang="en-US" sz="2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 Box 124"/>
          <p:cNvSpPr txBox="1">
            <a:spLocks noChangeArrowheads="1"/>
          </p:cNvSpPr>
          <p:nvPr/>
        </p:nvSpPr>
        <p:spPr bwMode="auto">
          <a:xfrm>
            <a:off x="990600" y="215265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1. Cơ cấu ngành dịch vụ: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97013" y="838200"/>
            <a:ext cx="8382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411413" y="990600"/>
            <a:ext cx="533400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VAI TRÒ, ĐẶC ĐIỂM PHÁT TRIỂN </a:t>
            </a:r>
          </a:p>
          <a:p>
            <a:pPr algn="ctr"/>
            <a:r>
              <a:rPr lang="en-US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VÀ PHÂN BỐ  CỦA DỊCH VỤ</a:t>
            </a:r>
          </a:p>
        </p:txBody>
      </p:sp>
      <p:sp>
        <p:nvSpPr>
          <p:cNvPr id="11" name="Text Box 124"/>
          <p:cNvSpPr txBox="1">
            <a:spLocks noChangeArrowheads="1"/>
          </p:cNvSpPr>
          <p:nvPr/>
        </p:nvSpPr>
        <p:spPr bwMode="auto">
          <a:xfrm>
            <a:off x="1377950" y="3219450"/>
            <a:ext cx="342900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 i="1">
                <a:latin typeface="Times New Roman" pitchFamily="18" charset="0"/>
              </a:rPr>
              <a:t> C</a:t>
            </a:r>
            <a:r>
              <a:rPr lang="vi-VN" sz="2000" b="1" i="1">
                <a:latin typeface="Times New Roman" pitchFamily="18" charset="0"/>
              </a:rPr>
              <a:t>ơ</a:t>
            </a:r>
            <a:r>
              <a:rPr lang="en-US" sz="2000" b="1" i="1">
                <a:latin typeface="Times New Roman" pitchFamily="18" charset="0"/>
              </a:rPr>
              <a:t> cấu chia thành 3 nhóm: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      + Dịch vụ tiêu dùng.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      + Dịch vụ sản xuất.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      + Dịch vụ công cộng.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00175" y="2533650"/>
            <a:ext cx="660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- Dịch vụ là hoạt </a:t>
            </a:r>
            <a:r>
              <a:rPr lang="vi-VN" sz="2000" b="1" i="1">
                <a:latin typeface="Times New Roman" pitchFamily="18" charset="0"/>
              </a:rPr>
              <a:t>động</a:t>
            </a:r>
            <a:r>
              <a:rPr lang="en-US" sz="2000" b="1" i="1">
                <a:latin typeface="Times New Roman" pitchFamily="18" charset="0"/>
              </a:rPr>
              <a:t> </a:t>
            </a:r>
            <a:r>
              <a:rPr lang="vi-VN" sz="2000" b="1" i="1">
                <a:latin typeface="Times New Roman" pitchFamily="18" charset="0"/>
              </a:rPr>
              <a:t>đáp</a:t>
            </a:r>
            <a:r>
              <a:rPr lang="en-US" sz="2000" b="1" i="1">
                <a:latin typeface="Times New Roman" pitchFamily="18" charset="0"/>
              </a:rPr>
              <a:t> ứng nhu cầu sản xuất và sinh hoạt của con ng</a:t>
            </a:r>
            <a:r>
              <a:rPr lang="vi-VN" sz="2000" b="1" i="1">
                <a:latin typeface="Times New Roman" pitchFamily="18" charset="0"/>
              </a:rPr>
              <a:t>ười</a:t>
            </a:r>
            <a:r>
              <a:rPr lang="en-US" sz="2000" b="1" i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1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2069</Words>
  <Application>Microsoft Office PowerPoint</Application>
  <PresentationFormat>On-screen Show (4:3)</PresentationFormat>
  <Paragraphs>221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Britannic Bold</vt:lpstr>
      <vt:lpstr>Calibri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84984929690</cp:lastModifiedBy>
  <cp:revision>54</cp:revision>
  <dcterms:created xsi:type="dcterms:W3CDTF">2006-08-16T00:00:00Z</dcterms:created>
  <dcterms:modified xsi:type="dcterms:W3CDTF">2022-10-28T14:26:16Z</dcterms:modified>
</cp:coreProperties>
</file>