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295" r:id="rId3"/>
    <p:sldId id="263" r:id="rId4"/>
    <p:sldId id="284" r:id="rId5"/>
    <p:sldId id="259" r:id="rId6"/>
    <p:sldId id="260" r:id="rId7"/>
    <p:sldId id="322" r:id="rId8"/>
    <p:sldId id="296" r:id="rId9"/>
    <p:sldId id="297" r:id="rId10"/>
    <p:sldId id="298" r:id="rId11"/>
    <p:sldId id="325" r:id="rId12"/>
    <p:sldId id="299" r:id="rId13"/>
    <p:sldId id="293" r:id="rId14"/>
    <p:sldId id="304" r:id="rId15"/>
    <p:sldId id="301" r:id="rId16"/>
    <p:sldId id="264" r:id="rId17"/>
    <p:sldId id="265" r:id="rId18"/>
    <p:sldId id="266" r:id="rId19"/>
    <p:sldId id="327" r:id="rId20"/>
    <p:sldId id="307" r:id="rId21"/>
    <p:sldId id="294" r:id="rId22"/>
    <p:sldId id="309" r:id="rId23"/>
    <p:sldId id="312" r:id="rId24"/>
    <p:sldId id="275" r:id="rId25"/>
    <p:sldId id="276" r:id="rId26"/>
    <p:sldId id="316" r:id="rId27"/>
    <p:sldId id="318" r:id="rId28"/>
    <p:sldId id="317" r:id="rId29"/>
    <p:sldId id="319" r:id="rId30"/>
    <p:sldId id="320" r:id="rId31"/>
    <p:sldId id="321" r:id="rId32"/>
    <p:sldId id="282" r:id="rId33"/>
    <p:sldId id="291" r:id="rId34"/>
    <p:sldId id="283" r:id="rId35"/>
    <p:sldId id="286" r:id="rId36"/>
    <p:sldId id="287" r:id="rId37"/>
    <p:sldId id="288" r:id="rId38"/>
    <p:sldId id="289" r:id="rId39"/>
    <p:sldId id="290" r:id="rId40"/>
    <p:sldId id="285" r:id="rId41"/>
    <p:sldId id="305" r:id="rId42"/>
    <p:sldId id="308" r:id="rId43"/>
    <p:sldId id="313" r:id="rId44"/>
    <p:sldId id="314" r:id="rId45"/>
    <p:sldId id="315" r:id="rId46"/>
    <p:sldId id="323" r:id="rId47"/>
    <p:sldId id="32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4197"/>
    <a:srgbClr val="457DFF"/>
    <a:srgbClr val="FFBD05"/>
    <a:srgbClr val="5688FF"/>
    <a:srgbClr val="A7E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8" autoAdjust="0"/>
    <p:restoredTop sz="94660"/>
  </p:normalViewPr>
  <p:slideViewPr>
    <p:cSldViewPr snapToGrid="0">
      <p:cViewPr varScale="1">
        <p:scale>
          <a:sx n="74" d="100"/>
          <a:sy n="74" d="100"/>
        </p:scale>
        <p:origin x="56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5512D11C-5CC6-11CF-8D67-00AA00BDCE1D}" ax:persistence="persistStream" r:id="rId1"/>
</file>

<file path=ppt/activeX/activeX2.xml><?xml version="1.0" encoding="utf-8"?>
<ax:ocx xmlns:ax="http://schemas.microsoft.com/office/2006/activeX" xmlns:r="http://schemas.openxmlformats.org/officeDocument/2006/relationships" ax:classid="{5512D11C-5CC6-11CF-8D67-00AA00BDCE1D}" ax:persistence="persistStream" r:id="rId1"/>
</file>

<file path=ppt/activeX/activeX3.xml><?xml version="1.0" encoding="utf-8"?>
<ax:ocx xmlns:ax="http://schemas.microsoft.com/office/2006/activeX" xmlns:r="http://schemas.openxmlformats.org/officeDocument/2006/relationships" ax:classid="{5512D11C-5CC6-11CF-8D67-00AA00BDCE1D}" ax:persistence="persistStream" r:id="rId1"/>
</file>

<file path=ppt/activeX/activeX4.xml><?xml version="1.0" encoding="utf-8"?>
<ax:ocx xmlns:ax="http://schemas.microsoft.com/office/2006/activeX" xmlns:r="http://schemas.openxmlformats.org/officeDocument/2006/relationships" ax:classid="{5512D11C-5CC6-11CF-8D67-00AA00BDCE1D}" ax:persistence="persistStream" r:id="rId1"/>
</file>

<file path=ppt/diagrams/_rels/data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181F2-2FA4-4E8C-BF83-1162F6308C00}"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3DB004A6-71EC-4BF9-B6B5-EF7C1C8BF41E}">
      <dgm:prSet phldrT="[Text]" custT="1"/>
      <dgm:spPr/>
      <dgm:t>
        <a:bodyPr/>
        <a:lstStyle/>
        <a:p>
          <a:r>
            <a:rPr lang="en-US" sz="2000" dirty="0" err="1">
              <a:solidFill>
                <a:srgbClr val="7030A0"/>
              </a:solidFill>
            </a:rPr>
            <a:t>Trang</a:t>
          </a:r>
          <a:r>
            <a:rPr lang="en-US" sz="2000" dirty="0">
              <a:solidFill>
                <a:srgbClr val="7030A0"/>
              </a:solidFill>
            </a:rPr>
            <a:t> </a:t>
          </a:r>
          <a:r>
            <a:rPr lang="en-US" sz="2000" dirty="0" err="1">
              <a:solidFill>
                <a:srgbClr val="7030A0"/>
              </a:solidFill>
            </a:rPr>
            <a:t>trí</a:t>
          </a:r>
          <a:r>
            <a:rPr lang="en-US" sz="2000" dirty="0">
              <a:solidFill>
                <a:srgbClr val="7030A0"/>
              </a:solidFill>
            </a:rPr>
            <a:t> </a:t>
          </a:r>
          <a:r>
            <a:rPr lang="en-US" sz="2000" dirty="0" err="1">
              <a:solidFill>
                <a:srgbClr val="7030A0"/>
              </a:solidFill>
            </a:rPr>
            <a:t>nhà</a:t>
          </a:r>
          <a:r>
            <a:rPr lang="en-US" sz="2000" dirty="0">
              <a:solidFill>
                <a:srgbClr val="7030A0"/>
              </a:solidFill>
            </a:rPr>
            <a:t> </a:t>
          </a:r>
          <a:r>
            <a:rPr lang="en-US" sz="2000" dirty="0" err="1">
              <a:solidFill>
                <a:srgbClr val="7030A0"/>
              </a:solidFill>
            </a:rPr>
            <a:t>cửa</a:t>
          </a:r>
          <a:endParaRPr lang="en-US" sz="2000" dirty="0">
            <a:solidFill>
              <a:srgbClr val="7030A0"/>
            </a:solidFill>
          </a:endParaRPr>
        </a:p>
      </dgm:t>
    </dgm:pt>
    <dgm:pt modelId="{3658F688-50DE-434B-BB1D-80621C1EFCB8}" type="parTrans" cxnId="{992F6B41-C935-40B2-A447-668C8090B271}">
      <dgm:prSet/>
      <dgm:spPr/>
      <dgm:t>
        <a:bodyPr/>
        <a:lstStyle/>
        <a:p>
          <a:endParaRPr lang="en-US"/>
        </a:p>
      </dgm:t>
    </dgm:pt>
    <dgm:pt modelId="{F6EA76CB-D6A4-4564-A333-44921EBE9975}" type="sibTrans" cxnId="{992F6B41-C935-40B2-A447-668C8090B271}">
      <dgm:prSet/>
      <dgm:spPr/>
      <dgm:t>
        <a:bodyPr/>
        <a:lstStyle/>
        <a:p>
          <a:endParaRPr lang="en-US"/>
        </a:p>
      </dgm:t>
    </dgm:pt>
    <dgm:pt modelId="{341B92A6-16A9-4D49-BD63-5B9F2AFB5BD6}">
      <dgm:prSet phldrT="[Text]" custT="1"/>
      <dgm:spPr/>
      <dgm:t>
        <a:bodyPr/>
        <a:lstStyle/>
        <a:p>
          <a:r>
            <a:rPr lang="en-US" sz="2000" dirty="0" err="1">
              <a:solidFill>
                <a:srgbClr val="7030A0"/>
              </a:solidFill>
            </a:rPr>
            <a:t>Vỏ</a:t>
          </a:r>
          <a:r>
            <a:rPr lang="en-US" sz="2000" dirty="0">
              <a:solidFill>
                <a:srgbClr val="7030A0"/>
              </a:solidFill>
            </a:rPr>
            <a:t> </a:t>
          </a:r>
          <a:r>
            <a:rPr lang="en-US" sz="2000" dirty="0" err="1">
              <a:solidFill>
                <a:srgbClr val="7030A0"/>
              </a:solidFill>
            </a:rPr>
            <a:t>đồ</a:t>
          </a:r>
          <a:r>
            <a:rPr lang="en-US" sz="2000" dirty="0">
              <a:solidFill>
                <a:srgbClr val="7030A0"/>
              </a:solidFill>
            </a:rPr>
            <a:t> </a:t>
          </a:r>
          <a:r>
            <a:rPr lang="en-US" sz="2000" dirty="0" err="1">
              <a:solidFill>
                <a:srgbClr val="7030A0"/>
              </a:solidFill>
            </a:rPr>
            <a:t>hộp</a:t>
          </a:r>
          <a:endParaRPr lang="en-US" sz="2000" dirty="0">
            <a:solidFill>
              <a:srgbClr val="7030A0"/>
            </a:solidFill>
          </a:endParaRPr>
        </a:p>
      </dgm:t>
    </dgm:pt>
    <dgm:pt modelId="{8649C21C-41C9-4CFE-B4A2-48EA40923A27}" type="parTrans" cxnId="{353BE542-AB9D-4652-8388-1019F97B097A}">
      <dgm:prSet/>
      <dgm:spPr/>
      <dgm:t>
        <a:bodyPr/>
        <a:lstStyle/>
        <a:p>
          <a:endParaRPr lang="en-US"/>
        </a:p>
      </dgm:t>
    </dgm:pt>
    <dgm:pt modelId="{D1152B33-EED1-4F30-8434-14B38913B56C}" type="sibTrans" cxnId="{353BE542-AB9D-4652-8388-1019F97B097A}">
      <dgm:prSet/>
      <dgm:spPr/>
      <dgm:t>
        <a:bodyPr/>
        <a:lstStyle/>
        <a:p>
          <a:endParaRPr lang="en-US"/>
        </a:p>
      </dgm:t>
    </dgm:pt>
    <dgm:pt modelId="{DAAEE7A2-7D41-4704-97C9-AC8442AC7155}">
      <dgm:prSet phldrT="[Text]" custT="1"/>
      <dgm:spPr/>
      <dgm:t>
        <a:bodyPr/>
        <a:lstStyle/>
        <a:p>
          <a:r>
            <a:rPr lang="en-US" sz="2000" dirty="0" err="1">
              <a:solidFill>
                <a:srgbClr val="7030A0"/>
              </a:solidFill>
            </a:rPr>
            <a:t>Giấy</a:t>
          </a:r>
          <a:r>
            <a:rPr lang="en-US" sz="2000" dirty="0">
              <a:solidFill>
                <a:srgbClr val="7030A0"/>
              </a:solidFill>
            </a:rPr>
            <a:t> </a:t>
          </a:r>
          <a:r>
            <a:rPr lang="en-US" sz="2000" dirty="0" err="1">
              <a:solidFill>
                <a:srgbClr val="7030A0"/>
              </a:solidFill>
            </a:rPr>
            <a:t>bạc</a:t>
          </a:r>
          <a:endParaRPr lang="en-US" sz="2000" dirty="0">
            <a:solidFill>
              <a:srgbClr val="7030A0"/>
            </a:solidFill>
          </a:endParaRPr>
        </a:p>
      </dgm:t>
    </dgm:pt>
    <dgm:pt modelId="{AF2A77F9-1DAD-4BC9-9430-0E2A5F945723}" type="parTrans" cxnId="{F0D46112-2D39-48ED-862E-4EFB3A7696A9}">
      <dgm:prSet/>
      <dgm:spPr/>
      <dgm:t>
        <a:bodyPr/>
        <a:lstStyle/>
        <a:p>
          <a:endParaRPr lang="en-US"/>
        </a:p>
      </dgm:t>
    </dgm:pt>
    <dgm:pt modelId="{F32FF245-9C67-43EB-982F-7B341A9BC479}" type="sibTrans" cxnId="{F0D46112-2D39-48ED-862E-4EFB3A7696A9}">
      <dgm:prSet/>
      <dgm:spPr/>
      <dgm:t>
        <a:bodyPr/>
        <a:lstStyle/>
        <a:p>
          <a:endParaRPr lang="en-US"/>
        </a:p>
      </dgm:t>
    </dgm:pt>
    <dgm:pt modelId="{7EAF43C4-49C8-4566-932E-1E51479BA181}">
      <dgm:prSet phldrT="[Text]" custT="1"/>
      <dgm:spPr/>
      <dgm:t>
        <a:bodyPr/>
        <a:lstStyle/>
        <a:p>
          <a:r>
            <a:rPr lang="en-US" sz="2000" dirty="0" err="1">
              <a:solidFill>
                <a:srgbClr val="7030A0"/>
              </a:solidFill>
            </a:rPr>
            <a:t>Cuộn</a:t>
          </a:r>
          <a:r>
            <a:rPr lang="en-US" sz="2000" dirty="0">
              <a:solidFill>
                <a:srgbClr val="7030A0"/>
              </a:solidFill>
            </a:rPr>
            <a:t> </a:t>
          </a:r>
          <a:r>
            <a:rPr lang="en-US" sz="2000" dirty="0" err="1">
              <a:solidFill>
                <a:srgbClr val="7030A0"/>
              </a:solidFill>
            </a:rPr>
            <a:t>dây</a:t>
          </a:r>
          <a:r>
            <a:rPr lang="en-US" sz="2000" dirty="0">
              <a:solidFill>
                <a:srgbClr val="7030A0"/>
              </a:solidFill>
            </a:rPr>
            <a:t> </a:t>
          </a:r>
          <a:r>
            <a:rPr lang="en-US" sz="2000" dirty="0" err="1">
              <a:solidFill>
                <a:srgbClr val="7030A0"/>
              </a:solidFill>
            </a:rPr>
            <a:t>đồng</a:t>
          </a:r>
          <a:endParaRPr lang="en-US" sz="2000" dirty="0">
            <a:solidFill>
              <a:srgbClr val="7030A0"/>
            </a:solidFill>
          </a:endParaRPr>
        </a:p>
      </dgm:t>
    </dgm:pt>
    <dgm:pt modelId="{38FC6A2D-DB40-47CA-8382-B4D955BED321}" type="parTrans" cxnId="{3BB63CAE-C8D8-403A-A6CC-2374204000F4}">
      <dgm:prSet/>
      <dgm:spPr/>
      <dgm:t>
        <a:bodyPr/>
        <a:lstStyle/>
        <a:p>
          <a:endParaRPr lang="en-US"/>
        </a:p>
      </dgm:t>
    </dgm:pt>
    <dgm:pt modelId="{35B9D922-3DEB-4A39-9412-57010E80EE0E}" type="sibTrans" cxnId="{3BB63CAE-C8D8-403A-A6CC-2374204000F4}">
      <dgm:prSet/>
      <dgm:spPr/>
      <dgm:t>
        <a:bodyPr/>
        <a:lstStyle/>
        <a:p>
          <a:endParaRPr lang="en-US"/>
        </a:p>
      </dgm:t>
    </dgm:pt>
    <dgm:pt modelId="{C209E921-F888-4D37-ABDC-196E14AD73D9}">
      <dgm:prSet phldrT="[Text]" custT="1"/>
      <dgm:spPr/>
      <dgm:t>
        <a:bodyPr/>
        <a:lstStyle/>
        <a:p>
          <a:r>
            <a:rPr lang="en-US" sz="2000" dirty="0">
              <a:solidFill>
                <a:srgbClr val="7030A0"/>
              </a:solidFill>
            </a:rPr>
            <a:t>Chi </a:t>
          </a:r>
          <a:r>
            <a:rPr lang="en-US" sz="2000" dirty="0" err="1">
              <a:solidFill>
                <a:srgbClr val="7030A0"/>
              </a:solidFill>
            </a:rPr>
            <a:t>tiết</a:t>
          </a:r>
          <a:r>
            <a:rPr lang="en-US" sz="2000" dirty="0">
              <a:solidFill>
                <a:srgbClr val="7030A0"/>
              </a:solidFill>
            </a:rPr>
            <a:t> </a:t>
          </a:r>
          <a:r>
            <a:rPr lang="en-US" sz="2000" dirty="0" err="1">
              <a:solidFill>
                <a:srgbClr val="7030A0"/>
              </a:solidFill>
            </a:rPr>
            <a:t>máy</a:t>
          </a:r>
          <a:r>
            <a:rPr lang="en-US" sz="2000" dirty="0">
              <a:solidFill>
                <a:srgbClr val="7030A0"/>
              </a:solidFill>
            </a:rPr>
            <a:t> </a:t>
          </a:r>
          <a:r>
            <a:rPr lang="en-US" sz="2000" dirty="0" err="1">
              <a:solidFill>
                <a:srgbClr val="7030A0"/>
              </a:solidFill>
            </a:rPr>
            <a:t>móc</a:t>
          </a:r>
          <a:endParaRPr lang="en-US" sz="2000" dirty="0">
            <a:solidFill>
              <a:srgbClr val="7030A0"/>
            </a:solidFill>
          </a:endParaRPr>
        </a:p>
      </dgm:t>
    </dgm:pt>
    <dgm:pt modelId="{075153EA-1830-4619-98DA-D16D5D6D1BB8}" type="parTrans" cxnId="{13D8BB43-C2A5-47F6-9127-1506E50B5A4D}">
      <dgm:prSet/>
      <dgm:spPr/>
      <dgm:t>
        <a:bodyPr/>
        <a:lstStyle/>
        <a:p>
          <a:endParaRPr lang="en-US"/>
        </a:p>
      </dgm:t>
    </dgm:pt>
    <dgm:pt modelId="{B2FB9CB8-F7E9-44D5-8662-A874FC319F73}" type="sibTrans" cxnId="{13D8BB43-C2A5-47F6-9127-1506E50B5A4D}">
      <dgm:prSet/>
      <dgm:spPr/>
      <dgm:t>
        <a:bodyPr/>
        <a:lstStyle/>
        <a:p>
          <a:endParaRPr lang="en-US"/>
        </a:p>
      </dgm:t>
    </dgm:pt>
    <dgm:pt modelId="{E394D50B-CDD6-4F6F-8FA6-DC7F441E6DCF}">
      <dgm:prSet phldrT="[Text]" custT="1"/>
      <dgm:spPr/>
      <dgm:t>
        <a:bodyPr/>
        <a:lstStyle/>
        <a:p>
          <a:r>
            <a:rPr lang="en-US" sz="2000" dirty="0" err="1">
              <a:solidFill>
                <a:srgbClr val="7030A0"/>
              </a:solidFill>
            </a:rPr>
            <a:t>Tượng</a:t>
          </a:r>
          <a:r>
            <a:rPr lang="en-US" sz="2000" dirty="0">
              <a:solidFill>
                <a:srgbClr val="7030A0"/>
              </a:solidFill>
            </a:rPr>
            <a:t> </a:t>
          </a:r>
          <a:r>
            <a:rPr lang="en-US" sz="2000" dirty="0" err="1">
              <a:solidFill>
                <a:srgbClr val="7030A0"/>
              </a:solidFill>
            </a:rPr>
            <a:t>đồng</a:t>
          </a:r>
          <a:endParaRPr lang="en-US" sz="2000" dirty="0">
            <a:solidFill>
              <a:srgbClr val="7030A0"/>
            </a:solidFill>
          </a:endParaRPr>
        </a:p>
      </dgm:t>
    </dgm:pt>
    <dgm:pt modelId="{2020489B-45A2-4034-A3FD-28375FA38B95}" type="parTrans" cxnId="{C9173F65-36CB-42C3-B7C6-CABEA4D31A7F}">
      <dgm:prSet/>
      <dgm:spPr/>
      <dgm:t>
        <a:bodyPr/>
        <a:lstStyle/>
        <a:p>
          <a:endParaRPr lang="en-US"/>
        </a:p>
      </dgm:t>
    </dgm:pt>
    <dgm:pt modelId="{D03F91FB-A6C7-4B47-AA52-8F4A4C1D08B4}" type="sibTrans" cxnId="{C9173F65-36CB-42C3-B7C6-CABEA4D31A7F}">
      <dgm:prSet/>
      <dgm:spPr/>
      <dgm:t>
        <a:bodyPr/>
        <a:lstStyle/>
        <a:p>
          <a:endParaRPr lang="en-US"/>
        </a:p>
      </dgm:t>
    </dgm:pt>
    <dgm:pt modelId="{FB11853E-D14E-4821-B6FE-9DDB67CD2CE1}" type="pres">
      <dgm:prSet presAssocID="{B67181F2-2FA4-4E8C-BF83-1162F6308C00}" presName="Name0" presStyleCnt="0">
        <dgm:presLayoutVars>
          <dgm:dir/>
          <dgm:resizeHandles val="exact"/>
        </dgm:presLayoutVars>
      </dgm:prSet>
      <dgm:spPr/>
      <dgm:t>
        <a:bodyPr/>
        <a:lstStyle/>
        <a:p>
          <a:endParaRPr lang="en-US"/>
        </a:p>
      </dgm:t>
    </dgm:pt>
    <dgm:pt modelId="{68A33CCE-F855-43E9-8DC4-145678BA6C6B}" type="pres">
      <dgm:prSet presAssocID="{3DB004A6-71EC-4BF9-B6B5-EF7C1C8BF41E}" presName="compNode" presStyleCnt="0"/>
      <dgm:spPr/>
    </dgm:pt>
    <dgm:pt modelId="{69E69DA7-3483-43AD-9380-FB6D4C29194B}" type="pres">
      <dgm:prSet presAssocID="{3DB004A6-71EC-4BF9-B6B5-EF7C1C8BF41E}" presName="pictRect" presStyleLbl="node1" presStyleIdx="0" presStyleCnt="6"/>
      <dgm:spPr>
        <a:blipFill rotWithShape="1">
          <a:blip xmlns:r="http://schemas.openxmlformats.org/officeDocument/2006/relationships" r:embed="rId1"/>
          <a:stretch>
            <a:fillRect/>
          </a:stretch>
        </a:blipFill>
      </dgm:spPr>
    </dgm:pt>
    <dgm:pt modelId="{ED570EAB-CD6A-4B16-B03D-459B6D0AE40F}" type="pres">
      <dgm:prSet presAssocID="{3DB004A6-71EC-4BF9-B6B5-EF7C1C8BF41E}" presName="textRect" presStyleLbl="revTx" presStyleIdx="0" presStyleCnt="6">
        <dgm:presLayoutVars>
          <dgm:bulletEnabled val="1"/>
        </dgm:presLayoutVars>
      </dgm:prSet>
      <dgm:spPr/>
      <dgm:t>
        <a:bodyPr/>
        <a:lstStyle/>
        <a:p>
          <a:endParaRPr lang="en-US"/>
        </a:p>
      </dgm:t>
    </dgm:pt>
    <dgm:pt modelId="{F4DA332D-3DEF-45E9-B5AB-E9B1F7B65FFD}" type="pres">
      <dgm:prSet presAssocID="{F6EA76CB-D6A4-4564-A333-44921EBE9975}" presName="sibTrans" presStyleLbl="sibTrans2D1" presStyleIdx="0" presStyleCnt="0"/>
      <dgm:spPr/>
      <dgm:t>
        <a:bodyPr/>
        <a:lstStyle/>
        <a:p>
          <a:endParaRPr lang="en-US"/>
        </a:p>
      </dgm:t>
    </dgm:pt>
    <dgm:pt modelId="{8E3942F6-8094-4F38-BD6E-A6F6E34E15F0}" type="pres">
      <dgm:prSet presAssocID="{341B92A6-16A9-4D49-BD63-5B9F2AFB5BD6}" presName="compNode" presStyleCnt="0"/>
      <dgm:spPr/>
    </dgm:pt>
    <dgm:pt modelId="{9C0BF30D-F370-4CAF-A8D5-D55783DA2206}" type="pres">
      <dgm:prSet presAssocID="{341B92A6-16A9-4D49-BD63-5B9F2AFB5BD6}" presName="pictRect" presStyleLbl="node1" presStyleIdx="1" presStyleCnt="6" custLinFactNeighborX="-5038" custLinFactNeighborY="-66625"/>
      <dgm:spPr>
        <a:blipFill rotWithShape="1">
          <a:blip xmlns:r="http://schemas.openxmlformats.org/officeDocument/2006/relationships" r:embed="rId2"/>
          <a:stretch>
            <a:fillRect/>
          </a:stretch>
        </a:blipFill>
      </dgm:spPr>
    </dgm:pt>
    <dgm:pt modelId="{79207EDA-DA72-4177-AD0D-BF82921D5759}" type="pres">
      <dgm:prSet presAssocID="{341B92A6-16A9-4D49-BD63-5B9F2AFB5BD6}" presName="textRect" presStyleLbl="revTx" presStyleIdx="1" presStyleCnt="6">
        <dgm:presLayoutVars>
          <dgm:bulletEnabled val="1"/>
        </dgm:presLayoutVars>
      </dgm:prSet>
      <dgm:spPr/>
      <dgm:t>
        <a:bodyPr/>
        <a:lstStyle/>
        <a:p>
          <a:endParaRPr lang="en-US"/>
        </a:p>
      </dgm:t>
    </dgm:pt>
    <dgm:pt modelId="{8AB32476-D746-4CE2-91D8-020DD99FA0F7}" type="pres">
      <dgm:prSet presAssocID="{D1152B33-EED1-4F30-8434-14B38913B56C}" presName="sibTrans" presStyleLbl="sibTrans2D1" presStyleIdx="0" presStyleCnt="0"/>
      <dgm:spPr/>
      <dgm:t>
        <a:bodyPr/>
        <a:lstStyle/>
        <a:p>
          <a:endParaRPr lang="en-US"/>
        </a:p>
      </dgm:t>
    </dgm:pt>
    <dgm:pt modelId="{503EC848-34D3-4C03-9548-E76D466116FB}" type="pres">
      <dgm:prSet presAssocID="{DAAEE7A2-7D41-4704-97C9-AC8442AC7155}" presName="compNode" presStyleCnt="0"/>
      <dgm:spPr/>
    </dgm:pt>
    <dgm:pt modelId="{C324A2E8-36B8-48AB-B62F-1BD2BA2251CB}" type="pres">
      <dgm:prSet presAssocID="{DAAEE7A2-7D41-4704-97C9-AC8442AC7155}" presName="pictRect" presStyleLbl="node1" presStyleIdx="2" presStyleCnt="6"/>
      <dgm:spPr>
        <a:blipFill rotWithShape="1">
          <a:blip xmlns:r="http://schemas.openxmlformats.org/officeDocument/2006/relationships" r:embed="rId3"/>
          <a:stretch>
            <a:fillRect/>
          </a:stretch>
        </a:blipFill>
      </dgm:spPr>
    </dgm:pt>
    <dgm:pt modelId="{91352E1A-C98D-4906-8AC4-94AB21B16D83}" type="pres">
      <dgm:prSet presAssocID="{DAAEE7A2-7D41-4704-97C9-AC8442AC7155}" presName="textRect" presStyleLbl="revTx" presStyleIdx="2" presStyleCnt="6">
        <dgm:presLayoutVars>
          <dgm:bulletEnabled val="1"/>
        </dgm:presLayoutVars>
      </dgm:prSet>
      <dgm:spPr/>
      <dgm:t>
        <a:bodyPr/>
        <a:lstStyle/>
        <a:p>
          <a:endParaRPr lang="en-US"/>
        </a:p>
      </dgm:t>
    </dgm:pt>
    <dgm:pt modelId="{CA41880D-9F62-4997-98E0-1E2EBD493FC7}" type="pres">
      <dgm:prSet presAssocID="{F32FF245-9C67-43EB-982F-7B341A9BC479}" presName="sibTrans" presStyleLbl="sibTrans2D1" presStyleIdx="0" presStyleCnt="0"/>
      <dgm:spPr/>
      <dgm:t>
        <a:bodyPr/>
        <a:lstStyle/>
        <a:p>
          <a:endParaRPr lang="en-US"/>
        </a:p>
      </dgm:t>
    </dgm:pt>
    <dgm:pt modelId="{73908056-2753-4D54-AB6B-C1C7854A325C}" type="pres">
      <dgm:prSet presAssocID="{7EAF43C4-49C8-4566-932E-1E51479BA181}" presName="compNode" presStyleCnt="0"/>
      <dgm:spPr/>
    </dgm:pt>
    <dgm:pt modelId="{19D95FB3-F97E-4F38-96C7-F4F73C38422E}" type="pres">
      <dgm:prSet presAssocID="{7EAF43C4-49C8-4566-932E-1E51479BA181}" presName="pictRect" presStyleLbl="node1" presStyleIdx="3" presStyleCnt="6"/>
      <dgm:spPr>
        <a:blipFill rotWithShape="1">
          <a:blip xmlns:r="http://schemas.openxmlformats.org/officeDocument/2006/relationships" r:embed="rId4"/>
          <a:stretch>
            <a:fillRect/>
          </a:stretch>
        </a:blipFill>
      </dgm:spPr>
    </dgm:pt>
    <dgm:pt modelId="{6F8041C1-688E-4688-AF78-DC4F40F7CC9D}" type="pres">
      <dgm:prSet presAssocID="{7EAF43C4-49C8-4566-932E-1E51479BA181}" presName="textRect" presStyleLbl="revTx" presStyleIdx="3" presStyleCnt="6">
        <dgm:presLayoutVars>
          <dgm:bulletEnabled val="1"/>
        </dgm:presLayoutVars>
      </dgm:prSet>
      <dgm:spPr/>
      <dgm:t>
        <a:bodyPr/>
        <a:lstStyle/>
        <a:p>
          <a:endParaRPr lang="en-US"/>
        </a:p>
      </dgm:t>
    </dgm:pt>
    <dgm:pt modelId="{07ED1C53-D471-4B6C-B289-67DA04E2AF73}" type="pres">
      <dgm:prSet presAssocID="{35B9D922-3DEB-4A39-9412-57010E80EE0E}" presName="sibTrans" presStyleLbl="sibTrans2D1" presStyleIdx="0" presStyleCnt="0"/>
      <dgm:spPr/>
      <dgm:t>
        <a:bodyPr/>
        <a:lstStyle/>
        <a:p>
          <a:endParaRPr lang="en-US"/>
        </a:p>
      </dgm:t>
    </dgm:pt>
    <dgm:pt modelId="{92583AF0-5B8F-4048-A901-4CC89DF2CFD2}" type="pres">
      <dgm:prSet presAssocID="{C209E921-F888-4D37-ABDC-196E14AD73D9}" presName="compNode" presStyleCnt="0"/>
      <dgm:spPr/>
    </dgm:pt>
    <dgm:pt modelId="{56965BFD-91FE-4695-BD67-E1C7E1B623C2}" type="pres">
      <dgm:prSet presAssocID="{C209E921-F888-4D37-ABDC-196E14AD73D9}" presName="pictRect" presStyleLbl="node1" presStyleIdx="4" presStyleCnt="6"/>
      <dgm:spPr>
        <a:blipFill rotWithShape="1">
          <a:blip xmlns:r="http://schemas.openxmlformats.org/officeDocument/2006/relationships" r:embed="rId5"/>
          <a:stretch>
            <a:fillRect/>
          </a:stretch>
        </a:blipFill>
      </dgm:spPr>
    </dgm:pt>
    <dgm:pt modelId="{1A815978-7021-4DE4-9D84-DD044F83C28F}" type="pres">
      <dgm:prSet presAssocID="{C209E921-F888-4D37-ABDC-196E14AD73D9}" presName="textRect" presStyleLbl="revTx" presStyleIdx="4" presStyleCnt="6">
        <dgm:presLayoutVars>
          <dgm:bulletEnabled val="1"/>
        </dgm:presLayoutVars>
      </dgm:prSet>
      <dgm:spPr/>
      <dgm:t>
        <a:bodyPr/>
        <a:lstStyle/>
        <a:p>
          <a:endParaRPr lang="en-US"/>
        </a:p>
      </dgm:t>
    </dgm:pt>
    <dgm:pt modelId="{78ED051B-AB06-4137-84E0-9D28F89A6D8C}" type="pres">
      <dgm:prSet presAssocID="{B2FB9CB8-F7E9-44D5-8662-A874FC319F73}" presName="sibTrans" presStyleLbl="sibTrans2D1" presStyleIdx="0" presStyleCnt="0"/>
      <dgm:spPr/>
      <dgm:t>
        <a:bodyPr/>
        <a:lstStyle/>
        <a:p>
          <a:endParaRPr lang="en-US"/>
        </a:p>
      </dgm:t>
    </dgm:pt>
    <dgm:pt modelId="{BCD8BB09-73D5-4CD0-923E-B279450E4C28}" type="pres">
      <dgm:prSet presAssocID="{E394D50B-CDD6-4F6F-8FA6-DC7F441E6DCF}" presName="compNode" presStyleCnt="0"/>
      <dgm:spPr/>
    </dgm:pt>
    <dgm:pt modelId="{A78BB80B-75C7-460F-8BF8-4D3C04E8F17B}" type="pres">
      <dgm:prSet presAssocID="{E394D50B-CDD6-4F6F-8FA6-DC7F441E6DCF}" presName="pictRect" presStyleLbl="node1" presStyleIdx="5" presStyleCnt="6"/>
      <dgm:spPr>
        <a:blipFill rotWithShape="1">
          <a:blip xmlns:r="http://schemas.openxmlformats.org/officeDocument/2006/relationships" r:embed="rId6"/>
          <a:stretch>
            <a:fillRect/>
          </a:stretch>
        </a:blipFill>
      </dgm:spPr>
    </dgm:pt>
    <dgm:pt modelId="{EE892BCF-380E-4A2A-A4F8-DF0A56320D80}" type="pres">
      <dgm:prSet presAssocID="{E394D50B-CDD6-4F6F-8FA6-DC7F441E6DCF}" presName="textRect" presStyleLbl="revTx" presStyleIdx="5" presStyleCnt="6">
        <dgm:presLayoutVars>
          <dgm:bulletEnabled val="1"/>
        </dgm:presLayoutVars>
      </dgm:prSet>
      <dgm:spPr/>
      <dgm:t>
        <a:bodyPr/>
        <a:lstStyle/>
        <a:p>
          <a:endParaRPr lang="en-US"/>
        </a:p>
      </dgm:t>
    </dgm:pt>
  </dgm:ptLst>
  <dgm:cxnLst>
    <dgm:cxn modelId="{88CF9C90-0B39-4392-BD5A-3B718E365472}" type="presOf" srcId="{D1152B33-EED1-4F30-8434-14B38913B56C}" destId="{8AB32476-D746-4CE2-91D8-020DD99FA0F7}" srcOrd="0" destOrd="0" presId="urn:microsoft.com/office/officeart/2005/8/layout/pList1"/>
    <dgm:cxn modelId="{C9173F65-36CB-42C3-B7C6-CABEA4D31A7F}" srcId="{B67181F2-2FA4-4E8C-BF83-1162F6308C00}" destId="{E394D50B-CDD6-4F6F-8FA6-DC7F441E6DCF}" srcOrd="5" destOrd="0" parTransId="{2020489B-45A2-4034-A3FD-28375FA38B95}" sibTransId="{D03F91FB-A6C7-4B47-AA52-8F4A4C1D08B4}"/>
    <dgm:cxn modelId="{3BB63CAE-C8D8-403A-A6CC-2374204000F4}" srcId="{B67181F2-2FA4-4E8C-BF83-1162F6308C00}" destId="{7EAF43C4-49C8-4566-932E-1E51479BA181}" srcOrd="3" destOrd="0" parTransId="{38FC6A2D-DB40-47CA-8382-B4D955BED321}" sibTransId="{35B9D922-3DEB-4A39-9412-57010E80EE0E}"/>
    <dgm:cxn modelId="{335F055E-C40F-4C2E-A49B-5F3810114D03}" type="presOf" srcId="{3DB004A6-71EC-4BF9-B6B5-EF7C1C8BF41E}" destId="{ED570EAB-CD6A-4B16-B03D-459B6D0AE40F}" srcOrd="0" destOrd="0" presId="urn:microsoft.com/office/officeart/2005/8/layout/pList1"/>
    <dgm:cxn modelId="{C7723BED-BCD8-4198-8972-29E0B36B8511}" type="presOf" srcId="{B2FB9CB8-F7E9-44D5-8662-A874FC319F73}" destId="{78ED051B-AB06-4137-84E0-9D28F89A6D8C}" srcOrd="0" destOrd="0" presId="urn:microsoft.com/office/officeart/2005/8/layout/pList1"/>
    <dgm:cxn modelId="{13D8BB43-C2A5-47F6-9127-1506E50B5A4D}" srcId="{B67181F2-2FA4-4E8C-BF83-1162F6308C00}" destId="{C209E921-F888-4D37-ABDC-196E14AD73D9}" srcOrd="4" destOrd="0" parTransId="{075153EA-1830-4619-98DA-D16D5D6D1BB8}" sibTransId="{B2FB9CB8-F7E9-44D5-8662-A874FC319F73}"/>
    <dgm:cxn modelId="{992F6B41-C935-40B2-A447-668C8090B271}" srcId="{B67181F2-2FA4-4E8C-BF83-1162F6308C00}" destId="{3DB004A6-71EC-4BF9-B6B5-EF7C1C8BF41E}" srcOrd="0" destOrd="0" parTransId="{3658F688-50DE-434B-BB1D-80621C1EFCB8}" sibTransId="{F6EA76CB-D6A4-4564-A333-44921EBE9975}"/>
    <dgm:cxn modelId="{EB29F271-C281-485E-B90E-EC8C1016CE73}" type="presOf" srcId="{F6EA76CB-D6A4-4564-A333-44921EBE9975}" destId="{F4DA332D-3DEF-45E9-B5AB-E9B1F7B65FFD}" srcOrd="0" destOrd="0" presId="urn:microsoft.com/office/officeart/2005/8/layout/pList1"/>
    <dgm:cxn modelId="{ABBC4F40-EE6A-4442-B152-64AEF21A2EE6}" type="presOf" srcId="{7EAF43C4-49C8-4566-932E-1E51479BA181}" destId="{6F8041C1-688E-4688-AF78-DC4F40F7CC9D}" srcOrd="0" destOrd="0" presId="urn:microsoft.com/office/officeart/2005/8/layout/pList1"/>
    <dgm:cxn modelId="{353BE542-AB9D-4652-8388-1019F97B097A}" srcId="{B67181F2-2FA4-4E8C-BF83-1162F6308C00}" destId="{341B92A6-16A9-4D49-BD63-5B9F2AFB5BD6}" srcOrd="1" destOrd="0" parTransId="{8649C21C-41C9-4CFE-B4A2-48EA40923A27}" sibTransId="{D1152B33-EED1-4F30-8434-14B38913B56C}"/>
    <dgm:cxn modelId="{C5EFB692-4F1D-462F-BB65-1E138A6E0C0B}" type="presOf" srcId="{C209E921-F888-4D37-ABDC-196E14AD73D9}" destId="{1A815978-7021-4DE4-9D84-DD044F83C28F}" srcOrd="0" destOrd="0" presId="urn:microsoft.com/office/officeart/2005/8/layout/pList1"/>
    <dgm:cxn modelId="{F10EF293-D8D7-467E-A3F9-99C97526734E}" type="presOf" srcId="{DAAEE7A2-7D41-4704-97C9-AC8442AC7155}" destId="{91352E1A-C98D-4906-8AC4-94AB21B16D83}" srcOrd="0" destOrd="0" presId="urn:microsoft.com/office/officeart/2005/8/layout/pList1"/>
    <dgm:cxn modelId="{DB7F3BBA-24D9-438C-8567-82130A52706C}" type="presOf" srcId="{B67181F2-2FA4-4E8C-BF83-1162F6308C00}" destId="{FB11853E-D14E-4821-B6FE-9DDB67CD2CE1}" srcOrd="0" destOrd="0" presId="urn:microsoft.com/office/officeart/2005/8/layout/pList1"/>
    <dgm:cxn modelId="{0B47FDD2-9979-4577-B909-BFE87613A9EC}" type="presOf" srcId="{35B9D922-3DEB-4A39-9412-57010E80EE0E}" destId="{07ED1C53-D471-4B6C-B289-67DA04E2AF73}" srcOrd="0" destOrd="0" presId="urn:microsoft.com/office/officeart/2005/8/layout/pList1"/>
    <dgm:cxn modelId="{CACABF15-D156-4343-88AB-75300D86226E}" type="presOf" srcId="{F32FF245-9C67-43EB-982F-7B341A9BC479}" destId="{CA41880D-9F62-4997-98E0-1E2EBD493FC7}" srcOrd="0" destOrd="0" presId="urn:microsoft.com/office/officeart/2005/8/layout/pList1"/>
    <dgm:cxn modelId="{0A759CAF-C901-4A54-A80F-33CD87F49A13}" type="presOf" srcId="{341B92A6-16A9-4D49-BD63-5B9F2AFB5BD6}" destId="{79207EDA-DA72-4177-AD0D-BF82921D5759}" srcOrd="0" destOrd="0" presId="urn:microsoft.com/office/officeart/2005/8/layout/pList1"/>
    <dgm:cxn modelId="{F0D46112-2D39-48ED-862E-4EFB3A7696A9}" srcId="{B67181F2-2FA4-4E8C-BF83-1162F6308C00}" destId="{DAAEE7A2-7D41-4704-97C9-AC8442AC7155}" srcOrd="2" destOrd="0" parTransId="{AF2A77F9-1DAD-4BC9-9430-0E2A5F945723}" sibTransId="{F32FF245-9C67-43EB-982F-7B341A9BC479}"/>
    <dgm:cxn modelId="{EED7481A-D96B-4019-8C7D-00526C017518}" type="presOf" srcId="{E394D50B-CDD6-4F6F-8FA6-DC7F441E6DCF}" destId="{EE892BCF-380E-4A2A-A4F8-DF0A56320D80}" srcOrd="0" destOrd="0" presId="urn:microsoft.com/office/officeart/2005/8/layout/pList1"/>
    <dgm:cxn modelId="{8422D65F-67FE-4037-8460-7C95424A9C85}" type="presParOf" srcId="{FB11853E-D14E-4821-B6FE-9DDB67CD2CE1}" destId="{68A33CCE-F855-43E9-8DC4-145678BA6C6B}" srcOrd="0" destOrd="0" presId="urn:microsoft.com/office/officeart/2005/8/layout/pList1"/>
    <dgm:cxn modelId="{2027DFFD-1D59-41F8-A049-2FAD28F80458}" type="presParOf" srcId="{68A33CCE-F855-43E9-8DC4-145678BA6C6B}" destId="{69E69DA7-3483-43AD-9380-FB6D4C29194B}" srcOrd="0" destOrd="0" presId="urn:microsoft.com/office/officeart/2005/8/layout/pList1"/>
    <dgm:cxn modelId="{B743B8EB-8736-4A67-BDE3-BA5B32EE5654}" type="presParOf" srcId="{68A33CCE-F855-43E9-8DC4-145678BA6C6B}" destId="{ED570EAB-CD6A-4B16-B03D-459B6D0AE40F}" srcOrd="1" destOrd="0" presId="urn:microsoft.com/office/officeart/2005/8/layout/pList1"/>
    <dgm:cxn modelId="{1A2F2D11-77B8-429C-A3C3-4CBA2C5E8EEC}" type="presParOf" srcId="{FB11853E-D14E-4821-B6FE-9DDB67CD2CE1}" destId="{F4DA332D-3DEF-45E9-B5AB-E9B1F7B65FFD}" srcOrd="1" destOrd="0" presId="urn:microsoft.com/office/officeart/2005/8/layout/pList1"/>
    <dgm:cxn modelId="{18E26FDB-301C-43B5-A57C-0BE3ADBEEC6C}" type="presParOf" srcId="{FB11853E-D14E-4821-B6FE-9DDB67CD2CE1}" destId="{8E3942F6-8094-4F38-BD6E-A6F6E34E15F0}" srcOrd="2" destOrd="0" presId="urn:microsoft.com/office/officeart/2005/8/layout/pList1"/>
    <dgm:cxn modelId="{0A9AC283-35D0-45D5-8033-5AAA2132E916}" type="presParOf" srcId="{8E3942F6-8094-4F38-BD6E-A6F6E34E15F0}" destId="{9C0BF30D-F370-4CAF-A8D5-D55783DA2206}" srcOrd="0" destOrd="0" presId="urn:microsoft.com/office/officeart/2005/8/layout/pList1"/>
    <dgm:cxn modelId="{B56311D3-9316-41F7-9CBC-460953A8B985}" type="presParOf" srcId="{8E3942F6-8094-4F38-BD6E-A6F6E34E15F0}" destId="{79207EDA-DA72-4177-AD0D-BF82921D5759}" srcOrd="1" destOrd="0" presId="urn:microsoft.com/office/officeart/2005/8/layout/pList1"/>
    <dgm:cxn modelId="{7A53194E-E3E8-488A-8080-B5A004A6B321}" type="presParOf" srcId="{FB11853E-D14E-4821-B6FE-9DDB67CD2CE1}" destId="{8AB32476-D746-4CE2-91D8-020DD99FA0F7}" srcOrd="3" destOrd="0" presId="urn:microsoft.com/office/officeart/2005/8/layout/pList1"/>
    <dgm:cxn modelId="{A34BA488-1B6B-4D12-869F-CBB537622E62}" type="presParOf" srcId="{FB11853E-D14E-4821-B6FE-9DDB67CD2CE1}" destId="{503EC848-34D3-4C03-9548-E76D466116FB}" srcOrd="4" destOrd="0" presId="urn:microsoft.com/office/officeart/2005/8/layout/pList1"/>
    <dgm:cxn modelId="{3AB62EA6-E3F5-48A5-B7E2-3B996F710429}" type="presParOf" srcId="{503EC848-34D3-4C03-9548-E76D466116FB}" destId="{C324A2E8-36B8-48AB-B62F-1BD2BA2251CB}" srcOrd="0" destOrd="0" presId="urn:microsoft.com/office/officeart/2005/8/layout/pList1"/>
    <dgm:cxn modelId="{07E35B04-3885-411D-BCA3-ED2E259783A3}" type="presParOf" srcId="{503EC848-34D3-4C03-9548-E76D466116FB}" destId="{91352E1A-C98D-4906-8AC4-94AB21B16D83}" srcOrd="1" destOrd="0" presId="urn:microsoft.com/office/officeart/2005/8/layout/pList1"/>
    <dgm:cxn modelId="{EDB8DB40-B6EF-421E-9406-EC8F63E73600}" type="presParOf" srcId="{FB11853E-D14E-4821-B6FE-9DDB67CD2CE1}" destId="{CA41880D-9F62-4997-98E0-1E2EBD493FC7}" srcOrd="5" destOrd="0" presId="urn:microsoft.com/office/officeart/2005/8/layout/pList1"/>
    <dgm:cxn modelId="{51C96034-472D-43E7-82E1-CA6AC19B4C3A}" type="presParOf" srcId="{FB11853E-D14E-4821-B6FE-9DDB67CD2CE1}" destId="{73908056-2753-4D54-AB6B-C1C7854A325C}" srcOrd="6" destOrd="0" presId="urn:microsoft.com/office/officeart/2005/8/layout/pList1"/>
    <dgm:cxn modelId="{B65CC966-F6D4-4EBD-BCB2-692F9F80191B}" type="presParOf" srcId="{73908056-2753-4D54-AB6B-C1C7854A325C}" destId="{19D95FB3-F97E-4F38-96C7-F4F73C38422E}" srcOrd="0" destOrd="0" presId="urn:microsoft.com/office/officeart/2005/8/layout/pList1"/>
    <dgm:cxn modelId="{1DA45A84-87CB-4774-9C27-52E75C49A4DA}" type="presParOf" srcId="{73908056-2753-4D54-AB6B-C1C7854A325C}" destId="{6F8041C1-688E-4688-AF78-DC4F40F7CC9D}" srcOrd="1" destOrd="0" presId="urn:microsoft.com/office/officeart/2005/8/layout/pList1"/>
    <dgm:cxn modelId="{D5B81B00-B55C-4EBB-8A3E-38566CFBD293}" type="presParOf" srcId="{FB11853E-D14E-4821-B6FE-9DDB67CD2CE1}" destId="{07ED1C53-D471-4B6C-B289-67DA04E2AF73}" srcOrd="7" destOrd="0" presId="urn:microsoft.com/office/officeart/2005/8/layout/pList1"/>
    <dgm:cxn modelId="{55953C8A-F1BD-4B86-921D-0A2E180F0E77}" type="presParOf" srcId="{FB11853E-D14E-4821-B6FE-9DDB67CD2CE1}" destId="{92583AF0-5B8F-4048-A901-4CC89DF2CFD2}" srcOrd="8" destOrd="0" presId="urn:microsoft.com/office/officeart/2005/8/layout/pList1"/>
    <dgm:cxn modelId="{9262DD1B-41E5-4278-8EEE-25DD0E073B2F}" type="presParOf" srcId="{92583AF0-5B8F-4048-A901-4CC89DF2CFD2}" destId="{56965BFD-91FE-4695-BD67-E1C7E1B623C2}" srcOrd="0" destOrd="0" presId="urn:microsoft.com/office/officeart/2005/8/layout/pList1"/>
    <dgm:cxn modelId="{DBCF600F-DBD5-4431-BA5B-D6B24F592290}" type="presParOf" srcId="{92583AF0-5B8F-4048-A901-4CC89DF2CFD2}" destId="{1A815978-7021-4DE4-9D84-DD044F83C28F}" srcOrd="1" destOrd="0" presId="urn:microsoft.com/office/officeart/2005/8/layout/pList1"/>
    <dgm:cxn modelId="{D0A66C2F-C7B9-41E6-9ECE-BA7379DD1C3F}" type="presParOf" srcId="{FB11853E-D14E-4821-B6FE-9DDB67CD2CE1}" destId="{78ED051B-AB06-4137-84E0-9D28F89A6D8C}" srcOrd="9" destOrd="0" presId="urn:microsoft.com/office/officeart/2005/8/layout/pList1"/>
    <dgm:cxn modelId="{23089960-92F7-496D-85D5-7D3FAE551202}" type="presParOf" srcId="{FB11853E-D14E-4821-B6FE-9DDB67CD2CE1}" destId="{BCD8BB09-73D5-4CD0-923E-B279450E4C28}" srcOrd="10" destOrd="0" presId="urn:microsoft.com/office/officeart/2005/8/layout/pList1"/>
    <dgm:cxn modelId="{79811839-D449-4239-8DD8-0AF20B36650C}" type="presParOf" srcId="{BCD8BB09-73D5-4CD0-923E-B279450E4C28}" destId="{A78BB80B-75C7-460F-8BF8-4D3C04E8F17B}" srcOrd="0" destOrd="0" presId="urn:microsoft.com/office/officeart/2005/8/layout/pList1"/>
    <dgm:cxn modelId="{EC9CEB25-034C-42A7-BD63-6E5EEA1CE3FF}" type="presParOf" srcId="{BCD8BB09-73D5-4CD0-923E-B279450E4C28}" destId="{EE892BCF-380E-4A2A-A4F8-DF0A56320D8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69DA7-3483-43AD-9380-FB6D4C29194B}">
      <dsp:nvSpPr>
        <dsp:cNvPr id="0" name=""/>
        <dsp:cNvSpPr/>
      </dsp:nvSpPr>
      <dsp:spPr>
        <a:xfrm>
          <a:off x="428033" y="1270"/>
          <a:ext cx="2136291" cy="1471904"/>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570EAB-CD6A-4B16-B03D-459B6D0AE40F}">
      <dsp:nvSpPr>
        <dsp:cNvPr id="0" name=""/>
        <dsp:cNvSpPr/>
      </dsp:nvSpPr>
      <dsp:spPr>
        <a:xfrm>
          <a:off x="428033" y="1473174"/>
          <a:ext cx="2136291" cy="792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err="1">
              <a:solidFill>
                <a:srgbClr val="7030A0"/>
              </a:solidFill>
            </a:rPr>
            <a:t>Trang</a:t>
          </a:r>
          <a:r>
            <a:rPr lang="en-US" sz="2000" kern="1200" dirty="0">
              <a:solidFill>
                <a:srgbClr val="7030A0"/>
              </a:solidFill>
            </a:rPr>
            <a:t> </a:t>
          </a:r>
          <a:r>
            <a:rPr lang="en-US" sz="2000" kern="1200" dirty="0" err="1">
              <a:solidFill>
                <a:srgbClr val="7030A0"/>
              </a:solidFill>
            </a:rPr>
            <a:t>trí</a:t>
          </a:r>
          <a:r>
            <a:rPr lang="en-US" sz="2000" kern="1200" dirty="0">
              <a:solidFill>
                <a:srgbClr val="7030A0"/>
              </a:solidFill>
            </a:rPr>
            <a:t> </a:t>
          </a:r>
          <a:r>
            <a:rPr lang="en-US" sz="2000" kern="1200" dirty="0" err="1">
              <a:solidFill>
                <a:srgbClr val="7030A0"/>
              </a:solidFill>
            </a:rPr>
            <a:t>nhà</a:t>
          </a:r>
          <a:r>
            <a:rPr lang="en-US" sz="2000" kern="1200" dirty="0">
              <a:solidFill>
                <a:srgbClr val="7030A0"/>
              </a:solidFill>
            </a:rPr>
            <a:t> </a:t>
          </a:r>
          <a:r>
            <a:rPr lang="en-US" sz="2000" kern="1200" dirty="0" err="1">
              <a:solidFill>
                <a:srgbClr val="7030A0"/>
              </a:solidFill>
            </a:rPr>
            <a:t>cửa</a:t>
          </a:r>
          <a:endParaRPr lang="en-US" sz="2000" kern="1200" dirty="0">
            <a:solidFill>
              <a:srgbClr val="7030A0"/>
            </a:solidFill>
          </a:endParaRPr>
        </a:p>
      </dsp:txBody>
      <dsp:txXfrm>
        <a:off x="428033" y="1473174"/>
        <a:ext cx="2136291" cy="792564"/>
      </dsp:txXfrm>
    </dsp:sp>
    <dsp:sp modelId="{9C0BF30D-F370-4CAF-A8D5-D55783DA2206}">
      <dsp:nvSpPr>
        <dsp:cNvPr id="0" name=""/>
        <dsp:cNvSpPr/>
      </dsp:nvSpPr>
      <dsp:spPr>
        <a:xfrm>
          <a:off x="2670416" y="0"/>
          <a:ext cx="2136291" cy="1471904"/>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207EDA-DA72-4177-AD0D-BF82921D5759}">
      <dsp:nvSpPr>
        <dsp:cNvPr id="0" name=""/>
        <dsp:cNvSpPr/>
      </dsp:nvSpPr>
      <dsp:spPr>
        <a:xfrm>
          <a:off x="2778043" y="1473174"/>
          <a:ext cx="2136291" cy="792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err="1">
              <a:solidFill>
                <a:srgbClr val="7030A0"/>
              </a:solidFill>
            </a:rPr>
            <a:t>Vỏ</a:t>
          </a:r>
          <a:r>
            <a:rPr lang="en-US" sz="2000" kern="1200" dirty="0">
              <a:solidFill>
                <a:srgbClr val="7030A0"/>
              </a:solidFill>
            </a:rPr>
            <a:t> </a:t>
          </a:r>
          <a:r>
            <a:rPr lang="en-US" sz="2000" kern="1200" dirty="0" err="1">
              <a:solidFill>
                <a:srgbClr val="7030A0"/>
              </a:solidFill>
            </a:rPr>
            <a:t>đồ</a:t>
          </a:r>
          <a:r>
            <a:rPr lang="en-US" sz="2000" kern="1200" dirty="0">
              <a:solidFill>
                <a:srgbClr val="7030A0"/>
              </a:solidFill>
            </a:rPr>
            <a:t> </a:t>
          </a:r>
          <a:r>
            <a:rPr lang="en-US" sz="2000" kern="1200" dirty="0" err="1">
              <a:solidFill>
                <a:srgbClr val="7030A0"/>
              </a:solidFill>
            </a:rPr>
            <a:t>hộp</a:t>
          </a:r>
          <a:endParaRPr lang="en-US" sz="2000" kern="1200" dirty="0">
            <a:solidFill>
              <a:srgbClr val="7030A0"/>
            </a:solidFill>
          </a:endParaRPr>
        </a:p>
      </dsp:txBody>
      <dsp:txXfrm>
        <a:off x="2778043" y="1473174"/>
        <a:ext cx="2136291" cy="792564"/>
      </dsp:txXfrm>
    </dsp:sp>
    <dsp:sp modelId="{C324A2E8-36B8-48AB-B62F-1BD2BA2251CB}">
      <dsp:nvSpPr>
        <dsp:cNvPr id="0" name=""/>
        <dsp:cNvSpPr/>
      </dsp:nvSpPr>
      <dsp:spPr>
        <a:xfrm>
          <a:off x="5128053" y="1270"/>
          <a:ext cx="2136291" cy="1471904"/>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352E1A-C98D-4906-8AC4-94AB21B16D83}">
      <dsp:nvSpPr>
        <dsp:cNvPr id="0" name=""/>
        <dsp:cNvSpPr/>
      </dsp:nvSpPr>
      <dsp:spPr>
        <a:xfrm>
          <a:off x="5128053" y="1473174"/>
          <a:ext cx="2136291" cy="792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err="1">
              <a:solidFill>
                <a:srgbClr val="7030A0"/>
              </a:solidFill>
            </a:rPr>
            <a:t>Giấy</a:t>
          </a:r>
          <a:r>
            <a:rPr lang="en-US" sz="2000" kern="1200" dirty="0">
              <a:solidFill>
                <a:srgbClr val="7030A0"/>
              </a:solidFill>
            </a:rPr>
            <a:t> </a:t>
          </a:r>
          <a:r>
            <a:rPr lang="en-US" sz="2000" kern="1200" dirty="0" err="1">
              <a:solidFill>
                <a:srgbClr val="7030A0"/>
              </a:solidFill>
            </a:rPr>
            <a:t>bạc</a:t>
          </a:r>
          <a:endParaRPr lang="en-US" sz="2000" kern="1200" dirty="0">
            <a:solidFill>
              <a:srgbClr val="7030A0"/>
            </a:solidFill>
          </a:endParaRPr>
        </a:p>
      </dsp:txBody>
      <dsp:txXfrm>
        <a:off x="5128053" y="1473174"/>
        <a:ext cx="2136291" cy="792564"/>
      </dsp:txXfrm>
    </dsp:sp>
    <dsp:sp modelId="{19D95FB3-F97E-4F38-96C7-F4F73C38422E}">
      <dsp:nvSpPr>
        <dsp:cNvPr id="0" name=""/>
        <dsp:cNvSpPr/>
      </dsp:nvSpPr>
      <dsp:spPr>
        <a:xfrm>
          <a:off x="428033" y="2479368"/>
          <a:ext cx="2136291" cy="1471904"/>
        </a:xfrm>
        <a:prstGeom prst="round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8041C1-688E-4688-AF78-DC4F40F7CC9D}">
      <dsp:nvSpPr>
        <dsp:cNvPr id="0" name=""/>
        <dsp:cNvSpPr/>
      </dsp:nvSpPr>
      <dsp:spPr>
        <a:xfrm>
          <a:off x="428033" y="3951272"/>
          <a:ext cx="2136291" cy="792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err="1">
              <a:solidFill>
                <a:srgbClr val="7030A0"/>
              </a:solidFill>
            </a:rPr>
            <a:t>Cuộn</a:t>
          </a:r>
          <a:r>
            <a:rPr lang="en-US" sz="2000" kern="1200" dirty="0">
              <a:solidFill>
                <a:srgbClr val="7030A0"/>
              </a:solidFill>
            </a:rPr>
            <a:t> </a:t>
          </a:r>
          <a:r>
            <a:rPr lang="en-US" sz="2000" kern="1200" dirty="0" err="1">
              <a:solidFill>
                <a:srgbClr val="7030A0"/>
              </a:solidFill>
            </a:rPr>
            <a:t>dây</a:t>
          </a:r>
          <a:r>
            <a:rPr lang="en-US" sz="2000" kern="1200" dirty="0">
              <a:solidFill>
                <a:srgbClr val="7030A0"/>
              </a:solidFill>
            </a:rPr>
            <a:t> </a:t>
          </a:r>
          <a:r>
            <a:rPr lang="en-US" sz="2000" kern="1200" dirty="0" err="1">
              <a:solidFill>
                <a:srgbClr val="7030A0"/>
              </a:solidFill>
            </a:rPr>
            <a:t>đồng</a:t>
          </a:r>
          <a:endParaRPr lang="en-US" sz="2000" kern="1200" dirty="0">
            <a:solidFill>
              <a:srgbClr val="7030A0"/>
            </a:solidFill>
          </a:endParaRPr>
        </a:p>
      </dsp:txBody>
      <dsp:txXfrm>
        <a:off x="428033" y="3951272"/>
        <a:ext cx="2136291" cy="792564"/>
      </dsp:txXfrm>
    </dsp:sp>
    <dsp:sp modelId="{56965BFD-91FE-4695-BD67-E1C7E1B623C2}">
      <dsp:nvSpPr>
        <dsp:cNvPr id="0" name=""/>
        <dsp:cNvSpPr/>
      </dsp:nvSpPr>
      <dsp:spPr>
        <a:xfrm>
          <a:off x="2778043" y="2479368"/>
          <a:ext cx="2136291" cy="1471904"/>
        </a:xfrm>
        <a:prstGeom prst="round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815978-7021-4DE4-9D84-DD044F83C28F}">
      <dsp:nvSpPr>
        <dsp:cNvPr id="0" name=""/>
        <dsp:cNvSpPr/>
      </dsp:nvSpPr>
      <dsp:spPr>
        <a:xfrm>
          <a:off x="2778043" y="3951272"/>
          <a:ext cx="2136291" cy="792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a:solidFill>
                <a:srgbClr val="7030A0"/>
              </a:solidFill>
            </a:rPr>
            <a:t>Chi </a:t>
          </a:r>
          <a:r>
            <a:rPr lang="en-US" sz="2000" kern="1200" dirty="0" err="1">
              <a:solidFill>
                <a:srgbClr val="7030A0"/>
              </a:solidFill>
            </a:rPr>
            <a:t>tiết</a:t>
          </a:r>
          <a:r>
            <a:rPr lang="en-US" sz="2000" kern="1200" dirty="0">
              <a:solidFill>
                <a:srgbClr val="7030A0"/>
              </a:solidFill>
            </a:rPr>
            <a:t> </a:t>
          </a:r>
          <a:r>
            <a:rPr lang="en-US" sz="2000" kern="1200" dirty="0" err="1">
              <a:solidFill>
                <a:srgbClr val="7030A0"/>
              </a:solidFill>
            </a:rPr>
            <a:t>máy</a:t>
          </a:r>
          <a:r>
            <a:rPr lang="en-US" sz="2000" kern="1200" dirty="0">
              <a:solidFill>
                <a:srgbClr val="7030A0"/>
              </a:solidFill>
            </a:rPr>
            <a:t> </a:t>
          </a:r>
          <a:r>
            <a:rPr lang="en-US" sz="2000" kern="1200" dirty="0" err="1">
              <a:solidFill>
                <a:srgbClr val="7030A0"/>
              </a:solidFill>
            </a:rPr>
            <a:t>móc</a:t>
          </a:r>
          <a:endParaRPr lang="en-US" sz="2000" kern="1200" dirty="0">
            <a:solidFill>
              <a:srgbClr val="7030A0"/>
            </a:solidFill>
          </a:endParaRPr>
        </a:p>
      </dsp:txBody>
      <dsp:txXfrm>
        <a:off x="2778043" y="3951272"/>
        <a:ext cx="2136291" cy="792564"/>
      </dsp:txXfrm>
    </dsp:sp>
    <dsp:sp modelId="{A78BB80B-75C7-460F-8BF8-4D3C04E8F17B}">
      <dsp:nvSpPr>
        <dsp:cNvPr id="0" name=""/>
        <dsp:cNvSpPr/>
      </dsp:nvSpPr>
      <dsp:spPr>
        <a:xfrm>
          <a:off x="5128053" y="2479368"/>
          <a:ext cx="2136291" cy="1471904"/>
        </a:xfrm>
        <a:prstGeom prst="roundRect">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892BCF-380E-4A2A-A4F8-DF0A56320D80}">
      <dsp:nvSpPr>
        <dsp:cNvPr id="0" name=""/>
        <dsp:cNvSpPr/>
      </dsp:nvSpPr>
      <dsp:spPr>
        <a:xfrm>
          <a:off x="5128053" y="3951272"/>
          <a:ext cx="2136291" cy="792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err="1">
              <a:solidFill>
                <a:srgbClr val="7030A0"/>
              </a:solidFill>
            </a:rPr>
            <a:t>Tượng</a:t>
          </a:r>
          <a:r>
            <a:rPr lang="en-US" sz="2000" kern="1200" dirty="0">
              <a:solidFill>
                <a:srgbClr val="7030A0"/>
              </a:solidFill>
            </a:rPr>
            <a:t> </a:t>
          </a:r>
          <a:r>
            <a:rPr lang="en-US" sz="2000" kern="1200" dirty="0" err="1">
              <a:solidFill>
                <a:srgbClr val="7030A0"/>
              </a:solidFill>
            </a:rPr>
            <a:t>đồng</a:t>
          </a:r>
          <a:endParaRPr lang="en-US" sz="2000" kern="1200" dirty="0">
            <a:solidFill>
              <a:srgbClr val="7030A0"/>
            </a:solidFill>
          </a:endParaRPr>
        </a:p>
      </dsp:txBody>
      <dsp:txXfrm>
        <a:off x="5128053" y="3951272"/>
        <a:ext cx="2136291" cy="792564"/>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476467-E71B-4583-BFC5-185B00419E53}"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D4D3E5-1241-4990-80D0-0409D084A14A}" type="slidenum">
              <a:rPr lang="en-US" smtClean="0"/>
              <a:t>‹#›</a:t>
            </a:fld>
            <a:endParaRPr lang="en-US"/>
          </a:p>
        </p:txBody>
      </p:sp>
    </p:spTree>
    <p:extLst>
      <p:ext uri="{BB962C8B-B14F-4D97-AF65-F5344CB8AC3E}">
        <p14:creationId xmlns:p14="http://schemas.microsoft.com/office/powerpoint/2010/main" val="1655686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更多精彩模板请关注</a:t>
            </a:r>
            <a:r>
              <a:rPr lang="en-US" altLang="zh-CN" dirty="0"/>
              <a:t>【</a:t>
            </a:r>
            <a:r>
              <a:rPr lang="zh-CN" altLang="en-US" dirty="0"/>
              <a:t>沐沐槿</a:t>
            </a:r>
            <a:r>
              <a:rPr lang="en-US" altLang="zh-CN" dirty="0"/>
              <a:t>PPT】https://mumjin.taobao.com/</a:t>
            </a:r>
            <a:endParaRPr lang="zh-CN" altLang="en-US" dirty="0"/>
          </a:p>
        </p:txBody>
      </p:sp>
      <p:sp>
        <p:nvSpPr>
          <p:cNvPr id="4" name="灯片编号占位符 3"/>
          <p:cNvSpPr>
            <a:spLocks noGrp="1"/>
          </p:cNvSpPr>
          <p:nvPr>
            <p:ph type="sldNum" sz="quarter" idx="10"/>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3659151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32</a:t>
            </a:fld>
            <a:endParaRPr lang="zh-CN" altLang="en-US"/>
          </a:p>
        </p:txBody>
      </p:sp>
    </p:spTree>
    <p:extLst>
      <p:ext uri="{BB962C8B-B14F-4D97-AF65-F5344CB8AC3E}">
        <p14:creationId xmlns:p14="http://schemas.microsoft.com/office/powerpoint/2010/main" val="1980088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998981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34</a:t>
            </a:fld>
            <a:endParaRPr lang="zh-CN" altLang="en-US"/>
          </a:p>
        </p:txBody>
      </p:sp>
    </p:spTree>
    <p:extLst>
      <p:ext uri="{BB962C8B-B14F-4D97-AF65-F5344CB8AC3E}">
        <p14:creationId xmlns:p14="http://schemas.microsoft.com/office/powerpoint/2010/main" val="3003062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194086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961519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397172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4193964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07804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41</a:t>
            </a:fld>
            <a:endParaRPr lang="zh-CN" altLang="en-US"/>
          </a:p>
        </p:txBody>
      </p:sp>
    </p:spTree>
    <p:extLst>
      <p:ext uri="{BB962C8B-B14F-4D97-AF65-F5344CB8AC3E}">
        <p14:creationId xmlns:p14="http://schemas.microsoft.com/office/powerpoint/2010/main" val="1620684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42</a:t>
            </a:fld>
            <a:endParaRPr lang="zh-CN" altLang="en-US"/>
          </a:p>
        </p:txBody>
      </p:sp>
    </p:spTree>
    <p:extLst>
      <p:ext uri="{BB962C8B-B14F-4D97-AF65-F5344CB8AC3E}">
        <p14:creationId xmlns:p14="http://schemas.microsoft.com/office/powerpoint/2010/main" val="282656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6</a:t>
            </a:fld>
            <a:endParaRPr lang="zh-CN" altLang="en-US"/>
          </a:p>
        </p:txBody>
      </p:sp>
    </p:spTree>
    <p:extLst>
      <p:ext uri="{BB962C8B-B14F-4D97-AF65-F5344CB8AC3E}">
        <p14:creationId xmlns:p14="http://schemas.microsoft.com/office/powerpoint/2010/main" val="3052319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43</a:t>
            </a:fld>
            <a:endParaRPr lang="zh-CN" altLang="en-US"/>
          </a:p>
        </p:txBody>
      </p:sp>
    </p:spTree>
    <p:extLst>
      <p:ext uri="{BB962C8B-B14F-4D97-AF65-F5344CB8AC3E}">
        <p14:creationId xmlns:p14="http://schemas.microsoft.com/office/powerpoint/2010/main" val="116181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44</a:t>
            </a:fld>
            <a:endParaRPr lang="zh-CN" altLang="en-US"/>
          </a:p>
        </p:txBody>
      </p:sp>
    </p:spTree>
    <p:extLst>
      <p:ext uri="{BB962C8B-B14F-4D97-AF65-F5344CB8AC3E}">
        <p14:creationId xmlns:p14="http://schemas.microsoft.com/office/powerpoint/2010/main" val="2182293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46</a:t>
            </a:fld>
            <a:endParaRPr lang="zh-CN" altLang="en-US"/>
          </a:p>
        </p:txBody>
      </p:sp>
    </p:spTree>
    <p:extLst>
      <p:ext uri="{BB962C8B-B14F-4D97-AF65-F5344CB8AC3E}">
        <p14:creationId xmlns:p14="http://schemas.microsoft.com/office/powerpoint/2010/main" val="3323974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47</a:t>
            </a:fld>
            <a:endParaRPr lang="zh-CN" altLang="en-US"/>
          </a:p>
        </p:txBody>
      </p:sp>
    </p:spTree>
    <p:extLst>
      <p:ext uri="{BB962C8B-B14F-4D97-AF65-F5344CB8AC3E}">
        <p14:creationId xmlns:p14="http://schemas.microsoft.com/office/powerpoint/2010/main" val="983325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551921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15</a:t>
            </a:fld>
            <a:endParaRPr lang="zh-CN" altLang="en-US"/>
          </a:p>
        </p:txBody>
      </p:sp>
    </p:spTree>
    <p:extLst>
      <p:ext uri="{BB962C8B-B14F-4D97-AF65-F5344CB8AC3E}">
        <p14:creationId xmlns:p14="http://schemas.microsoft.com/office/powerpoint/2010/main" val="3642345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16</a:t>
            </a:fld>
            <a:endParaRPr lang="zh-CN" altLang="en-US"/>
          </a:p>
        </p:txBody>
      </p:sp>
    </p:spTree>
    <p:extLst>
      <p:ext uri="{BB962C8B-B14F-4D97-AF65-F5344CB8AC3E}">
        <p14:creationId xmlns:p14="http://schemas.microsoft.com/office/powerpoint/2010/main" val="2749660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17</a:t>
            </a:fld>
            <a:endParaRPr lang="zh-CN" altLang="en-US"/>
          </a:p>
        </p:txBody>
      </p:sp>
    </p:spTree>
    <p:extLst>
      <p:ext uri="{BB962C8B-B14F-4D97-AF65-F5344CB8AC3E}">
        <p14:creationId xmlns:p14="http://schemas.microsoft.com/office/powerpoint/2010/main" val="51534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22</a:t>
            </a:fld>
            <a:endParaRPr lang="zh-CN" altLang="en-US"/>
          </a:p>
        </p:txBody>
      </p:sp>
    </p:spTree>
    <p:extLst>
      <p:ext uri="{BB962C8B-B14F-4D97-AF65-F5344CB8AC3E}">
        <p14:creationId xmlns:p14="http://schemas.microsoft.com/office/powerpoint/2010/main" val="3581569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24</a:t>
            </a:fld>
            <a:endParaRPr lang="zh-CN" altLang="en-US"/>
          </a:p>
        </p:txBody>
      </p:sp>
    </p:spTree>
    <p:extLst>
      <p:ext uri="{BB962C8B-B14F-4D97-AF65-F5344CB8AC3E}">
        <p14:creationId xmlns:p14="http://schemas.microsoft.com/office/powerpoint/2010/main" val="300037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25</a:t>
            </a:fld>
            <a:endParaRPr lang="zh-CN" altLang="en-US"/>
          </a:p>
        </p:txBody>
      </p:sp>
    </p:spTree>
    <p:extLst>
      <p:ext uri="{BB962C8B-B14F-4D97-AF65-F5344CB8AC3E}">
        <p14:creationId xmlns:p14="http://schemas.microsoft.com/office/powerpoint/2010/main" val="2443415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7F023F-BD96-4ED7-8EC4-0BD2D958FA1E}"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0EA9B-4C1F-4CDF-B72C-87DE85954F6C}" type="slidenum">
              <a:rPr lang="en-US" smtClean="0"/>
              <a:t>‹#›</a:t>
            </a:fld>
            <a:endParaRPr lang="en-US"/>
          </a:p>
        </p:txBody>
      </p:sp>
    </p:spTree>
    <p:extLst>
      <p:ext uri="{BB962C8B-B14F-4D97-AF65-F5344CB8AC3E}">
        <p14:creationId xmlns:p14="http://schemas.microsoft.com/office/powerpoint/2010/main" val="88685155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7F023F-BD96-4ED7-8EC4-0BD2D958FA1E}"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0EA9B-4C1F-4CDF-B72C-87DE85954F6C}" type="slidenum">
              <a:rPr lang="en-US" smtClean="0"/>
              <a:t>‹#›</a:t>
            </a:fld>
            <a:endParaRPr lang="en-US"/>
          </a:p>
        </p:txBody>
      </p:sp>
    </p:spTree>
    <p:extLst>
      <p:ext uri="{BB962C8B-B14F-4D97-AF65-F5344CB8AC3E}">
        <p14:creationId xmlns:p14="http://schemas.microsoft.com/office/powerpoint/2010/main" val="65907461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7F023F-BD96-4ED7-8EC4-0BD2D958FA1E}"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0EA9B-4C1F-4CDF-B72C-87DE85954F6C}" type="slidenum">
              <a:rPr lang="en-US" smtClean="0"/>
              <a:t>‹#›</a:t>
            </a:fld>
            <a:endParaRPr lang="en-US"/>
          </a:p>
        </p:txBody>
      </p:sp>
    </p:spTree>
    <p:extLst>
      <p:ext uri="{BB962C8B-B14F-4D97-AF65-F5344CB8AC3E}">
        <p14:creationId xmlns:p14="http://schemas.microsoft.com/office/powerpoint/2010/main" val="399091497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43751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r>
              <a:rPr lang="en-US" altLang="zh-CN" sz="2400" dirty="0">
                <a:solidFill>
                  <a:schemeClr val="bg1"/>
                </a:solidFill>
              </a:rPr>
              <a:t>Contents</a:t>
            </a:r>
            <a:endParaRPr lang="zh-CN" altLang="en-US" sz="2400" dirty="0">
              <a:solidFill>
                <a:schemeClr val="bg1"/>
              </a:solidFill>
            </a:endParaRPr>
          </a:p>
        </p:txBody>
      </p:sp>
    </p:spTree>
    <p:extLst>
      <p:ext uri="{BB962C8B-B14F-4D97-AF65-F5344CB8AC3E}">
        <p14:creationId xmlns:p14="http://schemas.microsoft.com/office/powerpoint/2010/main" val="416550093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3605427"/>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r>
              <a:rPr lang="en-US" altLang="zh-CN" sz="2400" dirty="0" err="1">
                <a:solidFill>
                  <a:schemeClr val="bg1"/>
                </a:solidFill>
              </a:rPr>
              <a:t>Contents_N</a:t>
            </a:r>
            <a:endParaRPr lang="zh-CN" altLang="en-US" sz="24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513225907"/>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7F023F-BD96-4ED7-8EC4-0BD2D958FA1E}"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0EA9B-4C1F-4CDF-B72C-87DE85954F6C}" type="slidenum">
              <a:rPr lang="en-US" smtClean="0"/>
              <a:t>‹#›</a:t>
            </a:fld>
            <a:endParaRPr lang="en-US"/>
          </a:p>
        </p:txBody>
      </p:sp>
    </p:spTree>
    <p:extLst>
      <p:ext uri="{BB962C8B-B14F-4D97-AF65-F5344CB8AC3E}">
        <p14:creationId xmlns:p14="http://schemas.microsoft.com/office/powerpoint/2010/main" val="74496862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F7F023F-BD96-4ED7-8EC4-0BD2D958FA1E}"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0EA9B-4C1F-4CDF-B72C-87DE85954F6C}" type="slidenum">
              <a:rPr lang="en-US" smtClean="0"/>
              <a:t>‹#›</a:t>
            </a:fld>
            <a:endParaRPr lang="en-US"/>
          </a:p>
        </p:txBody>
      </p:sp>
    </p:spTree>
    <p:extLst>
      <p:ext uri="{BB962C8B-B14F-4D97-AF65-F5344CB8AC3E}">
        <p14:creationId xmlns:p14="http://schemas.microsoft.com/office/powerpoint/2010/main" val="136543123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7F023F-BD96-4ED7-8EC4-0BD2D958FA1E}"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0EA9B-4C1F-4CDF-B72C-87DE85954F6C}" type="slidenum">
              <a:rPr lang="en-US" smtClean="0"/>
              <a:t>‹#›</a:t>
            </a:fld>
            <a:endParaRPr lang="en-US"/>
          </a:p>
        </p:txBody>
      </p:sp>
    </p:spTree>
    <p:extLst>
      <p:ext uri="{BB962C8B-B14F-4D97-AF65-F5344CB8AC3E}">
        <p14:creationId xmlns:p14="http://schemas.microsoft.com/office/powerpoint/2010/main" val="301892701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7F023F-BD96-4ED7-8EC4-0BD2D958FA1E}" type="datetimeFigureOut">
              <a:rPr lang="en-US" smtClean="0"/>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F0EA9B-4C1F-4CDF-B72C-87DE85954F6C}" type="slidenum">
              <a:rPr lang="en-US" smtClean="0"/>
              <a:t>‹#›</a:t>
            </a:fld>
            <a:endParaRPr lang="en-US"/>
          </a:p>
        </p:txBody>
      </p:sp>
    </p:spTree>
    <p:extLst>
      <p:ext uri="{BB962C8B-B14F-4D97-AF65-F5344CB8AC3E}">
        <p14:creationId xmlns:p14="http://schemas.microsoft.com/office/powerpoint/2010/main" val="123492563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7F023F-BD96-4ED7-8EC4-0BD2D958FA1E}" type="datetimeFigureOut">
              <a:rPr lang="en-US" smtClean="0"/>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F0EA9B-4C1F-4CDF-B72C-87DE85954F6C}" type="slidenum">
              <a:rPr lang="en-US" smtClean="0"/>
              <a:t>‹#›</a:t>
            </a:fld>
            <a:endParaRPr lang="en-US"/>
          </a:p>
        </p:txBody>
      </p:sp>
    </p:spTree>
    <p:extLst>
      <p:ext uri="{BB962C8B-B14F-4D97-AF65-F5344CB8AC3E}">
        <p14:creationId xmlns:p14="http://schemas.microsoft.com/office/powerpoint/2010/main" val="319878793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7F023F-BD96-4ED7-8EC4-0BD2D958FA1E}" type="datetimeFigureOut">
              <a:rPr lang="en-US" smtClean="0"/>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F0EA9B-4C1F-4CDF-B72C-87DE85954F6C}" type="slidenum">
              <a:rPr lang="en-US" smtClean="0"/>
              <a:t>‹#›</a:t>
            </a:fld>
            <a:endParaRPr lang="en-US"/>
          </a:p>
        </p:txBody>
      </p:sp>
    </p:spTree>
    <p:extLst>
      <p:ext uri="{BB962C8B-B14F-4D97-AF65-F5344CB8AC3E}">
        <p14:creationId xmlns:p14="http://schemas.microsoft.com/office/powerpoint/2010/main" val="65923667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7F023F-BD96-4ED7-8EC4-0BD2D958FA1E}"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0EA9B-4C1F-4CDF-B72C-87DE85954F6C}" type="slidenum">
              <a:rPr lang="en-US" smtClean="0"/>
              <a:t>‹#›</a:t>
            </a:fld>
            <a:endParaRPr lang="en-US"/>
          </a:p>
        </p:txBody>
      </p:sp>
    </p:spTree>
    <p:extLst>
      <p:ext uri="{BB962C8B-B14F-4D97-AF65-F5344CB8AC3E}">
        <p14:creationId xmlns:p14="http://schemas.microsoft.com/office/powerpoint/2010/main" val="332137242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7F023F-BD96-4ED7-8EC4-0BD2D958FA1E}"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0EA9B-4C1F-4CDF-B72C-87DE85954F6C}" type="slidenum">
              <a:rPr lang="en-US" smtClean="0"/>
              <a:t>‹#›</a:t>
            </a:fld>
            <a:endParaRPr lang="en-US"/>
          </a:p>
        </p:txBody>
      </p:sp>
    </p:spTree>
    <p:extLst>
      <p:ext uri="{BB962C8B-B14F-4D97-AF65-F5344CB8AC3E}">
        <p14:creationId xmlns:p14="http://schemas.microsoft.com/office/powerpoint/2010/main" val="115974075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7F023F-BD96-4ED7-8EC4-0BD2D958FA1E}" type="datetimeFigureOut">
              <a:rPr lang="en-US" smtClean="0"/>
              <a:t>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F0EA9B-4C1F-4CDF-B72C-87DE85954F6C}" type="slidenum">
              <a:rPr lang="en-US" smtClean="0"/>
              <a:t>‹#›</a:t>
            </a:fld>
            <a:endParaRPr lang="en-US"/>
          </a:p>
        </p:txBody>
      </p:sp>
    </p:spTree>
    <p:extLst>
      <p:ext uri="{BB962C8B-B14F-4D97-AF65-F5344CB8AC3E}">
        <p14:creationId xmlns:p14="http://schemas.microsoft.com/office/powerpoint/2010/main" val="3047572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p14:dur="1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2.xml"/><Relationship Id="rId7" Type="http://schemas.openxmlformats.org/officeDocument/2006/relationships/image" Target="../media/image3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notesSlide" Target="../notesSlides/notesSlide1.xml"/><Relationship Id="rId9" Type="http://schemas.openxmlformats.org/officeDocument/2006/relationships/image" Target="../media/image3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63.png"/><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 Target="slide38.xml"/><Relationship Id="rId7" Type="http://schemas.openxmlformats.org/officeDocument/2006/relationships/slide" Target="slide13.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slide" Target="slide6.xml"/><Relationship Id="rId5" Type="http://schemas.openxmlformats.org/officeDocument/2006/relationships/slide" Target="slide11.xml"/><Relationship Id="rId10" Type="http://schemas.openxmlformats.org/officeDocument/2006/relationships/slide" Target="slide34.xml"/><Relationship Id="rId4" Type="http://schemas.openxmlformats.org/officeDocument/2006/relationships/image" Target="../media/image64.gif"/><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69.gif"/><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69.gif"/><Relationship Id="rId5" Type="http://schemas.openxmlformats.org/officeDocument/2006/relationships/image" Target="../media/image68.jpe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69.gif"/></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69.gif"/><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69.gif"/><Relationship Id="rId5" Type="http://schemas.openxmlformats.org/officeDocument/2006/relationships/image" Target="../media/image68.jpe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69.gif"/><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38.xml"/><Relationship Id="rId3" Type="http://schemas.openxmlformats.org/officeDocument/2006/relationships/audio" Target="../media/audio3.wav"/><Relationship Id="rId7" Type="http://schemas.openxmlformats.org/officeDocument/2006/relationships/image" Target="../media/image66.png"/><Relationship Id="rId12" Type="http://schemas.openxmlformats.org/officeDocument/2006/relationships/slide" Target="slide6.xml"/><Relationship Id="rId17" Type="http://schemas.openxmlformats.org/officeDocument/2006/relationships/image" Target="../media/image72.png"/><Relationship Id="rId2" Type="http://schemas.openxmlformats.org/officeDocument/2006/relationships/notesSlide" Target="../notesSlides/notesSlide10.xml"/><Relationship Id="rId16" Type="http://schemas.openxmlformats.org/officeDocument/2006/relationships/slide" Target="slide35.xml"/><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slide" Target="slide11.xml"/><Relationship Id="rId5" Type="http://schemas.openxmlformats.org/officeDocument/2006/relationships/audio" Target="../media/audio5.wav"/><Relationship Id="rId15" Type="http://schemas.openxmlformats.org/officeDocument/2006/relationships/image" Target="../media/image71.png"/><Relationship Id="rId10" Type="http://schemas.openxmlformats.org/officeDocument/2006/relationships/slide" Target="slide3.xml"/><Relationship Id="rId4" Type="http://schemas.openxmlformats.org/officeDocument/2006/relationships/audio" Target="../media/audio4.wav"/><Relationship Id="rId9" Type="http://schemas.openxmlformats.org/officeDocument/2006/relationships/image" Target="../media/image64.gif"/><Relationship Id="rId14" Type="http://schemas.openxmlformats.org/officeDocument/2006/relationships/image" Target="../media/image70.gif"/></Relationships>
</file>

<file path=ppt/slides/_rels/slide33.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audio" Target="../media/audio6.wav"/><Relationship Id="rId7" Type="http://schemas.openxmlformats.org/officeDocument/2006/relationships/image" Target="../media/image74.gi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KI&#7874;M%20TRA%20BAI%20C&#360;.ppt#-1,23,Slide 23" TargetMode="External"/><Relationship Id="rId11" Type="http://schemas.openxmlformats.org/officeDocument/2006/relationships/image" Target="../media/image77.png"/><Relationship Id="rId5" Type="http://schemas.openxmlformats.org/officeDocument/2006/relationships/slide" Target="slide3.xml"/><Relationship Id="rId10" Type="http://schemas.openxmlformats.org/officeDocument/2006/relationships/slide" Target="slide38.xml"/><Relationship Id="rId4" Type="http://schemas.openxmlformats.org/officeDocument/2006/relationships/image" Target="../media/image73.wmf"/><Relationship Id="rId9" Type="http://schemas.openxmlformats.org/officeDocument/2006/relationships/image" Target="../media/image76.gif"/></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control" Target="../activeX/activeX2.xml"/><Relationship Id="rId7" Type="http://schemas.openxmlformats.org/officeDocument/2006/relationships/notesSlide" Target="../notesSlides/notesSlide13.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1.xml"/><Relationship Id="rId11" Type="http://schemas.openxmlformats.org/officeDocument/2006/relationships/image" Target="../media/image81.wmf"/><Relationship Id="rId5" Type="http://schemas.openxmlformats.org/officeDocument/2006/relationships/control" Target="../activeX/activeX4.xml"/><Relationship Id="rId10" Type="http://schemas.openxmlformats.org/officeDocument/2006/relationships/image" Target="../media/image80.wmf"/><Relationship Id="rId4" Type="http://schemas.openxmlformats.org/officeDocument/2006/relationships/control" Target="../activeX/activeX3.xml"/><Relationship Id="rId9" Type="http://schemas.openxmlformats.org/officeDocument/2006/relationships/image" Target="../media/image79.w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file:///C:\A_THCS\THUY%20BANG\HOA%20HOC\NGOCHOA\phimkem\cat_K.mpg" TargetMode="Externa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7.jpeg"/><Relationship Id="rId7"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4.jpeg"/><Relationship Id="rId4" Type="http://schemas.openxmlformats.org/officeDocument/2006/relationships/image" Target="../media/image88.gif"/></Relationships>
</file>

<file path=ppt/slides/_rels/slide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94.png"/><Relationship Id="rId4"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95.jpe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jpg"/><Relationship Id="rId4" Type="http://schemas.openxmlformats.org/officeDocument/2006/relationships/image" Target="../media/image97.png"/><Relationship Id="rId9" Type="http://schemas.openxmlformats.org/officeDocument/2006/relationships/image" Target="../media/image102.jpg"/></Relationships>
</file>

<file path=ppt/slides/_rels/slide45.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8.wav"/><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背景音乐52_少儿歌曲_拔萝卜.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98013" y="983177"/>
            <a:ext cx="812800" cy="812800"/>
          </a:xfrm>
          <a:prstGeom prst="rect">
            <a:avLst/>
          </a:prstGeom>
        </p:spPr>
      </p:pic>
      <p:pic>
        <p:nvPicPr>
          <p:cNvPr id="5" name="图片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552385" y="-315415"/>
            <a:ext cx="3178345" cy="340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0022" y="3336302"/>
            <a:ext cx="6559524" cy="251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7435" y="4323449"/>
            <a:ext cx="1536171" cy="27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9"/>
          <a:srcRect l="17077" t="28332" r="21550" b="19471"/>
          <a:stretch/>
        </p:blipFill>
        <p:spPr>
          <a:xfrm rot="19141126">
            <a:off x="11188096" y="4183389"/>
            <a:ext cx="778629" cy="628311"/>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1994" y="5431021"/>
            <a:ext cx="377953" cy="357633"/>
          </a:xfrm>
          <a:prstGeom prst="rect">
            <a:avLst/>
          </a:prstGeom>
        </p:spPr>
      </p:pic>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3834" y="6402278"/>
            <a:ext cx="377953" cy="357633"/>
          </a:xfrm>
          <a:prstGeom prst="rect">
            <a:avLst/>
          </a:prstGeom>
        </p:spPr>
      </p:pic>
      <p:pic>
        <p:nvPicPr>
          <p:cNvPr id="14" name="图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80157" y="6083301"/>
            <a:ext cx="377953" cy="357633"/>
          </a:xfrm>
          <a:prstGeom prst="rect">
            <a:avLst/>
          </a:prstGeom>
        </p:spPr>
      </p:pic>
      <p:pic>
        <p:nvPicPr>
          <p:cNvPr id="15" name="图片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0653" y="6148524"/>
            <a:ext cx="377953" cy="357633"/>
          </a:xfrm>
          <a:prstGeom prst="rect">
            <a:avLst/>
          </a:prstGeom>
        </p:spPr>
      </p:pic>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50942" y="6257098"/>
            <a:ext cx="377953" cy="357633"/>
          </a:xfrm>
          <a:prstGeom prst="rect">
            <a:avLst/>
          </a:prstGeom>
        </p:spPr>
      </p:pic>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08698" y="6279936"/>
            <a:ext cx="377953" cy="357633"/>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33928" y="5622954"/>
            <a:ext cx="377953" cy="357633"/>
          </a:xfrm>
          <a:prstGeom prst="rect">
            <a:avLst/>
          </a:prstGeom>
        </p:spPr>
      </p:pic>
      <p:pic>
        <p:nvPicPr>
          <p:cNvPr id="19"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83956" y="6279936"/>
            <a:ext cx="377953" cy="357633"/>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68765" y="5252204"/>
            <a:ext cx="377953" cy="357633"/>
          </a:xfrm>
          <a:prstGeom prst="rect">
            <a:avLst/>
          </a:prstGeom>
        </p:spPr>
      </p:pic>
      <p:sp>
        <p:nvSpPr>
          <p:cNvPr id="3" name="文本框 2"/>
          <p:cNvSpPr txBox="1"/>
          <p:nvPr/>
        </p:nvSpPr>
        <p:spPr>
          <a:xfrm>
            <a:off x="948477" y="1508788"/>
            <a:ext cx="5677023" cy="2014736"/>
          </a:xfrm>
          <a:prstGeom prst="rect">
            <a:avLst/>
          </a:prstGeom>
          <a:noFill/>
        </p:spPr>
        <p:txBody>
          <a:bodyPr wrap="none" rtlCol="0">
            <a:prstTxWarp prst="textWave2">
              <a:avLst/>
            </a:prstTxWarp>
            <a:spAutoFit/>
          </a:bodyPr>
          <a:lstStyle/>
          <a:p>
            <a:r>
              <a:rPr lang="en-US" altLang="zh-CN" sz="10666" dirty="0" err="1">
                <a:solidFill>
                  <a:srgbClr val="FFC000"/>
                </a:solidFill>
                <a:latin typeface="Freestyle Script" panose="030804020302050B0404" pitchFamily="66" charset="0"/>
              </a:rPr>
              <a:t>Wellcome</a:t>
            </a:r>
            <a:r>
              <a:rPr lang="en-US" altLang="zh-CN" sz="10666" dirty="0">
                <a:solidFill>
                  <a:srgbClr val="FFC000"/>
                </a:solidFill>
                <a:latin typeface="Freestyle Script" panose="030804020302050B0404" pitchFamily="66" charset="0"/>
              </a:rPr>
              <a:t>!</a:t>
            </a:r>
            <a:endParaRPr lang="zh-CN" altLang="en-US" sz="10666" dirty="0">
              <a:solidFill>
                <a:srgbClr val="FFC000"/>
              </a:solidFill>
              <a:latin typeface="Freestyle Script" panose="030804020302050B0404" pitchFamily="66" charset="0"/>
            </a:endParaRPr>
          </a:p>
        </p:txBody>
      </p:sp>
    </p:spTree>
    <p:extLst>
      <p:ext uri="{BB962C8B-B14F-4D97-AF65-F5344CB8AC3E}">
        <p14:creationId xmlns:p14="http://schemas.microsoft.com/office/powerpoint/2010/main" val="1029331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07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2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500"/>
                                        <p:tgtEl>
                                          <p:spTgt spid="7"/>
                                        </p:tgtEl>
                                      </p:cBhvr>
                                    </p:animEffect>
                                    <p:anim calcmode="lin" valueType="num">
                                      <p:cBhvr>
                                        <p:cTn id="16" dur="1500" fill="hold"/>
                                        <p:tgtEl>
                                          <p:spTgt spid="7"/>
                                        </p:tgtEl>
                                        <p:attrNameLst>
                                          <p:attrName>ppt_x</p:attrName>
                                        </p:attrNameLst>
                                      </p:cBhvr>
                                      <p:tavLst>
                                        <p:tav tm="0">
                                          <p:val>
                                            <p:strVal val="#ppt_x"/>
                                          </p:val>
                                        </p:tav>
                                        <p:tav tm="100000">
                                          <p:val>
                                            <p:strVal val="#ppt_x"/>
                                          </p:val>
                                        </p:tav>
                                      </p:tavLst>
                                    </p:anim>
                                    <p:anim calcmode="lin" valueType="num">
                                      <p:cBhvr>
                                        <p:cTn id="17" dur="15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500"/>
                                        <p:tgtEl>
                                          <p:spTgt spid="8"/>
                                        </p:tgtEl>
                                      </p:cBhvr>
                                    </p:animEffect>
                                    <p:anim calcmode="lin" valueType="num">
                                      <p:cBhvr>
                                        <p:cTn id="21" dur="1500" fill="hold"/>
                                        <p:tgtEl>
                                          <p:spTgt spid="8"/>
                                        </p:tgtEl>
                                        <p:attrNameLst>
                                          <p:attrName>ppt_x</p:attrName>
                                        </p:attrNameLst>
                                      </p:cBhvr>
                                      <p:tavLst>
                                        <p:tav tm="0">
                                          <p:val>
                                            <p:strVal val="#ppt_x"/>
                                          </p:val>
                                        </p:tav>
                                        <p:tav tm="100000">
                                          <p:val>
                                            <p:strVal val="#ppt_x"/>
                                          </p:val>
                                        </p:tav>
                                      </p:tavLst>
                                    </p:anim>
                                    <p:anim calcmode="lin" valueType="num">
                                      <p:cBhvr>
                                        <p:cTn id="22" dur="15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0" presetClass="path" presetSubtype="0" accel="50000" decel="50000" fill="hold" nodeType="withEffect">
                                  <p:stCondLst>
                                    <p:cond delay="0"/>
                                  </p:stCondLst>
                                  <p:childTnLst>
                                    <p:animMotion origin="layout" path="M -2.77778E-6 4.44444E-6 L -2.77778E-6 0.0003 C -0.00052 -0.00834 -0.00069 -0.01636 -0.00139 -0.0247 C -0.00156 -0.02747 -0.00225 -0.03056 -0.0026 -0.03334 C -0.00312 -0.03704 -0.00347 -0.04075 -0.00382 -0.04445 C -0.00434 -0.05186 -0.00468 -0.05926 -0.00503 -0.06667 C -0.00833 -0.13272 -0.00364 -0.05124 -0.00885 -0.14229 C -0.0092 -0.14908 -0.0092 -0.15587 -0.01007 -0.16235 C -0.01059 -0.16513 -0.01093 -0.16821 -0.01128 -0.1713 C -0.01371 -0.19229 -0.01146 -0.17778 -0.01389 -0.20216 C -0.01441 -0.20896 -0.01649 -0.21852 -0.01753 -0.22439 C -0.01805 -0.22686 -0.01805 -0.22933 -0.01892 -0.23118 L -0.02135 -0.23797 C -0.02413 -0.25834 -0.02014 -0.23735 -0.02639 -0.25124 C -0.02725 -0.25309 -0.02708 -0.25587 -0.0276 -0.25772 C -0.0283 -0.26019 -0.02916 -0.26235 -0.03003 -0.26451 C -0.03125 -0.2676 -0.03246 -0.27068 -0.03385 -0.27346 C -0.03507 -0.27562 -0.03646 -0.27747 -0.03767 -0.27994 C -0.03941 -0.28426 -0.04097 -0.28889 -0.04253 -0.29321 C -0.0434 -0.29568 -0.04392 -0.29846 -0.04514 -0.3 L -0.04878 -0.30433 C -0.05295 -0.31544 -0.05017 -0.30957 -0.05885 -0.32007 C -0.06007 -0.32161 -0.06111 -0.32346 -0.06267 -0.32439 C -0.06389 -0.32531 -0.0651 -0.32562 -0.06632 -0.32655 C -0.06771 -0.32778 -0.06875 -0.32994 -0.07014 -0.33118 C -0.07257 -0.33303 -0.07534 -0.33334 -0.0776 -0.3355 C -0.08489 -0.34198 -0.0809 -0.33889 -0.0901 -0.34445 C -0.09132 -0.34507 -0.09253 -0.3463 -0.09392 -0.34661 C -0.09878 -0.34846 -0.10555 -0.35062 -0.11007 -0.3534 C -0.11371 -0.35556 -0.11493 -0.35649 -0.11892 -0.35772 C -0.12135 -0.35865 -0.12396 -0.35926 -0.12639 -0.35988 C -0.12812 -0.3605 -0.12968 -0.36204 -0.13142 -0.36235 C -0.14305 -0.36297 -0.15468 -0.36235 -0.16632 -0.36235 L -0.16632 -0.36204 " pathEditMode="relative" rAng="0" ptsTypes="AAAAAAAAAAAAAAAAAAAAAAAAAAAAAAAAAA">
                                      <p:cBhvr>
                                        <p:cTn id="30" dur="2500" fill="hold"/>
                                        <p:tgtEl>
                                          <p:spTgt spid="9"/>
                                        </p:tgtEl>
                                        <p:attrNameLst>
                                          <p:attrName>ppt_x</p:attrName>
                                          <p:attrName>ppt_y</p:attrName>
                                        </p:attrNameLst>
                                      </p:cBhvr>
                                      <p:rCtr x="-8316" y="-18117"/>
                                    </p:animMotion>
                                  </p:childTnLst>
                                </p:cTn>
                              </p:par>
                            </p:childTnLst>
                          </p:cTn>
                        </p:par>
                        <p:par>
                          <p:cTn id="31" fill="hold">
                            <p:stCondLst>
                              <p:cond delay="6500"/>
                            </p:stCondLst>
                            <p:childTnLst>
                              <p:par>
                                <p:cTn id="32" presetID="0" presetClass="path" presetSubtype="0" accel="50000" decel="50000" fill="hold" nodeType="afterEffect">
                                  <p:stCondLst>
                                    <p:cond delay="0"/>
                                  </p:stCondLst>
                                  <p:childTnLst>
                                    <p:animMotion origin="layout" path="M -0.16632 -0.36204 L -0.16632 -0.36173 C -0.16857 -0.3676 -0.17361 -0.38118 -0.1776 -0.38673 L -0.18889 -0.4 C -0.1901 -0.40155 -0.19132 -0.40371 -0.19271 -0.40433 C -0.19514 -0.40587 -0.19791 -0.40618 -0.20017 -0.40896 C -0.2059 -0.41575 -0.20191 -0.41204 -0.20885 -0.41544 C -0.21024 -0.41605 -0.21146 -0.41729 -0.21267 -0.4176 C -0.21632 -0.41883 -0.22014 -0.41914 -0.22396 -0.42007 C -0.23767 -0.41914 -0.25139 -0.41914 -0.26527 -0.4176 C -0.26649 -0.4176 -0.26771 -0.41605 -0.26892 -0.41544 C -0.27222 -0.41389 -0.27587 -0.41389 -0.27899 -0.41112 C -0.28055 -0.40957 -0.28212 -0.40741 -0.28402 -0.40649 C -0.2868 -0.40525 -0.28975 -0.40525 -0.29271 -0.40433 C -0.3 -0.4 -0.29288 -0.40402 -0.30399 -0.4 C -0.31041 -0.39754 -0.30712 -0.39846 -0.31267 -0.39537 C -0.31684 -0.39352 -0.31962 -0.3926 -0.32396 -0.39105 L -0.37777 -0.39321 C -0.37951 -0.39352 -0.38107 -0.39476 -0.38281 -0.39537 C -0.39184 -0.39908 -0.38611 -0.39599 -0.39271 -0.4 C -0.39444 -0.40216 -0.396 -0.40494 -0.39774 -0.40649 C -0.39896 -0.40772 -0.40034 -0.40803 -0.40156 -0.40896 C -0.40312 -0.41019 -0.40486 -0.41204 -0.40642 -0.41328 C -0.40764 -0.4142 -0.40902 -0.41451 -0.41024 -0.41544 C -0.41475 -0.41883 -0.41527 -0.42007 -0.41892 -0.42439 C -0.41944 -0.42655 -0.41944 -0.42902 -0.42031 -0.43118 C -0.42343 -0.43951 -0.42343 -0.43673 -0.42777 -0.43982 C -0.42951 -0.44136 -0.43107 -0.44291 -0.43281 -0.44445 C -0.43958 -0.45124 -0.43333 -0.44692 -0.44027 -0.45093 C -0.44114 -0.4534 -0.44166 -0.45618 -0.44271 -0.45772 C -0.44375 -0.45926 -0.44531 -0.45896 -0.44652 -0.45988 C -0.44826 -0.46112 -0.45 -0.46235 -0.45156 -0.46451 C -0.45295 -0.46636 -0.45364 -0.46945 -0.45521 -0.47099 C -0.45764 -0.47346 -0.46024 -0.47408 -0.46284 -0.47562 C -0.46406 -0.47624 -0.46545 -0.47655 -0.46649 -0.47778 C -0.46771 -0.47933 -0.46892 -0.48087 -0.47031 -0.4821 C -0.47152 -0.48334 -0.47274 -0.48365 -0.47396 -0.48426 C -0.47986 -0.48735 -0.48073 -0.48704 -0.48784 -0.48889 C -0.48906 -0.48951 -0.49027 -0.49044 -0.49149 -0.49105 C -0.50139 -0.49445 -0.51371 -0.49445 -0.52274 -0.49537 C -0.53559 -0.5 -0.52691 -0.49784 -0.54896 -0.49784 L -0.54896 -0.49754 " pathEditMode="relative" rAng="0" ptsTypes="AAAAAAAAAAAAAAAAAAAAAAAAAAAAAAAAAAAAAAAAAA">
                                      <p:cBhvr>
                                        <p:cTn id="33" dur="2500" fill="hold"/>
                                        <p:tgtEl>
                                          <p:spTgt spid="9"/>
                                        </p:tgtEl>
                                        <p:attrNameLst>
                                          <p:attrName>ppt_x</p:attrName>
                                          <p:attrName>ppt_y</p:attrName>
                                        </p:attrNameLst>
                                      </p:cBhvr>
                                      <p:rCtr x="-19132" y="-6821"/>
                                    </p:animMotion>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000"/>
                                        <p:tgtEl>
                                          <p:spTgt spid="11"/>
                                        </p:tgtEl>
                                      </p:cBhvr>
                                    </p:animEffect>
                                    <p:anim calcmode="lin" valueType="num">
                                      <p:cBhvr>
                                        <p:cTn id="37" dur="2000" fill="hold"/>
                                        <p:tgtEl>
                                          <p:spTgt spid="11"/>
                                        </p:tgtEl>
                                        <p:attrNameLst>
                                          <p:attrName>ppt_x</p:attrName>
                                        </p:attrNameLst>
                                      </p:cBhvr>
                                      <p:tavLst>
                                        <p:tav tm="0">
                                          <p:val>
                                            <p:strVal val="#ppt_x"/>
                                          </p:val>
                                        </p:tav>
                                        <p:tav tm="100000">
                                          <p:val>
                                            <p:strVal val="#ppt_x"/>
                                          </p:val>
                                        </p:tav>
                                      </p:tavLst>
                                    </p:anim>
                                    <p:anim calcmode="lin" valueType="num">
                                      <p:cBhvr>
                                        <p:cTn id="38" dur="2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0"/>
                                        <p:tgtEl>
                                          <p:spTgt spid="12"/>
                                        </p:tgtEl>
                                      </p:cBhvr>
                                    </p:animEffect>
                                    <p:anim calcmode="lin" valueType="num">
                                      <p:cBhvr>
                                        <p:cTn id="42" dur="2000" fill="hold"/>
                                        <p:tgtEl>
                                          <p:spTgt spid="12"/>
                                        </p:tgtEl>
                                        <p:attrNameLst>
                                          <p:attrName>ppt_x</p:attrName>
                                        </p:attrNameLst>
                                      </p:cBhvr>
                                      <p:tavLst>
                                        <p:tav tm="0">
                                          <p:val>
                                            <p:strVal val="#ppt_x"/>
                                          </p:val>
                                        </p:tav>
                                        <p:tav tm="100000">
                                          <p:val>
                                            <p:strVal val="#ppt_x"/>
                                          </p:val>
                                        </p:tav>
                                      </p:tavLst>
                                    </p:anim>
                                    <p:anim calcmode="lin" valueType="num">
                                      <p:cBhvr>
                                        <p:cTn id="43" dur="2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000"/>
                                        <p:tgtEl>
                                          <p:spTgt spid="14"/>
                                        </p:tgtEl>
                                      </p:cBhvr>
                                    </p:animEffect>
                                    <p:anim calcmode="lin" valueType="num">
                                      <p:cBhvr>
                                        <p:cTn id="47" dur="2000" fill="hold"/>
                                        <p:tgtEl>
                                          <p:spTgt spid="14"/>
                                        </p:tgtEl>
                                        <p:attrNameLst>
                                          <p:attrName>ppt_x</p:attrName>
                                        </p:attrNameLst>
                                      </p:cBhvr>
                                      <p:tavLst>
                                        <p:tav tm="0">
                                          <p:val>
                                            <p:strVal val="#ppt_x"/>
                                          </p:val>
                                        </p:tav>
                                        <p:tav tm="100000">
                                          <p:val>
                                            <p:strVal val="#ppt_x"/>
                                          </p:val>
                                        </p:tav>
                                      </p:tavLst>
                                    </p:anim>
                                    <p:anim calcmode="lin" valueType="num">
                                      <p:cBhvr>
                                        <p:cTn id="48" dur="2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0"/>
                                        <p:tgtEl>
                                          <p:spTgt spid="15"/>
                                        </p:tgtEl>
                                      </p:cBhvr>
                                    </p:animEffect>
                                    <p:anim calcmode="lin" valueType="num">
                                      <p:cBhvr>
                                        <p:cTn id="52" dur="2000" fill="hold"/>
                                        <p:tgtEl>
                                          <p:spTgt spid="15"/>
                                        </p:tgtEl>
                                        <p:attrNameLst>
                                          <p:attrName>ppt_x</p:attrName>
                                        </p:attrNameLst>
                                      </p:cBhvr>
                                      <p:tavLst>
                                        <p:tav tm="0">
                                          <p:val>
                                            <p:strVal val="#ppt_x"/>
                                          </p:val>
                                        </p:tav>
                                        <p:tav tm="100000">
                                          <p:val>
                                            <p:strVal val="#ppt_x"/>
                                          </p:val>
                                        </p:tav>
                                      </p:tavLst>
                                    </p:anim>
                                    <p:anim calcmode="lin" valueType="num">
                                      <p:cBhvr>
                                        <p:cTn id="53" dur="20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2000"/>
                                        <p:tgtEl>
                                          <p:spTgt spid="16"/>
                                        </p:tgtEl>
                                      </p:cBhvr>
                                    </p:animEffect>
                                    <p:anim calcmode="lin" valueType="num">
                                      <p:cBhvr>
                                        <p:cTn id="57" dur="2000" fill="hold"/>
                                        <p:tgtEl>
                                          <p:spTgt spid="16"/>
                                        </p:tgtEl>
                                        <p:attrNameLst>
                                          <p:attrName>ppt_x</p:attrName>
                                        </p:attrNameLst>
                                      </p:cBhvr>
                                      <p:tavLst>
                                        <p:tav tm="0">
                                          <p:val>
                                            <p:strVal val="#ppt_x"/>
                                          </p:val>
                                        </p:tav>
                                        <p:tav tm="100000">
                                          <p:val>
                                            <p:strVal val="#ppt_x"/>
                                          </p:val>
                                        </p:tav>
                                      </p:tavLst>
                                    </p:anim>
                                    <p:anim calcmode="lin" valueType="num">
                                      <p:cBhvr>
                                        <p:cTn id="58" dur="2000" fill="hold"/>
                                        <p:tgtEl>
                                          <p:spTgt spid="16"/>
                                        </p:tgtEl>
                                        <p:attrNameLst>
                                          <p:attrName>ppt_y</p:attrName>
                                        </p:attrNameLst>
                                      </p:cBhvr>
                                      <p:tavLst>
                                        <p:tav tm="0">
                                          <p:val>
                                            <p:strVal val="#ppt_y+.1"/>
                                          </p:val>
                                        </p:tav>
                                        <p:tav tm="100000">
                                          <p:val>
                                            <p:strVal val="#ppt_y"/>
                                          </p:val>
                                        </p:tav>
                                      </p:tavLst>
                                    </p:anim>
                                  </p:childTnLst>
                                </p:cTn>
                              </p:par>
                              <p:par>
                                <p:cTn id="59" presetID="8" presetClass="emph" presetSubtype="0" repeatCount="5000" fill="hold" nodeType="withEffect">
                                  <p:stCondLst>
                                    <p:cond delay="1900"/>
                                  </p:stCondLst>
                                  <p:childTnLst>
                                    <p:animRot by="21600000">
                                      <p:cBhvr>
                                        <p:cTn id="60" dur="2000" fill="hold"/>
                                        <p:tgtEl>
                                          <p:spTgt spid="11"/>
                                        </p:tgtEl>
                                        <p:attrNameLst>
                                          <p:attrName>r</p:attrName>
                                        </p:attrNameLst>
                                      </p:cBhvr>
                                    </p:animRot>
                                  </p:childTnLst>
                                </p:cTn>
                              </p:par>
                              <p:par>
                                <p:cTn id="61" presetID="8" presetClass="emph" presetSubtype="0" repeatCount="5000" fill="hold" nodeType="withEffect">
                                  <p:stCondLst>
                                    <p:cond delay="1900"/>
                                  </p:stCondLst>
                                  <p:childTnLst>
                                    <p:animRot by="21600000">
                                      <p:cBhvr>
                                        <p:cTn id="62" dur="2000" fill="hold"/>
                                        <p:tgtEl>
                                          <p:spTgt spid="14"/>
                                        </p:tgtEl>
                                        <p:attrNameLst>
                                          <p:attrName>r</p:attrName>
                                        </p:attrNameLst>
                                      </p:cBhvr>
                                    </p:animRot>
                                  </p:childTnLst>
                                </p:cTn>
                              </p:par>
                              <p:par>
                                <p:cTn id="63" presetID="8" presetClass="emph" presetSubtype="0" repeatCount="5000" fill="hold" nodeType="withEffect">
                                  <p:stCondLst>
                                    <p:cond delay="1900"/>
                                  </p:stCondLst>
                                  <p:childTnLst>
                                    <p:animRot by="21600000">
                                      <p:cBhvr>
                                        <p:cTn id="64" dur="2000" fill="hold"/>
                                        <p:tgtEl>
                                          <p:spTgt spid="16"/>
                                        </p:tgtEl>
                                        <p:attrNameLst>
                                          <p:attrName>r</p:attrName>
                                        </p:attrNameLst>
                                      </p:cBhvr>
                                    </p:animRot>
                                  </p:childTnLst>
                                </p:cTn>
                              </p:par>
                              <p:par>
                                <p:cTn id="65" presetID="8" presetClass="emph" presetSubtype="0" repeatCount="5000" fill="hold" nodeType="withEffect">
                                  <p:stCondLst>
                                    <p:cond delay="1900"/>
                                  </p:stCondLst>
                                  <p:childTnLst>
                                    <p:animRot by="-21600000">
                                      <p:cBhvr>
                                        <p:cTn id="66" dur="2000" fill="hold"/>
                                        <p:tgtEl>
                                          <p:spTgt spid="12"/>
                                        </p:tgtEl>
                                        <p:attrNameLst>
                                          <p:attrName>r</p:attrName>
                                        </p:attrNameLst>
                                      </p:cBhvr>
                                    </p:animRot>
                                  </p:childTnLst>
                                </p:cTn>
                              </p:par>
                              <p:par>
                                <p:cTn id="67" presetID="8" presetClass="emph" presetSubtype="0" repeatCount="5000" fill="hold" nodeType="withEffect">
                                  <p:stCondLst>
                                    <p:cond delay="1900"/>
                                  </p:stCondLst>
                                  <p:childTnLst>
                                    <p:animRot by="-21600000">
                                      <p:cBhvr>
                                        <p:cTn id="68" dur="2000" fill="hold"/>
                                        <p:tgtEl>
                                          <p:spTgt spid="15"/>
                                        </p:tgtEl>
                                        <p:attrNameLst>
                                          <p:attrName>r</p:attrName>
                                        </p:attrNameLst>
                                      </p:cBhvr>
                                    </p:animRot>
                                  </p:childTnLst>
                                </p:cTn>
                              </p:par>
                              <p:par>
                                <p:cTn id="69" presetID="42" presetClass="entr" presetSubtype="0"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2000"/>
                                        <p:tgtEl>
                                          <p:spTgt spid="17"/>
                                        </p:tgtEl>
                                      </p:cBhvr>
                                    </p:animEffect>
                                    <p:anim calcmode="lin" valueType="num">
                                      <p:cBhvr>
                                        <p:cTn id="72" dur="2000" fill="hold"/>
                                        <p:tgtEl>
                                          <p:spTgt spid="17"/>
                                        </p:tgtEl>
                                        <p:attrNameLst>
                                          <p:attrName>ppt_x</p:attrName>
                                        </p:attrNameLst>
                                      </p:cBhvr>
                                      <p:tavLst>
                                        <p:tav tm="0">
                                          <p:val>
                                            <p:strVal val="#ppt_x"/>
                                          </p:val>
                                        </p:tav>
                                        <p:tav tm="100000">
                                          <p:val>
                                            <p:strVal val="#ppt_x"/>
                                          </p:val>
                                        </p:tav>
                                      </p:tavLst>
                                    </p:anim>
                                    <p:anim calcmode="lin" valueType="num">
                                      <p:cBhvr>
                                        <p:cTn id="73" dur="2000" fill="hold"/>
                                        <p:tgtEl>
                                          <p:spTgt spid="17"/>
                                        </p:tgtEl>
                                        <p:attrNameLst>
                                          <p:attrName>ppt_y</p:attrName>
                                        </p:attrNameLst>
                                      </p:cBhvr>
                                      <p:tavLst>
                                        <p:tav tm="0">
                                          <p:val>
                                            <p:strVal val="#ppt_y+.1"/>
                                          </p:val>
                                        </p:tav>
                                        <p:tav tm="100000">
                                          <p:val>
                                            <p:strVal val="#ppt_y"/>
                                          </p:val>
                                        </p:tav>
                                      </p:tavLst>
                                    </p:anim>
                                  </p:childTnLst>
                                </p:cTn>
                              </p:par>
                              <p:par>
                                <p:cTn id="74" presetID="8" presetClass="emph" presetSubtype="0" repeatCount="5000" fill="hold" nodeType="withEffect">
                                  <p:stCondLst>
                                    <p:cond delay="1900"/>
                                  </p:stCondLst>
                                  <p:childTnLst>
                                    <p:animRot by="21600000">
                                      <p:cBhvr>
                                        <p:cTn id="75" dur="2000" fill="hold"/>
                                        <p:tgtEl>
                                          <p:spTgt spid="17"/>
                                        </p:tgtEl>
                                        <p:attrNameLst>
                                          <p:attrName>r</p:attrName>
                                        </p:attrNameLst>
                                      </p:cBhvr>
                                    </p:animRot>
                                  </p:childTnLst>
                                </p:cTn>
                              </p:par>
                              <p:par>
                                <p:cTn id="76" presetID="42" presetClass="entr" presetSubtype="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2000"/>
                                        <p:tgtEl>
                                          <p:spTgt spid="18"/>
                                        </p:tgtEl>
                                      </p:cBhvr>
                                    </p:animEffect>
                                    <p:anim calcmode="lin" valueType="num">
                                      <p:cBhvr>
                                        <p:cTn id="79" dur="2000" fill="hold"/>
                                        <p:tgtEl>
                                          <p:spTgt spid="18"/>
                                        </p:tgtEl>
                                        <p:attrNameLst>
                                          <p:attrName>ppt_x</p:attrName>
                                        </p:attrNameLst>
                                      </p:cBhvr>
                                      <p:tavLst>
                                        <p:tav tm="0">
                                          <p:val>
                                            <p:strVal val="#ppt_x"/>
                                          </p:val>
                                        </p:tav>
                                        <p:tav tm="100000">
                                          <p:val>
                                            <p:strVal val="#ppt_x"/>
                                          </p:val>
                                        </p:tav>
                                      </p:tavLst>
                                    </p:anim>
                                    <p:anim calcmode="lin" valueType="num">
                                      <p:cBhvr>
                                        <p:cTn id="80" dur="2000" fill="hold"/>
                                        <p:tgtEl>
                                          <p:spTgt spid="18"/>
                                        </p:tgtEl>
                                        <p:attrNameLst>
                                          <p:attrName>ppt_y</p:attrName>
                                        </p:attrNameLst>
                                      </p:cBhvr>
                                      <p:tavLst>
                                        <p:tav tm="0">
                                          <p:val>
                                            <p:strVal val="#ppt_y+.1"/>
                                          </p:val>
                                        </p:tav>
                                        <p:tav tm="100000">
                                          <p:val>
                                            <p:strVal val="#ppt_y"/>
                                          </p:val>
                                        </p:tav>
                                      </p:tavLst>
                                    </p:anim>
                                  </p:childTnLst>
                                </p:cTn>
                              </p:par>
                              <p:par>
                                <p:cTn id="81" presetID="8" presetClass="emph" presetSubtype="0" repeatCount="5000" fill="hold" nodeType="withEffect">
                                  <p:stCondLst>
                                    <p:cond delay="1900"/>
                                  </p:stCondLst>
                                  <p:childTnLst>
                                    <p:animRot by="21600000">
                                      <p:cBhvr>
                                        <p:cTn id="82" dur="2000" fill="hold"/>
                                        <p:tgtEl>
                                          <p:spTgt spid="18"/>
                                        </p:tgtEl>
                                        <p:attrNameLst>
                                          <p:attrName>r</p:attrName>
                                        </p:attrNameLst>
                                      </p:cBhvr>
                                    </p:animRot>
                                  </p:childTnLst>
                                </p:cTn>
                              </p:par>
                              <p:par>
                                <p:cTn id="83" presetID="42"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000"/>
                                        <p:tgtEl>
                                          <p:spTgt spid="19"/>
                                        </p:tgtEl>
                                      </p:cBhvr>
                                    </p:animEffect>
                                    <p:anim calcmode="lin" valueType="num">
                                      <p:cBhvr>
                                        <p:cTn id="86" dur="2000" fill="hold"/>
                                        <p:tgtEl>
                                          <p:spTgt spid="19"/>
                                        </p:tgtEl>
                                        <p:attrNameLst>
                                          <p:attrName>ppt_x</p:attrName>
                                        </p:attrNameLst>
                                      </p:cBhvr>
                                      <p:tavLst>
                                        <p:tav tm="0">
                                          <p:val>
                                            <p:strVal val="#ppt_x"/>
                                          </p:val>
                                        </p:tav>
                                        <p:tav tm="100000">
                                          <p:val>
                                            <p:strVal val="#ppt_x"/>
                                          </p:val>
                                        </p:tav>
                                      </p:tavLst>
                                    </p:anim>
                                    <p:anim calcmode="lin" valueType="num">
                                      <p:cBhvr>
                                        <p:cTn id="87" dur="2000" fill="hold"/>
                                        <p:tgtEl>
                                          <p:spTgt spid="19"/>
                                        </p:tgtEl>
                                        <p:attrNameLst>
                                          <p:attrName>ppt_y</p:attrName>
                                        </p:attrNameLst>
                                      </p:cBhvr>
                                      <p:tavLst>
                                        <p:tav tm="0">
                                          <p:val>
                                            <p:strVal val="#ppt_y+.1"/>
                                          </p:val>
                                        </p:tav>
                                        <p:tav tm="100000">
                                          <p:val>
                                            <p:strVal val="#ppt_y"/>
                                          </p:val>
                                        </p:tav>
                                      </p:tavLst>
                                    </p:anim>
                                  </p:childTnLst>
                                </p:cTn>
                              </p:par>
                              <p:par>
                                <p:cTn id="88" presetID="8" presetClass="emph" presetSubtype="0" repeatCount="5000" fill="hold" nodeType="withEffect">
                                  <p:stCondLst>
                                    <p:cond delay="1900"/>
                                  </p:stCondLst>
                                  <p:childTnLst>
                                    <p:animRot by="-21600000">
                                      <p:cBhvr>
                                        <p:cTn id="89" dur="2000" fill="hold"/>
                                        <p:tgtEl>
                                          <p:spTgt spid="19"/>
                                        </p:tgtEl>
                                        <p:attrNameLst>
                                          <p:attrName>r</p:attrName>
                                        </p:attrNameLst>
                                      </p:cBhvr>
                                    </p:animRot>
                                  </p:childTnLst>
                                </p:cTn>
                              </p:par>
                              <p:par>
                                <p:cTn id="90" presetID="42" presetClass="entr" presetSubtype="0" fill="hold"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2000"/>
                                        <p:tgtEl>
                                          <p:spTgt spid="20"/>
                                        </p:tgtEl>
                                      </p:cBhvr>
                                    </p:animEffect>
                                    <p:anim calcmode="lin" valueType="num">
                                      <p:cBhvr>
                                        <p:cTn id="93" dur="2000" fill="hold"/>
                                        <p:tgtEl>
                                          <p:spTgt spid="20"/>
                                        </p:tgtEl>
                                        <p:attrNameLst>
                                          <p:attrName>ppt_x</p:attrName>
                                        </p:attrNameLst>
                                      </p:cBhvr>
                                      <p:tavLst>
                                        <p:tav tm="0">
                                          <p:val>
                                            <p:strVal val="#ppt_x"/>
                                          </p:val>
                                        </p:tav>
                                        <p:tav tm="100000">
                                          <p:val>
                                            <p:strVal val="#ppt_x"/>
                                          </p:val>
                                        </p:tav>
                                      </p:tavLst>
                                    </p:anim>
                                    <p:anim calcmode="lin" valueType="num">
                                      <p:cBhvr>
                                        <p:cTn id="94" dur="2000" fill="hold"/>
                                        <p:tgtEl>
                                          <p:spTgt spid="20"/>
                                        </p:tgtEl>
                                        <p:attrNameLst>
                                          <p:attrName>ppt_y</p:attrName>
                                        </p:attrNameLst>
                                      </p:cBhvr>
                                      <p:tavLst>
                                        <p:tav tm="0">
                                          <p:val>
                                            <p:strVal val="#ppt_y+.1"/>
                                          </p:val>
                                        </p:tav>
                                        <p:tav tm="100000">
                                          <p:val>
                                            <p:strVal val="#ppt_y"/>
                                          </p:val>
                                        </p:tav>
                                      </p:tavLst>
                                    </p:anim>
                                  </p:childTnLst>
                                </p:cTn>
                              </p:par>
                              <p:par>
                                <p:cTn id="95" presetID="8" presetClass="emph" presetSubtype="0" repeatCount="5000" fill="hold" nodeType="withEffect">
                                  <p:stCondLst>
                                    <p:cond delay="1900"/>
                                  </p:stCondLst>
                                  <p:childTnLst>
                                    <p:animRot by="-21600000">
                                      <p:cBhvr>
                                        <p:cTn id="96"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245" y="618186"/>
            <a:ext cx="11526591" cy="584775"/>
          </a:xfrm>
          <a:prstGeom prst="rect">
            <a:avLst/>
          </a:prstGeom>
          <a:solidFill>
            <a:srgbClr val="A7E930"/>
          </a:solid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Chia </a:t>
            </a:r>
            <a:r>
              <a:rPr lang="en-US" sz="3200" dirty="0" err="1" smtClean="0">
                <a:latin typeface="Times New Roman" panose="02020603050405020304" pitchFamily="18" charset="0"/>
                <a:cs typeface="Times New Roman" panose="02020603050405020304" pitchFamily="18" charset="0"/>
              </a:rPr>
              <a:t>lớp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thành</a:t>
            </a:r>
            <a:r>
              <a:rPr lang="en-US" sz="3200" dirty="0" smtClean="0">
                <a:latin typeface="Times New Roman" panose="02020603050405020304" pitchFamily="18" charset="0"/>
                <a:cs typeface="Times New Roman" panose="02020603050405020304" pitchFamily="18" charset="0"/>
              </a:rPr>
              <a:t> 4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Thảo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(5 </a:t>
            </a:r>
            <a:r>
              <a:rPr lang="en-US" sz="3200" dirty="0" err="1" smtClean="0">
                <a:latin typeface="Times New Roman" panose="02020603050405020304" pitchFamily="18" charset="0"/>
                <a:cs typeface="Times New Roman" panose="02020603050405020304" pitchFamily="18" charset="0"/>
              </a:rPr>
              <a:t>phút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hoàn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phiếu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tập</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1386626" y="1833994"/>
            <a:ext cx="6096000" cy="923330"/>
          </a:xfrm>
          <a:prstGeom prst="rect">
            <a:avLst/>
          </a:prstGeom>
        </p:spPr>
        <p:txBody>
          <a:bodyPr>
            <a:spAutoFit/>
          </a:bodyPr>
          <a:lstStyle/>
          <a:p>
            <a:r>
              <a:rPr lang="en-US" dirty="0"/>
              <a:t>https://www.liveworksheets.com/c?a=s&amp;t=s4oiioulpsz&amp;mn=uf&amp;sr=n&amp;ms=uz&amp;l=yj&amp;i=dxzusos&amp;r=ia&amp;db=0&amp;f=dzduuuzn&amp;cd=pp9joojxahpgxeliqnmgxpjpod2ngnxxxglxg</a:t>
            </a:r>
          </a:p>
        </p:txBody>
      </p:sp>
    </p:spTree>
    <p:extLst>
      <p:ext uri="{BB962C8B-B14F-4D97-AF65-F5344CB8AC3E}">
        <p14:creationId xmlns:p14="http://schemas.microsoft.com/office/powerpoint/2010/main" val="257358737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6764" y="675861"/>
            <a:ext cx="8865705" cy="584775"/>
          </a:xfrm>
          <a:prstGeom prst="rect">
            <a:avLst/>
          </a:prstGeom>
          <a:noFill/>
        </p:spPr>
        <p:txBody>
          <a:bodyPr wrap="square" rtlCol="0">
            <a:spAutoFit/>
          </a:bodyPr>
          <a:lstStyle/>
          <a:p>
            <a:r>
              <a:rPr lang="en-US" sz="3200" dirty="0" err="1" smtClean="0">
                <a:solidFill>
                  <a:srgbClr val="FF0000"/>
                </a:solidFill>
              </a:rPr>
              <a:t>Đại</a:t>
            </a:r>
            <a:r>
              <a:rPr lang="en-US" sz="3200" dirty="0" smtClean="0">
                <a:solidFill>
                  <a:srgbClr val="FF0000"/>
                </a:solidFill>
              </a:rPr>
              <a:t> </a:t>
            </a:r>
            <a:r>
              <a:rPr lang="en-US" sz="3200" dirty="0" err="1" smtClean="0">
                <a:solidFill>
                  <a:srgbClr val="FF0000"/>
                </a:solidFill>
              </a:rPr>
              <a:t>diện</a:t>
            </a:r>
            <a:r>
              <a:rPr lang="en-US" sz="3200" dirty="0" smtClean="0">
                <a:solidFill>
                  <a:srgbClr val="FF0000"/>
                </a:solidFill>
              </a:rPr>
              <a:t> </a:t>
            </a:r>
            <a:r>
              <a:rPr lang="en-US" sz="3200" dirty="0" err="1" smtClean="0">
                <a:solidFill>
                  <a:srgbClr val="FF0000"/>
                </a:solidFill>
              </a:rPr>
              <a:t>nhóm</a:t>
            </a:r>
            <a:r>
              <a:rPr lang="en-US" sz="3200" dirty="0" smtClean="0">
                <a:solidFill>
                  <a:srgbClr val="FF0000"/>
                </a:solidFill>
              </a:rPr>
              <a:t> </a:t>
            </a:r>
            <a:r>
              <a:rPr lang="en-US" sz="3200" dirty="0" err="1" smtClean="0">
                <a:solidFill>
                  <a:srgbClr val="FF0000"/>
                </a:solidFill>
              </a:rPr>
              <a:t>trình</a:t>
            </a:r>
            <a:r>
              <a:rPr lang="en-US" sz="3200" dirty="0" smtClean="0">
                <a:solidFill>
                  <a:srgbClr val="FF0000"/>
                </a:solidFill>
              </a:rPr>
              <a:t> </a:t>
            </a:r>
            <a:r>
              <a:rPr lang="en-US" sz="3200" dirty="0" err="1" smtClean="0">
                <a:solidFill>
                  <a:srgbClr val="FF0000"/>
                </a:solidFill>
              </a:rPr>
              <a:t>bày</a:t>
            </a:r>
            <a:r>
              <a:rPr lang="en-US" sz="3200" dirty="0" smtClean="0">
                <a:solidFill>
                  <a:srgbClr val="FF0000"/>
                </a:solidFill>
              </a:rPr>
              <a:t> </a:t>
            </a:r>
            <a:r>
              <a:rPr lang="en-US" sz="3200" dirty="0" err="1" smtClean="0">
                <a:solidFill>
                  <a:srgbClr val="FF0000"/>
                </a:solidFill>
              </a:rPr>
              <a:t>nội</a:t>
            </a:r>
            <a:r>
              <a:rPr lang="en-US" sz="3200" dirty="0" smtClean="0">
                <a:solidFill>
                  <a:srgbClr val="FF0000"/>
                </a:solidFill>
              </a:rPr>
              <a:t> dung </a:t>
            </a:r>
            <a:r>
              <a:rPr lang="en-US" sz="3200" dirty="0" err="1" smtClean="0">
                <a:solidFill>
                  <a:srgbClr val="FF0000"/>
                </a:solidFill>
              </a:rPr>
              <a:t>thảo</a:t>
            </a:r>
            <a:r>
              <a:rPr lang="en-US" sz="3200" dirty="0" smtClean="0">
                <a:solidFill>
                  <a:srgbClr val="FF0000"/>
                </a:solidFill>
              </a:rPr>
              <a:t> </a:t>
            </a:r>
            <a:r>
              <a:rPr lang="en-US" sz="3200" dirty="0" err="1" smtClean="0">
                <a:solidFill>
                  <a:srgbClr val="FF0000"/>
                </a:solidFill>
              </a:rPr>
              <a:t>luận</a:t>
            </a:r>
            <a:r>
              <a:rPr lang="en-US" sz="3200" dirty="0" smtClean="0">
                <a:solidFill>
                  <a:srgbClr val="FF0000"/>
                </a:solidFill>
              </a:rPr>
              <a:t> </a:t>
            </a:r>
            <a:r>
              <a:rPr lang="en-US" sz="3200" dirty="0" err="1" smtClean="0">
                <a:solidFill>
                  <a:srgbClr val="FF0000"/>
                </a:solidFill>
              </a:rPr>
              <a:t>nhóm</a:t>
            </a:r>
            <a:endParaRPr lang="en-US" sz="3200" dirty="0">
              <a:solidFill>
                <a:srgbClr val="FF0000"/>
              </a:solidFill>
            </a:endParaRPr>
          </a:p>
        </p:txBody>
      </p:sp>
    </p:spTree>
    <p:extLst>
      <p:ext uri="{BB962C8B-B14F-4D97-AF65-F5344CB8AC3E}">
        <p14:creationId xmlns:p14="http://schemas.microsoft.com/office/powerpoint/2010/main" val="264460433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3360" y="200673"/>
            <a:ext cx="4262705" cy="748988"/>
          </a:xfrm>
          <a:prstGeom prst="rect">
            <a:avLst/>
          </a:prstGeom>
          <a:noFill/>
        </p:spPr>
        <p:txBody>
          <a:bodyPr wrap="none" rtlCol="0">
            <a:spAutoFit/>
          </a:bodyPr>
          <a:lstStyle/>
          <a:p>
            <a:pPr algn="ctr"/>
            <a:r>
              <a:rPr lang="en-US" altLang="zh-CN" sz="4267" i="1" dirty="0">
                <a:solidFill>
                  <a:srgbClr val="C00000"/>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rPr>
              <a:t>Phiếu học tập số 1</a:t>
            </a:r>
            <a:endParaRPr lang="zh-CN" altLang="en-US" sz="4267" i="1" dirty="0">
              <a:solidFill>
                <a:srgbClr val="C00000"/>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endParaRPr>
          </a:p>
        </p:txBody>
      </p:sp>
      <p:pic>
        <p:nvPicPr>
          <p:cNvPr id="3"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994" y="5431021"/>
            <a:ext cx="377953" cy="357633"/>
          </a:xfrm>
          <a:prstGeom prst="rect">
            <a:avLst/>
          </a:prstGeom>
        </p:spPr>
      </p:pic>
      <p:pic>
        <p:nvPicPr>
          <p:cNvPr id="4"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3834" y="6402278"/>
            <a:ext cx="377953" cy="357633"/>
          </a:xfrm>
          <a:prstGeom prst="rect">
            <a:avLst/>
          </a:prstGeom>
        </p:spPr>
      </p:pic>
      <p:pic>
        <p:nvPicPr>
          <p:cNvPr id="5"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0157" y="6083301"/>
            <a:ext cx="377953" cy="357633"/>
          </a:xfrm>
          <a:prstGeom prst="rect">
            <a:avLst/>
          </a:prstGeom>
        </p:spPr>
      </p:pic>
      <p:pic>
        <p:nvPicPr>
          <p:cNvPr id="6"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653" y="6148524"/>
            <a:ext cx="377953" cy="357633"/>
          </a:xfrm>
          <a:prstGeom prst="rect">
            <a:avLst/>
          </a:prstGeom>
        </p:spPr>
      </p:pic>
      <p:pic>
        <p:nvPicPr>
          <p:cNvPr id="7"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0942" y="6257098"/>
            <a:ext cx="377953" cy="357633"/>
          </a:xfrm>
          <a:prstGeom prst="rect">
            <a:avLst/>
          </a:prstGeom>
        </p:spPr>
      </p:pic>
      <p:pic>
        <p:nvPicPr>
          <p:cNvPr id="8" name="图片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8698" y="6279936"/>
            <a:ext cx="377953" cy="357633"/>
          </a:xfrm>
          <a:prstGeom prst="rect">
            <a:avLst/>
          </a:prstGeom>
        </p:spPr>
      </p:pic>
      <p:pic>
        <p:nvPicPr>
          <p:cNvPr id="9"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3928" y="5622954"/>
            <a:ext cx="377953" cy="357633"/>
          </a:xfrm>
          <a:prstGeom prst="rect">
            <a:avLst/>
          </a:prstGeom>
        </p:spPr>
      </p:pic>
      <p:pic>
        <p:nvPicPr>
          <p:cNvPr id="10"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3956" y="6279936"/>
            <a:ext cx="377953" cy="357633"/>
          </a:xfrm>
          <a:prstGeom prst="rect">
            <a:avLst/>
          </a:prstGeom>
        </p:spPr>
      </p:pic>
      <p:pic>
        <p:nvPicPr>
          <p:cNvPr id="11"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8765" y="5252204"/>
            <a:ext cx="377953" cy="357633"/>
          </a:xfrm>
          <a:prstGeom prst="rect">
            <a:avLst/>
          </a:prstGeom>
        </p:spPr>
      </p:pic>
      <p:pic>
        <p:nvPicPr>
          <p:cNvPr id="12" name="图片 29"/>
          <p:cNvPicPr>
            <a:picLocks noChangeAspect="1"/>
          </p:cNvPicPr>
          <p:nvPr/>
        </p:nvPicPr>
        <p:blipFill rotWithShape="1">
          <a:blip r:embed="rId4"/>
          <a:srcRect l="17077" t="28332" r="21550" b="19471"/>
          <a:stretch/>
        </p:blipFill>
        <p:spPr>
          <a:xfrm rot="19141126">
            <a:off x="11188096" y="4183389"/>
            <a:ext cx="778629" cy="628311"/>
          </a:xfrm>
          <a:prstGeom prst="rect">
            <a:avLst/>
          </a:prstGeom>
        </p:spPr>
      </p:pic>
      <p:graphicFrame>
        <p:nvGraphicFramePr>
          <p:cNvPr id="13" name="Group 32"/>
          <p:cNvGraphicFramePr>
            <a:graphicFrameLocks/>
          </p:cNvGraphicFramePr>
          <p:nvPr/>
        </p:nvGraphicFramePr>
        <p:xfrm>
          <a:off x="300965" y="1124745"/>
          <a:ext cx="11455400" cy="4248042"/>
        </p:xfrm>
        <a:graphic>
          <a:graphicData uri="http://schemas.openxmlformats.org/drawingml/2006/table">
            <a:tbl>
              <a:tblPr/>
              <a:tblGrid>
                <a:gridCol w="4194320">
                  <a:extLst>
                    <a:ext uri="{9D8B030D-6E8A-4147-A177-3AD203B41FA5}">
                      <a16:colId xmlns:a16="http://schemas.microsoft.com/office/drawing/2014/main" val="2640860983"/>
                    </a:ext>
                  </a:extLst>
                </a:gridCol>
                <a:gridCol w="3456384">
                  <a:extLst>
                    <a:ext uri="{9D8B030D-6E8A-4147-A177-3AD203B41FA5}">
                      <a16:colId xmlns:a16="http://schemas.microsoft.com/office/drawing/2014/main" val="4052429018"/>
                    </a:ext>
                  </a:extLst>
                </a:gridCol>
                <a:gridCol w="3804696">
                  <a:extLst>
                    <a:ext uri="{9D8B030D-6E8A-4147-A177-3AD203B41FA5}">
                      <a16:colId xmlns:a16="http://schemas.microsoft.com/office/drawing/2014/main" val="307183910"/>
                    </a:ext>
                  </a:extLst>
                </a:gridCol>
              </a:tblGrid>
              <a:tr h="1536171">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300" b="0" i="0" u="none" strike="noStrike" cap="none" normalizeH="0" baseline="0" dirty="0">
                          <a:ln>
                            <a:noFill/>
                          </a:ln>
                          <a:solidFill>
                            <a:srgbClr val="336600"/>
                          </a:solidFill>
                          <a:effectLst/>
                          <a:latin typeface="Times New Roman" panose="02020603050405020304" pitchFamily="18" charset="0"/>
                          <a:cs typeface="Times New Roman" panose="02020603050405020304" pitchFamily="18" charset="0"/>
                        </a:rPr>
                        <a:t>THÍ NGHIỆM</a:t>
                      </a:r>
                    </a:p>
                  </a:txBody>
                  <a:tcPr marL="121920" marR="121920" marT="60969" marB="609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300" b="0" i="0" u="none" strike="noStrike" cap="none" normalizeH="0" baseline="0" dirty="0">
                          <a:ln>
                            <a:noFill/>
                          </a:ln>
                          <a:solidFill>
                            <a:srgbClr val="336600"/>
                          </a:solidFill>
                          <a:effectLst/>
                          <a:latin typeface="Times New Roman" panose="02020603050405020304" pitchFamily="18" charset="0"/>
                          <a:cs typeface="Times New Roman" panose="02020603050405020304" pitchFamily="18" charset="0"/>
                        </a:rPr>
                        <a:t>HIỆN TƯỢNG</a:t>
                      </a:r>
                    </a:p>
                  </a:txBody>
                  <a:tcPr marL="121920" marR="121920" marT="60969" marB="609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300" b="0" i="0" u="none" strike="noStrike" cap="none" normalizeH="0" baseline="0" dirty="0">
                          <a:ln>
                            <a:noFill/>
                          </a:ln>
                          <a:solidFill>
                            <a:srgbClr val="336600"/>
                          </a:solidFill>
                          <a:effectLst/>
                          <a:latin typeface="Times New Roman" panose="02020603050405020304" pitchFamily="18" charset="0"/>
                          <a:cs typeface="Times New Roman" panose="02020603050405020304" pitchFamily="18" charset="0"/>
                        </a:rPr>
                        <a:t>GIẢI THÍCH </a:t>
                      </a:r>
                    </a:p>
                  </a:txBody>
                  <a:tcPr marL="121920" marR="121920" marT="60969" marB="609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82328872"/>
                  </a:ext>
                </a:extLst>
              </a:tr>
              <a:tr h="1198219">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69" marB="609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69" marB="609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69" marB="609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39872071"/>
                  </a:ext>
                </a:extLst>
              </a:tr>
              <a:tr h="1513652">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69" marB="609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300" b="0"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endParaRPr>
                    </a:p>
                  </a:txBody>
                  <a:tcPr marL="121920" marR="121920" marT="60969" marB="609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marL="742950" indent="-285750" eaLnBrk="0" hangingPunct="0">
                        <a:spcBef>
                          <a:spcPct val="20000"/>
                        </a:spcBef>
                        <a:defRPr>
                          <a:solidFill>
                            <a:schemeClr val="tx1"/>
                          </a:solidFill>
                          <a:latin typeface="Arial Black" panose="020B0A04020102020204" pitchFamily="34" charset="0"/>
                        </a:defRPr>
                      </a:lvl2pPr>
                      <a:lvl3pPr marL="1143000" indent="-228600" eaLnBrk="0" hangingPunct="0">
                        <a:spcBef>
                          <a:spcPct val="20000"/>
                        </a:spcBef>
                        <a:defRPr sz="2000">
                          <a:solidFill>
                            <a:schemeClr val="tx1"/>
                          </a:solidFill>
                          <a:latin typeface="Arial Black" panose="020B0A04020102020204" pitchFamily="34" charset="0"/>
                        </a:defRPr>
                      </a:lvl3pPr>
                      <a:lvl4pPr marL="1600200" indent="-228600" eaLnBrk="0" hangingPunct="0">
                        <a:spcBef>
                          <a:spcPct val="20000"/>
                        </a:spcBef>
                        <a:defRPr sz="1400">
                          <a:solidFill>
                            <a:schemeClr val="tx1"/>
                          </a:solidFill>
                          <a:latin typeface="Arial Black" panose="020B0A04020102020204" pitchFamily="34" charset="0"/>
                        </a:defRPr>
                      </a:lvl4pPr>
                      <a:lvl5pPr marL="2057400" indent="-228600" eaLnBrk="0" hangingPunct="0">
                        <a:spcBef>
                          <a:spcPct val="20000"/>
                        </a:spcBef>
                        <a:defRPr sz="1400">
                          <a:solidFill>
                            <a:schemeClr val="tx1"/>
                          </a:solidFill>
                          <a:latin typeface="Arial Black" panose="020B0A04020102020204" pitchFamily="34" charset="0"/>
                        </a:defRPr>
                      </a:lvl5pPr>
                      <a:lvl6pPr marL="2514600" indent="-228600" eaLnBrk="0" fontAlgn="base" hangingPunct="0">
                        <a:spcBef>
                          <a:spcPct val="20000"/>
                        </a:spcBef>
                        <a:spcAft>
                          <a:spcPct val="0"/>
                        </a:spcAft>
                        <a:defRPr sz="1400">
                          <a:solidFill>
                            <a:schemeClr val="tx1"/>
                          </a:solidFill>
                          <a:latin typeface="Arial Black" panose="020B0A04020102020204" pitchFamily="34" charset="0"/>
                        </a:defRPr>
                      </a:lvl6pPr>
                      <a:lvl7pPr marL="2971800" indent="-228600" eaLnBrk="0" fontAlgn="base" hangingPunct="0">
                        <a:spcBef>
                          <a:spcPct val="20000"/>
                        </a:spcBef>
                        <a:spcAft>
                          <a:spcPct val="0"/>
                        </a:spcAft>
                        <a:defRPr sz="1400">
                          <a:solidFill>
                            <a:schemeClr val="tx1"/>
                          </a:solidFill>
                          <a:latin typeface="Arial Black" panose="020B0A04020102020204" pitchFamily="34" charset="0"/>
                        </a:defRPr>
                      </a:lvl7pPr>
                      <a:lvl8pPr marL="3429000" indent="-228600" eaLnBrk="0" fontAlgn="base" hangingPunct="0">
                        <a:spcBef>
                          <a:spcPct val="20000"/>
                        </a:spcBef>
                        <a:spcAft>
                          <a:spcPct val="0"/>
                        </a:spcAft>
                        <a:defRPr sz="1400">
                          <a:solidFill>
                            <a:schemeClr val="tx1"/>
                          </a:solidFill>
                          <a:latin typeface="Arial Black" panose="020B0A04020102020204" pitchFamily="34" charset="0"/>
                        </a:defRPr>
                      </a:lvl8pPr>
                      <a:lvl9pPr marL="3886200" indent="-228600"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69" marB="609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90619863"/>
                  </a:ext>
                </a:extLst>
              </a:tr>
            </a:tbl>
          </a:graphicData>
        </a:graphic>
      </p:graphicFrame>
      <p:sp>
        <p:nvSpPr>
          <p:cNvPr id="14" name="Text Box 22"/>
          <p:cNvSpPr txBox="1">
            <a:spLocks noChangeArrowheads="1"/>
          </p:cNvSpPr>
          <p:nvPr/>
        </p:nvSpPr>
        <p:spPr bwMode="auto">
          <a:xfrm>
            <a:off x="7905337" y="2612692"/>
            <a:ext cx="3790951"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50000"/>
              </a:spcBef>
              <a:buFontTx/>
              <a:buNone/>
            </a:pPr>
            <a:r>
              <a:rPr lang="en-US" altLang="en-US" sz="3733" dirty="0">
                <a:solidFill>
                  <a:srgbClr val="FF3300"/>
                </a:solidFill>
                <a:latin typeface="Times New Roman" panose="02020603050405020304" pitchFamily="18" charset="0"/>
                <a:cs typeface="Times New Roman" panose="02020603050405020304" pitchFamily="18" charset="0"/>
              </a:rPr>
              <a:t>Than chì không có tính dẻo</a:t>
            </a:r>
          </a:p>
        </p:txBody>
      </p:sp>
      <p:sp>
        <p:nvSpPr>
          <p:cNvPr id="15" name="Rectangle 23"/>
          <p:cNvSpPr>
            <a:spLocks noChangeArrowheads="1"/>
          </p:cNvSpPr>
          <p:nvPr/>
        </p:nvSpPr>
        <p:spPr bwMode="auto">
          <a:xfrm>
            <a:off x="8222836" y="3986141"/>
            <a:ext cx="3566584"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0"/>
              </a:spcBef>
              <a:buFontTx/>
              <a:buNone/>
            </a:pPr>
            <a:r>
              <a:rPr lang="en-US" altLang="en-US" sz="3733" dirty="0">
                <a:solidFill>
                  <a:srgbClr val="FF3300"/>
                </a:solidFill>
                <a:latin typeface="Times New Roman" panose="02020603050405020304" pitchFamily="18" charset="0"/>
                <a:cs typeface="Times New Roman" panose="02020603050405020304" pitchFamily="18" charset="0"/>
              </a:rPr>
              <a:t>Kim loại đồng có tính dẻo</a:t>
            </a:r>
          </a:p>
        </p:txBody>
      </p:sp>
      <p:sp>
        <p:nvSpPr>
          <p:cNvPr id="16" name="Rectangle 45"/>
          <p:cNvSpPr>
            <a:spLocks noChangeArrowheads="1"/>
          </p:cNvSpPr>
          <p:nvPr/>
        </p:nvSpPr>
        <p:spPr bwMode="auto">
          <a:xfrm>
            <a:off x="4507823" y="2944608"/>
            <a:ext cx="332174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eaLnBrk="1" hangingPunct="1">
              <a:spcBef>
                <a:spcPct val="0"/>
              </a:spcBef>
              <a:buFontTx/>
              <a:buNone/>
            </a:pPr>
            <a:r>
              <a:rPr lang="en-US" altLang="en-US" sz="3733" dirty="0">
                <a:solidFill>
                  <a:schemeClr val="accent2"/>
                </a:solidFill>
                <a:latin typeface="Times New Roman" panose="02020603050405020304" pitchFamily="18" charset="0"/>
                <a:cs typeface="Times New Roman" panose="02020603050405020304" pitchFamily="18" charset="0"/>
              </a:rPr>
              <a:t>Than chì vỡ vụn</a:t>
            </a:r>
          </a:p>
        </p:txBody>
      </p:sp>
      <p:sp>
        <p:nvSpPr>
          <p:cNvPr id="17" name="Rectangle 46"/>
          <p:cNvSpPr>
            <a:spLocks noChangeArrowheads="1"/>
          </p:cNvSpPr>
          <p:nvPr/>
        </p:nvSpPr>
        <p:spPr bwMode="auto">
          <a:xfrm>
            <a:off x="4812623" y="3930975"/>
            <a:ext cx="2978149"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buFontTx/>
              <a:buNone/>
            </a:pPr>
            <a:r>
              <a:rPr lang="en-US" altLang="en-US" sz="3733" dirty="0">
                <a:solidFill>
                  <a:schemeClr val="accent2"/>
                </a:solidFill>
                <a:latin typeface="Times New Roman" panose="02020603050405020304" pitchFamily="18" charset="0"/>
                <a:cs typeface="Times New Roman" panose="02020603050405020304" pitchFamily="18" charset="0"/>
              </a:rPr>
              <a:t>Dây đồng bị dát mỏng</a:t>
            </a:r>
          </a:p>
        </p:txBody>
      </p:sp>
      <p:sp>
        <p:nvSpPr>
          <p:cNvPr id="18" name="Rectangle 47"/>
          <p:cNvSpPr>
            <a:spLocks noChangeArrowheads="1"/>
          </p:cNvSpPr>
          <p:nvPr/>
        </p:nvSpPr>
        <p:spPr bwMode="auto">
          <a:xfrm>
            <a:off x="738942" y="2612693"/>
            <a:ext cx="3482043"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0"/>
              </a:spcBef>
              <a:buFontTx/>
              <a:buNone/>
            </a:pPr>
            <a:r>
              <a:rPr lang="en-US" altLang="en-US" sz="3733" dirty="0">
                <a:latin typeface="Times New Roman" panose="02020603050405020304" pitchFamily="18" charset="0"/>
                <a:cs typeface="Times New Roman" panose="02020603050405020304" pitchFamily="18" charset="0"/>
              </a:rPr>
              <a:t>Lấy búa đập vào </a:t>
            </a:r>
          </a:p>
          <a:p>
            <a:pPr algn="ctr" eaLnBrk="1" hangingPunct="1">
              <a:spcBef>
                <a:spcPct val="0"/>
              </a:spcBef>
              <a:buFontTx/>
              <a:buNone/>
            </a:pPr>
            <a:r>
              <a:rPr lang="en-US" altLang="en-US" sz="3733" dirty="0">
                <a:latin typeface="Times New Roman" panose="02020603050405020304" pitchFamily="18" charset="0"/>
                <a:cs typeface="Times New Roman" panose="02020603050405020304" pitchFamily="18" charset="0"/>
              </a:rPr>
              <a:t>một </a:t>
            </a:r>
            <a:r>
              <a:rPr lang="en-US" altLang="en-US" sz="3733" dirty="0" err="1">
                <a:latin typeface="Times New Roman" panose="02020603050405020304" pitchFamily="18" charset="0"/>
                <a:cs typeface="Times New Roman" panose="02020603050405020304" pitchFamily="18" charset="0"/>
              </a:rPr>
              <a:t>mẩu</a:t>
            </a:r>
            <a:r>
              <a:rPr lang="en-US" altLang="en-US" sz="3733" dirty="0">
                <a:latin typeface="Times New Roman" panose="02020603050405020304" pitchFamily="18" charset="0"/>
                <a:cs typeface="Times New Roman" panose="02020603050405020304" pitchFamily="18" charset="0"/>
              </a:rPr>
              <a:t> than</a:t>
            </a:r>
          </a:p>
        </p:txBody>
      </p:sp>
      <p:sp>
        <p:nvSpPr>
          <p:cNvPr id="19" name="Rectangle 48"/>
          <p:cNvSpPr>
            <a:spLocks noChangeArrowheads="1"/>
          </p:cNvSpPr>
          <p:nvPr/>
        </p:nvSpPr>
        <p:spPr bwMode="auto">
          <a:xfrm>
            <a:off x="601179" y="3929454"/>
            <a:ext cx="3801041"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0"/>
              </a:spcBef>
              <a:buFontTx/>
              <a:buNone/>
            </a:pPr>
            <a:r>
              <a:rPr lang="en-US" altLang="en-US" sz="3733" dirty="0">
                <a:latin typeface="Times New Roman" panose="02020603050405020304" pitchFamily="18" charset="0"/>
                <a:cs typeface="Times New Roman" panose="02020603050405020304" pitchFamily="18" charset="0"/>
              </a:rPr>
              <a:t>Dùng búa đập vào </a:t>
            </a:r>
          </a:p>
          <a:p>
            <a:pPr algn="ctr" eaLnBrk="1" hangingPunct="1">
              <a:spcBef>
                <a:spcPct val="0"/>
              </a:spcBef>
              <a:buFontTx/>
              <a:buNone/>
            </a:pPr>
            <a:r>
              <a:rPr lang="en-US" altLang="en-US" sz="3733" dirty="0">
                <a:latin typeface="Times New Roman" panose="02020603050405020304" pitchFamily="18" charset="0"/>
                <a:cs typeface="Times New Roman" panose="02020603050405020304" pitchFamily="18" charset="0"/>
              </a:rPr>
              <a:t>đoạn dây đồng</a:t>
            </a:r>
          </a:p>
        </p:txBody>
      </p:sp>
    </p:spTree>
    <p:extLst>
      <p:ext uri="{BB962C8B-B14F-4D97-AF65-F5344CB8AC3E}">
        <p14:creationId xmlns:p14="http://schemas.microsoft.com/office/powerpoint/2010/main" val="292311301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ppt_x</p:attrName>
                                        </p:attrNameLst>
                                      </p:cBhvr>
                                      <p:tavLst>
                                        <p:tav tm="0">
                                          <p:val>
                                            <p:strVal val="#ppt_x"/>
                                          </p:val>
                                        </p:tav>
                                        <p:tav tm="100000">
                                          <p:val>
                                            <p:strVal val="#ppt_x"/>
                                          </p:val>
                                        </p:tav>
                                      </p:tavLst>
                                    </p:anim>
                                    <p:anim calcmode="lin" valueType="num">
                                      <p:cBhvr>
                                        <p:cTn id="19" dur="2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anim calcmode="lin" valueType="num">
                                      <p:cBhvr>
                                        <p:cTn id="23" dur="2000" fill="hold"/>
                                        <p:tgtEl>
                                          <p:spTgt spid="6"/>
                                        </p:tgtEl>
                                        <p:attrNameLst>
                                          <p:attrName>ppt_x</p:attrName>
                                        </p:attrNameLst>
                                      </p:cBhvr>
                                      <p:tavLst>
                                        <p:tav tm="0">
                                          <p:val>
                                            <p:strVal val="#ppt_x"/>
                                          </p:val>
                                        </p:tav>
                                        <p:tav tm="100000">
                                          <p:val>
                                            <p:strVal val="#ppt_x"/>
                                          </p:val>
                                        </p:tav>
                                      </p:tavLst>
                                    </p:anim>
                                    <p:anim calcmode="lin" valueType="num">
                                      <p:cBhvr>
                                        <p:cTn id="24" dur="2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anim calcmode="lin" valueType="num">
                                      <p:cBhvr>
                                        <p:cTn id="28" dur="2000" fill="hold"/>
                                        <p:tgtEl>
                                          <p:spTgt spid="7"/>
                                        </p:tgtEl>
                                        <p:attrNameLst>
                                          <p:attrName>ppt_x</p:attrName>
                                        </p:attrNameLst>
                                      </p:cBhvr>
                                      <p:tavLst>
                                        <p:tav tm="0">
                                          <p:val>
                                            <p:strVal val="#ppt_x"/>
                                          </p:val>
                                        </p:tav>
                                        <p:tav tm="100000">
                                          <p:val>
                                            <p:strVal val="#ppt_x"/>
                                          </p:val>
                                        </p:tav>
                                      </p:tavLst>
                                    </p:anim>
                                    <p:anim calcmode="lin" valueType="num">
                                      <p:cBhvr>
                                        <p:cTn id="29" dur="2000" fill="hold"/>
                                        <p:tgtEl>
                                          <p:spTgt spid="7"/>
                                        </p:tgtEl>
                                        <p:attrNameLst>
                                          <p:attrName>ppt_y</p:attrName>
                                        </p:attrNameLst>
                                      </p:cBhvr>
                                      <p:tavLst>
                                        <p:tav tm="0">
                                          <p:val>
                                            <p:strVal val="#ppt_y+.1"/>
                                          </p:val>
                                        </p:tav>
                                        <p:tav tm="100000">
                                          <p:val>
                                            <p:strVal val="#ppt_y"/>
                                          </p:val>
                                        </p:tav>
                                      </p:tavLst>
                                    </p:anim>
                                  </p:childTnLst>
                                </p:cTn>
                              </p:par>
                              <p:par>
                                <p:cTn id="30" presetID="8" presetClass="emph" presetSubtype="0" repeatCount="5000" fill="hold" nodeType="withEffect">
                                  <p:stCondLst>
                                    <p:cond delay="1900"/>
                                  </p:stCondLst>
                                  <p:childTnLst>
                                    <p:animRot by="21600000">
                                      <p:cBhvr>
                                        <p:cTn id="31" dur="2000" fill="hold"/>
                                        <p:tgtEl>
                                          <p:spTgt spid="3"/>
                                        </p:tgtEl>
                                        <p:attrNameLst>
                                          <p:attrName>r</p:attrName>
                                        </p:attrNameLst>
                                      </p:cBhvr>
                                    </p:animRot>
                                  </p:childTnLst>
                                </p:cTn>
                              </p:par>
                              <p:par>
                                <p:cTn id="32" presetID="8" presetClass="emph" presetSubtype="0" repeatCount="5000" fill="hold" nodeType="withEffect">
                                  <p:stCondLst>
                                    <p:cond delay="1900"/>
                                  </p:stCondLst>
                                  <p:childTnLst>
                                    <p:animRot by="21600000">
                                      <p:cBhvr>
                                        <p:cTn id="33" dur="2000" fill="hold"/>
                                        <p:tgtEl>
                                          <p:spTgt spid="5"/>
                                        </p:tgtEl>
                                        <p:attrNameLst>
                                          <p:attrName>r</p:attrName>
                                        </p:attrNameLst>
                                      </p:cBhvr>
                                    </p:animRot>
                                  </p:childTnLst>
                                </p:cTn>
                              </p:par>
                              <p:par>
                                <p:cTn id="34" presetID="8" presetClass="emph" presetSubtype="0" repeatCount="5000" fill="hold" nodeType="withEffect">
                                  <p:stCondLst>
                                    <p:cond delay="1900"/>
                                  </p:stCondLst>
                                  <p:childTnLst>
                                    <p:animRot by="21600000">
                                      <p:cBhvr>
                                        <p:cTn id="35" dur="2000" fill="hold"/>
                                        <p:tgtEl>
                                          <p:spTgt spid="7"/>
                                        </p:tgtEl>
                                        <p:attrNameLst>
                                          <p:attrName>r</p:attrName>
                                        </p:attrNameLst>
                                      </p:cBhvr>
                                    </p:animRot>
                                  </p:childTnLst>
                                </p:cTn>
                              </p:par>
                              <p:par>
                                <p:cTn id="36" presetID="8" presetClass="emph" presetSubtype="0" repeatCount="5000" fill="hold" nodeType="withEffect">
                                  <p:stCondLst>
                                    <p:cond delay="1900"/>
                                  </p:stCondLst>
                                  <p:childTnLst>
                                    <p:animRot by="-21600000">
                                      <p:cBhvr>
                                        <p:cTn id="37" dur="2000" fill="hold"/>
                                        <p:tgtEl>
                                          <p:spTgt spid="4"/>
                                        </p:tgtEl>
                                        <p:attrNameLst>
                                          <p:attrName>r</p:attrName>
                                        </p:attrNameLst>
                                      </p:cBhvr>
                                    </p:animRot>
                                  </p:childTnLst>
                                </p:cTn>
                              </p:par>
                              <p:par>
                                <p:cTn id="38" presetID="8" presetClass="emph" presetSubtype="0" repeatCount="5000" fill="hold" nodeType="withEffect">
                                  <p:stCondLst>
                                    <p:cond delay="1900"/>
                                  </p:stCondLst>
                                  <p:childTnLst>
                                    <p:animRot by="-21600000">
                                      <p:cBhvr>
                                        <p:cTn id="39" dur="2000" fill="hold"/>
                                        <p:tgtEl>
                                          <p:spTgt spid="6"/>
                                        </p:tgtEl>
                                        <p:attrNameLst>
                                          <p:attrName>r</p:attrName>
                                        </p:attrNameLst>
                                      </p:cBhvr>
                                    </p:animRot>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anim calcmode="lin" valueType="num">
                                      <p:cBhvr>
                                        <p:cTn id="43" dur="2000" fill="hold"/>
                                        <p:tgtEl>
                                          <p:spTgt spid="8"/>
                                        </p:tgtEl>
                                        <p:attrNameLst>
                                          <p:attrName>ppt_x</p:attrName>
                                        </p:attrNameLst>
                                      </p:cBhvr>
                                      <p:tavLst>
                                        <p:tav tm="0">
                                          <p:val>
                                            <p:strVal val="#ppt_x"/>
                                          </p:val>
                                        </p:tav>
                                        <p:tav tm="100000">
                                          <p:val>
                                            <p:strVal val="#ppt_x"/>
                                          </p:val>
                                        </p:tav>
                                      </p:tavLst>
                                    </p:anim>
                                    <p:anim calcmode="lin" valueType="num">
                                      <p:cBhvr>
                                        <p:cTn id="44" dur="2000" fill="hold"/>
                                        <p:tgtEl>
                                          <p:spTgt spid="8"/>
                                        </p:tgtEl>
                                        <p:attrNameLst>
                                          <p:attrName>ppt_y</p:attrName>
                                        </p:attrNameLst>
                                      </p:cBhvr>
                                      <p:tavLst>
                                        <p:tav tm="0">
                                          <p:val>
                                            <p:strVal val="#ppt_y+.1"/>
                                          </p:val>
                                        </p:tav>
                                        <p:tav tm="100000">
                                          <p:val>
                                            <p:strVal val="#ppt_y"/>
                                          </p:val>
                                        </p:tav>
                                      </p:tavLst>
                                    </p:anim>
                                  </p:childTnLst>
                                </p:cTn>
                              </p:par>
                              <p:par>
                                <p:cTn id="45" presetID="8" presetClass="emph" presetSubtype="0" repeatCount="5000" fill="hold" nodeType="withEffect">
                                  <p:stCondLst>
                                    <p:cond delay="1900"/>
                                  </p:stCondLst>
                                  <p:childTnLst>
                                    <p:animRot by="21600000">
                                      <p:cBhvr>
                                        <p:cTn id="46" dur="2000" fill="hold"/>
                                        <p:tgtEl>
                                          <p:spTgt spid="8"/>
                                        </p:tgtEl>
                                        <p:attrNameLst>
                                          <p:attrName>r</p:attrName>
                                        </p:attrNameLst>
                                      </p:cBhvr>
                                    </p:animRot>
                                  </p:childTnLst>
                                </p:cTn>
                              </p:par>
                              <p:par>
                                <p:cTn id="47" presetID="42"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000"/>
                                        <p:tgtEl>
                                          <p:spTgt spid="9"/>
                                        </p:tgtEl>
                                      </p:cBhvr>
                                    </p:animEffect>
                                    <p:anim calcmode="lin" valueType="num">
                                      <p:cBhvr>
                                        <p:cTn id="50" dur="2000" fill="hold"/>
                                        <p:tgtEl>
                                          <p:spTgt spid="9"/>
                                        </p:tgtEl>
                                        <p:attrNameLst>
                                          <p:attrName>ppt_x</p:attrName>
                                        </p:attrNameLst>
                                      </p:cBhvr>
                                      <p:tavLst>
                                        <p:tav tm="0">
                                          <p:val>
                                            <p:strVal val="#ppt_x"/>
                                          </p:val>
                                        </p:tav>
                                        <p:tav tm="100000">
                                          <p:val>
                                            <p:strVal val="#ppt_x"/>
                                          </p:val>
                                        </p:tav>
                                      </p:tavLst>
                                    </p:anim>
                                    <p:anim calcmode="lin" valueType="num">
                                      <p:cBhvr>
                                        <p:cTn id="51" dur="2000" fill="hold"/>
                                        <p:tgtEl>
                                          <p:spTgt spid="9"/>
                                        </p:tgtEl>
                                        <p:attrNameLst>
                                          <p:attrName>ppt_y</p:attrName>
                                        </p:attrNameLst>
                                      </p:cBhvr>
                                      <p:tavLst>
                                        <p:tav tm="0">
                                          <p:val>
                                            <p:strVal val="#ppt_y+.1"/>
                                          </p:val>
                                        </p:tav>
                                        <p:tav tm="100000">
                                          <p:val>
                                            <p:strVal val="#ppt_y"/>
                                          </p:val>
                                        </p:tav>
                                      </p:tavLst>
                                    </p:anim>
                                  </p:childTnLst>
                                </p:cTn>
                              </p:par>
                              <p:par>
                                <p:cTn id="52" presetID="8" presetClass="emph" presetSubtype="0" repeatCount="5000" fill="hold" nodeType="withEffect">
                                  <p:stCondLst>
                                    <p:cond delay="1900"/>
                                  </p:stCondLst>
                                  <p:childTnLst>
                                    <p:animRot by="21600000">
                                      <p:cBhvr>
                                        <p:cTn id="53" dur="2000" fill="hold"/>
                                        <p:tgtEl>
                                          <p:spTgt spid="9"/>
                                        </p:tgtEl>
                                        <p:attrNameLst>
                                          <p:attrName>r</p:attrName>
                                        </p:attrNameLst>
                                      </p:cBhvr>
                                    </p:animRot>
                                  </p:childTnLst>
                                </p:cTn>
                              </p:par>
                              <p:par>
                                <p:cTn id="54" presetID="42"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2000"/>
                                        <p:tgtEl>
                                          <p:spTgt spid="10"/>
                                        </p:tgtEl>
                                      </p:cBhvr>
                                    </p:animEffect>
                                    <p:anim calcmode="lin" valueType="num">
                                      <p:cBhvr>
                                        <p:cTn id="57" dur="2000" fill="hold"/>
                                        <p:tgtEl>
                                          <p:spTgt spid="10"/>
                                        </p:tgtEl>
                                        <p:attrNameLst>
                                          <p:attrName>ppt_x</p:attrName>
                                        </p:attrNameLst>
                                      </p:cBhvr>
                                      <p:tavLst>
                                        <p:tav tm="0">
                                          <p:val>
                                            <p:strVal val="#ppt_x"/>
                                          </p:val>
                                        </p:tav>
                                        <p:tav tm="100000">
                                          <p:val>
                                            <p:strVal val="#ppt_x"/>
                                          </p:val>
                                        </p:tav>
                                      </p:tavLst>
                                    </p:anim>
                                    <p:anim calcmode="lin" valueType="num">
                                      <p:cBhvr>
                                        <p:cTn id="58" dur="2000" fill="hold"/>
                                        <p:tgtEl>
                                          <p:spTgt spid="10"/>
                                        </p:tgtEl>
                                        <p:attrNameLst>
                                          <p:attrName>ppt_y</p:attrName>
                                        </p:attrNameLst>
                                      </p:cBhvr>
                                      <p:tavLst>
                                        <p:tav tm="0">
                                          <p:val>
                                            <p:strVal val="#ppt_y+.1"/>
                                          </p:val>
                                        </p:tav>
                                        <p:tav tm="100000">
                                          <p:val>
                                            <p:strVal val="#ppt_y"/>
                                          </p:val>
                                        </p:tav>
                                      </p:tavLst>
                                    </p:anim>
                                  </p:childTnLst>
                                </p:cTn>
                              </p:par>
                              <p:par>
                                <p:cTn id="59" presetID="8" presetClass="emph" presetSubtype="0" repeatCount="5000" fill="hold" nodeType="withEffect">
                                  <p:stCondLst>
                                    <p:cond delay="1900"/>
                                  </p:stCondLst>
                                  <p:childTnLst>
                                    <p:animRot by="-21600000">
                                      <p:cBhvr>
                                        <p:cTn id="60" dur="2000" fill="hold"/>
                                        <p:tgtEl>
                                          <p:spTgt spid="10"/>
                                        </p:tgtEl>
                                        <p:attrNameLst>
                                          <p:attrName>r</p:attrName>
                                        </p:attrNameLst>
                                      </p:cBhvr>
                                    </p:animRot>
                                  </p:childTnLst>
                                </p:cTn>
                              </p:par>
                              <p:par>
                                <p:cTn id="61" presetID="42"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000"/>
                                        <p:tgtEl>
                                          <p:spTgt spid="11"/>
                                        </p:tgtEl>
                                      </p:cBhvr>
                                    </p:animEffect>
                                    <p:anim calcmode="lin" valueType="num">
                                      <p:cBhvr>
                                        <p:cTn id="64" dur="2000" fill="hold"/>
                                        <p:tgtEl>
                                          <p:spTgt spid="11"/>
                                        </p:tgtEl>
                                        <p:attrNameLst>
                                          <p:attrName>ppt_x</p:attrName>
                                        </p:attrNameLst>
                                      </p:cBhvr>
                                      <p:tavLst>
                                        <p:tav tm="0">
                                          <p:val>
                                            <p:strVal val="#ppt_x"/>
                                          </p:val>
                                        </p:tav>
                                        <p:tav tm="100000">
                                          <p:val>
                                            <p:strVal val="#ppt_x"/>
                                          </p:val>
                                        </p:tav>
                                      </p:tavLst>
                                    </p:anim>
                                    <p:anim calcmode="lin" valueType="num">
                                      <p:cBhvr>
                                        <p:cTn id="65" dur="2000" fill="hold"/>
                                        <p:tgtEl>
                                          <p:spTgt spid="11"/>
                                        </p:tgtEl>
                                        <p:attrNameLst>
                                          <p:attrName>ppt_y</p:attrName>
                                        </p:attrNameLst>
                                      </p:cBhvr>
                                      <p:tavLst>
                                        <p:tav tm="0">
                                          <p:val>
                                            <p:strVal val="#ppt_y+.1"/>
                                          </p:val>
                                        </p:tav>
                                        <p:tav tm="100000">
                                          <p:val>
                                            <p:strVal val="#ppt_y"/>
                                          </p:val>
                                        </p:tav>
                                      </p:tavLst>
                                    </p:anim>
                                  </p:childTnLst>
                                </p:cTn>
                              </p:par>
                              <p:par>
                                <p:cTn id="66" presetID="8" presetClass="emph" presetSubtype="0" repeatCount="5000" fill="hold" nodeType="withEffect">
                                  <p:stCondLst>
                                    <p:cond delay="1900"/>
                                  </p:stCondLst>
                                  <p:childTnLst>
                                    <p:animRot by="-21600000">
                                      <p:cBhvr>
                                        <p:cTn id="67" dur="2000" fill="hold"/>
                                        <p:tgtEl>
                                          <p:spTgt spid="11"/>
                                        </p:tgtEl>
                                        <p:attrNameLst>
                                          <p:attrName>r</p:attrName>
                                        </p:attrNameLst>
                                      </p:cBhvr>
                                    </p:animRot>
                                  </p:childTnLst>
                                </p:cTn>
                              </p:par>
                            </p:childTnLst>
                          </p:cTn>
                        </p:par>
                        <p:par>
                          <p:cTn id="68" fill="hold">
                            <p:stCondLst>
                              <p:cond delay="11900"/>
                            </p:stCondLst>
                            <p:childTnLst>
                              <p:par>
                                <p:cTn id="69" presetID="53" presetClass="entr" presetSubtype="16"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par>
                                <p:cTn id="74" presetID="0" presetClass="path" presetSubtype="0" accel="50000" decel="50000" fill="hold" nodeType="withEffect">
                                  <p:stCondLst>
                                    <p:cond delay="0"/>
                                  </p:stCondLst>
                                  <p:childTnLst>
                                    <p:animMotion origin="layout" path="M -2.77778E-6 4.44444E-6 L -2.77778E-6 0.0003 C -0.00052 -0.00834 -0.00069 -0.01636 -0.00139 -0.0247 C -0.00156 -0.02747 -0.00225 -0.03056 -0.0026 -0.03334 C -0.00312 -0.03704 -0.00347 -0.04075 -0.00382 -0.04445 C -0.00434 -0.05186 -0.00468 -0.05926 -0.00503 -0.06667 C -0.00833 -0.13272 -0.00364 -0.05124 -0.00885 -0.14229 C -0.0092 -0.14908 -0.0092 -0.15587 -0.01007 -0.16235 C -0.01059 -0.16513 -0.01093 -0.16821 -0.01128 -0.1713 C -0.01371 -0.19229 -0.01146 -0.17778 -0.01389 -0.20216 C -0.01441 -0.20896 -0.01649 -0.21852 -0.01753 -0.22439 C -0.01805 -0.22686 -0.01805 -0.22933 -0.01892 -0.23118 L -0.02135 -0.23797 C -0.02413 -0.25834 -0.02014 -0.23735 -0.02639 -0.25124 C -0.02725 -0.25309 -0.02708 -0.25587 -0.0276 -0.25772 C -0.0283 -0.26019 -0.02916 -0.26235 -0.03003 -0.26451 C -0.03125 -0.2676 -0.03246 -0.27068 -0.03385 -0.27346 C -0.03507 -0.27562 -0.03646 -0.27747 -0.03767 -0.27994 C -0.03941 -0.28426 -0.04097 -0.28889 -0.04253 -0.29321 C -0.0434 -0.29568 -0.04392 -0.29846 -0.04514 -0.3 L -0.04878 -0.30433 C -0.05295 -0.31544 -0.05017 -0.30957 -0.05885 -0.32007 C -0.06007 -0.32161 -0.06111 -0.32346 -0.06267 -0.32439 C -0.06389 -0.32531 -0.0651 -0.32562 -0.06632 -0.32655 C -0.06771 -0.32778 -0.06875 -0.32994 -0.07014 -0.33118 C -0.07257 -0.33303 -0.07534 -0.33334 -0.0776 -0.3355 C -0.08489 -0.34198 -0.0809 -0.33889 -0.0901 -0.34445 C -0.09132 -0.34507 -0.09253 -0.3463 -0.09392 -0.34661 C -0.09878 -0.34846 -0.10555 -0.35062 -0.11007 -0.3534 C -0.11371 -0.35556 -0.11493 -0.35649 -0.11892 -0.35772 C -0.12135 -0.35865 -0.12396 -0.35926 -0.12639 -0.35988 C -0.12812 -0.3605 -0.12968 -0.36204 -0.13142 -0.36235 C -0.14305 -0.36297 -0.15468 -0.36235 -0.16632 -0.36235 L -0.16632 -0.36204 " pathEditMode="relative" rAng="0" ptsTypes="AAAAAAAAAAAAAAAAAAAAAAAAAAAAAAAAAA">
                                      <p:cBhvr>
                                        <p:cTn id="75" dur="2500" fill="hold"/>
                                        <p:tgtEl>
                                          <p:spTgt spid="12"/>
                                        </p:tgtEl>
                                        <p:attrNameLst>
                                          <p:attrName>ppt_x</p:attrName>
                                          <p:attrName>ppt_y</p:attrName>
                                        </p:attrNameLst>
                                      </p:cBhvr>
                                      <p:rCtr x="-8316" y="-18117"/>
                                    </p:animMotion>
                                  </p:childTnLst>
                                </p:cTn>
                              </p:par>
                            </p:childTnLst>
                          </p:cTn>
                        </p:par>
                        <p:par>
                          <p:cTn id="76" fill="hold">
                            <p:stCondLst>
                              <p:cond delay="14400"/>
                            </p:stCondLst>
                            <p:childTnLst>
                              <p:par>
                                <p:cTn id="77" presetID="0" presetClass="path" presetSubtype="0" accel="50000" decel="50000" fill="hold" nodeType="afterEffect">
                                  <p:stCondLst>
                                    <p:cond delay="0"/>
                                  </p:stCondLst>
                                  <p:childTnLst>
                                    <p:animMotion origin="layout" path="M -0.16632 -0.36204 L -0.16632 -0.36173 C -0.16857 -0.3676 -0.17361 -0.38118 -0.1776 -0.38673 L -0.18889 -0.4 C -0.1901 -0.40155 -0.19132 -0.40371 -0.19271 -0.40433 C -0.19514 -0.40587 -0.19791 -0.40618 -0.20017 -0.40896 C -0.2059 -0.41575 -0.20191 -0.41204 -0.20885 -0.41544 C -0.21024 -0.41605 -0.21146 -0.41729 -0.21267 -0.4176 C -0.21632 -0.41883 -0.22014 -0.41914 -0.22396 -0.42007 C -0.23767 -0.41914 -0.25139 -0.41914 -0.26527 -0.4176 C -0.26649 -0.4176 -0.26771 -0.41605 -0.26892 -0.41544 C -0.27222 -0.41389 -0.27587 -0.41389 -0.27899 -0.41112 C -0.28055 -0.40957 -0.28212 -0.40741 -0.28402 -0.40649 C -0.2868 -0.40525 -0.28975 -0.40525 -0.29271 -0.40433 C -0.3 -0.4 -0.29288 -0.40402 -0.30399 -0.4 C -0.31041 -0.39754 -0.30712 -0.39846 -0.31267 -0.39537 C -0.31684 -0.39352 -0.31962 -0.3926 -0.32396 -0.39105 L -0.37777 -0.39321 C -0.37951 -0.39352 -0.38107 -0.39476 -0.38281 -0.39537 C -0.39184 -0.39908 -0.38611 -0.39599 -0.39271 -0.4 C -0.39444 -0.40216 -0.396 -0.40494 -0.39774 -0.40649 C -0.39896 -0.40772 -0.40034 -0.40803 -0.40156 -0.40896 C -0.40312 -0.41019 -0.40486 -0.41204 -0.40642 -0.41328 C -0.40764 -0.4142 -0.40902 -0.41451 -0.41024 -0.41544 C -0.41475 -0.41883 -0.41527 -0.42007 -0.41892 -0.42439 C -0.41944 -0.42655 -0.41944 -0.42902 -0.42031 -0.43118 C -0.42343 -0.43951 -0.42343 -0.43673 -0.42777 -0.43982 C -0.42951 -0.44136 -0.43107 -0.44291 -0.43281 -0.44445 C -0.43958 -0.45124 -0.43333 -0.44692 -0.44027 -0.45093 C -0.44114 -0.4534 -0.44166 -0.45618 -0.44271 -0.45772 C -0.44375 -0.45926 -0.44531 -0.45896 -0.44652 -0.45988 C -0.44826 -0.46112 -0.45 -0.46235 -0.45156 -0.46451 C -0.45295 -0.46636 -0.45364 -0.46945 -0.45521 -0.47099 C -0.45764 -0.47346 -0.46024 -0.47408 -0.46284 -0.47562 C -0.46406 -0.47624 -0.46545 -0.47655 -0.46649 -0.47778 C -0.46771 -0.47933 -0.46892 -0.48087 -0.47031 -0.4821 C -0.47152 -0.48334 -0.47274 -0.48365 -0.47396 -0.48426 C -0.47986 -0.48735 -0.48073 -0.48704 -0.48784 -0.48889 C -0.48906 -0.48951 -0.49027 -0.49044 -0.49149 -0.49105 C -0.50139 -0.49445 -0.51371 -0.49445 -0.52274 -0.49537 C -0.53559 -0.5 -0.52691 -0.49784 -0.54896 -0.49784 L -0.54896 -0.49754 " pathEditMode="relative" rAng="0" ptsTypes="AAAAAAAAAAAAAAAAAAAAAAAAAAAAAAAAAAAAAAAAAA">
                                      <p:cBhvr>
                                        <p:cTn id="78" dur="2500" fill="hold"/>
                                        <p:tgtEl>
                                          <p:spTgt spid="12"/>
                                        </p:tgtEl>
                                        <p:attrNameLst>
                                          <p:attrName>ppt_x</p:attrName>
                                          <p:attrName>ppt_y</p:attrName>
                                        </p:attrNameLst>
                                      </p:cBhvr>
                                      <p:rCtr x="-19132" y="-6821"/>
                                    </p:animMotion>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20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2000"/>
                                        <p:tgtEl>
                                          <p:spTgt spid="1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2000"/>
                                        <p:tgtEl>
                                          <p:spTgt spid="1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fade">
                                      <p:cBhvr>
                                        <p:cTn id="9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7"/>
          <p:cNvSpPr>
            <a:spLocks noGrp="1" noChangeArrowheads="1"/>
          </p:cNvSpPr>
          <p:nvPr>
            <p:ph type="body" idx="1"/>
          </p:nvPr>
        </p:nvSpPr>
        <p:spPr>
          <a:xfrm>
            <a:off x="0" y="136350"/>
            <a:ext cx="9362941" cy="916129"/>
          </a:xfrm>
          <a:noFill/>
        </p:spPr>
        <p:txBody>
          <a:bodyPr>
            <a:noAutofit/>
          </a:bodyPr>
          <a:lstStyle/>
          <a:p>
            <a:pPr eaLnBrk="1" hangingPunct="1"/>
            <a:r>
              <a:rPr lang="en-US" altLang="en-US" b="0" dirty="0" err="1">
                <a:solidFill>
                  <a:srgbClr val="FF0000"/>
                </a:solidFill>
                <a:latin typeface="Arial" panose="020B0604020202020204" pitchFamily="34" charset="0"/>
              </a:rPr>
              <a:t>Các</a:t>
            </a:r>
            <a:r>
              <a:rPr lang="en-US" altLang="en-US" b="0" dirty="0">
                <a:solidFill>
                  <a:srgbClr val="FF0000"/>
                </a:solidFill>
                <a:latin typeface="Arial" panose="020B0604020202020204" pitchFamily="34" charset="0"/>
              </a:rPr>
              <a:t> </a:t>
            </a:r>
            <a:r>
              <a:rPr lang="en-US" altLang="en-US" b="0" dirty="0" err="1">
                <a:solidFill>
                  <a:srgbClr val="FF0000"/>
                </a:solidFill>
                <a:latin typeface="Arial" panose="020B0604020202020204" pitchFamily="34" charset="0"/>
              </a:rPr>
              <a:t>em</a:t>
            </a:r>
            <a:r>
              <a:rPr lang="en-US" altLang="en-US" b="0" dirty="0">
                <a:solidFill>
                  <a:srgbClr val="FF0000"/>
                </a:solidFill>
                <a:latin typeface="Arial" panose="020B0604020202020204" pitchFamily="34" charset="0"/>
              </a:rPr>
              <a:t> </a:t>
            </a:r>
            <a:r>
              <a:rPr lang="en-US" altLang="en-US" b="0" dirty="0" err="1">
                <a:solidFill>
                  <a:srgbClr val="FF0000"/>
                </a:solidFill>
                <a:latin typeface="Arial" panose="020B0604020202020204" pitchFamily="34" charset="0"/>
              </a:rPr>
              <a:t>quan</a:t>
            </a:r>
            <a:r>
              <a:rPr lang="en-US" altLang="en-US" b="0" dirty="0">
                <a:solidFill>
                  <a:srgbClr val="FF0000"/>
                </a:solidFill>
                <a:latin typeface="Arial" panose="020B0604020202020204" pitchFamily="34" charset="0"/>
              </a:rPr>
              <a:t> </a:t>
            </a:r>
            <a:r>
              <a:rPr lang="en-US" altLang="en-US" b="0" dirty="0" err="1">
                <a:solidFill>
                  <a:srgbClr val="FF0000"/>
                </a:solidFill>
                <a:latin typeface="Arial" panose="020B0604020202020204" pitchFamily="34" charset="0"/>
              </a:rPr>
              <a:t>sát</a:t>
            </a:r>
            <a:r>
              <a:rPr lang="en-US" altLang="en-US" b="0" dirty="0">
                <a:solidFill>
                  <a:srgbClr val="FF0000"/>
                </a:solidFill>
                <a:latin typeface="Arial" panose="020B0604020202020204" pitchFamily="34" charset="0"/>
              </a:rPr>
              <a:t> </a:t>
            </a:r>
            <a:r>
              <a:rPr lang="en-US" altLang="en-US" b="0" dirty="0" err="1">
                <a:solidFill>
                  <a:srgbClr val="FF0000"/>
                </a:solidFill>
                <a:latin typeface="Arial" panose="020B0604020202020204" pitchFamily="34" charset="0"/>
              </a:rPr>
              <a:t>các</a:t>
            </a:r>
            <a:r>
              <a:rPr lang="en-US" altLang="en-US" b="0" dirty="0">
                <a:solidFill>
                  <a:srgbClr val="FF0000"/>
                </a:solidFill>
                <a:latin typeface="Arial" panose="020B0604020202020204" pitchFamily="34" charset="0"/>
              </a:rPr>
              <a:t> </a:t>
            </a:r>
            <a:r>
              <a:rPr lang="en-US" altLang="en-US" dirty="0" err="1" smtClean="0">
                <a:solidFill>
                  <a:srgbClr val="FF0000"/>
                </a:solidFill>
                <a:latin typeface="Arial" panose="020B0604020202020204" pitchFamily="34" charset="0"/>
              </a:rPr>
              <a:t>hình</a:t>
            </a:r>
            <a:r>
              <a:rPr lang="en-US" altLang="en-US" dirty="0" smtClean="0">
                <a:solidFill>
                  <a:srgbClr val="FF0000"/>
                </a:solidFill>
                <a:latin typeface="Arial" panose="020B0604020202020204" pitchFamily="34" charset="0"/>
              </a:rPr>
              <a:t> </a:t>
            </a:r>
            <a:r>
              <a:rPr lang="en-US" altLang="en-US" dirty="0" err="1" smtClean="0">
                <a:solidFill>
                  <a:srgbClr val="FF0000"/>
                </a:solidFill>
                <a:latin typeface="Arial" panose="020B0604020202020204" pitchFamily="34" charset="0"/>
              </a:rPr>
              <a:t>ảnh</a:t>
            </a:r>
            <a:r>
              <a:rPr lang="en-US" altLang="en-US" b="0" dirty="0" smtClean="0">
                <a:solidFill>
                  <a:srgbClr val="FF0000"/>
                </a:solidFill>
                <a:latin typeface="Arial" panose="020B0604020202020204" pitchFamily="34" charset="0"/>
              </a:rPr>
              <a:t> </a:t>
            </a:r>
            <a:r>
              <a:rPr lang="en-US" altLang="en-US" b="0" dirty="0" err="1">
                <a:solidFill>
                  <a:srgbClr val="FF0000"/>
                </a:solidFill>
                <a:latin typeface="Arial" panose="020B0604020202020204" pitchFamily="34" charset="0"/>
              </a:rPr>
              <a:t>sau</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Hãy</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cho</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cô</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biết</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nhờ</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kim</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loại</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tính</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dẻo</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mà</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chúng</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có</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ứng</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dụng</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gì</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trong</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đời</a:t>
            </a:r>
            <a:r>
              <a:rPr lang="en-US" altLang="en-US" dirty="0">
                <a:solidFill>
                  <a:srgbClr val="FF0000"/>
                </a:solidFill>
                <a:latin typeface="Arial" panose="020B0604020202020204" pitchFamily="34" charset="0"/>
              </a:rPr>
              <a:t> </a:t>
            </a:r>
            <a:r>
              <a:rPr lang="en-US" altLang="en-US" dirty="0" err="1">
                <a:solidFill>
                  <a:srgbClr val="FF0000"/>
                </a:solidFill>
                <a:latin typeface="Arial" panose="020B0604020202020204" pitchFamily="34" charset="0"/>
              </a:rPr>
              <a:t>sống</a:t>
            </a:r>
            <a:r>
              <a:rPr lang="en-US" altLang="en-US" dirty="0">
                <a:solidFill>
                  <a:srgbClr val="FF0000"/>
                </a:solidFill>
                <a:latin typeface="Arial" panose="020B0604020202020204" pitchFamily="34" charset="0"/>
              </a:rPr>
              <a:t>?</a:t>
            </a:r>
            <a:endParaRPr lang="en-US" altLang="en-US" b="0" dirty="0">
              <a:solidFill>
                <a:srgbClr val="FF0000"/>
              </a:solidFill>
              <a:latin typeface="Arial" panose="020B0604020202020204" pitchFamily="34" charset="0"/>
            </a:endParaRPr>
          </a:p>
        </p:txBody>
      </p:sp>
      <p:graphicFrame>
        <p:nvGraphicFramePr>
          <p:cNvPr id="3" name="Diagram 2"/>
          <p:cNvGraphicFramePr/>
          <p:nvPr>
            <p:extLst>
              <p:ext uri="{D42A27DB-BD31-4B8C-83A1-F6EECF244321}">
                <p14:modId xmlns:p14="http://schemas.microsoft.com/office/powerpoint/2010/main" val="2881279790"/>
              </p:ext>
            </p:extLst>
          </p:nvPr>
        </p:nvGraphicFramePr>
        <p:xfrm>
          <a:off x="722753" y="1052479"/>
          <a:ext cx="7692378" cy="4745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Vertical Scroll 3"/>
          <p:cNvSpPr/>
          <p:nvPr/>
        </p:nvSpPr>
        <p:spPr>
          <a:xfrm>
            <a:off x="8829149" y="744423"/>
            <a:ext cx="3122446" cy="3995002"/>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EM </a:t>
            </a:r>
            <a:r>
              <a:rPr lang="en-US" sz="2400" dirty="0" err="1">
                <a:solidFill>
                  <a:srgbClr val="FF0000"/>
                </a:solidFill>
              </a:rPr>
              <a:t>CÓ</a:t>
            </a:r>
            <a:r>
              <a:rPr lang="en-US" sz="2400" dirty="0">
                <a:solidFill>
                  <a:srgbClr val="FF0000"/>
                </a:solidFill>
              </a:rPr>
              <a:t> </a:t>
            </a:r>
            <a:r>
              <a:rPr lang="en-US" sz="2400" dirty="0" err="1">
                <a:solidFill>
                  <a:srgbClr val="FF0000"/>
                </a:solidFill>
              </a:rPr>
              <a:t>BIẾT</a:t>
            </a:r>
            <a:r>
              <a:rPr lang="en-US" sz="2400" dirty="0">
                <a:solidFill>
                  <a:srgbClr val="FF0000"/>
                </a:solidFill>
              </a:rPr>
              <a:t>:</a:t>
            </a:r>
          </a:p>
          <a:p>
            <a:pPr algn="ctr"/>
            <a:r>
              <a:rPr lang="en-US" sz="2400" dirty="0">
                <a:solidFill>
                  <a:srgbClr val="FF0000"/>
                </a:solidFill>
              </a:rPr>
              <a:t>KIM </a:t>
            </a:r>
            <a:r>
              <a:rPr lang="en-US" sz="2400" dirty="0" err="1">
                <a:solidFill>
                  <a:srgbClr val="FF0000"/>
                </a:solidFill>
              </a:rPr>
              <a:t>LOẠI</a:t>
            </a:r>
            <a:r>
              <a:rPr lang="en-US" sz="2400" dirty="0">
                <a:solidFill>
                  <a:srgbClr val="FF0000"/>
                </a:solidFill>
              </a:rPr>
              <a:t> </a:t>
            </a:r>
            <a:r>
              <a:rPr lang="en-US" sz="2400" dirty="0" err="1">
                <a:solidFill>
                  <a:srgbClr val="FF0000"/>
                </a:solidFill>
              </a:rPr>
              <a:t>NÀO</a:t>
            </a:r>
            <a:r>
              <a:rPr lang="en-US" sz="2400" dirty="0">
                <a:solidFill>
                  <a:srgbClr val="FF0000"/>
                </a:solidFill>
              </a:rPr>
              <a:t> </a:t>
            </a:r>
            <a:r>
              <a:rPr lang="en-US" sz="2400" dirty="0" err="1">
                <a:solidFill>
                  <a:srgbClr val="FF0000"/>
                </a:solidFill>
              </a:rPr>
              <a:t>DẺO</a:t>
            </a:r>
            <a:r>
              <a:rPr lang="en-US" sz="2400" dirty="0">
                <a:solidFill>
                  <a:srgbClr val="FF0000"/>
                </a:solidFill>
              </a:rPr>
              <a:t> </a:t>
            </a:r>
            <a:r>
              <a:rPr lang="en-US" sz="2400" dirty="0" err="1">
                <a:solidFill>
                  <a:srgbClr val="FF0000"/>
                </a:solidFill>
              </a:rPr>
              <a:t>NHẤT</a:t>
            </a:r>
            <a:r>
              <a:rPr lang="en-US" sz="2400" dirty="0">
                <a:solidFill>
                  <a:srgbClr val="FF0000"/>
                </a:solidFill>
              </a:rPr>
              <a:t>?</a:t>
            </a:r>
          </a:p>
          <a:p>
            <a:pPr algn="ctr"/>
            <a:r>
              <a:rPr lang="en-US" sz="2400" dirty="0">
                <a:solidFill>
                  <a:srgbClr val="0070C0"/>
                </a:solidFill>
              </a:rPr>
              <a:t> </a:t>
            </a:r>
            <a:r>
              <a:rPr lang="en-US" sz="2400" dirty="0" err="1">
                <a:solidFill>
                  <a:srgbClr val="0070C0"/>
                </a:solidFill>
              </a:rPr>
              <a:t>Người</a:t>
            </a:r>
            <a:r>
              <a:rPr lang="en-US" sz="2400" dirty="0">
                <a:solidFill>
                  <a:srgbClr val="0070C0"/>
                </a:solidFill>
              </a:rPr>
              <a:t> ta </a:t>
            </a:r>
            <a:r>
              <a:rPr lang="en-US" sz="2400" dirty="0" err="1">
                <a:solidFill>
                  <a:srgbClr val="0070C0"/>
                </a:solidFill>
              </a:rPr>
              <a:t>có</a:t>
            </a:r>
            <a:r>
              <a:rPr lang="en-US" sz="2400" dirty="0">
                <a:solidFill>
                  <a:srgbClr val="0070C0"/>
                </a:solidFill>
              </a:rPr>
              <a:t> </a:t>
            </a:r>
            <a:r>
              <a:rPr lang="en-US" sz="2400" dirty="0" err="1">
                <a:solidFill>
                  <a:srgbClr val="0070C0"/>
                </a:solidFill>
              </a:rPr>
              <a:t>thể</a:t>
            </a:r>
            <a:r>
              <a:rPr lang="en-US" sz="2400" dirty="0">
                <a:solidFill>
                  <a:srgbClr val="0070C0"/>
                </a:solidFill>
              </a:rPr>
              <a:t> </a:t>
            </a:r>
            <a:r>
              <a:rPr lang="en-US" sz="2400" dirty="0" err="1">
                <a:solidFill>
                  <a:srgbClr val="0070C0"/>
                </a:solidFill>
              </a:rPr>
              <a:t>dát</a:t>
            </a:r>
            <a:r>
              <a:rPr lang="en-US" sz="2400" dirty="0">
                <a:solidFill>
                  <a:srgbClr val="0070C0"/>
                </a:solidFill>
              </a:rPr>
              <a:t> </a:t>
            </a:r>
            <a:r>
              <a:rPr lang="en-US" sz="2400" dirty="0" err="1">
                <a:solidFill>
                  <a:srgbClr val="0070C0"/>
                </a:solidFill>
              </a:rPr>
              <a:t>những</a:t>
            </a:r>
            <a:r>
              <a:rPr lang="en-US" sz="2400" dirty="0">
                <a:solidFill>
                  <a:srgbClr val="0070C0"/>
                </a:solidFill>
              </a:rPr>
              <a:t> </a:t>
            </a:r>
            <a:r>
              <a:rPr lang="en-US" sz="2400" dirty="0" err="1">
                <a:solidFill>
                  <a:srgbClr val="0070C0"/>
                </a:solidFill>
              </a:rPr>
              <a:t>lá</a:t>
            </a:r>
            <a:r>
              <a:rPr lang="en-US" sz="2400" dirty="0">
                <a:solidFill>
                  <a:srgbClr val="0070C0"/>
                </a:solidFill>
              </a:rPr>
              <a:t> </a:t>
            </a:r>
            <a:r>
              <a:rPr lang="en-US" sz="2400" dirty="0" err="1">
                <a:solidFill>
                  <a:srgbClr val="0070C0"/>
                </a:solidFill>
              </a:rPr>
              <a:t>vàng</a:t>
            </a:r>
            <a:r>
              <a:rPr lang="en-US" sz="2400" dirty="0">
                <a:solidFill>
                  <a:srgbClr val="0070C0"/>
                </a:solidFill>
              </a:rPr>
              <a:t> </a:t>
            </a:r>
            <a:r>
              <a:rPr lang="en-US" sz="2400" dirty="0" err="1">
                <a:solidFill>
                  <a:srgbClr val="0070C0"/>
                </a:solidFill>
              </a:rPr>
              <a:t>mỏng</a:t>
            </a:r>
            <a:r>
              <a:rPr lang="en-US" sz="2400" dirty="0">
                <a:solidFill>
                  <a:srgbClr val="0070C0"/>
                </a:solidFill>
              </a:rPr>
              <a:t> </a:t>
            </a:r>
            <a:r>
              <a:rPr lang="en-US" sz="2400" dirty="0" err="1">
                <a:solidFill>
                  <a:srgbClr val="0070C0"/>
                </a:solidFill>
              </a:rPr>
              <a:t>tới</a:t>
            </a:r>
            <a:r>
              <a:rPr lang="en-US" sz="2400" dirty="0">
                <a:solidFill>
                  <a:srgbClr val="0070C0"/>
                </a:solidFill>
              </a:rPr>
              <a:t> 1/20 </a:t>
            </a:r>
            <a:r>
              <a:rPr lang="en-US" sz="2400" dirty="0" err="1">
                <a:solidFill>
                  <a:srgbClr val="0070C0"/>
                </a:solidFill>
              </a:rPr>
              <a:t>micrôn</a:t>
            </a:r>
            <a:r>
              <a:rPr lang="en-US" sz="2400" dirty="0">
                <a:solidFill>
                  <a:srgbClr val="0070C0"/>
                </a:solidFill>
              </a:rPr>
              <a:t> </a:t>
            </a:r>
            <a:r>
              <a:rPr lang="en-US" sz="2400" dirty="0" err="1">
                <a:solidFill>
                  <a:srgbClr val="0070C0"/>
                </a:solidFill>
              </a:rPr>
              <a:t>và</a:t>
            </a:r>
            <a:r>
              <a:rPr lang="en-US" sz="2400" dirty="0">
                <a:solidFill>
                  <a:srgbClr val="0070C0"/>
                </a:solidFill>
              </a:rPr>
              <a:t> </a:t>
            </a:r>
            <a:r>
              <a:rPr lang="en-US" sz="2400" dirty="0" err="1">
                <a:solidFill>
                  <a:srgbClr val="0070C0"/>
                </a:solidFill>
              </a:rPr>
              <a:t>ánh</a:t>
            </a:r>
            <a:r>
              <a:rPr lang="en-US" sz="2400" dirty="0">
                <a:solidFill>
                  <a:srgbClr val="0070C0"/>
                </a:solidFill>
              </a:rPr>
              <a:t> </a:t>
            </a:r>
            <a:r>
              <a:rPr lang="en-US" sz="2400" dirty="0" err="1">
                <a:solidFill>
                  <a:srgbClr val="0070C0"/>
                </a:solidFill>
              </a:rPr>
              <a:t>sáng</a:t>
            </a:r>
            <a:r>
              <a:rPr lang="en-US" sz="2400" dirty="0">
                <a:solidFill>
                  <a:srgbClr val="0070C0"/>
                </a:solidFill>
              </a:rPr>
              <a:t> </a:t>
            </a:r>
            <a:r>
              <a:rPr lang="en-US" sz="2400" dirty="0" err="1">
                <a:solidFill>
                  <a:srgbClr val="0070C0"/>
                </a:solidFill>
              </a:rPr>
              <a:t>có</a:t>
            </a:r>
            <a:r>
              <a:rPr lang="en-US" sz="2400" dirty="0">
                <a:solidFill>
                  <a:srgbClr val="0070C0"/>
                </a:solidFill>
              </a:rPr>
              <a:t> </a:t>
            </a:r>
            <a:r>
              <a:rPr lang="en-US" sz="2400" dirty="0" err="1">
                <a:solidFill>
                  <a:srgbClr val="0070C0"/>
                </a:solidFill>
              </a:rPr>
              <a:t>thể</a:t>
            </a:r>
            <a:r>
              <a:rPr lang="en-US" sz="2400" dirty="0">
                <a:solidFill>
                  <a:srgbClr val="0070C0"/>
                </a:solidFill>
              </a:rPr>
              <a:t> </a:t>
            </a:r>
            <a:r>
              <a:rPr lang="en-US" sz="2400" dirty="0" err="1">
                <a:solidFill>
                  <a:srgbClr val="0070C0"/>
                </a:solidFill>
              </a:rPr>
              <a:t>chiếu</a:t>
            </a:r>
            <a:r>
              <a:rPr lang="en-US" sz="2400" dirty="0">
                <a:solidFill>
                  <a:srgbClr val="0070C0"/>
                </a:solidFill>
              </a:rPr>
              <a:t> qua </a:t>
            </a:r>
            <a:r>
              <a:rPr lang="en-US" sz="2400" dirty="0" err="1">
                <a:solidFill>
                  <a:srgbClr val="0070C0"/>
                </a:solidFill>
              </a:rPr>
              <a:t>được</a:t>
            </a:r>
            <a:endParaRPr lang="en-US" sz="2400" dirty="0">
              <a:solidFill>
                <a:srgbClr val="0070C0"/>
              </a:solidFill>
            </a:endParaRPr>
          </a:p>
        </p:txBody>
      </p:sp>
    </p:spTree>
    <p:extLst>
      <p:ext uri="{BB962C8B-B14F-4D97-AF65-F5344CB8AC3E}">
        <p14:creationId xmlns:p14="http://schemas.microsoft.com/office/powerpoint/2010/main" val="3566327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wipe(down)">
                                      <p:cBhvr>
                                        <p:cTn id="7" dur="500"/>
                                        <p:tgtEl>
                                          <p:spTgt spid="204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1999" cy="6858000"/>
          </a:xfrm>
          <a:prstGeom prst="rect">
            <a:avLst/>
          </a:prstGeom>
        </p:spPr>
      </p:pic>
      <p:sp>
        <p:nvSpPr>
          <p:cNvPr id="5" name="Rectangle 4"/>
          <p:cNvSpPr/>
          <p:nvPr/>
        </p:nvSpPr>
        <p:spPr>
          <a:xfrm>
            <a:off x="649203" y="1003407"/>
            <a:ext cx="2032929" cy="461665"/>
          </a:xfrm>
          <a:prstGeom prst="rect">
            <a:avLst/>
          </a:prstGeom>
        </p:spPr>
        <p:txBody>
          <a:bodyPr wrap="none">
            <a:spAutoFit/>
          </a:bodyPr>
          <a:lstStyle/>
          <a:p>
            <a:pPr algn="ctr"/>
            <a:r>
              <a:rPr lang="en-US" altLang="zh-CN" sz="2400" dirty="0">
                <a:solidFill>
                  <a:srgbClr val="FFFF00"/>
                </a:solidFill>
                <a:latin typeface="Adobe Garamond Pro Bold" panose="02020702060506020403" pitchFamily="18" charset="0"/>
                <a:ea typeface="方正卡通简体" pitchFamily="65" charset="-122"/>
              </a:rPr>
              <a:t>1</a:t>
            </a:r>
            <a:r>
              <a:rPr lang="en-US" altLang="zh-CN" sz="2400" dirty="0" smtClean="0">
                <a:solidFill>
                  <a:srgbClr val="FFFF00"/>
                </a:solidFill>
                <a:latin typeface="Adobe Garamond Pro Bold" panose="02020702060506020403" pitchFamily="18" charset="0"/>
                <a:ea typeface="方正卡通简体" pitchFamily="65" charset="-122"/>
              </a:rPr>
              <a:t>. </a:t>
            </a:r>
            <a:r>
              <a:rPr lang="en-US" altLang="zh-CN" sz="2400" dirty="0" err="1" smtClean="0">
                <a:solidFill>
                  <a:srgbClr val="FFFF00"/>
                </a:solidFill>
                <a:latin typeface="Adobe Garamond Pro Bold" panose="02020702060506020403" pitchFamily="18" charset="0"/>
                <a:ea typeface="方正卡通简体" pitchFamily="65" charset="-122"/>
              </a:rPr>
              <a:t>TÍNH</a:t>
            </a:r>
            <a:r>
              <a:rPr lang="en-US" altLang="zh-CN" sz="2400" dirty="0" smtClean="0">
                <a:solidFill>
                  <a:srgbClr val="FFFF00"/>
                </a:solidFill>
                <a:latin typeface="Adobe Garamond Pro Bold" panose="02020702060506020403" pitchFamily="18" charset="0"/>
                <a:ea typeface="方正卡通简体" pitchFamily="65" charset="-122"/>
              </a:rPr>
              <a:t> </a:t>
            </a:r>
            <a:r>
              <a:rPr lang="en-US" altLang="zh-CN" sz="2400" dirty="0" err="1">
                <a:solidFill>
                  <a:srgbClr val="FFFF00"/>
                </a:solidFill>
                <a:latin typeface="Adobe Garamond Pro Bold" panose="02020702060506020403" pitchFamily="18" charset="0"/>
                <a:ea typeface="方正卡通简体" pitchFamily="65" charset="-122"/>
              </a:rPr>
              <a:t>DẺO</a:t>
            </a:r>
            <a:endParaRPr lang="zh-CN" altLang="en-US" sz="2400" dirty="0">
              <a:solidFill>
                <a:srgbClr val="FFFF00"/>
              </a:solidFill>
              <a:latin typeface="Adobe Garamond Pro Bold" panose="02020702060506020403" pitchFamily="18" charset="0"/>
              <a:ea typeface="方正卡通简体" pitchFamily="65" charset="-122"/>
            </a:endParaRPr>
          </a:p>
        </p:txBody>
      </p:sp>
      <p:sp>
        <p:nvSpPr>
          <p:cNvPr id="6" name="TextBox 5"/>
          <p:cNvSpPr txBox="1"/>
          <p:nvPr/>
        </p:nvSpPr>
        <p:spPr>
          <a:xfrm>
            <a:off x="1030309" y="1596977"/>
            <a:ext cx="8371267" cy="461665"/>
          </a:xfrm>
          <a:prstGeom prst="rect">
            <a:avLst/>
          </a:prstGeom>
          <a:noFill/>
        </p:spPr>
        <p:txBody>
          <a:bodyPr wrap="squar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Hầu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kim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loại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tính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dẻo</a:t>
            </a:r>
            <a:r>
              <a:rPr lang="en-US"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719297" y="2083085"/>
            <a:ext cx="1939955" cy="461665"/>
          </a:xfrm>
          <a:prstGeom prst="rect">
            <a:avLst/>
          </a:prstGeom>
        </p:spPr>
        <p:txBody>
          <a:bodyPr wrap="none">
            <a:spAutoFit/>
          </a:bodyPr>
          <a:lstStyle/>
          <a:p>
            <a:pPr algn="ctr"/>
            <a:r>
              <a:rPr lang="en-US" altLang="zh-CN" sz="2400" dirty="0" smtClean="0">
                <a:solidFill>
                  <a:srgbClr val="FFFF00"/>
                </a:solidFill>
                <a:latin typeface="Adobe Garamond Pro Bold" panose="02020702060506020403" pitchFamily="18" charset="0"/>
                <a:ea typeface="方正卡通简体" pitchFamily="65" charset="-122"/>
              </a:rPr>
              <a:t>2.  </a:t>
            </a:r>
            <a:r>
              <a:rPr lang="en-US" altLang="zh-CN" sz="2400" dirty="0" err="1" smtClean="0">
                <a:solidFill>
                  <a:srgbClr val="FFFF00"/>
                </a:solidFill>
                <a:latin typeface="Adobe Garamond Pro Bold" panose="02020702060506020403" pitchFamily="18" charset="0"/>
                <a:ea typeface="方正卡通简体" pitchFamily="65" charset="-122"/>
              </a:rPr>
              <a:t>ÁNH</a:t>
            </a:r>
            <a:r>
              <a:rPr lang="en-US" altLang="zh-CN" sz="2400" dirty="0" smtClean="0">
                <a:solidFill>
                  <a:srgbClr val="FFFF00"/>
                </a:solidFill>
                <a:latin typeface="Adobe Garamond Pro Bold" panose="02020702060506020403" pitchFamily="18" charset="0"/>
                <a:ea typeface="方正卡通简体" pitchFamily="65" charset="-122"/>
              </a:rPr>
              <a:t> KIM</a:t>
            </a:r>
            <a:endParaRPr lang="zh-CN" altLang="en-US" sz="2400" dirty="0">
              <a:solidFill>
                <a:srgbClr val="FFFF00"/>
              </a:solidFill>
              <a:latin typeface="Adobe Garamond Pro Bold" panose="02020702060506020403" pitchFamily="18" charset="0"/>
              <a:ea typeface="方正卡通简体" pitchFamily="65" charset="-122"/>
            </a:endParaRPr>
          </a:p>
        </p:txBody>
      </p:sp>
      <p:sp>
        <p:nvSpPr>
          <p:cNvPr id="8" name="TextBox 7"/>
          <p:cNvSpPr txBox="1"/>
          <p:nvPr/>
        </p:nvSpPr>
        <p:spPr>
          <a:xfrm>
            <a:off x="1053919" y="2676655"/>
            <a:ext cx="8371267" cy="830997"/>
          </a:xfrm>
          <a:prstGeom prst="rect">
            <a:avLst/>
          </a:prstGeom>
          <a:noFill/>
        </p:spPr>
        <p:txBody>
          <a:bodyPr wrap="square" rtlCol="0">
            <a:spAutoFit/>
          </a:bodyPr>
          <a:lstStyle/>
          <a:p>
            <a:r>
              <a:rPr lang="en-US" sz="2400" dirty="0" smtClean="0">
                <a:solidFill>
                  <a:schemeClr val="bg1"/>
                </a:solidFill>
              </a:rPr>
              <a:t>- Kim </a:t>
            </a:r>
            <a:r>
              <a:rPr lang="en-US" sz="2400" dirty="0" err="1" smtClean="0">
                <a:solidFill>
                  <a:schemeClr val="bg1"/>
                </a:solidFill>
              </a:rPr>
              <a:t>loại</a:t>
            </a:r>
            <a:r>
              <a:rPr lang="en-US" sz="2400" dirty="0" smtClean="0">
                <a:solidFill>
                  <a:schemeClr val="bg1"/>
                </a:solidFill>
              </a:rPr>
              <a:t> </a:t>
            </a:r>
            <a:r>
              <a:rPr lang="en-US" sz="2400" dirty="0" err="1" smtClean="0">
                <a:solidFill>
                  <a:schemeClr val="bg1"/>
                </a:solidFill>
              </a:rPr>
              <a:t>có</a:t>
            </a:r>
            <a:r>
              <a:rPr lang="en-US" sz="2400" dirty="0" smtClean="0">
                <a:solidFill>
                  <a:schemeClr val="bg1"/>
                </a:solidFill>
              </a:rPr>
              <a:t> </a:t>
            </a:r>
            <a:r>
              <a:rPr lang="en-US" sz="2400" dirty="0" err="1" smtClean="0">
                <a:solidFill>
                  <a:schemeClr val="bg1"/>
                </a:solidFill>
              </a:rPr>
              <a:t>tính</a:t>
            </a:r>
            <a:r>
              <a:rPr lang="en-US" sz="2400" dirty="0" smtClean="0">
                <a:solidFill>
                  <a:schemeClr val="bg1"/>
                </a:solidFill>
              </a:rPr>
              <a:t>  </a:t>
            </a:r>
            <a:r>
              <a:rPr lang="en-US" sz="2400" dirty="0" err="1" smtClean="0">
                <a:solidFill>
                  <a:schemeClr val="bg1"/>
                </a:solidFill>
              </a:rPr>
              <a:t>ánh</a:t>
            </a:r>
            <a:r>
              <a:rPr lang="en-US" sz="2400" dirty="0" smtClean="0">
                <a:solidFill>
                  <a:schemeClr val="bg1"/>
                </a:solidFill>
              </a:rPr>
              <a:t> </a:t>
            </a:r>
            <a:r>
              <a:rPr lang="en-US" sz="2400" dirty="0" err="1" smtClean="0">
                <a:solidFill>
                  <a:schemeClr val="bg1"/>
                </a:solidFill>
              </a:rPr>
              <a:t>kim</a:t>
            </a:r>
            <a:r>
              <a:rPr lang="en-US" sz="2400" dirty="0" smtClean="0">
                <a:solidFill>
                  <a:schemeClr val="bg1"/>
                </a:solidFill>
              </a:rPr>
              <a:t>. </a:t>
            </a:r>
            <a:r>
              <a:rPr lang="en-US" sz="2400" dirty="0" err="1" smtClean="0">
                <a:solidFill>
                  <a:schemeClr val="bg1"/>
                </a:solidFill>
              </a:rPr>
              <a:t>Nhờ</a:t>
            </a:r>
            <a:r>
              <a:rPr lang="en-US" sz="2400" dirty="0" smtClean="0">
                <a:solidFill>
                  <a:schemeClr val="bg1"/>
                </a:solidFill>
              </a:rPr>
              <a:t> </a:t>
            </a:r>
            <a:r>
              <a:rPr lang="en-US" sz="2400" dirty="0" err="1" smtClean="0">
                <a:solidFill>
                  <a:schemeClr val="bg1"/>
                </a:solidFill>
              </a:rPr>
              <a:t>tính</a:t>
            </a:r>
            <a:r>
              <a:rPr lang="en-US" sz="2400" dirty="0" smtClean="0">
                <a:solidFill>
                  <a:schemeClr val="bg1"/>
                </a:solidFill>
              </a:rPr>
              <a:t> </a:t>
            </a:r>
            <a:r>
              <a:rPr lang="en-US" sz="2400" dirty="0" err="1" smtClean="0">
                <a:solidFill>
                  <a:schemeClr val="bg1"/>
                </a:solidFill>
              </a:rPr>
              <a:t>chất</a:t>
            </a:r>
            <a:r>
              <a:rPr lang="en-US" sz="2400" dirty="0" smtClean="0">
                <a:solidFill>
                  <a:schemeClr val="bg1"/>
                </a:solidFill>
              </a:rPr>
              <a:t> </a:t>
            </a:r>
            <a:r>
              <a:rPr lang="en-US" sz="2400" dirty="0" err="1" smtClean="0">
                <a:solidFill>
                  <a:schemeClr val="bg1"/>
                </a:solidFill>
              </a:rPr>
              <a:t>này</a:t>
            </a:r>
            <a:r>
              <a:rPr lang="en-US" sz="2400" dirty="0" smtClean="0">
                <a:solidFill>
                  <a:schemeClr val="bg1"/>
                </a:solidFill>
              </a:rPr>
              <a:t> </a:t>
            </a:r>
            <a:r>
              <a:rPr lang="en-US" sz="2400" dirty="0" err="1" smtClean="0">
                <a:solidFill>
                  <a:schemeClr val="bg1"/>
                </a:solidFill>
              </a:rPr>
              <a:t>một</a:t>
            </a:r>
            <a:r>
              <a:rPr lang="en-US" sz="2400" dirty="0" smtClean="0">
                <a:solidFill>
                  <a:schemeClr val="bg1"/>
                </a:solidFill>
              </a:rPr>
              <a:t> </a:t>
            </a:r>
            <a:r>
              <a:rPr lang="en-US" sz="2400" dirty="0" err="1" smtClean="0">
                <a:solidFill>
                  <a:schemeClr val="bg1"/>
                </a:solidFill>
              </a:rPr>
              <a:t>số</a:t>
            </a:r>
            <a:r>
              <a:rPr lang="en-US" sz="2400" dirty="0" smtClean="0">
                <a:solidFill>
                  <a:schemeClr val="bg1"/>
                </a:solidFill>
              </a:rPr>
              <a:t> </a:t>
            </a:r>
            <a:r>
              <a:rPr lang="en-US" sz="2400" dirty="0" err="1" smtClean="0">
                <a:solidFill>
                  <a:schemeClr val="bg1"/>
                </a:solidFill>
              </a:rPr>
              <a:t>kim</a:t>
            </a:r>
            <a:r>
              <a:rPr lang="en-US" sz="2400" dirty="0" smtClean="0">
                <a:solidFill>
                  <a:schemeClr val="bg1"/>
                </a:solidFill>
              </a:rPr>
              <a:t> </a:t>
            </a:r>
            <a:r>
              <a:rPr lang="en-US" sz="2400" dirty="0" err="1" smtClean="0">
                <a:solidFill>
                  <a:schemeClr val="bg1"/>
                </a:solidFill>
              </a:rPr>
              <a:t>loại</a:t>
            </a:r>
            <a:r>
              <a:rPr lang="en-US" sz="2400" dirty="0" smtClean="0">
                <a:solidFill>
                  <a:schemeClr val="bg1"/>
                </a:solidFill>
              </a:rPr>
              <a:t> </a:t>
            </a:r>
            <a:r>
              <a:rPr lang="en-US" sz="2400" dirty="0" err="1" smtClean="0">
                <a:solidFill>
                  <a:schemeClr val="bg1"/>
                </a:solidFill>
              </a:rPr>
              <a:t>được</a:t>
            </a:r>
            <a:r>
              <a:rPr lang="en-US" sz="2400" dirty="0" smtClean="0">
                <a:solidFill>
                  <a:schemeClr val="bg1"/>
                </a:solidFill>
              </a:rPr>
              <a:t> </a:t>
            </a:r>
            <a:r>
              <a:rPr lang="en-US" sz="2400" dirty="0" err="1" smtClean="0">
                <a:solidFill>
                  <a:schemeClr val="bg1"/>
                </a:solidFill>
              </a:rPr>
              <a:t>sử</a:t>
            </a:r>
            <a:r>
              <a:rPr lang="en-US" sz="2400" dirty="0" smtClean="0">
                <a:solidFill>
                  <a:schemeClr val="bg1"/>
                </a:solidFill>
              </a:rPr>
              <a:t> </a:t>
            </a:r>
            <a:r>
              <a:rPr lang="en-US" sz="2400" dirty="0" err="1" smtClean="0">
                <a:solidFill>
                  <a:schemeClr val="bg1"/>
                </a:solidFill>
              </a:rPr>
              <a:t>dụng</a:t>
            </a:r>
            <a:r>
              <a:rPr lang="en-US" sz="2400" dirty="0" smtClean="0">
                <a:solidFill>
                  <a:schemeClr val="bg1"/>
                </a:solidFill>
              </a:rPr>
              <a:t> </a:t>
            </a:r>
            <a:r>
              <a:rPr lang="en-US" sz="2400" dirty="0" err="1" smtClean="0">
                <a:solidFill>
                  <a:schemeClr val="bg1"/>
                </a:solidFill>
              </a:rPr>
              <a:t>làm</a:t>
            </a:r>
            <a:r>
              <a:rPr lang="en-US" sz="2400" dirty="0" smtClean="0">
                <a:solidFill>
                  <a:schemeClr val="bg1"/>
                </a:solidFill>
              </a:rPr>
              <a:t> </a:t>
            </a:r>
            <a:r>
              <a:rPr lang="en-US" sz="2400" dirty="0" err="1" smtClean="0">
                <a:solidFill>
                  <a:schemeClr val="bg1"/>
                </a:solidFill>
              </a:rPr>
              <a:t>đồ</a:t>
            </a:r>
            <a:r>
              <a:rPr lang="en-US" sz="2400" dirty="0" smtClean="0">
                <a:solidFill>
                  <a:schemeClr val="bg1"/>
                </a:solidFill>
              </a:rPr>
              <a:t> </a:t>
            </a:r>
            <a:r>
              <a:rPr lang="en-US" sz="2400" dirty="0" err="1" smtClean="0">
                <a:solidFill>
                  <a:schemeClr val="bg1"/>
                </a:solidFill>
              </a:rPr>
              <a:t>trang</a:t>
            </a:r>
            <a:r>
              <a:rPr lang="en-US" sz="2400" dirty="0" smtClean="0">
                <a:solidFill>
                  <a:schemeClr val="bg1"/>
                </a:solidFill>
              </a:rPr>
              <a:t> </a:t>
            </a:r>
            <a:r>
              <a:rPr lang="en-US" sz="2400" dirty="0" err="1" smtClean="0">
                <a:solidFill>
                  <a:schemeClr val="bg1"/>
                </a:solidFill>
              </a:rPr>
              <a:t>sức</a:t>
            </a:r>
            <a:r>
              <a:rPr lang="en-US" sz="2400" dirty="0" smtClean="0">
                <a:solidFill>
                  <a:schemeClr val="bg1"/>
                </a:solidFill>
              </a:rPr>
              <a:t> </a:t>
            </a:r>
            <a:r>
              <a:rPr lang="en-US" sz="2400" dirty="0" err="1" smtClean="0">
                <a:solidFill>
                  <a:schemeClr val="bg1"/>
                </a:solidFill>
              </a:rPr>
              <a:t>như</a:t>
            </a:r>
            <a:r>
              <a:rPr lang="en-US" sz="2400" dirty="0" smtClean="0">
                <a:solidFill>
                  <a:schemeClr val="bg1"/>
                </a:solidFill>
              </a:rPr>
              <a:t>: </a:t>
            </a:r>
            <a:r>
              <a:rPr lang="en-US" sz="2400" dirty="0" err="1" smtClean="0">
                <a:solidFill>
                  <a:schemeClr val="bg1"/>
                </a:solidFill>
              </a:rPr>
              <a:t>Vàng</a:t>
            </a:r>
            <a:r>
              <a:rPr lang="en-US" sz="2400" dirty="0" smtClean="0">
                <a:solidFill>
                  <a:schemeClr val="bg1"/>
                </a:solidFill>
              </a:rPr>
              <a:t>, </a:t>
            </a:r>
            <a:r>
              <a:rPr lang="en-US" sz="2400" dirty="0" err="1" smtClean="0">
                <a:solidFill>
                  <a:schemeClr val="bg1"/>
                </a:solidFill>
              </a:rPr>
              <a:t>bạc</a:t>
            </a:r>
            <a:endParaRPr lang="en-US" sz="2400" dirty="0">
              <a:solidFill>
                <a:schemeClr val="bg1"/>
              </a:solidFill>
            </a:endParaRPr>
          </a:p>
        </p:txBody>
      </p:sp>
      <p:sp>
        <p:nvSpPr>
          <p:cNvPr id="9" name="TextBox 8"/>
          <p:cNvSpPr txBox="1"/>
          <p:nvPr/>
        </p:nvSpPr>
        <p:spPr>
          <a:xfrm>
            <a:off x="1665667" y="270456"/>
            <a:ext cx="6924541" cy="523220"/>
          </a:xfrm>
          <a:prstGeom prst="rect">
            <a:avLst/>
          </a:prstGeom>
          <a:noFill/>
        </p:spPr>
        <p:txBody>
          <a:bodyPr wrap="square" rtlCol="0">
            <a:spAutoFit/>
          </a:bodyPr>
          <a:lstStyle/>
          <a:p>
            <a:r>
              <a:rPr lang="en-US" sz="2800" dirty="0" err="1" smtClean="0">
                <a:solidFill>
                  <a:srgbClr val="FF0000"/>
                </a:solidFill>
              </a:rPr>
              <a:t>Tiết</a:t>
            </a:r>
            <a:r>
              <a:rPr lang="en-US" sz="2800" dirty="0" smtClean="0">
                <a:solidFill>
                  <a:srgbClr val="FF0000"/>
                </a:solidFill>
              </a:rPr>
              <a:t> 21: </a:t>
            </a:r>
            <a:r>
              <a:rPr lang="en-US" sz="2800" dirty="0" err="1" smtClean="0">
                <a:solidFill>
                  <a:srgbClr val="FF0000"/>
                </a:solidFill>
              </a:rPr>
              <a:t>TÍNH</a:t>
            </a:r>
            <a:r>
              <a:rPr lang="en-US" sz="2800" dirty="0" smtClean="0">
                <a:solidFill>
                  <a:srgbClr val="FF0000"/>
                </a:solidFill>
              </a:rPr>
              <a:t> </a:t>
            </a:r>
            <a:r>
              <a:rPr lang="en-US" sz="2800" dirty="0" err="1" smtClean="0">
                <a:solidFill>
                  <a:srgbClr val="FF0000"/>
                </a:solidFill>
              </a:rPr>
              <a:t>CHẤT</a:t>
            </a:r>
            <a:r>
              <a:rPr lang="en-US" sz="2800" dirty="0" smtClean="0">
                <a:solidFill>
                  <a:srgbClr val="FF0000"/>
                </a:solidFill>
              </a:rPr>
              <a:t> </a:t>
            </a:r>
            <a:r>
              <a:rPr lang="en-US" sz="2800" dirty="0" err="1" smtClean="0">
                <a:solidFill>
                  <a:srgbClr val="FF0000"/>
                </a:solidFill>
              </a:rPr>
              <a:t>VẬT</a:t>
            </a:r>
            <a:r>
              <a:rPr lang="en-US" sz="2800" dirty="0" smtClean="0">
                <a:solidFill>
                  <a:srgbClr val="FF0000"/>
                </a:solidFill>
              </a:rPr>
              <a:t> </a:t>
            </a:r>
            <a:r>
              <a:rPr lang="en-US" sz="2800" dirty="0" err="1" smtClean="0">
                <a:solidFill>
                  <a:srgbClr val="FF0000"/>
                </a:solidFill>
              </a:rPr>
              <a:t>LÝ</a:t>
            </a:r>
            <a:r>
              <a:rPr lang="en-US" sz="2800" dirty="0" smtClean="0">
                <a:solidFill>
                  <a:srgbClr val="FF0000"/>
                </a:solidFill>
              </a:rPr>
              <a:t> </a:t>
            </a:r>
            <a:r>
              <a:rPr lang="en-US" sz="2800" dirty="0" err="1" smtClean="0">
                <a:solidFill>
                  <a:srgbClr val="FF0000"/>
                </a:solidFill>
              </a:rPr>
              <a:t>CỦA</a:t>
            </a:r>
            <a:r>
              <a:rPr lang="en-US" sz="2800" dirty="0" smtClean="0">
                <a:solidFill>
                  <a:srgbClr val="FF0000"/>
                </a:solidFill>
              </a:rPr>
              <a:t> KIM </a:t>
            </a:r>
            <a:r>
              <a:rPr lang="en-US" sz="2800" dirty="0" err="1" smtClean="0">
                <a:solidFill>
                  <a:srgbClr val="FF0000"/>
                </a:solidFill>
              </a:rPr>
              <a:t>LOẠI</a:t>
            </a:r>
            <a:endParaRPr lang="en-US" sz="2800" dirty="0">
              <a:solidFill>
                <a:srgbClr val="FF0000"/>
              </a:solidFill>
            </a:endParaRPr>
          </a:p>
        </p:txBody>
      </p:sp>
    </p:spTree>
    <p:extLst>
      <p:ext uri="{BB962C8B-B14F-4D97-AF65-F5344CB8AC3E}">
        <p14:creationId xmlns:p14="http://schemas.microsoft.com/office/powerpoint/2010/main" val="144278206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711700" y="431879"/>
            <a:ext cx="1491054" cy="1390894"/>
          </a:xfrm>
          <a:prstGeom prst="rect">
            <a:avLst/>
          </a:prstGeom>
          <a:noFill/>
        </p:spPr>
        <p:txBody>
          <a:bodyPr wrap="square" rtlCol="0">
            <a:spAutoFit/>
          </a:bodyPr>
          <a:lstStyle/>
          <a:p>
            <a:pPr algn="ctr">
              <a:lnSpc>
                <a:spcPct val="150000"/>
              </a:lnSpc>
            </a:pPr>
            <a:r>
              <a:rPr lang="en-US" altLang="zh-CN" sz="6667" dirty="0" smtClean="0">
                <a:solidFill>
                  <a:schemeClr val="bg1"/>
                </a:solidFill>
                <a:latin typeface="华康海报体W12(P)" pitchFamily="82" charset="-122"/>
                <a:ea typeface="华康海报体W12(P)" pitchFamily="82" charset="-122"/>
              </a:rPr>
              <a:t>02</a:t>
            </a:r>
            <a:endParaRPr lang="en-US" altLang="zh-CN" sz="6667" dirty="0">
              <a:solidFill>
                <a:schemeClr val="bg1"/>
              </a:solidFill>
              <a:latin typeface="华康海报体W12(P)" pitchFamily="82" charset="-122"/>
              <a:ea typeface="华康海报体W12(P)" pitchFamily="82" charset="-122"/>
            </a:endParaRPr>
          </a:p>
        </p:txBody>
      </p:sp>
      <p:pic>
        <p:nvPicPr>
          <p:cNvPr id="31" name="Picture 18" descr="j03464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561" y="2385045"/>
            <a:ext cx="2700039" cy="221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descr="DSC059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2034" y="2076452"/>
            <a:ext cx="3119967" cy="297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7941" y="2093888"/>
            <a:ext cx="2642572" cy="2507224"/>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548" y="2198374"/>
            <a:ext cx="2798485" cy="2402737"/>
          </a:xfrm>
          <a:prstGeom prst="rect">
            <a:avLst/>
          </a:prstGeom>
        </p:spPr>
      </p:pic>
      <p:sp>
        <p:nvSpPr>
          <p:cNvPr id="11" name="Text Box 6"/>
          <p:cNvSpPr txBox="1">
            <a:spLocks noChangeArrowheads="1"/>
          </p:cNvSpPr>
          <p:nvPr/>
        </p:nvSpPr>
        <p:spPr bwMode="auto">
          <a:xfrm>
            <a:off x="1694949" y="491026"/>
            <a:ext cx="7200800"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rgbClr val="442200"/>
                </a:solidFill>
                <a:latin typeface="Franklin Gothic Book" pitchFamily="34" charset="0"/>
              </a:defRPr>
            </a:lvl1pPr>
            <a:lvl2pPr marL="742950" indent="-285750">
              <a:spcBef>
                <a:spcPct val="20000"/>
              </a:spcBef>
              <a:buChar char="–"/>
              <a:defRPr sz="2000" b="1">
                <a:solidFill>
                  <a:srgbClr val="442200"/>
                </a:solidFill>
                <a:latin typeface="Franklin Gothic Book" pitchFamily="34" charset="0"/>
              </a:defRPr>
            </a:lvl2pPr>
            <a:lvl3pPr marL="1143000" indent="-228600">
              <a:spcBef>
                <a:spcPct val="20000"/>
              </a:spcBef>
              <a:buChar char="•"/>
              <a:defRPr sz="2400" b="1">
                <a:solidFill>
                  <a:srgbClr val="442200"/>
                </a:solidFill>
                <a:latin typeface="Franklin Gothic Book" pitchFamily="34" charset="0"/>
              </a:defRPr>
            </a:lvl3pPr>
            <a:lvl4pPr marL="1600200" indent="-228600">
              <a:spcBef>
                <a:spcPct val="20000"/>
              </a:spcBef>
              <a:buChar char="–"/>
              <a:defRPr sz="1600" b="1">
                <a:solidFill>
                  <a:srgbClr val="442200"/>
                </a:solidFill>
                <a:latin typeface="Franklin Gothic Book" pitchFamily="34" charset="0"/>
              </a:defRPr>
            </a:lvl4pPr>
            <a:lvl5pPr marL="2057400" indent="-228600">
              <a:spcBef>
                <a:spcPct val="20000"/>
              </a:spcBef>
              <a:buChar char="»"/>
              <a:defRPr sz="1600" b="1">
                <a:solidFill>
                  <a:srgbClr val="442200"/>
                </a:solidFill>
                <a:latin typeface="Franklin Gothic Book" pitchFamily="34" charset="0"/>
              </a:defRPr>
            </a:lvl5pPr>
            <a:lvl6pPr marL="2514600" indent="-228600" eaLnBrk="0" fontAlgn="base" hangingPunct="0">
              <a:spcBef>
                <a:spcPct val="20000"/>
              </a:spcBef>
              <a:spcAft>
                <a:spcPct val="0"/>
              </a:spcAft>
              <a:buChar char="»"/>
              <a:defRPr sz="1600" b="1">
                <a:solidFill>
                  <a:srgbClr val="442200"/>
                </a:solidFill>
                <a:latin typeface="Franklin Gothic Book" pitchFamily="34" charset="0"/>
              </a:defRPr>
            </a:lvl6pPr>
            <a:lvl7pPr marL="2971800" indent="-228600" eaLnBrk="0" fontAlgn="base" hangingPunct="0">
              <a:spcBef>
                <a:spcPct val="20000"/>
              </a:spcBef>
              <a:spcAft>
                <a:spcPct val="0"/>
              </a:spcAft>
              <a:buChar char="»"/>
              <a:defRPr sz="1600" b="1">
                <a:solidFill>
                  <a:srgbClr val="442200"/>
                </a:solidFill>
                <a:latin typeface="Franklin Gothic Book" pitchFamily="34" charset="0"/>
              </a:defRPr>
            </a:lvl7pPr>
            <a:lvl8pPr marL="3429000" indent="-228600" eaLnBrk="0" fontAlgn="base" hangingPunct="0">
              <a:spcBef>
                <a:spcPct val="20000"/>
              </a:spcBef>
              <a:spcAft>
                <a:spcPct val="0"/>
              </a:spcAft>
              <a:buChar char="»"/>
              <a:defRPr sz="1600" b="1">
                <a:solidFill>
                  <a:srgbClr val="442200"/>
                </a:solidFill>
                <a:latin typeface="Franklin Gothic Book" pitchFamily="34" charset="0"/>
              </a:defRPr>
            </a:lvl8pPr>
            <a:lvl9pPr marL="3886200" indent="-228600" eaLnBrk="0" fontAlgn="base" hangingPunct="0">
              <a:spcBef>
                <a:spcPct val="20000"/>
              </a:spcBef>
              <a:spcAft>
                <a:spcPct val="0"/>
              </a:spcAft>
              <a:buChar char="»"/>
              <a:defRPr sz="1600" b="1">
                <a:solidFill>
                  <a:srgbClr val="442200"/>
                </a:solidFill>
                <a:latin typeface="Franklin Gothic Book" pitchFamily="34" charset="0"/>
              </a:defRPr>
            </a:lvl9pPr>
          </a:lstStyle>
          <a:p>
            <a:pPr>
              <a:spcBef>
                <a:spcPct val="50000"/>
              </a:spcBef>
              <a:buNone/>
            </a:pPr>
            <a:r>
              <a:rPr lang="en-US" altLang="en-US" sz="4267" b="0" dirty="0" err="1" smtClean="0">
                <a:solidFill>
                  <a:srgbClr val="006600"/>
                </a:solidFill>
                <a:latin typeface="Times New Roman" panose="02020603050405020304" pitchFamily="18" charset="0"/>
                <a:cs typeface="Times New Roman" panose="02020603050405020304" pitchFamily="18" charset="0"/>
              </a:rPr>
              <a:t>Khi</a:t>
            </a:r>
            <a:r>
              <a:rPr lang="en-US" altLang="en-US" sz="4267" b="0" dirty="0" smtClean="0">
                <a:solidFill>
                  <a:srgbClr val="006600"/>
                </a:solidFill>
                <a:latin typeface="Times New Roman" panose="02020603050405020304" pitchFamily="18" charset="0"/>
                <a:cs typeface="Times New Roman" panose="02020603050405020304" pitchFamily="18" charset="0"/>
              </a:rPr>
              <a:t> </a:t>
            </a:r>
            <a:r>
              <a:rPr lang="en-US" altLang="en-US" sz="4267" b="0" dirty="0">
                <a:solidFill>
                  <a:srgbClr val="006600"/>
                </a:solidFill>
                <a:latin typeface="Times New Roman" panose="02020603050405020304" pitchFamily="18" charset="0"/>
                <a:cs typeface="Times New Roman" panose="02020603050405020304" pitchFamily="18" charset="0"/>
              </a:rPr>
              <a:t>các đồ trang sức được chiếu đèn, ta thấy như thế nào?</a:t>
            </a:r>
          </a:p>
        </p:txBody>
      </p:sp>
      <p:sp>
        <p:nvSpPr>
          <p:cNvPr id="12" name="Text Box 14"/>
          <p:cNvSpPr txBox="1">
            <a:spLocks noChangeArrowheads="1"/>
          </p:cNvSpPr>
          <p:nvPr/>
        </p:nvSpPr>
        <p:spPr bwMode="auto">
          <a:xfrm>
            <a:off x="539186" y="4798332"/>
            <a:ext cx="11042651" cy="1405641"/>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eaLnBrk="1" hangingPunct="1">
              <a:spcBef>
                <a:spcPct val="50000"/>
              </a:spcBef>
              <a:defRPr/>
            </a:pPr>
            <a:r>
              <a:rPr lang="en-US" sz="4267" dirty="0">
                <a:solidFill>
                  <a:srgbClr val="660033"/>
                </a:solidFill>
                <a:latin typeface="Times New Roman" panose="02020603050405020304" pitchFamily="18" charset="0"/>
                <a:cs typeface="Times New Roman" panose="02020603050405020304" pitchFamily="18" charset="0"/>
              </a:rPr>
              <a:t>Trên bề mặt các đồ trang sức có vẻ sáng lấp lánh rất đẹp .</a:t>
            </a:r>
          </a:p>
        </p:txBody>
      </p:sp>
    </p:spTree>
    <p:extLst>
      <p:ext uri="{BB962C8B-B14F-4D97-AF65-F5344CB8AC3E}">
        <p14:creationId xmlns:p14="http://schemas.microsoft.com/office/powerpoint/2010/main" val="2826468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9476" y="273945"/>
            <a:ext cx="3243353" cy="3176291"/>
          </a:xfrm>
          <a:prstGeom prst="rect">
            <a:avLst/>
          </a:prstGeom>
        </p:spPr>
      </p:pic>
      <p:sp>
        <p:nvSpPr>
          <p:cNvPr id="15" name="TextBox 14"/>
          <p:cNvSpPr txBox="1"/>
          <p:nvPr/>
        </p:nvSpPr>
        <p:spPr>
          <a:xfrm>
            <a:off x="965265" y="1166644"/>
            <a:ext cx="1731777" cy="1390894"/>
          </a:xfrm>
          <a:prstGeom prst="rect">
            <a:avLst/>
          </a:prstGeom>
          <a:noFill/>
        </p:spPr>
        <p:txBody>
          <a:bodyPr wrap="square" rtlCol="0">
            <a:spAutoFit/>
          </a:bodyPr>
          <a:lstStyle/>
          <a:p>
            <a:pPr algn="ctr">
              <a:lnSpc>
                <a:spcPct val="150000"/>
              </a:lnSpc>
            </a:pPr>
            <a:r>
              <a:rPr lang="en-US" altLang="zh-CN" sz="6667" dirty="0" smtClean="0">
                <a:solidFill>
                  <a:schemeClr val="bg2">
                    <a:lumMod val="10000"/>
                  </a:schemeClr>
                </a:solidFill>
                <a:latin typeface="华康海报体W12(P)" pitchFamily="82" charset="-122"/>
                <a:ea typeface="华康海报体W12(P)" pitchFamily="82" charset="-122"/>
              </a:rPr>
              <a:t>03</a:t>
            </a:r>
            <a:endParaRPr lang="en-US" altLang="zh-CN" sz="6667" dirty="0">
              <a:solidFill>
                <a:schemeClr val="bg2">
                  <a:lumMod val="10000"/>
                </a:schemeClr>
              </a:solidFill>
              <a:latin typeface="华康海报体W12(P)" pitchFamily="82" charset="-122"/>
              <a:ea typeface="华康海报体W12(P)" pitchFamily="82" charset="-122"/>
            </a:endParaRPr>
          </a:p>
        </p:txBody>
      </p:sp>
      <p:sp>
        <p:nvSpPr>
          <p:cNvPr id="16" name="矩形 11"/>
          <p:cNvSpPr/>
          <p:nvPr/>
        </p:nvSpPr>
        <p:spPr>
          <a:xfrm>
            <a:off x="3791745" y="1069731"/>
            <a:ext cx="5187079" cy="830997"/>
          </a:xfrm>
          <a:prstGeom prst="rect">
            <a:avLst/>
          </a:prstGeom>
        </p:spPr>
        <p:txBody>
          <a:bodyPr wrap="square">
            <a:spAutoFit/>
          </a:bodyPr>
          <a:lstStyle/>
          <a:p>
            <a:pPr algn="ctr"/>
            <a:r>
              <a:rPr lang="en-US" altLang="zh-CN" sz="4800" dirty="0">
                <a:solidFill>
                  <a:srgbClr val="FFBD05"/>
                </a:solidFill>
                <a:latin typeface="Adobe Garamond Pro Bold" panose="02020702060506020403" pitchFamily="18" charset="0"/>
                <a:ea typeface="方正卡通简体" pitchFamily="65" charset="-122"/>
              </a:rPr>
              <a:t>TÍNH DẪN ĐIỆN</a:t>
            </a:r>
            <a:endParaRPr lang="zh-CN" altLang="en-US" sz="4800" dirty="0">
              <a:solidFill>
                <a:srgbClr val="FFBD05"/>
              </a:solidFill>
              <a:latin typeface="Adobe Garamond Pro Bold" panose="02020702060506020403" pitchFamily="18" charset="0"/>
              <a:ea typeface="方正卡通简体" pitchFamily="65" charset="-122"/>
            </a:endParaRPr>
          </a:p>
        </p:txBody>
      </p:sp>
      <p:pic>
        <p:nvPicPr>
          <p:cNvPr id="2" name="Picture 1"/>
          <p:cNvPicPr>
            <a:picLocks noChangeAspect="1"/>
          </p:cNvPicPr>
          <p:nvPr/>
        </p:nvPicPr>
        <p:blipFill>
          <a:blip r:embed="rId4"/>
          <a:stretch>
            <a:fillRect/>
          </a:stretch>
        </p:blipFill>
        <p:spPr>
          <a:xfrm>
            <a:off x="209476" y="3311582"/>
            <a:ext cx="5735878" cy="3398311"/>
          </a:xfrm>
          <a:prstGeom prst="rect">
            <a:avLst/>
          </a:prstGeom>
        </p:spPr>
      </p:pic>
      <p:pic>
        <p:nvPicPr>
          <p:cNvPr id="4" name="Picture 3"/>
          <p:cNvPicPr>
            <a:picLocks noChangeAspect="1"/>
          </p:cNvPicPr>
          <p:nvPr/>
        </p:nvPicPr>
        <p:blipFill>
          <a:blip r:embed="rId5"/>
          <a:stretch>
            <a:fillRect/>
          </a:stretch>
        </p:blipFill>
        <p:spPr>
          <a:xfrm>
            <a:off x="6953115" y="3588050"/>
            <a:ext cx="4259540" cy="2845373"/>
          </a:xfrm>
          <a:prstGeom prst="rect">
            <a:avLst/>
          </a:prstGeom>
        </p:spPr>
      </p:pic>
    </p:spTree>
    <p:extLst>
      <p:ext uri="{BB962C8B-B14F-4D97-AF65-F5344CB8AC3E}">
        <p14:creationId xmlns:p14="http://schemas.microsoft.com/office/powerpoint/2010/main" val="2115089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 y="1430495"/>
            <a:ext cx="12051455" cy="382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buFontTx/>
              <a:buAutoNum type="arabicPeriod"/>
              <a:defRPr/>
            </a:pPr>
            <a:r>
              <a:rPr lang="en-US" altLang="en-US" sz="4000" dirty="0">
                <a:solidFill>
                  <a:srgbClr val="006600"/>
                </a:solidFill>
                <a:latin typeface="Times New Roman" panose="02020603050405020304" pitchFamily="18" charset="0"/>
                <a:cs typeface="Times New Roman" panose="02020603050405020304" pitchFamily="18" charset="0"/>
              </a:rPr>
              <a:t>Trong thực tế, </a:t>
            </a:r>
            <a:r>
              <a:rPr lang="en-US" altLang="en-US" sz="4000" dirty="0" err="1" smtClean="0">
                <a:solidFill>
                  <a:srgbClr val="006600"/>
                </a:solidFill>
                <a:latin typeface="Times New Roman" panose="02020603050405020304" pitchFamily="18" charset="0"/>
                <a:cs typeface="Times New Roman" panose="02020603050405020304" pitchFamily="18" charset="0"/>
              </a:rPr>
              <a:t>lõi</a:t>
            </a:r>
            <a:r>
              <a:rPr lang="en-US" altLang="en-US" sz="4000" dirty="0" smtClean="0">
                <a:solidFill>
                  <a:srgbClr val="006600"/>
                </a:solidFill>
                <a:latin typeface="Times New Roman" panose="02020603050405020304" pitchFamily="18" charset="0"/>
                <a:cs typeface="Times New Roman" panose="02020603050405020304" pitchFamily="18" charset="0"/>
              </a:rPr>
              <a:t> </a:t>
            </a:r>
            <a:r>
              <a:rPr lang="en-US" altLang="en-US" sz="4000" dirty="0" err="1" smtClean="0">
                <a:solidFill>
                  <a:srgbClr val="006600"/>
                </a:solidFill>
                <a:latin typeface="Times New Roman" panose="02020603050405020304" pitchFamily="18" charset="0"/>
                <a:cs typeface="Times New Roman" panose="02020603050405020304" pitchFamily="18" charset="0"/>
              </a:rPr>
              <a:t>dây</a:t>
            </a:r>
            <a:r>
              <a:rPr lang="en-US" altLang="en-US" sz="4000" dirty="0" smtClean="0">
                <a:solidFill>
                  <a:srgbClr val="006600"/>
                </a:solidFill>
                <a:latin typeface="Times New Roman" panose="02020603050405020304" pitchFamily="18" charset="0"/>
                <a:cs typeface="Times New Roman" panose="02020603050405020304" pitchFamily="18" charset="0"/>
              </a:rPr>
              <a:t> </a:t>
            </a:r>
            <a:r>
              <a:rPr lang="en-US" altLang="en-US" sz="4000" dirty="0" err="1" smtClean="0">
                <a:solidFill>
                  <a:srgbClr val="006600"/>
                </a:solidFill>
                <a:latin typeface="Times New Roman" panose="02020603050405020304" pitchFamily="18" charset="0"/>
                <a:cs typeface="Times New Roman" panose="02020603050405020304" pitchFamily="18" charset="0"/>
              </a:rPr>
              <a:t>điện</a:t>
            </a:r>
            <a:r>
              <a:rPr lang="en-US" altLang="en-US" sz="4000" dirty="0" smtClean="0">
                <a:solidFill>
                  <a:srgbClr val="006600"/>
                </a:solidFill>
                <a:latin typeface="Times New Roman" panose="02020603050405020304" pitchFamily="18" charset="0"/>
                <a:cs typeface="Times New Roman" panose="02020603050405020304" pitchFamily="18" charset="0"/>
              </a:rPr>
              <a:t> </a:t>
            </a:r>
            <a:r>
              <a:rPr lang="en-US" altLang="en-US" sz="4000" dirty="0">
                <a:solidFill>
                  <a:srgbClr val="006600"/>
                </a:solidFill>
                <a:latin typeface="Times New Roman" panose="02020603050405020304" pitchFamily="18" charset="0"/>
                <a:cs typeface="Times New Roman" panose="02020603050405020304" pitchFamily="18" charset="0"/>
              </a:rPr>
              <a:t>thường làm bằng những kim loại nào ? </a:t>
            </a:r>
          </a:p>
          <a:p>
            <a:pPr eaLnBrk="1" hangingPunct="1">
              <a:buFontTx/>
              <a:buAutoNum type="arabicPeriod"/>
              <a:defRPr/>
            </a:pPr>
            <a:endParaRPr lang="en-US" altLang="en-US" sz="4000" dirty="0">
              <a:solidFill>
                <a:srgbClr val="006600"/>
              </a:solidFill>
              <a:latin typeface="Times New Roman" panose="02020603050405020304" pitchFamily="18" charset="0"/>
              <a:cs typeface="Times New Roman" panose="02020603050405020304" pitchFamily="18" charset="0"/>
            </a:endParaRPr>
          </a:p>
          <a:p>
            <a:pPr marL="0" indent="0" eaLnBrk="1" hangingPunct="1">
              <a:defRPr/>
            </a:pPr>
            <a:r>
              <a:rPr lang="en-US" altLang="en-US" sz="4000" dirty="0">
                <a:solidFill>
                  <a:srgbClr val="006600"/>
                </a:solidFill>
                <a:latin typeface="Times New Roman" panose="02020603050405020304" pitchFamily="18" charset="0"/>
                <a:cs typeface="Times New Roman" panose="02020603050405020304" pitchFamily="18" charset="0"/>
              </a:rPr>
              <a:t>2. Các kim loại khác có dẫn điện </a:t>
            </a:r>
            <a:r>
              <a:rPr lang="en-US" altLang="en-US" sz="4000" dirty="0" err="1">
                <a:solidFill>
                  <a:srgbClr val="006600"/>
                </a:solidFill>
                <a:latin typeface="Times New Roman" panose="02020603050405020304" pitchFamily="18" charset="0"/>
                <a:cs typeface="Times New Roman" panose="02020603050405020304" pitchFamily="18" charset="0"/>
              </a:rPr>
              <a:t>không</a:t>
            </a:r>
            <a:r>
              <a:rPr lang="en-US" altLang="en-US" sz="4000" dirty="0">
                <a:solidFill>
                  <a:srgbClr val="006600"/>
                </a:solidFill>
                <a:latin typeface="Times New Roman" panose="02020603050405020304" pitchFamily="18" charset="0"/>
                <a:cs typeface="Times New Roman" panose="02020603050405020304" pitchFamily="18" charset="0"/>
              </a:rPr>
              <a:t> </a:t>
            </a:r>
            <a:r>
              <a:rPr lang="en-US" altLang="en-US" sz="4000" dirty="0" smtClean="0">
                <a:solidFill>
                  <a:srgbClr val="006600"/>
                </a:solidFill>
                <a:latin typeface="Times New Roman" panose="02020603050405020304" pitchFamily="18" charset="0"/>
                <a:cs typeface="Times New Roman" panose="02020603050405020304" pitchFamily="18" charset="0"/>
              </a:rPr>
              <a:t>? Kim </a:t>
            </a:r>
            <a:r>
              <a:rPr lang="en-US" altLang="en-US" sz="4000" dirty="0" err="1" smtClean="0">
                <a:solidFill>
                  <a:srgbClr val="006600"/>
                </a:solidFill>
                <a:latin typeface="Times New Roman" panose="02020603050405020304" pitchFamily="18" charset="0"/>
                <a:cs typeface="Times New Roman" panose="02020603050405020304" pitchFamily="18" charset="0"/>
              </a:rPr>
              <a:t>loại</a:t>
            </a:r>
            <a:r>
              <a:rPr lang="en-US" altLang="en-US" sz="4000" dirty="0" smtClean="0">
                <a:solidFill>
                  <a:srgbClr val="006600"/>
                </a:solidFill>
                <a:latin typeface="Times New Roman" panose="02020603050405020304" pitchFamily="18" charset="0"/>
                <a:cs typeface="Times New Roman" panose="02020603050405020304" pitchFamily="18" charset="0"/>
              </a:rPr>
              <a:t> </a:t>
            </a:r>
            <a:r>
              <a:rPr lang="en-US" altLang="en-US" sz="4000" dirty="0" err="1" smtClean="0">
                <a:solidFill>
                  <a:srgbClr val="006600"/>
                </a:solidFill>
                <a:latin typeface="Times New Roman" panose="02020603050405020304" pitchFamily="18" charset="0"/>
                <a:cs typeface="Times New Roman" panose="02020603050405020304" pitchFamily="18" charset="0"/>
              </a:rPr>
              <a:t>nào</a:t>
            </a:r>
            <a:r>
              <a:rPr lang="en-US" altLang="en-US" sz="4000" dirty="0" smtClean="0">
                <a:solidFill>
                  <a:srgbClr val="006600"/>
                </a:solidFill>
                <a:latin typeface="Times New Roman" panose="02020603050405020304" pitchFamily="18" charset="0"/>
                <a:cs typeface="Times New Roman" panose="02020603050405020304" pitchFamily="18" charset="0"/>
              </a:rPr>
              <a:t> </a:t>
            </a:r>
            <a:r>
              <a:rPr lang="en-US" altLang="en-US" sz="4000" dirty="0" err="1" smtClean="0">
                <a:solidFill>
                  <a:srgbClr val="006600"/>
                </a:solidFill>
                <a:latin typeface="Times New Roman" panose="02020603050405020304" pitchFamily="18" charset="0"/>
                <a:cs typeface="Times New Roman" panose="02020603050405020304" pitchFamily="18" charset="0"/>
              </a:rPr>
              <a:t>dẫn</a:t>
            </a:r>
            <a:r>
              <a:rPr lang="en-US" altLang="en-US" sz="4000" dirty="0" smtClean="0">
                <a:solidFill>
                  <a:srgbClr val="006600"/>
                </a:solidFill>
                <a:latin typeface="Times New Roman" panose="02020603050405020304" pitchFamily="18" charset="0"/>
                <a:cs typeface="Times New Roman" panose="02020603050405020304" pitchFamily="18" charset="0"/>
              </a:rPr>
              <a:t> </a:t>
            </a:r>
            <a:r>
              <a:rPr lang="en-US" altLang="en-US" sz="4000" dirty="0" err="1" smtClean="0">
                <a:solidFill>
                  <a:srgbClr val="006600"/>
                </a:solidFill>
                <a:latin typeface="Times New Roman" panose="02020603050405020304" pitchFamily="18" charset="0"/>
                <a:cs typeface="Times New Roman" panose="02020603050405020304" pitchFamily="18" charset="0"/>
              </a:rPr>
              <a:t>điện</a:t>
            </a:r>
            <a:r>
              <a:rPr lang="en-US" altLang="en-US" sz="4000" dirty="0" smtClean="0">
                <a:solidFill>
                  <a:srgbClr val="006600"/>
                </a:solidFill>
                <a:latin typeface="Times New Roman" panose="02020603050405020304" pitchFamily="18" charset="0"/>
                <a:cs typeface="Times New Roman" panose="02020603050405020304" pitchFamily="18" charset="0"/>
              </a:rPr>
              <a:t> </a:t>
            </a:r>
            <a:r>
              <a:rPr lang="en-US" altLang="en-US" sz="4000" dirty="0" err="1" smtClean="0">
                <a:solidFill>
                  <a:srgbClr val="006600"/>
                </a:solidFill>
                <a:latin typeface="Times New Roman" panose="02020603050405020304" pitchFamily="18" charset="0"/>
                <a:cs typeface="Times New Roman" panose="02020603050405020304" pitchFamily="18" charset="0"/>
              </a:rPr>
              <a:t>tốt</a:t>
            </a:r>
            <a:r>
              <a:rPr lang="en-US" altLang="en-US" sz="4000" dirty="0" smtClean="0">
                <a:solidFill>
                  <a:srgbClr val="006600"/>
                </a:solidFill>
                <a:latin typeface="Times New Roman" panose="02020603050405020304" pitchFamily="18" charset="0"/>
                <a:cs typeface="Times New Roman" panose="02020603050405020304" pitchFamily="18" charset="0"/>
              </a:rPr>
              <a:t> </a:t>
            </a:r>
            <a:r>
              <a:rPr lang="en-US" altLang="en-US" sz="4000" dirty="0" err="1" smtClean="0">
                <a:solidFill>
                  <a:srgbClr val="006600"/>
                </a:solidFill>
                <a:latin typeface="Times New Roman" panose="02020603050405020304" pitchFamily="18" charset="0"/>
                <a:cs typeface="Times New Roman" panose="02020603050405020304" pitchFamily="18" charset="0"/>
              </a:rPr>
              <a:t>nhất</a:t>
            </a:r>
            <a:r>
              <a:rPr lang="en-US" altLang="en-US" sz="4000" dirty="0" smtClean="0">
                <a:solidFill>
                  <a:srgbClr val="006600"/>
                </a:solidFill>
                <a:latin typeface="Times New Roman" panose="02020603050405020304" pitchFamily="18" charset="0"/>
                <a:cs typeface="Times New Roman" panose="02020603050405020304" pitchFamily="18" charset="0"/>
              </a:rPr>
              <a:t>?</a:t>
            </a:r>
            <a:endParaRPr lang="en-US" altLang="en-US" sz="4000" dirty="0">
              <a:solidFill>
                <a:srgbClr val="006600"/>
              </a:solidFill>
              <a:latin typeface="Times New Roman" panose="02020603050405020304" pitchFamily="18" charset="0"/>
              <a:cs typeface="Times New Roman" panose="02020603050405020304" pitchFamily="18" charset="0"/>
            </a:endParaRPr>
          </a:p>
          <a:p>
            <a:pPr eaLnBrk="1" hangingPunct="1">
              <a:buFontTx/>
              <a:buAutoNum type="arabicPeriod"/>
              <a:defRPr/>
            </a:pPr>
            <a:endParaRPr lang="en-US" altLang="en-US" sz="4267" dirty="0">
              <a:solidFill>
                <a:srgbClr val="006600"/>
              </a:solidFill>
              <a:latin typeface="Times New Roman" panose="02020603050405020304" pitchFamily="18" charset="0"/>
              <a:cs typeface="Times New Roman" panose="02020603050405020304" pitchFamily="18" charset="0"/>
            </a:endParaRPr>
          </a:p>
        </p:txBody>
      </p:sp>
      <p:sp>
        <p:nvSpPr>
          <p:cNvPr id="9" name="Text Box 6"/>
          <p:cNvSpPr txBox="1">
            <a:spLocks noChangeArrowheads="1"/>
          </p:cNvSpPr>
          <p:nvPr/>
        </p:nvSpPr>
        <p:spPr bwMode="auto">
          <a:xfrm>
            <a:off x="336358" y="2682120"/>
            <a:ext cx="120065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rgbClr val="442200"/>
                </a:solidFill>
                <a:latin typeface="Franklin Gothic Book" pitchFamily="34" charset="0"/>
              </a:defRPr>
            </a:lvl1pPr>
            <a:lvl2pPr marL="742950" indent="-285750">
              <a:spcBef>
                <a:spcPct val="20000"/>
              </a:spcBef>
              <a:buChar char="–"/>
              <a:defRPr sz="2000" b="1">
                <a:solidFill>
                  <a:srgbClr val="442200"/>
                </a:solidFill>
                <a:latin typeface="Franklin Gothic Book" pitchFamily="34" charset="0"/>
              </a:defRPr>
            </a:lvl2pPr>
            <a:lvl3pPr marL="1143000" indent="-228600">
              <a:spcBef>
                <a:spcPct val="20000"/>
              </a:spcBef>
              <a:buChar char="•"/>
              <a:defRPr sz="2400" b="1">
                <a:solidFill>
                  <a:srgbClr val="442200"/>
                </a:solidFill>
                <a:latin typeface="Franklin Gothic Book" pitchFamily="34" charset="0"/>
              </a:defRPr>
            </a:lvl3pPr>
            <a:lvl4pPr marL="1600200" indent="-228600">
              <a:spcBef>
                <a:spcPct val="20000"/>
              </a:spcBef>
              <a:buChar char="–"/>
              <a:defRPr sz="1600" b="1">
                <a:solidFill>
                  <a:srgbClr val="442200"/>
                </a:solidFill>
                <a:latin typeface="Franklin Gothic Book" pitchFamily="34" charset="0"/>
              </a:defRPr>
            </a:lvl4pPr>
            <a:lvl5pPr marL="2057400" indent="-228600">
              <a:spcBef>
                <a:spcPct val="20000"/>
              </a:spcBef>
              <a:buChar char="»"/>
              <a:defRPr sz="1600" b="1">
                <a:solidFill>
                  <a:srgbClr val="442200"/>
                </a:solidFill>
                <a:latin typeface="Franklin Gothic Book" pitchFamily="34" charset="0"/>
              </a:defRPr>
            </a:lvl5pPr>
            <a:lvl6pPr marL="2514600" indent="-228600" eaLnBrk="0" fontAlgn="base" hangingPunct="0">
              <a:spcBef>
                <a:spcPct val="20000"/>
              </a:spcBef>
              <a:spcAft>
                <a:spcPct val="0"/>
              </a:spcAft>
              <a:buChar char="»"/>
              <a:defRPr sz="1600" b="1">
                <a:solidFill>
                  <a:srgbClr val="442200"/>
                </a:solidFill>
                <a:latin typeface="Franklin Gothic Book" pitchFamily="34" charset="0"/>
              </a:defRPr>
            </a:lvl6pPr>
            <a:lvl7pPr marL="2971800" indent="-228600" eaLnBrk="0" fontAlgn="base" hangingPunct="0">
              <a:spcBef>
                <a:spcPct val="20000"/>
              </a:spcBef>
              <a:spcAft>
                <a:spcPct val="0"/>
              </a:spcAft>
              <a:buChar char="»"/>
              <a:defRPr sz="1600" b="1">
                <a:solidFill>
                  <a:srgbClr val="442200"/>
                </a:solidFill>
                <a:latin typeface="Franklin Gothic Book" pitchFamily="34" charset="0"/>
              </a:defRPr>
            </a:lvl7pPr>
            <a:lvl8pPr marL="3429000" indent="-228600" eaLnBrk="0" fontAlgn="base" hangingPunct="0">
              <a:spcBef>
                <a:spcPct val="20000"/>
              </a:spcBef>
              <a:spcAft>
                <a:spcPct val="0"/>
              </a:spcAft>
              <a:buChar char="»"/>
              <a:defRPr sz="1600" b="1">
                <a:solidFill>
                  <a:srgbClr val="442200"/>
                </a:solidFill>
                <a:latin typeface="Franklin Gothic Book" pitchFamily="34" charset="0"/>
              </a:defRPr>
            </a:lvl8pPr>
            <a:lvl9pPr marL="3886200" indent="-228600" eaLnBrk="0" fontAlgn="base" hangingPunct="0">
              <a:spcBef>
                <a:spcPct val="20000"/>
              </a:spcBef>
              <a:spcAft>
                <a:spcPct val="0"/>
              </a:spcAft>
              <a:buChar char="»"/>
              <a:defRPr sz="1600" b="1">
                <a:solidFill>
                  <a:srgbClr val="442200"/>
                </a:solidFill>
                <a:latin typeface="Franklin Gothic Book" pitchFamily="34" charset="0"/>
              </a:defRPr>
            </a:lvl9pPr>
          </a:lstStyle>
          <a:p>
            <a:pPr eaLnBrk="1" hangingPunct="1">
              <a:spcBef>
                <a:spcPct val="50000"/>
              </a:spcBef>
              <a:buFontTx/>
              <a:buNone/>
            </a:pPr>
            <a:r>
              <a:rPr lang="en-US" altLang="en-US" sz="4000" b="0" dirty="0">
                <a:solidFill>
                  <a:srgbClr val="660033"/>
                </a:solidFill>
                <a:latin typeface="Times New Roman" panose="02020603050405020304" pitchFamily="18" charset="0"/>
                <a:cs typeface="Times New Roman" panose="02020603050405020304" pitchFamily="18" charset="0"/>
              </a:rPr>
              <a:t>Trong thực tế, dây dẫn thường làm bằng </a:t>
            </a:r>
            <a:r>
              <a:rPr lang="en-US" altLang="en-US" sz="4000" b="0" dirty="0">
                <a:solidFill>
                  <a:srgbClr val="FF3300"/>
                </a:solidFill>
                <a:latin typeface="Times New Roman" panose="02020603050405020304" pitchFamily="18" charset="0"/>
                <a:cs typeface="Times New Roman" panose="02020603050405020304" pitchFamily="18" charset="0"/>
              </a:rPr>
              <a:t>đồng, nhôm, …</a:t>
            </a:r>
          </a:p>
        </p:txBody>
      </p:sp>
      <p:sp>
        <p:nvSpPr>
          <p:cNvPr id="10" name="Text Box 8"/>
          <p:cNvSpPr txBox="1">
            <a:spLocks noChangeArrowheads="1"/>
          </p:cNvSpPr>
          <p:nvPr/>
        </p:nvSpPr>
        <p:spPr bwMode="auto">
          <a:xfrm>
            <a:off x="336358" y="4641631"/>
            <a:ext cx="1140540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rgbClr val="442200"/>
                </a:solidFill>
                <a:latin typeface="Franklin Gothic Book" pitchFamily="34" charset="0"/>
              </a:defRPr>
            </a:lvl1pPr>
            <a:lvl2pPr marL="742950" indent="-285750">
              <a:spcBef>
                <a:spcPct val="20000"/>
              </a:spcBef>
              <a:buChar char="–"/>
              <a:defRPr sz="2000" b="1">
                <a:solidFill>
                  <a:srgbClr val="442200"/>
                </a:solidFill>
                <a:latin typeface="Franklin Gothic Book" pitchFamily="34" charset="0"/>
              </a:defRPr>
            </a:lvl2pPr>
            <a:lvl3pPr marL="1143000" indent="-228600">
              <a:spcBef>
                <a:spcPct val="20000"/>
              </a:spcBef>
              <a:buChar char="•"/>
              <a:defRPr sz="2400" b="1">
                <a:solidFill>
                  <a:srgbClr val="442200"/>
                </a:solidFill>
                <a:latin typeface="Franklin Gothic Book" pitchFamily="34" charset="0"/>
              </a:defRPr>
            </a:lvl3pPr>
            <a:lvl4pPr marL="1600200" indent="-228600">
              <a:spcBef>
                <a:spcPct val="20000"/>
              </a:spcBef>
              <a:buChar char="–"/>
              <a:defRPr sz="1600" b="1">
                <a:solidFill>
                  <a:srgbClr val="442200"/>
                </a:solidFill>
                <a:latin typeface="Franklin Gothic Book" pitchFamily="34" charset="0"/>
              </a:defRPr>
            </a:lvl4pPr>
            <a:lvl5pPr marL="2057400" indent="-228600">
              <a:spcBef>
                <a:spcPct val="20000"/>
              </a:spcBef>
              <a:buChar char="»"/>
              <a:defRPr sz="1600" b="1">
                <a:solidFill>
                  <a:srgbClr val="442200"/>
                </a:solidFill>
                <a:latin typeface="Franklin Gothic Book" pitchFamily="34" charset="0"/>
              </a:defRPr>
            </a:lvl5pPr>
            <a:lvl6pPr marL="2514600" indent="-228600" eaLnBrk="0" fontAlgn="base" hangingPunct="0">
              <a:spcBef>
                <a:spcPct val="20000"/>
              </a:spcBef>
              <a:spcAft>
                <a:spcPct val="0"/>
              </a:spcAft>
              <a:buChar char="»"/>
              <a:defRPr sz="1600" b="1">
                <a:solidFill>
                  <a:srgbClr val="442200"/>
                </a:solidFill>
                <a:latin typeface="Franklin Gothic Book" pitchFamily="34" charset="0"/>
              </a:defRPr>
            </a:lvl6pPr>
            <a:lvl7pPr marL="2971800" indent="-228600" eaLnBrk="0" fontAlgn="base" hangingPunct="0">
              <a:spcBef>
                <a:spcPct val="20000"/>
              </a:spcBef>
              <a:spcAft>
                <a:spcPct val="0"/>
              </a:spcAft>
              <a:buChar char="»"/>
              <a:defRPr sz="1600" b="1">
                <a:solidFill>
                  <a:srgbClr val="442200"/>
                </a:solidFill>
                <a:latin typeface="Franklin Gothic Book" pitchFamily="34" charset="0"/>
              </a:defRPr>
            </a:lvl7pPr>
            <a:lvl8pPr marL="3429000" indent="-228600" eaLnBrk="0" fontAlgn="base" hangingPunct="0">
              <a:spcBef>
                <a:spcPct val="20000"/>
              </a:spcBef>
              <a:spcAft>
                <a:spcPct val="0"/>
              </a:spcAft>
              <a:buChar char="»"/>
              <a:defRPr sz="1600" b="1">
                <a:solidFill>
                  <a:srgbClr val="442200"/>
                </a:solidFill>
                <a:latin typeface="Franklin Gothic Book" pitchFamily="34" charset="0"/>
              </a:defRPr>
            </a:lvl8pPr>
            <a:lvl9pPr marL="3886200" indent="-228600" eaLnBrk="0" fontAlgn="base" hangingPunct="0">
              <a:spcBef>
                <a:spcPct val="20000"/>
              </a:spcBef>
              <a:spcAft>
                <a:spcPct val="0"/>
              </a:spcAft>
              <a:buChar char="»"/>
              <a:defRPr sz="1600" b="1">
                <a:solidFill>
                  <a:srgbClr val="442200"/>
                </a:solidFill>
                <a:latin typeface="Franklin Gothic Book" pitchFamily="34" charset="0"/>
              </a:defRPr>
            </a:lvl9pPr>
          </a:lstStyle>
          <a:p>
            <a:pPr eaLnBrk="1" hangingPunct="1">
              <a:spcBef>
                <a:spcPct val="50000"/>
              </a:spcBef>
              <a:buFontTx/>
              <a:buNone/>
            </a:pPr>
            <a:r>
              <a:rPr lang="en-US" altLang="en-US" sz="4000" b="0" dirty="0">
                <a:solidFill>
                  <a:srgbClr val="660033"/>
                </a:solidFill>
                <a:latin typeface="Times New Roman" panose="02020603050405020304" pitchFamily="18" charset="0"/>
                <a:cs typeface="Times New Roman" panose="02020603050405020304" pitchFamily="18" charset="0"/>
              </a:rPr>
              <a:t>Các kim loại khác có dẫn điện, nhưng khả năng dẫn điện thường khác nhau .</a:t>
            </a:r>
          </a:p>
        </p:txBody>
      </p:sp>
    </p:spTree>
    <p:extLst>
      <p:ext uri="{BB962C8B-B14F-4D97-AF65-F5344CB8AC3E}">
        <p14:creationId xmlns:p14="http://schemas.microsoft.com/office/powerpoint/2010/main" val="1884702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ọn Dây Cáp Điện Phù Hợp Với Công Suất Sử Dụng Của Thiết Bi Điện - CHUYÊN GIA CƠ ĐIỆ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67" y="740702"/>
            <a:ext cx="9509712" cy="5349213"/>
          </a:xfrm>
          <a:prstGeom prst="rect">
            <a:avLst/>
          </a:prstGeom>
        </p:spPr>
      </p:pic>
    </p:spTree>
    <p:extLst>
      <p:ext uri="{BB962C8B-B14F-4D97-AF65-F5344CB8AC3E}">
        <p14:creationId xmlns:p14="http://schemas.microsoft.com/office/powerpoint/2010/main" val="617767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10560" y="174871"/>
            <a:ext cx="5040074" cy="3353940"/>
          </a:xfrm>
          <a:prstGeom prst="rect">
            <a:avLst/>
          </a:prstGeom>
        </p:spPr>
      </p:pic>
      <p:pic>
        <p:nvPicPr>
          <p:cNvPr id="3" name="Picture 2"/>
          <p:cNvPicPr>
            <a:picLocks noChangeAspect="1"/>
          </p:cNvPicPr>
          <p:nvPr/>
        </p:nvPicPr>
        <p:blipFill>
          <a:blip r:embed="rId3"/>
          <a:stretch>
            <a:fillRect/>
          </a:stretch>
        </p:blipFill>
        <p:spPr>
          <a:xfrm>
            <a:off x="554699" y="79766"/>
            <a:ext cx="4749890" cy="3544149"/>
          </a:xfrm>
          <a:prstGeom prst="rect">
            <a:avLst/>
          </a:prstGeom>
        </p:spPr>
      </p:pic>
      <p:pic>
        <p:nvPicPr>
          <p:cNvPr id="4" name="Picture 3"/>
          <p:cNvPicPr>
            <a:picLocks noChangeAspect="1"/>
          </p:cNvPicPr>
          <p:nvPr/>
        </p:nvPicPr>
        <p:blipFill>
          <a:blip r:embed="rId4"/>
          <a:stretch>
            <a:fillRect/>
          </a:stretch>
        </p:blipFill>
        <p:spPr>
          <a:xfrm>
            <a:off x="248728" y="3528811"/>
            <a:ext cx="5361832" cy="3569238"/>
          </a:xfrm>
          <a:prstGeom prst="rect">
            <a:avLst/>
          </a:prstGeom>
        </p:spPr>
      </p:pic>
      <p:sp>
        <p:nvSpPr>
          <p:cNvPr id="5" name="Rectangle 4"/>
          <p:cNvSpPr/>
          <p:nvPr/>
        </p:nvSpPr>
        <p:spPr>
          <a:xfrm>
            <a:off x="5610560" y="4113101"/>
            <a:ext cx="6096000" cy="2308324"/>
          </a:xfrm>
          <a:prstGeom prst="rect">
            <a:avLst/>
          </a:prstGeom>
        </p:spPr>
        <p:txBody>
          <a:bodyPr>
            <a:spAutoFit/>
          </a:bodyPr>
          <a:lstStyle/>
          <a:p>
            <a:r>
              <a:rPr lang="en-US" dirty="0" err="1" smtClean="0">
                <a:solidFill>
                  <a:srgbClr val="144197"/>
                </a:solidFill>
                <a:latin typeface="Roboto"/>
              </a:rPr>
              <a:t>Đường</a:t>
            </a:r>
            <a:r>
              <a:rPr lang="en-US" dirty="0" smtClean="0">
                <a:solidFill>
                  <a:srgbClr val="144197"/>
                </a:solidFill>
                <a:latin typeface="Roboto"/>
              </a:rPr>
              <a:t> </a:t>
            </a:r>
            <a:r>
              <a:rPr lang="en-US" dirty="0" err="1" smtClean="0">
                <a:solidFill>
                  <a:srgbClr val="144197"/>
                </a:solidFill>
                <a:latin typeface="Roboto"/>
              </a:rPr>
              <a:t>điện</a:t>
            </a:r>
            <a:r>
              <a:rPr lang="en-US" dirty="0" smtClean="0">
                <a:solidFill>
                  <a:srgbClr val="144197"/>
                </a:solidFill>
                <a:latin typeface="Roboto"/>
              </a:rPr>
              <a:t> </a:t>
            </a:r>
            <a:r>
              <a:rPr lang="vi-VN" dirty="0" smtClean="0">
                <a:solidFill>
                  <a:srgbClr val="144197"/>
                </a:solidFill>
                <a:latin typeface="Roboto"/>
              </a:rPr>
              <a:t>cao </a:t>
            </a:r>
            <a:r>
              <a:rPr lang="vi-VN" dirty="0">
                <a:solidFill>
                  <a:srgbClr val="144197"/>
                </a:solidFill>
                <a:latin typeface="Roboto"/>
              </a:rPr>
              <a:t>thế có đường dây truyền tải là dây trần, không có vỏ bọc. Vì điện cao thế có khoảng cách phóng điện lớn nên việc sử dụng dây dẫn có vỏ bọc gần như không có tác dụng. Đối với điện cao thế thì việc giữ khoảng cách là quan trọng nhất. </a:t>
            </a:r>
            <a:r>
              <a:rPr lang="vi-VN" dirty="0">
                <a:solidFill>
                  <a:srgbClr val="144197"/>
                </a:solidFill>
                <a:latin typeface="Roboto"/>
              </a:rPr>
              <a:t>nếu vi phạm khoảng cách an toàn (khoảng cách an toàn là 1,5m với đường điện 110KV; 2,5m với đường điện 220KV và 4,5m với đường điện 500KV). </a:t>
            </a:r>
            <a:endParaRPr lang="en-US" dirty="0">
              <a:solidFill>
                <a:srgbClr val="144197"/>
              </a:solidFill>
            </a:endParaRPr>
          </a:p>
        </p:txBody>
      </p:sp>
    </p:spTree>
    <p:extLst>
      <p:ext uri="{BB962C8B-B14F-4D97-AF65-F5344CB8AC3E}">
        <p14:creationId xmlns:p14="http://schemas.microsoft.com/office/powerpoint/2010/main" val="31509579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3826" y="1828800"/>
            <a:ext cx="11357113" cy="1938992"/>
          </a:xfrm>
          <a:prstGeom prst="rect">
            <a:avLst/>
          </a:prstGeom>
          <a:solidFill>
            <a:srgbClr val="5688FF"/>
          </a:solidFill>
        </p:spPr>
        <p:txBody>
          <a:bodyPr wrap="square" rtlCol="0">
            <a:spAutoFit/>
          </a:bodyPr>
          <a:lstStyle/>
          <a:p>
            <a:pPr algn="ctr"/>
            <a:r>
              <a:rPr lang="en-US" sz="2400" dirty="0" err="1" smtClean="0">
                <a:solidFill>
                  <a:srgbClr val="FFFF00"/>
                </a:solidFill>
              </a:rPr>
              <a:t>LỚP</a:t>
            </a:r>
            <a:r>
              <a:rPr lang="en-US" sz="2400" dirty="0" smtClean="0">
                <a:solidFill>
                  <a:srgbClr val="FFFF00"/>
                </a:solidFill>
              </a:rPr>
              <a:t> </a:t>
            </a:r>
            <a:r>
              <a:rPr lang="en-US" sz="2400" dirty="0" err="1" smtClean="0">
                <a:solidFill>
                  <a:srgbClr val="FFFF00"/>
                </a:solidFill>
              </a:rPr>
              <a:t>TRƯỞNG</a:t>
            </a:r>
            <a:r>
              <a:rPr lang="en-US" sz="2400" dirty="0" smtClean="0">
                <a:solidFill>
                  <a:srgbClr val="FFFF00"/>
                </a:solidFill>
              </a:rPr>
              <a:t> </a:t>
            </a:r>
            <a:r>
              <a:rPr lang="en-US" sz="2400" dirty="0" err="1" smtClean="0">
                <a:solidFill>
                  <a:srgbClr val="FFFF00"/>
                </a:solidFill>
              </a:rPr>
              <a:t>BÁO</a:t>
            </a:r>
            <a:r>
              <a:rPr lang="en-US" sz="2400" dirty="0" smtClean="0">
                <a:solidFill>
                  <a:srgbClr val="FFFF00"/>
                </a:solidFill>
              </a:rPr>
              <a:t> </a:t>
            </a:r>
            <a:r>
              <a:rPr lang="en-US" sz="2400" dirty="0" err="1" smtClean="0">
                <a:solidFill>
                  <a:srgbClr val="FFFF00"/>
                </a:solidFill>
              </a:rPr>
              <a:t>CÁO</a:t>
            </a:r>
            <a:r>
              <a:rPr lang="en-US" sz="2400" dirty="0" smtClean="0">
                <a:solidFill>
                  <a:srgbClr val="FFFF00"/>
                </a:solidFill>
              </a:rPr>
              <a:t> </a:t>
            </a:r>
            <a:r>
              <a:rPr lang="en-US" sz="2400" dirty="0" err="1" smtClean="0">
                <a:solidFill>
                  <a:srgbClr val="FFFF00"/>
                </a:solidFill>
              </a:rPr>
              <a:t>CHUẨN</a:t>
            </a:r>
            <a:r>
              <a:rPr lang="en-US" sz="2400" dirty="0" smtClean="0">
                <a:solidFill>
                  <a:srgbClr val="FFFF00"/>
                </a:solidFill>
              </a:rPr>
              <a:t> </a:t>
            </a:r>
            <a:r>
              <a:rPr lang="en-US" sz="2400" dirty="0" err="1" smtClean="0">
                <a:solidFill>
                  <a:srgbClr val="FFFF00"/>
                </a:solidFill>
              </a:rPr>
              <a:t>BỊ</a:t>
            </a:r>
            <a:r>
              <a:rPr lang="en-US" sz="2400" dirty="0" smtClean="0">
                <a:solidFill>
                  <a:srgbClr val="FFFF00"/>
                </a:solidFill>
              </a:rPr>
              <a:t> </a:t>
            </a:r>
            <a:r>
              <a:rPr lang="en-US" sz="2400" dirty="0" err="1" smtClean="0">
                <a:solidFill>
                  <a:srgbClr val="FFFF00"/>
                </a:solidFill>
              </a:rPr>
              <a:t>BÀI</a:t>
            </a:r>
            <a:endParaRPr lang="en-US" sz="2400" dirty="0" smtClean="0">
              <a:solidFill>
                <a:srgbClr val="FFFF00"/>
              </a:solidFill>
            </a:endParaRPr>
          </a:p>
          <a:p>
            <a:r>
              <a:rPr lang="en-US" sz="2400" dirty="0" err="1" smtClean="0">
                <a:solidFill>
                  <a:schemeClr val="bg1"/>
                </a:solidFill>
              </a:rPr>
              <a:t>NHÓM</a:t>
            </a:r>
            <a:r>
              <a:rPr lang="en-US" sz="2400" dirty="0" smtClean="0">
                <a:solidFill>
                  <a:schemeClr val="bg1"/>
                </a:solidFill>
              </a:rPr>
              <a:t> </a:t>
            </a:r>
            <a:r>
              <a:rPr lang="en-US" sz="2400" dirty="0">
                <a:solidFill>
                  <a:schemeClr val="bg1"/>
                </a:solidFill>
              </a:rPr>
              <a:t>1: </a:t>
            </a:r>
            <a:r>
              <a:rPr lang="en-US" sz="2400" dirty="0" err="1">
                <a:solidFill>
                  <a:schemeClr val="bg1"/>
                </a:solidFill>
              </a:rPr>
              <a:t>Tìm</a:t>
            </a:r>
            <a:r>
              <a:rPr lang="en-US" sz="2400" dirty="0">
                <a:solidFill>
                  <a:schemeClr val="bg1"/>
                </a:solidFill>
              </a:rPr>
              <a:t> </a:t>
            </a:r>
            <a:r>
              <a:rPr lang="en-US" sz="2400" dirty="0" err="1">
                <a:solidFill>
                  <a:schemeClr val="bg1"/>
                </a:solidFill>
              </a:rPr>
              <a:t>hiểu</a:t>
            </a:r>
            <a:r>
              <a:rPr lang="en-US" sz="2400" dirty="0">
                <a:solidFill>
                  <a:schemeClr val="bg1"/>
                </a:solidFill>
              </a:rPr>
              <a:t> </a:t>
            </a:r>
            <a:r>
              <a:rPr lang="en-US" sz="2400" dirty="0" err="1">
                <a:solidFill>
                  <a:schemeClr val="bg1"/>
                </a:solidFill>
              </a:rPr>
              <a:t>về</a:t>
            </a:r>
            <a:r>
              <a:rPr lang="en-US" sz="2400" dirty="0">
                <a:solidFill>
                  <a:schemeClr val="bg1"/>
                </a:solidFill>
              </a:rPr>
              <a:t> </a:t>
            </a:r>
            <a:r>
              <a:rPr lang="en-US" sz="2400" dirty="0" err="1">
                <a:solidFill>
                  <a:schemeClr val="bg1"/>
                </a:solidFill>
              </a:rPr>
              <a:t>tính</a:t>
            </a:r>
            <a:r>
              <a:rPr lang="en-US" sz="2400" dirty="0">
                <a:solidFill>
                  <a:schemeClr val="bg1"/>
                </a:solidFill>
              </a:rPr>
              <a:t> </a:t>
            </a:r>
            <a:r>
              <a:rPr lang="en-US" sz="2400" dirty="0" err="1">
                <a:solidFill>
                  <a:schemeClr val="bg1"/>
                </a:solidFill>
              </a:rPr>
              <a:t>dẻo</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kim</a:t>
            </a:r>
            <a:r>
              <a:rPr lang="en-US" sz="2400" dirty="0">
                <a:solidFill>
                  <a:schemeClr val="bg1"/>
                </a:solidFill>
              </a:rPr>
              <a:t> </a:t>
            </a:r>
            <a:r>
              <a:rPr lang="en-US" sz="2400" dirty="0" err="1" smtClean="0">
                <a:solidFill>
                  <a:schemeClr val="bg1"/>
                </a:solidFill>
              </a:rPr>
              <a:t>loại</a:t>
            </a:r>
            <a:r>
              <a:rPr lang="en-US" sz="2400" dirty="0" smtClean="0">
                <a:solidFill>
                  <a:schemeClr val="bg1"/>
                </a:solidFill>
              </a:rPr>
              <a:t> + Quay video </a:t>
            </a:r>
            <a:r>
              <a:rPr lang="en-US" sz="2400" dirty="0" err="1" smtClean="0">
                <a:solidFill>
                  <a:schemeClr val="bg1"/>
                </a:solidFill>
              </a:rPr>
              <a:t>thí</a:t>
            </a:r>
            <a:r>
              <a:rPr lang="en-US" sz="2400" dirty="0" smtClean="0">
                <a:solidFill>
                  <a:schemeClr val="bg1"/>
                </a:solidFill>
              </a:rPr>
              <a:t> </a:t>
            </a:r>
            <a:r>
              <a:rPr lang="en-US" sz="2400" dirty="0" err="1" smtClean="0">
                <a:solidFill>
                  <a:schemeClr val="bg1"/>
                </a:solidFill>
              </a:rPr>
              <a:t>nghiệm</a:t>
            </a:r>
            <a:endParaRPr lang="en-US" sz="2400" dirty="0">
              <a:solidFill>
                <a:schemeClr val="bg1"/>
              </a:solidFill>
            </a:endParaRPr>
          </a:p>
          <a:p>
            <a:r>
              <a:rPr lang="en-US" sz="2400" dirty="0" err="1">
                <a:solidFill>
                  <a:schemeClr val="bg1"/>
                </a:solidFill>
              </a:rPr>
              <a:t>NHÓM</a:t>
            </a:r>
            <a:r>
              <a:rPr lang="en-US" sz="2400" dirty="0">
                <a:solidFill>
                  <a:schemeClr val="bg1"/>
                </a:solidFill>
              </a:rPr>
              <a:t> 2: </a:t>
            </a:r>
            <a:r>
              <a:rPr lang="en-US" sz="2400" dirty="0" err="1">
                <a:solidFill>
                  <a:schemeClr val="bg1"/>
                </a:solidFill>
              </a:rPr>
              <a:t>Tìm</a:t>
            </a:r>
            <a:r>
              <a:rPr lang="en-US" sz="2400" dirty="0">
                <a:solidFill>
                  <a:schemeClr val="bg1"/>
                </a:solidFill>
              </a:rPr>
              <a:t> </a:t>
            </a:r>
            <a:r>
              <a:rPr lang="en-US" sz="2400" dirty="0" err="1">
                <a:solidFill>
                  <a:schemeClr val="bg1"/>
                </a:solidFill>
              </a:rPr>
              <a:t>hiểu</a:t>
            </a:r>
            <a:r>
              <a:rPr lang="en-US" sz="2400" dirty="0">
                <a:solidFill>
                  <a:schemeClr val="bg1"/>
                </a:solidFill>
              </a:rPr>
              <a:t> </a:t>
            </a:r>
            <a:r>
              <a:rPr lang="en-US" sz="2400" dirty="0" err="1">
                <a:solidFill>
                  <a:schemeClr val="bg1"/>
                </a:solidFill>
              </a:rPr>
              <a:t>về</a:t>
            </a:r>
            <a:r>
              <a:rPr lang="en-US" sz="2400" dirty="0">
                <a:solidFill>
                  <a:schemeClr val="bg1"/>
                </a:solidFill>
              </a:rPr>
              <a:t> </a:t>
            </a:r>
            <a:r>
              <a:rPr lang="en-US" sz="2400" dirty="0" err="1">
                <a:solidFill>
                  <a:schemeClr val="bg1"/>
                </a:solidFill>
              </a:rPr>
              <a:t>tính</a:t>
            </a:r>
            <a:r>
              <a:rPr lang="en-US" sz="2400" dirty="0">
                <a:solidFill>
                  <a:schemeClr val="bg1"/>
                </a:solidFill>
              </a:rPr>
              <a:t> </a:t>
            </a:r>
            <a:r>
              <a:rPr lang="en-US" sz="2400" dirty="0" err="1">
                <a:solidFill>
                  <a:schemeClr val="bg1"/>
                </a:solidFill>
              </a:rPr>
              <a:t>dẫn</a:t>
            </a:r>
            <a:r>
              <a:rPr lang="en-US" sz="2400" dirty="0">
                <a:solidFill>
                  <a:schemeClr val="bg1"/>
                </a:solidFill>
              </a:rPr>
              <a:t> </a:t>
            </a:r>
            <a:r>
              <a:rPr lang="en-US" sz="2400" dirty="0" err="1">
                <a:solidFill>
                  <a:schemeClr val="bg1"/>
                </a:solidFill>
              </a:rPr>
              <a:t>điện</a:t>
            </a:r>
            <a:endParaRPr lang="en-US" sz="2400" dirty="0">
              <a:solidFill>
                <a:schemeClr val="bg1"/>
              </a:solidFill>
            </a:endParaRPr>
          </a:p>
          <a:p>
            <a:r>
              <a:rPr lang="en-US" sz="2400" dirty="0" err="1">
                <a:solidFill>
                  <a:schemeClr val="bg1"/>
                </a:solidFill>
              </a:rPr>
              <a:t>NHÓM</a:t>
            </a:r>
            <a:r>
              <a:rPr lang="en-US" sz="2400" dirty="0">
                <a:solidFill>
                  <a:schemeClr val="bg1"/>
                </a:solidFill>
              </a:rPr>
              <a:t> 3: </a:t>
            </a:r>
            <a:r>
              <a:rPr lang="en-US" sz="2400" dirty="0" err="1">
                <a:solidFill>
                  <a:schemeClr val="bg1"/>
                </a:solidFill>
              </a:rPr>
              <a:t>Tìm</a:t>
            </a:r>
            <a:r>
              <a:rPr lang="en-US" sz="2400" dirty="0">
                <a:solidFill>
                  <a:schemeClr val="bg1"/>
                </a:solidFill>
              </a:rPr>
              <a:t> </a:t>
            </a:r>
            <a:r>
              <a:rPr lang="en-US" sz="2400" dirty="0" err="1">
                <a:solidFill>
                  <a:schemeClr val="bg1"/>
                </a:solidFill>
              </a:rPr>
              <a:t>hiểu</a:t>
            </a:r>
            <a:r>
              <a:rPr lang="en-US" sz="2400" dirty="0">
                <a:solidFill>
                  <a:schemeClr val="bg1"/>
                </a:solidFill>
              </a:rPr>
              <a:t> </a:t>
            </a:r>
            <a:r>
              <a:rPr lang="en-US" sz="2400" dirty="0" err="1">
                <a:solidFill>
                  <a:schemeClr val="bg1"/>
                </a:solidFill>
              </a:rPr>
              <a:t>về</a:t>
            </a:r>
            <a:r>
              <a:rPr lang="en-US" sz="2400" dirty="0">
                <a:solidFill>
                  <a:schemeClr val="bg1"/>
                </a:solidFill>
              </a:rPr>
              <a:t> </a:t>
            </a:r>
            <a:r>
              <a:rPr lang="en-US" sz="2400" dirty="0" err="1">
                <a:solidFill>
                  <a:schemeClr val="bg1"/>
                </a:solidFill>
              </a:rPr>
              <a:t>tính</a:t>
            </a:r>
            <a:r>
              <a:rPr lang="en-US" sz="2400" dirty="0">
                <a:solidFill>
                  <a:schemeClr val="bg1"/>
                </a:solidFill>
              </a:rPr>
              <a:t> </a:t>
            </a:r>
            <a:r>
              <a:rPr lang="en-US" sz="2400" dirty="0" err="1">
                <a:solidFill>
                  <a:schemeClr val="bg1"/>
                </a:solidFill>
              </a:rPr>
              <a:t>dẫn</a:t>
            </a:r>
            <a:r>
              <a:rPr lang="en-US" sz="2400" dirty="0">
                <a:solidFill>
                  <a:schemeClr val="bg1"/>
                </a:solidFill>
              </a:rPr>
              <a:t> </a:t>
            </a:r>
            <a:r>
              <a:rPr lang="en-US" sz="2400" dirty="0" err="1">
                <a:solidFill>
                  <a:schemeClr val="bg1"/>
                </a:solidFill>
              </a:rPr>
              <a:t>nhiệt</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kim</a:t>
            </a:r>
            <a:r>
              <a:rPr lang="en-US" sz="2400" dirty="0">
                <a:solidFill>
                  <a:schemeClr val="bg1"/>
                </a:solidFill>
              </a:rPr>
              <a:t> </a:t>
            </a:r>
            <a:r>
              <a:rPr lang="en-US" sz="2400" dirty="0" err="1">
                <a:solidFill>
                  <a:schemeClr val="bg1"/>
                </a:solidFill>
              </a:rPr>
              <a:t>loại</a:t>
            </a:r>
            <a:endParaRPr lang="en-US" sz="2400" dirty="0">
              <a:solidFill>
                <a:schemeClr val="bg1"/>
              </a:solidFill>
            </a:endParaRPr>
          </a:p>
          <a:p>
            <a:r>
              <a:rPr lang="en-US" sz="2400" dirty="0" err="1">
                <a:solidFill>
                  <a:schemeClr val="bg1"/>
                </a:solidFill>
              </a:rPr>
              <a:t>NHÓM</a:t>
            </a:r>
            <a:r>
              <a:rPr lang="en-US" sz="2400" dirty="0">
                <a:solidFill>
                  <a:schemeClr val="bg1"/>
                </a:solidFill>
              </a:rPr>
              <a:t> 4: </a:t>
            </a:r>
            <a:r>
              <a:rPr lang="en-US" sz="2400" dirty="0" err="1">
                <a:solidFill>
                  <a:schemeClr val="bg1"/>
                </a:solidFill>
              </a:rPr>
              <a:t>Tìm</a:t>
            </a:r>
            <a:r>
              <a:rPr lang="en-US" sz="2400" dirty="0">
                <a:solidFill>
                  <a:schemeClr val="bg1"/>
                </a:solidFill>
              </a:rPr>
              <a:t> </a:t>
            </a:r>
            <a:r>
              <a:rPr lang="en-US" sz="2400" dirty="0" err="1">
                <a:solidFill>
                  <a:schemeClr val="bg1"/>
                </a:solidFill>
              </a:rPr>
              <a:t>hiểu</a:t>
            </a:r>
            <a:r>
              <a:rPr lang="en-US" sz="2400" dirty="0">
                <a:solidFill>
                  <a:schemeClr val="bg1"/>
                </a:solidFill>
              </a:rPr>
              <a:t> </a:t>
            </a:r>
            <a:r>
              <a:rPr lang="en-US" sz="2400" dirty="0" err="1">
                <a:solidFill>
                  <a:schemeClr val="bg1"/>
                </a:solidFill>
              </a:rPr>
              <a:t>tính</a:t>
            </a:r>
            <a:r>
              <a:rPr lang="en-US" sz="2400" dirty="0">
                <a:solidFill>
                  <a:schemeClr val="bg1"/>
                </a:solidFill>
              </a:rPr>
              <a:t> </a:t>
            </a:r>
            <a:r>
              <a:rPr lang="en-US" sz="2400" dirty="0" err="1">
                <a:solidFill>
                  <a:schemeClr val="bg1"/>
                </a:solidFill>
              </a:rPr>
              <a:t>ánh</a:t>
            </a:r>
            <a:r>
              <a:rPr lang="en-US" sz="2400" dirty="0">
                <a:solidFill>
                  <a:schemeClr val="bg1"/>
                </a:solidFill>
              </a:rPr>
              <a:t> </a:t>
            </a:r>
            <a:r>
              <a:rPr lang="en-US" sz="2400" dirty="0" err="1">
                <a:solidFill>
                  <a:schemeClr val="bg1"/>
                </a:solidFill>
              </a:rPr>
              <a:t>kim</a:t>
            </a:r>
            <a:endParaRPr lang="en-US" sz="2400" dirty="0">
              <a:solidFill>
                <a:schemeClr val="bg1"/>
              </a:solidFill>
            </a:endParaRPr>
          </a:p>
        </p:txBody>
      </p:sp>
    </p:spTree>
    <p:extLst>
      <p:ext uri="{BB962C8B-B14F-4D97-AF65-F5344CB8AC3E}">
        <p14:creationId xmlns:p14="http://schemas.microsoft.com/office/powerpoint/2010/main" val="137834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1999" cy="6858000"/>
          </a:xfrm>
          <a:prstGeom prst="rect">
            <a:avLst/>
          </a:prstGeom>
        </p:spPr>
      </p:pic>
      <p:sp>
        <p:nvSpPr>
          <p:cNvPr id="5" name="Rectangle 4"/>
          <p:cNvSpPr/>
          <p:nvPr/>
        </p:nvSpPr>
        <p:spPr>
          <a:xfrm>
            <a:off x="699281" y="900381"/>
            <a:ext cx="1932772" cy="461665"/>
          </a:xfrm>
          <a:prstGeom prst="rect">
            <a:avLst/>
          </a:prstGeom>
        </p:spPr>
        <p:txBody>
          <a:bodyPr wrap="none">
            <a:spAutoFit/>
          </a:bodyPr>
          <a:lstStyle/>
          <a:p>
            <a:pPr algn="ctr"/>
            <a:r>
              <a:rPr lang="en-US" altLang="zh-CN" sz="2400" dirty="0">
                <a:solidFill>
                  <a:srgbClr val="FFFF00"/>
                </a:solidFill>
                <a:latin typeface="Times New Roman" panose="02020603050405020304" pitchFamily="18" charset="0"/>
                <a:ea typeface="方正卡通简体" pitchFamily="65" charset="-122"/>
                <a:cs typeface="Times New Roman" panose="02020603050405020304" pitchFamily="18" charset="0"/>
              </a:rPr>
              <a:t>1</a:t>
            </a: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 </a:t>
            </a:r>
            <a:r>
              <a:rPr lang="en-US" altLang="zh-CN" sz="2400" dirty="0" err="1" smtClean="0">
                <a:solidFill>
                  <a:srgbClr val="FFFF00"/>
                </a:solidFill>
                <a:latin typeface="Times New Roman" panose="02020603050405020304" pitchFamily="18" charset="0"/>
                <a:ea typeface="方正卡通简体" pitchFamily="65" charset="-122"/>
                <a:cs typeface="Times New Roman" panose="02020603050405020304" pitchFamily="18" charset="0"/>
              </a:rPr>
              <a:t>TÍNH</a:t>
            </a: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 </a:t>
            </a:r>
            <a:r>
              <a:rPr lang="en-US" altLang="zh-CN" sz="2400" dirty="0" err="1">
                <a:solidFill>
                  <a:srgbClr val="FFFF00"/>
                </a:solidFill>
                <a:latin typeface="Times New Roman" panose="02020603050405020304" pitchFamily="18" charset="0"/>
                <a:ea typeface="方正卡通简体" pitchFamily="65" charset="-122"/>
                <a:cs typeface="Times New Roman" panose="02020603050405020304" pitchFamily="18" charset="0"/>
              </a:rPr>
              <a:t>DẺO</a:t>
            </a:r>
            <a:endParaRPr lang="zh-CN" altLang="en-US" sz="2400" dirty="0">
              <a:solidFill>
                <a:srgbClr val="FFFF00"/>
              </a:solidFill>
              <a:latin typeface="Times New Roman" panose="02020603050405020304" pitchFamily="18" charset="0"/>
              <a:ea typeface="方正卡通简体" pitchFamily="65" charset="-122"/>
              <a:cs typeface="Times New Roman" panose="02020603050405020304" pitchFamily="18" charset="0"/>
            </a:endParaRPr>
          </a:p>
        </p:txBody>
      </p:sp>
      <p:sp>
        <p:nvSpPr>
          <p:cNvPr id="6" name="TextBox 5"/>
          <p:cNvSpPr txBox="1"/>
          <p:nvPr/>
        </p:nvSpPr>
        <p:spPr>
          <a:xfrm>
            <a:off x="1030309" y="1493951"/>
            <a:ext cx="8371267" cy="461665"/>
          </a:xfrm>
          <a:prstGeom prst="rect">
            <a:avLst/>
          </a:prstGeom>
          <a:noFill/>
        </p:spPr>
        <p:txBody>
          <a:bodyPr wrap="squar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Hầu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hết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kim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loại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tính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dẻo</a:t>
            </a:r>
            <a:r>
              <a:rPr lang="en-US"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719297" y="1980059"/>
            <a:ext cx="1939955" cy="461665"/>
          </a:xfrm>
          <a:prstGeom prst="rect">
            <a:avLst/>
          </a:prstGeom>
        </p:spPr>
        <p:txBody>
          <a:bodyPr wrap="none">
            <a:spAutoFit/>
          </a:bodyPr>
          <a:lstStyle/>
          <a:p>
            <a:pPr algn="ct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2.  </a:t>
            </a:r>
            <a:r>
              <a:rPr lang="en-US" altLang="zh-CN" sz="2400" dirty="0" err="1" smtClean="0">
                <a:solidFill>
                  <a:srgbClr val="FFFF00"/>
                </a:solidFill>
                <a:latin typeface="Times New Roman" panose="02020603050405020304" pitchFamily="18" charset="0"/>
                <a:ea typeface="方正卡通简体" pitchFamily="65" charset="-122"/>
                <a:cs typeface="Times New Roman" panose="02020603050405020304" pitchFamily="18" charset="0"/>
              </a:rPr>
              <a:t>ÁNH</a:t>
            </a: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 KIM</a:t>
            </a:r>
            <a:endParaRPr lang="zh-CN" altLang="en-US" sz="2400" dirty="0">
              <a:solidFill>
                <a:srgbClr val="FFFF00"/>
              </a:solidFill>
              <a:latin typeface="Times New Roman" panose="02020603050405020304" pitchFamily="18" charset="0"/>
              <a:ea typeface="方正卡通简体" pitchFamily="65" charset="-122"/>
              <a:cs typeface="Times New Roman" panose="02020603050405020304" pitchFamily="18" charset="0"/>
            </a:endParaRPr>
          </a:p>
        </p:txBody>
      </p:sp>
      <p:sp>
        <p:nvSpPr>
          <p:cNvPr id="8" name="TextBox 7"/>
          <p:cNvSpPr txBox="1"/>
          <p:nvPr/>
        </p:nvSpPr>
        <p:spPr>
          <a:xfrm>
            <a:off x="1053919" y="2573629"/>
            <a:ext cx="8371267" cy="830997"/>
          </a:xfrm>
          <a:prstGeom prst="rect">
            <a:avLst/>
          </a:prstGeom>
          <a:noFill/>
        </p:spPr>
        <p:txBody>
          <a:bodyPr wrap="squar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 Kim </a:t>
            </a:r>
            <a:r>
              <a:rPr lang="en-US" sz="2400" dirty="0" err="1" smtClean="0">
                <a:solidFill>
                  <a:schemeClr val="bg1"/>
                </a:solidFill>
                <a:latin typeface="Times New Roman" panose="02020603050405020304" pitchFamily="18" charset="0"/>
                <a:cs typeface="Times New Roman" panose="02020603050405020304" pitchFamily="18" charset="0"/>
              </a:rPr>
              <a:t>loại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tính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ánh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kim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Nhờ</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tính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chất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này</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một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số</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kim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loại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được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sử</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dụng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làm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đồ</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trang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sức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như</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Vàng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bạc</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730027" y="3484877"/>
            <a:ext cx="2832828" cy="461665"/>
          </a:xfrm>
          <a:prstGeom prst="rect">
            <a:avLst/>
          </a:prstGeom>
        </p:spPr>
        <p:txBody>
          <a:bodyPr wrap="none">
            <a:spAutoFit/>
          </a:bodyPr>
          <a:lstStyle/>
          <a:p>
            <a:pPr algn="ct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3. </a:t>
            </a:r>
            <a:r>
              <a:rPr lang="en-US" altLang="zh-CN" sz="2400" dirty="0" err="1" smtClean="0">
                <a:solidFill>
                  <a:srgbClr val="FFFF00"/>
                </a:solidFill>
                <a:latin typeface="Times New Roman" panose="02020603050405020304" pitchFamily="18" charset="0"/>
                <a:ea typeface="方正卡通简体" pitchFamily="65" charset="-122"/>
                <a:cs typeface="Times New Roman" panose="02020603050405020304" pitchFamily="18" charset="0"/>
              </a:rPr>
              <a:t>TÍNH</a:t>
            </a: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 </a:t>
            </a:r>
            <a:r>
              <a:rPr lang="en-US" altLang="zh-CN" sz="2400" dirty="0" err="1" smtClean="0">
                <a:solidFill>
                  <a:srgbClr val="FFFF00"/>
                </a:solidFill>
                <a:latin typeface="Times New Roman" panose="02020603050405020304" pitchFamily="18" charset="0"/>
                <a:ea typeface="方正卡通简体" pitchFamily="65" charset="-122"/>
                <a:cs typeface="Times New Roman" panose="02020603050405020304" pitchFamily="18" charset="0"/>
              </a:rPr>
              <a:t>DẪN</a:t>
            </a: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 </a:t>
            </a:r>
            <a:r>
              <a:rPr lang="en-US" altLang="zh-CN" sz="2400" dirty="0" err="1" smtClean="0">
                <a:solidFill>
                  <a:srgbClr val="FFFF00"/>
                </a:solidFill>
                <a:latin typeface="Times New Roman" panose="02020603050405020304" pitchFamily="18" charset="0"/>
                <a:ea typeface="方正卡通简体" pitchFamily="65" charset="-122"/>
                <a:cs typeface="Times New Roman" panose="02020603050405020304" pitchFamily="18" charset="0"/>
              </a:rPr>
              <a:t>ĐIỆN</a:t>
            </a:r>
            <a:endParaRPr lang="zh-CN" altLang="en-US" sz="2400" dirty="0">
              <a:solidFill>
                <a:srgbClr val="FFFF00"/>
              </a:solidFill>
              <a:latin typeface="Times New Roman" panose="02020603050405020304" pitchFamily="18" charset="0"/>
              <a:ea typeface="方正卡通简体" pitchFamily="65" charset="-122"/>
              <a:cs typeface="Times New Roman" panose="02020603050405020304" pitchFamily="18" charset="0"/>
            </a:endParaRPr>
          </a:p>
        </p:txBody>
      </p:sp>
      <p:sp>
        <p:nvSpPr>
          <p:cNvPr id="10" name="TextBox 9"/>
          <p:cNvSpPr txBox="1"/>
          <p:nvPr/>
        </p:nvSpPr>
        <p:spPr>
          <a:xfrm>
            <a:off x="1053919" y="3986114"/>
            <a:ext cx="8371267" cy="461665"/>
          </a:xfrm>
          <a:prstGeom prst="rect">
            <a:avLst/>
          </a:prstGeom>
          <a:noFill/>
        </p:spPr>
        <p:txBody>
          <a:bodyPr wrap="squar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 Kim </a:t>
            </a:r>
            <a:r>
              <a:rPr lang="en-US" sz="2400" dirty="0" err="1" smtClean="0">
                <a:solidFill>
                  <a:schemeClr val="bg1"/>
                </a:solidFill>
                <a:latin typeface="Times New Roman" panose="02020603050405020304" pitchFamily="18" charset="0"/>
                <a:cs typeface="Times New Roman" panose="02020603050405020304" pitchFamily="18" charset="0"/>
              </a:rPr>
              <a:t>loại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tính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dẫn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điện</a:t>
            </a:r>
            <a:r>
              <a:rPr lang="en-US" sz="2400" dirty="0" smtClean="0">
                <a:solidFill>
                  <a:schemeClr val="bg1"/>
                </a:solidFill>
                <a:latin typeface="Times New Roman" panose="02020603050405020304" pitchFamily="18" charset="0"/>
                <a:cs typeface="Times New Roman" panose="02020603050405020304" pitchFamily="18" charset="0"/>
              </a:rPr>
              <a:t>.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665667" y="270456"/>
            <a:ext cx="6924541" cy="523220"/>
          </a:xfrm>
          <a:prstGeom prst="rect">
            <a:avLst/>
          </a:prstGeom>
          <a:noFill/>
        </p:spPr>
        <p:txBody>
          <a:bodyPr wrap="square" rtlCol="0">
            <a:spAutoFit/>
          </a:bodyPr>
          <a:lstStyle/>
          <a:p>
            <a:r>
              <a:rPr lang="en-US" sz="2800" dirty="0" err="1" smtClean="0">
                <a:solidFill>
                  <a:srgbClr val="FF0000"/>
                </a:solidFill>
              </a:rPr>
              <a:t>Tiết</a:t>
            </a:r>
            <a:r>
              <a:rPr lang="en-US" sz="2800" dirty="0" smtClean="0">
                <a:solidFill>
                  <a:srgbClr val="FF0000"/>
                </a:solidFill>
              </a:rPr>
              <a:t> 21: </a:t>
            </a:r>
            <a:r>
              <a:rPr lang="en-US" sz="2800" dirty="0" err="1" smtClean="0">
                <a:solidFill>
                  <a:srgbClr val="FF0000"/>
                </a:solidFill>
              </a:rPr>
              <a:t>TÍNH</a:t>
            </a:r>
            <a:r>
              <a:rPr lang="en-US" sz="2800" dirty="0" smtClean="0">
                <a:solidFill>
                  <a:srgbClr val="FF0000"/>
                </a:solidFill>
              </a:rPr>
              <a:t> </a:t>
            </a:r>
            <a:r>
              <a:rPr lang="en-US" sz="2800" dirty="0" err="1" smtClean="0">
                <a:solidFill>
                  <a:srgbClr val="FF0000"/>
                </a:solidFill>
              </a:rPr>
              <a:t>CHẤT</a:t>
            </a:r>
            <a:r>
              <a:rPr lang="en-US" sz="2800" dirty="0" smtClean="0">
                <a:solidFill>
                  <a:srgbClr val="FF0000"/>
                </a:solidFill>
              </a:rPr>
              <a:t> </a:t>
            </a:r>
            <a:r>
              <a:rPr lang="en-US" sz="2800" dirty="0" err="1" smtClean="0">
                <a:solidFill>
                  <a:srgbClr val="FF0000"/>
                </a:solidFill>
              </a:rPr>
              <a:t>VẬT</a:t>
            </a:r>
            <a:r>
              <a:rPr lang="en-US" sz="2800" dirty="0" smtClean="0">
                <a:solidFill>
                  <a:srgbClr val="FF0000"/>
                </a:solidFill>
              </a:rPr>
              <a:t> </a:t>
            </a:r>
            <a:r>
              <a:rPr lang="en-US" sz="2800" dirty="0" err="1" smtClean="0">
                <a:solidFill>
                  <a:srgbClr val="FF0000"/>
                </a:solidFill>
              </a:rPr>
              <a:t>LÝ</a:t>
            </a:r>
            <a:r>
              <a:rPr lang="en-US" sz="2800" dirty="0" smtClean="0">
                <a:solidFill>
                  <a:srgbClr val="FF0000"/>
                </a:solidFill>
              </a:rPr>
              <a:t> </a:t>
            </a:r>
            <a:r>
              <a:rPr lang="en-US" sz="2800" dirty="0" err="1" smtClean="0">
                <a:solidFill>
                  <a:srgbClr val="FF0000"/>
                </a:solidFill>
              </a:rPr>
              <a:t>CỦA</a:t>
            </a:r>
            <a:r>
              <a:rPr lang="en-US" sz="2800" dirty="0" smtClean="0">
                <a:solidFill>
                  <a:srgbClr val="FF0000"/>
                </a:solidFill>
              </a:rPr>
              <a:t> KIM </a:t>
            </a:r>
            <a:r>
              <a:rPr lang="en-US" sz="2800" dirty="0" err="1" smtClean="0">
                <a:solidFill>
                  <a:srgbClr val="FF0000"/>
                </a:solidFill>
              </a:rPr>
              <a:t>LOẠI</a:t>
            </a:r>
            <a:endParaRPr lang="en-US" sz="2800" dirty="0">
              <a:solidFill>
                <a:srgbClr val="FF0000"/>
              </a:solidFill>
            </a:endParaRPr>
          </a:p>
        </p:txBody>
      </p:sp>
    </p:spTree>
    <p:extLst>
      <p:ext uri="{BB962C8B-B14F-4D97-AF65-F5344CB8AC3E}">
        <p14:creationId xmlns:p14="http://schemas.microsoft.com/office/powerpoint/2010/main" val="154478419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9287" y="596348"/>
            <a:ext cx="5486400" cy="461665"/>
          </a:xfrm>
          <a:prstGeom prst="rect">
            <a:avLst/>
          </a:prstGeom>
          <a:noFill/>
        </p:spPr>
        <p:txBody>
          <a:bodyPr wrap="square" rtlCol="0">
            <a:spAutoFit/>
          </a:bodyPr>
          <a:lstStyle/>
          <a:p>
            <a:r>
              <a:rPr lang="en-US" sz="2400" dirty="0" err="1">
                <a:solidFill>
                  <a:srgbClr val="FF0000"/>
                </a:solidFill>
              </a:rPr>
              <a:t>VÌ</a:t>
            </a:r>
            <a:r>
              <a:rPr lang="en-US" sz="2400" dirty="0">
                <a:solidFill>
                  <a:srgbClr val="FF0000"/>
                </a:solidFill>
              </a:rPr>
              <a:t> SAO KIM </a:t>
            </a:r>
            <a:r>
              <a:rPr lang="en-US" sz="2400" dirty="0" err="1">
                <a:solidFill>
                  <a:srgbClr val="FF0000"/>
                </a:solidFill>
              </a:rPr>
              <a:t>LOẠI</a:t>
            </a:r>
            <a:r>
              <a:rPr lang="en-US" sz="2400" dirty="0">
                <a:solidFill>
                  <a:srgbClr val="FF0000"/>
                </a:solidFill>
              </a:rPr>
              <a:t> </a:t>
            </a:r>
            <a:r>
              <a:rPr lang="en-US" sz="2400" dirty="0" err="1">
                <a:solidFill>
                  <a:srgbClr val="FF0000"/>
                </a:solidFill>
              </a:rPr>
              <a:t>CÓ</a:t>
            </a:r>
            <a:r>
              <a:rPr lang="en-US" sz="2400" dirty="0">
                <a:solidFill>
                  <a:srgbClr val="FF0000"/>
                </a:solidFill>
              </a:rPr>
              <a:t> </a:t>
            </a:r>
            <a:r>
              <a:rPr lang="en-US" sz="2400" dirty="0" err="1">
                <a:solidFill>
                  <a:srgbClr val="FF0000"/>
                </a:solidFill>
              </a:rPr>
              <a:t>TÍNH</a:t>
            </a:r>
            <a:r>
              <a:rPr lang="en-US" sz="2400" dirty="0">
                <a:solidFill>
                  <a:srgbClr val="FF0000"/>
                </a:solidFill>
              </a:rPr>
              <a:t> </a:t>
            </a:r>
            <a:r>
              <a:rPr lang="en-US" sz="2400" dirty="0" err="1">
                <a:solidFill>
                  <a:srgbClr val="FF0000"/>
                </a:solidFill>
              </a:rPr>
              <a:t>DẪN</a:t>
            </a:r>
            <a:r>
              <a:rPr lang="en-US" sz="2400" dirty="0">
                <a:solidFill>
                  <a:srgbClr val="FF0000"/>
                </a:solidFill>
              </a:rPr>
              <a:t> </a:t>
            </a:r>
            <a:r>
              <a:rPr lang="en-US" sz="2400" dirty="0" err="1" smtClean="0">
                <a:solidFill>
                  <a:srgbClr val="FF0000"/>
                </a:solidFill>
              </a:rPr>
              <a:t>ĐIỆN</a:t>
            </a:r>
            <a:r>
              <a:rPr lang="en-US" sz="2400" dirty="0">
                <a:solidFill>
                  <a:srgbClr val="FF0000"/>
                </a:solidFill>
              </a:rPr>
              <a:t>?</a:t>
            </a:r>
          </a:p>
        </p:txBody>
      </p:sp>
    </p:spTree>
    <p:extLst>
      <p:ext uri="{BB962C8B-B14F-4D97-AF65-F5344CB8AC3E}">
        <p14:creationId xmlns:p14="http://schemas.microsoft.com/office/powerpoint/2010/main" val="2984222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8"/>
          <p:cNvSpPr/>
          <p:nvPr/>
        </p:nvSpPr>
        <p:spPr>
          <a:xfrm>
            <a:off x="528034" y="536741"/>
            <a:ext cx="11101589" cy="1569660"/>
          </a:xfrm>
          <a:prstGeom prst="rect">
            <a:avLst/>
          </a:prstGeom>
        </p:spPr>
        <p:txBody>
          <a:bodyPr wrap="square">
            <a:spAutoFit/>
          </a:bodyPr>
          <a:lstStyle/>
          <a:p>
            <a:pPr algn="ctr"/>
            <a:r>
              <a:rPr lang="en-US" altLang="zh-CN" sz="4800" dirty="0" err="1" smtClean="0">
                <a:solidFill>
                  <a:srgbClr val="FF0000"/>
                </a:solidFill>
                <a:latin typeface="Adobe Garamond Pro Bold" panose="02020702060506020403" pitchFamily="18" charset="0"/>
                <a:ea typeface="方正卡通简体" pitchFamily="65" charset="-122"/>
              </a:rPr>
              <a:t>Dựa</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vào</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hình</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ảnh</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sau</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hãy</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cho</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cô</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biết</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kim</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loại</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còn</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có</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tính</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chất</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vật</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lý</a:t>
            </a:r>
            <a:r>
              <a:rPr lang="en-US" altLang="zh-CN" sz="4800" dirty="0" smtClean="0">
                <a:solidFill>
                  <a:srgbClr val="FF0000"/>
                </a:solidFill>
                <a:latin typeface="Adobe Garamond Pro Bold" panose="02020702060506020403" pitchFamily="18" charset="0"/>
                <a:ea typeface="方正卡通简体" pitchFamily="65" charset="-122"/>
              </a:rPr>
              <a:t> </a:t>
            </a:r>
            <a:r>
              <a:rPr lang="en-US" altLang="zh-CN" sz="4800" dirty="0" err="1" smtClean="0">
                <a:solidFill>
                  <a:srgbClr val="FF0000"/>
                </a:solidFill>
                <a:latin typeface="Adobe Garamond Pro Bold" panose="02020702060506020403" pitchFamily="18" charset="0"/>
                <a:ea typeface="方正卡通简体" pitchFamily="65" charset="-122"/>
              </a:rPr>
              <a:t>nào</a:t>
            </a:r>
            <a:r>
              <a:rPr lang="en-US" altLang="zh-CN" sz="4800" dirty="0" smtClean="0">
                <a:solidFill>
                  <a:srgbClr val="FF0000"/>
                </a:solidFill>
                <a:latin typeface="Adobe Garamond Pro Bold" panose="02020702060506020403" pitchFamily="18" charset="0"/>
                <a:ea typeface="方正卡通简体" pitchFamily="65" charset="-122"/>
              </a:rPr>
              <a:t>?</a:t>
            </a:r>
            <a:endParaRPr lang="zh-CN" altLang="en-US" sz="4800" dirty="0">
              <a:solidFill>
                <a:srgbClr val="FF0000"/>
              </a:solidFill>
              <a:latin typeface="Adobe Garamond Pro Bold" panose="02020702060506020403" pitchFamily="18" charset="0"/>
              <a:ea typeface="方正卡通简体" pitchFamily="65" charset="-122"/>
            </a:endParaRPr>
          </a:p>
        </p:txBody>
      </p:sp>
      <p:pic>
        <p:nvPicPr>
          <p:cNvPr id="2" name="Picture 1"/>
          <p:cNvPicPr>
            <a:picLocks noChangeAspect="1"/>
          </p:cNvPicPr>
          <p:nvPr/>
        </p:nvPicPr>
        <p:blipFill>
          <a:blip r:embed="rId3"/>
          <a:stretch>
            <a:fillRect/>
          </a:stretch>
        </p:blipFill>
        <p:spPr>
          <a:xfrm>
            <a:off x="1477705" y="2768867"/>
            <a:ext cx="4143903" cy="2346320"/>
          </a:xfrm>
          <a:prstGeom prst="rect">
            <a:avLst/>
          </a:prstGeom>
        </p:spPr>
      </p:pic>
      <p:pic>
        <p:nvPicPr>
          <p:cNvPr id="9" name="Picture 8"/>
          <p:cNvPicPr>
            <a:picLocks noChangeAspect="1"/>
          </p:cNvPicPr>
          <p:nvPr/>
        </p:nvPicPr>
        <p:blipFill>
          <a:blip r:embed="rId4"/>
          <a:stretch>
            <a:fillRect/>
          </a:stretch>
        </p:blipFill>
        <p:spPr>
          <a:xfrm>
            <a:off x="6780591" y="2768866"/>
            <a:ext cx="3586901" cy="2388877"/>
          </a:xfrm>
          <a:prstGeom prst="rect">
            <a:avLst/>
          </a:prstGeom>
        </p:spPr>
      </p:pic>
    </p:spTree>
    <p:extLst>
      <p:ext uri="{BB962C8B-B14F-4D97-AF65-F5344CB8AC3E}">
        <p14:creationId xmlns:p14="http://schemas.microsoft.com/office/powerpoint/2010/main" val="3528409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1999" cy="6858000"/>
          </a:xfrm>
          <a:prstGeom prst="rect">
            <a:avLst/>
          </a:prstGeom>
        </p:spPr>
      </p:pic>
      <p:sp>
        <p:nvSpPr>
          <p:cNvPr id="5" name="Rectangle 4"/>
          <p:cNvSpPr/>
          <p:nvPr/>
        </p:nvSpPr>
        <p:spPr>
          <a:xfrm>
            <a:off x="699281" y="900381"/>
            <a:ext cx="1932772" cy="461665"/>
          </a:xfrm>
          <a:prstGeom prst="rect">
            <a:avLst/>
          </a:prstGeom>
        </p:spPr>
        <p:txBody>
          <a:bodyPr wrap="none">
            <a:spAutoFit/>
          </a:bodyPr>
          <a:lstStyle/>
          <a:p>
            <a:pPr algn="ctr"/>
            <a:r>
              <a:rPr lang="en-US" altLang="zh-CN" sz="2400" dirty="0">
                <a:solidFill>
                  <a:srgbClr val="FFFF00"/>
                </a:solidFill>
                <a:latin typeface="Times New Roman" panose="02020603050405020304" pitchFamily="18" charset="0"/>
                <a:ea typeface="方正卡通简体" pitchFamily="65" charset="-122"/>
                <a:cs typeface="Times New Roman" panose="02020603050405020304" pitchFamily="18" charset="0"/>
              </a:rPr>
              <a:t>1</a:t>
            </a: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 </a:t>
            </a:r>
            <a:r>
              <a:rPr lang="en-US" altLang="zh-CN" sz="2400" dirty="0" err="1" smtClean="0">
                <a:solidFill>
                  <a:srgbClr val="FFFF00"/>
                </a:solidFill>
                <a:latin typeface="Times New Roman" panose="02020603050405020304" pitchFamily="18" charset="0"/>
                <a:ea typeface="方正卡通简体" pitchFamily="65" charset="-122"/>
                <a:cs typeface="Times New Roman" panose="02020603050405020304" pitchFamily="18" charset="0"/>
              </a:rPr>
              <a:t>TÍNH</a:t>
            </a: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 </a:t>
            </a:r>
            <a:r>
              <a:rPr lang="en-US" altLang="zh-CN" sz="2400" dirty="0" err="1">
                <a:solidFill>
                  <a:srgbClr val="FFFF00"/>
                </a:solidFill>
                <a:latin typeface="Times New Roman" panose="02020603050405020304" pitchFamily="18" charset="0"/>
                <a:ea typeface="方正卡通简体" pitchFamily="65" charset="-122"/>
                <a:cs typeface="Times New Roman" panose="02020603050405020304" pitchFamily="18" charset="0"/>
              </a:rPr>
              <a:t>DẺO</a:t>
            </a:r>
            <a:endParaRPr lang="zh-CN" altLang="en-US" sz="2400" dirty="0">
              <a:solidFill>
                <a:srgbClr val="FFFF00"/>
              </a:solidFill>
              <a:latin typeface="Times New Roman" panose="02020603050405020304" pitchFamily="18" charset="0"/>
              <a:ea typeface="方正卡通简体" pitchFamily="65" charset="-122"/>
              <a:cs typeface="Times New Roman" panose="02020603050405020304" pitchFamily="18" charset="0"/>
            </a:endParaRPr>
          </a:p>
        </p:txBody>
      </p:sp>
      <p:sp>
        <p:nvSpPr>
          <p:cNvPr id="6" name="TextBox 5"/>
          <p:cNvSpPr txBox="1"/>
          <p:nvPr/>
        </p:nvSpPr>
        <p:spPr>
          <a:xfrm>
            <a:off x="1030309" y="1493951"/>
            <a:ext cx="8371267" cy="461665"/>
          </a:xfrm>
          <a:prstGeom prst="rect">
            <a:avLst/>
          </a:prstGeom>
          <a:noFill/>
        </p:spPr>
        <p:txBody>
          <a:bodyPr wrap="squar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Hầu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hết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kim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loại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tính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dẻo</a:t>
            </a:r>
            <a:r>
              <a:rPr lang="en-US"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719297" y="1980059"/>
            <a:ext cx="1939955" cy="461665"/>
          </a:xfrm>
          <a:prstGeom prst="rect">
            <a:avLst/>
          </a:prstGeom>
        </p:spPr>
        <p:txBody>
          <a:bodyPr wrap="none">
            <a:spAutoFit/>
          </a:bodyPr>
          <a:lstStyle/>
          <a:p>
            <a:pPr algn="ct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2.  </a:t>
            </a:r>
            <a:r>
              <a:rPr lang="en-US" altLang="zh-CN" sz="2400" dirty="0" err="1" smtClean="0">
                <a:solidFill>
                  <a:srgbClr val="FFFF00"/>
                </a:solidFill>
                <a:latin typeface="Times New Roman" panose="02020603050405020304" pitchFamily="18" charset="0"/>
                <a:ea typeface="方正卡通简体" pitchFamily="65" charset="-122"/>
                <a:cs typeface="Times New Roman" panose="02020603050405020304" pitchFamily="18" charset="0"/>
              </a:rPr>
              <a:t>ÁNH</a:t>
            </a: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 KIM</a:t>
            </a:r>
            <a:endParaRPr lang="zh-CN" altLang="en-US" sz="2400" dirty="0">
              <a:solidFill>
                <a:srgbClr val="FFFF00"/>
              </a:solidFill>
              <a:latin typeface="Times New Roman" panose="02020603050405020304" pitchFamily="18" charset="0"/>
              <a:ea typeface="方正卡通简体" pitchFamily="65" charset="-122"/>
              <a:cs typeface="Times New Roman" panose="02020603050405020304" pitchFamily="18" charset="0"/>
            </a:endParaRPr>
          </a:p>
        </p:txBody>
      </p:sp>
      <p:sp>
        <p:nvSpPr>
          <p:cNvPr id="8" name="TextBox 7"/>
          <p:cNvSpPr txBox="1"/>
          <p:nvPr/>
        </p:nvSpPr>
        <p:spPr>
          <a:xfrm>
            <a:off x="1053919" y="2573629"/>
            <a:ext cx="8371267" cy="830997"/>
          </a:xfrm>
          <a:prstGeom prst="rect">
            <a:avLst/>
          </a:prstGeom>
          <a:noFill/>
        </p:spPr>
        <p:txBody>
          <a:bodyPr wrap="squar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 Kim </a:t>
            </a:r>
            <a:r>
              <a:rPr lang="en-US" sz="2400" dirty="0" err="1" smtClean="0">
                <a:solidFill>
                  <a:schemeClr val="bg1"/>
                </a:solidFill>
                <a:latin typeface="Times New Roman" panose="02020603050405020304" pitchFamily="18" charset="0"/>
                <a:cs typeface="Times New Roman" panose="02020603050405020304" pitchFamily="18" charset="0"/>
              </a:rPr>
              <a:t>loại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tính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ánh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kim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Nhờ</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tính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chất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này</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một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số</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kim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loại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được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sử</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dụng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làm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đồ</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trang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sức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như</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Vàng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bạc</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730027" y="3484877"/>
            <a:ext cx="2832828" cy="461665"/>
          </a:xfrm>
          <a:prstGeom prst="rect">
            <a:avLst/>
          </a:prstGeom>
        </p:spPr>
        <p:txBody>
          <a:bodyPr wrap="none">
            <a:spAutoFit/>
          </a:bodyPr>
          <a:lstStyle/>
          <a:p>
            <a:pPr algn="ct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3. </a:t>
            </a:r>
            <a:r>
              <a:rPr lang="en-US" altLang="zh-CN" sz="2400" dirty="0" err="1" smtClean="0">
                <a:solidFill>
                  <a:srgbClr val="FFFF00"/>
                </a:solidFill>
                <a:latin typeface="Times New Roman" panose="02020603050405020304" pitchFamily="18" charset="0"/>
                <a:ea typeface="方正卡通简体" pitchFamily="65" charset="-122"/>
                <a:cs typeface="Times New Roman" panose="02020603050405020304" pitchFamily="18" charset="0"/>
              </a:rPr>
              <a:t>TÍNH</a:t>
            </a: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 </a:t>
            </a:r>
            <a:r>
              <a:rPr lang="en-US" altLang="zh-CN" sz="2400" dirty="0" err="1" smtClean="0">
                <a:solidFill>
                  <a:srgbClr val="FFFF00"/>
                </a:solidFill>
                <a:latin typeface="Times New Roman" panose="02020603050405020304" pitchFamily="18" charset="0"/>
                <a:ea typeface="方正卡通简体" pitchFamily="65" charset="-122"/>
                <a:cs typeface="Times New Roman" panose="02020603050405020304" pitchFamily="18" charset="0"/>
              </a:rPr>
              <a:t>DẪN</a:t>
            </a: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 </a:t>
            </a:r>
            <a:r>
              <a:rPr lang="en-US" altLang="zh-CN" sz="2400" dirty="0" err="1" smtClean="0">
                <a:solidFill>
                  <a:srgbClr val="FFFF00"/>
                </a:solidFill>
                <a:latin typeface="Times New Roman" panose="02020603050405020304" pitchFamily="18" charset="0"/>
                <a:ea typeface="方正卡通简体" pitchFamily="65" charset="-122"/>
                <a:cs typeface="Times New Roman" panose="02020603050405020304" pitchFamily="18" charset="0"/>
              </a:rPr>
              <a:t>ĐIỆN</a:t>
            </a:r>
            <a:endParaRPr lang="zh-CN" altLang="en-US" sz="2400" dirty="0">
              <a:solidFill>
                <a:srgbClr val="FFFF00"/>
              </a:solidFill>
              <a:latin typeface="Times New Roman" panose="02020603050405020304" pitchFamily="18" charset="0"/>
              <a:ea typeface="方正卡通简体" pitchFamily="65" charset="-122"/>
              <a:cs typeface="Times New Roman" panose="02020603050405020304" pitchFamily="18" charset="0"/>
            </a:endParaRPr>
          </a:p>
        </p:txBody>
      </p:sp>
      <p:sp>
        <p:nvSpPr>
          <p:cNvPr id="10" name="TextBox 9"/>
          <p:cNvSpPr txBox="1"/>
          <p:nvPr/>
        </p:nvSpPr>
        <p:spPr>
          <a:xfrm>
            <a:off x="1053919" y="3986114"/>
            <a:ext cx="11138080" cy="461665"/>
          </a:xfrm>
          <a:prstGeom prst="rect">
            <a:avLst/>
          </a:prstGeom>
          <a:noFill/>
        </p:spPr>
        <p:txBody>
          <a:bodyPr wrap="squar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 Kim </a:t>
            </a:r>
            <a:r>
              <a:rPr lang="en-US" sz="2400" dirty="0" err="1" smtClean="0">
                <a:solidFill>
                  <a:schemeClr val="bg1"/>
                </a:solidFill>
                <a:latin typeface="Times New Roman" panose="02020603050405020304" pitchFamily="18" charset="0"/>
                <a:cs typeface="Times New Roman" panose="02020603050405020304" pitchFamily="18" charset="0"/>
              </a:rPr>
              <a:t>loại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tính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dẫn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điện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Bạc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kim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loại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dẫn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điện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tốt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sau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đồng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nhôm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sắt</a:t>
            </a:r>
            <a:r>
              <a:rPr lang="en-US"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665667" y="270456"/>
            <a:ext cx="6924541" cy="523220"/>
          </a:xfrm>
          <a:prstGeom prst="rect">
            <a:avLst/>
          </a:prstGeom>
          <a:noFill/>
        </p:spPr>
        <p:txBody>
          <a:bodyPr wrap="square" rtlCol="0">
            <a:spAutoFit/>
          </a:bodyPr>
          <a:lstStyle/>
          <a:p>
            <a:r>
              <a:rPr lang="en-US" sz="2800" dirty="0" err="1" smtClean="0">
                <a:solidFill>
                  <a:srgbClr val="FF0000"/>
                </a:solidFill>
              </a:rPr>
              <a:t>Tiết</a:t>
            </a:r>
            <a:r>
              <a:rPr lang="en-US" sz="2800" dirty="0" smtClean="0">
                <a:solidFill>
                  <a:srgbClr val="FF0000"/>
                </a:solidFill>
              </a:rPr>
              <a:t> 21: </a:t>
            </a:r>
            <a:r>
              <a:rPr lang="en-US" sz="2800" dirty="0" err="1" smtClean="0">
                <a:solidFill>
                  <a:srgbClr val="FF0000"/>
                </a:solidFill>
              </a:rPr>
              <a:t>TÍNH</a:t>
            </a:r>
            <a:r>
              <a:rPr lang="en-US" sz="2800" dirty="0" smtClean="0">
                <a:solidFill>
                  <a:srgbClr val="FF0000"/>
                </a:solidFill>
              </a:rPr>
              <a:t> </a:t>
            </a:r>
            <a:r>
              <a:rPr lang="en-US" sz="2800" dirty="0" err="1" smtClean="0">
                <a:solidFill>
                  <a:srgbClr val="FF0000"/>
                </a:solidFill>
              </a:rPr>
              <a:t>CHẤT</a:t>
            </a:r>
            <a:r>
              <a:rPr lang="en-US" sz="2800" dirty="0" smtClean="0">
                <a:solidFill>
                  <a:srgbClr val="FF0000"/>
                </a:solidFill>
              </a:rPr>
              <a:t> </a:t>
            </a:r>
            <a:r>
              <a:rPr lang="en-US" sz="2800" dirty="0" err="1" smtClean="0">
                <a:solidFill>
                  <a:srgbClr val="FF0000"/>
                </a:solidFill>
              </a:rPr>
              <a:t>VẬT</a:t>
            </a:r>
            <a:r>
              <a:rPr lang="en-US" sz="2800" dirty="0" smtClean="0">
                <a:solidFill>
                  <a:srgbClr val="FF0000"/>
                </a:solidFill>
              </a:rPr>
              <a:t> </a:t>
            </a:r>
            <a:r>
              <a:rPr lang="en-US" sz="2800" dirty="0" err="1" smtClean="0">
                <a:solidFill>
                  <a:srgbClr val="FF0000"/>
                </a:solidFill>
              </a:rPr>
              <a:t>LÝ</a:t>
            </a:r>
            <a:r>
              <a:rPr lang="en-US" sz="2800" dirty="0" smtClean="0">
                <a:solidFill>
                  <a:srgbClr val="FF0000"/>
                </a:solidFill>
              </a:rPr>
              <a:t> </a:t>
            </a:r>
            <a:r>
              <a:rPr lang="en-US" sz="2800" dirty="0" err="1" smtClean="0">
                <a:solidFill>
                  <a:srgbClr val="FF0000"/>
                </a:solidFill>
              </a:rPr>
              <a:t>CỦA</a:t>
            </a:r>
            <a:r>
              <a:rPr lang="en-US" sz="2800" dirty="0" smtClean="0">
                <a:solidFill>
                  <a:srgbClr val="FF0000"/>
                </a:solidFill>
              </a:rPr>
              <a:t> KIM </a:t>
            </a:r>
            <a:r>
              <a:rPr lang="en-US" sz="2800" dirty="0" err="1" smtClean="0">
                <a:solidFill>
                  <a:srgbClr val="FF0000"/>
                </a:solidFill>
              </a:rPr>
              <a:t>LOẠI</a:t>
            </a:r>
            <a:endParaRPr lang="en-US" sz="2800" dirty="0">
              <a:solidFill>
                <a:srgbClr val="FF0000"/>
              </a:solidFill>
            </a:endParaRPr>
          </a:p>
        </p:txBody>
      </p:sp>
      <p:sp>
        <p:nvSpPr>
          <p:cNvPr id="11" name="Rectangle 10"/>
          <p:cNvSpPr/>
          <p:nvPr/>
        </p:nvSpPr>
        <p:spPr>
          <a:xfrm>
            <a:off x="685894" y="4410009"/>
            <a:ext cx="2968313" cy="461665"/>
          </a:xfrm>
          <a:prstGeom prst="rect">
            <a:avLst/>
          </a:prstGeom>
        </p:spPr>
        <p:txBody>
          <a:bodyPr wrap="none">
            <a:spAutoFit/>
          </a:bodyPr>
          <a:lstStyle/>
          <a:p>
            <a:pPr algn="ctr"/>
            <a:r>
              <a:rPr lang="en-US" altLang="zh-CN" sz="2400" dirty="0">
                <a:solidFill>
                  <a:srgbClr val="FFFF00"/>
                </a:solidFill>
                <a:latin typeface="Times New Roman" panose="02020603050405020304" pitchFamily="18" charset="0"/>
                <a:ea typeface="方正卡通简体" pitchFamily="65" charset="-122"/>
                <a:cs typeface="Times New Roman" panose="02020603050405020304" pitchFamily="18" charset="0"/>
              </a:rPr>
              <a:t>4</a:t>
            </a: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 </a:t>
            </a:r>
            <a:r>
              <a:rPr lang="en-US" altLang="zh-CN" sz="2400" dirty="0" err="1" smtClean="0">
                <a:solidFill>
                  <a:srgbClr val="FFFF00"/>
                </a:solidFill>
                <a:latin typeface="Times New Roman" panose="02020603050405020304" pitchFamily="18" charset="0"/>
                <a:ea typeface="方正卡通简体" pitchFamily="65" charset="-122"/>
                <a:cs typeface="Times New Roman" panose="02020603050405020304" pitchFamily="18" charset="0"/>
              </a:rPr>
              <a:t>TÍNH</a:t>
            </a: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 </a:t>
            </a:r>
            <a:r>
              <a:rPr lang="en-US" altLang="zh-CN" sz="2400" dirty="0" err="1" smtClean="0">
                <a:solidFill>
                  <a:srgbClr val="FFFF00"/>
                </a:solidFill>
                <a:latin typeface="Times New Roman" panose="02020603050405020304" pitchFamily="18" charset="0"/>
                <a:ea typeface="方正卡通简体" pitchFamily="65" charset="-122"/>
                <a:cs typeface="Times New Roman" panose="02020603050405020304" pitchFamily="18" charset="0"/>
              </a:rPr>
              <a:t>DẪN</a:t>
            </a:r>
            <a:r>
              <a:rPr lang="en-US" altLang="zh-CN" sz="2400" dirty="0" smtClean="0">
                <a:solidFill>
                  <a:srgbClr val="FFFF00"/>
                </a:solidFill>
                <a:latin typeface="Times New Roman" panose="02020603050405020304" pitchFamily="18" charset="0"/>
                <a:ea typeface="方正卡通简体" pitchFamily="65" charset="-122"/>
                <a:cs typeface="Times New Roman" panose="02020603050405020304" pitchFamily="18" charset="0"/>
              </a:rPr>
              <a:t> </a:t>
            </a:r>
            <a:r>
              <a:rPr lang="en-US" altLang="zh-CN" sz="2400" dirty="0" err="1" smtClean="0">
                <a:solidFill>
                  <a:srgbClr val="FFFF00"/>
                </a:solidFill>
                <a:latin typeface="Times New Roman" panose="02020603050405020304" pitchFamily="18" charset="0"/>
                <a:ea typeface="方正卡通简体" pitchFamily="65" charset="-122"/>
                <a:cs typeface="Times New Roman" panose="02020603050405020304" pitchFamily="18" charset="0"/>
              </a:rPr>
              <a:t>NHIỆT</a:t>
            </a:r>
            <a:endParaRPr lang="zh-CN" altLang="en-US" sz="2400" dirty="0">
              <a:solidFill>
                <a:srgbClr val="FFFF00"/>
              </a:solidFill>
              <a:latin typeface="Times New Roman" panose="02020603050405020304" pitchFamily="18" charset="0"/>
              <a:ea typeface="方正卡通简体" pitchFamily="65" charset="-122"/>
              <a:cs typeface="Times New Roman" panose="02020603050405020304" pitchFamily="18" charset="0"/>
            </a:endParaRPr>
          </a:p>
        </p:txBody>
      </p:sp>
      <p:sp>
        <p:nvSpPr>
          <p:cNvPr id="12" name="TextBox 11"/>
          <p:cNvSpPr txBox="1"/>
          <p:nvPr/>
        </p:nvSpPr>
        <p:spPr>
          <a:xfrm>
            <a:off x="1077529" y="4911246"/>
            <a:ext cx="8371267" cy="461665"/>
          </a:xfrm>
          <a:prstGeom prst="rect">
            <a:avLst/>
          </a:prstGeom>
          <a:noFill/>
        </p:spPr>
        <p:txBody>
          <a:bodyPr wrap="squar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 Kim </a:t>
            </a:r>
            <a:r>
              <a:rPr lang="en-US" sz="2400" dirty="0" err="1" smtClean="0">
                <a:solidFill>
                  <a:schemeClr val="bg1"/>
                </a:solidFill>
                <a:latin typeface="Times New Roman" panose="02020603050405020304" pitchFamily="18" charset="0"/>
                <a:cs typeface="Times New Roman" panose="02020603050405020304" pitchFamily="18" charset="0"/>
              </a:rPr>
              <a:t>loại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tính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dẫn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nhiệt</a:t>
            </a:r>
            <a:r>
              <a:rPr lang="en-US" sz="2400" dirty="0" smtClean="0">
                <a:solidFill>
                  <a:schemeClr val="bg1"/>
                </a:solidFill>
                <a:latin typeface="Times New Roman" panose="02020603050405020304" pitchFamily="18" charset="0"/>
                <a:cs typeface="Times New Roman" panose="02020603050405020304" pitchFamily="18" charset="0"/>
              </a:rPr>
              <a:t>. </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3624573"/>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ut-8-Tính chất vật lý của kim loại liên kết kim lo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3445" y="836712"/>
            <a:ext cx="9552384" cy="5373216"/>
          </a:xfrm>
          <a:prstGeom prst="rect">
            <a:avLst/>
          </a:prstGeom>
        </p:spPr>
      </p:pic>
    </p:spTree>
    <p:extLst>
      <p:ext uri="{BB962C8B-B14F-4D97-AF65-F5344CB8AC3E}">
        <p14:creationId xmlns:p14="http://schemas.microsoft.com/office/powerpoint/2010/main" val="2857082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áº¿t quáº£ hÃ¬nh áº£nh cho mosquito cartoon gif">
            <a:hlinkClick r:id="rId3" action="ppaction://hlinksldjump"/>
          </p:cNvPr>
          <p:cNvPicPr>
            <a:picLocks noChangeAspect="1" noChangeArrowheads="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932566" y="1396053"/>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áº¿t quáº£ hÃ¬nh áº£nh cho mosquito cartoon gif">
            <a:hlinkClick r:id="rId5" action="ppaction://hlinksldjump"/>
          </p:cNvPr>
          <p:cNvPicPr>
            <a:picLocks noChangeAspect="1" noChangeArrowheads="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796981" y="2255394"/>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áº¿t quáº£ hÃ¬nh áº£nh cho mosquito cartoon gif">
            <a:hlinkClick r:id="rId6" action="ppaction://hlinksldjump"/>
          </p:cNvPr>
          <p:cNvPicPr>
            <a:picLocks noChangeAspect="1" noChangeArrowheads="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849988" y="1"/>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áº¿t quáº£ hÃ¬nh áº£nh cho mosquito cartoon gif">
            <a:hlinkClick r:id="rId3" action="ppaction://hlinksldjump"/>
          </p:cNvPr>
          <p:cNvPicPr>
            <a:picLocks noChangeAspect="1" noChangeArrowheads="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22865" y="3147065"/>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áº¿t quáº£ hÃ¬nh áº£nh cho mosquito cartoon gif">
            <a:hlinkClick r:id="rId7" action="ppaction://hlinksldjump"/>
          </p:cNvPr>
          <p:cNvPicPr>
            <a:picLocks noChangeAspect="1" noChangeArrowheads="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458450" y="559441"/>
            <a:ext cx="1673225" cy="167322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 y="1396052"/>
            <a:ext cx="5458449" cy="4662917"/>
            <a:chOff x="0" y="1396051"/>
            <a:chExt cx="5458449" cy="4662917"/>
          </a:xfrm>
        </p:grpSpPr>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0" y="1396051"/>
              <a:ext cx="4662917" cy="4662917"/>
            </a:xfrm>
            <a:prstGeom prst="rect">
              <a:avLst/>
            </a:prstGeom>
          </p:spPr>
        </p:pic>
        <p:pic>
          <p:nvPicPr>
            <p:cNvPr id="14" name="Picture 13"/>
            <p:cNvPicPr>
              <a:picLocks noChangeAspect="1"/>
            </p:cNvPicPr>
            <p:nvPr/>
          </p:nvPicPr>
          <p:blipFill>
            <a:blip r:embed="rId9"/>
            <a:stretch>
              <a:fillRect/>
            </a:stretch>
          </p:blipFill>
          <p:spPr>
            <a:xfrm>
              <a:off x="3513656" y="1961330"/>
              <a:ext cx="1944793" cy="1335140"/>
            </a:xfrm>
            <a:prstGeom prst="rect">
              <a:avLst/>
            </a:prstGeom>
          </p:spPr>
        </p:pic>
      </p:grpSp>
      <p:sp>
        <p:nvSpPr>
          <p:cNvPr id="15" name="Rectangle 14">
            <a:hlinkClick r:id="rId10" action="ppaction://hlinksldjump"/>
          </p:cNvPr>
          <p:cNvSpPr/>
          <p:nvPr/>
        </p:nvSpPr>
        <p:spPr>
          <a:xfrm>
            <a:off x="668347"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p:cNvSpPr txBox="1"/>
          <p:nvPr/>
        </p:nvSpPr>
        <p:spPr>
          <a:xfrm>
            <a:off x="1598776" y="2549891"/>
            <a:ext cx="9243561" cy="1107996"/>
          </a:xfrm>
          <a:prstGeom prst="rect">
            <a:avLst/>
          </a:prstGeom>
          <a:noFill/>
        </p:spPr>
        <p:txBody>
          <a:bodyPr wrap="square" rtlCol="0">
            <a:prstTxWarp prst="textDoubleWave1">
              <a:avLst/>
            </a:prstTxWarp>
            <a:spAutoFit/>
          </a:bodyPr>
          <a:lstStyle/>
          <a:p>
            <a:r>
              <a:rPr lang="en-US" sz="6600" dirty="0">
                <a:solidFill>
                  <a:schemeClr val="bg1"/>
                </a:solidFill>
                <a:latin typeface="Minion Pro Cond" panose="02040706060306020203" pitchFamily="18" charset="0"/>
              </a:rPr>
              <a:t>CÙNG BÉ DIỆT MUỖI</a:t>
            </a:r>
          </a:p>
        </p:txBody>
      </p:sp>
    </p:spTree>
    <p:extLst>
      <p:ext uri="{BB962C8B-B14F-4D97-AF65-F5344CB8AC3E}">
        <p14:creationId xmlns:p14="http://schemas.microsoft.com/office/powerpoint/2010/main" val="488692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4553" y="235976"/>
            <a:ext cx="10500851" cy="1180785"/>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extBox 2"/>
          <p:cNvSpPr txBox="1"/>
          <p:nvPr/>
        </p:nvSpPr>
        <p:spPr>
          <a:xfrm>
            <a:off x="973395" y="412956"/>
            <a:ext cx="10176387" cy="707886"/>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Câu 1. </a:t>
            </a:r>
            <a:r>
              <a:rPr lang="en-US" sz="4000" dirty="0">
                <a:solidFill>
                  <a:schemeClr val="bg1"/>
                </a:solidFill>
                <a:latin typeface="Times New Roman" panose="02020603050405020304" pitchFamily="18" charset="0"/>
                <a:cs typeface="Times New Roman" panose="02020603050405020304" pitchFamily="18" charset="0"/>
              </a:rPr>
              <a:t>Kim loại nào dưới đây dẫn điện tốt nhất?</a:t>
            </a:r>
            <a:endParaRPr lang="vi-VN" sz="40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6549501" y="2019749"/>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B. Bạc</a:t>
            </a:r>
            <a:endParaRPr lang="en-US" sz="4000" dirty="0">
              <a:latin typeface="Times New Roman" panose="02020603050405020304" pitchFamily="18" charset="0"/>
              <a:cs typeface="Times New Roman" panose="02020603050405020304" pitchFamily="18" charset="0"/>
            </a:endParaRPr>
          </a:p>
        </p:txBody>
      </p:sp>
      <p:sp>
        <p:nvSpPr>
          <p:cNvPr id="5" name="Rectangle 4"/>
          <p:cNvSpPr/>
          <p:nvPr/>
        </p:nvSpPr>
        <p:spPr>
          <a:xfrm>
            <a:off x="754673" y="3102661"/>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C. </a:t>
            </a:r>
            <a:r>
              <a:rPr lang="en-US" sz="4000" dirty="0">
                <a:latin typeface="Times New Roman" panose="02020603050405020304" pitchFamily="18" charset="0"/>
                <a:cs typeface="Times New Roman" panose="02020603050405020304" pitchFamily="18" charset="0"/>
              </a:rPr>
              <a:t>Sắt</a:t>
            </a:r>
          </a:p>
        </p:txBody>
      </p:sp>
      <p:sp>
        <p:nvSpPr>
          <p:cNvPr id="6" name="Rectangle 5"/>
          <p:cNvSpPr/>
          <p:nvPr/>
        </p:nvSpPr>
        <p:spPr>
          <a:xfrm>
            <a:off x="6549501" y="3102662"/>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D. Nhôm</a:t>
            </a:r>
            <a:endParaRPr lang="en-US" sz="4000" dirty="0">
              <a:latin typeface="Times New Roman" panose="02020603050405020304" pitchFamily="18" charset="0"/>
              <a:cs typeface="Times New Roman" panose="02020603050405020304" pitchFamily="18" charset="0"/>
            </a:endParaRPr>
          </a:p>
        </p:txBody>
      </p:sp>
      <p:sp>
        <p:nvSpPr>
          <p:cNvPr id="7" name="Rectangle 6"/>
          <p:cNvSpPr/>
          <p:nvPr/>
        </p:nvSpPr>
        <p:spPr>
          <a:xfrm>
            <a:off x="732453" y="2067832"/>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A. Đồng</a:t>
            </a:r>
          </a:p>
        </p:txBody>
      </p:sp>
      <p:pic>
        <p:nvPicPr>
          <p:cNvPr id="8"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22208" y="1767254"/>
            <a:ext cx="1092200" cy="1106860"/>
          </a:xfrm>
          <a:prstGeom prst="rect">
            <a:avLst/>
          </a:prstGeom>
          <a:solidFill>
            <a:srgbClr val="457DFF"/>
          </a:solidFill>
          <a:extLst/>
        </p:spPr>
      </p:pic>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44801" y="2867713"/>
            <a:ext cx="1092200" cy="1106860"/>
          </a:xfrm>
          <a:prstGeom prst="rect">
            <a:avLst/>
          </a:prstGeom>
          <a:solidFill>
            <a:srgbClr val="457DFF"/>
          </a:solidFill>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09723" y="2761434"/>
            <a:ext cx="1092200" cy="1106860"/>
          </a:xfrm>
          <a:prstGeom prst="rect">
            <a:avLst/>
          </a:prstGeom>
          <a:solidFill>
            <a:srgbClr val="457DFF"/>
          </a:solidFill>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76094" y="1710877"/>
            <a:ext cx="1339599" cy="1177337"/>
          </a:xfrm>
          <a:prstGeom prst="rect">
            <a:avLst/>
          </a:prstGeom>
          <a:solidFill>
            <a:srgbClr val="457DFF"/>
          </a:solidFill>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947837" y="3959224"/>
            <a:ext cx="4503832" cy="2533405"/>
          </a:xfrm>
          <a:prstGeom prst="rect">
            <a:avLst/>
          </a:prstGeom>
          <a:solidFill>
            <a:srgbClr val="457DFF"/>
          </a:solidFill>
          <a:extLst/>
        </p:spPr>
      </p:pic>
    </p:spTree>
    <p:extLst>
      <p:ext uri="{BB962C8B-B14F-4D97-AF65-F5344CB8AC3E}">
        <p14:creationId xmlns:p14="http://schemas.microsoft.com/office/powerpoint/2010/main" val="35198895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4553" y="235975"/>
            <a:ext cx="10500851" cy="155252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35829" y="300430"/>
            <a:ext cx="10176387" cy="1323439"/>
          </a:xfrm>
          <a:prstGeom prst="rect">
            <a:avLst/>
          </a:prstGeom>
          <a:solidFill>
            <a:srgbClr val="457DFF"/>
          </a:solid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Câu 2. </a:t>
            </a:r>
            <a:r>
              <a:rPr lang="en-US" sz="4000" dirty="0">
                <a:solidFill>
                  <a:schemeClr val="bg1"/>
                </a:solidFill>
                <a:latin typeface="Times New Roman" panose="02020603050405020304" pitchFamily="18" charset="0"/>
                <a:cs typeface="Times New Roman" panose="02020603050405020304" pitchFamily="18" charset="0"/>
              </a:rPr>
              <a:t>Nhôm được dùng làm vật liệu chế tạo vỏ máy bay là do?</a:t>
            </a:r>
            <a:endParaRPr lang="vi-VN" sz="40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6650007" y="3209753"/>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D. Bền và nhẹ</a:t>
            </a:r>
          </a:p>
        </p:txBody>
      </p:sp>
      <p:sp>
        <p:nvSpPr>
          <p:cNvPr id="5" name="Rectangle 4"/>
          <p:cNvSpPr/>
          <p:nvPr/>
        </p:nvSpPr>
        <p:spPr>
          <a:xfrm>
            <a:off x="876773" y="3232408"/>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rPr>
              <a:t>C. Nhiệt độ nóng chảy cao</a:t>
            </a:r>
          </a:p>
        </p:txBody>
      </p:sp>
      <p:sp>
        <p:nvSpPr>
          <p:cNvPr id="6" name="Rectangle 5"/>
          <p:cNvSpPr/>
          <p:nvPr/>
        </p:nvSpPr>
        <p:spPr>
          <a:xfrm>
            <a:off x="6671601" y="2177025"/>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B. Có ánh kim, đẹp </a:t>
            </a:r>
          </a:p>
        </p:txBody>
      </p:sp>
      <p:sp>
        <p:nvSpPr>
          <p:cNvPr id="7" name="Rectangle 6"/>
          <p:cNvSpPr/>
          <p:nvPr/>
        </p:nvSpPr>
        <p:spPr>
          <a:xfrm>
            <a:off x="854553" y="2197577"/>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A.  Do dẫn điện tốt </a:t>
            </a:r>
          </a:p>
        </p:txBody>
      </p:sp>
      <p:pic>
        <p:nvPicPr>
          <p:cNvPr id="8"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1896999"/>
            <a:ext cx="1092200" cy="1106860"/>
          </a:xfrm>
          <a:prstGeom prst="rect">
            <a:avLst/>
          </a:prstGeom>
          <a:solidFill>
            <a:srgbClr val="457DFF"/>
          </a:solidFill>
          <a:extLst/>
        </p:spPr>
      </p:pic>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1942075"/>
            <a:ext cx="1092200" cy="1106860"/>
          </a:xfrm>
          <a:prstGeom prst="rect">
            <a:avLst/>
          </a:prstGeom>
          <a:solidFill>
            <a:srgbClr val="457DFF"/>
          </a:solidFill>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2891179"/>
            <a:ext cx="1092200" cy="1106860"/>
          </a:xfrm>
          <a:prstGeom prst="rect">
            <a:avLst/>
          </a:prstGeom>
          <a:solidFill>
            <a:srgbClr val="457DFF"/>
          </a:solidFill>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6601" y="2900880"/>
            <a:ext cx="1339599" cy="1177337"/>
          </a:xfrm>
          <a:prstGeom prst="rect">
            <a:avLst/>
          </a:prstGeom>
          <a:solidFill>
            <a:srgbClr val="457DFF"/>
          </a:solidFill>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761758" y="3998039"/>
            <a:ext cx="4749503" cy="2671595"/>
          </a:xfrm>
          <a:prstGeom prst="rect">
            <a:avLst/>
          </a:prstGeom>
          <a:solidFill>
            <a:srgbClr val="457DFF"/>
          </a:solidFill>
          <a:extLst/>
        </p:spPr>
      </p:pic>
    </p:spTree>
    <p:extLst>
      <p:ext uri="{BB962C8B-B14F-4D97-AF65-F5344CB8AC3E}">
        <p14:creationId xmlns:p14="http://schemas.microsoft.com/office/powerpoint/2010/main" val="89124901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4553" y="235975"/>
            <a:ext cx="10500851" cy="155252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35829" y="300430"/>
            <a:ext cx="10176387" cy="1323439"/>
          </a:xfrm>
          <a:prstGeom prst="rect">
            <a:avLst/>
          </a:prstGeom>
          <a:solidFill>
            <a:srgbClr val="457DFF"/>
          </a:solid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Câu 2. </a:t>
            </a:r>
            <a:r>
              <a:rPr lang="en-US" sz="4000" dirty="0">
                <a:solidFill>
                  <a:schemeClr val="bg1"/>
                </a:solidFill>
                <a:latin typeface="Times New Roman" panose="02020603050405020304" pitchFamily="18" charset="0"/>
                <a:cs typeface="Times New Roman" panose="02020603050405020304" pitchFamily="18" charset="0"/>
              </a:rPr>
              <a:t>Nhôm được dùng làm vật liệu chế tạo vỏ máy bay là do?</a:t>
            </a:r>
            <a:endParaRPr lang="vi-VN" sz="40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6650007" y="3209753"/>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D. Bền và nhẹ</a:t>
            </a:r>
          </a:p>
        </p:txBody>
      </p:sp>
      <p:sp>
        <p:nvSpPr>
          <p:cNvPr id="5" name="Rectangle 4"/>
          <p:cNvSpPr/>
          <p:nvPr/>
        </p:nvSpPr>
        <p:spPr>
          <a:xfrm>
            <a:off x="876773" y="3232408"/>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rPr>
              <a:t>C. Nhiệt độ nóng chảy cao</a:t>
            </a:r>
          </a:p>
        </p:txBody>
      </p:sp>
      <p:sp>
        <p:nvSpPr>
          <p:cNvPr id="6" name="Rectangle 5"/>
          <p:cNvSpPr/>
          <p:nvPr/>
        </p:nvSpPr>
        <p:spPr>
          <a:xfrm>
            <a:off x="6671601" y="2177025"/>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B. Có ánh kim, đẹp </a:t>
            </a:r>
          </a:p>
        </p:txBody>
      </p:sp>
      <p:sp>
        <p:nvSpPr>
          <p:cNvPr id="7" name="Rectangle 6"/>
          <p:cNvSpPr/>
          <p:nvPr/>
        </p:nvSpPr>
        <p:spPr>
          <a:xfrm>
            <a:off x="854553" y="2197577"/>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latin typeface="Times New Roman" panose="02020603050405020304" pitchFamily="18" charset="0"/>
                <a:cs typeface="Times New Roman" panose="02020603050405020304" pitchFamily="18" charset="0"/>
              </a:rPr>
              <a:t>A.  Do dẫn điện tốt </a:t>
            </a:r>
          </a:p>
        </p:txBody>
      </p:sp>
      <p:pic>
        <p:nvPicPr>
          <p:cNvPr id="8"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1896999"/>
            <a:ext cx="1092200" cy="1106860"/>
          </a:xfrm>
          <a:prstGeom prst="rect">
            <a:avLst/>
          </a:prstGeom>
          <a:solidFill>
            <a:srgbClr val="457DFF"/>
          </a:solidFill>
          <a:extLst/>
        </p:spPr>
      </p:pic>
      <p:pic>
        <p:nvPicPr>
          <p:cNvPr id="9"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2891179"/>
            <a:ext cx="1092200" cy="1106860"/>
          </a:xfrm>
          <a:prstGeom prst="rect">
            <a:avLst/>
          </a:prstGeom>
          <a:solidFill>
            <a:srgbClr val="457DFF"/>
          </a:solidFill>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61758" y="3998039"/>
            <a:ext cx="4749503" cy="2671595"/>
          </a:xfrm>
          <a:prstGeom prst="rect">
            <a:avLst/>
          </a:prstGeom>
          <a:solidFill>
            <a:srgbClr val="457DFF"/>
          </a:solidFill>
          <a:extLst/>
        </p:spPr>
      </p:pic>
    </p:spTree>
    <p:extLst>
      <p:ext uri="{BB962C8B-B14F-4D97-AF65-F5344CB8AC3E}">
        <p14:creationId xmlns:p14="http://schemas.microsoft.com/office/powerpoint/2010/main" val="17093122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200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4553" y="235977"/>
            <a:ext cx="10500851" cy="1869479"/>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79294" y="296447"/>
            <a:ext cx="10453889" cy="1754326"/>
          </a:xfrm>
          <a:prstGeom prst="rect">
            <a:avLst/>
          </a:prstGeom>
          <a:solidFill>
            <a:srgbClr val="457DFF"/>
          </a:solid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Câu 3.</a:t>
            </a:r>
            <a:r>
              <a:rPr lang="en-US" sz="3600" dirty="0">
                <a:solidFill>
                  <a:schemeClr val="bg1"/>
                </a:solidFill>
                <a:latin typeface="Times New Roman" panose="02020603050405020304" pitchFamily="18" charset="0"/>
                <a:cs typeface="Times New Roman" panose="02020603050405020304" pitchFamily="18" charset="0"/>
              </a:rPr>
              <a:t> Các kim loại thường có vẻ đẹp sáng lấp lánh, rất đẹp, nhiều kim loại được sử dụng làm đồ trang sức, vật dụng trang trí. Đó là tính chất vật lí nào của kim loại?</a:t>
            </a:r>
            <a:endParaRPr lang="vi-VN" sz="36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787853" y="2652002"/>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A. Ánh kim</a:t>
            </a:r>
          </a:p>
        </p:txBody>
      </p:sp>
      <p:sp>
        <p:nvSpPr>
          <p:cNvPr id="5" name="Rectangle 4"/>
          <p:cNvSpPr/>
          <p:nvPr/>
        </p:nvSpPr>
        <p:spPr>
          <a:xfrm>
            <a:off x="763113" y="3654157"/>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C. Tính dẫn nhiệt</a:t>
            </a:r>
          </a:p>
        </p:txBody>
      </p:sp>
      <p:sp>
        <p:nvSpPr>
          <p:cNvPr id="6" name="Rectangle 5"/>
          <p:cNvSpPr/>
          <p:nvPr/>
        </p:nvSpPr>
        <p:spPr>
          <a:xfrm>
            <a:off x="6557940" y="3654157"/>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err="1">
                <a:solidFill>
                  <a:schemeClr val="bg1"/>
                </a:solidFill>
                <a:latin typeface="Times New Roman" panose="02020603050405020304" pitchFamily="18" charset="0"/>
                <a:cs typeface="Times New Roman" panose="02020603050405020304" pitchFamily="18" charset="0"/>
              </a:rPr>
              <a:t>D.Tính</a:t>
            </a:r>
            <a:r>
              <a:rPr lang="en-US" sz="3600" dirty="0">
                <a:solidFill>
                  <a:schemeClr val="bg1"/>
                </a:solidFill>
                <a:latin typeface="Times New Roman" panose="02020603050405020304" pitchFamily="18" charset="0"/>
                <a:cs typeface="Times New Roman" panose="02020603050405020304" pitchFamily="18" charset="0"/>
              </a:rPr>
              <a:t> dẻo</a:t>
            </a:r>
          </a:p>
        </p:txBody>
      </p:sp>
      <p:sp>
        <p:nvSpPr>
          <p:cNvPr id="7" name="Rectangle 6"/>
          <p:cNvSpPr/>
          <p:nvPr/>
        </p:nvSpPr>
        <p:spPr>
          <a:xfrm>
            <a:off x="6357567" y="2714184"/>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B. Tính dẫn điện</a:t>
            </a:r>
          </a:p>
        </p:txBody>
      </p:sp>
      <p:pic>
        <p:nvPicPr>
          <p:cNvPr id="8"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47323" y="2413606"/>
            <a:ext cx="1092200" cy="1106860"/>
          </a:xfrm>
          <a:prstGeom prst="rect">
            <a:avLst/>
          </a:prstGeom>
          <a:solidFill>
            <a:srgbClr val="457DFF"/>
          </a:solidFill>
          <a:extLst/>
        </p:spPr>
      </p:pic>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53240" y="3419207"/>
            <a:ext cx="1092200" cy="1106860"/>
          </a:xfrm>
          <a:prstGeom prst="rect">
            <a:avLst/>
          </a:prstGeom>
          <a:solidFill>
            <a:srgbClr val="457DFF"/>
          </a:solidFill>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18163" y="3312929"/>
            <a:ext cx="1092200" cy="1106860"/>
          </a:xfrm>
          <a:prstGeom prst="rect">
            <a:avLst/>
          </a:prstGeom>
          <a:solidFill>
            <a:srgbClr val="457DFF"/>
          </a:solidFill>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14447" y="2343129"/>
            <a:ext cx="1339599" cy="1177337"/>
          </a:xfrm>
          <a:prstGeom prst="rect">
            <a:avLst/>
          </a:prstGeom>
          <a:solidFill>
            <a:srgbClr val="457DFF"/>
          </a:solidFill>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902011" y="4023546"/>
            <a:ext cx="4637467" cy="2608575"/>
          </a:xfrm>
          <a:prstGeom prst="rect">
            <a:avLst/>
          </a:prstGeom>
          <a:solidFill>
            <a:srgbClr val="457DFF"/>
          </a:solidFill>
          <a:extLst/>
        </p:spPr>
      </p:pic>
    </p:spTree>
    <p:extLst>
      <p:ext uri="{BB962C8B-B14F-4D97-AF65-F5344CB8AC3E}">
        <p14:creationId xmlns:p14="http://schemas.microsoft.com/office/powerpoint/2010/main" val="3394695477"/>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ut-3-cut-2-Tính chất vật lý của kim loại liên kết kim lo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68103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479" y="334313"/>
            <a:ext cx="10500851" cy="1399071"/>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73395" y="412955"/>
            <a:ext cx="10176387" cy="1200329"/>
          </a:xfrm>
          <a:prstGeom prst="rect">
            <a:avLst/>
          </a:prstGeom>
          <a:solidFill>
            <a:srgbClr val="457DFF"/>
          </a:solid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Câu 4. </a:t>
            </a:r>
            <a:r>
              <a:rPr lang="en-US" sz="3600" dirty="0">
                <a:solidFill>
                  <a:schemeClr val="bg1"/>
                </a:solidFill>
                <a:latin typeface="Times New Roman" panose="02020603050405020304" pitchFamily="18" charset="0"/>
                <a:cs typeface="Times New Roman" panose="02020603050405020304" pitchFamily="18" charset="0"/>
              </a:rPr>
              <a:t>Kim loại X có nhiệt độ nóng chảy cao nhất, được sử dụng làm dây tóc bóng đèn. Kim loại X là:</a:t>
            </a:r>
            <a:endParaRPr lang="vi-VN" sz="36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895655" y="3552062"/>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C. </a:t>
            </a:r>
            <a:r>
              <a:rPr lang="en-US" sz="3600" dirty="0" err="1">
                <a:solidFill>
                  <a:schemeClr val="bg1"/>
                </a:solidFill>
                <a:latin typeface="Times New Roman" panose="02020603050405020304" pitchFamily="18" charset="0"/>
                <a:cs typeface="Times New Roman" panose="02020603050405020304" pitchFamily="18" charset="0"/>
              </a:rPr>
              <a:t>Vonfram</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895655" y="2569558"/>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A. Sắt</a:t>
            </a:r>
          </a:p>
        </p:txBody>
      </p:sp>
      <p:sp>
        <p:nvSpPr>
          <p:cNvPr id="6" name="Rectangle 5"/>
          <p:cNvSpPr/>
          <p:nvPr/>
        </p:nvSpPr>
        <p:spPr>
          <a:xfrm>
            <a:off x="6690481" y="2569560"/>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B. Thủy ngân</a:t>
            </a:r>
          </a:p>
        </p:txBody>
      </p:sp>
      <p:sp>
        <p:nvSpPr>
          <p:cNvPr id="7" name="Rectangle 6"/>
          <p:cNvSpPr/>
          <p:nvPr/>
        </p:nvSpPr>
        <p:spPr>
          <a:xfrm>
            <a:off x="6690481" y="3605070"/>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D. Vàng</a:t>
            </a:r>
          </a:p>
        </p:txBody>
      </p:sp>
      <p:pic>
        <p:nvPicPr>
          <p:cNvPr id="8"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5783" y="3349594"/>
            <a:ext cx="1092200" cy="1106860"/>
          </a:xfrm>
          <a:prstGeom prst="rect">
            <a:avLst/>
          </a:prstGeom>
          <a:solidFill>
            <a:srgbClr val="457DFF"/>
          </a:solidFill>
          <a:extLst/>
        </p:spPr>
      </p:pic>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5783" y="2334610"/>
            <a:ext cx="1092200" cy="1106860"/>
          </a:xfrm>
          <a:prstGeom prst="rect">
            <a:avLst/>
          </a:prstGeom>
          <a:solidFill>
            <a:srgbClr val="457DFF"/>
          </a:solidFill>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50704" y="2228331"/>
            <a:ext cx="1092200" cy="1106860"/>
          </a:xfrm>
          <a:prstGeom prst="rect">
            <a:avLst/>
          </a:prstGeom>
          <a:solidFill>
            <a:srgbClr val="457DFF"/>
          </a:solidFill>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22249" y="3243189"/>
            <a:ext cx="1339599" cy="1177337"/>
          </a:xfrm>
          <a:prstGeom prst="rect">
            <a:avLst/>
          </a:prstGeom>
          <a:solidFill>
            <a:srgbClr val="457DFF"/>
          </a:solidFill>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206240" y="4325157"/>
            <a:ext cx="4343331" cy="2443123"/>
          </a:xfrm>
          <a:prstGeom prst="rect">
            <a:avLst/>
          </a:prstGeom>
          <a:solidFill>
            <a:srgbClr val="457DFF"/>
          </a:solidFill>
          <a:extLst/>
        </p:spPr>
      </p:pic>
    </p:spTree>
    <p:extLst>
      <p:ext uri="{BB962C8B-B14F-4D97-AF65-F5344CB8AC3E}">
        <p14:creationId xmlns:p14="http://schemas.microsoft.com/office/powerpoint/2010/main" val="107292807"/>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8427" y="367149"/>
            <a:ext cx="10500851" cy="1240129"/>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73395" y="412955"/>
            <a:ext cx="10176387" cy="1200329"/>
          </a:xfrm>
          <a:prstGeom prst="rect">
            <a:avLst/>
          </a:prstGeom>
          <a:solidFill>
            <a:srgbClr val="457DFF"/>
          </a:solid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Câu 5</a:t>
            </a:r>
            <a:r>
              <a:rPr lang="en-US" sz="3600" dirty="0">
                <a:solidFill>
                  <a:schemeClr val="bg1"/>
                </a:solidFill>
                <a:latin typeface="Times New Roman" panose="02020603050405020304" pitchFamily="18" charset="0"/>
                <a:cs typeface="Times New Roman" panose="02020603050405020304" pitchFamily="18" charset="0"/>
              </a:rPr>
              <a:t>. Ở điều kiện thường, kim loại X là chất lỏng, được sử dụng trong nhiệt kế, áp kế. Kim loại X là:</a:t>
            </a:r>
            <a:endParaRPr lang="vi-VN" sz="36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6465979" y="2007900"/>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B. Thủy ngân </a:t>
            </a:r>
          </a:p>
        </p:txBody>
      </p:sp>
      <p:sp>
        <p:nvSpPr>
          <p:cNvPr id="5" name="Rectangle 4"/>
          <p:cNvSpPr/>
          <p:nvPr/>
        </p:nvSpPr>
        <p:spPr>
          <a:xfrm>
            <a:off x="671152" y="3090812"/>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C. </a:t>
            </a:r>
            <a:r>
              <a:rPr lang="en-US" sz="3600" dirty="0" err="1">
                <a:solidFill>
                  <a:schemeClr val="bg1"/>
                </a:solidFill>
                <a:latin typeface="Times New Roman" panose="02020603050405020304" pitchFamily="18" charset="0"/>
                <a:cs typeface="Times New Roman" panose="02020603050405020304" pitchFamily="18" charset="0"/>
              </a:rPr>
              <a:t>Natri</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6465979" y="3090813"/>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D. Chì </a:t>
            </a:r>
          </a:p>
        </p:txBody>
      </p:sp>
      <p:sp>
        <p:nvSpPr>
          <p:cNvPr id="7" name="Rectangle 6"/>
          <p:cNvSpPr/>
          <p:nvPr/>
        </p:nvSpPr>
        <p:spPr>
          <a:xfrm>
            <a:off x="648931" y="2055981"/>
            <a:ext cx="4683803" cy="602673"/>
          </a:xfrm>
          <a:prstGeom prst="rect">
            <a:avLst/>
          </a:prstGeom>
          <a:solidFill>
            <a:srgbClr val="457D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A. Bạc </a:t>
            </a:r>
          </a:p>
        </p:txBody>
      </p:sp>
      <p:pic>
        <p:nvPicPr>
          <p:cNvPr id="8"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38687" y="1755403"/>
            <a:ext cx="1092200" cy="1106860"/>
          </a:xfrm>
          <a:prstGeom prst="rect">
            <a:avLst/>
          </a:prstGeom>
          <a:solidFill>
            <a:srgbClr val="457DFF"/>
          </a:solidFill>
          <a:extLst/>
        </p:spPr>
      </p:pic>
      <p:pic>
        <p:nvPicPr>
          <p:cNvPr id="9"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61279" y="2855863"/>
            <a:ext cx="1092200" cy="1106860"/>
          </a:xfrm>
          <a:prstGeom prst="rect">
            <a:avLst/>
          </a:prstGeom>
          <a:solidFill>
            <a:srgbClr val="457DFF"/>
          </a:solidFill>
          <a:extLst/>
        </p:spPr>
      </p:pic>
      <p:pic>
        <p:nvPicPr>
          <p:cNvPr id="10"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26201" y="2749583"/>
            <a:ext cx="1092200" cy="1106860"/>
          </a:xfrm>
          <a:prstGeom prst="rect">
            <a:avLst/>
          </a:prstGeom>
          <a:solidFill>
            <a:srgbClr val="457DFF"/>
          </a:solidFill>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92573" y="1699026"/>
            <a:ext cx="1339599" cy="1177337"/>
          </a:xfrm>
          <a:prstGeom prst="rect">
            <a:avLst/>
          </a:prstGeom>
          <a:solidFill>
            <a:srgbClr val="457DFF"/>
          </a:solidFill>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293414" y="3907932"/>
            <a:ext cx="4735205" cy="2663552"/>
          </a:xfrm>
          <a:prstGeom prst="rect">
            <a:avLst/>
          </a:prstGeom>
          <a:solidFill>
            <a:srgbClr val="457DFF"/>
          </a:solidFill>
          <a:extLst/>
        </p:spPr>
      </p:pic>
    </p:spTree>
    <p:extLst>
      <p:ext uri="{BB962C8B-B14F-4D97-AF65-F5344CB8AC3E}">
        <p14:creationId xmlns:p14="http://schemas.microsoft.com/office/powerpoint/2010/main" val="190184525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2" y="1377918"/>
            <a:ext cx="5458449" cy="4662917"/>
            <a:chOff x="0" y="1396051"/>
            <a:chExt cx="5458449" cy="4662917"/>
          </a:xfrm>
        </p:grpSpPr>
        <p:pic>
          <p:nvPicPr>
            <p:cNvPr id="45" name="Picture 44"/>
            <p:cNvPicPr>
              <a:picLocks noChangeAspect="1"/>
            </p:cNvPicPr>
            <p:nvPr/>
          </p:nvPicPr>
          <p:blipFill>
            <a:blip r:embed="rId6">
              <a:clrChange>
                <a:clrFrom>
                  <a:srgbClr val="FFFFFF"/>
                </a:clrFrom>
                <a:clrTo>
                  <a:srgbClr val="FFFFFF">
                    <a:alpha val="0"/>
                  </a:srgbClr>
                </a:clrTo>
              </a:clrChange>
            </a:blip>
            <a:stretch>
              <a:fillRect/>
            </a:stretch>
          </p:blipFill>
          <p:spPr>
            <a:xfrm>
              <a:off x="0" y="1396051"/>
              <a:ext cx="4662917" cy="4662917"/>
            </a:xfrm>
            <a:prstGeom prst="rect">
              <a:avLst/>
            </a:prstGeom>
          </p:spPr>
        </p:pic>
        <p:pic>
          <p:nvPicPr>
            <p:cNvPr id="46" name="Picture 45"/>
            <p:cNvPicPr>
              <a:picLocks noChangeAspect="1"/>
            </p:cNvPicPr>
            <p:nvPr/>
          </p:nvPicPr>
          <p:blipFill>
            <a:blip r:embed="rId7"/>
            <a:stretch>
              <a:fillRect/>
            </a:stretch>
          </p:blipFill>
          <p:spPr>
            <a:xfrm>
              <a:off x="3513656" y="1961330"/>
              <a:ext cx="1944793" cy="1335140"/>
            </a:xfrm>
            <a:prstGeom prst="rect">
              <a:avLst/>
            </a:prstGeom>
          </p:spPr>
        </p:pic>
      </p:grpSp>
      <p:pic>
        <p:nvPicPr>
          <p:cNvPr id="47" name="CẤM BUÔN BÁN, CẤM REUP" descr="Káº¿t quáº£ hÃ¬nh áº£nh cho mosquito cartoon gif">
            <a:hlinkClick r:id="rId8" action="ppaction://hlinksldjump"/>
          </p:cNvPr>
          <p:cNvPicPr>
            <a:picLocks noChangeAspect="1" noChangeArrowheads="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932566" y="1396053"/>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48" name="Vào http://fb.com/nkpowerskills tải game miễn phí" descr="Káº¿t quáº£ hÃ¬nh áº£nh cho mosquito cartoon gif">
            <a:hlinkClick r:id="rId10" action="ppaction://hlinksldjump"/>
          </p:cNvPr>
          <p:cNvPicPr>
            <a:picLocks noChangeAspect="1" noChangeArrowheads="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796981" y="2255394"/>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49" name="ĐC SHARE MIỄN PHÍ BỞI NK POWERSKILLS" descr="Káº¿t quáº£ hÃ¬nh áº£nh cho mosquito cartoon gif">
            <a:hlinkClick r:id="rId11" action="ppaction://hlinksldjump"/>
          </p:cNvPr>
          <p:cNvPicPr>
            <a:picLocks noChangeAspect="1" noChangeArrowheads="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849988" y="1"/>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50" name="CẤM BUÔN BÁN, CẤM REUP" descr="Káº¿t quáº£ hÃ¬nh áº£nh cho mosquito cartoon gif">
            <a:hlinkClick r:id="rId12" action="ppaction://hlinksldjump"/>
          </p:cNvPr>
          <p:cNvPicPr>
            <a:picLocks noChangeAspect="1" noChangeArrowheads="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22865" y="3147065"/>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51" name="Vào http://fb.com/nkpowerskills tải game miễn phí" descr="Káº¿t quáº£ hÃ¬nh áº£nh cho mosquito cartoon gif">
            <a:hlinkClick r:id="rId13" action="ppaction://hlinksldjump"/>
          </p:cNvPr>
          <p:cNvPicPr>
            <a:picLocks noChangeAspect="1" noChangeArrowheads="1"/>
          </p:cNvPicPr>
          <p:nvPr/>
        </p:nvPicPr>
        <p:blipFill>
          <a:blip r:embed="rId9"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458450" y="559441"/>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52" name="ĐC SHARE MIỄN PHÍ BỞI NK POWERSKILLS"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458450" y="690678"/>
            <a:ext cx="5392567" cy="5392567"/>
          </a:xfrm>
          <a:prstGeom prst="rect">
            <a:avLst/>
          </a:prstGeom>
          <a:noFill/>
          <a:extLst>
            <a:ext uri="{909E8E84-426E-40DD-AFC4-6F175D3DCCD1}">
              <a14:hiddenFill xmlns:a14="http://schemas.microsoft.com/office/drawing/2010/main">
                <a:solidFill>
                  <a:srgbClr val="FFFFFF"/>
                </a:solidFill>
              </a14:hiddenFill>
            </a:ext>
          </a:extLst>
        </p:spPr>
      </p:pic>
      <p:pic>
        <p:nvPicPr>
          <p:cNvPr id="53" name="CẤM BUÔN BÁN, CẤM REUP"/>
          <p:cNvPicPr>
            <a:picLocks noChangeAspect="1"/>
          </p:cNvPicPr>
          <p:nvPr/>
        </p:nvPicPr>
        <p:blipFill>
          <a:blip r:embed="rId15">
            <a:clrChange>
              <a:clrFrom>
                <a:srgbClr val="FFFFFF"/>
              </a:clrFrom>
              <a:clrTo>
                <a:srgbClr val="FFFFFF">
                  <a:alpha val="0"/>
                </a:srgbClr>
              </a:clrTo>
            </a:clrChange>
          </a:blip>
          <a:stretch>
            <a:fillRect/>
          </a:stretch>
        </p:blipFill>
        <p:spPr>
          <a:xfrm>
            <a:off x="1065614" y="609156"/>
            <a:ext cx="5075817" cy="5075817"/>
          </a:xfrm>
          <a:prstGeom prst="rect">
            <a:avLst/>
          </a:prstGeom>
        </p:spPr>
      </p:pic>
      <p:pic>
        <p:nvPicPr>
          <p:cNvPr id="54" name="Picture 2" descr="Káº¿t quáº£ hÃ¬nh áº£nh cho home icon">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9086" y="5571337"/>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208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8.33333E-6 3.46945E-18 L -8.33333E-6 3.46945E-18 L 0.26419 0.00417 C 0.26783 0.00417 0.2789 0.00926 0.2832 0.0125 C 0.2845 0.01366 0.28541 0.01574 0.28684 0.0169 C 0.28906 0.01852 0.29179 0.01852 0.29387 0.02107 L 0.30104 0.02963 C 0.30182 0.03241 0.30247 0.03542 0.30351 0.03797 C 0.30455 0.04097 0.30611 0.04329 0.30703 0.04653 C 0.3082 0.05047 0.30859 0.05486 0.30937 0.05926 C 0.31106 0.06829 0.31028 0.06343 0.31184 0.07408 C 0.31093 0.07685 0.3108 0.08056 0.30937 0.08241 C 0.30481 0.0882 0.29817 0.08935 0.2927 0.09097 C 0.28372 0.10162 0.29518 0.08912 0.28437 0.09722 C 0.28307 0.09838 0.28216 0.10047 0.28085 0.10162 C 0.2789 0.10324 0.27682 0.1044 0.27486 0.10579 C 0.27135 0.1081 0.26445 0.11134 0.26184 0.11204 C 0.25664 0.11343 0.25143 0.1132 0.24635 0.11412 C 0.24348 0.11482 0.24075 0.11551 0.23802 0.11644 C 0.23489 0.11898 0.23294 0.1213 0.22968 0.12269 C 0.22565 0.12431 0.2177 0.12685 0.2177 0.12685 C 0.20807 0.13542 0.21718 0.12871 0.19986 0.13334 C 0.19348 0.13496 0.18723 0.1382 0.18085 0.13959 C 0.17512 0.14097 0.17083 0.14144 0.16536 0.14375 C 0.14596 0.15255 0.16406 0.14491 0.15351 0.15023 C 0.1496 0.15209 0.14687 0.15301 0.1427 0.1544 C 0.13294 0.1632 0.14348 0.15463 0.12734 0.16297 C 0.12525 0.16389 0.1233 0.16574 0.12135 0.16713 C 0.11718 0.16991 0.11692 0.16968 0.11184 0.1713 C 0.10364 0.17871 0.10872 0.17454 0.09635 0.18195 L 0.09283 0.18403 C 0.08502 0.19329 0.08632 0.18866 0.0832 0.20093 C 0.08242 0.2044 0.08164 0.2081 0.08085 0.21158 C 0.08046 0.21644 0.0802 0.22153 0.07968 0.22639 C 0.07942 0.22917 0.07851 0.23195 0.07851 0.23496 C 0.07851 0.24699 0.07812 0.25926 0.07968 0.27084 C 0.08085 0.27917 0.08489 0.27894 0.08802 0.28148 C 0.08958 0.28264 0.09114 0.28472 0.09283 0.28565 C 0.09479 0.28681 0.10598 0.28982 0.10703 0.29005 L 0.31054 0.29005 " pathEditMode="relative" ptsTypes="AAAAAAAAAAAAAAAAAAAAAAAAAAAAAAAAAAAAAAAA">
                                      <p:cBhvr>
                                        <p:cTn id="6" dur="5000" spd="-100000" fill="hold"/>
                                        <p:tgtEl>
                                          <p:spTgt spid="51"/>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1.875E-6 2.59259E-6 L 1.875E-6 2.59259E-6 L -0.08099 0.00416 C -0.09167 0.00486 -0.11302 0.00833 -0.11302 0.00833 C -0.11628 0.00972 -0.1194 0.01134 -0.12253 0.0125 C -0.13164 0.01574 -0.1444 0.0162 -0.15234 0.0169 L -0.18802 0.01898 C -0.20143 0.02361 -0.18503 0.01829 -0.20586 0.02315 C -0.20794 0.02361 -0.2099 0.02454 -0.21185 0.02523 C -0.21628 0.02708 -0.21615 0.02708 -0.22018 0.0294 C -0.22096 0.03171 -0.22201 0.03356 -0.22253 0.03588 C -0.22318 0.03842 -0.22331 0.04143 -0.2237 0.04421 C -0.22409 0.04653 -0.22448 0.04861 -0.22487 0.05069 C -0.22448 0.06412 -0.22526 0.07778 -0.2237 0.09074 C -0.22266 0.10069 -0.21862 0.10463 -0.21419 0.10787 C -0.2112 0.10995 -0.20586 0.11296 -0.20234 0.11412 C -0.2 0.11504 -0.19753 0.11551 -0.19518 0.1162 C -0.19245 0.1169 -0.18958 0.11782 -0.18685 0.11829 C -0.18255 0.11921 -0.17813 0.11967 -0.1737 0.12037 L -0.08099 0.1162 C -0.07969 0.1162 -0.07852 0.11481 -0.07734 0.11412 C -0.07539 0.11273 -0.07344 0.11134 -0.07135 0.10995 C -0.04961 0.11065 -0.02773 0.10949 -0.00599 0.11204 C -0.00404 0.11227 -0.003 0.11666 -0.00117 0.11829 C 0.00026 0.11967 0.00195 0.11967 0.00352 0.12037 C 0.00703 0.12662 0.00872 0.13009 0.01302 0.13518 C 0.01458 0.13704 0.01641 0.13773 0.01784 0.13958 C 0.01927 0.1412 0.02018 0.14398 0.02135 0.14583 C 0.02253 0.14745 0.02383 0.14861 0.025 0.15 C 0.02695 0.15278 0.02891 0.15602 0.03099 0.15856 C 0.03398 0.16227 0.03737 0.16528 0.04049 0.16921 C 0.04375 0.17315 0.04844 0.18032 0.05117 0.18611 C 0.05312 0.19028 0.05456 0.19606 0.05599 0.20092 C 0.05547 0.21342 0.05638 0.22662 0.05469 0.23889 C 0.0543 0.24236 0.05143 0.24282 0.05 0.24537 C 0.02773 0.28055 0.05625 0.23611 0.04049 0.26435 C 0.03385 0.27592 0.03229 0.27569 0.02383 0.28333 C 0.01836 0.29791 0.02552 0.28079 0.01549 0.29606 C 0.01432 0.29768 0.01419 0.30069 0.01302 0.30231 C 0.01172 0.3044 0.0099 0.30509 0.00833 0.30671 C 0.00586 0.30926 0.00365 0.3125 0.00117 0.31504 C -0.0026 0.31921 -0.00534 0.32037 -0.00951 0.32361 C -0.02018 0.33171 -0.02422 0.33727 -0.03333 0.34051 C -0.03568 0.3412 -0.03815 0.3419 -0.0405 0.34259 C -0.04349 0.34444 -0.04557 0.34583 -0.04883 0.34676 C -0.05156 0.34768 -0.05443 0.34815 -0.05716 0.34884 C -0.05912 0.34954 -0.06107 0.35023 -0.06302 0.35116 C -0.07578 0.35023 -0.08854 0.35069 -0.10117 0.34884 C -0.10404 0.34861 -0.10664 0.34583 -0.10951 0.34467 C -0.11146 0.34375 -0.11341 0.34329 -0.1155 0.34259 C -0.11706 0.33842 -0.11823 0.33356 -0.12018 0.32986 C -0.12135 0.32778 -0.12279 0.32592 -0.12383 0.32361 C -0.12773 0.31389 -0.12448 0.3169 -0.12852 0.30879 C -0.13073 0.30416 -0.13346 0.30069 -0.13568 0.29606 C -0.14557 0.275 -0.13659 0.29143 -0.14284 0.275 C -0.14427 0.27106 -0.14609 0.26805 -0.14753 0.26435 C -0.15182 0.25347 -0.15039 0.25301 -0.15586 0.24305 C -0.1569 0.24143 -0.15846 0.24074 -0.15951 0.23889 C -0.16836 0.22315 -0.1582 0.23611 -0.16667 0.22616 C -0.16745 0.22407 -0.16797 0.22176 -0.16901 0.21991 C -0.175 0.20926 -0.18021 0.21852 -0.18919 0.22199 C -0.19037 0.22407 -0.19154 0.22639 -0.19284 0.22824 C -0.19388 0.22986 -0.19583 0.23032 -0.19635 0.23264 C -0.19714 0.23588 -0.19635 0.23958 -0.19635 0.24305 " pathEditMode="relative" ptsTypes="AAAAAAAAAAAAAAAAAAAAAAAAAAAAAAAAAAAAAAAAAAAAAAAAAAAAAAAAAAAAAAAA">
                                      <p:cBhvr>
                                        <p:cTn id="8" dur="5000" spd="-100000" fill="hold"/>
                                        <p:tgtEl>
                                          <p:spTgt spid="49"/>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1.25E-6 3.7037E-7 L -1.25E-6 3.7037E-7 C -0.05834 -0.01158 0.02018 0.00324 -0.14766 -0.00417 C -0.14909 -0.0044 -0.14987 -0.00764 -0.15131 -0.00857 C -0.15508 -0.01065 -0.16315 -0.01274 -0.16315 -0.01274 C -0.16472 -0.01412 -0.16628 -0.01575 -0.16797 -0.0169 C -0.17188 -0.01991 -0.17227 -0.01829 -0.17631 -0.02338 C -0.1793 -0.02709 -0.18321 -0.0375 -0.18464 -0.04237 L -0.1905 -0.06343 C -0.19089 -0.06621 -0.19128 -0.06922 -0.1918 -0.072 C -0.19245 -0.07547 -0.19375 -0.07871 -0.19414 -0.08264 C -0.19493 -0.09098 -0.19466 -0.09954 -0.19532 -0.10787 C -0.19545 -0.11019 -0.19623 -0.11204 -0.19649 -0.11436 C -0.19701 -0.11713 -0.19727 -0.11991 -0.19766 -0.12269 C -0.19844 -0.12709 -0.19935 -0.13125 -0.20013 -0.13542 C -0.20091 -0.14028 -0.20157 -0.14537 -0.20248 -0.15024 C -0.20287 -0.15232 -0.20287 -0.15487 -0.20365 -0.15649 C -0.20456 -0.15857 -0.20599 -0.1595 -0.20716 -0.16088 C -0.2125 -0.16621 -0.21172 -0.16505 -0.21797 -0.16713 C -0.22045 -0.17014 -0.22201 -0.17292 -0.22513 -0.17362 C -0.23334 -0.17547 -0.25013 -0.17778 -0.25013 -0.17778 C -0.25912 -0.18311 -0.25352 -0.18056 -0.27149 -0.17778 C -0.27487 -0.17709 -0.28099 -0.1757 -0.28464 -0.17362 C -0.28659 -0.17223 -0.28854 -0.17084 -0.2905 -0.16922 C -0.29219 -0.16806 -0.29375 -0.16667 -0.29532 -0.16505 C -0.29779 -0.1625 -0.30013 -0.1595 -0.30248 -0.15649 C -0.30365 -0.1551 -0.30508 -0.15417 -0.30599 -0.15232 C -0.30716 -0.15024 -0.30834 -0.14792 -0.30964 -0.14607 C -0.31263 -0.14144 -0.31576 -0.13704 -0.31914 -0.13334 C -0.32331 -0.12894 -0.32696 -0.12616 -0.32982 -0.11852 C -0.33477 -0.10533 -0.3336 -0.10556 -0.33581 -0.09514 C -0.33659 -0.09167 -0.33737 -0.0882 -0.33815 -0.08473 C -0.33946 -0.07848 -0.33959 -0.07662 -0.3405 -0.06991 C -0.33933 -0.05718 -0.33985 -0.04352 -0.33698 -0.03172 C -0.33581 -0.02686 -0.32826 -0.01482 -0.32383 -0.01065 C -0.32162 -0.00834 -0.31927 -0.00579 -0.3168 -0.00417 C -0.31485 -0.00301 -0.31276 -0.00301 -0.31081 -0.00209 C -0.30925 -0.00162 -0.30769 -0.0007 -0.30599 3.7037E-7 C -0.30404 0.00208 -0.30222 0.00509 -0.30013 0.00625 C -0.2974 0.00787 -0.29453 0.00763 -0.2918 0.00833 C -0.28933 0.00902 -0.28698 0.00995 -0.28464 0.01064 C -0.28308 0.01273 -0.28177 0.01597 -0.27982 0.01689 C -0.27448 0.01967 -0.26315 0.02106 -0.26315 0.02106 C -0.25964 0.02361 -0.25365 0.028 -0.25013 0.02963 C -0.2474 0.03078 -0.24453 0.03101 -0.2418 0.03171 C -0.2405 0.0324 -0.23933 0.0331 -0.23815 0.03379 C -0.23659 0.03472 -0.2349 0.03472 -0.23347 0.03588 C -0.23203 0.03703 -0.23112 0.03912 -0.22982 0.04027 C -0.22813 0.04166 -0.22266 0.04537 -0.22032 0.04652 C -0.20651 0.05347 -0.22709 0.04236 -0.20847 0.05069 C -0.20287 0.05324 -0.1974 0.05694 -0.1918 0.05925 C -0.18815 0.06064 -0.18451 0.06157 -0.18099 0.06342 C -0.17774 0.06504 -0.17474 0.06782 -0.17149 0.0699 C -0.17032 0.0706 -0.16914 0.07129 -0.16797 0.07199 L -0.16081 0.08032 C -0.15964 0.08171 -0.15834 0.0831 -0.15716 0.08449 C -0.15521 0.0875 -0.15339 0.0905 -0.15131 0.09305 C -0.14974 0.0949 -0.14792 0.09537 -0.14649 0.09722 C -0.14466 0.09976 -0.14349 0.10324 -0.1418 0.10578 C -0.14024 0.1081 -0.13841 0.10972 -0.13698 0.11203 C -0.13412 0.11689 -0.13177 0.12291 -0.12865 0.12685 C -0.12735 0.1287 -0.12552 0.12824 -0.12383 0.12893 C -0.12344 0.13194 -0.12201 0.13495 -0.12266 0.1375 C -0.12344 0.14027 -0.12591 0.14004 -0.12748 0.14166 C -0.13685 0.15208 -0.12709 0.14537 -0.1405 0.15439 C -0.14401 0.15671 -0.14779 0.15833 -0.15131 0.16088 C -0.15287 0.1618 -0.1543 0.16412 -0.15599 0.16504 C -0.15873 0.1662 -0.16159 0.1662 -0.16433 0.16713 C -0.18138 0.17268 -0.16966 0.17175 -0.1905 0.17338 C -0.2017 0.17453 -0.21276 0.17476 -0.22383 0.17569 L -0.25365 0.17129 C -0.25534 0.17106 -0.26107 0.16898 -0.26315 0.16713 C -0.26524 0.16527 -0.26706 0.16273 -0.26914 0.16088 C -0.27266 0.1574 -0.27448 0.15671 -0.27748 0.15231 C -0.29245 0.13009 -0.26797 0.16342 -0.28581 0.13958 C -0.28659 0.1368 -0.28711 0.13379 -0.28815 0.13125 C -0.2892 0.1287 -0.29089 0.12731 -0.2918 0.12476 C -0.29258 0.12222 -0.29232 0.11898 -0.29297 0.11643 C -0.29349 0.11388 -0.29453 0.11203 -0.29532 0.10995 C -0.29935 0.08865 -0.29323 0.12175 -0.29766 0.09513 C -0.29844 0.09097 -0.29935 0.0868 -0.30013 0.0824 L -0.30131 0.07615 C -0.3017 0.07407 -0.30222 0.07199 -0.30248 0.0699 C -0.30287 0.06689 -0.30287 0.06388 -0.30365 0.06134 C -0.30417 0.05949 -0.30521 0.05856 -0.30599 0.05717 " pathEditMode="relative" ptsTypes="AAAAAAAAAAAAAAAAAAAAAAAAAAAAAAAAAAAAAAAAAAAAAAAAAAAAAAAAAAAAAAAAAAAAAAAAAAAAAAAAAAAAA">
                                      <p:cBhvr>
                                        <p:cTn id="10" dur="5000" spd="-100000" fill="hold"/>
                                        <p:tgtEl>
                                          <p:spTgt spid="48"/>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5.18519E-6 L -2.91667E-6 -5.18519E-6 L -0.08216 0.00231 C -0.15169 0.00231 -0.13437 0.00532 -0.16783 -0.00209 C -0.16953 -0.00348 -0.17122 -0.00417 -0.17265 -0.00626 C -0.17369 -0.00788 -0.17421 -0.01066 -0.175 -0.01251 C -0.18242 -0.03103 -0.17539 -0.01251 -0.18099 -0.02755 C -0.18138 -0.03033 -0.18177 -0.03311 -0.18216 -0.03589 C -0.18255 -0.03797 -0.1832 -0.04005 -0.18333 -0.04237 C -0.18437 -0.05209 -0.18489 -0.06204 -0.18567 -0.072 C -0.18489 -0.07478 -0.18476 -0.07825 -0.18333 -0.08033 C -0.18216 -0.08218 -0.1802 -0.08149 -0.17864 -0.08242 C -0.17656 -0.08357 -0.17461 -0.08542 -0.17265 -0.08681 C -0.15026 -0.10047 -0.15807 -0.09769 -0.14283 -0.10163 C -0.14049 -0.10302 -0.13815 -0.10417 -0.1358 -0.10579 C -0.13255 -0.10788 -0.12955 -0.11066 -0.12617 -0.11204 C -0.12356 -0.11343 -0.1207 -0.11343 -0.11783 -0.11413 C -0.11549 -0.11575 -0.11315 -0.1176 -0.1108 -0.11853 C -0.10117 -0.12223 -0.10234 -0.11806 -0.09414 -0.12478 C -0.09114 -0.12732 -0.08867 -0.13079 -0.0858 -0.13334 C -0.08463 -0.13427 -0.08333 -0.13427 -0.08216 -0.13542 C -0.07968 -0.13797 -0.07786 -0.14329 -0.075 -0.14399 L -0.06315 -0.14607 L 0.01667 -0.14399 C 0.01784 -0.14376 0.01901 -0.14237 0.02019 -0.14167 C 0.02331 -0.14029 0.02657 -0.1389 0.02969 -0.13751 C 0.03164 -0.13681 0.03373 -0.13612 0.03568 -0.13542 C 0.04467 -0.13242 0.05052 -0.13149 0.06068 -0.12917 C 0.06185 -0.12825 0.06302 -0.12755 0.0642 -0.12686 C 0.06745 -0.12547 0.07071 -0.12454 0.07383 -0.12269 C 0.075 -0.122 0.07605 -0.12107 0.07735 -0.12061 C 0.08086 -0.11945 0.08451 -0.11922 0.08802 -0.11853 L 0.09753 -0.11644 C 0.10586 -0.10649 0.09727 -0.11552 0.1155 -0.10788 C 0.11758 -0.10695 0.1194 -0.10464 0.12136 -0.10371 C 0.12787 -0.10024 0.13907 -0.10001 0.14401 -0.09931 C 0.14558 -0.09792 0.14714 -0.0963 0.14883 -0.09515 C 0.15026 -0.09422 0.15196 -0.09376 0.15352 -0.09306 C 0.15743 -0.09167 0.16146 -0.09029 0.1655 -0.0889 L 0.17136 -0.08681 C 0.17253 -0.0845 0.17357 -0.08218 0.175 -0.08033 C 0.17722 -0.07732 0.18217 -0.072 0.18217 -0.072 C 0.17943 -0.12454 0.18217 -0.06066 0.18217 -0.14816 C 0.18217 -0.16158 0.18151 -0.17501 0.18086 -0.18843 C 0.18073 -0.19121 0.18034 -0.19422 0.17969 -0.19677 C 0.17787 -0.20441 0.175 -0.21066 0.17136 -0.21575 C 0.16914 -0.21899 0.16667 -0.22154 0.1642 -0.22431 C 0.16302 -0.2257 0.16198 -0.22779 0.16068 -0.22848 C 0.15834 -0.22987 0.15573 -0.23079 0.15352 -0.23288 C 0.15196 -0.23427 0.15052 -0.23635 0.14883 -0.23704 C 0.13737 -0.24214 0.1336 -0.24075 0.12253 -0.24329 C 0.11784 -0.24445 0.11302 -0.24584 0.10834 -0.24769 C 0.10625 -0.24839 0.1043 -0.24931 0.10235 -0.24978 C 0.0987 -0.2507 0.08881 -0.25186 0.08451 -0.25394 C 0.08086 -0.25579 0.07735 -0.25811 0.07383 -0.26042 C 0.06745 -0.26413 0.07136 -0.26181 0.06185 -0.26667 C 0.05248 -0.27917 0.06211 -0.2676 0.05118 -0.27732 C 0.04909 -0.27917 0.0474 -0.28195 0.04519 -0.28357 C 0.03256 -0.29306 0.04128 -0.28288 0.03086 -0.29214 C 0.02969 -0.29329 0.02839 -0.29468 0.02735 -0.2963 C 0.02605 -0.29816 0.02526 -0.30117 0.02383 -0.30255 C 0.0224 -0.30417 0.02058 -0.30417 0.01901 -0.30487 C 0.01745 -0.30695 0.01602 -0.3095 0.0142 -0.31112 C 0.01198 -0.3132 0.00938 -0.31343 0.00717 -0.31529 L 0.00469 -0.31737 " pathEditMode="relative" ptsTypes="AAAAAAAAAAAAAAAAAAAAAAAAAAAAAAAAAAAAAAAAAAAAAAAAAAAAAAAAAAAAAAAAA">
                                      <p:cBhvr>
                                        <p:cTn id="12" dur="5000" spd="-100000" fill="hold"/>
                                        <p:tgtEl>
                                          <p:spTgt spid="50"/>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3.33333E-6 7.03704E-6 L 3.33333E-6 7.03704E-6 C 0.01836 -0.01087 0.00924 -0.00763 0.02734 -0.01041 L 0.12617 -0.00624 C 0.13528 -0.00578 0.13607 -0.00393 0.14401 -0.00208 C 0.14804 -0.00115 0.15195 -0.00069 0.15599 7.03704E-6 C 0.15755 0.00209 0.15898 0.00464 0.16067 0.00649 C 0.16224 0.00811 0.16406 0.00857 0.16549 0.01065 C 0.16758 0.01389 0.16823 0.01899 0.16901 0.02339 C 0.1694 0.02964 0.16966 0.03612 0.17018 0.04237 C 0.172 0.0632 0.17656 0.04862 0.16901 0.08889 C 0.1681 0.09422 0.1608 0.09607 0.15833 0.09746 C 0.15716 0.09792 0.15586 0.09862 0.15469 0.09954 C 0.15312 0.1007 0.15169 0.10278 0.15 0.10371 C 0.14726 0.1051 0.13346 0.10788 0.13216 0.10788 L 0.025 0.11227 C 0.01823 0.11621 0.0194 0.11598 0.00833 0.11644 L -0.15834 0.12061 C -0.16042 0.1213 -0.16237 0.12153 -0.16433 0.12269 C -0.16732 0.12454 -0.17005 0.12825 -0.17266 0.13126 C -0.18281 0.15533 -0.17045 0.12501 -0.17865 0.14815 C -0.17969 0.15116 -0.18099 0.15371 -0.18216 0.15672 C -0.18255 0.16019 -0.18268 0.16389 -0.18334 0.16714 C -0.18607 0.1801 -0.19232 0.17107 -0.18451 0.19677 C -0.18347 0.20047 -0.17018 0.20278 -0.16914 0.20325 L -0.14766 0.2095 C -0.14128 0.2088 -0.13477 0.21042 -0.12865 0.20741 C -0.12696 0.20649 -0.12696 0.20186 -0.12617 0.19885 C -0.12578 0.197 -0.12552 0.19468 -0.125 0.1926 C -0.12435 0.18913 -0.12344 0.18565 -0.12266 0.18195 C -0.11914 0.14445 -0.11784 0.14098 -0.12149 0.09098 C -0.12188 0.08473 -0.12487 0.07987 -0.12617 0.07408 C -0.12709 0.07061 -0.12748 0.06667 -0.12865 0.06343 C -0.13034 0.05903 -0.13659 0.04399 -0.1405 0.0382 C -0.14167 0.03658 -0.14297 0.03542 -0.14414 0.0338 C -0.14571 0.03195 -0.14714 0.0294 -0.14883 0.02755 C -0.15 0.02639 -0.1513 0.02639 -0.15248 0.02547 C -0.1556 0.02292 -0.16198 0.0169 -0.16198 0.0169 L -0.19766 0.01899 C -0.19948 0.01968 -0.19948 0.02454 -0.2 0.02755 C -0.20104 0.03241 -0.2017 0.03751 -0.20248 0.04237 C -0.20365 0.0507 -0.20378 0.05255 -0.20482 0.06135 C -0.20521 0.06852 -0.20547 0.07547 -0.20599 0.08264 C -0.20625 0.08612 -0.2069 0.08959 -0.20716 0.09306 C -0.2099 0.13218 -0.2069 0.10325 -0.20951 0.12709 C -0.20912 0.16158 -0.20912 0.19607 -0.20834 0.23079 C -0.20834 0.23357 -0.20768 0.23635 -0.20716 0.23913 C -0.20612 0.24561 -0.20508 0.25209 -0.20365 0.25811 C -0.20209 0.26528 -0.20183 0.27408 -0.19883 0.2794 C -0.19675 0.28311 -0.19453 0.28774 -0.19167 0.29005 C -0.18828 0.2926 -0.18477 0.29514 -0.18099 0.2963 C -0.17578 0.29792 -0.17292 0.29862 -0.16784 0.30047 C -0.16628 0.30116 -0.16472 0.30186 -0.16315 0.30255 C -0.16068 0.30394 -0.15847 0.30602 -0.15599 0.30695 C -0.14961 0.30927 -0.13281 0.31042 -0.12865 0.31112 C -0.12539 0.31158 -0.12227 0.31297 -0.11914 0.3132 C -0.09922 0.31436 -0.07943 0.31459 -0.05951 0.31528 L -0.05 0.31737 C -0.04766 0.31806 -0.04284 0.31968 -0.04284 0.31968 " pathEditMode="relative" ptsTypes="AAAAAAAAAAAAAAAAAAAAAAAAAAAAAAAAAAAAAAAAAAAAAAAAAAAAAAAAAAA">
                                      <p:cBhvr>
                                        <p:cTn id="14" dur="5000" spd="-100000" fill="hold"/>
                                        <p:tgtEl>
                                          <p:spTgt spid="4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subTnLst>
                                    <p:audio>
                                      <p:cMediaNode>
                                        <p:cTn display="0" masterRel="sameClick">
                                          <p:stCondLst>
                                            <p:cond evt="begin" delay="0">
                                              <p:tn val="17"/>
                                            </p:cond>
                                          </p:stCondLst>
                                          <p:endCondLst>
                                            <p:cond evt="onStopAudio" delay="0">
                                              <p:tgtEl>
                                                <p:sldTgt/>
                                              </p:tgtEl>
                                            </p:cond>
                                          </p:endCondLst>
                                        </p:cTn>
                                        <p:tgtEl>
                                          <p:sndTgt r:embed="rId3" name="Tieng-yeah-tre-con-www_nhacchuongvui_com.wav"/>
                                        </p:tgtEl>
                                      </p:cMediaNode>
                                    </p:audio>
                                  </p:subTnLst>
                                </p:cTn>
                              </p:par>
                              <p:par>
                                <p:cTn id="20" presetID="10"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4"/>
                                        </p:tgtEl>
                                        <p:attrNameLst>
                                          <p:attrName>ppt_x</p:attrName>
                                        </p:attrNameLst>
                                      </p:cBhvr>
                                      <p:tavLst>
                                        <p:tav tm="0">
                                          <p:val>
                                            <p:strVal val="ppt_x"/>
                                          </p:val>
                                        </p:tav>
                                        <p:tav tm="100000">
                                          <p:val>
                                            <p:strVal val="ppt_x"/>
                                          </p:val>
                                        </p:tav>
                                      </p:tavLst>
                                    </p:anim>
                                    <p:anim calcmode="lin" valueType="num">
                                      <p:cBhvr additive="base">
                                        <p:cTn id="27" dur="500"/>
                                        <p:tgtEl>
                                          <p:spTgt spid="44"/>
                                        </p:tgtEl>
                                        <p:attrNameLst>
                                          <p:attrName>ppt_y</p:attrName>
                                        </p:attrNameLst>
                                      </p:cBhvr>
                                      <p:tavLst>
                                        <p:tav tm="0">
                                          <p:val>
                                            <p:strVal val="ppt_y"/>
                                          </p:val>
                                        </p:tav>
                                        <p:tav tm="100000">
                                          <p:val>
                                            <p:strVal val="1+ppt_h/2"/>
                                          </p:val>
                                        </p:tav>
                                      </p:tavLst>
                                    </p:anim>
                                    <p:set>
                                      <p:cBhvr>
                                        <p:cTn id="28"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1"/>
                    </p:tgtEl>
                  </p:cond>
                </p:stCondLst>
                <p:endSync evt="end" delay="0">
                  <p:rtn val="all"/>
                </p:endSync>
                <p:childTnLst>
                  <p:par>
                    <p:cTn id="30" fill="hold">
                      <p:stCondLst>
                        <p:cond delay="0"/>
                      </p:stCondLst>
                      <p:childTnLst>
                        <p:par>
                          <p:cTn id="31" fill="hold">
                            <p:stCondLst>
                              <p:cond delay="0"/>
                            </p:stCondLst>
                            <p:childTnLst>
                              <p:par>
                                <p:cTn id="32" presetID="24" presetClass="emph" presetSubtype="0" fill="hold" nodeType="afterEffect">
                                  <p:stCondLst>
                                    <p:cond delay="0"/>
                                  </p:stCondLst>
                                  <p:childTnLst>
                                    <p:animClr clrSpc="hsl" dir="cw">
                                      <p:cBhvr override="childStyle">
                                        <p:cTn id="33" dur="1100" fill="hold"/>
                                        <p:tgtEl>
                                          <p:spTgt spid="51"/>
                                        </p:tgtEl>
                                        <p:attrNameLst>
                                          <p:attrName>style.color</p:attrName>
                                        </p:attrNameLst>
                                      </p:cBhvr>
                                      <p:by>
                                        <p:hsl h="0" s="-12549" l="-25098"/>
                                      </p:by>
                                    </p:animClr>
                                    <p:animClr clrSpc="hsl" dir="cw">
                                      <p:cBhvr>
                                        <p:cTn id="34" dur="1100" fill="hold"/>
                                        <p:tgtEl>
                                          <p:spTgt spid="51"/>
                                        </p:tgtEl>
                                        <p:attrNameLst>
                                          <p:attrName>fillcolor</p:attrName>
                                        </p:attrNameLst>
                                      </p:cBhvr>
                                      <p:by>
                                        <p:hsl h="0" s="-12549" l="-25098"/>
                                      </p:by>
                                    </p:animClr>
                                    <p:animClr clrSpc="hsl" dir="cw">
                                      <p:cBhvr>
                                        <p:cTn id="35" dur="1100" fill="hold"/>
                                        <p:tgtEl>
                                          <p:spTgt spid="51"/>
                                        </p:tgtEl>
                                        <p:attrNameLst>
                                          <p:attrName>stroke.color</p:attrName>
                                        </p:attrNameLst>
                                      </p:cBhvr>
                                      <p:by>
                                        <p:hsl h="0" s="-12549" l="-25098"/>
                                      </p:by>
                                    </p:animClr>
                                    <p:set>
                                      <p:cBhvr>
                                        <p:cTn id="36" dur="1100" fill="hold"/>
                                        <p:tgtEl>
                                          <p:spTgt spid="51"/>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4" name="xit.wav"/>
                                        </p:tgtEl>
                                      </p:cMediaNode>
                                    </p:audio>
                                  </p:subTnLst>
                                </p:cTn>
                              </p:par>
                              <p:par>
                                <p:cTn id="37" presetID="9" presetClass="exit" presetSubtype="0" fill="hold" nodeType="withEffect">
                                  <p:stCondLst>
                                    <p:cond delay="0"/>
                                  </p:stCondLst>
                                  <p:childTnLst>
                                    <p:animEffect transition="out" filter="dissolve">
                                      <p:cBhvr>
                                        <p:cTn id="38" dur="500"/>
                                        <p:tgtEl>
                                          <p:spTgt spid="51"/>
                                        </p:tgtEl>
                                      </p:cBhvr>
                                    </p:animEffect>
                                    <p:set>
                                      <p:cBhvr>
                                        <p:cTn id="39"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5" name="Tieng-vo-tay-hoan-ho-www_nhacchuongvui_com.wav"/>
                                        </p:tgtEl>
                                      </p:cMediaNode>
                                    </p:audio>
                                  </p:subTnLst>
                                </p:cTn>
                              </p:par>
                            </p:childTnLst>
                          </p:cTn>
                        </p:par>
                      </p:childTnLst>
                    </p:cTn>
                  </p:par>
                </p:childTnLst>
              </p:cTn>
              <p:nextCondLst>
                <p:cond evt="onClick" delay="0">
                  <p:tgtEl>
                    <p:spTgt spid="51"/>
                  </p:tgtEl>
                </p:cond>
              </p:nextCondLst>
            </p:seq>
            <p:seq concurrent="1" nextAc="seek">
              <p:cTn id="40" restart="whenNotActive" fill="hold" evtFilter="cancelBubble" nodeType="interactiveSeq">
                <p:stCondLst>
                  <p:cond evt="onClick" delay="0">
                    <p:tgtEl>
                      <p:spTgt spid="50"/>
                    </p:tgtEl>
                  </p:cond>
                </p:stCondLst>
                <p:endSync evt="end" delay="0">
                  <p:rtn val="all"/>
                </p:endSync>
                <p:childTnLst>
                  <p:par>
                    <p:cTn id="41" fill="hold">
                      <p:stCondLst>
                        <p:cond delay="0"/>
                      </p:stCondLst>
                      <p:childTnLst>
                        <p:par>
                          <p:cTn id="42" fill="hold">
                            <p:stCondLst>
                              <p:cond delay="0"/>
                            </p:stCondLst>
                            <p:childTnLst>
                              <p:par>
                                <p:cTn id="43" presetID="24" presetClass="emph" presetSubtype="0" fill="hold" nodeType="afterEffect">
                                  <p:stCondLst>
                                    <p:cond delay="0"/>
                                  </p:stCondLst>
                                  <p:childTnLst>
                                    <p:animClr clrSpc="hsl" dir="cw">
                                      <p:cBhvr override="childStyle">
                                        <p:cTn id="44" dur="500" fill="hold"/>
                                        <p:tgtEl>
                                          <p:spTgt spid="50"/>
                                        </p:tgtEl>
                                        <p:attrNameLst>
                                          <p:attrName>style.color</p:attrName>
                                        </p:attrNameLst>
                                      </p:cBhvr>
                                      <p:by>
                                        <p:hsl h="0" s="-12549" l="-25098"/>
                                      </p:by>
                                    </p:animClr>
                                    <p:animClr clrSpc="hsl" dir="cw">
                                      <p:cBhvr>
                                        <p:cTn id="45" dur="500" fill="hold"/>
                                        <p:tgtEl>
                                          <p:spTgt spid="50"/>
                                        </p:tgtEl>
                                        <p:attrNameLst>
                                          <p:attrName>fillcolor</p:attrName>
                                        </p:attrNameLst>
                                      </p:cBhvr>
                                      <p:by>
                                        <p:hsl h="0" s="-12549" l="-25098"/>
                                      </p:by>
                                    </p:animClr>
                                    <p:animClr clrSpc="hsl" dir="cw">
                                      <p:cBhvr>
                                        <p:cTn id="46" dur="500" fill="hold"/>
                                        <p:tgtEl>
                                          <p:spTgt spid="50"/>
                                        </p:tgtEl>
                                        <p:attrNameLst>
                                          <p:attrName>stroke.color</p:attrName>
                                        </p:attrNameLst>
                                      </p:cBhvr>
                                      <p:by>
                                        <p:hsl h="0" s="-12549" l="-25098"/>
                                      </p:by>
                                    </p:animClr>
                                    <p:set>
                                      <p:cBhvr>
                                        <p:cTn id="47" dur="500" fill="hold"/>
                                        <p:tgtEl>
                                          <p:spTgt spid="50"/>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4" name="xit.wav"/>
                                        </p:tgtEl>
                                      </p:cMediaNode>
                                    </p:audio>
                                  </p:subTnLst>
                                </p:cTn>
                              </p:par>
                              <p:par>
                                <p:cTn id="48" presetID="9" presetClass="exit" presetSubtype="0" fill="hold" nodeType="withEffect">
                                  <p:stCondLst>
                                    <p:cond delay="0"/>
                                  </p:stCondLst>
                                  <p:childTnLst>
                                    <p:animEffect transition="out" filter="dissolve">
                                      <p:cBhvr>
                                        <p:cTn id="49" dur="500"/>
                                        <p:tgtEl>
                                          <p:spTgt spid="50"/>
                                        </p:tgtEl>
                                      </p:cBhvr>
                                    </p:animEffect>
                                    <p:set>
                                      <p:cBhvr>
                                        <p:cTn id="50"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50"/>
                  </p:tgtEl>
                </p:cond>
              </p:nextCondLst>
            </p:seq>
            <p:seq concurrent="1" nextAc="seek">
              <p:cTn id="51" restart="whenNotActive" fill="hold" evtFilter="cancelBubble" nodeType="interactiveSeq">
                <p:stCondLst>
                  <p:cond evt="onClick" delay="0">
                    <p:tgtEl>
                      <p:spTgt spid="47"/>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nodeType="afterEffect">
                                  <p:stCondLst>
                                    <p:cond delay="0"/>
                                  </p:stCondLst>
                                  <p:childTnLst>
                                    <p:animClr clrSpc="hsl" dir="cw">
                                      <p:cBhvr override="childStyle">
                                        <p:cTn id="55" dur="500" fill="hold"/>
                                        <p:tgtEl>
                                          <p:spTgt spid="47"/>
                                        </p:tgtEl>
                                        <p:attrNameLst>
                                          <p:attrName>style.color</p:attrName>
                                        </p:attrNameLst>
                                      </p:cBhvr>
                                      <p:by>
                                        <p:hsl h="0" s="-12549" l="-25098"/>
                                      </p:by>
                                    </p:animClr>
                                    <p:animClr clrSpc="hsl" dir="cw">
                                      <p:cBhvr>
                                        <p:cTn id="56" dur="500" fill="hold"/>
                                        <p:tgtEl>
                                          <p:spTgt spid="47"/>
                                        </p:tgtEl>
                                        <p:attrNameLst>
                                          <p:attrName>fillcolor</p:attrName>
                                        </p:attrNameLst>
                                      </p:cBhvr>
                                      <p:by>
                                        <p:hsl h="0" s="-12549" l="-25098"/>
                                      </p:by>
                                    </p:animClr>
                                    <p:animClr clrSpc="hsl" dir="cw">
                                      <p:cBhvr>
                                        <p:cTn id="57" dur="500" fill="hold"/>
                                        <p:tgtEl>
                                          <p:spTgt spid="47"/>
                                        </p:tgtEl>
                                        <p:attrNameLst>
                                          <p:attrName>stroke.color</p:attrName>
                                        </p:attrNameLst>
                                      </p:cBhvr>
                                      <p:by>
                                        <p:hsl h="0" s="-12549" l="-25098"/>
                                      </p:by>
                                    </p:animClr>
                                    <p:set>
                                      <p:cBhvr>
                                        <p:cTn id="58" dur="500" fill="hold"/>
                                        <p:tgtEl>
                                          <p:spTgt spid="47"/>
                                        </p:tgtEl>
                                        <p:attrNameLst>
                                          <p:attrName>fill.type</p:attrName>
                                        </p:attrNameLst>
                                      </p:cBhvr>
                                      <p:to>
                                        <p:strVal val="solid"/>
                                      </p:to>
                                    </p:set>
                                  </p:childTnLst>
                                  <p:subTnLst>
                                    <p:audio>
                                      <p:cMediaNode>
                                        <p:cTn display="0" masterRel="sameClick">
                                          <p:stCondLst>
                                            <p:cond evt="begin" delay="0">
                                              <p:tn val="54"/>
                                            </p:cond>
                                          </p:stCondLst>
                                          <p:endCondLst>
                                            <p:cond evt="onStopAudio" delay="0">
                                              <p:tgtEl>
                                                <p:sldTgt/>
                                              </p:tgtEl>
                                            </p:cond>
                                          </p:endCondLst>
                                        </p:cTn>
                                        <p:tgtEl>
                                          <p:sndTgt r:embed="rId4" name="xit.wav"/>
                                        </p:tgtEl>
                                      </p:cMediaNode>
                                    </p:audio>
                                  </p:subTnLst>
                                </p:cTn>
                              </p:par>
                              <p:par>
                                <p:cTn id="59" presetID="9" presetClass="exit" presetSubtype="0" fill="hold" nodeType="withEffect">
                                  <p:stCondLst>
                                    <p:cond delay="0"/>
                                  </p:stCondLst>
                                  <p:childTnLst>
                                    <p:animEffect transition="out" filter="dissolv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nodeType="afterEffect">
                                  <p:stCondLst>
                                    <p:cond delay="0"/>
                                  </p:stCondLst>
                                  <p:childTnLst>
                                    <p:animClr clrSpc="hsl" dir="cw">
                                      <p:cBhvr override="childStyle">
                                        <p:cTn id="66" dur="500" fill="hold"/>
                                        <p:tgtEl>
                                          <p:spTgt spid="49"/>
                                        </p:tgtEl>
                                        <p:attrNameLst>
                                          <p:attrName>style.color</p:attrName>
                                        </p:attrNameLst>
                                      </p:cBhvr>
                                      <p:by>
                                        <p:hsl h="0" s="-12549" l="-25098"/>
                                      </p:by>
                                    </p:animClr>
                                    <p:animClr clrSpc="hsl" dir="cw">
                                      <p:cBhvr>
                                        <p:cTn id="67" dur="500" fill="hold"/>
                                        <p:tgtEl>
                                          <p:spTgt spid="49"/>
                                        </p:tgtEl>
                                        <p:attrNameLst>
                                          <p:attrName>fillcolor</p:attrName>
                                        </p:attrNameLst>
                                      </p:cBhvr>
                                      <p:by>
                                        <p:hsl h="0" s="-12549" l="-25098"/>
                                      </p:by>
                                    </p:animClr>
                                    <p:animClr clrSpc="hsl" dir="cw">
                                      <p:cBhvr>
                                        <p:cTn id="68" dur="500" fill="hold"/>
                                        <p:tgtEl>
                                          <p:spTgt spid="49"/>
                                        </p:tgtEl>
                                        <p:attrNameLst>
                                          <p:attrName>stroke.color</p:attrName>
                                        </p:attrNameLst>
                                      </p:cBhvr>
                                      <p:by>
                                        <p:hsl h="0" s="-12549" l="-25098"/>
                                      </p:by>
                                    </p:animClr>
                                    <p:set>
                                      <p:cBhvr>
                                        <p:cTn id="69" dur="500" fill="hold"/>
                                        <p:tgtEl>
                                          <p:spTgt spid="49"/>
                                        </p:tgtEl>
                                        <p:attrNameLst>
                                          <p:attrName>fill.type</p:attrName>
                                        </p:attrNameLst>
                                      </p:cBhvr>
                                      <p:to>
                                        <p:strVal val="solid"/>
                                      </p:to>
                                    </p:set>
                                  </p:childTnLst>
                                  <p:subTnLst>
                                    <p:audio>
                                      <p:cMediaNode>
                                        <p:cTn display="0" masterRel="sameClick">
                                          <p:stCondLst>
                                            <p:cond evt="begin" delay="0">
                                              <p:tn val="65"/>
                                            </p:cond>
                                          </p:stCondLst>
                                          <p:endCondLst>
                                            <p:cond evt="onStopAudio" delay="0">
                                              <p:tgtEl>
                                                <p:sldTgt/>
                                              </p:tgtEl>
                                            </p:cond>
                                          </p:endCondLst>
                                        </p:cTn>
                                        <p:tgtEl>
                                          <p:sndTgt r:embed="rId4" name="xit.wav"/>
                                        </p:tgtEl>
                                      </p:cMediaNode>
                                    </p:audio>
                                  </p:subTnLst>
                                </p:cTn>
                              </p:par>
                              <p:par>
                                <p:cTn id="70" presetID="9" presetClass="exit" presetSubtype="0" fill="hold" nodeType="withEffect">
                                  <p:stCondLst>
                                    <p:cond delay="0"/>
                                  </p:stCondLst>
                                  <p:childTnLst>
                                    <p:animEffect transition="out" filter="dissolv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49"/>
                  </p:tgtEl>
                </p:cond>
              </p:nextCondLst>
            </p:seq>
            <p:seq concurrent="1" nextAc="seek">
              <p:cTn id="73" restart="whenNotActive" fill="hold" evtFilter="cancelBubble" nodeType="interactiveSeq">
                <p:stCondLst>
                  <p:cond evt="onClick" delay="0">
                    <p:tgtEl>
                      <p:spTgt spid="48"/>
                    </p:tgtEl>
                  </p:cond>
                </p:stCondLst>
                <p:endSync evt="end" delay="0">
                  <p:rtn val="all"/>
                </p:endSync>
                <p:childTnLst>
                  <p:par>
                    <p:cTn id="74" fill="hold">
                      <p:stCondLst>
                        <p:cond delay="0"/>
                      </p:stCondLst>
                      <p:childTnLst>
                        <p:par>
                          <p:cTn id="75" fill="hold">
                            <p:stCondLst>
                              <p:cond delay="0"/>
                            </p:stCondLst>
                            <p:childTnLst>
                              <p:par>
                                <p:cTn id="76" presetID="24" presetClass="emph" presetSubtype="0" fill="hold" nodeType="afterEffect">
                                  <p:stCondLst>
                                    <p:cond delay="0"/>
                                  </p:stCondLst>
                                  <p:childTnLst>
                                    <p:animClr clrSpc="hsl" dir="cw">
                                      <p:cBhvr override="childStyle">
                                        <p:cTn id="77" dur="500" fill="hold"/>
                                        <p:tgtEl>
                                          <p:spTgt spid="48"/>
                                        </p:tgtEl>
                                        <p:attrNameLst>
                                          <p:attrName>style.color</p:attrName>
                                        </p:attrNameLst>
                                      </p:cBhvr>
                                      <p:by>
                                        <p:hsl h="0" s="-12549" l="-25098"/>
                                      </p:by>
                                    </p:animClr>
                                    <p:animClr clrSpc="hsl" dir="cw">
                                      <p:cBhvr>
                                        <p:cTn id="78" dur="500" fill="hold"/>
                                        <p:tgtEl>
                                          <p:spTgt spid="48"/>
                                        </p:tgtEl>
                                        <p:attrNameLst>
                                          <p:attrName>fillcolor</p:attrName>
                                        </p:attrNameLst>
                                      </p:cBhvr>
                                      <p:by>
                                        <p:hsl h="0" s="-12549" l="-25098"/>
                                      </p:by>
                                    </p:animClr>
                                    <p:animClr clrSpc="hsl" dir="cw">
                                      <p:cBhvr>
                                        <p:cTn id="79" dur="500" fill="hold"/>
                                        <p:tgtEl>
                                          <p:spTgt spid="48"/>
                                        </p:tgtEl>
                                        <p:attrNameLst>
                                          <p:attrName>stroke.color</p:attrName>
                                        </p:attrNameLst>
                                      </p:cBhvr>
                                      <p:by>
                                        <p:hsl h="0" s="-12549" l="-25098"/>
                                      </p:by>
                                    </p:animClr>
                                    <p:set>
                                      <p:cBhvr>
                                        <p:cTn id="80" dur="500" fill="hold"/>
                                        <p:tgtEl>
                                          <p:spTgt spid="48"/>
                                        </p:tgtEl>
                                        <p:attrNameLst>
                                          <p:attrName>fill.type</p:attrName>
                                        </p:attrNameLst>
                                      </p:cBhvr>
                                      <p:to>
                                        <p:strVal val="solid"/>
                                      </p:to>
                                    </p:set>
                                  </p:childTnLst>
                                  <p:subTnLst>
                                    <p:audio>
                                      <p:cMediaNode>
                                        <p:cTn display="0" masterRel="sameClick">
                                          <p:stCondLst>
                                            <p:cond evt="begin" delay="0">
                                              <p:tn val="76"/>
                                            </p:cond>
                                          </p:stCondLst>
                                          <p:endCondLst>
                                            <p:cond evt="onStopAudio" delay="0">
                                              <p:tgtEl>
                                                <p:sldTgt/>
                                              </p:tgtEl>
                                            </p:cond>
                                          </p:endCondLst>
                                        </p:cTn>
                                        <p:tgtEl>
                                          <p:sndTgt r:embed="rId4" name="xit.wav"/>
                                        </p:tgtEl>
                                      </p:cMediaNode>
                                    </p:audio>
                                  </p:subTnLst>
                                </p:cTn>
                              </p:par>
                              <p:par>
                                <p:cTn id="81" presetID="9" presetClass="exit" presetSubtype="0" fill="hold" nodeType="withEffect">
                                  <p:stCondLst>
                                    <p:cond delay="0"/>
                                  </p:stCondLst>
                                  <p:childTnLst>
                                    <p:animEffect transition="out" filter="dissolve">
                                      <p:cBhvr>
                                        <p:cTn id="82" dur="500"/>
                                        <p:tgtEl>
                                          <p:spTgt spid="48"/>
                                        </p:tgtEl>
                                      </p:cBhvr>
                                    </p:animEffect>
                                    <p:set>
                                      <p:cBhvr>
                                        <p:cTn id="83"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4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2400"/>
            <a:ext cx="9144000" cy="7239000"/>
          </a:xfrm>
          <a:prstGeom prst="rect">
            <a:avLst/>
          </a:prstGeom>
          <a:solidFill>
            <a:srgbClr val="0066FF"/>
          </a:solidFill>
          <a:ln w="9525">
            <a:solidFill>
              <a:srgbClr val="CCCCFF"/>
            </a:solidFill>
            <a:miter lim="800000"/>
            <a:headEnd/>
            <a:tailEnd/>
          </a:ln>
        </p:spPr>
      </p:pic>
      <p:grpSp>
        <p:nvGrpSpPr>
          <p:cNvPr id="123907" name="Group 3"/>
          <p:cNvGrpSpPr>
            <a:grpSpLocks/>
          </p:cNvGrpSpPr>
          <p:nvPr/>
        </p:nvGrpSpPr>
        <p:grpSpPr bwMode="auto">
          <a:xfrm>
            <a:off x="2495550" y="3395664"/>
            <a:ext cx="7315200" cy="579437"/>
            <a:chOff x="336" y="2411"/>
            <a:chExt cx="5280" cy="365"/>
          </a:xfrm>
        </p:grpSpPr>
        <p:sp>
          <p:nvSpPr>
            <p:cNvPr id="59431" name="AutoShape 4">
              <a:hlinkClick r:id="rId5" action="ppaction://hlinksldjump"/>
            </p:cNvPr>
            <p:cNvSpPr>
              <a:spLocks noChangeArrowheads="1"/>
            </p:cNvSpPr>
            <p:nvPr/>
          </p:nvSpPr>
          <p:spPr bwMode="gray">
            <a:xfrm>
              <a:off x="336" y="2411"/>
              <a:ext cx="5280" cy="323"/>
            </a:xfrm>
            <a:prstGeom prst="roundRect">
              <a:avLst>
                <a:gd name="adj" fmla="val 16667"/>
              </a:avLst>
            </a:prstGeom>
            <a:gradFill rotWithShape="1">
              <a:gsLst>
                <a:gs pos="0">
                  <a:srgbClr val="48BE67"/>
                </a:gs>
                <a:gs pos="100000">
                  <a:srgbClr val="BCE7C8"/>
                </a:gs>
              </a:gsLst>
              <a:lin ang="5400000" scaled="1"/>
            </a:gradFill>
            <a:ln>
              <a:noFill/>
            </a:ln>
            <a:effectLst>
              <a:outerShdw dist="45791" dir="3378596" algn="ctr" rotWithShape="0">
                <a:srgbClr val="B2B2B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32" name="AutoShape 5"/>
            <p:cNvSpPr>
              <a:spLocks noChangeArrowheads="1"/>
            </p:cNvSpPr>
            <p:nvPr/>
          </p:nvSpPr>
          <p:spPr bwMode="gray">
            <a:xfrm>
              <a:off x="378" y="2648"/>
              <a:ext cx="5205" cy="83"/>
            </a:xfrm>
            <a:prstGeom prst="roundRect">
              <a:avLst>
                <a:gd name="adj" fmla="val 50000"/>
              </a:avLst>
            </a:prstGeom>
            <a:gradFill rotWithShape="1">
              <a:gsLst>
                <a:gs pos="0">
                  <a:srgbClr val="9FE9AA"/>
                </a:gs>
                <a:gs pos="100000">
                  <a:srgbClr val="D6F6D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33" name="AutoShape 6"/>
            <p:cNvSpPr>
              <a:spLocks noChangeArrowheads="1"/>
            </p:cNvSpPr>
            <p:nvPr/>
          </p:nvSpPr>
          <p:spPr bwMode="gray">
            <a:xfrm>
              <a:off x="378" y="2418"/>
              <a:ext cx="5205" cy="83"/>
            </a:xfrm>
            <a:prstGeom prst="roundRect">
              <a:avLst>
                <a:gd name="adj" fmla="val 50000"/>
              </a:avLst>
            </a:prstGeom>
            <a:gradFill rotWithShape="1">
              <a:gsLst>
                <a:gs pos="0">
                  <a:srgbClr val="C4EDD1"/>
                </a:gs>
                <a:gs pos="100000">
                  <a:srgbClr val="4DC9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34" name="Text Box 7">
              <a:hlinkClick r:id="rId6" action="ppaction://hlinkpres?slideindex=23&amp;slidetitle=Slide 23"/>
            </p:cNvPr>
            <p:cNvSpPr txBox="1">
              <a:spLocks noChangeArrowheads="1"/>
            </p:cNvSpPr>
            <p:nvPr/>
          </p:nvSpPr>
          <p:spPr bwMode="gray">
            <a:xfrm>
              <a:off x="1056" y="2449"/>
              <a:ext cx="451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spcBef>
                  <a:spcPct val="0"/>
                </a:spcBef>
                <a:buFontTx/>
                <a:buNone/>
              </a:pPr>
              <a:r>
                <a:rPr lang="en-US" altLang="en-US" sz="2000" b="1" dirty="0" err="1">
                  <a:solidFill>
                    <a:srgbClr val="CC0000"/>
                  </a:solidFill>
                  <a:latin typeface="Arial" panose="020B0604020202020204" pitchFamily="34" charset="0"/>
                </a:rPr>
                <a:t>L</a:t>
              </a:r>
              <a:r>
                <a:rPr lang="en-US" altLang="en-US" sz="1800" b="1" dirty="0" err="1">
                  <a:solidFill>
                    <a:srgbClr val="CC0000"/>
                  </a:solidFill>
                  <a:latin typeface="Arial" panose="020B0604020202020204" pitchFamily="34" charset="0"/>
                </a:rPr>
                <a:t>àm</a:t>
              </a:r>
              <a:r>
                <a:rPr lang="en-US" altLang="en-US" sz="1800" b="1" dirty="0">
                  <a:solidFill>
                    <a:srgbClr val="CC0000"/>
                  </a:solidFill>
                  <a:latin typeface="Arial" panose="020B0604020202020204" pitchFamily="34" charset="0"/>
                </a:rPr>
                <a:t> </a:t>
              </a:r>
              <a:r>
                <a:rPr lang="en-US" altLang="en-US" sz="1800" b="1" dirty="0" err="1">
                  <a:solidFill>
                    <a:srgbClr val="CC0000"/>
                  </a:solidFill>
                  <a:latin typeface="Arial" panose="020B0604020202020204" pitchFamily="34" charset="0"/>
                </a:rPr>
                <a:t>ti</a:t>
              </a:r>
              <a:r>
                <a:rPr lang="en-US" altLang="en-US" sz="1800" b="1" dirty="0" err="1">
                  <a:solidFill>
                    <a:srgbClr val="CC0000"/>
                  </a:solidFill>
                  <a:latin typeface=".VnTime" pitchFamily="34" charset="0"/>
                </a:rPr>
                <a:t>ếp</a:t>
              </a:r>
              <a:r>
                <a:rPr lang="en-US" altLang="en-US" sz="2800" b="1" dirty="0">
                  <a:solidFill>
                    <a:srgbClr val="CC0000"/>
                  </a:solidFill>
                  <a:latin typeface=".VnTime" pitchFamily="34" charset="0"/>
                </a:rPr>
                <a:t> </a:t>
              </a:r>
              <a:r>
                <a:rPr lang="en-US" altLang="en-US" sz="1800" b="1" dirty="0" err="1">
                  <a:solidFill>
                    <a:srgbClr val="CC0000"/>
                  </a:solidFill>
                  <a:latin typeface="Arial" panose="020B0604020202020204" pitchFamily="34" charset="0"/>
                </a:rPr>
                <a:t>bài</a:t>
              </a:r>
              <a:r>
                <a:rPr lang="en-US" altLang="en-US" sz="1800" b="1" dirty="0">
                  <a:solidFill>
                    <a:srgbClr val="CC0000"/>
                  </a:solidFill>
                  <a:latin typeface="Arial" panose="020B0604020202020204" pitchFamily="34" charset="0"/>
                </a:rPr>
                <a:t> </a:t>
              </a:r>
              <a:r>
                <a:rPr lang="en-US" altLang="en-US" sz="1800" b="1" dirty="0" err="1">
                  <a:solidFill>
                    <a:srgbClr val="CC0000"/>
                  </a:solidFill>
                  <a:latin typeface="Arial" panose="020B0604020202020204" pitchFamily="34" charset="0"/>
                </a:rPr>
                <a:t>tập</a:t>
              </a:r>
              <a:r>
                <a:rPr lang="en-US" altLang="en-US" sz="1800" b="1" dirty="0">
                  <a:solidFill>
                    <a:srgbClr val="CC0000"/>
                  </a:solidFill>
                  <a:latin typeface="Arial" panose="020B0604020202020204" pitchFamily="34" charset="0"/>
                </a:rPr>
                <a:t> </a:t>
              </a:r>
              <a:r>
                <a:rPr lang="en-US" altLang="en-US" sz="1800" b="1" dirty="0" err="1">
                  <a:solidFill>
                    <a:srgbClr val="CC0000"/>
                  </a:solidFill>
                  <a:latin typeface="Arial" panose="020B0604020202020204" pitchFamily="34" charset="0"/>
                </a:rPr>
                <a:t>từ</a:t>
              </a:r>
              <a:r>
                <a:rPr lang="en-US" altLang="en-US" sz="1800" b="1" dirty="0">
                  <a:solidFill>
                    <a:srgbClr val="CC0000"/>
                  </a:solidFill>
                  <a:latin typeface="Arial" panose="020B0604020202020204" pitchFamily="34" charset="0"/>
                </a:rPr>
                <a:t> </a:t>
              </a:r>
              <a:r>
                <a:rPr lang="en-US" altLang="en-US" sz="1800" b="1" dirty="0" err="1">
                  <a:solidFill>
                    <a:srgbClr val="CC0000"/>
                  </a:solidFill>
                  <a:latin typeface="Arial" panose="020B0604020202020204" pitchFamily="34" charset="0"/>
                </a:rPr>
                <a:t>bài</a:t>
              </a:r>
              <a:r>
                <a:rPr lang="en-US" altLang="en-US" sz="1800" b="1" dirty="0">
                  <a:solidFill>
                    <a:srgbClr val="CC0000"/>
                  </a:solidFill>
                  <a:latin typeface="Arial" panose="020B0604020202020204" pitchFamily="34" charset="0"/>
                </a:rPr>
                <a:t> 1, 3,4,5 </a:t>
              </a:r>
              <a:r>
                <a:rPr lang="en-US" altLang="en-US" sz="1800" b="1" dirty="0" err="1">
                  <a:solidFill>
                    <a:srgbClr val="CC0000"/>
                  </a:solidFill>
                  <a:latin typeface="Arial" panose="020B0604020202020204" pitchFamily="34" charset="0"/>
                </a:rPr>
                <a:t>SGK</a:t>
              </a:r>
              <a:r>
                <a:rPr lang="en-US" altLang="en-US" sz="1800" b="1" dirty="0">
                  <a:solidFill>
                    <a:srgbClr val="CC0000"/>
                  </a:solidFill>
                  <a:latin typeface="Arial" panose="020B0604020202020204" pitchFamily="34" charset="0"/>
                </a:rPr>
                <a:t> </a:t>
              </a:r>
              <a:r>
                <a:rPr lang="en-US" altLang="en-US" sz="1800" b="1" dirty="0" err="1">
                  <a:solidFill>
                    <a:srgbClr val="CC0000"/>
                  </a:solidFill>
                  <a:latin typeface="Arial" panose="020B0604020202020204" pitchFamily="34" charset="0"/>
                </a:rPr>
                <a:t>trang</a:t>
              </a:r>
              <a:r>
                <a:rPr lang="en-US" altLang="en-US" sz="1800" b="1" dirty="0">
                  <a:solidFill>
                    <a:srgbClr val="CC0000"/>
                  </a:solidFill>
                  <a:latin typeface="Arial" panose="020B0604020202020204" pitchFamily="34" charset="0"/>
                </a:rPr>
                <a:t> 48</a:t>
              </a:r>
            </a:p>
          </p:txBody>
        </p:sp>
        <p:grpSp>
          <p:nvGrpSpPr>
            <p:cNvPr id="59435" name="Group 8"/>
            <p:cNvGrpSpPr>
              <a:grpSpLocks/>
            </p:cNvGrpSpPr>
            <p:nvPr/>
          </p:nvGrpSpPr>
          <p:grpSpPr bwMode="auto">
            <a:xfrm>
              <a:off x="478" y="2413"/>
              <a:ext cx="530" cy="327"/>
              <a:chOff x="1287" y="587"/>
              <a:chExt cx="670" cy="656"/>
            </a:xfrm>
          </p:grpSpPr>
          <p:sp>
            <p:nvSpPr>
              <p:cNvPr id="59437" name="Oval 9"/>
              <p:cNvSpPr>
                <a:spLocks noChangeArrowheads="1"/>
              </p:cNvSpPr>
              <p:nvPr/>
            </p:nvSpPr>
            <p:spPr bwMode="gray">
              <a:xfrm>
                <a:off x="1287" y="588"/>
                <a:ext cx="670" cy="65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38" name="Oval 10"/>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39" name="Oval 11"/>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40" name="Oval 12"/>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41" name="Oval 13"/>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a:spcBef>
                    <a:spcPct val="0"/>
                  </a:spcBef>
                  <a:buFontTx/>
                  <a:buNone/>
                </a:pPr>
                <a:endParaRPr lang="en-US" altLang="en-US" sz="1800">
                  <a:latin typeface="Arial" panose="020B0604020202020204" pitchFamily="34" charset="0"/>
                  <a:cs typeface="Arial" panose="020B0604020202020204" pitchFamily="34" charset="0"/>
                </a:endParaRPr>
              </a:p>
            </p:txBody>
          </p:sp>
        </p:grpSp>
        <p:sp>
          <p:nvSpPr>
            <p:cNvPr id="59436" name="Text Box 14"/>
            <p:cNvSpPr txBox="1">
              <a:spLocks noChangeArrowheads="1"/>
            </p:cNvSpPr>
            <p:nvPr/>
          </p:nvSpPr>
          <p:spPr bwMode="gray">
            <a:xfrm>
              <a:off x="550" y="2419"/>
              <a:ext cx="3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a:spcBef>
                  <a:spcPct val="0"/>
                </a:spcBef>
                <a:buFontTx/>
                <a:buNone/>
              </a:pPr>
              <a:r>
                <a:rPr lang="en-US" altLang="en-US" b="1">
                  <a:solidFill>
                    <a:srgbClr val="000000"/>
                  </a:solidFill>
                  <a:latin typeface="Arial" panose="020B0604020202020204" pitchFamily="34" charset="0"/>
                  <a:cs typeface="Arial" panose="020B0604020202020204" pitchFamily="34" charset="0"/>
                </a:rPr>
                <a:t>2</a:t>
              </a:r>
            </a:p>
          </p:txBody>
        </p:sp>
      </p:grpSp>
      <p:pic>
        <p:nvPicPr>
          <p:cNvPr id="59396" name="Picture 1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71500"/>
            <a:ext cx="259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920" name="Group 16"/>
          <p:cNvGrpSpPr>
            <a:grpSpLocks/>
          </p:cNvGrpSpPr>
          <p:nvPr/>
        </p:nvGrpSpPr>
        <p:grpSpPr bwMode="auto">
          <a:xfrm>
            <a:off x="2509838" y="4343400"/>
            <a:ext cx="7315200" cy="522288"/>
            <a:chOff x="336" y="2411"/>
            <a:chExt cx="5280" cy="329"/>
          </a:xfrm>
        </p:grpSpPr>
        <p:sp>
          <p:nvSpPr>
            <p:cNvPr id="59420" name="AutoShape 4"/>
            <p:cNvSpPr>
              <a:spLocks noChangeArrowheads="1"/>
            </p:cNvSpPr>
            <p:nvPr/>
          </p:nvSpPr>
          <p:spPr bwMode="gray">
            <a:xfrm>
              <a:off x="336" y="2411"/>
              <a:ext cx="5280" cy="323"/>
            </a:xfrm>
            <a:prstGeom prst="roundRect">
              <a:avLst>
                <a:gd name="adj" fmla="val 16667"/>
              </a:avLst>
            </a:prstGeom>
            <a:gradFill rotWithShape="1">
              <a:gsLst>
                <a:gs pos="0">
                  <a:srgbClr val="48BE67"/>
                </a:gs>
                <a:gs pos="100000">
                  <a:srgbClr val="BCE7C8"/>
                </a:gs>
              </a:gsLst>
              <a:lin ang="5400000" scaled="1"/>
            </a:gradFill>
            <a:ln>
              <a:noFill/>
            </a:ln>
            <a:effectLst>
              <a:outerShdw dist="45791" dir="3378596" algn="ctr" rotWithShape="0">
                <a:srgbClr val="B2B2B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21" name="AutoShape 5"/>
            <p:cNvSpPr>
              <a:spLocks noChangeArrowheads="1"/>
            </p:cNvSpPr>
            <p:nvPr/>
          </p:nvSpPr>
          <p:spPr bwMode="gray">
            <a:xfrm>
              <a:off x="378" y="2648"/>
              <a:ext cx="5205" cy="83"/>
            </a:xfrm>
            <a:prstGeom prst="roundRect">
              <a:avLst>
                <a:gd name="adj" fmla="val 50000"/>
              </a:avLst>
            </a:prstGeom>
            <a:gradFill rotWithShape="1">
              <a:gsLst>
                <a:gs pos="0">
                  <a:srgbClr val="9FE9AA"/>
                </a:gs>
                <a:gs pos="100000">
                  <a:srgbClr val="D6F6D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22" name="AutoShape 6"/>
            <p:cNvSpPr>
              <a:spLocks noChangeArrowheads="1"/>
            </p:cNvSpPr>
            <p:nvPr/>
          </p:nvSpPr>
          <p:spPr bwMode="gray">
            <a:xfrm>
              <a:off x="378" y="2418"/>
              <a:ext cx="5205" cy="83"/>
            </a:xfrm>
            <a:prstGeom prst="roundRect">
              <a:avLst>
                <a:gd name="adj" fmla="val 50000"/>
              </a:avLst>
            </a:prstGeom>
            <a:gradFill rotWithShape="1">
              <a:gsLst>
                <a:gs pos="0">
                  <a:srgbClr val="C4EDD1"/>
                </a:gs>
                <a:gs pos="100000">
                  <a:srgbClr val="4DC9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23" name="Text Box 7"/>
            <p:cNvSpPr txBox="1">
              <a:spLocks noChangeArrowheads="1"/>
            </p:cNvSpPr>
            <p:nvPr/>
          </p:nvSpPr>
          <p:spPr bwMode="gray">
            <a:xfrm>
              <a:off x="1056" y="2449"/>
              <a:ext cx="45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spcBef>
                  <a:spcPct val="0"/>
                </a:spcBef>
                <a:buFontTx/>
                <a:buNone/>
              </a:pPr>
              <a:r>
                <a:rPr lang="en-US" altLang="en-US" sz="2000" b="1" dirty="0">
                  <a:solidFill>
                    <a:srgbClr val="CC0000"/>
                  </a:solidFill>
                  <a:latin typeface="Times New Roman" panose="02020603050405020304" pitchFamily="18" charset="0"/>
                </a:rPr>
                <a:t> </a:t>
              </a:r>
              <a:r>
                <a:rPr lang="en-US" altLang="en-US" sz="2000" b="1" dirty="0" err="1">
                  <a:solidFill>
                    <a:srgbClr val="CC0000"/>
                  </a:solidFill>
                  <a:latin typeface="Times New Roman" panose="02020603050405020304" pitchFamily="18" charset="0"/>
                </a:rPr>
                <a:t>Soạn</a:t>
              </a:r>
              <a:r>
                <a:rPr lang="en-US" altLang="en-US" sz="2000" b="1" dirty="0">
                  <a:solidFill>
                    <a:srgbClr val="CC0000"/>
                  </a:solidFill>
                  <a:latin typeface="Times New Roman" panose="02020603050405020304" pitchFamily="18" charset="0"/>
                </a:rPr>
                <a:t> </a:t>
              </a:r>
              <a:r>
                <a:rPr lang="en-US" altLang="en-US" sz="2000" b="1" dirty="0" err="1">
                  <a:solidFill>
                    <a:srgbClr val="CC0000"/>
                  </a:solidFill>
                  <a:latin typeface="Times New Roman" panose="02020603050405020304" pitchFamily="18" charset="0"/>
                </a:rPr>
                <a:t>trước</a:t>
              </a:r>
              <a:r>
                <a:rPr lang="en-US" altLang="en-US" sz="2000" b="1" dirty="0">
                  <a:solidFill>
                    <a:srgbClr val="CC0000"/>
                  </a:solidFill>
                  <a:latin typeface="Times New Roman" panose="02020603050405020304" pitchFamily="18" charset="0"/>
                </a:rPr>
                <a:t> </a:t>
              </a:r>
              <a:r>
                <a:rPr lang="en-US" altLang="en-US" sz="2000" b="1" dirty="0" err="1">
                  <a:solidFill>
                    <a:srgbClr val="CC0000"/>
                  </a:solidFill>
                  <a:latin typeface="Times New Roman" panose="02020603050405020304" pitchFamily="18" charset="0"/>
                </a:rPr>
                <a:t>bài</a:t>
              </a:r>
              <a:r>
                <a:rPr lang="en-US" altLang="en-US" sz="2000" b="1" dirty="0">
                  <a:solidFill>
                    <a:srgbClr val="CC0000"/>
                  </a:solidFill>
                  <a:latin typeface="Times New Roman" panose="02020603050405020304" pitchFamily="18" charset="0"/>
                </a:rPr>
                <a:t> 16: </a:t>
              </a:r>
              <a:r>
                <a:rPr lang="en-US" altLang="en-US" sz="2000" b="1" dirty="0" err="1">
                  <a:solidFill>
                    <a:srgbClr val="CC0000"/>
                  </a:solidFill>
                  <a:latin typeface="Times New Roman" panose="02020603050405020304" pitchFamily="18" charset="0"/>
                </a:rPr>
                <a:t>Tính</a:t>
              </a:r>
              <a:r>
                <a:rPr lang="en-US" altLang="en-US" sz="2000" b="1" dirty="0">
                  <a:solidFill>
                    <a:srgbClr val="CC0000"/>
                  </a:solidFill>
                  <a:latin typeface="Times New Roman" panose="02020603050405020304" pitchFamily="18" charset="0"/>
                </a:rPr>
                <a:t> </a:t>
              </a:r>
              <a:r>
                <a:rPr lang="en-US" altLang="en-US" sz="2000" b="1" dirty="0" err="1">
                  <a:solidFill>
                    <a:srgbClr val="CC0000"/>
                  </a:solidFill>
                  <a:latin typeface="Times New Roman" panose="02020603050405020304" pitchFamily="18" charset="0"/>
                </a:rPr>
                <a:t>chất</a:t>
              </a:r>
              <a:r>
                <a:rPr lang="en-US" altLang="en-US" sz="2000" b="1" dirty="0">
                  <a:solidFill>
                    <a:srgbClr val="CC0000"/>
                  </a:solidFill>
                  <a:latin typeface="Times New Roman" panose="02020603050405020304" pitchFamily="18" charset="0"/>
                </a:rPr>
                <a:t> </a:t>
              </a:r>
              <a:r>
                <a:rPr lang="en-US" altLang="en-US" sz="2000" b="1" dirty="0" err="1">
                  <a:solidFill>
                    <a:srgbClr val="CC0000"/>
                  </a:solidFill>
                  <a:latin typeface="Times New Roman" panose="02020603050405020304" pitchFamily="18" charset="0"/>
                </a:rPr>
                <a:t>hóa</a:t>
              </a:r>
              <a:r>
                <a:rPr lang="en-US" altLang="en-US" sz="2000" b="1" dirty="0">
                  <a:solidFill>
                    <a:srgbClr val="CC0000"/>
                  </a:solidFill>
                  <a:latin typeface="Times New Roman" panose="02020603050405020304" pitchFamily="18" charset="0"/>
                </a:rPr>
                <a:t> </a:t>
              </a:r>
              <a:r>
                <a:rPr lang="en-US" altLang="en-US" sz="2000" b="1" dirty="0" err="1">
                  <a:solidFill>
                    <a:srgbClr val="CC0000"/>
                  </a:solidFill>
                  <a:latin typeface="Times New Roman" panose="02020603050405020304" pitchFamily="18" charset="0"/>
                </a:rPr>
                <a:t>học</a:t>
              </a:r>
              <a:r>
                <a:rPr lang="en-US" altLang="en-US" sz="2000" b="1" dirty="0">
                  <a:solidFill>
                    <a:srgbClr val="CC0000"/>
                  </a:solidFill>
                  <a:latin typeface="Times New Roman" panose="02020603050405020304" pitchFamily="18" charset="0"/>
                </a:rPr>
                <a:t> </a:t>
              </a:r>
              <a:r>
                <a:rPr lang="en-US" altLang="en-US" sz="2000" b="1" dirty="0" err="1">
                  <a:solidFill>
                    <a:srgbClr val="CC0000"/>
                  </a:solidFill>
                  <a:latin typeface="Times New Roman" panose="02020603050405020304" pitchFamily="18" charset="0"/>
                </a:rPr>
                <a:t>của</a:t>
              </a:r>
              <a:r>
                <a:rPr lang="en-US" altLang="en-US" sz="2000" b="1" dirty="0">
                  <a:solidFill>
                    <a:srgbClr val="CC0000"/>
                  </a:solidFill>
                  <a:latin typeface="Times New Roman" panose="02020603050405020304" pitchFamily="18" charset="0"/>
                </a:rPr>
                <a:t> Kim </a:t>
              </a:r>
              <a:r>
                <a:rPr lang="en-US" altLang="en-US" sz="2000" b="1" dirty="0" err="1">
                  <a:solidFill>
                    <a:srgbClr val="CC0000"/>
                  </a:solidFill>
                  <a:latin typeface="Times New Roman" panose="02020603050405020304" pitchFamily="18" charset="0"/>
                </a:rPr>
                <a:t>Loại</a:t>
              </a:r>
              <a:r>
                <a:rPr lang="en-US" altLang="en-US" sz="2000" b="1" dirty="0">
                  <a:solidFill>
                    <a:srgbClr val="CC0000"/>
                  </a:solidFill>
                  <a:latin typeface="Times New Roman" panose="02020603050405020304" pitchFamily="18" charset="0"/>
                </a:rPr>
                <a:t>.</a:t>
              </a:r>
            </a:p>
          </p:txBody>
        </p:sp>
        <p:grpSp>
          <p:nvGrpSpPr>
            <p:cNvPr id="59424" name="Group 8"/>
            <p:cNvGrpSpPr>
              <a:grpSpLocks/>
            </p:cNvGrpSpPr>
            <p:nvPr/>
          </p:nvGrpSpPr>
          <p:grpSpPr bwMode="auto">
            <a:xfrm>
              <a:off x="478" y="2413"/>
              <a:ext cx="530" cy="327"/>
              <a:chOff x="1287" y="587"/>
              <a:chExt cx="670" cy="656"/>
            </a:xfrm>
          </p:grpSpPr>
          <p:sp>
            <p:nvSpPr>
              <p:cNvPr id="59426" name="Oval 9"/>
              <p:cNvSpPr>
                <a:spLocks noChangeArrowheads="1"/>
              </p:cNvSpPr>
              <p:nvPr/>
            </p:nvSpPr>
            <p:spPr bwMode="gray">
              <a:xfrm>
                <a:off x="1287" y="588"/>
                <a:ext cx="670" cy="65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27" name="Oval 10"/>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28" name="Oval 11"/>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29" name="Oval 12"/>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30" name="Oval 13"/>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a:spcBef>
                    <a:spcPct val="0"/>
                  </a:spcBef>
                  <a:buFontTx/>
                  <a:buNone/>
                </a:pPr>
                <a:endParaRPr lang="en-US" altLang="en-US" sz="1800">
                  <a:latin typeface="Arial" panose="020B0604020202020204" pitchFamily="34" charset="0"/>
                  <a:cs typeface="Arial" panose="020B0604020202020204" pitchFamily="34" charset="0"/>
                </a:endParaRPr>
              </a:p>
            </p:txBody>
          </p:sp>
        </p:grpSp>
        <p:sp>
          <p:nvSpPr>
            <p:cNvPr id="59425" name="Text Box 14"/>
            <p:cNvSpPr txBox="1">
              <a:spLocks noChangeArrowheads="1"/>
            </p:cNvSpPr>
            <p:nvPr/>
          </p:nvSpPr>
          <p:spPr bwMode="gray">
            <a:xfrm>
              <a:off x="550" y="2419"/>
              <a:ext cx="3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a:spcBef>
                  <a:spcPct val="0"/>
                </a:spcBef>
                <a:buFontTx/>
                <a:buNone/>
              </a:pPr>
              <a:r>
                <a:rPr lang="en-US" altLang="en-US" b="1">
                  <a:solidFill>
                    <a:srgbClr val="000000"/>
                  </a:solidFill>
                  <a:latin typeface="Arial" panose="020B0604020202020204" pitchFamily="34" charset="0"/>
                  <a:cs typeface="Arial" panose="020B0604020202020204" pitchFamily="34" charset="0"/>
                </a:rPr>
                <a:t>3</a:t>
              </a:r>
            </a:p>
          </p:txBody>
        </p:sp>
      </p:grpSp>
      <p:pic>
        <p:nvPicPr>
          <p:cNvPr id="59398" name="Picture 6" descr="flora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905001" y="5715001"/>
            <a:ext cx="1274763"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23" descr="Picture1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8970963" y="630238"/>
            <a:ext cx="16764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AutoShape 4"/>
          <p:cNvSpPr>
            <a:spLocks noChangeArrowheads="1"/>
          </p:cNvSpPr>
          <p:nvPr/>
        </p:nvSpPr>
        <p:spPr bwMode="gray">
          <a:xfrm>
            <a:off x="4953000" y="685800"/>
            <a:ext cx="4495800" cy="1060450"/>
          </a:xfrm>
          <a:prstGeom prst="roundRect">
            <a:avLst>
              <a:gd name="adj" fmla="val 16667"/>
            </a:avLst>
          </a:prstGeom>
          <a:gradFill rotWithShape="1">
            <a:gsLst>
              <a:gs pos="0">
                <a:srgbClr val="48BE67"/>
              </a:gs>
              <a:gs pos="100000">
                <a:srgbClr val="BCE7C8"/>
              </a:gs>
            </a:gsLst>
            <a:lin ang="5400000" scaled="1"/>
          </a:gradFill>
          <a:ln>
            <a:noFill/>
          </a:ln>
          <a:effectLst>
            <a:outerShdw dist="45791" dir="3378596" algn="ctr" rotWithShape="0">
              <a:srgbClr val="B2B2B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01" name="Text Box 7"/>
          <p:cNvSpPr txBox="1">
            <a:spLocks noChangeArrowheads="1"/>
          </p:cNvSpPr>
          <p:nvPr/>
        </p:nvSpPr>
        <p:spPr bwMode="gray">
          <a:xfrm>
            <a:off x="4991100" y="685801"/>
            <a:ext cx="4572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spcBef>
                <a:spcPct val="0"/>
              </a:spcBef>
              <a:buFontTx/>
              <a:buNone/>
            </a:pPr>
            <a:r>
              <a:rPr lang="en-US" altLang="en-US" sz="3200" b="1">
                <a:latin typeface="Times New Roman" panose="02020603050405020304" pitchFamily="18" charset="0"/>
              </a:rPr>
              <a:t>            </a:t>
            </a:r>
            <a:r>
              <a:rPr lang="en-US" altLang="en-US" sz="3200" b="1">
                <a:solidFill>
                  <a:srgbClr val="996633"/>
                </a:solidFill>
                <a:latin typeface="Times New Roman" panose="02020603050405020304" pitchFamily="18" charset="0"/>
              </a:rPr>
              <a:t>VỀ NHÀ</a:t>
            </a:r>
          </a:p>
          <a:p>
            <a:pPr>
              <a:spcBef>
                <a:spcPct val="0"/>
              </a:spcBef>
              <a:buFontTx/>
              <a:buNone/>
            </a:pPr>
            <a:r>
              <a:rPr lang="en-US" altLang="en-US" sz="2800" b="1">
                <a:solidFill>
                  <a:srgbClr val="996633"/>
                </a:solidFill>
                <a:latin typeface="Times New Roman" panose="02020603050405020304" pitchFamily="18" charset="0"/>
              </a:rPr>
              <a:t>Các em làm 3 việc sau nhé!</a:t>
            </a:r>
            <a:endParaRPr lang="en-US" altLang="en-US" sz="2800" b="1">
              <a:solidFill>
                <a:srgbClr val="996633"/>
              </a:solidFill>
              <a:latin typeface=".VnTime" pitchFamily="34" charset="0"/>
            </a:endParaRPr>
          </a:p>
        </p:txBody>
      </p:sp>
      <p:sp>
        <p:nvSpPr>
          <p:cNvPr id="59402" name="Text Box 14"/>
          <p:cNvSpPr txBox="1">
            <a:spLocks noChangeArrowheads="1"/>
          </p:cNvSpPr>
          <p:nvPr/>
        </p:nvSpPr>
        <p:spPr bwMode="gray">
          <a:xfrm>
            <a:off x="4800601" y="685800"/>
            <a:ext cx="2825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a:spcBef>
                <a:spcPct val="0"/>
              </a:spcBef>
              <a:buFontTx/>
              <a:buNone/>
            </a:pPr>
            <a:endParaRPr lang="en-US" altLang="en-US" b="1">
              <a:solidFill>
                <a:srgbClr val="000000"/>
              </a:solidFill>
              <a:latin typeface="Arial" panose="020B0604020202020204" pitchFamily="34" charset="0"/>
              <a:cs typeface="Arial" panose="020B0604020202020204" pitchFamily="34" charset="0"/>
            </a:endParaRPr>
          </a:p>
        </p:txBody>
      </p:sp>
      <p:grpSp>
        <p:nvGrpSpPr>
          <p:cNvPr id="123937" name="Group 33"/>
          <p:cNvGrpSpPr>
            <a:grpSpLocks/>
          </p:cNvGrpSpPr>
          <p:nvPr/>
        </p:nvGrpSpPr>
        <p:grpSpPr bwMode="auto">
          <a:xfrm>
            <a:off x="2497138" y="2420939"/>
            <a:ext cx="7904162" cy="638175"/>
            <a:chOff x="768" y="1488"/>
            <a:chExt cx="4560" cy="480"/>
          </a:xfrm>
        </p:grpSpPr>
        <p:grpSp>
          <p:nvGrpSpPr>
            <p:cNvPr id="59407" name="Group 34"/>
            <p:cNvGrpSpPr>
              <a:grpSpLocks/>
            </p:cNvGrpSpPr>
            <p:nvPr/>
          </p:nvGrpSpPr>
          <p:grpSpPr bwMode="auto">
            <a:xfrm>
              <a:off x="768" y="1488"/>
              <a:ext cx="4560" cy="480"/>
              <a:chOff x="336" y="1344"/>
              <a:chExt cx="5280" cy="325"/>
            </a:xfrm>
          </p:grpSpPr>
          <p:sp>
            <p:nvSpPr>
              <p:cNvPr id="59409" name="AutoShape 4"/>
              <p:cNvSpPr>
                <a:spLocks noChangeArrowheads="1"/>
              </p:cNvSpPr>
              <p:nvPr/>
            </p:nvSpPr>
            <p:spPr bwMode="gray">
              <a:xfrm>
                <a:off x="336" y="1344"/>
                <a:ext cx="5280" cy="323"/>
              </a:xfrm>
              <a:prstGeom prst="roundRect">
                <a:avLst>
                  <a:gd name="adj" fmla="val 16667"/>
                </a:avLst>
              </a:prstGeom>
              <a:gradFill rotWithShape="1">
                <a:gsLst>
                  <a:gs pos="0">
                    <a:srgbClr val="48BE67"/>
                  </a:gs>
                  <a:gs pos="100000">
                    <a:srgbClr val="BCE7C8"/>
                  </a:gs>
                </a:gsLst>
                <a:lin ang="5400000" scaled="1"/>
              </a:gradFill>
              <a:ln>
                <a:noFill/>
              </a:ln>
              <a:effectLst>
                <a:outerShdw dist="45791" dir="3378596" algn="ctr" rotWithShape="0">
                  <a:srgbClr val="B2B2B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10" name="AutoShape 5"/>
              <p:cNvSpPr>
                <a:spLocks noChangeArrowheads="1"/>
              </p:cNvSpPr>
              <p:nvPr/>
            </p:nvSpPr>
            <p:spPr bwMode="gray">
              <a:xfrm>
                <a:off x="378" y="1581"/>
                <a:ext cx="5205" cy="83"/>
              </a:xfrm>
              <a:prstGeom prst="roundRect">
                <a:avLst>
                  <a:gd name="adj" fmla="val 50000"/>
                </a:avLst>
              </a:prstGeom>
              <a:gradFill rotWithShape="1">
                <a:gsLst>
                  <a:gs pos="0">
                    <a:srgbClr val="9FE9AA"/>
                  </a:gs>
                  <a:gs pos="100000">
                    <a:srgbClr val="D6F6D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11" name="AutoShape 6"/>
              <p:cNvSpPr>
                <a:spLocks noChangeArrowheads="1"/>
              </p:cNvSpPr>
              <p:nvPr/>
            </p:nvSpPr>
            <p:spPr bwMode="gray">
              <a:xfrm>
                <a:off x="378" y="1351"/>
                <a:ext cx="5205" cy="83"/>
              </a:xfrm>
              <a:prstGeom prst="roundRect">
                <a:avLst>
                  <a:gd name="adj" fmla="val 50000"/>
                </a:avLst>
              </a:prstGeom>
              <a:gradFill rotWithShape="1">
                <a:gsLst>
                  <a:gs pos="0">
                    <a:srgbClr val="C4EDD1"/>
                  </a:gs>
                  <a:gs pos="100000">
                    <a:srgbClr val="4DC9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12" name="Text Box 7"/>
              <p:cNvSpPr txBox="1">
                <a:spLocks noChangeArrowheads="1"/>
              </p:cNvSpPr>
              <p:nvPr/>
            </p:nvSpPr>
            <p:spPr bwMode="gray">
              <a:xfrm>
                <a:off x="1056" y="1382"/>
                <a:ext cx="451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spcBef>
                    <a:spcPct val="0"/>
                  </a:spcBef>
                  <a:buFontTx/>
                  <a:buNone/>
                </a:pPr>
                <a:endParaRPr lang="en-US" altLang="en-US" sz="1800" b="1">
                  <a:latin typeface=".VnTime" pitchFamily="34" charset="0"/>
                </a:endParaRPr>
              </a:p>
            </p:txBody>
          </p:sp>
          <p:grpSp>
            <p:nvGrpSpPr>
              <p:cNvPr id="59413" name="Group 8"/>
              <p:cNvGrpSpPr>
                <a:grpSpLocks/>
              </p:cNvGrpSpPr>
              <p:nvPr/>
            </p:nvGrpSpPr>
            <p:grpSpPr bwMode="auto">
              <a:xfrm>
                <a:off x="479" y="1346"/>
                <a:ext cx="529" cy="323"/>
                <a:chOff x="1288" y="587"/>
                <a:chExt cx="669" cy="647"/>
              </a:xfrm>
            </p:grpSpPr>
            <p:sp>
              <p:nvSpPr>
                <p:cNvPr id="59415" name="Oval 9"/>
                <p:cNvSpPr>
                  <a:spLocks noChangeArrowheads="1"/>
                </p:cNvSpPr>
                <p:nvPr/>
              </p:nvSpPr>
              <p:spPr bwMode="gray">
                <a:xfrm>
                  <a:off x="1288" y="651"/>
                  <a:ext cx="669" cy="53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16" name="Oval 10"/>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17" name="Oval 11"/>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18" name="Oval 12"/>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r" rtl="1" eaLnBrk="1" hangingPunct="1">
                    <a:spcBef>
                      <a:spcPct val="0"/>
                    </a:spcBef>
                    <a:buFontTx/>
                    <a:buNone/>
                  </a:pPr>
                  <a:endParaRPr lang="en-US" altLang="en-US" sz="1800">
                    <a:latin typeface="Arial" panose="020B0604020202020204" pitchFamily="34" charset="0"/>
                    <a:cs typeface="Arial" panose="020B0604020202020204" pitchFamily="34" charset="0"/>
                  </a:endParaRPr>
                </a:p>
              </p:txBody>
            </p:sp>
            <p:sp>
              <p:nvSpPr>
                <p:cNvPr id="59419" name="Oval 13"/>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a:spcBef>
                      <a:spcPct val="0"/>
                    </a:spcBef>
                    <a:buFontTx/>
                    <a:buNone/>
                  </a:pPr>
                  <a:endParaRPr lang="en-US" altLang="en-US" sz="1800">
                    <a:latin typeface="Arial" panose="020B0604020202020204" pitchFamily="34" charset="0"/>
                    <a:cs typeface="Arial" panose="020B0604020202020204" pitchFamily="34" charset="0"/>
                  </a:endParaRPr>
                </a:p>
              </p:txBody>
            </p:sp>
          </p:grpSp>
          <p:sp>
            <p:nvSpPr>
              <p:cNvPr id="59414" name="Text Box 14"/>
              <p:cNvSpPr txBox="1">
                <a:spLocks noChangeArrowheads="1"/>
              </p:cNvSpPr>
              <p:nvPr/>
            </p:nvSpPr>
            <p:spPr bwMode="gray">
              <a:xfrm>
                <a:off x="550" y="1352"/>
                <a:ext cx="37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a:spcBef>
                    <a:spcPct val="0"/>
                  </a:spcBef>
                  <a:buFontTx/>
                  <a:buNone/>
                </a:pPr>
                <a:r>
                  <a:rPr lang="en-US" altLang="en-US" b="1">
                    <a:solidFill>
                      <a:srgbClr val="000000"/>
                    </a:solidFill>
                    <a:latin typeface="Arial" panose="020B0604020202020204" pitchFamily="34" charset="0"/>
                    <a:cs typeface="Arial" panose="020B0604020202020204" pitchFamily="34" charset="0"/>
                  </a:rPr>
                  <a:t>1</a:t>
                </a:r>
              </a:p>
            </p:txBody>
          </p:sp>
        </p:grpSp>
        <p:sp>
          <p:nvSpPr>
            <p:cNvPr id="59408" name="Rectangle 46"/>
            <p:cNvSpPr>
              <a:spLocks noChangeArrowheads="1"/>
            </p:cNvSpPr>
            <p:nvPr/>
          </p:nvSpPr>
          <p:spPr bwMode="auto">
            <a:xfrm>
              <a:off x="1270" y="1542"/>
              <a:ext cx="4020"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defRPr sz="2400">
                  <a:solidFill>
                    <a:schemeClr val="tx1"/>
                  </a:solidFill>
                  <a:latin typeface="Arial Black" panose="020B0A04020102020204" pitchFamily="34" charset="0"/>
                </a:defRPr>
              </a:lvl1pPr>
              <a:lvl2pPr marL="800100" indent="-342900">
                <a:spcBef>
                  <a:spcPct val="20000"/>
                </a:spcBef>
                <a:buChar char="–"/>
                <a:defRPr sz="2000">
                  <a:solidFill>
                    <a:schemeClr val="tx1"/>
                  </a:solidFill>
                  <a:latin typeface="Arial Black" panose="020B0A04020102020204" pitchFamily="34" charset="0"/>
                </a:defRPr>
              </a:lvl2pPr>
              <a:lvl3pPr marL="1257300" indent="-342900">
                <a:spcBef>
                  <a:spcPct val="20000"/>
                </a:spcBef>
                <a:buChar char="•"/>
                <a:defRPr sz="2400">
                  <a:solidFill>
                    <a:schemeClr val="tx1"/>
                  </a:solidFill>
                  <a:latin typeface="Arial Black" panose="020B0A04020102020204" pitchFamily="34" charset="0"/>
                </a:defRPr>
              </a:lvl3pPr>
              <a:lvl4pPr marL="1714500" indent="-342900">
                <a:spcBef>
                  <a:spcPct val="20000"/>
                </a:spcBef>
                <a:buChar char="–"/>
                <a:defRPr sz="1600">
                  <a:solidFill>
                    <a:schemeClr val="tx1"/>
                  </a:solidFill>
                  <a:latin typeface="Arial Black" panose="020B0A04020102020204" pitchFamily="34" charset="0"/>
                </a:defRPr>
              </a:lvl4pPr>
              <a:lvl5pPr marL="2171700" indent="-342900">
                <a:spcBef>
                  <a:spcPct val="20000"/>
                </a:spcBef>
                <a:buChar char="»"/>
                <a:defRPr sz="1600">
                  <a:solidFill>
                    <a:schemeClr val="tx1"/>
                  </a:solidFill>
                  <a:latin typeface="Arial Black" panose="020B0A04020102020204" pitchFamily="34" charset="0"/>
                </a:defRPr>
              </a:lvl5pPr>
              <a:lvl6pPr marL="2628900" indent="-342900" eaLnBrk="0" fontAlgn="base" hangingPunct="0">
                <a:spcBef>
                  <a:spcPct val="20000"/>
                </a:spcBef>
                <a:spcAft>
                  <a:spcPct val="0"/>
                </a:spcAft>
                <a:buChar char="»"/>
                <a:defRPr sz="1600">
                  <a:solidFill>
                    <a:schemeClr val="tx1"/>
                  </a:solidFill>
                  <a:latin typeface="Arial Black" panose="020B0A04020102020204" pitchFamily="34" charset="0"/>
                </a:defRPr>
              </a:lvl6pPr>
              <a:lvl7pPr marL="3086100" indent="-342900" eaLnBrk="0" fontAlgn="base" hangingPunct="0">
                <a:spcBef>
                  <a:spcPct val="20000"/>
                </a:spcBef>
                <a:spcAft>
                  <a:spcPct val="0"/>
                </a:spcAft>
                <a:buChar char="»"/>
                <a:defRPr sz="1600">
                  <a:solidFill>
                    <a:schemeClr val="tx1"/>
                  </a:solidFill>
                  <a:latin typeface="Arial Black" panose="020B0A04020102020204" pitchFamily="34" charset="0"/>
                </a:defRPr>
              </a:lvl7pPr>
              <a:lvl8pPr marL="3543300" indent="-342900" eaLnBrk="0" fontAlgn="base" hangingPunct="0">
                <a:spcBef>
                  <a:spcPct val="20000"/>
                </a:spcBef>
                <a:spcAft>
                  <a:spcPct val="0"/>
                </a:spcAft>
                <a:buChar char="»"/>
                <a:defRPr sz="1600">
                  <a:solidFill>
                    <a:schemeClr val="tx1"/>
                  </a:solidFill>
                  <a:latin typeface="Arial Black" panose="020B0A04020102020204" pitchFamily="34" charset="0"/>
                </a:defRPr>
              </a:lvl8pPr>
              <a:lvl9pPr marL="4000500" indent="-3429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spcBef>
                  <a:spcPct val="0"/>
                </a:spcBef>
                <a:buFontTx/>
                <a:buNone/>
              </a:pPr>
              <a:r>
                <a:rPr lang="en-US" altLang="en-US" sz="1400" b="1">
                  <a:solidFill>
                    <a:srgbClr val="CC0000"/>
                  </a:solidFill>
                  <a:latin typeface=".VnTime" pitchFamily="34" charset="0"/>
                </a:rPr>
                <a:t>   </a:t>
              </a:r>
              <a:r>
                <a:rPr lang="en-US" altLang="en-US" sz="1600" b="1">
                  <a:solidFill>
                    <a:srgbClr val="CC0000"/>
                  </a:solidFill>
                  <a:latin typeface="Arial" panose="020B0604020202020204" pitchFamily="34" charset="0"/>
                </a:rPr>
                <a:t>Học tính chất vật lí của kim loại và ứng dụng của những tính chất đó</a:t>
              </a:r>
            </a:p>
            <a:p>
              <a:pPr>
                <a:spcBef>
                  <a:spcPct val="0"/>
                </a:spcBef>
                <a:buFontTx/>
                <a:buNone/>
              </a:pPr>
              <a:endParaRPr lang="en-US" altLang="en-US" sz="1400" b="1">
                <a:solidFill>
                  <a:srgbClr val="CC0000"/>
                </a:solidFill>
                <a:latin typeface="Arial" panose="020B0604020202020204" pitchFamily="34" charset="0"/>
              </a:endParaRPr>
            </a:p>
          </p:txBody>
        </p:sp>
      </p:grpSp>
      <p:sp>
        <p:nvSpPr>
          <p:cNvPr id="59404" name="AutoShape 47">
            <a:hlinkClick r:id="rId5" action="ppaction://hlinksldjump"/>
          </p:cNvPr>
          <p:cNvSpPr>
            <a:spLocks noChangeArrowheads="1"/>
          </p:cNvSpPr>
          <p:nvPr/>
        </p:nvSpPr>
        <p:spPr bwMode="auto">
          <a:xfrm>
            <a:off x="4724400" y="6400800"/>
            <a:ext cx="533400" cy="457200"/>
          </a:xfrm>
          <a:prstGeom prst="righ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a:spcBef>
                <a:spcPct val="0"/>
              </a:spcBef>
              <a:buFontTx/>
              <a:buNone/>
            </a:pPr>
            <a:r>
              <a:rPr lang="en-US" altLang="en-US" sz="1800" b="1">
                <a:latin typeface="Arial" panose="020B0604020202020204" pitchFamily="34" charset="0"/>
              </a:rPr>
              <a:t>2</a:t>
            </a:r>
          </a:p>
        </p:txBody>
      </p:sp>
      <p:sp>
        <p:nvSpPr>
          <p:cNvPr id="59405" name="AutoShape 48">
            <a:hlinkClick r:id="rId10" action="ppaction://hlinksldjump"/>
          </p:cNvPr>
          <p:cNvSpPr>
            <a:spLocks noChangeArrowheads="1"/>
          </p:cNvSpPr>
          <p:nvPr/>
        </p:nvSpPr>
        <p:spPr bwMode="auto">
          <a:xfrm>
            <a:off x="6172200" y="6400800"/>
            <a:ext cx="533400" cy="457200"/>
          </a:xfrm>
          <a:prstGeom prst="righ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a:spcBef>
                <a:spcPct val="0"/>
              </a:spcBef>
              <a:buFontTx/>
              <a:buNone/>
            </a:pPr>
            <a:r>
              <a:rPr lang="en-US" altLang="en-US" sz="1800" b="1">
                <a:latin typeface="Arial" panose="020B0604020202020204" pitchFamily="34" charset="0"/>
              </a:rPr>
              <a:t>3</a:t>
            </a:r>
          </a:p>
        </p:txBody>
      </p:sp>
      <p:pic>
        <p:nvPicPr>
          <p:cNvPr id="59406" name="Picture 4" descr="molecul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0238" y="5486400"/>
            <a:ext cx="243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785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23937"/>
                                        </p:tgtEl>
                                        <p:attrNameLst>
                                          <p:attrName>style.visibility</p:attrName>
                                        </p:attrNameLst>
                                      </p:cBhvr>
                                      <p:to>
                                        <p:strVal val="visible"/>
                                      </p:to>
                                    </p:set>
                                    <p:anim calcmode="lin" valueType="num">
                                      <p:cBhvr>
                                        <p:cTn id="7" dur="500" fill="hold"/>
                                        <p:tgtEl>
                                          <p:spTgt spid="123937"/>
                                        </p:tgtEl>
                                        <p:attrNameLst>
                                          <p:attrName>ppt_w</p:attrName>
                                        </p:attrNameLst>
                                      </p:cBhvr>
                                      <p:tavLst>
                                        <p:tav tm="0">
                                          <p:val>
                                            <p:fltVal val="0"/>
                                          </p:val>
                                        </p:tav>
                                        <p:tav tm="100000">
                                          <p:val>
                                            <p:strVal val="#ppt_w"/>
                                          </p:val>
                                        </p:tav>
                                      </p:tavLst>
                                    </p:anim>
                                    <p:anim calcmode="lin" valueType="num">
                                      <p:cBhvr>
                                        <p:cTn id="8" dur="500" fill="hold"/>
                                        <p:tgtEl>
                                          <p:spTgt spid="123937"/>
                                        </p:tgtEl>
                                        <p:attrNameLst>
                                          <p:attrName>ppt_h</p:attrName>
                                        </p:attrNameLst>
                                      </p:cBhvr>
                                      <p:tavLst>
                                        <p:tav tm="0">
                                          <p:val>
                                            <p:fltVal val="0"/>
                                          </p:val>
                                        </p:tav>
                                        <p:tav tm="100000">
                                          <p:val>
                                            <p:strVal val="#ppt_h"/>
                                          </p:val>
                                        </p:tav>
                                      </p:tavLst>
                                    </p:anim>
                                    <p:animEffect transition="in" filter="fade">
                                      <p:cBhvr>
                                        <p:cTn id="9" dur="500"/>
                                        <p:tgtEl>
                                          <p:spTgt spid="12393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123907"/>
                                        </p:tgtEl>
                                        <p:attrNameLst>
                                          <p:attrName>style.visibility</p:attrName>
                                        </p:attrNameLst>
                                      </p:cBhvr>
                                      <p:to>
                                        <p:strVal val="visible"/>
                                      </p:to>
                                    </p:set>
                                    <p:animScale>
                                      <p:cBhvr>
                                        <p:cTn id="14" dur="1000" decel="50000" fill="hold">
                                          <p:stCondLst>
                                            <p:cond delay="0"/>
                                          </p:stCondLst>
                                        </p:cTn>
                                        <p:tgtEl>
                                          <p:spTgt spid="12390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23907"/>
                                        </p:tgtEl>
                                        <p:attrNameLst>
                                          <p:attrName>ppt_x</p:attrName>
                                          <p:attrName>ppt_y</p:attrName>
                                        </p:attrNameLst>
                                      </p:cBhvr>
                                    </p:animMotion>
                                    <p:animEffect transition="in" filter="fade">
                                      <p:cBhvr>
                                        <p:cTn id="16" dur="1000"/>
                                        <p:tgtEl>
                                          <p:spTgt spid="123907"/>
                                        </p:tgtEl>
                                      </p:cBhvr>
                                    </p:animEffect>
                                  </p:childTnLst>
                                  <p:subTnLst>
                                    <p:audio>
                                      <p:cMediaNode vol="90000">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nodeType="clickEffect">
                                  <p:stCondLst>
                                    <p:cond delay="0"/>
                                  </p:stCondLst>
                                  <p:childTnLst>
                                    <p:set>
                                      <p:cBhvr>
                                        <p:cTn id="20" dur="1" fill="hold">
                                          <p:stCondLst>
                                            <p:cond delay="0"/>
                                          </p:stCondLst>
                                        </p:cTn>
                                        <p:tgtEl>
                                          <p:spTgt spid="123920"/>
                                        </p:tgtEl>
                                        <p:attrNameLst>
                                          <p:attrName>style.visibility</p:attrName>
                                        </p:attrNameLst>
                                      </p:cBhvr>
                                      <p:to>
                                        <p:strVal val="visible"/>
                                      </p:to>
                                    </p:set>
                                    <p:animScale>
                                      <p:cBhvr>
                                        <p:cTn id="21" dur="1000" decel="50000" fill="hold">
                                          <p:stCondLst>
                                            <p:cond delay="0"/>
                                          </p:stCondLst>
                                        </p:cTn>
                                        <p:tgtEl>
                                          <p:spTgt spid="1239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23920"/>
                                        </p:tgtEl>
                                        <p:attrNameLst>
                                          <p:attrName>ppt_x</p:attrName>
                                          <p:attrName>ppt_y</p:attrName>
                                        </p:attrNameLst>
                                      </p:cBhvr>
                                    </p:animMotion>
                                    <p:animEffect transition="in" filter="fade">
                                      <p:cBhvr>
                                        <p:cTn id="23" dur="1000"/>
                                        <p:tgtEl>
                                          <p:spTgt spid="123920"/>
                                        </p:tgtEl>
                                      </p:cBhvr>
                                    </p:animEffect>
                                  </p:childTnLst>
                                  <p:subTnLst>
                                    <p:audio>
                                      <p:cMediaNode vol="90000">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07701" y="3543399"/>
            <a:ext cx="5856651" cy="1681231"/>
          </a:xfrm>
          <a:prstGeom prst="rect">
            <a:avLst/>
          </a:prstGeom>
          <a:noFill/>
        </p:spPr>
        <p:txBody>
          <a:bodyPr wrap="square" rtlCol="0">
            <a:prstTxWarp prst="textCanUp">
              <a:avLst/>
            </a:prstTxWarp>
            <a:spAutoFit/>
          </a:bodyPr>
          <a:lstStyle/>
          <a:p>
            <a:pPr algn="ctr">
              <a:lnSpc>
                <a:spcPct val="150000"/>
              </a:lnSpc>
            </a:pPr>
            <a:r>
              <a:rPr lang="en-US" altLang="zh-CN" sz="8000" b="1" i="1" dirty="0">
                <a:solidFill>
                  <a:schemeClr val="accent6">
                    <a:lumMod val="75000"/>
                  </a:schemeClr>
                </a:solidFill>
                <a:effectLst>
                  <a:outerShdw blurRad="38100" dist="38100" dir="2700000" algn="tl">
                    <a:srgbClr val="000000">
                      <a:alpha val="43137"/>
                    </a:srgbClr>
                  </a:outerShdw>
                </a:effectLst>
                <a:latin typeface="华康海报体W12(P)" pitchFamily="82" charset="-122"/>
                <a:ea typeface="华康海报体W12(P)" pitchFamily="82" charset="-122"/>
              </a:rPr>
              <a:t>Thanks you!</a:t>
            </a:r>
          </a:p>
        </p:txBody>
      </p:sp>
    </p:spTree>
    <p:extLst>
      <p:ext uri="{BB962C8B-B14F-4D97-AF65-F5344CB8AC3E}">
        <p14:creationId xmlns:p14="http://schemas.microsoft.com/office/powerpoint/2010/main" val="4229358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Rectangle 7"/>
          <p:cNvSpPr>
            <a:spLocks noChangeArrowheads="1"/>
          </p:cNvSpPr>
          <p:nvPr/>
        </p:nvSpPr>
        <p:spPr bwMode="auto">
          <a:xfrm>
            <a:off x="1703388" y="188914"/>
            <a:ext cx="7524750" cy="1081087"/>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a:spcBef>
                <a:spcPct val="0"/>
              </a:spcBef>
              <a:buFontTx/>
              <a:buNone/>
            </a:pPr>
            <a:r>
              <a:rPr lang="en-US" altLang="en-US" sz="2800" b="1">
                <a:solidFill>
                  <a:schemeClr val="bg2"/>
                </a:solidFill>
                <a:latin typeface="Arial" panose="020B0604020202020204" pitchFamily="34" charset="0"/>
              </a:rPr>
              <a:t>Ứng dụng tính chất vật lý nào của kim loại  </a:t>
            </a:r>
          </a:p>
          <a:p>
            <a:pPr algn="ctr">
              <a:spcBef>
                <a:spcPct val="0"/>
              </a:spcBef>
              <a:buFontTx/>
              <a:buNone/>
            </a:pPr>
            <a:r>
              <a:rPr lang="en-US" altLang="en-US" sz="2800" b="1">
                <a:solidFill>
                  <a:schemeClr val="bg2"/>
                </a:solidFill>
                <a:latin typeface="Arial" panose="020B0604020202020204" pitchFamily="34" charset="0"/>
              </a:rPr>
              <a:t>để làm  cầu Trường Tiền?</a:t>
            </a:r>
          </a:p>
        </p:txBody>
      </p:sp>
    </p:spTree>
    <p:controls>
      <mc:AlternateContent xmlns:mc="http://schemas.openxmlformats.org/markup-compatibility/2006">
        <mc:Choice xmlns:v="urn:schemas-microsoft-com:vml" Requires="v">
          <p:control spid="1274" name="DefaultOcx" r:id="rId2" imgW="914400" imgH="228600"/>
        </mc:Choice>
        <mc:Fallback>
          <p:control name="DefaultOcx" r:id="rId2" imgW="914400" imgH="228600">
            <p:pic>
              <p:nvPicPr>
                <p:cNvPr id="49155" name="DefaultOcx"/>
                <p:cNvPicPr preferRelativeResize="0">
                  <a:picLocks noChangeArrowheads="1" noChangeShapeType="1"/>
                </p:cNvPicPr>
                <p:nvPr/>
              </p:nvPicPr>
              <p:blipFill>
                <a:blip r:embed="rId9"/>
                <a:srcRect/>
                <a:stretch>
                  <a:fillRect/>
                </a:stretch>
              </p:blipFill>
              <p:spPr bwMode="auto">
                <a:xfrm>
                  <a:off x="1524000" y="0"/>
                  <a:ext cx="9144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275" name="HTMLHidden1" r:id="rId3" imgW="914400" imgH="228600"/>
        </mc:Choice>
        <mc:Fallback>
          <p:control name="HTMLHidden1" r:id="rId3" imgW="914400" imgH="228600">
            <p:pic>
              <p:nvPicPr>
                <p:cNvPr id="49156" name="HTMLHidden1"/>
                <p:cNvPicPr preferRelativeResize="0">
                  <a:picLocks noChangeArrowheads="1" noChangeShapeType="1"/>
                </p:cNvPicPr>
                <p:nvPr/>
              </p:nvPicPr>
              <p:blipFill>
                <a:blip r:embed="rId10"/>
                <a:srcRect/>
                <a:stretch>
                  <a:fillRect/>
                </a:stretch>
              </p:blipFill>
              <p:spPr bwMode="auto">
                <a:xfrm>
                  <a:off x="1524000" y="0"/>
                  <a:ext cx="9144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276" name="HTMLHidden2" r:id="rId4" imgW="914400" imgH="228600"/>
        </mc:Choice>
        <mc:Fallback>
          <p:control name="HTMLHidden2" r:id="rId4" imgW="914400" imgH="228600">
            <p:pic>
              <p:nvPicPr>
                <p:cNvPr id="49157" name="HTMLHidden2"/>
                <p:cNvPicPr preferRelativeResize="0">
                  <a:picLocks noChangeArrowheads="1" noChangeShapeType="1"/>
                </p:cNvPicPr>
                <p:nvPr/>
              </p:nvPicPr>
              <p:blipFill>
                <a:blip r:embed="rId11"/>
                <a:srcRect/>
                <a:stretch>
                  <a:fillRect/>
                </a:stretch>
              </p:blipFill>
              <p:spPr bwMode="auto">
                <a:xfrm>
                  <a:off x="1524000" y="0"/>
                  <a:ext cx="9144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277" name="HTMLHidden3" r:id="rId5" imgW="914400" imgH="228600"/>
        </mc:Choice>
        <mc:Fallback>
          <p:control name="HTMLHidden3" r:id="rId5" imgW="914400" imgH="228600">
            <p:pic>
              <p:nvPicPr>
                <p:cNvPr id="49158" name="HTMLHidden3"/>
                <p:cNvPicPr preferRelativeResize="0">
                  <a:picLocks noChangeArrowheads="1" noChangeShapeType="1"/>
                </p:cNvPicPr>
                <p:nvPr/>
              </p:nvPicPr>
              <p:blipFill>
                <a:blip r:embed="rId11"/>
                <a:srcRect/>
                <a:stretch>
                  <a:fillRect/>
                </a:stretch>
              </p:blipFill>
              <p:spPr bwMode="auto">
                <a:xfrm>
                  <a:off x="1524000" y="0"/>
                  <a:ext cx="9144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no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64657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cat_K.mpg">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287714" y="2192338"/>
            <a:ext cx="5616575" cy="44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Grp="1" noChangeArrowheads="1"/>
          </p:cNvSpPr>
          <p:nvPr>
            <p:ph type="ctrTitle" idx="4294967295"/>
          </p:nvPr>
        </p:nvSpPr>
        <p:spPr>
          <a:xfrm>
            <a:off x="1774825" y="260351"/>
            <a:ext cx="8642350" cy="504825"/>
          </a:xfrm>
        </p:spPr>
        <p:txBody>
          <a:bodyPr>
            <a:normAutofit fontScale="90000"/>
          </a:bodyPr>
          <a:lstStyle/>
          <a:p>
            <a:r>
              <a:rPr lang="en-US" altLang="en-US" sz="4000" b="1"/>
              <a:t>Độ cứng</a:t>
            </a:r>
          </a:p>
        </p:txBody>
      </p:sp>
      <p:sp>
        <p:nvSpPr>
          <p:cNvPr id="101380" name="Rectangle 4"/>
          <p:cNvSpPr>
            <a:spLocks noChangeArrowheads="1"/>
          </p:cNvSpPr>
          <p:nvPr/>
        </p:nvSpPr>
        <p:spPr bwMode="auto">
          <a:xfrm>
            <a:off x="1992313" y="836613"/>
            <a:ext cx="8316912" cy="1320800"/>
          </a:xfrm>
          <a:prstGeom prst="rect">
            <a:avLst/>
          </a:prstGeom>
          <a:noFill/>
          <a:ln>
            <a:noFill/>
          </a:ln>
          <a:effectLst/>
        </p:spPr>
        <p:txBody>
          <a:bodyPr lIns="92075" tIns="46038" rIns="92075" bIns="46038" anchor="b"/>
          <a:lstStyle>
            <a:lvl1pPr eaLnBrk="0" hangingPunct="0">
              <a:defRPr sz="2400">
                <a:solidFill>
                  <a:schemeClr val="tx1"/>
                </a:solidFill>
                <a:latin typeface="Arial" panose="020B0604020202020204" pitchFamily="34" charset="0"/>
              </a:defRPr>
            </a:lvl1pPr>
            <a:lvl2pPr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buClr>
                <a:srgbClr val="FFFF00"/>
              </a:buClr>
              <a:buFont typeface="Wingdings" panose="05000000000000000000" pitchFamily="2" charset="2"/>
              <a:buChar char="q"/>
              <a:defRPr/>
            </a:pPr>
            <a:r>
              <a:rPr lang="en-US" altLang="en-US" sz="3600" b="1">
                <a:effectLst>
                  <a:outerShdw blurRad="38100" dist="38100" dir="2700000" algn="tl">
                    <a:srgbClr val="C0C0C0"/>
                  </a:outerShdw>
                </a:effectLst>
              </a:rPr>
              <a:t> Có KL rất cứng: W, Cr…</a:t>
            </a:r>
          </a:p>
          <a:p>
            <a:pPr eaLnBrk="1" hangingPunct="1">
              <a:buClr>
                <a:srgbClr val="FFFF00"/>
              </a:buClr>
              <a:buFont typeface="Wingdings" panose="05000000000000000000" pitchFamily="2" charset="2"/>
              <a:buChar char="q"/>
              <a:defRPr/>
            </a:pPr>
            <a:r>
              <a:rPr lang="en-US" altLang="en-US" sz="3600" b="1">
                <a:effectLst>
                  <a:outerShdw blurRad="38100" dist="38100" dir="2700000" algn="tl">
                    <a:srgbClr val="C0C0C0"/>
                  </a:outerShdw>
                </a:effectLst>
              </a:rPr>
              <a:t> Có KL rất mềm: Na, K , Li…</a:t>
            </a:r>
          </a:p>
        </p:txBody>
      </p:sp>
      <p:sp>
        <p:nvSpPr>
          <p:cNvPr id="101381" name="Rectangle 5"/>
          <p:cNvSpPr>
            <a:spLocks noChangeArrowheads="1"/>
          </p:cNvSpPr>
          <p:nvPr/>
        </p:nvSpPr>
        <p:spPr bwMode="auto">
          <a:xfrm flipH="1">
            <a:off x="2782889" y="6092826"/>
            <a:ext cx="504825" cy="549275"/>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a:spcBef>
                <a:spcPct val="0"/>
              </a:spcBef>
              <a:buFontTx/>
              <a:buNone/>
            </a:pPr>
            <a:r>
              <a:rPr lang="en-US" altLang="en-US" sz="3600" b="1">
                <a:solidFill>
                  <a:schemeClr val="bg1"/>
                </a:solidFill>
                <a:latin typeface="Arial" panose="020B0604020202020204" pitchFamily="34" charset="0"/>
              </a:rPr>
              <a:t> K</a:t>
            </a:r>
          </a:p>
        </p:txBody>
      </p:sp>
    </p:spTree>
    <p:extLst>
      <p:ext uri="{BB962C8B-B14F-4D97-AF65-F5344CB8AC3E}">
        <p14:creationId xmlns:p14="http://schemas.microsoft.com/office/powerpoint/2010/main" val="3969063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 fill="hold"/>
                                        <p:tgtEl>
                                          <p:spTgt spid="101379"/>
                                        </p:tgtEl>
                                        <p:attrNameLst>
                                          <p:attrName>ppt_x</p:attrName>
                                        </p:attrNameLst>
                                      </p:cBhvr>
                                      <p:tavLst>
                                        <p:tav tm="0">
                                          <p:val>
                                            <p:strVal val="1+#ppt_w/2"/>
                                          </p:val>
                                        </p:tav>
                                        <p:tav tm="100000">
                                          <p:val>
                                            <p:strVal val="#ppt_x"/>
                                          </p:val>
                                        </p:tav>
                                      </p:tavLst>
                                    </p:anim>
                                    <p:anim calcmode="lin" valueType="num">
                                      <p:cBhvr additive="base">
                                        <p:cTn id="8" dur="500" fill="hold"/>
                                        <p:tgtEl>
                                          <p:spTgt spid="1013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1380"/>
                                        </p:tgtEl>
                                        <p:attrNameLst>
                                          <p:attrName>style.visibility</p:attrName>
                                        </p:attrNameLst>
                                      </p:cBhvr>
                                      <p:to>
                                        <p:strVal val="visible"/>
                                      </p:to>
                                    </p:set>
                                    <p:anim calcmode="lin" valueType="num">
                                      <p:cBhvr additive="base">
                                        <p:cTn id="13" dur="500" fill="hold"/>
                                        <p:tgtEl>
                                          <p:spTgt spid="101380"/>
                                        </p:tgtEl>
                                        <p:attrNameLst>
                                          <p:attrName>ppt_x</p:attrName>
                                        </p:attrNameLst>
                                      </p:cBhvr>
                                      <p:tavLst>
                                        <p:tav tm="0">
                                          <p:val>
                                            <p:strVal val="1+#ppt_w/2"/>
                                          </p:val>
                                        </p:tav>
                                        <p:tav tm="100000">
                                          <p:val>
                                            <p:strVal val="#ppt_x"/>
                                          </p:val>
                                        </p:tav>
                                      </p:tavLst>
                                    </p:anim>
                                    <p:anim calcmode="lin" valueType="num">
                                      <p:cBhvr additive="base">
                                        <p:cTn id="14" dur="500" fill="hold"/>
                                        <p:tgtEl>
                                          <p:spTgt spid="10138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1378"/>
                                        </p:tgtEl>
                                        <p:attrNameLst>
                                          <p:attrName>style.visibility</p:attrName>
                                        </p:attrNameLst>
                                      </p:cBhvr>
                                      <p:to>
                                        <p:strVal val="visible"/>
                                      </p:to>
                                    </p:set>
                                    <p:anim calcmode="lin" valueType="num">
                                      <p:cBhvr additive="base">
                                        <p:cTn id="19" dur="500" fill="hold"/>
                                        <p:tgtEl>
                                          <p:spTgt spid="101378"/>
                                        </p:tgtEl>
                                        <p:attrNameLst>
                                          <p:attrName>ppt_x</p:attrName>
                                        </p:attrNameLst>
                                      </p:cBhvr>
                                      <p:tavLst>
                                        <p:tav tm="0">
                                          <p:val>
                                            <p:strVal val="#ppt_x"/>
                                          </p:val>
                                        </p:tav>
                                        <p:tav tm="100000">
                                          <p:val>
                                            <p:strVal val="#ppt_x"/>
                                          </p:val>
                                        </p:tav>
                                      </p:tavLst>
                                    </p:anim>
                                    <p:anim calcmode="lin" valueType="num">
                                      <p:cBhvr additive="base">
                                        <p:cTn id="20" dur="500" fill="hold"/>
                                        <p:tgtEl>
                                          <p:spTgt spid="10137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1381"/>
                                        </p:tgtEl>
                                        <p:attrNameLst>
                                          <p:attrName>style.visibility</p:attrName>
                                        </p:attrNameLst>
                                      </p:cBhvr>
                                      <p:to>
                                        <p:strVal val="visible"/>
                                      </p:to>
                                    </p:set>
                                    <p:anim calcmode="lin" valueType="num">
                                      <p:cBhvr additive="base">
                                        <p:cTn id="23" dur="500" fill="hold"/>
                                        <p:tgtEl>
                                          <p:spTgt spid="101381"/>
                                        </p:tgtEl>
                                        <p:attrNameLst>
                                          <p:attrName>ppt_x</p:attrName>
                                        </p:attrNameLst>
                                      </p:cBhvr>
                                      <p:tavLst>
                                        <p:tav tm="0">
                                          <p:val>
                                            <p:strVal val="#ppt_x"/>
                                          </p:val>
                                        </p:tav>
                                        <p:tav tm="100000">
                                          <p:val>
                                            <p:strVal val="#ppt_x"/>
                                          </p:val>
                                        </p:tav>
                                      </p:tavLst>
                                    </p:anim>
                                    <p:anim calcmode="lin" valueType="num">
                                      <p:cBhvr additive="base">
                                        <p:cTn id="24" dur="500" fill="hold"/>
                                        <p:tgtEl>
                                          <p:spTgt spid="101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1378"/>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2" presetClass="mediacall" presetSubtype="0" fill="hold" nodeType="clickEffect">
                                  <p:stCondLst>
                                    <p:cond delay="0"/>
                                  </p:stCondLst>
                                  <p:childTnLst>
                                    <p:cmd type="call" cmd="togglePause">
                                      <p:cBhvr>
                                        <p:cTn id="29" dur="1" fill="hold"/>
                                        <p:tgtEl>
                                          <p:spTgt spid="101378"/>
                                        </p:tgtEl>
                                      </p:cBhvr>
                                    </p:cmd>
                                  </p:childTnLst>
                                </p:cTn>
                              </p:par>
                            </p:childTnLst>
                          </p:cTn>
                        </p:par>
                      </p:childTnLst>
                    </p:cTn>
                  </p:par>
                </p:childTnLst>
              </p:cTn>
              <p:nextCondLst>
                <p:cond evt="onClick" delay="0">
                  <p:tgtEl>
                    <p:spTgt spid="101378"/>
                  </p:tgtEl>
                </p:cond>
              </p:nextCondLst>
            </p:seq>
            <p:video>
              <p:cMediaNode>
                <p:cTn id="30" fill="hold" display="0">
                  <p:stCondLst>
                    <p:cond delay="indefinite"/>
                  </p:stCondLst>
                  <p:endCondLst>
                    <p:cond evt="onNext" delay="0">
                      <p:tgtEl>
                        <p:sldTgt/>
                      </p:tgtEl>
                    </p:cond>
                    <p:cond evt="onPrev" delay="0">
                      <p:tgtEl>
                        <p:sldTgt/>
                      </p:tgtEl>
                    </p:cond>
                  </p:endCondLst>
                </p:cTn>
                <p:tgtEl>
                  <p:spTgt spid="101378"/>
                </p:tgtEl>
              </p:cMediaNode>
            </p:video>
          </p:childTnLst>
        </p:cTn>
      </p:par>
    </p:tnLst>
    <p:bldLst>
      <p:bldP spid="101379" grpId="0"/>
      <p:bldP spid="101380" grpId="0"/>
      <p:bldP spid="101381"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ctrTitle" idx="4294967295"/>
          </p:nvPr>
        </p:nvSpPr>
        <p:spPr>
          <a:xfrm>
            <a:off x="7464426" y="1052513"/>
            <a:ext cx="3203575" cy="546100"/>
          </a:xfrm>
        </p:spPr>
        <p:txBody>
          <a:bodyPr/>
          <a:lstStyle/>
          <a:p>
            <a:pPr marL="838200" indent="-838200"/>
            <a:r>
              <a:rPr lang="en-US" altLang="en-US" sz="2800" b="1"/>
              <a:t>Khối lượng riêng</a:t>
            </a:r>
          </a:p>
        </p:txBody>
      </p:sp>
      <p:graphicFrame>
        <p:nvGraphicFramePr>
          <p:cNvPr id="103427" name="Group 3"/>
          <p:cNvGraphicFramePr>
            <a:graphicFrameLocks noGrp="1"/>
          </p:cNvGraphicFramePr>
          <p:nvPr/>
        </p:nvGraphicFramePr>
        <p:xfrm>
          <a:off x="7608889" y="1916113"/>
          <a:ext cx="2879725" cy="3709988"/>
        </p:xfrm>
        <a:graphic>
          <a:graphicData uri="http://schemas.openxmlformats.org/drawingml/2006/table">
            <a:tbl>
              <a:tblPr/>
              <a:tblGrid>
                <a:gridCol w="873125">
                  <a:extLst>
                    <a:ext uri="{9D8B030D-6E8A-4147-A177-3AD203B41FA5}">
                      <a16:colId xmlns:a16="http://schemas.microsoft.com/office/drawing/2014/main" val="20000"/>
                    </a:ext>
                  </a:extLst>
                </a:gridCol>
                <a:gridCol w="2006600">
                  <a:extLst>
                    <a:ext uri="{9D8B030D-6E8A-4147-A177-3AD203B41FA5}">
                      <a16:colId xmlns:a16="http://schemas.microsoft.com/office/drawing/2014/main" val="20001"/>
                    </a:ext>
                  </a:extLst>
                </a:gridCol>
              </a:tblGrid>
              <a:tr h="1728787">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FF00"/>
                          </a:solidFill>
                          <a:effectLst/>
                          <a:latin typeface="Arial Black" panose="020B0A04020102020204" pitchFamily="34" charset="0"/>
                        </a:rPr>
                        <a:t>Kim loại</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FF00"/>
                          </a:solidFill>
                          <a:effectLst/>
                          <a:latin typeface="Arial Black" panose="020B0A04020102020204" pitchFamily="34" charset="0"/>
                        </a:rPr>
                        <a:t>Khối lượng riêng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FF00"/>
                          </a:solidFill>
                          <a:effectLst/>
                          <a:latin typeface="Arial Black" panose="020B0A04020102020204" pitchFamily="34" charset="0"/>
                        </a:rPr>
                        <a:t>(g/cm</a:t>
                      </a:r>
                      <a:r>
                        <a:rPr kumimoji="0" lang="en-US" altLang="en-US" sz="2000" b="1" i="0" u="none" strike="noStrike" cap="none" normalizeH="0" baseline="30000">
                          <a:ln>
                            <a:noFill/>
                          </a:ln>
                          <a:solidFill>
                            <a:srgbClr val="FFFF00"/>
                          </a:solidFill>
                          <a:effectLst/>
                          <a:latin typeface="Arial Black" panose="020B0A04020102020204" pitchFamily="34" charset="0"/>
                        </a:rPr>
                        <a:t>3</a:t>
                      </a:r>
                      <a:r>
                        <a:rPr kumimoji="0" lang="en-US" altLang="en-US" sz="2000" b="1" i="0" u="none" strike="noStrike" cap="none" normalizeH="0" baseline="0">
                          <a:ln>
                            <a:noFill/>
                          </a:ln>
                          <a:solidFill>
                            <a:srgbClr val="FFFF00"/>
                          </a:solidFill>
                          <a:effectLst/>
                          <a:latin typeface="Arial Black" panose="020B0A04020102020204" pitchFamily="34" charset="0"/>
                        </a:rPr>
                        <a:t>)</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655638">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Black" panose="020B0A04020102020204" pitchFamily="34" charset="0"/>
                        </a:rPr>
                        <a:t>Fe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Black" panose="020B0A04020102020204" pitchFamily="34" charset="0"/>
                        </a:rPr>
                        <a:t>7,86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660400">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Black" panose="020B0A04020102020204" pitchFamily="34" charset="0"/>
                        </a:rPr>
                        <a:t>Li</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Black" panose="020B0A04020102020204" pitchFamily="34" charset="0"/>
                        </a:rPr>
                        <a:t>0,50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665163">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Black" panose="020B0A04020102020204" pitchFamily="34" charset="0"/>
                        </a:rPr>
                        <a:t>Al</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Arial Black" panose="020B0A04020102020204" pitchFamily="34" charset="0"/>
                        </a:rPr>
                        <a:t>2,70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5326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25414"/>
            <a:ext cx="4248150"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4005264"/>
            <a:ext cx="410527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0" name="Rectangle 22"/>
          <p:cNvSpPr>
            <a:spLocks noChangeArrowheads="1"/>
          </p:cNvSpPr>
          <p:nvPr/>
        </p:nvSpPr>
        <p:spPr bwMode="auto">
          <a:xfrm>
            <a:off x="1524000" y="2852739"/>
            <a:ext cx="5867400" cy="1081087"/>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a:spcBef>
                <a:spcPct val="0"/>
              </a:spcBef>
              <a:buFontTx/>
              <a:buNone/>
            </a:pPr>
            <a:r>
              <a:rPr lang="en-US" altLang="en-US" sz="2800">
                <a:solidFill>
                  <a:schemeClr val="bg2"/>
                </a:solidFill>
                <a:latin typeface="Arial" panose="020B0604020202020204" pitchFamily="34" charset="0"/>
              </a:rPr>
              <a:t>Ứng dụng tính chất nào của kim loại </a:t>
            </a:r>
          </a:p>
          <a:p>
            <a:pPr algn="ctr">
              <a:spcBef>
                <a:spcPct val="0"/>
              </a:spcBef>
              <a:buFontTx/>
              <a:buNone/>
            </a:pPr>
            <a:r>
              <a:rPr lang="en-US" altLang="en-US" sz="2800">
                <a:solidFill>
                  <a:schemeClr val="bg2"/>
                </a:solidFill>
                <a:latin typeface="Arial" panose="020B0604020202020204" pitchFamily="34" charset="0"/>
              </a:rPr>
              <a:t>để chế tạo</a:t>
            </a:r>
            <a:r>
              <a:rPr lang="en-US" altLang="en-US">
                <a:solidFill>
                  <a:schemeClr val="bg2"/>
                </a:solidFill>
                <a:latin typeface="Arial" panose="020B0604020202020204" pitchFamily="34" charset="0"/>
              </a:rPr>
              <a:t> </a:t>
            </a:r>
            <a:r>
              <a:rPr lang="en-US" altLang="en-US" sz="2800">
                <a:solidFill>
                  <a:schemeClr val="bg2"/>
                </a:solidFill>
                <a:latin typeface="Arial" panose="020B0604020202020204" pitchFamily="34" charset="0"/>
              </a:rPr>
              <a:t>máy bay, xe tăng?</a:t>
            </a:r>
          </a:p>
        </p:txBody>
      </p:sp>
    </p:spTree>
    <p:extLst>
      <p:ext uri="{BB962C8B-B14F-4D97-AF65-F5344CB8AC3E}">
        <p14:creationId xmlns:p14="http://schemas.microsoft.com/office/powerpoint/2010/main" val="38232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3426"/>
                                        </p:tgtEl>
                                        <p:attrNameLst>
                                          <p:attrName>style.visibility</p:attrName>
                                        </p:attrNameLst>
                                      </p:cBhvr>
                                      <p:to>
                                        <p:strVal val="visible"/>
                                      </p:to>
                                    </p:set>
                                    <p:anim calcmode="lin" valueType="num">
                                      <p:cBhvr>
                                        <p:cTn id="7" dur="500" fill="hold"/>
                                        <p:tgtEl>
                                          <p:spTgt spid="103426"/>
                                        </p:tgtEl>
                                        <p:attrNameLst>
                                          <p:attrName>ppt_w</p:attrName>
                                        </p:attrNameLst>
                                      </p:cBhvr>
                                      <p:tavLst>
                                        <p:tav tm="0">
                                          <p:val>
                                            <p:fltVal val="0"/>
                                          </p:val>
                                        </p:tav>
                                        <p:tav tm="100000">
                                          <p:val>
                                            <p:strVal val="#ppt_w"/>
                                          </p:val>
                                        </p:tav>
                                      </p:tavLst>
                                    </p:anim>
                                    <p:anim calcmode="lin" valueType="num">
                                      <p:cBhvr>
                                        <p:cTn id="8" dur="500" fill="hold"/>
                                        <p:tgtEl>
                                          <p:spTgt spid="1034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gtEl>
                                        <p:attrNameLst>
                                          <p:attrName>style.visibility</p:attrName>
                                        </p:attrNameLst>
                                      </p:cBhvr>
                                      <p:to>
                                        <p:strVal val="visible"/>
                                      </p:to>
                                    </p:set>
                                    <p:anim calcmode="lin" valueType="num">
                                      <p:cBhvr additive="base">
                                        <p:cTn id="13" dur="500" fill="hold"/>
                                        <p:tgtEl>
                                          <p:spTgt spid="103427"/>
                                        </p:tgtEl>
                                        <p:attrNameLst>
                                          <p:attrName>ppt_x</p:attrName>
                                        </p:attrNameLst>
                                      </p:cBhvr>
                                      <p:tavLst>
                                        <p:tav tm="0">
                                          <p:val>
                                            <p:strVal val="#ppt_x"/>
                                          </p:val>
                                        </p:tav>
                                        <p:tav tm="100000">
                                          <p:val>
                                            <p:strVal val="#ppt_x"/>
                                          </p:val>
                                        </p:tav>
                                      </p:tavLst>
                                    </p:anim>
                                    <p:anim calcmode="lin" valueType="num">
                                      <p:cBhvr additive="base">
                                        <p:cTn id="14" dur="500" fill="hold"/>
                                        <p:tgtEl>
                                          <p:spTgt spid="1034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a:off x="6311901" y="476250"/>
            <a:ext cx="4105275" cy="685800"/>
          </a:xfrm>
        </p:spPr>
        <p:txBody>
          <a:bodyPr/>
          <a:lstStyle/>
          <a:p>
            <a:r>
              <a:rPr lang="en-US" altLang="en-US" sz="3200" b="1"/>
              <a:t>Nhiệt độ nóng chảy</a:t>
            </a:r>
          </a:p>
        </p:txBody>
      </p:sp>
      <p:graphicFrame>
        <p:nvGraphicFramePr>
          <p:cNvPr id="105475" name="Group 3"/>
          <p:cNvGraphicFramePr>
            <a:graphicFrameLocks noGrp="1"/>
          </p:cNvGraphicFramePr>
          <p:nvPr/>
        </p:nvGraphicFramePr>
        <p:xfrm>
          <a:off x="6456363" y="1557339"/>
          <a:ext cx="3816350" cy="3259139"/>
        </p:xfrm>
        <a:graphic>
          <a:graphicData uri="http://schemas.openxmlformats.org/drawingml/2006/table">
            <a:tbl>
              <a:tblPr/>
              <a:tblGrid>
                <a:gridCol w="1676400">
                  <a:extLst>
                    <a:ext uri="{9D8B030D-6E8A-4147-A177-3AD203B41FA5}">
                      <a16:colId xmlns:a16="http://schemas.microsoft.com/office/drawing/2014/main" val="20000"/>
                    </a:ext>
                  </a:extLst>
                </a:gridCol>
                <a:gridCol w="2139950">
                  <a:extLst>
                    <a:ext uri="{9D8B030D-6E8A-4147-A177-3AD203B41FA5}">
                      <a16:colId xmlns:a16="http://schemas.microsoft.com/office/drawing/2014/main" val="20001"/>
                    </a:ext>
                  </a:extLst>
                </a:gridCol>
              </a:tblGrid>
              <a:tr h="762000">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FFF00"/>
                          </a:solidFill>
                          <a:effectLst/>
                          <a:latin typeface="Arial Black" panose="020B0A04020102020204" pitchFamily="34" charset="0"/>
                        </a:rPr>
                        <a:t>Kim loại</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2F711"/>
                          </a:solidFill>
                          <a:effectLst/>
                          <a:latin typeface="Arial Black" panose="020B0A04020102020204" pitchFamily="34" charset="0"/>
                        </a:rPr>
                        <a:t>Nhiệt độ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F2F711"/>
                          </a:solidFill>
                          <a:effectLst/>
                          <a:latin typeface="Arial Black" panose="020B0A04020102020204" pitchFamily="34" charset="0"/>
                        </a:rPr>
                        <a:t>nóng chảy</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01650">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Black" panose="020B0A04020102020204" pitchFamily="34" charset="0"/>
                        </a:rPr>
                        <a:t>Thuỷ ngân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Black" panose="020B0A04020102020204" pitchFamily="34" charset="0"/>
                        </a:rPr>
                        <a:t>-39 </a:t>
                      </a:r>
                      <a:r>
                        <a:rPr kumimoji="0" lang="en-US" altLang="en-US" sz="2000" b="1" i="0" u="none" strike="noStrike" cap="none" normalizeH="0" baseline="30000">
                          <a:ln>
                            <a:noFill/>
                          </a:ln>
                          <a:solidFill>
                            <a:schemeClr val="tx1"/>
                          </a:solidFill>
                          <a:effectLst/>
                          <a:latin typeface="Arial Black" panose="020B0A04020102020204" pitchFamily="34" charset="0"/>
                        </a:rPr>
                        <a:t>0</a:t>
                      </a:r>
                      <a:r>
                        <a:rPr kumimoji="0" lang="en-US" altLang="en-US" sz="2000" b="1" i="0" u="none" strike="noStrike" cap="none" normalizeH="0" baseline="0">
                          <a:ln>
                            <a:noFill/>
                          </a:ln>
                          <a:solidFill>
                            <a:schemeClr val="tx1"/>
                          </a:solidFill>
                          <a:effectLst/>
                          <a:latin typeface="Arial Black" panose="020B0A04020102020204" pitchFamily="34" charset="0"/>
                        </a:rPr>
                        <a:t>C</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03238">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Black" panose="020B0A04020102020204" pitchFamily="34" charset="0"/>
                        </a:rPr>
                        <a:t>Kẽm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Black" panose="020B0A04020102020204" pitchFamily="34" charset="0"/>
                        </a:rPr>
                        <a:t>419 </a:t>
                      </a:r>
                      <a:r>
                        <a:rPr kumimoji="0" lang="en-US" altLang="en-US" sz="2000" b="1" i="0" u="none" strike="noStrike" cap="none" normalizeH="0" baseline="30000">
                          <a:ln>
                            <a:noFill/>
                          </a:ln>
                          <a:solidFill>
                            <a:schemeClr val="tx1"/>
                          </a:solidFill>
                          <a:effectLst/>
                          <a:latin typeface="Arial Black" panose="020B0A04020102020204" pitchFamily="34" charset="0"/>
                        </a:rPr>
                        <a:t>0</a:t>
                      </a:r>
                      <a:r>
                        <a:rPr kumimoji="0" lang="en-US" altLang="en-US" sz="2000" b="1" i="0" u="none" strike="noStrike" cap="none" normalizeH="0" baseline="0">
                          <a:ln>
                            <a:noFill/>
                          </a:ln>
                          <a:solidFill>
                            <a:schemeClr val="tx1"/>
                          </a:solidFill>
                          <a:effectLst/>
                          <a:latin typeface="Arial Black" panose="020B0A04020102020204" pitchFamily="34" charset="0"/>
                        </a:rPr>
                        <a:t>C</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501650">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FF00"/>
                          </a:solidFill>
                          <a:effectLst/>
                          <a:latin typeface="Arial Black" panose="020B0A04020102020204" pitchFamily="34" charset="0"/>
                        </a:rPr>
                        <a:t>Vonfram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00FF00"/>
                          </a:solidFill>
                          <a:effectLst/>
                          <a:latin typeface="Arial Black" panose="020B0A04020102020204" pitchFamily="34" charset="0"/>
                        </a:rPr>
                        <a:t>3410</a:t>
                      </a:r>
                      <a:r>
                        <a:rPr kumimoji="0" lang="en-US" altLang="en-US" sz="2000" b="1" i="0" u="none" strike="noStrike" cap="none" normalizeH="0" baseline="30000">
                          <a:ln>
                            <a:noFill/>
                          </a:ln>
                          <a:solidFill>
                            <a:srgbClr val="00FF00"/>
                          </a:solidFill>
                          <a:effectLst/>
                          <a:latin typeface="Arial Black" panose="020B0A04020102020204" pitchFamily="34" charset="0"/>
                        </a:rPr>
                        <a:t>0</a:t>
                      </a:r>
                      <a:r>
                        <a:rPr kumimoji="0" lang="en-US" altLang="en-US" sz="2000" b="1" i="0" u="none" strike="noStrike" cap="none" normalizeH="0" baseline="0">
                          <a:ln>
                            <a:noFill/>
                          </a:ln>
                          <a:solidFill>
                            <a:srgbClr val="00FF00"/>
                          </a:solidFill>
                          <a:effectLst/>
                          <a:latin typeface="Arial Black" panose="020B0A04020102020204" pitchFamily="34" charset="0"/>
                        </a:rPr>
                        <a:t>C</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503238">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Black" panose="020B0A04020102020204" pitchFamily="34" charset="0"/>
                        </a:rPr>
                        <a:t>Nhôm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Black" panose="020B0A04020102020204" pitchFamily="34" charset="0"/>
                        </a:rPr>
                        <a:t>660</a:t>
                      </a:r>
                      <a:r>
                        <a:rPr kumimoji="0" lang="en-US" altLang="en-US" sz="2000" b="1" i="0" u="none" strike="noStrike" cap="none" normalizeH="0" baseline="30000">
                          <a:ln>
                            <a:noFill/>
                          </a:ln>
                          <a:solidFill>
                            <a:schemeClr val="tx1"/>
                          </a:solidFill>
                          <a:effectLst/>
                          <a:latin typeface="Arial Black" panose="020B0A04020102020204" pitchFamily="34" charset="0"/>
                        </a:rPr>
                        <a:t>o</a:t>
                      </a:r>
                      <a:r>
                        <a:rPr kumimoji="0" lang="en-US" altLang="en-US" sz="2000" b="1" i="0" u="none" strike="noStrike" cap="none" normalizeH="0" baseline="0">
                          <a:ln>
                            <a:noFill/>
                          </a:ln>
                          <a:solidFill>
                            <a:schemeClr val="tx1"/>
                          </a:solidFill>
                          <a:effectLst/>
                          <a:latin typeface="Arial Black" panose="020B0A04020102020204" pitchFamily="34" charset="0"/>
                        </a:rPr>
                        <a:t>C</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487363">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Black" panose="020B0A04020102020204" pitchFamily="34" charset="0"/>
                        </a:rPr>
                        <a:t>Sắt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eaLnBrk="0" hangingPunct="0">
                        <a:spcBef>
                          <a:spcPct val="20000"/>
                        </a:spcBef>
                        <a:defRPr sz="2000">
                          <a:solidFill>
                            <a:schemeClr val="tx1"/>
                          </a:solidFill>
                          <a:latin typeface="Arial Black" panose="020B0A04020102020204" pitchFamily="34" charset="0"/>
                        </a:defRPr>
                      </a:lvl1pPr>
                      <a:lvl2pPr eaLnBrk="0" hangingPunct="0">
                        <a:spcBef>
                          <a:spcPct val="20000"/>
                        </a:spcBef>
                        <a:defRPr>
                          <a:solidFill>
                            <a:schemeClr val="tx1"/>
                          </a:solidFill>
                          <a:latin typeface="Arial Black" panose="020B0A04020102020204" pitchFamily="34" charset="0"/>
                        </a:defRPr>
                      </a:lvl2pPr>
                      <a:lvl3pPr eaLnBrk="0" hangingPunct="0">
                        <a:spcBef>
                          <a:spcPct val="20000"/>
                        </a:spcBef>
                        <a:defRPr sz="2000">
                          <a:solidFill>
                            <a:schemeClr val="tx1"/>
                          </a:solidFill>
                          <a:latin typeface="Arial Black" panose="020B0A04020102020204" pitchFamily="34" charset="0"/>
                        </a:defRPr>
                      </a:lvl3pPr>
                      <a:lvl4pPr eaLnBrk="0" hangingPunct="0">
                        <a:spcBef>
                          <a:spcPct val="20000"/>
                        </a:spcBef>
                        <a:defRPr sz="1400">
                          <a:solidFill>
                            <a:schemeClr val="tx1"/>
                          </a:solidFill>
                          <a:latin typeface="Arial Black" panose="020B0A04020102020204" pitchFamily="34" charset="0"/>
                        </a:defRPr>
                      </a:lvl4pPr>
                      <a:lvl5pPr eaLnBrk="0" hangingPunct="0">
                        <a:spcBef>
                          <a:spcPct val="20000"/>
                        </a:spcBef>
                        <a:defRPr sz="1400">
                          <a:solidFill>
                            <a:schemeClr val="tx1"/>
                          </a:solidFill>
                          <a:latin typeface="Arial Black" panose="020B0A04020102020204" pitchFamily="34" charset="0"/>
                        </a:defRPr>
                      </a:lvl5pPr>
                      <a:lvl6pPr eaLnBrk="0" fontAlgn="base" hangingPunct="0">
                        <a:spcBef>
                          <a:spcPct val="20000"/>
                        </a:spcBef>
                        <a:spcAft>
                          <a:spcPct val="0"/>
                        </a:spcAft>
                        <a:defRPr sz="1400">
                          <a:solidFill>
                            <a:schemeClr val="tx1"/>
                          </a:solidFill>
                          <a:latin typeface="Arial Black" panose="020B0A04020102020204" pitchFamily="34" charset="0"/>
                        </a:defRPr>
                      </a:lvl6pPr>
                      <a:lvl7pPr eaLnBrk="0" fontAlgn="base" hangingPunct="0">
                        <a:spcBef>
                          <a:spcPct val="20000"/>
                        </a:spcBef>
                        <a:spcAft>
                          <a:spcPct val="0"/>
                        </a:spcAft>
                        <a:defRPr sz="1400">
                          <a:solidFill>
                            <a:schemeClr val="tx1"/>
                          </a:solidFill>
                          <a:latin typeface="Arial Black" panose="020B0A04020102020204" pitchFamily="34" charset="0"/>
                        </a:defRPr>
                      </a:lvl7pPr>
                      <a:lvl8pPr eaLnBrk="0" fontAlgn="base" hangingPunct="0">
                        <a:spcBef>
                          <a:spcPct val="20000"/>
                        </a:spcBef>
                        <a:spcAft>
                          <a:spcPct val="0"/>
                        </a:spcAft>
                        <a:defRPr sz="1400">
                          <a:solidFill>
                            <a:schemeClr val="tx1"/>
                          </a:solidFill>
                          <a:latin typeface="Arial Black" panose="020B0A04020102020204" pitchFamily="34" charset="0"/>
                        </a:defRPr>
                      </a:lvl8pPr>
                      <a:lvl9pPr eaLnBrk="0" fontAlgn="base" hangingPunct="0">
                        <a:spcBef>
                          <a:spcPct val="20000"/>
                        </a:spcBef>
                        <a:spcAft>
                          <a:spcPct val="0"/>
                        </a:spcAft>
                        <a:defRPr sz="1400">
                          <a:solidFill>
                            <a:schemeClr val="tx1"/>
                          </a:solidFill>
                          <a:latin typeface="Arial Black" panose="020B0A040201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Arial Black" panose="020B0A04020102020204" pitchFamily="34" charset="0"/>
                        </a:rPr>
                        <a:t>1539</a:t>
                      </a:r>
                      <a:r>
                        <a:rPr kumimoji="0" lang="en-US" altLang="en-US" sz="2000" b="1" i="0" u="none" strike="noStrike" cap="none" normalizeH="0" baseline="30000">
                          <a:ln>
                            <a:noFill/>
                          </a:ln>
                          <a:solidFill>
                            <a:schemeClr val="tx1"/>
                          </a:solidFill>
                          <a:effectLst/>
                          <a:latin typeface="Arial Black" panose="020B0A04020102020204" pitchFamily="34" charset="0"/>
                        </a:rPr>
                        <a:t>o</a:t>
                      </a:r>
                      <a:r>
                        <a:rPr kumimoji="0" lang="en-US" altLang="en-US" sz="2000" b="1" i="0" u="none" strike="noStrike" cap="none" normalizeH="0" baseline="0">
                          <a:ln>
                            <a:noFill/>
                          </a:ln>
                          <a:solidFill>
                            <a:schemeClr val="tx1"/>
                          </a:solidFill>
                          <a:effectLst/>
                          <a:latin typeface="Arial Black" panose="020B0A04020102020204" pitchFamily="34" charset="0"/>
                        </a:rPr>
                        <a:t>C</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55322"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1484314"/>
            <a:ext cx="3744913"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3" name="Rectangle 27"/>
          <p:cNvSpPr>
            <a:spLocks noChangeArrowheads="1"/>
          </p:cNvSpPr>
          <p:nvPr/>
        </p:nvSpPr>
        <p:spPr bwMode="auto">
          <a:xfrm>
            <a:off x="1524000" y="476250"/>
            <a:ext cx="4787900" cy="865188"/>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a:spcBef>
                <a:spcPct val="0"/>
              </a:spcBef>
              <a:buFontTx/>
              <a:buNone/>
            </a:pPr>
            <a:r>
              <a:rPr lang="en-US" altLang="en-US" sz="2800" b="1">
                <a:solidFill>
                  <a:schemeClr val="bg2"/>
                </a:solidFill>
                <a:latin typeface="Arial" panose="020B0604020202020204" pitchFamily="34" charset="0"/>
              </a:rPr>
              <a:t>Dây tóc của bóng đèn này</a:t>
            </a:r>
          </a:p>
          <a:p>
            <a:pPr algn="ctr">
              <a:spcBef>
                <a:spcPct val="0"/>
              </a:spcBef>
              <a:buFontTx/>
              <a:buNone/>
            </a:pPr>
            <a:r>
              <a:rPr lang="en-US" altLang="en-US" sz="2800" b="1">
                <a:solidFill>
                  <a:schemeClr val="bg2"/>
                </a:solidFill>
                <a:latin typeface="Arial" panose="020B0604020202020204" pitchFamily="34" charset="0"/>
              </a:rPr>
              <a:t>làm bằng kim loại gì?</a:t>
            </a:r>
          </a:p>
        </p:txBody>
      </p:sp>
    </p:spTree>
    <p:extLst>
      <p:ext uri="{BB962C8B-B14F-4D97-AF65-F5344CB8AC3E}">
        <p14:creationId xmlns:p14="http://schemas.microsoft.com/office/powerpoint/2010/main" val="1808285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5474"/>
                                        </p:tgtEl>
                                        <p:attrNameLst>
                                          <p:attrName>style.visibility</p:attrName>
                                        </p:attrNameLst>
                                      </p:cBhvr>
                                      <p:to>
                                        <p:strVal val="visible"/>
                                      </p:to>
                                    </p:set>
                                    <p:anim calcmode="lin" valueType="num">
                                      <p:cBhvr additive="base">
                                        <p:cTn id="7" dur="500" fill="hold"/>
                                        <p:tgtEl>
                                          <p:spTgt spid="105474"/>
                                        </p:tgtEl>
                                        <p:attrNameLst>
                                          <p:attrName>ppt_x</p:attrName>
                                        </p:attrNameLst>
                                      </p:cBhvr>
                                      <p:tavLst>
                                        <p:tav tm="0">
                                          <p:val>
                                            <p:strVal val="0-#ppt_w/2"/>
                                          </p:val>
                                        </p:tav>
                                        <p:tav tm="100000">
                                          <p:val>
                                            <p:strVal val="#ppt_x"/>
                                          </p:val>
                                        </p:tav>
                                      </p:tavLst>
                                    </p:anim>
                                    <p:anim calcmode="lin" valueType="num">
                                      <p:cBhvr additive="base">
                                        <p:cTn id="8" dur="500" fill="hold"/>
                                        <p:tgtEl>
                                          <p:spTgt spid="1054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05475"/>
                                        </p:tgtEl>
                                        <p:attrNameLst>
                                          <p:attrName>style.visibility</p:attrName>
                                        </p:attrNameLst>
                                      </p:cBhvr>
                                      <p:to>
                                        <p:strVal val="visible"/>
                                      </p:to>
                                    </p:set>
                                    <p:anim calcmode="lin" valueType="num">
                                      <p:cBhvr>
                                        <p:cTn id="13" dur="1000" fill="hold"/>
                                        <p:tgtEl>
                                          <p:spTgt spid="105475"/>
                                        </p:tgtEl>
                                        <p:attrNameLst>
                                          <p:attrName>ppt_w</p:attrName>
                                        </p:attrNameLst>
                                      </p:cBhvr>
                                      <p:tavLst>
                                        <p:tav tm="0">
                                          <p:val>
                                            <p:fltVal val="0"/>
                                          </p:val>
                                        </p:tav>
                                        <p:tav tm="100000">
                                          <p:val>
                                            <p:strVal val="#ppt_w"/>
                                          </p:val>
                                        </p:tav>
                                      </p:tavLst>
                                    </p:anim>
                                    <p:anim calcmode="lin" valueType="num">
                                      <p:cBhvr>
                                        <p:cTn id="14" dur="1000" fill="hold"/>
                                        <p:tgtEl>
                                          <p:spTgt spid="105475"/>
                                        </p:tgtEl>
                                        <p:attrNameLst>
                                          <p:attrName>ppt_h</p:attrName>
                                        </p:attrNameLst>
                                      </p:cBhvr>
                                      <p:tavLst>
                                        <p:tav tm="0">
                                          <p:val>
                                            <p:fltVal val="0"/>
                                          </p:val>
                                        </p:tav>
                                        <p:tav tm="100000">
                                          <p:val>
                                            <p:strVal val="#ppt_h"/>
                                          </p:val>
                                        </p:tav>
                                      </p:tavLst>
                                    </p:anim>
                                    <p:anim calcmode="lin" valueType="num">
                                      <p:cBhvr>
                                        <p:cTn id="15" dur="1000" fill="hold"/>
                                        <p:tgtEl>
                                          <p:spTgt spid="10547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547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953001"/>
            <a:ext cx="1371600" cy="9890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47" name="Picture 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27910">
            <a:off x="1828800" y="0"/>
            <a:ext cx="160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Rectangle 5"/>
          <p:cNvSpPr>
            <a:spLocks noChangeArrowheads="1"/>
          </p:cNvSpPr>
          <p:nvPr/>
        </p:nvSpPr>
        <p:spPr bwMode="auto">
          <a:xfrm>
            <a:off x="3505200" y="1844675"/>
            <a:ext cx="7162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spcBef>
                <a:spcPct val="50000"/>
              </a:spcBef>
              <a:buFontTx/>
              <a:buNone/>
            </a:pPr>
            <a:r>
              <a:rPr lang="en-US" altLang="en-US" sz="2000" dirty="0">
                <a:solidFill>
                  <a:srgbClr val="000000"/>
                </a:solidFill>
                <a:latin typeface="Times New Roman" panose="02020603050405020304" pitchFamily="18" charset="0"/>
                <a:cs typeface="Times New Roman" panose="02020603050405020304" pitchFamily="18" charset="0"/>
              </a:rPr>
              <a:t>1. Kim </a:t>
            </a:r>
            <a:r>
              <a:rPr lang="en-US" altLang="en-US" sz="2000" dirty="0" err="1">
                <a:solidFill>
                  <a:srgbClr val="000000"/>
                </a:solidFill>
                <a:latin typeface="Times New Roman" panose="02020603050405020304" pitchFamily="18" charset="0"/>
                <a:cs typeface="Times New Roman" panose="02020603050405020304" pitchFamily="18" charset="0"/>
              </a:rPr>
              <a:t>loại</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vonfram</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được</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dùng</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làm</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dây</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tóc</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bóng</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đèn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điện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là</a:t>
            </a:r>
            <a:r>
              <a:rPr lang="en-US" altLang="en-US" sz="2000" dirty="0">
                <a:solidFill>
                  <a:srgbClr val="000000"/>
                </a:solidFill>
                <a:latin typeface="Times New Roman" panose="02020603050405020304" pitchFamily="18" charset="0"/>
                <a:cs typeface="Times New Roman" panose="02020603050405020304" pitchFamily="18" charset="0"/>
              </a:rPr>
              <a:t> do </a:t>
            </a:r>
            <a:r>
              <a:rPr lang="en-US" altLang="en-US" sz="2000" dirty="0" err="1">
                <a:solidFill>
                  <a:srgbClr val="000000"/>
                </a:solidFill>
                <a:latin typeface="Times New Roman" panose="02020603050405020304" pitchFamily="18" charset="0"/>
                <a:cs typeface="Times New Roman" panose="02020603050405020304" pitchFamily="18" charset="0"/>
              </a:rPr>
              <a:t>có</a:t>
            </a:r>
            <a:r>
              <a:rPr lang="en-US" altLang="en-US" sz="2000" dirty="0">
                <a:solidFill>
                  <a:srgbClr val="000000"/>
                </a:solidFill>
                <a:latin typeface="Times New Roman" panose="02020603050405020304" pitchFamily="18" charset="0"/>
                <a:cs typeface="Times New Roman" panose="02020603050405020304" pitchFamily="18" charset="0"/>
              </a:rPr>
              <a:t>  …………………….   </a:t>
            </a:r>
            <a:r>
              <a:rPr lang="en-US" altLang="en-US" sz="2000" dirty="0" err="1">
                <a:solidFill>
                  <a:srgbClr val="000000"/>
                </a:solidFill>
                <a:latin typeface="Times New Roman" panose="02020603050405020304" pitchFamily="18" charset="0"/>
                <a:cs typeface="Times New Roman" panose="02020603050405020304" pitchFamily="18" charset="0"/>
              </a:rPr>
              <a:t>cao</a:t>
            </a:r>
            <a:r>
              <a:rPr lang="en-US" altLang="en-US" sz="2000" dirty="0">
                <a:solidFill>
                  <a:srgbClr val="000000"/>
                </a:solidFill>
                <a:latin typeface="Times New Roman" panose="02020603050405020304" pitchFamily="18" charset="0"/>
                <a:cs typeface="Times New Roman" panose="02020603050405020304" pitchFamily="18" charset="0"/>
              </a:rPr>
              <a:t>                          </a:t>
            </a:r>
          </a:p>
          <a:p>
            <a:pPr>
              <a:spcBef>
                <a:spcPct val="50000"/>
              </a:spcBef>
              <a:buFontTx/>
              <a:buNone/>
            </a:pPr>
            <a:r>
              <a:rPr lang="en-US" altLang="en-US" sz="2000" dirty="0">
                <a:solidFill>
                  <a:srgbClr val="000000"/>
                </a:solidFill>
                <a:latin typeface="Times New Roman" panose="02020603050405020304" pitchFamily="18" charset="0"/>
                <a:cs typeface="Times New Roman" panose="02020603050405020304" pitchFamily="18" charset="0"/>
              </a:rPr>
              <a:t>2. </a:t>
            </a:r>
            <a:r>
              <a:rPr lang="en-US" altLang="en-US" sz="2000" dirty="0" err="1">
                <a:solidFill>
                  <a:srgbClr val="000000"/>
                </a:solidFill>
                <a:latin typeface="Times New Roman" panose="02020603050405020304" pitchFamily="18" charset="0"/>
                <a:cs typeface="Times New Roman" panose="02020603050405020304" pitchFamily="18" charset="0"/>
              </a:rPr>
              <a:t>Bạc</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vàng</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được</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dùng</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làm</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vì</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có</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ánh</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kim</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rất</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đẹp</a:t>
            </a:r>
            <a:r>
              <a:rPr lang="en-US" altLang="en-US" sz="2000" dirty="0">
                <a:solidFill>
                  <a:srgbClr val="000000"/>
                </a:solidFill>
                <a:latin typeface="Times New Roman" panose="02020603050405020304" pitchFamily="18" charset="0"/>
                <a:cs typeface="Times New Roman" panose="02020603050405020304" pitchFamily="18" charset="0"/>
              </a:rPr>
              <a:t>.</a:t>
            </a:r>
          </a:p>
          <a:p>
            <a:pPr>
              <a:spcBef>
                <a:spcPct val="50000"/>
              </a:spcBef>
              <a:buFontTx/>
              <a:buNone/>
            </a:pPr>
            <a:endParaRPr lang="en-US" altLang="en-US" sz="2000" dirty="0">
              <a:solidFill>
                <a:srgbClr val="000000"/>
              </a:solidFill>
              <a:latin typeface="Times New Roman" panose="02020603050405020304" pitchFamily="18" charset="0"/>
              <a:cs typeface="Times New Roman" panose="02020603050405020304" pitchFamily="18" charset="0"/>
            </a:endParaRPr>
          </a:p>
          <a:p>
            <a:pPr>
              <a:spcBef>
                <a:spcPct val="50000"/>
              </a:spcBef>
              <a:buFontTx/>
              <a:buNone/>
            </a:pPr>
            <a:r>
              <a:rPr lang="en-US" altLang="en-US" sz="2000" dirty="0">
                <a:solidFill>
                  <a:srgbClr val="000000"/>
                </a:solidFill>
                <a:latin typeface="Times New Roman" panose="02020603050405020304" pitchFamily="18" charset="0"/>
                <a:cs typeface="Times New Roman" panose="02020603050405020304" pitchFamily="18" charset="0"/>
              </a:rPr>
              <a:t>3. </a:t>
            </a:r>
            <a:r>
              <a:rPr lang="en-US" altLang="en-US" sz="2000" dirty="0" err="1">
                <a:solidFill>
                  <a:srgbClr val="000000"/>
                </a:solidFill>
                <a:latin typeface="Times New Roman" panose="02020603050405020304" pitchFamily="18" charset="0"/>
                <a:cs typeface="Times New Roman" panose="02020603050405020304" pitchFamily="18" charset="0"/>
              </a:rPr>
              <a:t>Nhôm</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được</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dùng</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làm</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vật</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liệu</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chế</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tạo</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vỏ</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máy</a:t>
            </a:r>
            <a:r>
              <a:rPr lang="en-US" altLang="en-US" sz="2000" dirty="0">
                <a:solidFill>
                  <a:srgbClr val="000000"/>
                </a:solidFill>
                <a:latin typeface="Times New Roman" panose="02020603050405020304" pitchFamily="18" charset="0"/>
                <a:cs typeface="Times New Roman" panose="02020603050405020304" pitchFamily="18" charset="0"/>
              </a:rPr>
              <a:t> bay </a:t>
            </a:r>
            <a:r>
              <a:rPr lang="en-US" altLang="en-US" sz="2000" dirty="0" err="1">
                <a:solidFill>
                  <a:srgbClr val="000000"/>
                </a:solidFill>
                <a:latin typeface="Times New Roman" panose="02020603050405020304" pitchFamily="18" charset="0"/>
                <a:cs typeface="Times New Roman" panose="02020603050405020304" pitchFamily="18" charset="0"/>
              </a:rPr>
              <a:t>là</a:t>
            </a:r>
            <a:r>
              <a:rPr lang="en-US" altLang="en-US" sz="2000" dirty="0">
                <a:solidFill>
                  <a:srgbClr val="000000"/>
                </a:solidFill>
                <a:latin typeface="Times New Roman" panose="02020603050405020304" pitchFamily="18" charset="0"/>
                <a:cs typeface="Times New Roman" panose="02020603050405020304" pitchFamily="18" charset="0"/>
              </a:rPr>
              <a:t> do ..…………   </a:t>
            </a:r>
            <a:r>
              <a:rPr lang="en-US" altLang="en-US" sz="2000" dirty="0" err="1">
                <a:solidFill>
                  <a:srgbClr val="000000"/>
                </a:solidFill>
                <a:latin typeface="Times New Roman" panose="02020603050405020304" pitchFamily="18" charset="0"/>
                <a:cs typeface="Times New Roman" panose="02020603050405020304" pitchFamily="18" charset="0"/>
              </a:rPr>
              <a:t>và</a:t>
            </a:r>
            <a:r>
              <a:rPr lang="en-US" altLang="en-US" sz="2000" dirty="0">
                <a:solidFill>
                  <a:srgbClr val="000000"/>
                </a:solidFill>
                <a:latin typeface="Times New Roman" panose="02020603050405020304" pitchFamily="18" charset="0"/>
                <a:cs typeface="Times New Roman" panose="02020603050405020304" pitchFamily="18" charset="0"/>
              </a:rPr>
              <a:t> …………………   </a:t>
            </a:r>
          </a:p>
          <a:p>
            <a:pPr>
              <a:spcBef>
                <a:spcPct val="50000"/>
              </a:spcBef>
              <a:buFontTx/>
              <a:buNone/>
            </a:pPr>
            <a:r>
              <a:rPr lang="en-US" altLang="en-US" sz="2000" dirty="0">
                <a:solidFill>
                  <a:srgbClr val="000000"/>
                </a:solidFill>
                <a:latin typeface="Times New Roman" panose="02020603050405020304" pitchFamily="18" charset="0"/>
                <a:cs typeface="Times New Roman" panose="02020603050405020304" pitchFamily="18" charset="0"/>
              </a:rPr>
              <a:t>                                    </a:t>
            </a:r>
          </a:p>
          <a:p>
            <a:pPr>
              <a:spcBef>
                <a:spcPct val="50000"/>
              </a:spcBef>
              <a:buFontTx/>
              <a:buNone/>
            </a:pPr>
            <a:r>
              <a:rPr lang="en-US" altLang="en-US" sz="2000" dirty="0">
                <a:solidFill>
                  <a:srgbClr val="000000"/>
                </a:solidFill>
                <a:latin typeface="Times New Roman" panose="02020603050405020304" pitchFamily="18" charset="0"/>
                <a:cs typeface="Times New Roman" panose="02020603050405020304" pitchFamily="18" charset="0"/>
              </a:rPr>
              <a:t>4. </a:t>
            </a:r>
            <a:r>
              <a:rPr lang="en-US" altLang="en-US" sz="2000" dirty="0" err="1">
                <a:solidFill>
                  <a:srgbClr val="000000"/>
                </a:solidFill>
                <a:latin typeface="Times New Roman" panose="02020603050405020304" pitchFamily="18" charset="0"/>
                <a:cs typeface="Times New Roman" panose="02020603050405020304" pitchFamily="18" charset="0"/>
              </a:rPr>
              <a:t>Đồng</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và</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nhôm</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được</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dùng</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làm</a:t>
            </a:r>
            <a:r>
              <a:rPr lang="en-US" altLang="en-US" sz="2000" dirty="0">
                <a:solidFill>
                  <a:srgbClr val="000000"/>
                </a:solidFill>
                <a:latin typeface="Times New Roman" panose="02020603050405020304" pitchFamily="18" charset="0"/>
                <a:cs typeface="Times New Roman" panose="02020603050405020304" pitchFamily="18" charset="0"/>
              </a:rPr>
              <a:t> ……………  </a:t>
            </a:r>
            <a:r>
              <a:rPr lang="en-US" altLang="en-US" sz="2000" dirty="0" err="1">
                <a:solidFill>
                  <a:srgbClr val="000000"/>
                </a:solidFill>
                <a:latin typeface="Times New Roman" panose="02020603050405020304" pitchFamily="18" charset="0"/>
                <a:cs typeface="Times New Roman" panose="02020603050405020304" pitchFamily="18" charset="0"/>
              </a:rPr>
              <a:t>là</a:t>
            </a:r>
            <a:r>
              <a:rPr lang="en-US" altLang="en-US" sz="2000" dirty="0">
                <a:solidFill>
                  <a:srgbClr val="000000"/>
                </a:solidFill>
                <a:latin typeface="Times New Roman" panose="02020603050405020304" pitchFamily="18" charset="0"/>
                <a:cs typeface="Times New Roman" panose="02020603050405020304" pitchFamily="18" charset="0"/>
              </a:rPr>
              <a:t> do </a:t>
            </a:r>
            <a:r>
              <a:rPr lang="en-US" altLang="en-US" sz="2000" dirty="0" err="1">
                <a:solidFill>
                  <a:srgbClr val="000000"/>
                </a:solidFill>
                <a:latin typeface="Times New Roman" panose="02020603050405020304" pitchFamily="18" charset="0"/>
                <a:cs typeface="Times New Roman" panose="02020603050405020304" pitchFamily="18" charset="0"/>
              </a:rPr>
              <a:t>dẫn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điện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tốt</a:t>
            </a:r>
            <a:r>
              <a:rPr lang="en-US" altLang="en-US" sz="2000" dirty="0">
                <a:solidFill>
                  <a:srgbClr val="000000"/>
                </a:solidFill>
                <a:latin typeface="Times New Roman" panose="02020603050405020304" pitchFamily="18" charset="0"/>
                <a:cs typeface="Times New Roman" panose="02020603050405020304" pitchFamily="18" charset="0"/>
              </a:rPr>
              <a:t>.</a:t>
            </a:r>
          </a:p>
          <a:p>
            <a:pPr>
              <a:spcBef>
                <a:spcPct val="50000"/>
              </a:spcBef>
              <a:buFontTx/>
              <a:buNone/>
            </a:pPr>
            <a:endParaRPr lang="en-US" altLang="en-US" sz="2000" dirty="0">
              <a:solidFill>
                <a:srgbClr val="000000"/>
              </a:solidFill>
              <a:latin typeface="Times New Roman" panose="02020603050405020304" pitchFamily="18" charset="0"/>
              <a:cs typeface="Times New Roman" panose="02020603050405020304" pitchFamily="18" charset="0"/>
            </a:endParaRPr>
          </a:p>
          <a:p>
            <a:pPr>
              <a:spcBef>
                <a:spcPct val="50000"/>
              </a:spcBef>
              <a:buFontTx/>
              <a:buNone/>
            </a:pPr>
            <a:r>
              <a:rPr lang="en-US" altLang="en-US" sz="2000" dirty="0">
                <a:solidFill>
                  <a:srgbClr val="000000"/>
                </a:solidFill>
                <a:latin typeface="Times New Roman" panose="02020603050405020304" pitchFamily="18" charset="0"/>
                <a:cs typeface="Times New Roman" panose="02020603050405020304" pitchFamily="18" charset="0"/>
              </a:rPr>
              <a:t>5. ……………</a:t>
            </a:r>
            <a:r>
              <a:rPr lang="en-US" altLang="en-US" sz="2000" dirty="0" err="1">
                <a:solidFill>
                  <a:srgbClr val="000000"/>
                </a:solidFill>
                <a:latin typeface="Times New Roman" panose="02020603050405020304" pitchFamily="18" charset="0"/>
                <a:cs typeface="Times New Roman" panose="02020603050405020304" pitchFamily="18" charset="0"/>
              </a:rPr>
              <a:t>được</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dùng</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làm</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vật</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dụng</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nấu</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bếp</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là</a:t>
            </a:r>
            <a:r>
              <a:rPr lang="en-US" altLang="en-US" sz="2000" dirty="0">
                <a:solidFill>
                  <a:srgbClr val="000000"/>
                </a:solidFill>
                <a:latin typeface="Times New Roman" panose="02020603050405020304" pitchFamily="18" charset="0"/>
                <a:cs typeface="Times New Roman" panose="02020603050405020304" pitchFamily="18" charset="0"/>
              </a:rPr>
              <a:t> do </a:t>
            </a:r>
            <a:r>
              <a:rPr lang="en-US" altLang="en-US" sz="2000" dirty="0" err="1">
                <a:solidFill>
                  <a:srgbClr val="000000"/>
                </a:solidFill>
                <a:latin typeface="Times New Roman" panose="02020603050405020304" pitchFamily="18" charset="0"/>
                <a:cs typeface="Times New Roman" panose="02020603050405020304" pitchFamily="18" charset="0"/>
              </a:rPr>
              <a:t>bền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trong</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không</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khí</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và</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dẫn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nhiệt</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tốt</a:t>
            </a:r>
            <a:endParaRPr lang="en-US" altLang="en-US" sz="2000" dirty="0">
              <a:solidFill>
                <a:srgbClr val="000000"/>
              </a:solidFill>
              <a:latin typeface="Times New Roman" panose="02020603050405020304" pitchFamily="18" charset="0"/>
              <a:cs typeface="Times New Roman" panose="02020603050405020304" pitchFamily="18" charset="0"/>
            </a:endParaRPr>
          </a:p>
        </p:txBody>
      </p:sp>
      <p:pic>
        <p:nvPicPr>
          <p:cNvPr id="1116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3962401"/>
            <a:ext cx="13716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 Box 7"/>
          <p:cNvSpPr txBox="1">
            <a:spLocks noChangeArrowheads="1"/>
          </p:cNvSpPr>
          <p:nvPr/>
        </p:nvSpPr>
        <p:spPr bwMode="auto">
          <a:xfrm>
            <a:off x="3445669" y="2102556"/>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50000"/>
              </a:spcBef>
              <a:buFontTx/>
              <a:buNone/>
            </a:pPr>
            <a:r>
              <a:rPr lang="en-US" altLang="en-US" dirty="0" err="1">
                <a:solidFill>
                  <a:srgbClr val="7030A0"/>
                </a:solidFill>
                <a:latin typeface="Times New Roman" panose="02020603050405020304" pitchFamily="18" charset="0"/>
                <a:cs typeface="Times New Roman" panose="02020603050405020304" pitchFamily="18" charset="0"/>
              </a:rPr>
              <a:t>nhiệt</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độ</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nóng</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chảy</a:t>
            </a:r>
            <a:endParaRPr lang="en-US" altLang="en-US" dirty="0">
              <a:solidFill>
                <a:srgbClr val="7030A0"/>
              </a:solidFill>
              <a:latin typeface="Times New Roman" panose="02020603050405020304" pitchFamily="18" charset="0"/>
              <a:cs typeface="Times New Roman" panose="02020603050405020304" pitchFamily="18" charset="0"/>
            </a:endParaRPr>
          </a:p>
        </p:txBody>
      </p:sp>
      <p:sp>
        <p:nvSpPr>
          <p:cNvPr id="111624" name="Text Box 8"/>
          <p:cNvSpPr txBox="1">
            <a:spLocks noChangeArrowheads="1"/>
          </p:cNvSpPr>
          <p:nvPr/>
        </p:nvSpPr>
        <p:spPr bwMode="auto">
          <a:xfrm>
            <a:off x="7032625" y="2537531"/>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50000"/>
              </a:spcBef>
              <a:buFontTx/>
              <a:buNone/>
            </a:pPr>
            <a:r>
              <a:rPr lang="en-US" altLang="en-US">
                <a:solidFill>
                  <a:srgbClr val="7030A0"/>
                </a:solidFill>
                <a:latin typeface="Times New Roman" panose="02020603050405020304" pitchFamily="18" charset="0"/>
                <a:cs typeface="Times New Roman" panose="02020603050405020304" pitchFamily="18" charset="0"/>
              </a:rPr>
              <a:t>đồ trang sức</a:t>
            </a:r>
          </a:p>
        </p:txBody>
      </p:sp>
      <p:sp>
        <p:nvSpPr>
          <p:cNvPr id="111625" name="Text Box 9"/>
          <p:cNvSpPr txBox="1">
            <a:spLocks noChangeArrowheads="1"/>
          </p:cNvSpPr>
          <p:nvPr/>
        </p:nvSpPr>
        <p:spPr bwMode="auto">
          <a:xfrm>
            <a:off x="3998913" y="4050419"/>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50000"/>
              </a:spcBef>
              <a:buFontTx/>
              <a:buNone/>
            </a:pPr>
            <a:r>
              <a:rPr lang="en-US" altLang="en-US" dirty="0" err="1">
                <a:solidFill>
                  <a:srgbClr val="7030A0"/>
                </a:solidFill>
                <a:latin typeface="Times New Roman" panose="02020603050405020304" pitchFamily="18" charset="0"/>
                <a:cs typeface="Times New Roman" panose="02020603050405020304" pitchFamily="18" charset="0"/>
              </a:rPr>
              <a:t>nhẹ</a:t>
            </a:r>
            <a:endParaRPr lang="en-US" altLang="en-US" dirty="0">
              <a:solidFill>
                <a:srgbClr val="7030A0"/>
              </a:solidFill>
              <a:latin typeface="Times New Roman" panose="02020603050405020304" pitchFamily="18" charset="0"/>
              <a:cs typeface="Times New Roman" panose="02020603050405020304" pitchFamily="18" charset="0"/>
            </a:endParaRPr>
          </a:p>
        </p:txBody>
      </p:sp>
      <p:sp>
        <p:nvSpPr>
          <p:cNvPr id="111626" name="Text Box 10"/>
          <p:cNvSpPr txBox="1">
            <a:spLocks noChangeArrowheads="1"/>
          </p:cNvSpPr>
          <p:nvPr/>
        </p:nvSpPr>
        <p:spPr bwMode="auto">
          <a:xfrm>
            <a:off x="6094413" y="4050419"/>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50000"/>
              </a:spcBef>
              <a:buFontTx/>
              <a:buNone/>
            </a:pPr>
            <a:r>
              <a:rPr lang="en-US" altLang="en-US" dirty="0" err="1">
                <a:solidFill>
                  <a:srgbClr val="7030A0"/>
                </a:solidFill>
                <a:latin typeface="Times New Roman" panose="02020603050405020304" pitchFamily="18" charset="0"/>
                <a:cs typeface="Times New Roman" panose="02020603050405020304" pitchFamily="18" charset="0"/>
              </a:rPr>
              <a:t>bền</a:t>
            </a:r>
            <a:endParaRPr lang="en-US" altLang="en-US" dirty="0">
              <a:solidFill>
                <a:srgbClr val="7030A0"/>
              </a:solidFill>
              <a:latin typeface="Times New Roman" panose="02020603050405020304" pitchFamily="18" charset="0"/>
              <a:cs typeface="Times New Roman" panose="02020603050405020304" pitchFamily="18" charset="0"/>
            </a:endParaRPr>
          </a:p>
        </p:txBody>
      </p:sp>
      <p:sp>
        <p:nvSpPr>
          <p:cNvPr id="111627" name="Text Box 11"/>
          <p:cNvSpPr txBox="1">
            <a:spLocks noChangeArrowheads="1"/>
          </p:cNvSpPr>
          <p:nvPr/>
        </p:nvSpPr>
        <p:spPr bwMode="auto">
          <a:xfrm>
            <a:off x="6589713" y="4933775"/>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50000"/>
              </a:spcBef>
              <a:buFontTx/>
              <a:buNone/>
            </a:pPr>
            <a:r>
              <a:rPr lang="en-US" altLang="en-US" dirty="0" err="1">
                <a:solidFill>
                  <a:srgbClr val="7030A0"/>
                </a:solidFill>
                <a:latin typeface="Times New Roman" panose="02020603050405020304" pitchFamily="18" charset="0"/>
                <a:cs typeface="Times New Roman" panose="02020603050405020304" pitchFamily="18" charset="0"/>
              </a:rPr>
              <a:t>dây</a:t>
            </a:r>
            <a:r>
              <a:rPr lang="en-US" altLang="en-US" dirty="0">
                <a:solidFill>
                  <a:srgbClr val="7030A0"/>
                </a:solidFill>
                <a:latin typeface="Times New Roman" panose="02020603050405020304" pitchFamily="18" charset="0"/>
                <a:cs typeface="Times New Roman" panose="02020603050405020304" pitchFamily="18" charset="0"/>
              </a:rPr>
              <a:t> </a:t>
            </a:r>
            <a:r>
              <a:rPr lang="en-US" altLang="en-US" dirty="0" err="1">
                <a:solidFill>
                  <a:srgbClr val="7030A0"/>
                </a:solidFill>
                <a:latin typeface="Times New Roman" panose="02020603050405020304" pitchFamily="18" charset="0"/>
                <a:cs typeface="Times New Roman" panose="02020603050405020304" pitchFamily="18" charset="0"/>
              </a:rPr>
              <a:t>điện</a:t>
            </a:r>
            <a:endParaRPr lang="en-US" altLang="en-US" dirty="0">
              <a:solidFill>
                <a:srgbClr val="7030A0"/>
              </a:solidFill>
              <a:latin typeface="Times New Roman" panose="02020603050405020304" pitchFamily="18" charset="0"/>
              <a:cs typeface="Times New Roman" panose="02020603050405020304" pitchFamily="18" charset="0"/>
            </a:endParaRPr>
          </a:p>
        </p:txBody>
      </p:sp>
      <p:sp>
        <p:nvSpPr>
          <p:cNvPr id="111628" name="Text Box 12"/>
          <p:cNvSpPr txBox="1">
            <a:spLocks noChangeArrowheads="1"/>
          </p:cNvSpPr>
          <p:nvPr/>
        </p:nvSpPr>
        <p:spPr bwMode="auto">
          <a:xfrm>
            <a:off x="3540191" y="581025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50000"/>
              </a:spcBef>
              <a:buFontTx/>
              <a:buNone/>
            </a:pPr>
            <a:r>
              <a:rPr lang="en-US" altLang="en-US" dirty="0" err="1">
                <a:solidFill>
                  <a:srgbClr val="7030A0"/>
                </a:solidFill>
                <a:latin typeface="Times New Roman" panose="02020603050405020304" pitchFamily="18" charset="0"/>
                <a:cs typeface="Times New Roman" panose="02020603050405020304" pitchFamily="18" charset="0"/>
              </a:rPr>
              <a:t>Nhôm</a:t>
            </a:r>
            <a:endParaRPr lang="en-US" altLang="en-US" dirty="0">
              <a:solidFill>
                <a:srgbClr val="7030A0"/>
              </a:solidFill>
              <a:latin typeface="Times New Roman" panose="02020603050405020304" pitchFamily="18" charset="0"/>
              <a:cs typeface="Times New Roman" panose="02020603050405020304" pitchFamily="18" charset="0"/>
            </a:endParaRPr>
          </a:p>
        </p:txBody>
      </p:sp>
      <p:sp>
        <p:nvSpPr>
          <p:cNvPr id="111629" name="Rectangle 13"/>
          <p:cNvSpPr>
            <a:spLocks noGrp="1" noChangeArrowheads="1"/>
          </p:cNvSpPr>
          <p:nvPr>
            <p:ph type="title" idx="4294967295"/>
          </p:nvPr>
        </p:nvSpPr>
        <p:spPr>
          <a:xfrm>
            <a:off x="3503614" y="0"/>
            <a:ext cx="6677025" cy="1447800"/>
          </a:xfrm>
          <a:ln>
            <a:solidFill>
              <a:schemeClr val="accent2"/>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2075" tIns="46038" rIns="92075" bIns="46038" rtlCol="0" anchor="ctr">
            <a:normAutofit/>
          </a:bodyPr>
          <a:lstStyle/>
          <a:p>
            <a:r>
              <a:rPr lang="en-US" altLang="en-US" sz="2400" b="1"/>
              <a:t>Em hãy chọn những từ (cụm từ) thích hợp để điền vào chỗ trống trong các câu sau</a:t>
            </a:r>
            <a:br>
              <a:rPr lang="en-US" altLang="en-US" sz="2400" b="1"/>
            </a:br>
            <a:r>
              <a:rPr lang="en-US" altLang="en-US" sz="2400" b="1"/>
              <a:t> </a:t>
            </a:r>
            <a:r>
              <a:rPr lang="en-US" altLang="en-US" sz="2000" b="1">
                <a:solidFill>
                  <a:srgbClr val="CC0000"/>
                </a:solidFill>
              </a:rPr>
              <a:t>1.nhôm; 2.bền; 3.nhẹ; 4.nhiệt độ nóng chảy; </a:t>
            </a:r>
            <a:br>
              <a:rPr lang="en-US" altLang="en-US" sz="2000" b="1">
                <a:solidFill>
                  <a:srgbClr val="CC0000"/>
                </a:solidFill>
              </a:rPr>
            </a:br>
            <a:r>
              <a:rPr lang="en-US" altLang="en-US" sz="2000" b="1">
                <a:solidFill>
                  <a:srgbClr val="CC0000"/>
                </a:solidFill>
              </a:rPr>
              <a:t>5.dây điện; 6.đồ trang sức.</a:t>
            </a:r>
          </a:p>
        </p:txBody>
      </p:sp>
      <p:pic>
        <p:nvPicPr>
          <p:cNvPr id="11163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524000"/>
            <a:ext cx="1352550" cy="1066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1631"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7401" y="2819401"/>
            <a:ext cx="1330325" cy="1001713"/>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1632"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1" y="6038850"/>
            <a:ext cx="1357313" cy="75565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1633" name="Rectangle 17"/>
          <p:cNvSpPr>
            <a:spLocks noChangeArrowheads="1"/>
          </p:cNvSpPr>
          <p:nvPr/>
        </p:nvSpPr>
        <p:spPr bwMode="auto">
          <a:xfrm>
            <a:off x="3287713" y="1196975"/>
            <a:ext cx="7010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a:spcBef>
                <a:spcPct val="0"/>
              </a:spcBef>
              <a:buFontTx/>
              <a:buNone/>
            </a:pPr>
            <a:endParaRPr lang="en-US" altLang="en-US" sz="1800" b="1">
              <a:solidFill>
                <a:srgbClr val="FF3399"/>
              </a:solidFill>
              <a:latin typeface="Hemi Head 426" pitchFamily="2" charset="0"/>
            </a:endParaRPr>
          </a:p>
        </p:txBody>
      </p:sp>
      <p:sp>
        <p:nvSpPr>
          <p:cNvPr id="111634" name="Text Box 18"/>
          <p:cNvSpPr txBox="1">
            <a:spLocks noChangeArrowheads="1"/>
          </p:cNvSpPr>
          <p:nvPr/>
        </p:nvSpPr>
        <p:spPr bwMode="auto">
          <a:xfrm>
            <a:off x="1524000" y="1828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50000"/>
              </a:spcBef>
              <a:buFontTx/>
              <a:buNone/>
            </a:pPr>
            <a:r>
              <a:rPr lang="en-US" altLang="en-US" b="1">
                <a:solidFill>
                  <a:srgbClr val="3333FF"/>
                </a:solidFill>
                <a:latin typeface="VNI-Souvir" pitchFamily="2" charset="0"/>
              </a:rPr>
              <a:t>1</a:t>
            </a:r>
          </a:p>
        </p:txBody>
      </p:sp>
      <p:sp>
        <p:nvSpPr>
          <p:cNvPr id="111635" name="Text Box 19"/>
          <p:cNvSpPr txBox="1">
            <a:spLocks noChangeArrowheads="1"/>
          </p:cNvSpPr>
          <p:nvPr/>
        </p:nvSpPr>
        <p:spPr bwMode="auto">
          <a:xfrm>
            <a:off x="1524000" y="30480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50000"/>
              </a:spcBef>
              <a:buFontTx/>
              <a:buNone/>
            </a:pPr>
            <a:r>
              <a:rPr lang="en-US" altLang="en-US" b="1">
                <a:solidFill>
                  <a:srgbClr val="3333FF"/>
                </a:solidFill>
                <a:latin typeface="VNI-Souvir" pitchFamily="2" charset="0"/>
              </a:rPr>
              <a:t>2</a:t>
            </a:r>
          </a:p>
        </p:txBody>
      </p:sp>
      <p:sp>
        <p:nvSpPr>
          <p:cNvPr id="111636" name="Text Box 20"/>
          <p:cNvSpPr txBox="1">
            <a:spLocks noChangeArrowheads="1"/>
          </p:cNvSpPr>
          <p:nvPr/>
        </p:nvSpPr>
        <p:spPr bwMode="auto">
          <a:xfrm>
            <a:off x="1524000" y="40513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50000"/>
              </a:spcBef>
              <a:buFontTx/>
              <a:buNone/>
            </a:pPr>
            <a:r>
              <a:rPr lang="en-US" altLang="en-US" b="1">
                <a:solidFill>
                  <a:srgbClr val="3333FF"/>
                </a:solidFill>
                <a:latin typeface="VNI-Souvir" pitchFamily="2" charset="0"/>
              </a:rPr>
              <a:t>3</a:t>
            </a:r>
          </a:p>
        </p:txBody>
      </p:sp>
      <p:sp>
        <p:nvSpPr>
          <p:cNvPr id="111637" name="Text Box 21"/>
          <p:cNvSpPr txBox="1">
            <a:spLocks noChangeArrowheads="1"/>
          </p:cNvSpPr>
          <p:nvPr/>
        </p:nvSpPr>
        <p:spPr bwMode="auto">
          <a:xfrm>
            <a:off x="1524000" y="51816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50000"/>
              </a:spcBef>
              <a:buFontTx/>
              <a:buNone/>
            </a:pPr>
            <a:r>
              <a:rPr lang="en-US" altLang="en-US" b="1">
                <a:solidFill>
                  <a:srgbClr val="3333FF"/>
                </a:solidFill>
                <a:latin typeface="VNI-Souvir" pitchFamily="2" charset="0"/>
              </a:rPr>
              <a:t>4</a:t>
            </a:r>
          </a:p>
        </p:txBody>
      </p:sp>
      <p:sp>
        <p:nvSpPr>
          <p:cNvPr id="111638" name="Text Box 22"/>
          <p:cNvSpPr txBox="1">
            <a:spLocks noChangeArrowheads="1"/>
          </p:cNvSpPr>
          <p:nvPr/>
        </p:nvSpPr>
        <p:spPr bwMode="auto">
          <a:xfrm>
            <a:off x="1524000" y="6019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Black" panose="020B0A04020102020204" pitchFamily="34" charset="0"/>
              </a:defRPr>
            </a:lvl1pPr>
            <a:lvl2pPr marL="742950" indent="-285750">
              <a:spcBef>
                <a:spcPct val="20000"/>
              </a:spcBef>
              <a:buChar char="–"/>
              <a:defRPr sz="20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Char char="–"/>
              <a:defRPr sz="1600">
                <a:solidFill>
                  <a:schemeClr val="tx1"/>
                </a:solidFill>
                <a:latin typeface="Arial Black" panose="020B0A04020102020204" pitchFamily="34" charset="0"/>
              </a:defRPr>
            </a:lvl4pPr>
            <a:lvl5pPr marL="2057400" indent="-228600">
              <a:spcBef>
                <a:spcPct val="20000"/>
              </a:spcBef>
              <a:buChar char="»"/>
              <a:defRPr sz="1600">
                <a:solidFill>
                  <a:schemeClr val="tx1"/>
                </a:solidFill>
                <a:latin typeface="Arial Black" panose="020B0A04020102020204" pitchFamily="34" charset="0"/>
              </a:defRPr>
            </a:lvl5pPr>
            <a:lvl6pPr marL="2514600" indent="-228600" eaLnBrk="0" fontAlgn="base" hangingPunct="0">
              <a:spcBef>
                <a:spcPct val="20000"/>
              </a:spcBef>
              <a:spcAft>
                <a:spcPct val="0"/>
              </a:spcAft>
              <a:buChar char="»"/>
              <a:defRPr sz="1600">
                <a:solidFill>
                  <a:schemeClr val="tx1"/>
                </a:solidFill>
                <a:latin typeface="Arial Black" panose="020B0A04020102020204" pitchFamily="34" charset="0"/>
              </a:defRPr>
            </a:lvl6pPr>
            <a:lvl7pPr marL="2971800" indent="-228600" eaLnBrk="0" fontAlgn="base" hangingPunct="0">
              <a:spcBef>
                <a:spcPct val="20000"/>
              </a:spcBef>
              <a:spcAft>
                <a:spcPct val="0"/>
              </a:spcAft>
              <a:buChar char="»"/>
              <a:defRPr sz="1600">
                <a:solidFill>
                  <a:schemeClr val="tx1"/>
                </a:solidFill>
                <a:latin typeface="Arial Black" panose="020B0A04020102020204" pitchFamily="34" charset="0"/>
              </a:defRPr>
            </a:lvl7pPr>
            <a:lvl8pPr marL="3429000" indent="-228600" eaLnBrk="0" fontAlgn="base" hangingPunct="0">
              <a:spcBef>
                <a:spcPct val="20000"/>
              </a:spcBef>
              <a:spcAft>
                <a:spcPct val="0"/>
              </a:spcAft>
              <a:buChar char="»"/>
              <a:defRPr sz="1600">
                <a:solidFill>
                  <a:schemeClr val="tx1"/>
                </a:solidFill>
                <a:latin typeface="Arial Black" panose="020B0A04020102020204" pitchFamily="34" charset="0"/>
              </a:defRPr>
            </a:lvl8pPr>
            <a:lvl9pPr marL="3886200" indent="-2286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algn="ctr" eaLnBrk="1" hangingPunct="1">
              <a:spcBef>
                <a:spcPct val="50000"/>
              </a:spcBef>
              <a:buFontTx/>
              <a:buNone/>
            </a:pPr>
            <a:r>
              <a:rPr lang="en-US" altLang="en-US" b="1">
                <a:solidFill>
                  <a:srgbClr val="3333FF"/>
                </a:solidFill>
                <a:latin typeface="VNI-Souvir" pitchFamily="2" charset="0"/>
              </a:rPr>
              <a:t>5</a:t>
            </a:r>
          </a:p>
        </p:txBody>
      </p:sp>
    </p:spTree>
    <p:extLst>
      <p:ext uri="{BB962C8B-B14F-4D97-AF65-F5344CB8AC3E}">
        <p14:creationId xmlns:p14="http://schemas.microsoft.com/office/powerpoint/2010/main" val="3167975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1629"/>
                                        </p:tgtEl>
                                        <p:attrNameLst>
                                          <p:attrName>style.visibility</p:attrName>
                                        </p:attrNameLst>
                                      </p:cBhvr>
                                      <p:to>
                                        <p:strVal val="visible"/>
                                      </p:to>
                                    </p:set>
                                    <p:anim calcmode="lin" valueType="num">
                                      <p:cBhvr>
                                        <p:cTn id="7" dur="500" fill="hold"/>
                                        <p:tgtEl>
                                          <p:spTgt spid="111629"/>
                                        </p:tgtEl>
                                        <p:attrNameLst>
                                          <p:attrName>ppt_w</p:attrName>
                                        </p:attrNameLst>
                                      </p:cBhvr>
                                      <p:tavLst>
                                        <p:tav tm="0">
                                          <p:val>
                                            <p:fltVal val="0"/>
                                          </p:val>
                                        </p:tav>
                                        <p:tav tm="100000">
                                          <p:val>
                                            <p:strVal val="#ppt_w"/>
                                          </p:val>
                                        </p:tav>
                                      </p:tavLst>
                                    </p:anim>
                                    <p:anim calcmode="lin" valueType="num">
                                      <p:cBhvr>
                                        <p:cTn id="8" dur="500" fill="hold"/>
                                        <p:tgtEl>
                                          <p:spTgt spid="111629"/>
                                        </p:tgtEl>
                                        <p:attrNameLst>
                                          <p:attrName>ppt_h</p:attrName>
                                        </p:attrNameLst>
                                      </p:cBhvr>
                                      <p:tavLst>
                                        <p:tav tm="0">
                                          <p:val>
                                            <p:fltVal val="0"/>
                                          </p:val>
                                        </p:tav>
                                        <p:tav tm="100000">
                                          <p:val>
                                            <p:strVal val="#ppt_h"/>
                                          </p:val>
                                        </p:tav>
                                      </p:tavLst>
                                    </p:anim>
                                    <p:animEffect transition="in" filter="fade">
                                      <p:cBhvr>
                                        <p:cTn id="9" dur="500"/>
                                        <p:tgtEl>
                                          <p:spTgt spid="11162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grpId="0" nodeType="clickEffect" nodePh="1">
                                  <p:stCondLst>
                                    <p:cond delay="0"/>
                                  </p:stCondLst>
                                  <p:endCondLst>
                                    <p:cond evt="begin" delay="0">
                                      <p:tn val="12"/>
                                    </p:cond>
                                  </p:endCondLst>
                                  <p:childTnLst>
                                    <p:set>
                                      <p:cBhvr>
                                        <p:cTn id="13" dur="1" fill="hold">
                                          <p:stCondLst>
                                            <p:cond delay="0"/>
                                          </p:stCondLst>
                                        </p:cTn>
                                        <p:tgtEl>
                                          <p:spTgt spid="111633"/>
                                        </p:tgtEl>
                                        <p:attrNameLst>
                                          <p:attrName>style.visibility</p:attrName>
                                        </p:attrNameLst>
                                      </p:cBhvr>
                                      <p:to>
                                        <p:strVal val="visible"/>
                                      </p:to>
                                    </p:set>
                                    <p:animEffect transition="in" filter="diamond(in)">
                                      <p:cBhvr>
                                        <p:cTn id="14" dur="2000"/>
                                        <p:tgtEl>
                                          <p:spTgt spid="11163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1621"/>
                                        </p:tgtEl>
                                        <p:attrNameLst>
                                          <p:attrName>style.visibility</p:attrName>
                                        </p:attrNameLst>
                                      </p:cBhvr>
                                      <p:to>
                                        <p:strVal val="visible"/>
                                      </p:to>
                                    </p:set>
                                    <p:animEffect transition="in" filter="wipe(up)">
                                      <p:cBhvr>
                                        <p:cTn id="19" dur="2000"/>
                                        <p:tgtEl>
                                          <p:spTgt spid="1116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111630"/>
                                        </p:tgtEl>
                                        <p:attrNameLst>
                                          <p:attrName>style.visibility</p:attrName>
                                        </p:attrNameLst>
                                      </p:cBhvr>
                                      <p:to>
                                        <p:strVal val="visible"/>
                                      </p:to>
                                    </p:set>
                                    <p:anim calcmode="lin" valueType="num">
                                      <p:cBhvr>
                                        <p:cTn id="24" dur="500" fill="hold"/>
                                        <p:tgtEl>
                                          <p:spTgt spid="111630"/>
                                        </p:tgtEl>
                                        <p:attrNameLst>
                                          <p:attrName>ppt_w</p:attrName>
                                        </p:attrNameLst>
                                      </p:cBhvr>
                                      <p:tavLst>
                                        <p:tav tm="0">
                                          <p:val>
                                            <p:fltVal val="0"/>
                                          </p:val>
                                        </p:tav>
                                        <p:tav tm="100000">
                                          <p:val>
                                            <p:strVal val="#ppt_w"/>
                                          </p:val>
                                        </p:tav>
                                      </p:tavLst>
                                    </p:anim>
                                    <p:anim calcmode="lin" valueType="num">
                                      <p:cBhvr>
                                        <p:cTn id="25" dur="500" fill="hold"/>
                                        <p:tgtEl>
                                          <p:spTgt spid="111630"/>
                                        </p:tgtEl>
                                        <p:attrNameLst>
                                          <p:attrName>ppt_h</p:attrName>
                                        </p:attrNameLst>
                                      </p:cBhvr>
                                      <p:tavLst>
                                        <p:tav tm="0">
                                          <p:val>
                                            <p:fltVal val="0"/>
                                          </p:val>
                                        </p:tav>
                                        <p:tav tm="100000">
                                          <p:val>
                                            <p:strVal val="#ppt_h"/>
                                          </p:val>
                                        </p:tav>
                                      </p:tavLst>
                                    </p:anim>
                                    <p:animEffect transition="in" filter="fade">
                                      <p:cBhvr>
                                        <p:cTn id="26" dur="500"/>
                                        <p:tgtEl>
                                          <p:spTgt spid="111630"/>
                                        </p:tgtEl>
                                      </p:cBhvr>
                                    </p:animEffect>
                                  </p:childTnLst>
                                </p:cTn>
                              </p:par>
                            </p:childTnLst>
                          </p:cTn>
                        </p:par>
                        <p:par>
                          <p:cTn id="27" fill="hold" nodeType="afterGroup">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111623"/>
                                        </p:tgtEl>
                                        <p:attrNameLst>
                                          <p:attrName>style.visibility</p:attrName>
                                        </p:attrNameLst>
                                      </p:cBhvr>
                                      <p:to>
                                        <p:strVal val="visible"/>
                                      </p:to>
                                    </p:set>
                                    <p:animEffect transition="in" filter="box(in)">
                                      <p:cBhvr>
                                        <p:cTn id="30" dur="500"/>
                                        <p:tgtEl>
                                          <p:spTgt spid="111623"/>
                                        </p:tgtEl>
                                      </p:cBhvr>
                                    </p:animEffect>
                                  </p:childTnLst>
                                </p:cTn>
                              </p:par>
                            </p:childTnLst>
                          </p:cTn>
                        </p:par>
                        <p:par>
                          <p:cTn id="31" fill="hold" nodeType="afterGroup">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111634"/>
                                        </p:tgtEl>
                                        <p:attrNameLst>
                                          <p:attrName>style.visibility</p:attrName>
                                        </p:attrNameLst>
                                      </p:cBhvr>
                                      <p:to>
                                        <p:strVal val="visible"/>
                                      </p:to>
                                    </p:set>
                                    <p:animEffect transition="in" filter="box(in)">
                                      <p:cBhvr>
                                        <p:cTn id="34" dur="500"/>
                                        <p:tgtEl>
                                          <p:spTgt spid="11163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0" fill="hold" nodeType="clickEffect">
                                  <p:stCondLst>
                                    <p:cond delay="0"/>
                                  </p:stCondLst>
                                  <p:childTnLst>
                                    <p:set>
                                      <p:cBhvr>
                                        <p:cTn id="38" dur="1" fill="hold">
                                          <p:stCondLst>
                                            <p:cond delay="0"/>
                                          </p:stCondLst>
                                        </p:cTn>
                                        <p:tgtEl>
                                          <p:spTgt spid="111631"/>
                                        </p:tgtEl>
                                        <p:attrNameLst>
                                          <p:attrName>style.visibility</p:attrName>
                                        </p:attrNameLst>
                                      </p:cBhvr>
                                      <p:to>
                                        <p:strVal val="visible"/>
                                      </p:to>
                                    </p:set>
                                    <p:anim calcmode="lin" valueType="num">
                                      <p:cBhvr>
                                        <p:cTn id="39" dur="500" fill="hold"/>
                                        <p:tgtEl>
                                          <p:spTgt spid="111631"/>
                                        </p:tgtEl>
                                        <p:attrNameLst>
                                          <p:attrName>ppt_w</p:attrName>
                                        </p:attrNameLst>
                                      </p:cBhvr>
                                      <p:tavLst>
                                        <p:tav tm="0">
                                          <p:val>
                                            <p:fltVal val="0"/>
                                          </p:val>
                                        </p:tav>
                                        <p:tav tm="100000">
                                          <p:val>
                                            <p:strVal val="#ppt_w"/>
                                          </p:val>
                                        </p:tav>
                                      </p:tavLst>
                                    </p:anim>
                                    <p:anim calcmode="lin" valueType="num">
                                      <p:cBhvr>
                                        <p:cTn id="40" dur="500" fill="hold"/>
                                        <p:tgtEl>
                                          <p:spTgt spid="111631"/>
                                        </p:tgtEl>
                                        <p:attrNameLst>
                                          <p:attrName>ppt_h</p:attrName>
                                        </p:attrNameLst>
                                      </p:cBhvr>
                                      <p:tavLst>
                                        <p:tav tm="0">
                                          <p:val>
                                            <p:fltVal val="0"/>
                                          </p:val>
                                        </p:tav>
                                        <p:tav tm="100000">
                                          <p:val>
                                            <p:strVal val="#ppt_h"/>
                                          </p:val>
                                        </p:tav>
                                      </p:tavLst>
                                    </p:anim>
                                    <p:animEffect transition="in" filter="fade">
                                      <p:cBhvr>
                                        <p:cTn id="41" dur="500"/>
                                        <p:tgtEl>
                                          <p:spTgt spid="111631"/>
                                        </p:tgtEl>
                                      </p:cBhvr>
                                    </p:animEffect>
                                  </p:childTnLst>
                                </p:cTn>
                              </p:par>
                            </p:childTnLst>
                          </p:cTn>
                        </p:par>
                        <p:par>
                          <p:cTn id="42" fill="hold" nodeType="afterGroup">
                            <p:stCondLst>
                              <p:cond delay="500"/>
                            </p:stCondLst>
                            <p:childTnLst>
                              <p:par>
                                <p:cTn id="43" presetID="4" presetClass="entr" presetSubtype="16" fill="hold" grpId="0" nodeType="afterEffect">
                                  <p:stCondLst>
                                    <p:cond delay="0"/>
                                  </p:stCondLst>
                                  <p:childTnLst>
                                    <p:set>
                                      <p:cBhvr>
                                        <p:cTn id="44" dur="1" fill="hold">
                                          <p:stCondLst>
                                            <p:cond delay="0"/>
                                          </p:stCondLst>
                                        </p:cTn>
                                        <p:tgtEl>
                                          <p:spTgt spid="111635"/>
                                        </p:tgtEl>
                                        <p:attrNameLst>
                                          <p:attrName>style.visibility</p:attrName>
                                        </p:attrNameLst>
                                      </p:cBhvr>
                                      <p:to>
                                        <p:strVal val="visible"/>
                                      </p:to>
                                    </p:set>
                                    <p:animEffect transition="in" filter="box(in)">
                                      <p:cBhvr>
                                        <p:cTn id="45" dur="500"/>
                                        <p:tgtEl>
                                          <p:spTgt spid="111635"/>
                                        </p:tgtEl>
                                      </p:cBhvr>
                                    </p:animEffect>
                                  </p:childTnLst>
                                </p:cTn>
                              </p:par>
                            </p:childTnLst>
                          </p:cTn>
                        </p:par>
                        <p:par>
                          <p:cTn id="46" fill="hold" nodeType="afterGroup">
                            <p:stCondLst>
                              <p:cond delay="1000"/>
                            </p:stCondLst>
                            <p:childTnLst>
                              <p:par>
                                <p:cTn id="47" presetID="4" presetClass="entr" presetSubtype="16" fill="hold" grpId="0" nodeType="afterEffect">
                                  <p:stCondLst>
                                    <p:cond delay="0"/>
                                  </p:stCondLst>
                                  <p:childTnLst>
                                    <p:set>
                                      <p:cBhvr>
                                        <p:cTn id="48" dur="1" fill="hold">
                                          <p:stCondLst>
                                            <p:cond delay="0"/>
                                          </p:stCondLst>
                                        </p:cTn>
                                        <p:tgtEl>
                                          <p:spTgt spid="111624"/>
                                        </p:tgtEl>
                                        <p:attrNameLst>
                                          <p:attrName>style.visibility</p:attrName>
                                        </p:attrNameLst>
                                      </p:cBhvr>
                                      <p:to>
                                        <p:strVal val="visible"/>
                                      </p:to>
                                    </p:set>
                                    <p:animEffect transition="in" filter="box(in)">
                                      <p:cBhvr>
                                        <p:cTn id="49" dur="500"/>
                                        <p:tgtEl>
                                          <p:spTgt spid="11162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32" fill="hold" nodeType="clickEffect">
                                  <p:stCondLst>
                                    <p:cond delay="0"/>
                                  </p:stCondLst>
                                  <p:childTnLst>
                                    <p:set>
                                      <p:cBhvr>
                                        <p:cTn id="53" dur="1" fill="hold">
                                          <p:stCondLst>
                                            <p:cond delay="0"/>
                                          </p:stCondLst>
                                        </p:cTn>
                                        <p:tgtEl>
                                          <p:spTgt spid="111622"/>
                                        </p:tgtEl>
                                        <p:attrNameLst>
                                          <p:attrName>style.visibility</p:attrName>
                                        </p:attrNameLst>
                                      </p:cBhvr>
                                      <p:to>
                                        <p:strVal val="visible"/>
                                      </p:to>
                                    </p:set>
                                    <p:animEffect transition="in" filter="box(out)">
                                      <p:cBhvr>
                                        <p:cTn id="54" dur="500"/>
                                        <p:tgtEl>
                                          <p:spTgt spid="111622"/>
                                        </p:tgtEl>
                                      </p:cBhvr>
                                    </p:animEffect>
                                  </p:childTnLst>
                                </p:cTn>
                              </p:par>
                            </p:childTnLst>
                          </p:cTn>
                        </p:par>
                        <p:par>
                          <p:cTn id="55" fill="hold" nodeType="afterGroup">
                            <p:stCondLst>
                              <p:cond delay="1000"/>
                            </p:stCondLst>
                            <p:childTnLst>
                              <p:par>
                                <p:cTn id="56" presetID="4" presetClass="entr" presetSubtype="16" fill="hold" grpId="0" nodeType="afterEffect">
                                  <p:stCondLst>
                                    <p:cond delay="0"/>
                                  </p:stCondLst>
                                  <p:childTnLst>
                                    <p:set>
                                      <p:cBhvr>
                                        <p:cTn id="57" dur="1" fill="hold">
                                          <p:stCondLst>
                                            <p:cond delay="0"/>
                                          </p:stCondLst>
                                        </p:cTn>
                                        <p:tgtEl>
                                          <p:spTgt spid="111636"/>
                                        </p:tgtEl>
                                        <p:attrNameLst>
                                          <p:attrName>style.visibility</p:attrName>
                                        </p:attrNameLst>
                                      </p:cBhvr>
                                      <p:to>
                                        <p:strVal val="visible"/>
                                      </p:to>
                                    </p:set>
                                    <p:animEffect transition="in" filter="box(in)">
                                      <p:cBhvr>
                                        <p:cTn id="58" dur="500"/>
                                        <p:tgtEl>
                                          <p:spTgt spid="111636"/>
                                        </p:tgtEl>
                                      </p:cBhvr>
                                    </p:animEffect>
                                  </p:childTnLst>
                                </p:cTn>
                              </p:par>
                            </p:childTnLst>
                          </p:cTn>
                        </p:par>
                        <p:par>
                          <p:cTn id="59" fill="hold" nodeType="afterGroup">
                            <p:stCondLst>
                              <p:cond delay="1500"/>
                            </p:stCondLst>
                            <p:childTnLst>
                              <p:par>
                                <p:cTn id="60" presetID="4" presetClass="entr" presetSubtype="16" fill="hold" grpId="0" nodeType="afterEffect">
                                  <p:stCondLst>
                                    <p:cond delay="0"/>
                                  </p:stCondLst>
                                  <p:childTnLst>
                                    <p:set>
                                      <p:cBhvr>
                                        <p:cTn id="61" dur="1" fill="hold">
                                          <p:stCondLst>
                                            <p:cond delay="0"/>
                                          </p:stCondLst>
                                        </p:cTn>
                                        <p:tgtEl>
                                          <p:spTgt spid="111625"/>
                                        </p:tgtEl>
                                        <p:attrNameLst>
                                          <p:attrName>style.visibility</p:attrName>
                                        </p:attrNameLst>
                                      </p:cBhvr>
                                      <p:to>
                                        <p:strVal val="visible"/>
                                      </p:to>
                                    </p:set>
                                    <p:animEffect transition="in" filter="box(in)">
                                      <p:cBhvr>
                                        <p:cTn id="62" dur="500"/>
                                        <p:tgtEl>
                                          <p:spTgt spid="111625"/>
                                        </p:tgtEl>
                                      </p:cBhvr>
                                    </p:animEffect>
                                  </p:childTnLst>
                                </p:cTn>
                              </p:par>
                            </p:childTnLst>
                          </p:cTn>
                        </p:par>
                        <p:par>
                          <p:cTn id="63" fill="hold" nodeType="afterGroup">
                            <p:stCondLst>
                              <p:cond delay="2000"/>
                            </p:stCondLst>
                            <p:childTnLst>
                              <p:par>
                                <p:cTn id="64" presetID="4" presetClass="entr" presetSubtype="16" fill="hold" grpId="0" nodeType="afterEffect">
                                  <p:stCondLst>
                                    <p:cond delay="0"/>
                                  </p:stCondLst>
                                  <p:childTnLst>
                                    <p:set>
                                      <p:cBhvr>
                                        <p:cTn id="65" dur="1" fill="hold">
                                          <p:stCondLst>
                                            <p:cond delay="0"/>
                                          </p:stCondLst>
                                        </p:cTn>
                                        <p:tgtEl>
                                          <p:spTgt spid="111626"/>
                                        </p:tgtEl>
                                        <p:attrNameLst>
                                          <p:attrName>style.visibility</p:attrName>
                                        </p:attrNameLst>
                                      </p:cBhvr>
                                      <p:to>
                                        <p:strVal val="visible"/>
                                      </p:to>
                                    </p:set>
                                    <p:animEffect transition="in" filter="box(in)">
                                      <p:cBhvr>
                                        <p:cTn id="66" dur="500"/>
                                        <p:tgtEl>
                                          <p:spTgt spid="11162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4" presetClass="entr" presetSubtype="16" fill="hold" nodeType="clickEffect">
                                  <p:stCondLst>
                                    <p:cond delay="0"/>
                                  </p:stCondLst>
                                  <p:childTnLst>
                                    <p:set>
                                      <p:cBhvr>
                                        <p:cTn id="70" dur="1" fill="hold">
                                          <p:stCondLst>
                                            <p:cond delay="0"/>
                                          </p:stCondLst>
                                        </p:cTn>
                                        <p:tgtEl>
                                          <p:spTgt spid="111618"/>
                                        </p:tgtEl>
                                        <p:attrNameLst>
                                          <p:attrName>style.visibility</p:attrName>
                                        </p:attrNameLst>
                                      </p:cBhvr>
                                      <p:to>
                                        <p:strVal val="visible"/>
                                      </p:to>
                                    </p:set>
                                    <p:animEffect transition="in" filter="box(in)">
                                      <p:cBhvr>
                                        <p:cTn id="71" dur="500"/>
                                        <p:tgtEl>
                                          <p:spTgt spid="111618"/>
                                        </p:tgtEl>
                                      </p:cBhvr>
                                    </p:animEffect>
                                  </p:childTnLst>
                                </p:cTn>
                              </p:par>
                            </p:childTnLst>
                          </p:cTn>
                        </p:par>
                        <p:par>
                          <p:cTn id="72" fill="hold" nodeType="afterGroup">
                            <p:stCondLst>
                              <p:cond delay="500"/>
                            </p:stCondLst>
                            <p:childTnLst>
                              <p:par>
                                <p:cTn id="73" presetID="4" presetClass="entr" presetSubtype="16" fill="hold" grpId="0" nodeType="afterEffect">
                                  <p:stCondLst>
                                    <p:cond delay="0"/>
                                  </p:stCondLst>
                                  <p:childTnLst>
                                    <p:set>
                                      <p:cBhvr>
                                        <p:cTn id="74" dur="1" fill="hold">
                                          <p:stCondLst>
                                            <p:cond delay="0"/>
                                          </p:stCondLst>
                                        </p:cTn>
                                        <p:tgtEl>
                                          <p:spTgt spid="111637"/>
                                        </p:tgtEl>
                                        <p:attrNameLst>
                                          <p:attrName>style.visibility</p:attrName>
                                        </p:attrNameLst>
                                      </p:cBhvr>
                                      <p:to>
                                        <p:strVal val="visible"/>
                                      </p:to>
                                    </p:set>
                                    <p:animEffect transition="in" filter="box(in)">
                                      <p:cBhvr>
                                        <p:cTn id="75" dur="500"/>
                                        <p:tgtEl>
                                          <p:spTgt spid="111637"/>
                                        </p:tgtEl>
                                      </p:cBhvr>
                                    </p:animEffect>
                                  </p:childTnLst>
                                </p:cTn>
                              </p:par>
                            </p:childTnLst>
                          </p:cTn>
                        </p:par>
                        <p:par>
                          <p:cTn id="76" fill="hold" nodeType="afterGroup">
                            <p:stCondLst>
                              <p:cond delay="1000"/>
                            </p:stCondLst>
                            <p:childTnLst>
                              <p:par>
                                <p:cTn id="77" presetID="4" presetClass="entr" presetSubtype="16" fill="hold" grpId="0" nodeType="afterEffect">
                                  <p:stCondLst>
                                    <p:cond delay="0"/>
                                  </p:stCondLst>
                                  <p:childTnLst>
                                    <p:set>
                                      <p:cBhvr>
                                        <p:cTn id="78" dur="1" fill="hold">
                                          <p:stCondLst>
                                            <p:cond delay="0"/>
                                          </p:stCondLst>
                                        </p:cTn>
                                        <p:tgtEl>
                                          <p:spTgt spid="111627"/>
                                        </p:tgtEl>
                                        <p:attrNameLst>
                                          <p:attrName>style.visibility</p:attrName>
                                        </p:attrNameLst>
                                      </p:cBhvr>
                                      <p:to>
                                        <p:strVal val="visible"/>
                                      </p:to>
                                    </p:set>
                                    <p:animEffect transition="in" filter="box(in)">
                                      <p:cBhvr>
                                        <p:cTn id="79" dur="500"/>
                                        <p:tgtEl>
                                          <p:spTgt spid="111627"/>
                                        </p:tgtEl>
                                      </p:cBhvr>
                                    </p:animEffect>
                                  </p:childTnLst>
                                </p:cTn>
                              </p:par>
                            </p:childTnLst>
                          </p:cTn>
                        </p:par>
                        <p:par>
                          <p:cTn id="80" fill="hold" nodeType="afterGroup">
                            <p:stCondLst>
                              <p:cond delay="1500"/>
                            </p:stCondLst>
                            <p:childTnLst>
                              <p:par>
                                <p:cTn id="81" presetID="4" presetClass="entr" presetSubtype="16" fill="hold" grpId="0" nodeType="afterEffect">
                                  <p:stCondLst>
                                    <p:cond delay="0"/>
                                  </p:stCondLst>
                                  <p:childTnLst>
                                    <p:set>
                                      <p:cBhvr>
                                        <p:cTn id="82" dur="1" fill="hold">
                                          <p:stCondLst>
                                            <p:cond delay="0"/>
                                          </p:stCondLst>
                                        </p:cTn>
                                        <p:tgtEl>
                                          <p:spTgt spid="111628"/>
                                        </p:tgtEl>
                                        <p:attrNameLst>
                                          <p:attrName>style.visibility</p:attrName>
                                        </p:attrNameLst>
                                      </p:cBhvr>
                                      <p:to>
                                        <p:strVal val="visible"/>
                                      </p:to>
                                    </p:set>
                                    <p:animEffect transition="in" filter="box(in)">
                                      <p:cBhvr>
                                        <p:cTn id="83" dur="500"/>
                                        <p:tgtEl>
                                          <p:spTgt spid="111628"/>
                                        </p:tgtEl>
                                      </p:cBhvr>
                                    </p:animEffect>
                                  </p:childTnLst>
                                </p:cTn>
                              </p:par>
                              <p:par>
                                <p:cTn id="84" presetID="53" presetClass="entr" presetSubtype="0" fill="hold" nodeType="withEffect">
                                  <p:stCondLst>
                                    <p:cond delay="0"/>
                                  </p:stCondLst>
                                  <p:childTnLst>
                                    <p:set>
                                      <p:cBhvr>
                                        <p:cTn id="85" dur="1" fill="hold">
                                          <p:stCondLst>
                                            <p:cond delay="0"/>
                                          </p:stCondLst>
                                        </p:cTn>
                                        <p:tgtEl>
                                          <p:spTgt spid="111632"/>
                                        </p:tgtEl>
                                        <p:attrNameLst>
                                          <p:attrName>style.visibility</p:attrName>
                                        </p:attrNameLst>
                                      </p:cBhvr>
                                      <p:to>
                                        <p:strVal val="visible"/>
                                      </p:to>
                                    </p:set>
                                    <p:anim calcmode="lin" valueType="num">
                                      <p:cBhvr>
                                        <p:cTn id="86" dur="500" fill="hold"/>
                                        <p:tgtEl>
                                          <p:spTgt spid="111632"/>
                                        </p:tgtEl>
                                        <p:attrNameLst>
                                          <p:attrName>ppt_w</p:attrName>
                                        </p:attrNameLst>
                                      </p:cBhvr>
                                      <p:tavLst>
                                        <p:tav tm="0">
                                          <p:val>
                                            <p:fltVal val="0"/>
                                          </p:val>
                                        </p:tav>
                                        <p:tav tm="100000">
                                          <p:val>
                                            <p:strVal val="#ppt_w"/>
                                          </p:val>
                                        </p:tav>
                                      </p:tavLst>
                                    </p:anim>
                                    <p:anim calcmode="lin" valueType="num">
                                      <p:cBhvr>
                                        <p:cTn id="87" dur="500" fill="hold"/>
                                        <p:tgtEl>
                                          <p:spTgt spid="111632"/>
                                        </p:tgtEl>
                                        <p:attrNameLst>
                                          <p:attrName>ppt_h</p:attrName>
                                        </p:attrNameLst>
                                      </p:cBhvr>
                                      <p:tavLst>
                                        <p:tav tm="0">
                                          <p:val>
                                            <p:fltVal val="0"/>
                                          </p:val>
                                        </p:tav>
                                        <p:tav tm="100000">
                                          <p:val>
                                            <p:strVal val="#ppt_h"/>
                                          </p:val>
                                        </p:tav>
                                      </p:tavLst>
                                    </p:anim>
                                    <p:animEffect transition="in" filter="fade">
                                      <p:cBhvr>
                                        <p:cTn id="88" dur="500"/>
                                        <p:tgtEl>
                                          <p:spTgt spid="111632"/>
                                        </p:tgtEl>
                                      </p:cBhvr>
                                    </p:animEffect>
                                  </p:childTnLst>
                                </p:cTn>
                              </p:par>
                            </p:childTnLst>
                          </p:cTn>
                        </p:par>
                        <p:par>
                          <p:cTn id="89" fill="hold" nodeType="afterGroup">
                            <p:stCondLst>
                              <p:cond delay="2000"/>
                            </p:stCondLst>
                            <p:childTnLst>
                              <p:par>
                                <p:cTn id="90" presetID="4" presetClass="entr" presetSubtype="16" fill="hold" grpId="0" nodeType="afterEffect">
                                  <p:stCondLst>
                                    <p:cond delay="0"/>
                                  </p:stCondLst>
                                  <p:childTnLst>
                                    <p:set>
                                      <p:cBhvr>
                                        <p:cTn id="91" dur="1" fill="hold">
                                          <p:stCondLst>
                                            <p:cond delay="0"/>
                                          </p:stCondLst>
                                        </p:cTn>
                                        <p:tgtEl>
                                          <p:spTgt spid="111638"/>
                                        </p:tgtEl>
                                        <p:attrNameLst>
                                          <p:attrName>style.visibility</p:attrName>
                                        </p:attrNameLst>
                                      </p:cBhvr>
                                      <p:to>
                                        <p:strVal val="visible"/>
                                      </p:to>
                                    </p:set>
                                    <p:animEffect transition="in" filter="box(in)">
                                      <p:cBhvr>
                                        <p:cTn id="92" dur="500"/>
                                        <p:tgtEl>
                                          <p:spTgt spid="111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p:bldP spid="111623" grpId="0"/>
      <p:bldP spid="111624" grpId="0"/>
      <p:bldP spid="111625" grpId="0"/>
      <p:bldP spid="111626" grpId="0"/>
      <p:bldP spid="111627" grpId="0"/>
      <p:bldP spid="111628" grpId="0"/>
      <p:bldP spid="111629" grpId="0" animBg="1"/>
      <p:bldP spid="111633" grpId="0"/>
      <p:bldP spid="111634" grpId="0"/>
      <p:bldP spid="111635" grpId="0"/>
      <p:bldP spid="111636" grpId="0"/>
      <p:bldP spid="111637" grpId="0"/>
      <p:bldP spid="1116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0" y="260350"/>
            <a:ext cx="6156325"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400" b="1">
                <a:solidFill>
                  <a:srgbClr val="442200"/>
                </a:solidFill>
                <a:latin typeface="Franklin Gothic Book" panose="020B0503020102020204" pitchFamily="34" charset="0"/>
              </a:defRPr>
            </a:lvl1pPr>
            <a:lvl2pPr marL="742950" indent="-285750">
              <a:spcBef>
                <a:spcPct val="20000"/>
              </a:spcBef>
              <a:buChar char="–"/>
              <a:defRPr sz="2000" b="1">
                <a:solidFill>
                  <a:srgbClr val="442200"/>
                </a:solidFill>
                <a:latin typeface="Franklin Gothic Book" panose="020B0503020102020204" pitchFamily="34" charset="0"/>
              </a:defRPr>
            </a:lvl2pPr>
            <a:lvl3pPr marL="1143000" indent="-228600">
              <a:spcBef>
                <a:spcPct val="20000"/>
              </a:spcBef>
              <a:buChar char="•"/>
              <a:defRPr sz="2400" b="1">
                <a:solidFill>
                  <a:srgbClr val="442200"/>
                </a:solidFill>
                <a:latin typeface="Franklin Gothic Book" panose="020B0503020102020204" pitchFamily="34" charset="0"/>
              </a:defRPr>
            </a:lvl3pPr>
            <a:lvl4pPr marL="1600200" indent="-228600">
              <a:spcBef>
                <a:spcPct val="20000"/>
              </a:spcBef>
              <a:buChar char="–"/>
              <a:defRPr sz="1600" b="1">
                <a:solidFill>
                  <a:srgbClr val="442200"/>
                </a:solidFill>
                <a:latin typeface="Franklin Gothic Book" panose="020B0503020102020204" pitchFamily="34" charset="0"/>
              </a:defRPr>
            </a:lvl4pPr>
            <a:lvl5pPr marL="2057400" indent="-228600">
              <a:spcBef>
                <a:spcPct val="20000"/>
              </a:spcBef>
              <a:buChar char="»"/>
              <a:defRPr sz="1600" b="1">
                <a:solidFill>
                  <a:srgbClr val="442200"/>
                </a:solidFill>
                <a:latin typeface="Franklin Gothic Book" panose="020B0503020102020204" pitchFamily="34" charset="0"/>
              </a:defRPr>
            </a:lvl5pPr>
            <a:lvl6pPr marL="2514600" indent="-228600" eaLnBrk="0" fontAlgn="base" hangingPunct="0">
              <a:spcBef>
                <a:spcPct val="20000"/>
              </a:spcBef>
              <a:spcAft>
                <a:spcPct val="0"/>
              </a:spcAft>
              <a:buChar char="»"/>
              <a:defRPr sz="1600" b="1">
                <a:solidFill>
                  <a:srgbClr val="442200"/>
                </a:solidFill>
                <a:latin typeface="Franklin Gothic Book" panose="020B0503020102020204" pitchFamily="34" charset="0"/>
              </a:defRPr>
            </a:lvl6pPr>
            <a:lvl7pPr marL="2971800" indent="-228600" eaLnBrk="0" fontAlgn="base" hangingPunct="0">
              <a:spcBef>
                <a:spcPct val="20000"/>
              </a:spcBef>
              <a:spcAft>
                <a:spcPct val="0"/>
              </a:spcAft>
              <a:buChar char="»"/>
              <a:defRPr sz="1600" b="1">
                <a:solidFill>
                  <a:srgbClr val="442200"/>
                </a:solidFill>
                <a:latin typeface="Franklin Gothic Book" panose="020B0503020102020204" pitchFamily="34" charset="0"/>
              </a:defRPr>
            </a:lvl7pPr>
            <a:lvl8pPr marL="3429000" indent="-228600" eaLnBrk="0" fontAlgn="base" hangingPunct="0">
              <a:spcBef>
                <a:spcPct val="20000"/>
              </a:spcBef>
              <a:spcAft>
                <a:spcPct val="0"/>
              </a:spcAft>
              <a:buChar char="»"/>
              <a:defRPr sz="1600" b="1">
                <a:solidFill>
                  <a:srgbClr val="442200"/>
                </a:solidFill>
                <a:latin typeface="Franklin Gothic Book" panose="020B0503020102020204" pitchFamily="34" charset="0"/>
              </a:defRPr>
            </a:lvl8pPr>
            <a:lvl9pPr marL="3886200" indent="-228600" eaLnBrk="0" fontAlgn="base" hangingPunct="0">
              <a:spcBef>
                <a:spcPct val="20000"/>
              </a:spcBef>
              <a:spcAft>
                <a:spcPct val="0"/>
              </a:spcAft>
              <a:buChar char="»"/>
              <a:defRPr sz="1600" b="1">
                <a:solidFill>
                  <a:srgbClr val="442200"/>
                </a:solidFill>
                <a:latin typeface="Franklin Gothic Book" panose="020B0503020102020204" pitchFamily="34" charset="0"/>
              </a:defRPr>
            </a:lvl9pPr>
          </a:lstStyle>
          <a:p>
            <a:pPr>
              <a:spcBef>
                <a:spcPct val="0"/>
              </a:spcBef>
              <a:buFontTx/>
              <a:buNone/>
            </a:pPr>
            <a:r>
              <a:rPr lang="en-US" altLang="en-US" sz="4400" dirty="0" err="1">
                <a:solidFill>
                  <a:srgbClr val="0070C0"/>
                </a:solidFill>
                <a:latin typeface="Times New Roman" panose="02020603050405020304" pitchFamily="18" charset="0"/>
              </a:rPr>
              <a:t>Chương</a:t>
            </a:r>
            <a:r>
              <a:rPr lang="en-US" altLang="en-US" sz="4400" dirty="0">
                <a:solidFill>
                  <a:srgbClr val="0070C0"/>
                </a:solidFill>
                <a:latin typeface="Times New Roman" panose="02020603050405020304" pitchFamily="18" charset="0"/>
              </a:rPr>
              <a:t> II: KIM </a:t>
            </a:r>
            <a:r>
              <a:rPr lang="en-US" altLang="en-US" sz="4400" dirty="0" err="1">
                <a:solidFill>
                  <a:srgbClr val="0070C0"/>
                </a:solidFill>
                <a:latin typeface="Times New Roman" panose="02020603050405020304" pitchFamily="18" charset="0"/>
              </a:rPr>
              <a:t>LOẠI</a:t>
            </a:r>
            <a:endParaRPr lang="en-US" altLang="en-US" sz="4400" dirty="0">
              <a:solidFill>
                <a:srgbClr val="0070C0"/>
              </a:solidFill>
              <a:latin typeface="Times New Roman" panose="02020603050405020304" pitchFamily="18" charset="0"/>
            </a:endParaRPr>
          </a:p>
        </p:txBody>
      </p:sp>
      <p:sp>
        <p:nvSpPr>
          <p:cNvPr id="5" name="TextBox 4"/>
          <p:cNvSpPr txBox="1"/>
          <p:nvPr/>
        </p:nvSpPr>
        <p:spPr>
          <a:xfrm>
            <a:off x="1629979" y="1341438"/>
            <a:ext cx="8308622" cy="830997"/>
          </a:xfrm>
          <a:prstGeom prst="rect">
            <a:avLst/>
          </a:prstGeom>
          <a:solidFill>
            <a:srgbClr val="0070C0"/>
          </a:solidFill>
        </p:spPr>
        <p:txBody>
          <a:bodyPr wrap="square" rtlCol="0">
            <a:spAutoFit/>
          </a:bodyPr>
          <a:lstStyle/>
          <a:p>
            <a:pPr marL="285750" indent="-285750">
              <a:buFontTx/>
              <a:buChar char="-"/>
            </a:pPr>
            <a:r>
              <a:rPr lang="en-US" sz="2400" dirty="0" err="1">
                <a:solidFill>
                  <a:schemeClr val="bg1"/>
                </a:solidFill>
              </a:rPr>
              <a:t>Tính</a:t>
            </a:r>
            <a:r>
              <a:rPr lang="en-US" sz="2400" dirty="0">
                <a:solidFill>
                  <a:schemeClr val="bg1"/>
                </a:solidFill>
              </a:rPr>
              <a:t> </a:t>
            </a:r>
            <a:r>
              <a:rPr lang="en-US" sz="2400" dirty="0" err="1">
                <a:solidFill>
                  <a:schemeClr val="bg1"/>
                </a:solidFill>
              </a:rPr>
              <a:t>chất</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kim</a:t>
            </a:r>
            <a:r>
              <a:rPr lang="en-US" sz="2400" dirty="0">
                <a:solidFill>
                  <a:schemeClr val="bg1"/>
                </a:solidFill>
              </a:rPr>
              <a:t> </a:t>
            </a:r>
            <a:r>
              <a:rPr lang="en-US" sz="2400" dirty="0" err="1">
                <a:solidFill>
                  <a:schemeClr val="bg1"/>
                </a:solidFill>
              </a:rPr>
              <a:t>loại</a:t>
            </a:r>
            <a:r>
              <a:rPr lang="en-US" sz="2400" dirty="0">
                <a:solidFill>
                  <a:schemeClr val="bg1"/>
                </a:solidFill>
              </a:rPr>
              <a:t>,  </a:t>
            </a:r>
            <a:r>
              <a:rPr lang="en-US" sz="2400" dirty="0" err="1">
                <a:solidFill>
                  <a:schemeClr val="bg1"/>
                </a:solidFill>
              </a:rPr>
              <a:t>Tính</a:t>
            </a:r>
            <a:r>
              <a:rPr lang="en-US" sz="2400" dirty="0">
                <a:solidFill>
                  <a:schemeClr val="bg1"/>
                </a:solidFill>
              </a:rPr>
              <a:t> </a:t>
            </a:r>
            <a:r>
              <a:rPr lang="en-US" sz="2400" dirty="0" err="1">
                <a:solidFill>
                  <a:schemeClr val="bg1"/>
                </a:solidFill>
              </a:rPr>
              <a:t>chất</a:t>
            </a:r>
            <a:r>
              <a:rPr lang="en-US" sz="2400" dirty="0">
                <a:solidFill>
                  <a:schemeClr val="bg1"/>
                </a:solidFill>
              </a:rPr>
              <a:t> </a:t>
            </a:r>
            <a:r>
              <a:rPr lang="en-US" sz="2400" dirty="0" err="1">
                <a:solidFill>
                  <a:schemeClr val="bg1"/>
                </a:solidFill>
              </a:rPr>
              <a:t>của</a:t>
            </a:r>
            <a:r>
              <a:rPr lang="en-US" sz="2400" dirty="0">
                <a:solidFill>
                  <a:schemeClr val="bg1"/>
                </a:solidFill>
              </a:rPr>
              <a:t> Al, Fe. </a:t>
            </a:r>
            <a:r>
              <a:rPr lang="en-US" sz="2400" dirty="0" err="1">
                <a:solidFill>
                  <a:schemeClr val="bg1"/>
                </a:solidFill>
              </a:rPr>
              <a:t>Viết</a:t>
            </a:r>
            <a:r>
              <a:rPr lang="en-US" sz="2400" dirty="0">
                <a:solidFill>
                  <a:schemeClr val="bg1"/>
                </a:solidFill>
              </a:rPr>
              <a:t> </a:t>
            </a:r>
            <a:r>
              <a:rPr lang="en-US" sz="2400" dirty="0" err="1">
                <a:solidFill>
                  <a:schemeClr val="bg1"/>
                </a:solidFill>
              </a:rPr>
              <a:t>PTHH</a:t>
            </a:r>
            <a:r>
              <a:rPr lang="en-US" sz="2400" dirty="0">
                <a:solidFill>
                  <a:schemeClr val="bg1"/>
                </a:solidFill>
              </a:rPr>
              <a:t> minh </a:t>
            </a:r>
            <a:r>
              <a:rPr lang="en-US" sz="2400" dirty="0" err="1">
                <a:solidFill>
                  <a:schemeClr val="bg1"/>
                </a:solidFill>
              </a:rPr>
              <a:t>họa</a:t>
            </a:r>
            <a:r>
              <a:rPr lang="en-US" sz="2400" dirty="0">
                <a:solidFill>
                  <a:schemeClr val="bg1"/>
                </a:solidFill>
              </a:rPr>
              <a:t> </a:t>
            </a:r>
            <a:r>
              <a:rPr lang="en-US" sz="2400" dirty="0" err="1">
                <a:solidFill>
                  <a:schemeClr val="bg1"/>
                </a:solidFill>
              </a:rPr>
              <a:t>cho</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tính</a:t>
            </a:r>
            <a:r>
              <a:rPr lang="en-US" sz="2400" dirty="0">
                <a:solidFill>
                  <a:schemeClr val="bg1"/>
                </a:solidFill>
              </a:rPr>
              <a:t> </a:t>
            </a:r>
            <a:r>
              <a:rPr lang="en-US" sz="2400" dirty="0" err="1">
                <a:solidFill>
                  <a:schemeClr val="bg1"/>
                </a:solidFill>
              </a:rPr>
              <a:t>chất</a:t>
            </a:r>
            <a:r>
              <a:rPr lang="en-US" sz="2400" dirty="0">
                <a:solidFill>
                  <a:schemeClr val="bg1"/>
                </a:solidFill>
              </a:rPr>
              <a:t> </a:t>
            </a:r>
            <a:r>
              <a:rPr lang="en-US" sz="2400" dirty="0" err="1">
                <a:solidFill>
                  <a:schemeClr val="bg1"/>
                </a:solidFill>
              </a:rPr>
              <a:t>hóa</a:t>
            </a:r>
            <a:r>
              <a:rPr lang="en-US" sz="2400" dirty="0">
                <a:solidFill>
                  <a:schemeClr val="bg1"/>
                </a:solidFill>
              </a:rPr>
              <a:t> </a:t>
            </a:r>
            <a:r>
              <a:rPr lang="en-US" sz="2400" dirty="0" err="1">
                <a:solidFill>
                  <a:schemeClr val="bg1"/>
                </a:solidFill>
              </a:rPr>
              <a:t>học</a:t>
            </a:r>
            <a:endParaRPr lang="en-US" sz="2400" dirty="0">
              <a:solidFill>
                <a:schemeClr val="bg1"/>
              </a:solidFill>
            </a:endParaRPr>
          </a:p>
        </p:txBody>
      </p:sp>
      <p:sp>
        <p:nvSpPr>
          <p:cNvPr id="6" name="TextBox 5"/>
          <p:cNvSpPr txBox="1"/>
          <p:nvPr/>
        </p:nvSpPr>
        <p:spPr>
          <a:xfrm>
            <a:off x="1629979" y="2317377"/>
            <a:ext cx="8308622" cy="461665"/>
          </a:xfrm>
          <a:prstGeom prst="rect">
            <a:avLst/>
          </a:prstGeom>
          <a:solidFill>
            <a:srgbClr val="0070C0"/>
          </a:solidFill>
        </p:spPr>
        <p:txBody>
          <a:bodyPr wrap="square" rtlCol="0">
            <a:spAutoFit/>
          </a:bodyPr>
          <a:lstStyle/>
          <a:p>
            <a:pPr marL="285750" indent="-285750">
              <a:buFontTx/>
              <a:buChar char="-"/>
            </a:pPr>
            <a:r>
              <a:rPr lang="en-US" sz="2400" dirty="0" err="1">
                <a:solidFill>
                  <a:schemeClr val="bg1"/>
                </a:solidFill>
              </a:rPr>
              <a:t>Thế</a:t>
            </a:r>
            <a:r>
              <a:rPr lang="en-US" sz="2400" dirty="0">
                <a:solidFill>
                  <a:schemeClr val="bg1"/>
                </a:solidFill>
              </a:rPr>
              <a:t> </a:t>
            </a:r>
            <a:r>
              <a:rPr lang="en-US" sz="2400" dirty="0" err="1">
                <a:solidFill>
                  <a:schemeClr val="bg1"/>
                </a:solidFill>
              </a:rPr>
              <a:t>nào</a:t>
            </a:r>
            <a:r>
              <a:rPr lang="en-US" sz="2400" dirty="0">
                <a:solidFill>
                  <a:schemeClr val="bg1"/>
                </a:solidFill>
              </a:rPr>
              <a:t> </a:t>
            </a:r>
            <a:r>
              <a:rPr lang="en-US" sz="2400" dirty="0" err="1">
                <a:solidFill>
                  <a:schemeClr val="bg1"/>
                </a:solidFill>
              </a:rPr>
              <a:t>là</a:t>
            </a:r>
            <a:r>
              <a:rPr lang="en-US" sz="2400" dirty="0">
                <a:solidFill>
                  <a:schemeClr val="bg1"/>
                </a:solidFill>
              </a:rPr>
              <a:t> gang </a:t>
            </a:r>
            <a:r>
              <a:rPr lang="en-US" sz="2400" dirty="0" err="1">
                <a:solidFill>
                  <a:schemeClr val="bg1"/>
                </a:solidFill>
              </a:rPr>
              <a:t>thép</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quy</a:t>
            </a:r>
            <a:r>
              <a:rPr lang="en-US" sz="2400" dirty="0">
                <a:solidFill>
                  <a:schemeClr val="bg1"/>
                </a:solidFill>
              </a:rPr>
              <a:t> </a:t>
            </a:r>
            <a:r>
              <a:rPr lang="en-US" sz="2400" dirty="0" err="1">
                <a:solidFill>
                  <a:schemeClr val="bg1"/>
                </a:solidFill>
              </a:rPr>
              <a:t>trình</a:t>
            </a:r>
            <a:r>
              <a:rPr lang="en-US" sz="2400" dirty="0">
                <a:solidFill>
                  <a:schemeClr val="bg1"/>
                </a:solidFill>
              </a:rPr>
              <a:t> </a:t>
            </a:r>
            <a:r>
              <a:rPr lang="en-US" sz="2400" dirty="0" err="1">
                <a:solidFill>
                  <a:schemeClr val="bg1"/>
                </a:solidFill>
              </a:rPr>
              <a:t>sản</a:t>
            </a:r>
            <a:r>
              <a:rPr lang="en-US" sz="2400" dirty="0">
                <a:solidFill>
                  <a:schemeClr val="bg1"/>
                </a:solidFill>
              </a:rPr>
              <a:t> </a:t>
            </a:r>
            <a:r>
              <a:rPr lang="en-US" sz="2400" dirty="0" err="1">
                <a:solidFill>
                  <a:schemeClr val="bg1"/>
                </a:solidFill>
              </a:rPr>
              <a:t>xuất</a:t>
            </a:r>
            <a:r>
              <a:rPr lang="en-US" sz="2400" dirty="0">
                <a:solidFill>
                  <a:schemeClr val="bg1"/>
                </a:solidFill>
              </a:rPr>
              <a:t> gang </a:t>
            </a:r>
            <a:r>
              <a:rPr lang="en-US" sz="2400" dirty="0" err="1">
                <a:solidFill>
                  <a:schemeClr val="bg1"/>
                </a:solidFill>
              </a:rPr>
              <a:t>thép</a:t>
            </a:r>
            <a:endParaRPr lang="en-US" sz="2400" dirty="0">
              <a:solidFill>
                <a:schemeClr val="bg1"/>
              </a:solidFill>
            </a:endParaRPr>
          </a:p>
        </p:txBody>
      </p:sp>
      <p:sp>
        <p:nvSpPr>
          <p:cNvPr id="8" name="TextBox 7"/>
          <p:cNvSpPr txBox="1"/>
          <p:nvPr/>
        </p:nvSpPr>
        <p:spPr>
          <a:xfrm>
            <a:off x="1629979" y="3025501"/>
            <a:ext cx="8308622" cy="830997"/>
          </a:xfrm>
          <a:prstGeom prst="rect">
            <a:avLst/>
          </a:prstGeom>
          <a:solidFill>
            <a:srgbClr val="0070C0"/>
          </a:solidFill>
        </p:spPr>
        <p:txBody>
          <a:bodyPr wrap="square" rtlCol="0">
            <a:spAutoFit/>
          </a:bodyPr>
          <a:lstStyle/>
          <a:p>
            <a:pPr marL="285750" indent="-285750">
              <a:buFontTx/>
              <a:buChar char="-"/>
            </a:pPr>
            <a:r>
              <a:rPr lang="en-US" sz="2400" dirty="0" err="1">
                <a:solidFill>
                  <a:schemeClr val="bg1"/>
                </a:solidFill>
              </a:rPr>
              <a:t>Trình</a:t>
            </a:r>
            <a:r>
              <a:rPr lang="en-US" sz="2400" dirty="0">
                <a:solidFill>
                  <a:schemeClr val="bg1"/>
                </a:solidFill>
              </a:rPr>
              <a:t> </a:t>
            </a:r>
            <a:r>
              <a:rPr lang="en-US" sz="2400" dirty="0" err="1">
                <a:solidFill>
                  <a:schemeClr val="bg1"/>
                </a:solidFill>
              </a:rPr>
              <a:t>bày</a:t>
            </a:r>
            <a:r>
              <a:rPr lang="en-US" sz="2400" dirty="0">
                <a:solidFill>
                  <a:schemeClr val="bg1"/>
                </a:solidFill>
              </a:rPr>
              <a:t> </a:t>
            </a:r>
            <a:r>
              <a:rPr lang="en-US" sz="2400" dirty="0" err="1">
                <a:solidFill>
                  <a:schemeClr val="bg1"/>
                </a:solidFill>
              </a:rPr>
              <a:t>một</a:t>
            </a:r>
            <a:r>
              <a:rPr lang="en-US" sz="2400" dirty="0">
                <a:solidFill>
                  <a:schemeClr val="bg1"/>
                </a:solidFill>
              </a:rPr>
              <a:t> </a:t>
            </a:r>
            <a:r>
              <a:rPr lang="en-US" sz="2400" dirty="0" err="1">
                <a:solidFill>
                  <a:schemeClr val="bg1"/>
                </a:solidFill>
              </a:rPr>
              <a:t>số</a:t>
            </a:r>
            <a:r>
              <a:rPr lang="en-US" sz="2400" dirty="0">
                <a:solidFill>
                  <a:schemeClr val="bg1"/>
                </a:solidFill>
              </a:rPr>
              <a:t> </a:t>
            </a:r>
            <a:r>
              <a:rPr lang="en-US" sz="2400" dirty="0" err="1">
                <a:solidFill>
                  <a:schemeClr val="bg1"/>
                </a:solidFill>
              </a:rPr>
              <a:t>ứng</a:t>
            </a:r>
            <a:r>
              <a:rPr lang="en-US" sz="2400" dirty="0">
                <a:solidFill>
                  <a:schemeClr val="bg1"/>
                </a:solidFill>
              </a:rPr>
              <a:t> </a:t>
            </a:r>
            <a:r>
              <a:rPr lang="en-US" sz="2400" dirty="0" err="1">
                <a:solidFill>
                  <a:schemeClr val="bg1"/>
                </a:solidFill>
              </a:rPr>
              <a:t>dụng</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kim</a:t>
            </a:r>
            <a:r>
              <a:rPr lang="en-US" sz="2400" dirty="0">
                <a:solidFill>
                  <a:schemeClr val="bg1"/>
                </a:solidFill>
              </a:rPr>
              <a:t> </a:t>
            </a:r>
            <a:r>
              <a:rPr lang="en-US" sz="2400" dirty="0" err="1">
                <a:solidFill>
                  <a:schemeClr val="bg1"/>
                </a:solidFill>
              </a:rPr>
              <a:t>loại</a:t>
            </a:r>
            <a:r>
              <a:rPr lang="en-US" sz="2400" dirty="0">
                <a:solidFill>
                  <a:schemeClr val="bg1"/>
                </a:solidFill>
              </a:rPr>
              <a:t>, gang </a:t>
            </a:r>
            <a:r>
              <a:rPr lang="en-US" sz="2400" dirty="0" err="1">
                <a:solidFill>
                  <a:schemeClr val="bg1"/>
                </a:solidFill>
              </a:rPr>
              <a:t>thép</a:t>
            </a:r>
            <a:r>
              <a:rPr lang="en-US" sz="2400" dirty="0">
                <a:solidFill>
                  <a:schemeClr val="bg1"/>
                </a:solidFill>
              </a:rPr>
              <a:t> </a:t>
            </a:r>
            <a:r>
              <a:rPr lang="en-US" sz="2400" dirty="0" err="1">
                <a:solidFill>
                  <a:schemeClr val="bg1"/>
                </a:solidFill>
              </a:rPr>
              <a:t>trong</a:t>
            </a:r>
            <a:r>
              <a:rPr lang="en-US" sz="2400" dirty="0">
                <a:solidFill>
                  <a:schemeClr val="bg1"/>
                </a:solidFill>
              </a:rPr>
              <a:t> </a:t>
            </a:r>
            <a:r>
              <a:rPr lang="en-US" sz="2400" dirty="0" err="1">
                <a:solidFill>
                  <a:schemeClr val="bg1"/>
                </a:solidFill>
              </a:rPr>
              <a:t>đời</a:t>
            </a:r>
            <a:r>
              <a:rPr lang="en-US" sz="2400" dirty="0">
                <a:solidFill>
                  <a:schemeClr val="bg1"/>
                </a:solidFill>
              </a:rPr>
              <a:t> </a:t>
            </a:r>
            <a:r>
              <a:rPr lang="en-US" sz="2400" dirty="0" err="1">
                <a:solidFill>
                  <a:schemeClr val="bg1"/>
                </a:solidFill>
              </a:rPr>
              <a:t>sống</a:t>
            </a:r>
            <a:r>
              <a:rPr lang="en-US" sz="2400" dirty="0">
                <a:solidFill>
                  <a:schemeClr val="bg1"/>
                </a:solidFill>
              </a:rPr>
              <a:t> </a:t>
            </a:r>
            <a:r>
              <a:rPr lang="en-US" sz="2400" dirty="0" err="1">
                <a:solidFill>
                  <a:schemeClr val="bg1"/>
                </a:solidFill>
              </a:rPr>
              <a:t>sản</a:t>
            </a:r>
            <a:r>
              <a:rPr lang="en-US" sz="2400" dirty="0">
                <a:solidFill>
                  <a:schemeClr val="bg1"/>
                </a:solidFill>
              </a:rPr>
              <a:t> </a:t>
            </a:r>
            <a:r>
              <a:rPr lang="en-US" sz="2400" dirty="0" err="1">
                <a:solidFill>
                  <a:schemeClr val="bg1"/>
                </a:solidFill>
              </a:rPr>
              <a:t>xuất</a:t>
            </a:r>
            <a:r>
              <a:rPr lang="en-US" sz="2400" dirty="0">
                <a:solidFill>
                  <a:schemeClr val="bg1"/>
                </a:solidFill>
              </a:rPr>
              <a:t>.</a:t>
            </a:r>
          </a:p>
        </p:txBody>
      </p:sp>
      <p:sp>
        <p:nvSpPr>
          <p:cNvPr id="9" name="TextBox 8"/>
          <p:cNvSpPr txBox="1"/>
          <p:nvPr/>
        </p:nvSpPr>
        <p:spPr>
          <a:xfrm>
            <a:off x="1629979" y="4237686"/>
            <a:ext cx="8308622" cy="1200329"/>
          </a:xfrm>
          <a:prstGeom prst="rect">
            <a:avLst/>
          </a:prstGeom>
          <a:solidFill>
            <a:srgbClr val="0070C0"/>
          </a:solidFill>
        </p:spPr>
        <p:txBody>
          <a:bodyPr wrap="square" rtlCol="0">
            <a:spAutoFit/>
          </a:bodyPr>
          <a:lstStyle/>
          <a:p>
            <a:pPr marL="285750" indent="-285750">
              <a:buFontTx/>
              <a:buChar char="-"/>
            </a:pPr>
            <a:r>
              <a:rPr lang="en-US" sz="2400" dirty="0" err="1">
                <a:solidFill>
                  <a:schemeClr val="bg1"/>
                </a:solidFill>
              </a:rPr>
              <a:t>Mô</a:t>
            </a:r>
            <a:r>
              <a:rPr lang="en-US" sz="2400" dirty="0">
                <a:solidFill>
                  <a:schemeClr val="bg1"/>
                </a:solidFill>
              </a:rPr>
              <a:t> </a:t>
            </a:r>
            <a:r>
              <a:rPr lang="en-US" sz="2400" dirty="0" err="1">
                <a:solidFill>
                  <a:schemeClr val="bg1"/>
                </a:solidFill>
              </a:rPr>
              <a:t>tả</a:t>
            </a:r>
            <a:r>
              <a:rPr lang="en-US" sz="2400" dirty="0">
                <a:solidFill>
                  <a:schemeClr val="bg1"/>
                </a:solidFill>
              </a:rPr>
              <a:t>: </a:t>
            </a:r>
            <a:r>
              <a:rPr lang="en-US" sz="2400" dirty="0" err="1">
                <a:solidFill>
                  <a:schemeClr val="bg1"/>
                </a:solidFill>
              </a:rPr>
              <a:t>Thế</a:t>
            </a:r>
            <a:r>
              <a:rPr lang="en-US" sz="2400" dirty="0">
                <a:solidFill>
                  <a:schemeClr val="bg1"/>
                </a:solidFill>
              </a:rPr>
              <a:t> </a:t>
            </a:r>
            <a:r>
              <a:rPr lang="en-US" sz="2400" dirty="0" err="1">
                <a:solidFill>
                  <a:schemeClr val="bg1"/>
                </a:solidFill>
              </a:rPr>
              <a:t>nào</a:t>
            </a:r>
            <a:r>
              <a:rPr lang="en-US" sz="2400" dirty="0">
                <a:solidFill>
                  <a:schemeClr val="bg1"/>
                </a:solidFill>
              </a:rPr>
              <a:t> </a:t>
            </a:r>
            <a:r>
              <a:rPr lang="en-US" sz="2400" dirty="0" err="1">
                <a:solidFill>
                  <a:schemeClr val="bg1"/>
                </a:solidFill>
              </a:rPr>
              <a:t>là</a:t>
            </a:r>
            <a:r>
              <a:rPr lang="en-US" sz="2400" dirty="0">
                <a:solidFill>
                  <a:schemeClr val="bg1"/>
                </a:solidFill>
              </a:rPr>
              <a:t> </a:t>
            </a:r>
            <a:r>
              <a:rPr lang="en-US" sz="2400" dirty="0" err="1">
                <a:solidFill>
                  <a:schemeClr val="bg1"/>
                </a:solidFill>
              </a:rPr>
              <a:t>sự</a:t>
            </a:r>
            <a:r>
              <a:rPr lang="en-US" sz="2400" dirty="0">
                <a:solidFill>
                  <a:schemeClr val="bg1"/>
                </a:solidFill>
              </a:rPr>
              <a:t> </a:t>
            </a:r>
            <a:r>
              <a:rPr lang="en-US" sz="2400" dirty="0" err="1">
                <a:solidFill>
                  <a:schemeClr val="bg1"/>
                </a:solidFill>
              </a:rPr>
              <a:t>ăn</a:t>
            </a:r>
            <a:r>
              <a:rPr lang="en-US" sz="2400" dirty="0">
                <a:solidFill>
                  <a:schemeClr val="bg1"/>
                </a:solidFill>
              </a:rPr>
              <a:t> </a:t>
            </a:r>
            <a:r>
              <a:rPr lang="en-US" sz="2400" dirty="0" err="1">
                <a:solidFill>
                  <a:schemeClr val="bg1"/>
                </a:solidFill>
              </a:rPr>
              <a:t>mòn</a:t>
            </a:r>
            <a:r>
              <a:rPr lang="en-US" sz="2400" dirty="0">
                <a:solidFill>
                  <a:schemeClr val="bg1"/>
                </a:solidFill>
              </a:rPr>
              <a:t> </a:t>
            </a:r>
            <a:r>
              <a:rPr lang="en-US" sz="2400" dirty="0" err="1">
                <a:solidFill>
                  <a:schemeClr val="bg1"/>
                </a:solidFill>
              </a:rPr>
              <a:t>kim</a:t>
            </a:r>
            <a:r>
              <a:rPr lang="en-US" sz="2400" dirty="0">
                <a:solidFill>
                  <a:schemeClr val="bg1"/>
                </a:solidFill>
              </a:rPr>
              <a:t> </a:t>
            </a:r>
            <a:r>
              <a:rPr lang="en-US" sz="2400" dirty="0" err="1">
                <a:solidFill>
                  <a:schemeClr val="bg1"/>
                </a:solidFill>
              </a:rPr>
              <a:t>loại</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yếu</a:t>
            </a:r>
            <a:r>
              <a:rPr lang="en-US" sz="2400" dirty="0">
                <a:solidFill>
                  <a:schemeClr val="bg1"/>
                </a:solidFill>
              </a:rPr>
              <a:t> </a:t>
            </a:r>
            <a:r>
              <a:rPr lang="en-US" sz="2400" dirty="0" err="1">
                <a:solidFill>
                  <a:schemeClr val="bg1"/>
                </a:solidFill>
              </a:rPr>
              <a:t>tố</a:t>
            </a:r>
            <a:r>
              <a:rPr lang="en-US" sz="2400" dirty="0">
                <a:solidFill>
                  <a:schemeClr val="bg1"/>
                </a:solidFill>
              </a:rPr>
              <a:t> </a:t>
            </a:r>
            <a:r>
              <a:rPr lang="en-US" sz="2400" dirty="0" err="1">
                <a:solidFill>
                  <a:schemeClr val="bg1"/>
                </a:solidFill>
              </a:rPr>
              <a:t>ảnh</a:t>
            </a:r>
            <a:r>
              <a:rPr lang="en-US" sz="2400" dirty="0">
                <a:solidFill>
                  <a:schemeClr val="bg1"/>
                </a:solidFill>
              </a:rPr>
              <a:t> </a:t>
            </a:r>
            <a:r>
              <a:rPr lang="en-US" sz="2400" dirty="0" err="1">
                <a:solidFill>
                  <a:schemeClr val="bg1"/>
                </a:solidFill>
              </a:rPr>
              <a:t>hưởng</a:t>
            </a:r>
            <a:r>
              <a:rPr lang="en-US" sz="2400" dirty="0">
                <a:solidFill>
                  <a:schemeClr val="bg1"/>
                </a:solidFill>
              </a:rPr>
              <a:t> </a:t>
            </a:r>
            <a:r>
              <a:rPr lang="en-US" sz="2400" dirty="0" err="1">
                <a:solidFill>
                  <a:schemeClr val="bg1"/>
                </a:solidFill>
              </a:rPr>
              <a:t>đến</a:t>
            </a:r>
            <a:r>
              <a:rPr lang="en-US" sz="2400" dirty="0">
                <a:solidFill>
                  <a:schemeClr val="bg1"/>
                </a:solidFill>
              </a:rPr>
              <a:t> </a:t>
            </a:r>
            <a:r>
              <a:rPr lang="en-US" sz="2400" dirty="0" err="1">
                <a:solidFill>
                  <a:schemeClr val="bg1"/>
                </a:solidFill>
              </a:rPr>
              <a:t>sự</a:t>
            </a:r>
            <a:r>
              <a:rPr lang="en-US" sz="2400" dirty="0">
                <a:solidFill>
                  <a:schemeClr val="bg1"/>
                </a:solidFill>
              </a:rPr>
              <a:t> </a:t>
            </a:r>
            <a:r>
              <a:rPr lang="en-US" sz="2400" dirty="0" err="1">
                <a:solidFill>
                  <a:schemeClr val="bg1"/>
                </a:solidFill>
              </a:rPr>
              <a:t>ăn</a:t>
            </a:r>
            <a:r>
              <a:rPr lang="en-US" sz="2400" dirty="0">
                <a:solidFill>
                  <a:schemeClr val="bg1"/>
                </a:solidFill>
              </a:rPr>
              <a:t> </a:t>
            </a:r>
            <a:r>
              <a:rPr lang="en-US" sz="2400" dirty="0" err="1">
                <a:solidFill>
                  <a:schemeClr val="bg1"/>
                </a:solidFill>
              </a:rPr>
              <a:t>mòn</a:t>
            </a:r>
            <a:r>
              <a:rPr lang="en-US" sz="2400" dirty="0">
                <a:solidFill>
                  <a:schemeClr val="bg1"/>
                </a:solidFill>
              </a:rPr>
              <a:t> </a:t>
            </a:r>
            <a:r>
              <a:rPr lang="en-US" sz="2400" dirty="0" err="1">
                <a:solidFill>
                  <a:schemeClr val="bg1"/>
                </a:solidFill>
              </a:rPr>
              <a:t>kim</a:t>
            </a:r>
            <a:r>
              <a:rPr lang="en-US" sz="2400" dirty="0">
                <a:solidFill>
                  <a:schemeClr val="bg1"/>
                </a:solidFill>
              </a:rPr>
              <a:t> </a:t>
            </a:r>
            <a:r>
              <a:rPr lang="en-US" sz="2400" dirty="0" err="1">
                <a:solidFill>
                  <a:schemeClr val="bg1"/>
                </a:solidFill>
              </a:rPr>
              <a:t>loại</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biện</a:t>
            </a:r>
            <a:r>
              <a:rPr lang="en-US" sz="2400" dirty="0">
                <a:solidFill>
                  <a:schemeClr val="bg1"/>
                </a:solidFill>
              </a:rPr>
              <a:t> </a:t>
            </a:r>
            <a:r>
              <a:rPr lang="en-US" sz="2400" dirty="0" err="1">
                <a:solidFill>
                  <a:schemeClr val="bg1"/>
                </a:solidFill>
              </a:rPr>
              <a:t>pháp</a:t>
            </a:r>
            <a:r>
              <a:rPr lang="en-US" sz="2400" dirty="0">
                <a:solidFill>
                  <a:schemeClr val="bg1"/>
                </a:solidFill>
              </a:rPr>
              <a:t> </a:t>
            </a:r>
            <a:r>
              <a:rPr lang="en-US" sz="2400" dirty="0" err="1">
                <a:solidFill>
                  <a:schemeClr val="bg1"/>
                </a:solidFill>
              </a:rPr>
              <a:t>bảo</a:t>
            </a:r>
            <a:r>
              <a:rPr lang="en-US" sz="2400" dirty="0">
                <a:solidFill>
                  <a:schemeClr val="bg1"/>
                </a:solidFill>
              </a:rPr>
              <a:t> </a:t>
            </a:r>
            <a:r>
              <a:rPr lang="en-US" sz="2400" dirty="0" err="1">
                <a:solidFill>
                  <a:schemeClr val="bg1"/>
                </a:solidFill>
              </a:rPr>
              <a:t>vệ</a:t>
            </a:r>
            <a:r>
              <a:rPr lang="en-US" sz="2400" dirty="0">
                <a:solidFill>
                  <a:schemeClr val="bg1"/>
                </a:solidFill>
              </a:rPr>
              <a:t> </a:t>
            </a:r>
            <a:r>
              <a:rPr lang="en-US" sz="2400" dirty="0" err="1">
                <a:solidFill>
                  <a:schemeClr val="bg1"/>
                </a:solidFill>
              </a:rPr>
              <a:t>kim</a:t>
            </a:r>
            <a:r>
              <a:rPr lang="en-US" sz="2400" dirty="0">
                <a:solidFill>
                  <a:schemeClr val="bg1"/>
                </a:solidFill>
              </a:rPr>
              <a:t> </a:t>
            </a:r>
            <a:r>
              <a:rPr lang="en-US" sz="2400" dirty="0" err="1">
                <a:solidFill>
                  <a:schemeClr val="bg1"/>
                </a:solidFill>
              </a:rPr>
              <a:t>loại</a:t>
            </a:r>
            <a:r>
              <a:rPr lang="en-US" sz="2400" dirty="0">
                <a:solidFill>
                  <a:schemeClr val="bg1"/>
                </a:solidFill>
              </a:rPr>
              <a:t> </a:t>
            </a:r>
            <a:r>
              <a:rPr lang="en-US" sz="2400" dirty="0" err="1">
                <a:solidFill>
                  <a:schemeClr val="bg1"/>
                </a:solidFill>
              </a:rPr>
              <a:t>khỏi</a:t>
            </a:r>
            <a:r>
              <a:rPr lang="en-US" sz="2400" dirty="0">
                <a:solidFill>
                  <a:schemeClr val="bg1"/>
                </a:solidFill>
              </a:rPr>
              <a:t> </a:t>
            </a:r>
            <a:r>
              <a:rPr lang="en-US" sz="2400" dirty="0" err="1">
                <a:solidFill>
                  <a:schemeClr val="bg1"/>
                </a:solidFill>
              </a:rPr>
              <a:t>sự</a:t>
            </a:r>
            <a:r>
              <a:rPr lang="en-US" sz="2400" dirty="0">
                <a:solidFill>
                  <a:schemeClr val="bg1"/>
                </a:solidFill>
              </a:rPr>
              <a:t> </a:t>
            </a:r>
            <a:r>
              <a:rPr lang="en-US" sz="2400" dirty="0" err="1">
                <a:solidFill>
                  <a:schemeClr val="bg1"/>
                </a:solidFill>
              </a:rPr>
              <a:t>ăn</a:t>
            </a:r>
            <a:r>
              <a:rPr lang="en-US" sz="2400" dirty="0">
                <a:solidFill>
                  <a:schemeClr val="bg1"/>
                </a:solidFill>
              </a:rPr>
              <a:t> </a:t>
            </a:r>
            <a:r>
              <a:rPr lang="en-US" sz="2400" dirty="0" err="1">
                <a:solidFill>
                  <a:schemeClr val="bg1"/>
                </a:solidFill>
              </a:rPr>
              <a:t>mòn</a:t>
            </a:r>
            <a:r>
              <a:rPr lang="en-US" sz="2400" dirty="0">
                <a:solidFill>
                  <a:schemeClr val="bg1"/>
                </a:solidFill>
              </a:rPr>
              <a:t>.</a:t>
            </a:r>
          </a:p>
        </p:txBody>
      </p:sp>
      <p:pic>
        <p:nvPicPr>
          <p:cNvPr id="10" name="Picture 9"/>
          <p:cNvPicPr>
            <a:picLocks noChangeAspect="1"/>
          </p:cNvPicPr>
          <p:nvPr/>
        </p:nvPicPr>
        <p:blipFill>
          <a:blip r:embed="rId2"/>
          <a:stretch>
            <a:fillRect/>
          </a:stretch>
        </p:blipFill>
        <p:spPr>
          <a:xfrm>
            <a:off x="16332" y="5438015"/>
            <a:ext cx="3550024" cy="1843771"/>
          </a:xfrm>
          <a:prstGeom prst="rect">
            <a:avLst/>
          </a:prstGeom>
        </p:spPr>
      </p:pic>
    </p:spTree>
    <p:extLst>
      <p:ext uri="{BB962C8B-B14F-4D97-AF65-F5344CB8AC3E}">
        <p14:creationId xmlns:p14="http://schemas.microsoft.com/office/powerpoint/2010/main" val="683706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29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F:\1-原创素材\1_mm1102\PPT\PPT_014\materaials\pageimg_g20h.png"/>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007432" y="740702"/>
            <a:ext cx="3033025" cy="2970649"/>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58058" y="1220755"/>
            <a:ext cx="1731777" cy="1631344"/>
          </a:xfrm>
          <a:prstGeom prst="rect">
            <a:avLst/>
          </a:prstGeom>
          <a:noFill/>
        </p:spPr>
        <p:txBody>
          <a:bodyPr wrap="square" rtlCol="0">
            <a:spAutoFit/>
          </a:bodyPr>
          <a:lstStyle/>
          <a:p>
            <a:pPr algn="ctr">
              <a:lnSpc>
                <a:spcPct val="150000"/>
              </a:lnSpc>
            </a:pPr>
            <a:r>
              <a:rPr lang="en-US" altLang="zh-CN" sz="6667" dirty="0">
                <a:solidFill>
                  <a:schemeClr val="bg1"/>
                </a:solidFill>
                <a:latin typeface="华康海报体W12(P)" pitchFamily="82" charset="-122"/>
                <a:ea typeface="华康海报体W12(P)" pitchFamily="82" charset="-122"/>
              </a:rPr>
              <a:t>02</a:t>
            </a:r>
          </a:p>
        </p:txBody>
      </p:sp>
      <p:sp>
        <p:nvSpPr>
          <p:cNvPr id="16" name="矩形 11"/>
          <p:cNvSpPr/>
          <p:nvPr/>
        </p:nvSpPr>
        <p:spPr>
          <a:xfrm>
            <a:off x="3791745" y="1069731"/>
            <a:ext cx="5187079" cy="830997"/>
          </a:xfrm>
          <a:prstGeom prst="rect">
            <a:avLst/>
          </a:prstGeom>
        </p:spPr>
        <p:txBody>
          <a:bodyPr wrap="square">
            <a:spAutoFit/>
          </a:bodyPr>
          <a:lstStyle/>
          <a:p>
            <a:pPr algn="ctr"/>
            <a:r>
              <a:rPr lang="en-US" altLang="zh-CN" sz="4800" dirty="0">
                <a:solidFill>
                  <a:schemeClr val="accent3"/>
                </a:solidFill>
                <a:latin typeface="Adobe Garamond Pro Bold" panose="02020702060506020403" pitchFamily="18" charset="0"/>
                <a:ea typeface="方正卡通简体" pitchFamily="65" charset="-122"/>
              </a:rPr>
              <a:t>TÍNH DẪN ĐIỆN</a:t>
            </a:r>
            <a:endParaRPr lang="zh-CN" altLang="en-US" sz="4800" dirty="0">
              <a:solidFill>
                <a:schemeClr val="accent3"/>
              </a:solidFill>
              <a:latin typeface="Adobe Garamond Pro Bold" panose="02020702060506020403" pitchFamily="18" charset="0"/>
              <a:ea typeface="方正卡通简体" pitchFamily="65" charset="-122"/>
            </a:endParaRPr>
          </a:p>
        </p:txBody>
      </p:sp>
      <p:pic>
        <p:nvPicPr>
          <p:cNvPr id="3" name="Sự dẫn điện của kim loạ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40456" y="1887342"/>
            <a:ext cx="7528152" cy="4589657"/>
          </a:xfrm>
          <a:prstGeom prst="rect">
            <a:avLst/>
          </a:prstGeom>
        </p:spPr>
      </p:pic>
      <p:sp>
        <p:nvSpPr>
          <p:cNvPr id="17" name="矩形 11"/>
          <p:cNvSpPr/>
          <p:nvPr/>
        </p:nvSpPr>
        <p:spPr>
          <a:xfrm>
            <a:off x="555727" y="3399753"/>
            <a:ext cx="3360373" cy="3046988"/>
          </a:xfrm>
          <a:prstGeom prst="rect">
            <a:avLst/>
          </a:prstGeom>
        </p:spPr>
        <p:txBody>
          <a:bodyPr wrap="square">
            <a:spAutoFit/>
          </a:bodyPr>
          <a:lstStyle/>
          <a:p>
            <a:pPr algn="ctr"/>
            <a:r>
              <a:rPr lang="en-US" altLang="zh-CN" sz="4800" dirty="0">
                <a:latin typeface="Times New Roman" panose="02020603050405020304" pitchFamily="18" charset="0"/>
                <a:ea typeface="方正卡通简体" pitchFamily="65" charset="-122"/>
                <a:cs typeface="Times New Roman" panose="02020603050405020304" pitchFamily="18" charset="0"/>
              </a:rPr>
              <a:t>Quan sát  video và trả lời phiếu học tập số 2</a:t>
            </a:r>
            <a:endParaRPr lang="zh-CN" altLang="en-US" sz="4800" dirty="0">
              <a:latin typeface="Times New Roman" panose="02020603050405020304" pitchFamily="18" charset="0"/>
              <a:ea typeface="方正卡通简体" pitchFamily="65" charset="-122"/>
              <a:cs typeface="Times New Roman" panose="02020603050405020304" pitchFamily="18" charset="0"/>
            </a:endParaRPr>
          </a:p>
        </p:txBody>
      </p:sp>
    </p:spTree>
    <p:extLst>
      <p:ext uri="{BB962C8B-B14F-4D97-AF65-F5344CB8AC3E}">
        <p14:creationId xmlns:p14="http://schemas.microsoft.com/office/powerpoint/2010/main" val="16942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ính dẫn nhiệt của các chấ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7488" y="836712"/>
            <a:ext cx="9217024" cy="4128459"/>
          </a:xfrm>
          <a:prstGeom prst="rect">
            <a:avLst/>
          </a:prstGeom>
        </p:spPr>
      </p:pic>
    </p:spTree>
    <p:extLst>
      <p:ext uri="{BB962C8B-B14F-4D97-AF65-F5344CB8AC3E}">
        <p14:creationId xmlns:p14="http://schemas.microsoft.com/office/powerpoint/2010/main" val="387402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 y="286413"/>
            <a:ext cx="2625655" cy="2374504"/>
            <a:chOff x="5897631" y="847819"/>
            <a:chExt cx="2274769" cy="2227987"/>
          </a:xfrm>
        </p:grpSpPr>
        <p:pic>
          <p:nvPicPr>
            <p:cNvPr id="5" name="Picture 2" descr="F:\1-原创素材\1_mm1102\PPT\PPT_014\materaials\pageimg_g20h.png"/>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897631" y="847819"/>
              <a:ext cx="2274769" cy="222798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54534" y="1183990"/>
              <a:ext cx="1298833" cy="1305070"/>
            </a:xfrm>
            <a:prstGeom prst="rect">
              <a:avLst/>
            </a:prstGeom>
            <a:noFill/>
          </p:spPr>
          <p:txBody>
            <a:bodyPr wrap="square" rtlCol="0">
              <a:spAutoFit/>
            </a:bodyPr>
            <a:lstStyle/>
            <a:p>
              <a:pPr algn="ctr">
                <a:lnSpc>
                  <a:spcPct val="150000"/>
                </a:lnSpc>
              </a:pPr>
              <a:r>
                <a:rPr lang="en-US" altLang="zh-CN" sz="6667" dirty="0" smtClean="0">
                  <a:solidFill>
                    <a:schemeClr val="bg1"/>
                  </a:solidFill>
                  <a:latin typeface="华康海报体W12(P)" pitchFamily="82" charset="-122"/>
                  <a:ea typeface="华康海报体W12(P)" pitchFamily="82" charset="-122"/>
                </a:rPr>
                <a:t>04</a:t>
              </a:r>
              <a:endParaRPr lang="en-US" altLang="zh-CN" sz="6667" dirty="0">
                <a:solidFill>
                  <a:schemeClr val="bg1"/>
                </a:solidFill>
                <a:latin typeface="华康海报体W12(P)" pitchFamily="82" charset="-122"/>
                <a:ea typeface="华康海报体W12(P)" pitchFamily="82" charset="-122"/>
              </a:endParaRPr>
            </a:p>
          </p:txBody>
        </p:sp>
      </p:grpSp>
      <p:sp>
        <p:nvSpPr>
          <p:cNvPr id="8" name="矩形 18"/>
          <p:cNvSpPr/>
          <p:nvPr/>
        </p:nvSpPr>
        <p:spPr>
          <a:xfrm>
            <a:off x="2026561" y="536741"/>
            <a:ext cx="6623755" cy="830997"/>
          </a:xfrm>
          <a:prstGeom prst="rect">
            <a:avLst/>
          </a:prstGeom>
        </p:spPr>
        <p:txBody>
          <a:bodyPr wrap="square">
            <a:spAutoFit/>
          </a:bodyPr>
          <a:lstStyle/>
          <a:p>
            <a:pPr algn="ctr"/>
            <a:r>
              <a:rPr lang="en-US" altLang="zh-CN" sz="4800" dirty="0">
                <a:solidFill>
                  <a:schemeClr val="accent5">
                    <a:lumMod val="75000"/>
                  </a:schemeClr>
                </a:solidFill>
                <a:latin typeface="Adobe Garamond Pro Bold" panose="02020702060506020403" pitchFamily="18" charset="0"/>
                <a:ea typeface="方正卡通简体" pitchFamily="65" charset="-122"/>
              </a:rPr>
              <a:t>TÍNH DẪN NHIỆT</a:t>
            </a:r>
            <a:endParaRPr lang="zh-CN" altLang="en-US" sz="4800" dirty="0">
              <a:solidFill>
                <a:schemeClr val="accent5">
                  <a:lumMod val="75000"/>
                </a:schemeClr>
              </a:solidFill>
              <a:latin typeface="Adobe Garamond Pro Bold" panose="02020702060506020403" pitchFamily="18" charset="0"/>
              <a:ea typeface="方正卡通简体" pitchFamily="65" charset="-122"/>
            </a:endParaRPr>
          </a:p>
        </p:txBody>
      </p:sp>
      <p:pic>
        <p:nvPicPr>
          <p:cNvPr id="10" name="Picture 8" descr="cyclones_q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0316" y="1540586"/>
            <a:ext cx="8640233" cy="768351"/>
          </a:xfrm>
          <a:prstGeom prst="rect">
            <a:avLst/>
          </a:prstGeom>
          <a:noFill/>
          <a:ln>
            <a:noFill/>
          </a:ln>
          <a:effectLst>
            <a:outerShdw dist="107763" dir="2700000" algn="ctr" rotWithShape="0">
              <a:srgbClr val="4D4D4D">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p:cNvSpPr txBox="1">
            <a:spLocks noChangeArrowheads="1"/>
          </p:cNvSpPr>
          <p:nvPr/>
        </p:nvSpPr>
        <p:spPr bwMode="auto">
          <a:xfrm>
            <a:off x="2928376" y="1508787"/>
            <a:ext cx="8640233"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442200"/>
                </a:solidFill>
                <a:latin typeface="Franklin Gothic Book" pitchFamily="34" charset="0"/>
              </a:defRPr>
            </a:lvl1pPr>
            <a:lvl2pPr marL="742950" indent="-285750">
              <a:spcBef>
                <a:spcPct val="20000"/>
              </a:spcBef>
              <a:buChar char="–"/>
              <a:defRPr sz="2000" b="1">
                <a:solidFill>
                  <a:srgbClr val="442200"/>
                </a:solidFill>
                <a:latin typeface="Franklin Gothic Book" pitchFamily="34" charset="0"/>
              </a:defRPr>
            </a:lvl2pPr>
            <a:lvl3pPr marL="1143000" indent="-228600">
              <a:spcBef>
                <a:spcPct val="20000"/>
              </a:spcBef>
              <a:buChar char="•"/>
              <a:defRPr sz="2400" b="1">
                <a:solidFill>
                  <a:srgbClr val="442200"/>
                </a:solidFill>
                <a:latin typeface="Franklin Gothic Book" pitchFamily="34" charset="0"/>
              </a:defRPr>
            </a:lvl3pPr>
            <a:lvl4pPr marL="1600200" indent="-228600">
              <a:spcBef>
                <a:spcPct val="20000"/>
              </a:spcBef>
              <a:buChar char="–"/>
              <a:defRPr sz="1600" b="1">
                <a:solidFill>
                  <a:srgbClr val="442200"/>
                </a:solidFill>
                <a:latin typeface="Franklin Gothic Book" pitchFamily="34" charset="0"/>
              </a:defRPr>
            </a:lvl4pPr>
            <a:lvl5pPr marL="2057400" indent="-228600">
              <a:spcBef>
                <a:spcPct val="20000"/>
              </a:spcBef>
              <a:buChar char="»"/>
              <a:defRPr sz="1600" b="1">
                <a:solidFill>
                  <a:srgbClr val="442200"/>
                </a:solidFill>
                <a:latin typeface="Franklin Gothic Book" pitchFamily="34" charset="0"/>
              </a:defRPr>
            </a:lvl5pPr>
            <a:lvl6pPr marL="2514600" indent="-228600" eaLnBrk="0" fontAlgn="base" hangingPunct="0">
              <a:spcBef>
                <a:spcPct val="20000"/>
              </a:spcBef>
              <a:spcAft>
                <a:spcPct val="0"/>
              </a:spcAft>
              <a:buChar char="»"/>
              <a:defRPr sz="1600" b="1">
                <a:solidFill>
                  <a:srgbClr val="442200"/>
                </a:solidFill>
                <a:latin typeface="Franklin Gothic Book" pitchFamily="34" charset="0"/>
              </a:defRPr>
            </a:lvl6pPr>
            <a:lvl7pPr marL="2971800" indent="-228600" eaLnBrk="0" fontAlgn="base" hangingPunct="0">
              <a:spcBef>
                <a:spcPct val="20000"/>
              </a:spcBef>
              <a:spcAft>
                <a:spcPct val="0"/>
              </a:spcAft>
              <a:buChar char="»"/>
              <a:defRPr sz="1600" b="1">
                <a:solidFill>
                  <a:srgbClr val="442200"/>
                </a:solidFill>
                <a:latin typeface="Franklin Gothic Book" pitchFamily="34" charset="0"/>
              </a:defRPr>
            </a:lvl7pPr>
            <a:lvl8pPr marL="3429000" indent="-228600" eaLnBrk="0" fontAlgn="base" hangingPunct="0">
              <a:spcBef>
                <a:spcPct val="20000"/>
              </a:spcBef>
              <a:spcAft>
                <a:spcPct val="0"/>
              </a:spcAft>
              <a:buChar char="»"/>
              <a:defRPr sz="1600" b="1">
                <a:solidFill>
                  <a:srgbClr val="442200"/>
                </a:solidFill>
                <a:latin typeface="Franklin Gothic Book" pitchFamily="34" charset="0"/>
              </a:defRPr>
            </a:lvl8pPr>
            <a:lvl9pPr marL="3886200" indent="-228600" eaLnBrk="0" fontAlgn="base" hangingPunct="0">
              <a:spcBef>
                <a:spcPct val="20000"/>
              </a:spcBef>
              <a:spcAft>
                <a:spcPct val="0"/>
              </a:spcAft>
              <a:buChar char="»"/>
              <a:defRPr sz="1600" b="1">
                <a:solidFill>
                  <a:srgbClr val="442200"/>
                </a:solidFill>
                <a:latin typeface="Franklin Gothic Book" pitchFamily="34" charset="0"/>
              </a:defRPr>
            </a:lvl9pPr>
          </a:lstStyle>
          <a:p>
            <a:pPr eaLnBrk="1" hangingPunct="1">
              <a:spcBef>
                <a:spcPct val="50000"/>
              </a:spcBef>
              <a:buFontTx/>
              <a:buNone/>
            </a:pPr>
            <a:r>
              <a:rPr lang="en-US" altLang="en-US" sz="4267" dirty="0">
                <a:solidFill>
                  <a:srgbClr val="FFFF00"/>
                </a:solidFill>
                <a:latin typeface="Times New Roman" panose="02020603050405020304" pitchFamily="18" charset="0"/>
                <a:cs typeface="Times New Roman" panose="02020603050405020304" pitchFamily="18" charset="0"/>
              </a:rPr>
              <a:t>KIM LOẠI CÓ TÍNH DẪN NHIỆT</a:t>
            </a:r>
          </a:p>
        </p:txBody>
      </p:sp>
      <p:sp>
        <p:nvSpPr>
          <p:cNvPr id="13" name="Text Box 7"/>
          <p:cNvSpPr txBox="1">
            <a:spLocks noChangeArrowheads="1"/>
          </p:cNvSpPr>
          <p:nvPr/>
        </p:nvSpPr>
        <p:spPr bwMode="auto">
          <a:xfrm>
            <a:off x="342626" y="2341003"/>
            <a:ext cx="1177627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2400">
                <a:solidFill>
                  <a:schemeClr val="tx1"/>
                </a:solidFill>
                <a:latin typeface="Arial Black" panose="020B0A04020102020204" pitchFamily="34" charset="0"/>
              </a:defRPr>
            </a:lvl1pPr>
            <a:lvl2pPr marL="914400" indent="-457200">
              <a:spcBef>
                <a:spcPct val="20000"/>
              </a:spcBef>
              <a:buChar char="–"/>
              <a:defRPr sz="2000">
                <a:solidFill>
                  <a:schemeClr val="tx1"/>
                </a:solidFill>
                <a:latin typeface="Arial Black" panose="020B0A04020102020204" pitchFamily="34" charset="0"/>
              </a:defRPr>
            </a:lvl2pPr>
            <a:lvl3pPr marL="1371600" indent="-457200">
              <a:spcBef>
                <a:spcPct val="20000"/>
              </a:spcBef>
              <a:buChar char="•"/>
              <a:defRPr sz="2400">
                <a:solidFill>
                  <a:schemeClr val="tx1"/>
                </a:solidFill>
                <a:latin typeface="Arial Black" panose="020B0A04020102020204" pitchFamily="34" charset="0"/>
              </a:defRPr>
            </a:lvl3pPr>
            <a:lvl4pPr marL="1828800" indent="-457200">
              <a:spcBef>
                <a:spcPct val="20000"/>
              </a:spcBef>
              <a:buChar char="–"/>
              <a:defRPr sz="1600">
                <a:solidFill>
                  <a:schemeClr val="tx1"/>
                </a:solidFill>
                <a:latin typeface="Arial Black" panose="020B0A04020102020204" pitchFamily="34" charset="0"/>
              </a:defRPr>
            </a:lvl4pPr>
            <a:lvl5pPr marL="2286000" indent="-457200">
              <a:spcBef>
                <a:spcPct val="20000"/>
              </a:spcBef>
              <a:buChar char="»"/>
              <a:defRPr sz="1600">
                <a:solidFill>
                  <a:schemeClr val="tx1"/>
                </a:solidFill>
                <a:latin typeface="Arial Black" panose="020B0A04020102020204" pitchFamily="34" charset="0"/>
              </a:defRPr>
            </a:lvl5pPr>
            <a:lvl6pPr marL="2743200" indent="-457200" eaLnBrk="0" fontAlgn="base" hangingPunct="0">
              <a:spcBef>
                <a:spcPct val="20000"/>
              </a:spcBef>
              <a:spcAft>
                <a:spcPct val="0"/>
              </a:spcAft>
              <a:buChar char="»"/>
              <a:defRPr sz="1600">
                <a:solidFill>
                  <a:schemeClr val="tx1"/>
                </a:solidFill>
                <a:latin typeface="Arial Black" panose="020B0A04020102020204" pitchFamily="34" charset="0"/>
              </a:defRPr>
            </a:lvl6pPr>
            <a:lvl7pPr marL="3200400" indent="-457200" eaLnBrk="0" fontAlgn="base" hangingPunct="0">
              <a:spcBef>
                <a:spcPct val="20000"/>
              </a:spcBef>
              <a:spcAft>
                <a:spcPct val="0"/>
              </a:spcAft>
              <a:buChar char="»"/>
              <a:defRPr sz="1600">
                <a:solidFill>
                  <a:schemeClr val="tx1"/>
                </a:solidFill>
                <a:latin typeface="Arial Black" panose="020B0A04020102020204" pitchFamily="34" charset="0"/>
              </a:defRPr>
            </a:lvl7pPr>
            <a:lvl8pPr marL="3657600" indent="-457200" eaLnBrk="0" fontAlgn="base" hangingPunct="0">
              <a:spcBef>
                <a:spcPct val="20000"/>
              </a:spcBef>
              <a:spcAft>
                <a:spcPct val="0"/>
              </a:spcAft>
              <a:buChar char="»"/>
              <a:defRPr sz="1600">
                <a:solidFill>
                  <a:schemeClr val="tx1"/>
                </a:solidFill>
                <a:latin typeface="Arial Black" panose="020B0A04020102020204" pitchFamily="34" charset="0"/>
              </a:defRPr>
            </a:lvl8pPr>
            <a:lvl9pPr marL="4114800" indent="-457200" eaLnBrk="0" fontAlgn="base" hangingPunct="0">
              <a:spcBef>
                <a:spcPct val="20000"/>
              </a:spcBef>
              <a:spcAft>
                <a:spcPct val="0"/>
              </a:spcAft>
              <a:buChar char="»"/>
              <a:defRPr sz="1600">
                <a:solidFill>
                  <a:schemeClr val="tx1"/>
                </a:solidFill>
                <a:latin typeface="Arial Black" panose="020B0A04020102020204" pitchFamily="34" charset="0"/>
              </a:defRPr>
            </a:lvl9pPr>
          </a:lstStyle>
          <a:p>
            <a:pPr eaLnBrk="1" hangingPunct="1">
              <a:spcBef>
                <a:spcPct val="0"/>
              </a:spcBef>
              <a:buFontTx/>
              <a:buAutoNum type="arabicPeriod"/>
            </a:pPr>
            <a:r>
              <a:rPr lang="en-US" altLang="en-US" sz="4000" dirty="0">
                <a:latin typeface="Times New Roman" panose="02020603050405020304" pitchFamily="18" charset="0"/>
                <a:cs typeface="Times New Roman" panose="02020603050405020304" pitchFamily="18" charset="0"/>
              </a:rPr>
              <a:t>Kim loại khác nhau có khả năng dẫn nhiệt khác nhau. Kim loại dẫn điện tốt thường cũng dẫn nhiệt tốt</a:t>
            </a:r>
          </a:p>
          <a:p>
            <a:pPr eaLnBrk="1" hangingPunct="1">
              <a:spcBef>
                <a:spcPct val="0"/>
              </a:spcBef>
              <a:buFontTx/>
              <a:buAutoNum type="arabicPeriod"/>
            </a:pPr>
            <a:r>
              <a:rPr lang="en-US" altLang="en-US" sz="4000" dirty="0">
                <a:latin typeface="Times New Roman" panose="02020603050405020304" pitchFamily="18" charset="0"/>
                <a:cs typeface="Times New Roman" panose="02020603050405020304" pitchFamily="18" charset="0"/>
              </a:rPr>
              <a:t>Do có tính dẫn nhiệt và một số tính chất khác nên nhôm, thép không gỉ </a:t>
            </a:r>
            <a:r>
              <a:rPr lang="en-US" altLang="en-US" sz="4000" i="1" dirty="0">
                <a:latin typeface="Times New Roman" panose="02020603050405020304" pitchFamily="18" charset="0"/>
                <a:cs typeface="Times New Roman" panose="02020603050405020304" pitchFamily="18" charset="0"/>
              </a:rPr>
              <a:t>(</a:t>
            </a:r>
            <a:r>
              <a:rPr lang="en-US" altLang="en-US" sz="4000" i="1" dirty="0" err="1">
                <a:latin typeface="Times New Roman" panose="02020603050405020304" pitchFamily="18" charset="0"/>
                <a:cs typeface="Times New Roman" panose="02020603050405020304" pitchFamily="18" charset="0"/>
              </a:rPr>
              <a:t>inox</a:t>
            </a:r>
            <a:r>
              <a:rPr lang="en-US" altLang="en-US" sz="4000" i="1" dirty="0">
                <a:latin typeface="Times New Roman" panose="02020603050405020304" pitchFamily="18" charset="0"/>
                <a:cs typeface="Times New Roman" panose="02020603050405020304" pitchFamily="18" charset="0"/>
              </a:rPr>
              <a:t>) </a:t>
            </a:r>
            <a:r>
              <a:rPr lang="en-US" altLang="en-US" sz="4000" dirty="0">
                <a:latin typeface="Times New Roman" panose="02020603050405020304" pitchFamily="18" charset="0"/>
                <a:cs typeface="Times New Roman" panose="02020603050405020304" pitchFamily="18" charset="0"/>
              </a:rPr>
              <a:t>được dùng để làm dụng cụ nấu ăn . </a:t>
            </a:r>
          </a:p>
          <a:p>
            <a:pPr eaLnBrk="1" hangingPunct="1">
              <a:spcBef>
                <a:spcPct val="0"/>
              </a:spcBef>
              <a:buFontTx/>
              <a:buAutoNum type="arabicPeriod"/>
            </a:pPr>
            <a:r>
              <a:rPr lang="en-US" altLang="en-US" sz="4000" dirty="0">
                <a:latin typeface="Times New Roman" panose="02020603050405020304" pitchFamily="18" charset="0"/>
                <a:cs typeface="Times New Roman" panose="02020603050405020304" pitchFamily="18" charset="0"/>
              </a:rPr>
              <a:t>Chú ý: khi sử dụng các dụng cụ đun nấu ở gia đình cẩn thận để tránh bỏng.</a:t>
            </a:r>
          </a:p>
        </p:txBody>
      </p:sp>
    </p:spTree>
    <p:extLst>
      <p:ext uri="{BB962C8B-B14F-4D97-AF65-F5344CB8AC3E}">
        <p14:creationId xmlns:p14="http://schemas.microsoft.com/office/powerpoint/2010/main" val="532101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rojctor.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F:\1-原创素材\1_mm1102\PPT\PPT_014\materaials\pageimg_g8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6523">
            <a:off x="4636317" y="-120452"/>
            <a:ext cx="1696031" cy="329841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13"/>
          <p:cNvGrpSpPr/>
          <p:nvPr/>
        </p:nvGrpSpPr>
        <p:grpSpPr>
          <a:xfrm>
            <a:off x="780584" y="124215"/>
            <a:ext cx="3451712" cy="3592818"/>
            <a:chOff x="467544" y="2899"/>
            <a:chExt cx="3283912" cy="4153027"/>
          </a:xfrm>
        </p:grpSpPr>
        <p:pic>
          <p:nvPicPr>
            <p:cNvPr id="13314" name="Picture 2" descr="F:\1-原创素材\1_mm1102\PPT\PPT_014\materaials\pageimg_g8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915566"/>
              <a:ext cx="3283912" cy="32403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21157905">
              <a:off x="885577" y="2899"/>
              <a:ext cx="1728192" cy="1529723"/>
            </a:xfrm>
            <a:prstGeom prst="rect">
              <a:avLst/>
            </a:prstGeom>
            <a:noFill/>
          </p:spPr>
          <p:txBody>
            <a:bodyPr wrap="square" rtlCol="0">
              <a:spAutoFit/>
            </a:bodyPr>
            <a:lstStyle/>
            <a:p>
              <a:pPr algn="ctr">
                <a:lnSpc>
                  <a:spcPct val="150000"/>
                </a:lnSpc>
              </a:pPr>
              <a:r>
                <a:rPr lang="en-US" altLang="zh-CN" sz="5333" dirty="0">
                  <a:solidFill>
                    <a:srgbClr val="C00000"/>
                  </a:solidFill>
                  <a:latin typeface="华康海报体W12(P)" pitchFamily="82" charset="-122"/>
                  <a:ea typeface="华康海报体W12(P)" pitchFamily="82" charset="-122"/>
                </a:rPr>
                <a:t>01</a:t>
              </a:r>
            </a:p>
          </p:txBody>
        </p:sp>
        <p:sp>
          <p:nvSpPr>
            <p:cNvPr id="2" name="矩形 1"/>
            <p:cNvSpPr/>
            <p:nvPr/>
          </p:nvSpPr>
          <p:spPr>
            <a:xfrm rot="21095765">
              <a:off x="899764" y="1420560"/>
              <a:ext cx="2329196" cy="1772641"/>
            </a:xfrm>
            <a:custGeom>
              <a:avLst/>
              <a:gdLst>
                <a:gd name="connsiteX0" fmla="*/ 0 w 2186715"/>
                <a:gd name="connsiteY0" fmla="*/ 0 h 1488817"/>
                <a:gd name="connsiteX1" fmla="*/ 2186715 w 2186715"/>
                <a:gd name="connsiteY1" fmla="*/ 0 h 1488817"/>
                <a:gd name="connsiteX2" fmla="*/ 2186715 w 2186715"/>
                <a:gd name="connsiteY2" fmla="*/ 1488817 h 1488817"/>
                <a:gd name="connsiteX3" fmla="*/ 0 w 2186715"/>
                <a:gd name="connsiteY3" fmla="*/ 1488817 h 1488817"/>
                <a:gd name="connsiteX4" fmla="*/ 0 w 2186715"/>
                <a:gd name="connsiteY4" fmla="*/ 0 h 1488817"/>
                <a:gd name="connsiteX0" fmla="*/ 0 w 2329196"/>
                <a:gd name="connsiteY0" fmla="*/ 0 h 1740947"/>
                <a:gd name="connsiteX1" fmla="*/ 2186715 w 2329196"/>
                <a:gd name="connsiteY1" fmla="*/ 0 h 1740947"/>
                <a:gd name="connsiteX2" fmla="*/ 2329196 w 2329196"/>
                <a:gd name="connsiteY2" fmla="*/ 1740947 h 1740947"/>
                <a:gd name="connsiteX3" fmla="*/ 0 w 2329196"/>
                <a:gd name="connsiteY3" fmla="*/ 1488817 h 1740947"/>
                <a:gd name="connsiteX4" fmla="*/ 0 w 2329196"/>
                <a:gd name="connsiteY4" fmla="*/ 0 h 1740947"/>
                <a:gd name="connsiteX0" fmla="*/ 0 w 2329196"/>
                <a:gd name="connsiteY0" fmla="*/ 0 h 1772641"/>
                <a:gd name="connsiteX1" fmla="*/ 2186715 w 2329196"/>
                <a:gd name="connsiteY1" fmla="*/ 0 h 1772641"/>
                <a:gd name="connsiteX2" fmla="*/ 2329196 w 2329196"/>
                <a:gd name="connsiteY2" fmla="*/ 1740947 h 1772641"/>
                <a:gd name="connsiteX3" fmla="*/ 9420 w 2329196"/>
                <a:gd name="connsiteY3" fmla="*/ 1772641 h 1772641"/>
                <a:gd name="connsiteX4" fmla="*/ 0 w 2329196"/>
                <a:gd name="connsiteY4" fmla="*/ 0 h 177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196" h="1772641">
                  <a:moveTo>
                    <a:pt x="0" y="0"/>
                  </a:moveTo>
                  <a:lnTo>
                    <a:pt x="2186715" y="0"/>
                  </a:lnTo>
                  <a:lnTo>
                    <a:pt x="2329196" y="1740947"/>
                  </a:lnTo>
                  <a:lnTo>
                    <a:pt x="9420" y="1772641"/>
                  </a:lnTo>
                  <a:lnTo>
                    <a:pt x="0" y="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0" name="组合 9"/>
          <p:cNvGrpSpPr/>
          <p:nvPr/>
        </p:nvGrpSpPr>
        <p:grpSpPr>
          <a:xfrm rot="20750510">
            <a:off x="5372554" y="420917"/>
            <a:ext cx="2444041" cy="2685855"/>
            <a:chOff x="3744874" y="330717"/>
            <a:chExt cx="1833031" cy="2014391"/>
          </a:xfrm>
        </p:grpSpPr>
        <p:pic>
          <p:nvPicPr>
            <p:cNvPr id="4" name="Picture 2" descr="F:\1-原创素材\1_mm1102\PPT\PPT_014\materaials\pageimg_g8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97109">
              <a:off x="3744874" y="673098"/>
              <a:ext cx="1694483" cy="16720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1145310">
              <a:off x="4178572" y="330717"/>
              <a:ext cx="1399333" cy="531011"/>
            </a:xfrm>
            <a:prstGeom prst="rect">
              <a:avLst/>
            </a:prstGeom>
            <a:noFill/>
          </p:spPr>
          <p:txBody>
            <a:bodyPr wrap="square" rtlCol="0">
              <a:spAutoFit/>
            </a:bodyPr>
            <a:lstStyle/>
            <a:p>
              <a:pPr algn="ctr">
                <a:lnSpc>
                  <a:spcPct val="150000"/>
                </a:lnSpc>
              </a:pPr>
              <a:r>
                <a:rPr lang="en-US" altLang="zh-CN" sz="2667" dirty="0">
                  <a:solidFill>
                    <a:srgbClr val="5CA139"/>
                  </a:solidFill>
                  <a:latin typeface="华康海报体W12(P)" pitchFamily="82" charset="-122"/>
                  <a:ea typeface="华康海报体W12(P)" pitchFamily="82" charset="-122"/>
                </a:rPr>
                <a:t>02</a:t>
              </a:r>
            </a:p>
          </p:txBody>
        </p:sp>
        <p:sp>
          <p:nvSpPr>
            <p:cNvPr id="11" name="矩形 1"/>
            <p:cNvSpPr/>
            <p:nvPr/>
          </p:nvSpPr>
          <p:spPr>
            <a:xfrm rot="1119743">
              <a:off x="4074547" y="977451"/>
              <a:ext cx="1120967" cy="826712"/>
            </a:xfrm>
            <a:custGeom>
              <a:avLst/>
              <a:gdLst>
                <a:gd name="connsiteX0" fmla="*/ 0 w 2186715"/>
                <a:gd name="connsiteY0" fmla="*/ 0 h 1488817"/>
                <a:gd name="connsiteX1" fmla="*/ 2186715 w 2186715"/>
                <a:gd name="connsiteY1" fmla="*/ 0 h 1488817"/>
                <a:gd name="connsiteX2" fmla="*/ 2186715 w 2186715"/>
                <a:gd name="connsiteY2" fmla="*/ 1488817 h 1488817"/>
                <a:gd name="connsiteX3" fmla="*/ 0 w 2186715"/>
                <a:gd name="connsiteY3" fmla="*/ 1488817 h 1488817"/>
                <a:gd name="connsiteX4" fmla="*/ 0 w 2186715"/>
                <a:gd name="connsiteY4" fmla="*/ 0 h 1488817"/>
                <a:gd name="connsiteX0" fmla="*/ 0 w 2329196"/>
                <a:gd name="connsiteY0" fmla="*/ 0 h 1740947"/>
                <a:gd name="connsiteX1" fmla="*/ 2186715 w 2329196"/>
                <a:gd name="connsiteY1" fmla="*/ 0 h 1740947"/>
                <a:gd name="connsiteX2" fmla="*/ 2329196 w 2329196"/>
                <a:gd name="connsiteY2" fmla="*/ 1740947 h 1740947"/>
                <a:gd name="connsiteX3" fmla="*/ 0 w 2329196"/>
                <a:gd name="connsiteY3" fmla="*/ 1488817 h 1740947"/>
                <a:gd name="connsiteX4" fmla="*/ 0 w 2329196"/>
                <a:gd name="connsiteY4" fmla="*/ 0 h 1740947"/>
                <a:gd name="connsiteX0" fmla="*/ 0 w 2329196"/>
                <a:gd name="connsiteY0" fmla="*/ 0 h 1772641"/>
                <a:gd name="connsiteX1" fmla="*/ 2186715 w 2329196"/>
                <a:gd name="connsiteY1" fmla="*/ 0 h 1772641"/>
                <a:gd name="connsiteX2" fmla="*/ 2329196 w 2329196"/>
                <a:gd name="connsiteY2" fmla="*/ 1740947 h 1772641"/>
                <a:gd name="connsiteX3" fmla="*/ 9420 w 2329196"/>
                <a:gd name="connsiteY3" fmla="*/ 1772641 h 1772641"/>
                <a:gd name="connsiteX4" fmla="*/ 0 w 2329196"/>
                <a:gd name="connsiteY4" fmla="*/ 0 h 177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196" h="1772641">
                  <a:moveTo>
                    <a:pt x="0" y="0"/>
                  </a:moveTo>
                  <a:lnTo>
                    <a:pt x="2186715" y="0"/>
                  </a:lnTo>
                  <a:lnTo>
                    <a:pt x="2329196" y="1740947"/>
                  </a:lnTo>
                  <a:lnTo>
                    <a:pt x="9420" y="1772641"/>
                  </a:lnTo>
                  <a:lnTo>
                    <a:pt x="0" y="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3" name="组合 2"/>
          <p:cNvGrpSpPr/>
          <p:nvPr/>
        </p:nvGrpSpPr>
        <p:grpSpPr>
          <a:xfrm rot="19135966">
            <a:off x="8035146" y="439072"/>
            <a:ext cx="3119707" cy="3154548"/>
            <a:chOff x="5582404" y="612846"/>
            <a:chExt cx="2339780" cy="2365911"/>
          </a:xfrm>
        </p:grpSpPr>
        <p:pic>
          <p:nvPicPr>
            <p:cNvPr id="5" name="Picture 2" descr="F:\1-原创素材\1_mm1102\PPT\PPT_014\materaials\pageimg_g8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31777">
              <a:off x="5582404" y="1050212"/>
              <a:ext cx="1954466" cy="19285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220443">
              <a:off x="6522851" y="612846"/>
              <a:ext cx="1399333" cy="761747"/>
            </a:xfrm>
            <a:prstGeom prst="rect">
              <a:avLst/>
            </a:prstGeom>
            <a:noFill/>
          </p:spPr>
          <p:txBody>
            <a:bodyPr wrap="square" rtlCol="0">
              <a:spAutoFit/>
            </a:bodyPr>
            <a:lstStyle/>
            <a:p>
              <a:pPr algn="ctr">
                <a:lnSpc>
                  <a:spcPct val="150000"/>
                </a:lnSpc>
              </a:pPr>
              <a:r>
                <a:rPr lang="en-US" altLang="zh-CN" sz="4000" dirty="0">
                  <a:solidFill>
                    <a:srgbClr val="0099FF"/>
                  </a:solidFill>
                  <a:latin typeface="华康海报体W12(P)" pitchFamily="82" charset="-122"/>
                  <a:ea typeface="华康海报体W12(P)" pitchFamily="82" charset="-122"/>
                </a:rPr>
                <a:t>03</a:t>
              </a:r>
            </a:p>
          </p:txBody>
        </p:sp>
        <p:sp>
          <p:nvSpPr>
            <p:cNvPr id="12" name="矩形 1"/>
            <p:cNvSpPr/>
            <p:nvPr/>
          </p:nvSpPr>
          <p:spPr>
            <a:xfrm rot="2169458">
              <a:off x="5927063" y="1348549"/>
              <a:ext cx="1373762" cy="1136357"/>
            </a:xfrm>
            <a:custGeom>
              <a:avLst/>
              <a:gdLst>
                <a:gd name="connsiteX0" fmla="*/ 0 w 2186715"/>
                <a:gd name="connsiteY0" fmla="*/ 0 h 1488817"/>
                <a:gd name="connsiteX1" fmla="*/ 2186715 w 2186715"/>
                <a:gd name="connsiteY1" fmla="*/ 0 h 1488817"/>
                <a:gd name="connsiteX2" fmla="*/ 2186715 w 2186715"/>
                <a:gd name="connsiteY2" fmla="*/ 1488817 h 1488817"/>
                <a:gd name="connsiteX3" fmla="*/ 0 w 2186715"/>
                <a:gd name="connsiteY3" fmla="*/ 1488817 h 1488817"/>
                <a:gd name="connsiteX4" fmla="*/ 0 w 2186715"/>
                <a:gd name="connsiteY4" fmla="*/ 0 h 1488817"/>
                <a:gd name="connsiteX0" fmla="*/ 0 w 2329196"/>
                <a:gd name="connsiteY0" fmla="*/ 0 h 1740947"/>
                <a:gd name="connsiteX1" fmla="*/ 2186715 w 2329196"/>
                <a:gd name="connsiteY1" fmla="*/ 0 h 1740947"/>
                <a:gd name="connsiteX2" fmla="*/ 2329196 w 2329196"/>
                <a:gd name="connsiteY2" fmla="*/ 1740947 h 1740947"/>
                <a:gd name="connsiteX3" fmla="*/ 0 w 2329196"/>
                <a:gd name="connsiteY3" fmla="*/ 1488817 h 1740947"/>
                <a:gd name="connsiteX4" fmla="*/ 0 w 2329196"/>
                <a:gd name="connsiteY4" fmla="*/ 0 h 1740947"/>
                <a:gd name="connsiteX0" fmla="*/ 0 w 2329196"/>
                <a:gd name="connsiteY0" fmla="*/ 0 h 1772641"/>
                <a:gd name="connsiteX1" fmla="*/ 2186715 w 2329196"/>
                <a:gd name="connsiteY1" fmla="*/ 0 h 1772641"/>
                <a:gd name="connsiteX2" fmla="*/ 2329196 w 2329196"/>
                <a:gd name="connsiteY2" fmla="*/ 1740947 h 1772641"/>
                <a:gd name="connsiteX3" fmla="*/ 9420 w 2329196"/>
                <a:gd name="connsiteY3" fmla="*/ 1772641 h 1772641"/>
                <a:gd name="connsiteX4" fmla="*/ 0 w 2329196"/>
                <a:gd name="connsiteY4" fmla="*/ 0 h 177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196" h="1772641">
                  <a:moveTo>
                    <a:pt x="0" y="0"/>
                  </a:moveTo>
                  <a:lnTo>
                    <a:pt x="2186715" y="0"/>
                  </a:lnTo>
                  <a:lnTo>
                    <a:pt x="2329196" y="1740947"/>
                  </a:lnTo>
                  <a:lnTo>
                    <a:pt x="9420" y="1772641"/>
                  </a:lnTo>
                  <a:lnTo>
                    <a:pt x="0" y="0"/>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4905" y="3082201"/>
            <a:ext cx="3492500" cy="232410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2718" y="3717032"/>
            <a:ext cx="3739007" cy="265820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393" y="3602406"/>
            <a:ext cx="3911385" cy="2514463"/>
          </a:xfrm>
          <a:prstGeom prst="rect">
            <a:avLst/>
          </a:prstGeom>
        </p:spPr>
      </p:pic>
    </p:spTree>
    <p:extLst>
      <p:ext uri="{BB962C8B-B14F-4D97-AF65-F5344CB8AC3E}">
        <p14:creationId xmlns:p14="http://schemas.microsoft.com/office/powerpoint/2010/main" val="3118642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3000"/>
                                  </p:stCondLst>
                                  <p:childTnLst>
                                    <p:set>
                                      <p:cBhvr>
                                        <p:cTn id="21" dur="1" fill="hold">
                                          <p:stCondLst>
                                            <p:cond delay="0"/>
                                          </p:stCondLst>
                                        </p:cTn>
                                        <p:tgtEl>
                                          <p:spTgt spid="13315"/>
                                        </p:tgtEl>
                                        <p:attrNameLst>
                                          <p:attrName>style.visibility</p:attrName>
                                        </p:attrNameLst>
                                      </p:cBhvr>
                                      <p:to>
                                        <p:strVal val="visible"/>
                                      </p:to>
                                    </p:set>
                                    <p:anim calcmode="lin" valueType="num">
                                      <p:cBhvr>
                                        <p:cTn id="22" dur="500" fill="hold"/>
                                        <p:tgtEl>
                                          <p:spTgt spid="13315"/>
                                        </p:tgtEl>
                                        <p:attrNameLst>
                                          <p:attrName>ppt_w</p:attrName>
                                        </p:attrNameLst>
                                      </p:cBhvr>
                                      <p:tavLst>
                                        <p:tav tm="0">
                                          <p:val>
                                            <p:fltVal val="0"/>
                                          </p:val>
                                        </p:tav>
                                        <p:tav tm="100000">
                                          <p:val>
                                            <p:strVal val="#ppt_w"/>
                                          </p:val>
                                        </p:tav>
                                      </p:tavLst>
                                    </p:anim>
                                    <p:anim calcmode="lin" valueType="num">
                                      <p:cBhvr>
                                        <p:cTn id="23" dur="500" fill="hold"/>
                                        <p:tgtEl>
                                          <p:spTgt spid="13315"/>
                                        </p:tgtEl>
                                        <p:attrNameLst>
                                          <p:attrName>ppt_h</p:attrName>
                                        </p:attrNameLst>
                                      </p:cBhvr>
                                      <p:tavLst>
                                        <p:tav tm="0">
                                          <p:val>
                                            <p:fltVal val="0"/>
                                          </p:val>
                                        </p:tav>
                                        <p:tav tm="100000">
                                          <p:val>
                                            <p:strVal val="#ppt_h"/>
                                          </p:val>
                                        </p:tav>
                                      </p:tavLst>
                                    </p:anim>
                                    <p:animEffect transition="in" filter="fade">
                                      <p:cBhvr>
                                        <p:cTn id="24"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0051D83-1CDB-482F-A3DE-F02A7D133C20}"/>
              </a:ext>
            </a:extLst>
          </p:cNvPr>
          <p:cNvGraphicFramePr>
            <a:graphicFrameLocks noGrp="1"/>
          </p:cNvGraphicFramePr>
          <p:nvPr/>
        </p:nvGraphicFramePr>
        <p:xfrm>
          <a:off x="5997329" y="929467"/>
          <a:ext cx="3538560" cy="457200"/>
        </p:xfrm>
        <a:graphic>
          <a:graphicData uri="http://schemas.openxmlformats.org/drawingml/2006/table">
            <a:tbl>
              <a:tblPr firstRow="1" bandRow="1">
                <a:tableStyleId>{5C22544A-7EE6-4342-B048-85BDC9FD1C3A}</a:tableStyleId>
              </a:tblPr>
              <a:tblGrid>
                <a:gridCol w="442320">
                  <a:extLst>
                    <a:ext uri="{9D8B030D-6E8A-4147-A177-3AD203B41FA5}">
                      <a16:colId xmlns:a16="http://schemas.microsoft.com/office/drawing/2014/main" val="899502890"/>
                    </a:ext>
                  </a:extLst>
                </a:gridCol>
                <a:gridCol w="442320">
                  <a:extLst>
                    <a:ext uri="{9D8B030D-6E8A-4147-A177-3AD203B41FA5}">
                      <a16:colId xmlns:a16="http://schemas.microsoft.com/office/drawing/2014/main" val="2737658015"/>
                    </a:ext>
                  </a:extLst>
                </a:gridCol>
                <a:gridCol w="442320">
                  <a:extLst>
                    <a:ext uri="{9D8B030D-6E8A-4147-A177-3AD203B41FA5}">
                      <a16:colId xmlns:a16="http://schemas.microsoft.com/office/drawing/2014/main" val="3072471778"/>
                    </a:ext>
                  </a:extLst>
                </a:gridCol>
                <a:gridCol w="442320">
                  <a:extLst>
                    <a:ext uri="{9D8B030D-6E8A-4147-A177-3AD203B41FA5}">
                      <a16:colId xmlns:a16="http://schemas.microsoft.com/office/drawing/2014/main" val="2300792691"/>
                    </a:ext>
                  </a:extLst>
                </a:gridCol>
                <a:gridCol w="442320">
                  <a:extLst>
                    <a:ext uri="{9D8B030D-6E8A-4147-A177-3AD203B41FA5}">
                      <a16:colId xmlns:a16="http://schemas.microsoft.com/office/drawing/2014/main" val="1551237861"/>
                    </a:ext>
                  </a:extLst>
                </a:gridCol>
                <a:gridCol w="442320">
                  <a:extLst>
                    <a:ext uri="{9D8B030D-6E8A-4147-A177-3AD203B41FA5}">
                      <a16:colId xmlns:a16="http://schemas.microsoft.com/office/drawing/2014/main" val="2875667979"/>
                    </a:ext>
                  </a:extLst>
                </a:gridCol>
                <a:gridCol w="442320">
                  <a:extLst>
                    <a:ext uri="{9D8B030D-6E8A-4147-A177-3AD203B41FA5}">
                      <a16:colId xmlns:a16="http://schemas.microsoft.com/office/drawing/2014/main" val="854090849"/>
                    </a:ext>
                  </a:extLst>
                </a:gridCol>
                <a:gridCol w="442320">
                  <a:extLst>
                    <a:ext uri="{9D8B030D-6E8A-4147-A177-3AD203B41FA5}">
                      <a16:colId xmlns:a16="http://schemas.microsoft.com/office/drawing/2014/main" val="2766956534"/>
                    </a:ext>
                  </a:extLst>
                </a:gridCol>
              </a:tblGrid>
              <a:tr h="457200">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H</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Ô</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7" name="Table 6">
            <a:extLst>
              <a:ext uri="{FF2B5EF4-FFF2-40B4-BE49-F238E27FC236}">
                <a16:creationId xmlns:a16="http://schemas.microsoft.com/office/drawing/2014/main" id="{DD741696-2E7F-4EC4-BC91-8B4490B5EF20}"/>
              </a:ext>
            </a:extLst>
          </p:cNvPr>
          <p:cNvGraphicFramePr>
            <a:graphicFrameLocks noGrp="1"/>
          </p:cNvGraphicFramePr>
          <p:nvPr/>
        </p:nvGraphicFramePr>
        <p:xfrm>
          <a:off x="4898569" y="1402747"/>
          <a:ext cx="2013160" cy="457200"/>
        </p:xfrm>
        <a:graphic>
          <a:graphicData uri="http://schemas.openxmlformats.org/drawingml/2006/table">
            <a:tbl>
              <a:tblPr firstRow="1" bandRow="1">
                <a:tableStyleId>{5C22544A-7EE6-4342-B048-85BDC9FD1C3A}</a:tableStyleId>
              </a:tblPr>
              <a:tblGrid>
                <a:gridCol w="483328">
                  <a:extLst>
                    <a:ext uri="{9D8B030D-6E8A-4147-A177-3AD203B41FA5}">
                      <a16:colId xmlns:a16="http://schemas.microsoft.com/office/drawing/2014/main" val="899502890"/>
                    </a:ext>
                  </a:extLst>
                </a:gridCol>
                <a:gridCol w="600892">
                  <a:extLst>
                    <a:ext uri="{9D8B030D-6E8A-4147-A177-3AD203B41FA5}">
                      <a16:colId xmlns:a16="http://schemas.microsoft.com/office/drawing/2014/main" val="2441249809"/>
                    </a:ext>
                  </a:extLst>
                </a:gridCol>
                <a:gridCol w="457200">
                  <a:extLst>
                    <a:ext uri="{9D8B030D-6E8A-4147-A177-3AD203B41FA5}">
                      <a16:colId xmlns:a16="http://schemas.microsoft.com/office/drawing/2014/main" val="2737658015"/>
                    </a:ext>
                  </a:extLst>
                </a:gridCol>
                <a:gridCol w="471740">
                  <a:extLst>
                    <a:ext uri="{9D8B030D-6E8A-4147-A177-3AD203B41FA5}">
                      <a16:colId xmlns:a16="http://schemas.microsoft.com/office/drawing/2014/main" val="3072471778"/>
                    </a:ext>
                  </a:extLst>
                </a:gridCol>
              </a:tblGrid>
              <a:tr h="457200">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X</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I</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8" name="Table 7">
            <a:extLst>
              <a:ext uri="{FF2B5EF4-FFF2-40B4-BE49-F238E27FC236}">
                <a16:creationId xmlns:a16="http://schemas.microsoft.com/office/drawing/2014/main" id="{6E3F729B-940A-4DB0-83B7-7455D5C72B15}"/>
              </a:ext>
            </a:extLst>
          </p:cNvPr>
          <p:cNvGraphicFramePr>
            <a:graphicFrameLocks noGrp="1"/>
          </p:cNvGraphicFramePr>
          <p:nvPr/>
        </p:nvGraphicFramePr>
        <p:xfrm>
          <a:off x="5997329" y="1876027"/>
          <a:ext cx="1828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U</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Ố</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I</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9" name="Table 8">
            <a:extLst>
              <a:ext uri="{FF2B5EF4-FFF2-40B4-BE49-F238E27FC236}">
                <a16:creationId xmlns:a16="http://schemas.microsoft.com/office/drawing/2014/main" id="{B8B22C6D-EA53-46C2-AB4F-63A041716FD3}"/>
              </a:ext>
            </a:extLst>
          </p:cNvPr>
          <p:cNvGraphicFramePr>
            <a:graphicFrameLocks noGrp="1"/>
          </p:cNvGraphicFramePr>
          <p:nvPr/>
        </p:nvGraphicFramePr>
        <p:xfrm>
          <a:off x="4168529" y="2349307"/>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P</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H</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Â</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a:solidFill>
                            <a:schemeClr val="bg1"/>
                          </a:solidFill>
                          <a:latin typeface="Times New Roman" panose="02020603050405020304" pitchFamily="18" charset="0"/>
                          <a:cs typeface="Times New Roman" panose="02020603050405020304" pitchFamily="18" charset="0"/>
                        </a:rPr>
                        <a:t>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L</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Â</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0" name="Table 9">
            <a:extLst>
              <a:ext uri="{FF2B5EF4-FFF2-40B4-BE49-F238E27FC236}">
                <a16:creationId xmlns:a16="http://schemas.microsoft.com/office/drawing/2014/main" id="{BEC99EE9-9D10-452A-A512-B59F56108EC7}"/>
              </a:ext>
            </a:extLst>
          </p:cNvPr>
          <p:cNvGraphicFramePr>
            <a:graphicFrameLocks noGrp="1"/>
          </p:cNvGraphicFramePr>
          <p:nvPr/>
        </p:nvGraphicFramePr>
        <p:xfrm>
          <a:off x="5540129" y="2823691"/>
          <a:ext cx="914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tblGrid>
              <a:tr h="457200">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Đ</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Ỏ</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11" name="Table 10">
            <a:extLst>
              <a:ext uri="{FF2B5EF4-FFF2-40B4-BE49-F238E27FC236}">
                <a16:creationId xmlns:a16="http://schemas.microsoft.com/office/drawing/2014/main" id="{749AA67E-804E-4EE8-BCCD-BFA57FEC3C9D}"/>
              </a:ext>
            </a:extLst>
          </p:cNvPr>
          <p:cNvGraphicFramePr>
            <a:graphicFrameLocks noGrp="1"/>
          </p:cNvGraphicFramePr>
          <p:nvPr/>
        </p:nvGraphicFramePr>
        <p:xfrm>
          <a:off x="5540129" y="3295867"/>
          <a:ext cx="1828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170097922"/>
                    </a:ext>
                  </a:extLst>
                </a:gridCol>
              </a:tblGrid>
              <a:tr h="457200">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X</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H</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2" name="Table 11">
            <a:extLst>
              <a:ext uri="{FF2B5EF4-FFF2-40B4-BE49-F238E27FC236}">
                <a16:creationId xmlns:a16="http://schemas.microsoft.com/office/drawing/2014/main" id="{700041EC-0A4C-4C3B-9450-7BB1AADEAB9C}"/>
              </a:ext>
            </a:extLst>
          </p:cNvPr>
          <p:cNvGraphicFramePr>
            <a:graphicFrameLocks noGrp="1"/>
          </p:cNvGraphicFramePr>
          <p:nvPr/>
        </p:nvGraphicFramePr>
        <p:xfrm>
          <a:off x="3220201" y="3729424"/>
          <a:ext cx="3227231" cy="457200"/>
        </p:xfrm>
        <a:graphic>
          <a:graphicData uri="http://schemas.openxmlformats.org/drawingml/2006/table">
            <a:tbl>
              <a:tblPr firstRow="1" bandRow="1">
                <a:tableStyleId>{5C22544A-7EE6-4342-B048-85BDC9FD1C3A}</a:tableStyleId>
              </a:tblPr>
              <a:tblGrid>
                <a:gridCol w="461033">
                  <a:extLst>
                    <a:ext uri="{9D8B030D-6E8A-4147-A177-3AD203B41FA5}">
                      <a16:colId xmlns:a16="http://schemas.microsoft.com/office/drawing/2014/main" val="2935341042"/>
                    </a:ext>
                  </a:extLst>
                </a:gridCol>
                <a:gridCol w="461033">
                  <a:extLst>
                    <a:ext uri="{9D8B030D-6E8A-4147-A177-3AD203B41FA5}">
                      <a16:colId xmlns:a16="http://schemas.microsoft.com/office/drawing/2014/main" val="1714765655"/>
                    </a:ext>
                  </a:extLst>
                </a:gridCol>
                <a:gridCol w="461033">
                  <a:extLst>
                    <a:ext uri="{9D8B030D-6E8A-4147-A177-3AD203B41FA5}">
                      <a16:colId xmlns:a16="http://schemas.microsoft.com/office/drawing/2014/main" val="2636107742"/>
                    </a:ext>
                  </a:extLst>
                </a:gridCol>
                <a:gridCol w="461033">
                  <a:extLst>
                    <a:ext uri="{9D8B030D-6E8A-4147-A177-3AD203B41FA5}">
                      <a16:colId xmlns:a16="http://schemas.microsoft.com/office/drawing/2014/main" val="899502890"/>
                    </a:ext>
                  </a:extLst>
                </a:gridCol>
                <a:gridCol w="461033">
                  <a:extLst>
                    <a:ext uri="{9D8B030D-6E8A-4147-A177-3AD203B41FA5}">
                      <a16:colId xmlns:a16="http://schemas.microsoft.com/office/drawing/2014/main" val="2737658015"/>
                    </a:ext>
                  </a:extLst>
                </a:gridCol>
                <a:gridCol w="461033">
                  <a:extLst>
                    <a:ext uri="{9D8B030D-6E8A-4147-A177-3AD203B41FA5}">
                      <a16:colId xmlns:a16="http://schemas.microsoft.com/office/drawing/2014/main" val="3072471778"/>
                    </a:ext>
                  </a:extLst>
                </a:gridCol>
                <a:gridCol w="461033">
                  <a:extLst>
                    <a:ext uri="{9D8B030D-6E8A-4147-A177-3AD203B41FA5}">
                      <a16:colId xmlns:a16="http://schemas.microsoft.com/office/drawing/2014/main" val="2300792691"/>
                    </a:ext>
                  </a:extLst>
                </a:gridCol>
              </a:tblGrid>
              <a:tr h="457200">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H</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Ấ</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H</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sz="2400" dirty="0">
                          <a:solidFill>
                            <a:schemeClr val="bg1"/>
                          </a:solidFill>
                          <a:latin typeface="Times New Roman" panose="02020603050405020304" pitchFamily="18" charset="0"/>
                          <a:cs typeface="Times New Roman" panose="02020603050405020304" pitchFamily="18" charset="0"/>
                        </a:rPr>
                        <a:t>Í</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14" name="SO 1">
            <a:extLst>
              <a:ext uri="{FF2B5EF4-FFF2-40B4-BE49-F238E27FC236}">
                <a16:creationId xmlns:a16="http://schemas.microsoft.com/office/drawing/2014/main" id="{9481C498-5C4B-42E3-A512-C63A20699680}"/>
              </a:ext>
            </a:extLst>
          </p:cNvPr>
          <p:cNvSpPr/>
          <p:nvPr/>
        </p:nvSpPr>
        <p:spPr>
          <a:xfrm>
            <a:off x="2537071" y="945547"/>
            <a:ext cx="457200" cy="4572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1</a:t>
            </a:r>
          </a:p>
        </p:txBody>
      </p:sp>
      <p:sp>
        <p:nvSpPr>
          <p:cNvPr id="15" name="BANG CAU HOI">
            <a:extLst>
              <a:ext uri="{FF2B5EF4-FFF2-40B4-BE49-F238E27FC236}">
                <a16:creationId xmlns:a16="http://schemas.microsoft.com/office/drawing/2014/main" id="{0ADCE57C-0D95-465E-A443-14F65C707071}"/>
              </a:ext>
            </a:extLst>
          </p:cNvPr>
          <p:cNvSpPr/>
          <p:nvPr/>
        </p:nvSpPr>
        <p:spPr>
          <a:xfrm>
            <a:off x="2113559" y="5004073"/>
            <a:ext cx="8667751" cy="1008985"/>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3600" b="1" dirty="0">
                <a:solidFill>
                  <a:srgbClr val="002060"/>
                </a:solidFill>
                <a:latin typeface="Times New Roman" panose="02020603050405020304" pitchFamily="18" charset="0"/>
                <a:cs typeface="Times New Roman" panose="02020603050405020304" pitchFamily="18" charset="0"/>
              </a:rPr>
              <a:t>Dòng 1 :</a:t>
            </a:r>
            <a:r>
              <a:rPr lang="en-US" altLang="en-US" sz="3600" b="1" dirty="0">
                <a:solidFill>
                  <a:schemeClr val="tx1"/>
                </a:solidFill>
                <a:latin typeface="Times New Roman" panose="02020603050405020304" pitchFamily="18" charset="0"/>
                <a:cs typeface="Times New Roman" panose="02020603050405020304" pitchFamily="18" charset="0"/>
              </a:rPr>
              <a:t> Tính tan của muối BaSO</a:t>
            </a:r>
            <a:r>
              <a:rPr lang="en-US" altLang="en-US" sz="3600" b="1" baseline="-25000" dirty="0">
                <a:solidFill>
                  <a:schemeClr val="tx1"/>
                </a:solidFill>
                <a:latin typeface="Times New Roman" panose="02020603050405020304" pitchFamily="18" charset="0"/>
                <a:cs typeface="Times New Roman" panose="02020603050405020304" pitchFamily="18" charset="0"/>
              </a:rPr>
              <a:t>4</a:t>
            </a:r>
            <a:r>
              <a:rPr lang="en-US" altLang="en-US" sz="3600" b="1" dirty="0">
                <a:solidFill>
                  <a:schemeClr val="tx1"/>
                </a:solidFill>
                <a:latin typeface="Times New Roman" panose="02020603050405020304" pitchFamily="18" charset="0"/>
                <a:cs typeface="Times New Roman" panose="02020603050405020304" pitchFamily="18" charset="0"/>
              </a:rPr>
              <a:t>?</a:t>
            </a:r>
          </a:p>
        </p:txBody>
      </p:sp>
      <p:sp>
        <p:nvSpPr>
          <p:cNvPr id="16" name="SO 1">
            <a:extLst>
              <a:ext uri="{FF2B5EF4-FFF2-40B4-BE49-F238E27FC236}">
                <a16:creationId xmlns:a16="http://schemas.microsoft.com/office/drawing/2014/main" id="{1D33F037-C28B-4E1E-A3EF-BEB8B1D85450}"/>
              </a:ext>
            </a:extLst>
          </p:cNvPr>
          <p:cNvSpPr/>
          <p:nvPr/>
        </p:nvSpPr>
        <p:spPr>
          <a:xfrm>
            <a:off x="2537071" y="1414232"/>
            <a:ext cx="457200" cy="4572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2</a:t>
            </a:r>
          </a:p>
        </p:txBody>
      </p:sp>
      <p:sp>
        <p:nvSpPr>
          <p:cNvPr id="17" name="BANG CAU HOI">
            <a:extLst>
              <a:ext uri="{FF2B5EF4-FFF2-40B4-BE49-F238E27FC236}">
                <a16:creationId xmlns:a16="http://schemas.microsoft.com/office/drawing/2014/main" id="{769B24B0-2995-4B14-B68B-68E09B471FA8}"/>
              </a:ext>
            </a:extLst>
          </p:cNvPr>
          <p:cNvSpPr/>
          <p:nvPr/>
        </p:nvSpPr>
        <p:spPr>
          <a:xfrm>
            <a:off x="2113559" y="4735623"/>
            <a:ext cx="8667751" cy="1339979"/>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3600" b="1" dirty="0">
                <a:solidFill>
                  <a:srgbClr val="002060"/>
                </a:solidFill>
                <a:latin typeface="Times New Roman" panose="02020603050405020304" pitchFamily="18" charset="0"/>
                <a:cs typeface="Times New Roman" panose="02020603050405020304" pitchFamily="18" charset="0"/>
              </a:rPr>
              <a:t>Dòng 2 : </a:t>
            </a:r>
            <a:r>
              <a:rPr lang="en-US" altLang="en-US" sz="3600" b="1" dirty="0">
                <a:solidFill>
                  <a:schemeClr val="tx1"/>
                </a:solidFill>
                <a:latin typeface="Times New Roman" panose="02020603050405020304" pitchFamily="18" charset="0"/>
                <a:cs typeface="Times New Roman" panose="02020603050405020304" pitchFamily="18" charset="0"/>
              </a:rPr>
              <a:t>Nhiều </a:t>
            </a:r>
            <a:r>
              <a:rPr lang="en-US" altLang="en-US" sz="3600" b="1" dirty="0" err="1">
                <a:solidFill>
                  <a:schemeClr val="tx1"/>
                </a:solidFill>
                <a:latin typeface="Times New Roman" panose="02020603050405020304" pitchFamily="18" charset="0"/>
                <a:cs typeface="Times New Roman" panose="02020603050405020304" pitchFamily="18" charset="0"/>
              </a:rPr>
              <a:t>oxit</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axit</a:t>
            </a:r>
            <a:r>
              <a:rPr lang="en-US" altLang="en-US" sz="3600" b="1" dirty="0">
                <a:solidFill>
                  <a:schemeClr val="tx1"/>
                </a:solidFill>
                <a:latin typeface="Times New Roman" panose="02020603050405020304" pitchFamily="18" charset="0"/>
                <a:cs typeface="Times New Roman" panose="02020603050405020304" pitchFamily="18" charset="0"/>
              </a:rPr>
              <a:t> tác dụng với nước </a:t>
            </a:r>
          </a:p>
          <a:p>
            <a:pPr algn="ctr">
              <a:spcBef>
                <a:spcPct val="0"/>
              </a:spcBef>
            </a:pPr>
            <a:r>
              <a:rPr lang="en-US" altLang="en-US" sz="3600" b="1" dirty="0">
                <a:solidFill>
                  <a:schemeClr val="tx1"/>
                </a:solidFill>
                <a:latin typeface="Times New Roman" panose="02020603050405020304" pitchFamily="18" charset="0"/>
                <a:cs typeface="Times New Roman" panose="02020603050405020304" pitchFamily="18" charset="0"/>
              </a:rPr>
              <a:t>tạo ra hợp chất này ?</a:t>
            </a:r>
          </a:p>
        </p:txBody>
      </p:sp>
      <p:sp>
        <p:nvSpPr>
          <p:cNvPr id="19" name="SO 1">
            <a:extLst>
              <a:ext uri="{FF2B5EF4-FFF2-40B4-BE49-F238E27FC236}">
                <a16:creationId xmlns:a16="http://schemas.microsoft.com/office/drawing/2014/main" id="{BBCF5F42-A4D3-480F-90D5-E92A468C1E32}"/>
              </a:ext>
            </a:extLst>
          </p:cNvPr>
          <p:cNvSpPr/>
          <p:nvPr/>
        </p:nvSpPr>
        <p:spPr>
          <a:xfrm>
            <a:off x="2537071" y="1882919"/>
            <a:ext cx="457200" cy="4572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3</a:t>
            </a:r>
          </a:p>
        </p:txBody>
      </p:sp>
      <p:sp>
        <p:nvSpPr>
          <p:cNvPr id="20" name="BANG CAU HOI">
            <a:extLst>
              <a:ext uri="{FF2B5EF4-FFF2-40B4-BE49-F238E27FC236}">
                <a16:creationId xmlns:a16="http://schemas.microsoft.com/office/drawing/2014/main" id="{3CEA3445-5BFD-4D20-8243-F1C9A3DCCAC0}"/>
              </a:ext>
            </a:extLst>
          </p:cNvPr>
          <p:cNvSpPr/>
          <p:nvPr/>
        </p:nvSpPr>
        <p:spPr>
          <a:xfrm>
            <a:off x="2106466" y="4724140"/>
            <a:ext cx="8667751" cy="1345347"/>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3600" b="1" dirty="0">
                <a:solidFill>
                  <a:srgbClr val="002060"/>
                </a:solidFill>
                <a:latin typeface="Times New Roman" panose="02020603050405020304" pitchFamily="18" charset="0"/>
                <a:cs typeface="Times New Roman" panose="02020603050405020304" pitchFamily="18" charset="0"/>
              </a:rPr>
              <a:t>Dòng 3 : </a:t>
            </a:r>
            <a:r>
              <a:rPr lang="en-US" altLang="en-US" sz="3600" b="1" dirty="0">
                <a:solidFill>
                  <a:schemeClr val="tx1"/>
                </a:solidFill>
                <a:latin typeface="Times New Roman" panose="02020603050405020304" pitchFamily="18" charset="0"/>
                <a:cs typeface="Times New Roman" panose="02020603050405020304" pitchFamily="18" charset="0"/>
              </a:rPr>
              <a:t>Hợp chất tạo ra khi cho </a:t>
            </a:r>
            <a:r>
              <a:rPr lang="en-US" altLang="en-US" sz="3600" b="1" dirty="0" err="1">
                <a:solidFill>
                  <a:schemeClr val="tx1"/>
                </a:solidFill>
                <a:latin typeface="Times New Roman" panose="02020603050405020304" pitchFamily="18" charset="0"/>
                <a:cs typeface="Times New Roman" panose="02020603050405020304" pitchFamily="18" charset="0"/>
              </a:rPr>
              <a:t>oxit</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axit</a:t>
            </a:r>
            <a:endParaRPr lang="en-US" altLang="en-US" sz="3600" b="1" dirty="0">
              <a:solidFill>
                <a:schemeClr val="tx1"/>
              </a:solidFill>
              <a:latin typeface="Times New Roman" panose="02020603050405020304" pitchFamily="18" charset="0"/>
              <a:cs typeface="Times New Roman" panose="02020603050405020304" pitchFamily="18" charset="0"/>
            </a:endParaRPr>
          </a:p>
          <a:p>
            <a:pPr algn="ctr">
              <a:spcBef>
                <a:spcPct val="0"/>
              </a:spcBef>
            </a:pPr>
            <a:r>
              <a:rPr lang="en-US" altLang="en-US" sz="3600" b="1" dirty="0">
                <a:solidFill>
                  <a:schemeClr val="tx1"/>
                </a:solidFill>
                <a:latin typeface="Times New Roman" panose="02020603050405020304" pitchFamily="18" charset="0"/>
                <a:cs typeface="Times New Roman" panose="02020603050405020304" pitchFamily="18" charset="0"/>
              </a:rPr>
              <a:t>tác dụng với 1 số </a:t>
            </a:r>
            <a:r>
              <a:rPr lang="en-US" altLang="en-US" sz="3600" b="1" dirty="0" err="1">
                <a:solidFill>
                  <a:schemeClr val="tx1"/>
                </a:solidFill>
                <a:latin typeface="Times New Roman" panose="02020603050405020304" pitchFamily="18" charset="0"/>
                <a:cs typeface="Times New Roman" panose="02020603050405020304" pitchFamily="18" charset="0"/>
              </a:rPr>
              <a:t>oxit</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bazơ</a:t>
            </a:r>
            <a:r>
              <a:rPr lang="en-US" altLang="en-US" sz="3600" b="1" dirty="0">
                <a:solidFill>
                  <a:schemeClr val="tx1"/>
                </a:solidFill>
                <a:latin typeface="Times New Roman" panose="02020603050405020304" pitchFamily="18" charset="0"/>
                <a:cs typeface="Times New Roman" panose="02020603050405020304" pitchFamily="18" charset="0"/>
              </a:rPr>
              <a:t> ?</a:t>
            </a:r>
          </a:p>
        </p:txBody>
      </p:sp>
      <p:sp>
        <p:nvSpPr>
          <p:cNvPr id="21" name="SO 1">
            <a:extLst>
              <a:ext uri="{FF2B5EF4-FFF2-40B4-BE49-F238E27FC236}">
                <a16:creationId xmlns:a16="http://schemas.microsoft.com/office/drawing/2014/main" id="{DC8E29FB-25FA-4026-9584-5B271CEC0B79}"/>
              </a:ext>
            </a:extLst>
          </p:cNvPr>
          <p:cNvSpPr/>
          <p:nvPr/>
        </p:nvSpPr>
        <p:spPr>
          <a:xfrm>
            <a:off x="2537071" y="2351604"/>
            <a:ext cx="457200" cy="4572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4</a:t>
            </a:r>
          </a:p>
        </p:txBody>
      </p:sp>
      <p:sp>
        <p:nvSpPr>
          <p:cNvPr id="22" name="BANG CAU HOI">
            <a:extLst>
              <a:ext uri="{FF2B5EF4-FFF2-40B4-BE49-F238E27FC236}">
                <a16:creationId xmlns:a16="http://schemas.microsoft.com/office/drawing/2014/main" id="{6B3846DD-5E39-46C1-A283-DA1E2B3460E8}"/>
              </a:ext>
            </a:extLst>
          </p:cNvPr>
          <p:cNvSpPr/>
          <p:nvPr/>
        </p:nvSpPr>
        <p:spPr>
          <a:xfrm>
            <a:off x="2099371" y="4735624"/>
            <a:ext cx="8667751" cy="1341515"/>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3600" b="1" dirty="0">
                <a:solidFill>
                  <a:srgbClr val="002060"/>
                </a:solidFill>
                <a:latin typeface="Times New Roman" panose="02020603050405020304" pitchFamily="18" charset="0"/>
                <a:cs typeface="Times New Roman" panose="02020603050405020304" pitchFamily="18" charset="0"/>
              </a:rPr>
              <a:t>Dòng 4 : </a:t>
            </a:r>
            <a:r>
              <a:rPr lang="en-US" altLang="en-US" sz="3600" b="1" dirty="0">
                <a:solidFill>
                  <a:schemeClr val="tx1"/>
                </a:solidFill>
                <a:latin typeface="Times New Roman" panose="02020603050405020304" pitchFamily="18" charset="0"/>
                <a:cs typeface="Times New Roman" panose="02020603050405020304" pitchFamily="18" charset="0"/>
              </a:rPr>
              <a:t>Loại phân bón có chứa nguyên tố</a:t>
            </a:r>
          </a:p>
          <a:p>
            <a:pPr algn="ctr">
              <a:spcBef>
                <a:spcPct val="0"/>
              </a:spcBef>
            </a:pPr>
            <a:r>
              <a:rPr lang="en-US" altLang="en-US" sz="3600" b="1" dirty="0">
                <a:solidFill>
                  <a:schemeClr val="tx1"/>
                </a:solidFill>
                <a:latin typeface="Times New Roman" panose="02020603050405020304" pitchFamily="18" charset="0"/>
                <a:cs typeface="Times New Roman" panose="02020603050405020304" pitchFamily="18" charset="0"/>
              </a:rPr>
              <a:t>dinh dưỡng P ??</a:t>
            </a:r>
          </a:p>
        </p:txBody>
      </p:sp>
      <p:sp>
        <p:nvSpPr>
          <p:cNvPr id="23" name="SO 1">
            <a:extLst>
              <a:ext uri="{FF2B5EF4-FFF2-40B4-BE49-F238E27FC236}">
                <a16:creationId xmlns:a16="http://schemas.microsoft.com/office/drawing/2014/main" id="{F9A7A82C-2ACE-41B7-B1D4-7B2D084475AA}"/>
              </a:ext>
            </a:extLst>
          </p:cNvPr>
          <p:cNvSpPr/>
          <p:nvPr/>
        </p:nvSpPr>
        <p:spPr>
          <a:xfrm>
            <a:off x="2537071" y="2820291"/>
            <a:ext cx="457200" cy="4572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5</a:t>
            </a:r>
          </a:p>
        </p:txBody>
      </p:sp>
      <p:sp>
        <p:nvSpPr>
          <p:cNvPr id="24" name="BANG CAU HOI">
            <a:extLst>
              <a:ext uri="{FF2B5EF4-FFF2-40B4-BE49-F238E27FC236}">
                <a16:creationId xmlns:a16="http://schemas.microsoft.com/office/drawing/2014/main" id="{53D9CBA9-4747-457A-BC3C-5A1C60F568E3}"/>
              </a:ext>
            </a:extLst>
          </p:cNvPr>
          <p:cNvSpPr/>
          <p:nvPr/>
        </p:nvSpPr>
        <p:spPr>
          <a:xfrm>
            <a:off x="2120654" y="4716487"/>
            <a:ext cx="8667751" cy="1341516"/>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r>
              <a:rPr lang="vi-VN" sz="3600" b="1" dirty="0">
                <a:solidFill>
                  <a:srgbClr val="002060"/>
                </a:solidFill>
                <a:latin typeface="Times New Roman" panose="02020603050405020304" pitchFamily="18" charset="0"/>
                <a:cs typeface="Times New Roman" panose="02020603050405020304" pitchFamily="18" charset="0"/>
              </a:rPr>
              <a:t>Dòng 5 :</a:t>
            </a:r>
            <a:r>
              <a:rPr lang="en-US" altLang="en-US" sz="3600" b="1" dirty="0">
                <a:solidFill>
                  <a:schemeClr val="tx1"/>
                </a:solidFill>
                <a:latin typeface="Times New Roman" panose="02020603050405020304" pitchFamily="18" charset="0"/>
                <a:cs typeface="Times New Roman" panose="02020603050405020304" pitchFamily="18" charset="0"/>
              </a:rPr>
              <a:t>Màu của quỳ tím khi nhúng vào </a:t>
            </a:r>
          </a:p>
          <a:p>
            <a:pPr algn="ctr">
              <a:spcBef>
                <a:spcPct val="0"/>
              </a:spcBef>
              <a:buFontTx/>
              <a:buNone/>
            </a:pPr>
            <a:r>
              <a:rPr lang="en-US" altLang="en-US" sz="3600" b="1" dirty="0">
                <a:solidFill>
                  <a:schemeClr val="tx1"/>
                </a:solidFill>
                <a:latin typeface="Times New Roman" panose="02020603050405020304" pitchFamily="18" charset="0"/>
                <a:cs typeface="Times New Roman" panose="02020603050405020304" pitchFamily="18" charset="0"/>
              </a:rPr>
              <a:t>dung dịch </a:t>
            </a:r>
            <a:r>
              <a:rPr lang="en-US" altLang="en-US" sz="3600" b="1" dirty="0" err="1">
                <a:solidFill>
                  <a:schemeClr val="tx1"/>
                </a:solidFill>
                <a:latin typeface="Times New Roman" panose="02020603050405020304" pitchFamily="18" charset="0"/>
                <a:cs typeface="Times New Roman" panose="02020603050405020304" pitchFamily="18" charset="0"/>
              </a:rPr>
              <a:t>HCl</a:t>
            </a:r>
            <a:r>
              <a:rPr lang="en-US" altLang="en-US" sz="3600" b="1" dirty="0">
                <a:solidFill>
                  <a:schemeClr val="tx1"/>
                </a:solidFill>
                <a:latin typeface="Times New Roman" panose="02020603050405020304" pitchFamily="18" charset="0"/>
                <a:cs typeface="Times New Roman" panose="02020603050405020304" pitchFamily="18" charset="0"/>
              </a:rPr>
              <a:t> ?</a:t>
            </a:r>
          </a:p>
        </p:txBody>
      </p:sp>
      <p:sp>
        <p:nvSpPr>
          <p:cNvPr id="25" name="SO 1">
            <a:extLst>
              <a:ext uri="{FF2B5EF4-FFF2-40B4-BE49-F238E27FC236}">
                <a16:creationId xmlns:a16="http://schemas.microsoft.com/office/drawing/2014/main" id="{B2C15E0F-5B9E-46F3-98E3-2C66B42D6EEB}"/>
              </a:ext>
            </a:extLst>
          </p:cNvPr>
          <p:cNvSpPr/>
          <p:nvPr/>
        </p:nvSpPr>
        <p:spPr>
          <a:xfrm>
            <a:off x="2537071" y="3288976"/>
            <a:ext cx="457200" cy="4572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6</a:t>
            </a:r>
          </a:p>
        </p:txBody>
      </p:sp>
      <p:sp>
        <p:nvSpPr>
          <p:cNvPr id="26" name="BANG CAU HOI">
            <a:extLst>
              <a:ext uri="{FF2B5EF4-FFF2-40B4-BE49-F238E27FC236}">
                <a16:creationId xmlns:a16="http://schemas.microsoft.com/office/drawing/2014/main" id="{724293B8-C45B-4B72-998A-5F78D9227563}"/>
              </a:ext>
            </a:extLst>
          </p:cNvPr>
          <p:cNvSpPr/>
          <p:nvPr/>
        </p:nvSpPr>
        <p:spPr>
          <a:xfrm>
            <a:off x="2106466" y="4708053"/>
            <a:ext cx="8667751" cy="1368948"/>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3600" b="1" dirty="0">
                <a:solidFill>
                  <a:srgbClr val="002060"/>
                </a:solidFill>
                <a:latin typeface="Times New Roman" panose="02020603050405020304" pitchFamily="18" charset="0"/>
                <a:cs typeface="Times New Roman" panose="02020603050405020304" pitchFamily="18" charset="0"/>
              </a:rPr>
              <a:t>Dòng 6 : </a:t>
            </a:r>
            <a:r>
              <a:rPr lang="en-US" altLang="en-US" sz="3600" b="1" dirty="0">
                <a:solidFill>
                  <a:schemeClr val="tx1"/>
                </a:solidFill>
                <a:latin typeface="Times New Roman" panose="02020603050405020304" pitchFamily="18" charset="0"/>
                <a:cs typeface="Times New Roman" panose="02020603050405020304" pitchFamily="18" charset="0"/>
              </a:rPr>
              <a:t>Màu của quỳ tím khi nhúng vào </a:t>
            </a:r>
          </a:p>
          <a:p>
            <a:pPr algn="ctr">
              <a:spcBef>
                <a:spcPct val="0"/>
              </a:spcBef>
            </a:pPr>
            <a:r>
              <a:rPr lang="en-US" altLang="en-US" sz="3600" b="1" dirty="0">
                <a:solidFill>
                  <a:schemeClr val="tx1"/>
                </a:solidFill>
                <a:latin typeface="Times New Roman" panose="02020603050405020304" pitchFamily="18" charset="0"/>
                <a:cs typeface="Times New Roman" panose="02020603050405020304" pitchFamily="18" charset="0"/>
              </a:rPr>
              <a:t>dung dịch </a:t>
            </a:r>
            <a:r>
              <a:rPr lang="en-US" altLang="en-US" sz="3600" b="1" dirty="0" err="1">
                <a:solidFill>
                  <a:schemeClr val="tx1"/>
                </a:solidFill>
                <a:latin typeface="Times New Roman" panose="02020603050405020304" pitchFamily="18" charset="0"/>
                <a:cs typeface="Times New Roman" panose="02020603050405020304" pitchFamily="18" charset="0"/>
              </a:rPr>
              <a:t>NaOH</a:t>
            </a:r>
            <a:r>
              <a:rPr lang="en-US" altLang="en-US" sz="3600" b="1" dirty="0">
                <a:solidFill>
                  <a:schemeClr val="tx1"/>
                </a:solidFill>
                <a:latin typeface="Times New Roman" panose="02020603050405020304" pitchFamily="18" charset="0"/>
                <a:cs typeface="Times New Roman" panose="02020603050405020304" pitchFamily="18" charset="0"/>
              </a:rPr>
              <a:t> ?</a:t>
            </a:r>
          </a:p>
        </p:txBody>
      </p:sp>
      <p:sp>
        <p:nvSpPr>
          <p:cNvPr id="27" name="SO 1">
            <a:extLst>
              <a:ext uri="{FF2B5EF4-FFF2-40B4-BE49-F238E27FC236}">
                <a16:creationId xmlns:a16="http://schemas.microsoft.com/office/drawing/2014/main" id="{D1FF461F-27DF-4886-BCCD-D6B494FE9075}"/>
              </a:ext>
            </a:extLst>
          </p:cNvPr>
          <p:cNvSpPr/>
          <p:nvPr/>
        </p:nvSpPr>
        <p:spPr>
          <a:xfrm>
            <a:off x="2537071" y="3757663"/>
            <a:ext cx="457200" cy="4572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7</a:t>
            </a:r>
          </a:p>
        </p:txBody>
      </p:sp>
      <p:graphicFrame>
        <p:nvGraphicFramePr>
          <p:cNvPr id="31" name="Table 30">
            <a:extLst>
              <a:ext uri="{FF2B5EF4-FFF2-40B4-BE49-F238E27FC236}">
                <a16:creationId xmlns:a16="http://schemas.microsoft.com/office/drawing/2014/main" id="{A3969910-3E7B-4BBE-AFC8-387C40E8370C}"/>
              </a:ext>
            </a:extLst>
          </p:cNvPr>
          <p:cNvGraphicFramePr>
            <a:graphicFrameLocks noGrp="1"/>
          </p:cNvGraphicFramePr>
          <p:nvPr/>
        </p:nvGraphicFramePr>
        <p:xfrm>
          <a:off x="5997329" y="936355"/>
          <a:ext cx="3538560" cy="457200"/>
        </p:xfrm>
        <a:graphic>
          <a:graphicData uri="http://schemas.openxmlformats.org/drawingml/2006/table">
            <a:tbl>
              <a:tblPr firstRow="1" bandRow="1">
                <a:tableStyleId>{5C22544A-7EE6-4342-B048-85BDC9FD1C3A}</a:tableStyleId>
              </a:tblPr>
              <a:tblGrid>
                <a:gridCol w="442320">
                  <a:extLst>
                    <a:ext uri="{9D8B030D-6E8A-4147-A177-3AD203B41FA5}">
                      <a16:colId xmlns:a16="http://schemas.microsoft.com/office/drawing/2014/main" val="899502890"/>
                    </a:ext>
                  </a:extLst>
                </a:gridCol>
                <a:gridCol w="442320">
                  <a:extLst>
                    <a:ext uri="{9D8B030D-6E8A-4147-A177-3AD203B41FA5}">
                      <a16:colId xmlns:a16="http://schemas.microsoft.com/office/drawing/2014/main" val="2737658015"/>
                    </a:ext>
                  </a:extLst>
                </a:gridCol>
                <a:gridCol w="442320">
                  <a:extLst>
                    <a:ext uri="{9D8B030D-6E8A-4147-A177-3AD203B41FA5}">
                      <a16:colId xmlns:a16="http://schemas.microsoft.com/office/drawing/2014/main" val="3072471778"/>
                    </a:ext>
                  </a:extLst>
                </a:gridCol>
                <a:gridCol w="442320">
                  <a:extLst>
                    <a:ext uri="{9D8B030D-6E8A-4147-A177-3AD203B41FA5}">
                      <a16:colId xmlns:a16="http://schemas.microsoft.com/office/drawing/2014/main" val="2300792691"/>
                    </a:ext>
                  </a:extLst>
                </a:gridCol>
                <a:gridCol w="442320">
                  <a:extLst>
                    <a:ext uri="{9D8B030D-6E8A-4147-A177-3AD203B41FA5}">
                      <a16:colId xmlns:a16="http://schemas.microsoft.com/office/drawing/2014/main" val="1551237861"/>
                    </a:ext>
                  </a:extLst>
                </a:gridCol>
                <a:gridCol w="442320">
                  <a:extLst>
                    <a:ext uri="{9D8B030D-6E8A-4147-A177-3AD203B41FA5}">
                      <a16:colId xmlns:a16="http://schemas.microsoft.com/office/drawing/2014/main" val="2875667979"/>
                    </a:ext>
                  </a:extLst>
                </a:gridCol>
                <a:gridCol w="442320">
                  <a:extLst>
                    <a:ext uri="{9D8B030D-6E8A-4147-A177-3AD203B41FA5}">
                      <a16:colId xmlns:a16="http://schemas.microsoft.com/office/drawing/2014/main" val="854090849"/>
                    </a:ext>
                  </a:extLst>
                </a:gridCol>
                <a:gridCol w="442320">
                  <a:extLst>
                    <a:ext uri="{9D8B030D-6E8A-4147-A177-3AD203B41FA5}">
                      <a16:colId xmlns:a16="http://schemas.microsoft.com/office/drawing/2014/main" val="2127409683"/>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sp>
        <p:nvSpPr>
          <p:cNvPr id="28" name="BANG CAU HOI">
            <a:extLst>
              <a:ext uri="{FF2B5EF4-FFF2-40B4-BE49-F238E27FC236}">
                <a16:creationId xmlns:a16="http://schemas.microsoft.com/office/drawing/2014/main" id="{B6093A53-3305-482A-A70F-22A8E4BFE8F9}"/>
              </a:ext>
            </a:extLst>
          </p:cNvPr>
          <p:cNvSpPr/>
          <p:nvPr/>
        </p:nvSpPr>
        <p:spPr>
          <a:xfrm>
            <a:off x="2120654" y="4682673"/>
            <a:ext cx="8667751" cy="1370808"/>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3600" b="1" dirty="0">
                <a:solidFill>
                  <a:srgbClr val="002060"/>
                </a:solidFill>
                <a:latin typeface="Times New Roman" panose="02020603050405020304" pitchFamily="18" charset="0"/>
                <a:cs typeface="Times New Roman" panose="02020603050405020304" pitchFamily="18" charset="0"/>
              </a:rPr>
              <a:t>Dòng 7 :</a:t>
            </a:r>
            <a:r>
              <a:rPr lang="en-US" altLang="en-US" sz="3600" b="1" dirty="0">
                <a:solidFill>
                  <a:schemeClr val="tx1"/>
                </a:solidFill>
                <a:latin typeface="Times New Roman" panose="02020603050405020304" pitchFamily="18" charset="0"/>
                <a:cs typeface="Times New Roman" panose="02020603050405020304" pitchFamily="18" charset="0"/>
              </a:rPr>
              <a:t> Một trong những điều kiện của sản phẩm để phản ứng trao đổi xảy ra? </a:t>
            </a:r>
          </a:p>
        </p:txBody>
      </p:sp>
      <p:graphicFrame>
        <p:nvGraphicFramePr>
          <p:cNvPr id="32" name="Table 31">
            <a:extLst>
              <a:ext uri="{FF2B5EF4-FFF2-40B4-BE49-F238E27FC236}">
                <a16:creationId xmlns:a16="http://schemas.microsoft.com/office/drawing/2014/main" id="{61548F70-A63A-474C-AF78-525FFBDB086D}"/>
              </a:ext>
            </a:extLst>
          </p:cNvPr>
          <p:cNvGraphicFramePr>
            <a:graphicFrameLocks noGrp="1"/>
          </p:cNvGraphicFramePr>
          <p:nvPr/>
        </p:nvGraphicFramePr>
        <p:xfrm>
          <a:off x="4898572" y="1406773"/>
          <a:ext cx="2013162" cy="467532"/>
        </p:xfrm>
        <a:graphic>
          <a:graphicData uri="http://schemas.openxmlformats.org/drawingml/2006/table">
            <a:tbl>
              <a:tblPr firstRow="1" bandRow="1">
                <a:tableStyleId>{5C22544A-7EE6-4342-B048-85BDC9FD1C3A}</a:tableStyleId>
              </a:tblPr>
              <a:tblGrid>
                <a:gridCol w="486087">
                  <a:extLst>
                    <a:ext uri="{9D8B030D-6E8A-4147-A177-3AD203B41FA5}">
                      <a16:colId xmlns:a16="http://schemas.microsoft.com/office/drawing/2014/main" val="899502890"/>
                    </a:ext>
                  </a:extLst>
                </a:gridCol>
                <a:gridCol w="584379">
                  <a:extLst>
                    <a:ext uri="{9D8B030D-6E8A-4147-A177-3AD203B41FA5}">
                      <a16:colId xmlns:a16="http://schemas.microsoft.com/office/drawing/2014/main" val="4106467054"/>
                    </a:ext>
                  </a:extLst>
                </a:gridCol>
                <a:gridCol w="483679">
                  <a:extLst>
                    <a:ext uri="{9D8B030D-6E8A-4147-A177-3AD203B41FA5}">
                      <a16:colId xmlns:a16="http://schemas.microsoft.com/office/drawing/2014/main" val="2737658015"/>
                    </a:ext>
                  </a:extLst>
                </a:gridCol>
                <a:gridCol w="459017">
                  <a:extLst>
                    <a:ext uri="{9D8B030D-6E8A-4147-A177-3AD203B41FA5}">
                      <a16:colId xmlns:a16="http://schemas.microsoft.com/office/drawing/2014/main" val="3072471778"/>
                    </a:ext>
                  </a:extLst>
                </a:gridCol>
              </a:tblGrid>
              <a:tr h="467532">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3" name="Table 32">
            <a:extLst>
              <a:ext uri="{FF2B5EF4-FFF2-40B4-BE49-F238E27FC236}">
                <a16:creationId xmlns:a16="http://schemas.microsoft.com/office/drawing/2014/main" id="{A23EA23F-848A-4C7C-B6C3-C10C29325095}"/>
              </a:ext>
            </a:extLst>
          </p:cNvPr>
          <p:cNvGraphicFramePr>
            <a:graphicFrameLocks noGrp="1"/>
          </p:cNvGraphicFramePr>
          <p:nvPr/>
        </p:nvGraphicFramePr>
        <p:xfrm>
          <a:off x="5997329" y="1871783"/>
          <a:ext cx="1828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4" name="Table 33">
            <a:extLst>
              <a:ext uri="{FF2B5EF4-FFF2-40B4-BE49-F238E27FC236}">
                <a16:creationId xmlns:a16="http://schemas.microsoft.com/office/drawing/2014/main" id="{8BE67180-47FA-4817-940E-F8DF1289FBC1}"/>
              </a:ext>
            </a:extLst>
          </p:cNvPr>
          <p:cNvGraphicFramePr>
            <a:graphicFrameLocks noGrp="1"/>
          </p:cNvGraphicFramePr>
          <p:nvPr/>
        </p:nvGraphicFramePr>
        <p:xfrm>
          <a:off x="4168529" y="2363664"/>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5" name="Table 34">
            <a:extLst>
              <a:ext uri="{FF2B5EF4-FFF2-40B4-BE49-F238E27FC236}">
                <a16:creationId xmlns:a16="http://schemas.microsoft.com/office/drawing/2014/main" id="{DF3E1DE1-3E2E-490B-8356-B73A8135A9D7}"/>
              </a:ext>
            </a:extLst>
          </p:cNvPr>
          <p:cNvGraphicFramePr>
            <a:graphicFrameLocks noGrp="1"/>
          </p:cNvGraphicFramePr>
          <p:nvPr/>
        </p:nvGraphicFramePr>
        <p:xfrm>
          <a:off x="5533033" y="2833361"/>
          <a:ext cx="914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36" name="Table 35">
            <a:extLst>
              <a:ext uri="{FF2B5EF4-FFF2-40B4-BE49-F238E27FC236}">
                <a16:creationId xmlns:a16="http://schemas.microsoft.com/office/drawing/2014/main" id="{804F42DD-5135-4B46-81C7-3F49316C71C9}"/>
              </a:ext>
            </a:extLst>
          </p:cNvPr>
          <p:cNvGraphicFramePr>
            <a:graphicFrameLocks noGrp="1"/>
          </p:cNvGraphicFramePr>
          <p:nvPr/>
        </p:nvGraphicFramePr>
        <p:xfrm>
          <a:off x="5540129" y="3291345"/>
          <a:ext cx="18288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1940489985"/>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7" name="Table 36">
            <a:extLst>
              <a:ext uri="{FF2B5EF4-FFF2-40B4-BE49-F238E27FC236}">
                <a16:creationId xmlns:a16="http://schemas.microsoft.com/office/drawing/2014/main" id="{71E332DB-431F-4D54-B62D-E11CFECAEDAE}"/>
              </a:ext>
            </a:extLst>
          </p:cNvPr>
          <p:cNvGraphicFramePr>
            <a:graphicFrameLocks noGrp="1"/>
          </p:cNvGraphicFramePr>
          <p:nvPr/>
        </p:nvGraphicFramePr>
        <p:xfrm>
          <a:off x="3232550" y="3738224"/>
          <a:ext cx="3227231" cy="457200"/>
        </p:xfrm>
        <a:graphic>
          <a:graphicData uri="http://schemas.openxmlformats.org/drawingml/2006/table">
            <a:tbl>
              <a:tblPr firstRow="1" bandRow="1">
                <a:tableStyleId>{5C22544A-7EE6-4342-B048-85BDC9FD1C3A}</a:tableStyleId>
              </a:tblPr>
              <a:tblGrid>
                <a:gridCol w="461033">
                  <a:extLst>
                    <a:ext uri="{9D8B030D-6E8A-4147-A177-3AD203B41FA5}">
                      <a16:colId xmlns:a16="http://schemas.microsoft.com/office/drawing/2014/main" val="250018407"/>
                    </a:ext>
                  </a:extLst>
                </a:gridCol>
                <a:gridCol w="461033">
                  <a:extLst>
                    <a:ext uri="{9D8B030D-6E8A-4147-A177-3AD203B41FA5}">
                      <a16:colId xmlns:a16="http://schemas.microsoft.com/office/drawing/2014/main" val="1177080933"/>
                    </a:ext>
                  </a:extLst>
                </a:gridCol>
                <a:gridCol w="461033">
                  <a:extLst>
                    <a:ext uri="{9D8B030D-6E8A-4147-A177-3AD203B41FA5}">
                      <a16:colId xmlns:a16="http://schemas.microsoft.com/office/drawing/2014/main" val="2426575760"/>
                    </a:ext>
                  </a:extLst>
                </a:gridCol>
                <a:gridCol w="461033">
                  <a:extLst>
                    <a:ext uri="{9D8B030D-6E8A-4147-A177-3AD203B41FA5}">
                      <a16:colId xmlns:a16="http://schemas.microsoft.com/office/drawing/2014/main" val="899502890"/>
                    </a:ext>
                  </a:extLst>
                </a:gridCol>
                <a:gridCol w="461033">
                  <a:extLst>
                    <a:ext uri="{9D8B030D-6E8A-4147-A177-3AD203B41FA5}">
                      <a16:colId xmlns:a16="http://schemas.microsoft.com/office/drawing/2014/main" val="2737658015"/>
                    </a:ext>
                  </a:extLst>
                </a:gridCol>
                <a:gridCol w="461033">
                  <a:extLst>
                    <a:ext uri="{9D8B030D-6E8A-4147-A177-3AD203B41FA5}">
                      <a16:colId xmlns:a16="http://schemas.microsoft.com/office/drawing/2014/main" val="3072471778"/>
                    </a:ext>
                  </a:extLst>
                </a:gridCol>
                <a:gridCol w="461033">
                  <a:extLst>
                    <a:ext uri="{9D8B030D-6E8A-4147-A177-3AD203B41FA5}">
                      <a16:colId xmlns:a16="http://schemas.microsoft.com/office/drawing/2014/main" val="2300792691"/>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40" name="Rectangle 39">
            <a:extLst>
              <a:ext uri="{FF2B5EF4-FFF2-40B4-BE49-F238E27FC236}">
                <a16:creationId xmlns:a16="http://schemas.microsoft.com/office/drawing/2014/main" id="{0F5D32D8-874D-4431-BCF9-B9B8EC6C9F08}"/>
              </a:ext>
            </a:extLst>
          </p:cNvPr>
          <p:cNvSpPr/>
          <p:nvPr/>
        </p:nvSpPr>
        <p:spPr>
          <a:xfrm>
            <a:off x="649122" y="206192"/>
            <a:ext cx="5347939"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TRÒ CH</a:t>
            </a:r>
            <a:r>
              <a:rPr lang="vi-VN" sz="3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Ơ</a:t>
            </a:r>
            <a:r>
              <a:rPr lang="en-US" sz="3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 GIẢI Ô CHỮ</a:t>
            </a:r>
          </a:p>
        </p:txBody>
      </p:sp>
      <p:sp>
        <p:nvSpPr>
          <p:cNvPr id="38" name="SO 1">
            <a:extLst>
              <a:ext uri="{FF2B5EF4-FFF2-40B4-BE49-F238E27FC236}">
                <a16:creationId xmlns:a16="http://schemas.microsoft.com/office/drawing/2014/main" id="{4A20E550-B7DC-4BD0-A2B7-A8E53D50887C}"/>
              </a:ext>
            </a:extLst>
          </p:cNvPr>
          <p:cNvSpPr/>
          <p:nvPr/>
        </p:nvSpPr>
        <p:spPr>
          <a:xfrm>
            <a:off x="5905149" y="242924"/>
            <a:ext cx="609600" cy="609600"/>
          </a:xfrm>
          <a:prstGeom prst="ellipse">
            <a:avLst/>
          </a:prstGeom>
          <a:solidFill>
            <a:srgbClr val="EB05E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8</a:t>
            </a:r>
          </a:p>
        </p:txBody>
      </p:sp>
    </p:spTree>
    <p:extLst>
      <p:ext uri="{BB962C8B-B14F-4D97-AF65-F5344CB8AC3E}">
        <p14:creationId xmlns:p14="http://schemas.microsoft.com/office/powerpoint/2010/main" val="431036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5.55556E-7 -4.93827E-7 L 5.55556E-7 -0.07222 " pathEditMode="relative" rAng="0" ptsTypes="AA">
                                      <p:cBhvr>
                                        <p:cTn id="6" dur="250" accel="50000" decel="50000" autoRev="1" fill="hold">
                                          <p:stCondLst>
                                            <p:cond delay="0"/>
                                          </p:stCondLst>
                                        </p:cTn>
                                        <p:tgtEl>
                                          <p:spTgt spid="40"/>
                                        </p:tgtEl>
                                        <p:attrNameLst>
                                          <p:attrName>ppt_x</p:attrName>
                                          <p:attrName>ppt_y</p:attrName>
                                        </p:attrNameLst>
                                      </p:cBhvr>
                                      <p:rCtr x="0" y="-3611"/>
                                    </p:animMotion>
                                    <p:animRot by="1500000">
                                      <p:cBhvr>
                                        <p:cTn id="7" dur="125" fill="hold">
                                          <p:stCondLst>
                                            <p:cond delay="0"/>
                                          </p:stCondLst>
                                        </p:cTn>
                                        <p:tgtEl>
                                          <p:spTgt spid="40"/>
                                        </p:tgtEl>
                                        <p:attrNameLst>
                                          <p:attrName>r</p:attrName>
                                        </p:attrNameLst>
                                      </p:cBhvr>
                                    </p:animRot>
                                    <p:animRot by="-1500000">
                                      <p:cBhvr>
                                        <p:cTn id="8" dur="125" fill="hold">
                                          <p:stCondLst>
                                            <p:cond delay="125"/>
                                          </p:stCondLst>
                                        </p:cTn>
                                        <p:tgtEl>
                                          <p:spTgt spid="40"/>
                                        </p:tgtEl>
                                        <p:attrNameLst>
                                          <p:attrName>r</p:attrName>
                                        </p:attrNameLst>
                                      </p:cBhvr>
                                    </p:animRot>
                                    <p:animRot by="-1500000">
                                      <p:cBhvr>
                                        <p:cTn id="9" dur="125" fill="hold">
                                          <p:stCondLst>
                                            <p:cond delay="250"/>
                                          </p:stCondLst>
                                        </p:cTn>
                                        <p:tgtEl>
                                          <p:spTgt spid="40"/>
                                        </p:tgtEl>
                                        <p:attrNameLst>
                                          <p:attrName>r</p:attrName>
                                        </p:attrNameLst>
                                      </p:cBhvr>
                                    </p:animRot>
                                    <p:animRot by="1500000">
                                      <p:cBhvr>
                                        <p:cTn id="10" dur="125" fill="hold">
                                          <p:stCondLst>
                                            <p:cond delay="375"/>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14"/>
                                        </p:tgtEl>
                                        <p:attrNameLst>
                                          <p:attrName>fillcolor</p:attrName>
                                        </p:attrNameLst>
                                      </p:cBhvr>
                                      <p:to>
                                        <a:srgbClr val="000000"/>
                                      </p:to>
                                    </p:animClr>
                                    <p:set>
                                      <p:cBhvr>
                                        <p:cTn id="16" dur="500" fill="hold"/>
                                        <p:tgtEl>
                                          <p:spTgt spid="14"/>
                                        </p:tgtEl>
                                        <p:attrNameLst>
                                          <p:attrName>fill.type</p:attrName>
                                        </p:attrNameLst>
                                      </p:cBhvr>
                                      <p:to>
                                        <p:strVal val="solid"/>
                                      </p:to>
                                    </p:set>
                                    <p:set>
                                      <p:cBhvr>
                                        <p:cTn id="17" dur="500" fill="hold"/>
                                        <p:tgtEl>
                                          <p:spTgt spid="14"/>
                                        </p:tgtEl>
                                        <p:attrNameLst>
                                          <p:attrName>fill.on</p:attrName>
                                        </p:attrNameLst>
                                      </p:cBhvr>
                                      <p:to>
                                        <p:strVal val="true"/>
                                      </p:to>
                                    </p:set>
                                  </p:childTnLst>
                                </p:cTn>
                              </p:par>
                            </p:childTnLst>
                          </p:cTn>
                        </p:par>
                        <p:par>
                          <p:cTn id="18" fill="hold">
                            <p:stCondLst>
                              <p:cond delay="500"/>
                            </p:stCondLst>
                            <p:childTnLst>
                              <p:par>
                                <p:cTn id="19" presetID="37"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900" decel="100000" fill="hold"/>
                                        <p:tgtEl>
                                          <p:spTgt spid="1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37" presetClass="exit" presetSubtype="0" fill="hold" grpId="1" nodeType="clickEffect">
                                  <p:stCondLst>
                                    <p:cond delay="0"/>
                                  </p:stCondLst>
                                  <p:childTnLst>
                                    <p:animEffect transition="out" filter="fade">
                                      <p:cBhvr>
                                        <p:cTn id="29" dur="1000"/>
                                        <p:tgtEl>
                                          <p:spTgt spid="15"/>
                                        </p:tgtEl>
                                      </p:cBhvr>
                                    </p:animEffect>
                                    <p:anim calcmode="lin" valueType="num">
                                      <p:cBhvr>
                                        <p:cTn id="30" dur="1000"/>
                                        <p:tgtEl>
                                          <p:spTgt spid="15"/>
                                        </p:tgtEl>
                                        <p:attrNameLst>
                                          <p:attrName>ppt_x</p:attrName>
                                        </p:attrNameLst>
                                      </p:cBhvr>
                                      <p:tavLst>
                                        <p:tav tm="0">
                                          <p:val>
                                            <p:strVal val="ppt_x"/>
                                          </p:val>
                                        </p:tav>
                                        <p:tav tm="100000">
                                          <p:val>
                                            <p:strVal val="ppt_x"/>
                                          </p:val>
                                        </p:tav>
                                      </p:tavLst>
                                    </p:anim>
                                    <p:anim calcmode="lin" valueType="num">
                                      <p:cBhvr>
                                        <p:cTn id="31" dur="100" decel="100000"/>
                                        <p:tgtEl>
                                          <p:spTgt spid="15"/>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15"/>
                                        </p:tgtEl>
                                        <p:attrNameLst>
                                          <p:attrName>ppt_y</p:attrName>
                                        </p:attrNameLst>
                                      </p:cBhvr>
                                      <p:tavLst>
                                        <p:tav tm="0">
                                          <p:val>
                                            <p:strVal val="ppt_y"/>
                                          </p:val>
                                        </p:tav>
                                        <p:tav tm="100000">
                                          <p:val>
                                            <p:strVal val="ppt_y+1"/>
                                          </p:val>
                                        </p:tav>
                                      </p:tavLst>
                                    </p:anim>
                                    <p:set>
                                      <p:cBhvr>
                                        <p:cTn id="33"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16"/>
                                        </p:tgtEl>
                                        <p:attrNameLst>
                                          <p:attrName>fillcolor</p:attrName>
                                        </p:attrNameLst>
                                      </p:cBhvr>
                                      <p:to>
                                        <a:srgbClr val="000000"/>
                                      </p:to>
                                    </p:animClr>
                                    <p:set>
                                      <p:cBhvr>
                                        <p:cTn id="39" dur="500" fill="hold"/>
                                        <p:tgtEl>
                                          <p:spTgt spid="16"/>
                                        </p:tgtEl>
                                        <p:attrNameLst>
                                          <p:attrName>fill.type</p:attrName>
                                        </p:attrNameLst>
                                      </p:cBhvr>
                                      <p:to>
                                        <p:strVal val="solid"/>
                                      </p:to>
                                    </p:set>
                                    <p:set>
                                      <p:cBhvr>
                                        <p:cTn id="40" dur="500" fill="hold"/>
                                        <p:tgtEl>
                                          <p:spTgt spid="16"/>
                                        </p:tgtEl>
                                        <p:attrNameLst>
                                          <p:attrName>fill.on</p:attrName>
                                        </p:attrNameLst>
                                      </p:cBhvr>
                                      <p:to>
                                        <p:strVal val="true"/>
                                      </p:to>
                                    </p:set>
                                  </p:childTnLst>
                                </p:cTn>
                              </p:par>
                            </p:childTnLst>
                          </p:cTn>
                        </p:par>
                        <p:par>
                          <p:cTn id="41" fill="hold">
                            <p:stCondLst>
                              <p:cond delay="500"/>
                            </p:stCondLst>
                            <p:childTnLst>
                              <p:par>
                                <p:cTn id="42" presetID="37"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900" decel="100000" fill="hold"/>
                                        <p:tgtEl>
                                          <p:spTgt spid="17"/>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37" presetClass="exit" presetSubtype="0" fill="hold" grpId="1" nodeType="clickEffect">
                                  <p:stCondLst>
                                    <p:cond delay="0"/>
                                  </p:stCondLst>
                                  <p:childTnLst>
                                    <p:animEffect transition="out" filter="fade">
                                      <p:cBhvr>
                                        <p:cTn id="52" dur="1000"/>
                                        <p:tgtEl>
                                          <p:spTgt spid="17"/>
                                        </p:tgtEl>
                                      </p:cBhvr>
                                    </p:animEffect>
                                    <p:anim calcmode="lin" valueType="num">
                                      <p:cBhvr>
                                        <p:cTn id="53" dur="1000"/>
                                        <p:tgtEl>
                                          <p:spTgt spid="17"/>
                                        </p:tgtEl>
                                        <p:attrNameLst>
                                          <p:attrName>ppt_x</p:attrName>
                                        </p:attrNameLst>
                                      </p:cBhvr>
                                      <p:tavLst>
                                        <p:tav tm="0">
                                          <p:val>
                                            <p:strVal val="ppt_x"/>
                                          </p:val>
                                        </p:tav>
                                        <p:tav tm="100000">
                                          <p:val>
                                            <p:strVal val="ppt_x"/>
                                          </p:val>
                                        </p:tav>
                                      </p:tavLst>
                                    </p:anim>
                                    <p:anim calcmode="lin" valueType="num">
                                      <p:cBhvr>
                                        <p:cTn id="54" dur="100" decel="100000"/>
                                        <p:tgtEl>
                                          <p:spTgt spid="17"/>
                                        </p:tgtEl>
                                        <p:attrNameLst>
                                          <p:attrName>ppt_y</p:attrName>
                                        </p:attrNameLst>
                                      </p:cBhvr>
                                      <p:tavLst>
                                        <p:tav tm="0">
                                          <p:val>
                                            <p:strVal val="ppt_y"/>
                                          </p:val>
                                        </p:tav>
                                        <p:tav tm="100000">
                                          <p:val>
                                            <p:strVal val="ppt_y-.03"/>
                                          </p:val>
                                        </p:tav>
                                      </p:tavLst>
                                    </p:anim>
                                    <p:anim calcmode="lin" valueType="num">
                                      <p:cBhvr>
                                        <p:cTn id="55" dur="900" accel="100000">
                                          <p:stCondLst>
                                            <p:cond delay="100"/>
                                          </p:stCondLst>
                                        </p:cTn>
                                        <p:tgtEl>
                                          <p:spTgt spid="17"/>
                                        </p:tgtEl>
                                        <p:attrNameLst>
                                          <p:attrName>ppt_y</p:attrName>
                                        </p:attrNameLst>
                                      </p:cBhvr>
                                      <p:tavLst>
                                        <p:tav tm="0">
                                          <p:val>
                                            <p:strVal val="ppt_y"/>
                                          </p:val>
                                        </p:tav>
                                        <p:tav tm="100000">
                                          <p:val>
                                            <p:strVal val="ppt_y+1"/>
                                          </p:val>
                                        </p:tav>
                                      </p:tavLst>
                                    </p:anim>
                                    <p:set>
                                      <p:cBhvr>
                                        <p:cTn id="56"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9"/>
                                        </p:tgtEl>
                                        <p:attrNameLst>
                                          <p:attrName>fillcolor</p:attrName>
                                        </p:attrNameLst>
                                      </p:cBhvr>
                                      <p:to>
                                        <a:srgbClr val="000000"/>
                                      </p:to>
                                    </p:animClr>
                                    <p:set>
                                      <p:cBhvr>
                                        <p:cTn id="62" dur="500" fill="hold"/>
                                        <p:tgtEl>
                                          <p:spTgt spid="19"/>
                                        </p:tgtEl>
                                        <p:attrNameLst>
                                          <p:attrName>fill.type</p:attrName>
                                        </p:attrNameLst>
                                      </p:cBhvr>
                                      <p:to>
                                        <p:strVal val="solid"/>
                                      </p:to>
                                    </p:set>
                                    <p:set>
                                      <p:cBhvr>
                                        <p:cTn id="63" dur="500" fill="hold"/>
                                        <p:tgtEl>
                                          <p:spTgt spid="19"/>
                                        </p:tgtEl>
                                        <p:attrNameLst>
                                          <p:attrName>fill.on</p:attrName>
                                        </p:attrNameLst>
                                      </p:cBhvr>
                                      <p:to>
                                        <p:strVal val="true"/>
                                      </p:to>
                                    </p:set>
                                  </p:childTnLst>
                                </p:cTn>
                              </p:par>
                            </p:childTnLst>
                          </p:cTn>
                        </p:par>
                        <p:par>
                          <p:cTn id="64" fill="hold">
                            <p:stCondLst>
                              <p:cond delay="500"/>
                            </p:stCondLst>
                            <p:childTnLst>
                              <p:par>
                                <p:cTn id="65" presetID="37"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900" decel="100000" fill="hold"/>
                                        <p:tgtEl>
                                          <p:spTgt spid="20"/>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37" presetClass="exit" presetSubtype="0" fill="hold" grpId="1" nodeType="clickEffect">
                                  <p:stCondLst>
                                    <p:cond delay="0"/>
                                  </p:stCondLst>
                                  <p:childTnLst>
                                    <p:animEffect transition="out" filter="fade">
                                      <p:cBhvr>
                                        <p:cTn id="75" dur="1000"/>
                                        <p:tgtEl>
                                          <p:spTgt spid="20"/>
                                        </p:tgtEl>
                                      </p:cBhvr>
                                    </p:animEffect>
                                    <p:anim calcmode="lin" valueType="num">
                                      <p:cBhvr>
                                        <p:cTn id="76" dur="1000"/>
                                        <p:tgtEl>
                                          <p:spTgt spid="20"/>
                                        </p:tgtEl>
                                        <p:attrNameLst>
                                          <p:attrName>ppt_x</p:attrName>
                                        </p:attrNameLst>
                                      </p:cBhvr>
                                      <p:tavLst>
                                        <p:tav tm="0">
                                          <p:val>
                                            <p:strVal val="ppt_x"/>
                                          </p:val>
                                        </p:tav>
                                        <p:tav tm="100000">
                                          <p:val>
                                            <p:strVal val="ppt_x"/>
                                          </p:val>
                                        </p:tav>
                                      </p:tavLst>
                                    </p:anim>
                                    <p:anim calcmode="lin" valueType="num">
                                      <p:cBhvr>
                                        <p:cTn id="77" dur="100" decel="100000"/>
                                        <p:tgtEl>
                                          <p:spTgt spid="20"/>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20"/>
                                        </p:tgtEl>
                                        <p:attrNameLst>
                                          <p:attrName>ppt_y</p:attrName>
                                        </p:attrNameLst>
                                      </p:cBhvr>
                                      <p:tavLst>
                                        <p:tav tm="0">
                                          <p:val>
                                            <p:strVal val="ppt_y"/>
                                          </p:val>
                                        </p:tav>
                                        <p:tav tm="100000">
                                          <p:val>
                                            <p:strVal val="ppt_y+1"/>
                                          </p:val>
                                        </p:tav>
                                      </p:tavLst>
                                    </p:anim>
                                    <p:set>
                                      <p:cBhvr>
                                        <p:cTn id="79"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21"/>
                                        </p:tgtEl>
                                        <p:attrNameLst>
                                          <p:attrName>fillcolor</p:attrName>
                                        </p:attrNameLst>
                                      </p:cBhvr>
                                      <p:to>
                                        <a:srgbClr val="000000"/>
                                      </p:to>
                                    </p:animClr>
                                    <p:set>
                                      <p:cBhvr>
                                        <p:cTn id="85" dur="500" fill="hold"/>
                                        <p:tgtEl>
                                          <p:spTgt spid="21"/>
                                        </p:tgtEl>
                                        <p:attrNameLst>
                                          <p:attrName>fill.type</p:attrName>
                                        </p:attrNameLst>
                                      </p:cBhvr>
                                      <p:to>
                                        <p:strVal val="solid"/>
                                      </p:to>
                                    </p:set>
                                    <p:set>
                                      <p:cBhvr>
                                        <p:cTn id="86" dur="500" fill="hold"/>
                                        <p:tgtEl>
                                          <p:spTgt spid="21"/>
                                        </p:tgtEl>
                                        <p:attrNameLst>
                                          <p:attrName>fill.on</p:attrName>
                                        </p:attrNameLst>
                                      </p:cBhvr>
                                      <p:to>
                                        <p:strVal val="true"/>
                                      </p:to>
                                    </p:set>
                                  </p:childTnLst>
                                </p:cTn>
                              </p:par>
                            </p:childTnLst>
                          </p:cTn>
                        </p:par>
                        <p:par>
                          <p:cTn id="87" fill="hold">
                            <p:stCondLst>
                              <p:cond delay="500"/>
                            </p:stCondLst>
                            <p:childTnLst>
                              <p:par>
                                <p:cTn id="88" presetID="37" presetClass="entr" presetSubtype="0" fill="hold" grpId="0" nodeType="after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fade">
                                      <p:cBhvr>
                                        <p:cTn id="90" dur="1000"/>
                                        <p:tgtEl>
                                          <p:spTgt spid="22"/>
                                        </p:tgtEl>
                                      </p:cBhvr>
                                    </p:animEffect>
                                    <p:anim calcmode="lin" valueType="num">
                                      <p:cBhvr>
                                        <p:cTn id="91" dur="1000" fill="hold"/>
                                        <p:tgtEl>
                                          <p:spTgt spid="22"/>
                                        </p:tgtEl>
                                        <p:attrNameLst>
                                          <p:attrName>ppt_x</p:attrName>
                                        </p:attrNameLst>
                                      </p:cBhvr>
                                      <p:tavLst>
                                        <p:tav tm="0">
                                          <p:val>
                                            <p:strVal val="#ppt_x"/>
                                          </p:val>
                                        </p:tav>
                                        <p:tav tm="100000">
                                          <p:val>
                                            <p:strVal val="#ppt_x"/>
                                          </p:val>
                                        </p:tav>
                                      </p:tavLst>
                                    </p:anim>
                                    <p:anim calcmode="lin" valueType="num">
                                      <p:cBhvr>
                                        <p:cTn id="92" dur="900" decel="100000" fill="hold"/>
                                        <p:tgtEl>
                                          <p:spTgt spid="22"/>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1"/>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37" presetClass="exit" presetSubtype="0" fill="hold" grpId="1" nodeType="clickEffect">
                                  <p:stCondLst>
                                    <p:cond delay="0"/>
                                  </p:stCondLst>
                                  <p:childTnLst>
                                    <p:animEffect transition="out" filter="fade">
                                      <p:cBhvr>
                                        <p:cTn id="98" dur="1000"/>
                                        <p:tgtEl>
                                          <p:spTgt spid="22"/>
                                        </p:tgtEl>
                                      </p:cBhvr>
                                    </p:animEffect>
                                    <p:anim calcmode="lin" valueType="num">
                                      <p:cBhvr>
                                        <p:cTn id="99" dur="1000"/>
                                        <p:tgtEl>
                                          <p:spTgt spid="22"/>
                                        </p:tgtEl>
                                        <p:attrNameLst>
                                          <p:attrName>ppt_x</p:attrName>
                                        </p:attrNameLst>
                                      </p:cBhvr>
                                      <p:tavLst>
                                        <p:tav tm="0">
                                          <p:val>
                                            <p:strVal val="ppt_x"/>
                                          </p:val>
                                        </p:tav>
                                        <p:tav tm="100000">
                                          <p:val>
                                            <p:strVal val="ppt_x"/>
                                          </p:val>
                                        </p:tav>
                                      </p:tavLst>
                                    </p:anim>
                                    <p:anim calcmode="lin" valueType="num">
                                      <p:cBhvr>
                                        <p:cTn id="100" dur="100" decel="100000"/>
                                        <p:tgtEl>
                                          <p:spTgt spid="22"/>
                                        </p:tgtEl>
                                        <p:attrNameLst>
                                          <p:attrName>ppt_y</p:attrName>
                                        </p:attrNameLst>
                                      </p:cBhvr>
                                      <p:tavLst>
                                        <p:tav tm="0">
                                          <p:val>
                                            <p:strVal val="ppt_y"/>
                                          </p:val>
                                        </p:tav>
                                        <p:tav tm="100000">
                                          <p:val>
                                            <p:strVal val="ppt_y-.03"/>
                                          </p:val>
                                        </p:tav>
                                      </p:tavLst>
                                    </p:anim>
                                    <p:anim calcmode="lin" valueType="num">
                                      <p:cBhvr>
                                        <p:cTn id="101" dur="900" accel="100000">
                                          <p:stCondLst>
                                            <p:cond delay="100"/>
                                          </p:stCondLst>
                                        </p:cTn>
                                        <p:tgtEl>
                                          <p:spTgt spid="22"/>
                                        </p:tgtEl>
                                        <p:attrNameLst>
                                          <p:attrName>ppt_y</p:attrName>
                                        </p:attrNameLst>
                                      </p:cBhvr>
                                      <p:tavLst>
                                        <p:tav tm="0">
                                          <p:val>
                                            <p:strVal val="ppt_y"/>
                                          </p:val>
                                        </p:tav>
                                        <p:tav tm="100000">
                                          <p:val>
                                            <p:strVal val="ppt_y+1"/>
                                          </p:val>
                                        </p:tav>
                                      </p:tavLst>
                                    </p:anim>
                                    <p:set>
                                      <p:cBhvr>
                                        <p:cTn id="102"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2"/>
                  </p:tgtEl>
                </p:cond>
              </p:nextCondLst>
            </p:seq>
            <p:seq concurrent="1" nextAc="seek">
              <p:cTn id="103" restart="whenNotActive" fill="hold" evtFilter="cancelBubble" nodeType="interactiveSeq">
                <p:stCondLst>
                  <p:cond evt="onClick" delay="0">
                    <p:tgtEl>
                      <p:spTgt spid="23"/>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fill="hold" nodeType="clickEffect">
                                  <p:stCondLst>
                                    <p:cond delay="0"/>
                                  </p:stCondLst>
                                  <p:childTnLst>
                                    <p:animClr clrSpc="rgb" dir="cw">
                                      <p:cBhvr>
                                        <p:cTn id="107" dur="500" fill="hold"/>
                                        <p:tgtEl>
                                          <p:spTgt spid="23"/>
                                        </p:tgtEl>
                                        <p:attrNameLst>
                                          <p:attrName>fillcolor</p:attrName>
                                        </p:attrNameLst>
                                      </p:cBhvr>
                                      <p:to>
                                        <a:srgbClr val="000000"/>
                                      </p:to>
                                    </p:animClr>
                                    <p:set>
                                      <p:cBhvr>
                                        <p:cTn id="108" dur="500" fill="hold"/>
                                        <p:tgtEl>
                                          <p:spTgt spid="23"/>
                                        </p:tgtEl>
                                        <p:attrNameLst>
                                          <p:attrName>fill.type</p:attrName>
                                        </p:attrNameLst>
                                      </p:cBhvr>
                                      <p:to>
                                        <p:strVal val="solid"/>
                                      </p:to>
                                    </p:set>
                                    <p:set>
                                      <p:cBhvr>
                                        <p:cTn id="109" dur="500" fill="hold"/>
                                        <p:tgtEl>
                                          <p:spTgt spid="23"/>
                                        </p:tgtEl>
                                        <p:attrNameLst>
                                          <p:attrName>fill.on</p:attrName>
                                        </p:attrNameLst>
                                      </p:cBhvr>
                                      <p:to>
                                        <p:strVal val="true"/>
                                      </p:to>
                                    </p:set>
                                  </p:childTnLst>
                                </p:cTn>
                              </p:par>
                            </p:childTnLst>
                          </p:cTn>
                        </p:par>
                        <p:par>
                          <p:cTn id="110" fill="hold">
                            <p:stCondLst>
                              <p:cond delay="500"/>
                            </p:stCondLst>
                            <p:childTnLst>
                              <p:par>
                                <p:cTn id="111" presetID="37" presetClass="entr" presetSubtype="0" fill="hold" grpId="0" nodeType="after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1000"/>
                                        <p:tgtEl>
                                          <p:spTgt spid="24"/>
                                        </p:tgtEl>
                                      </p:cBhvr>
                                    </p:animEffect>
                                    <p:anim calcmode="lin" valueType="num">
                                      <p:cBhvr>
                                        <p:cTn id="114" dur="1000" fill="hold"/>
                                        <p:tgtEl>
                                          <p:spTgt spid="24"/>
                                        </p:tgtEl>
                                        <p:attrNameLst>
                                          <p:attrName>ppt_x</p:attrName>
                                        </p:attrNameLst>
                                      </p:cBhvr>
                                      <p:tavLst>
                                        <p:tav tm="0">
                                          <p:val>
                                            <p:strVal val="#ppt_x"/>
                                          </p:val>
                                        </p:tav>
                                        <p:tav tm="100000">
                                          <p:val>
                                            <p:strVal val="#ppt_x"/>
                                          </p:val>
                                        </p:tav>
                                      </p:tavLst>
                                    </p:anim>
                                    <p:anim calcmode="lin" valueType="num">
                                      <p:cBhvr>
                                        <p:cTn id="115" dur="900" decel="100000" fill="hold"/>
                                        <p:tgtEl>
                                          <p:spTgt spid="24"/>
                                        </p:tgtEl>
                                        <p:attrNameLst>
                                          <p:attrName>ppt_y</p:attrName>
                                        </p:attrNameLst>
                                      </p:cBhvr>
                                      <p:tavLst>
                                        <p:tav tm="0">
                                          <p:val>
                                            <p:strVal val="#ppt_y+1"/>
                                          </p:val>
                                        </p:tav>
                                        <p:tav tm="100000">
                                          <p:val>
                                            <p:strVal val="#ppt_y-.03"/>
                                          </p:val>
                                        </p:tav>
                                      </p:tavLst>
                                    </p:anim>
                                    <p:anim calcmode="lin" valueType="num">
                                      <p:cBhvr>
                                        <p:cTn id="11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3"/>
                  </p:tgtEl>
                </p:cond>
              </p:nextCondLst>
            </p:seq>
            <p:seq concurrent="1" nextAc="seek">
              <p:cTn id="117" restart="whenNotActive" fill="hold" evtFilter="cancelBubble" nodeType="interactiveSeq">
                <p:stCondLst>
                  <p:cond evt="onClick" delay="0">
                    <p:tgtEl>
                      <p:spTgt spid="24"/>
                    </p:tgtEl>
                  </p:cond>
                </p:stCondLst>
                <p:endSync evt="end" delay="0">
                  <p:rtn val="all"/>
                </p:endSync>
                <p:childTnLst>
                  <p:par>
                    <p:cTn id="118" fill="hold">
                      <p:stCondLst>
                        <p:cond delay="0"/>
                      </p:stCondLst>
                      <p:childTnLst>
                        <p:par>
                          <p:cTn id="119" fill="hold">
                            <p:stCondLst>
                              <p:cond delay="0"/>
                            </p:stCondLst>
                            <p:childTnLst>
                              <p:par>
                                <p:cTn id="120" presetID="37" presetClass="exit" presetSubtype="0" fill="hold" grpId="1" nodeType="clickEffect">
                                  <p:stCondLst>
                                    <p:cond delay="0"/>
                                  </p:stCondLst>
                                  <p:childTnLst>
                                    <p:animEffect transition="out" filter="fade">
                                      <p:cBhvr>
                                        <p:cTn id="121" dur="1000"/>
                                        <p:tgtEl>
                                          <p:spTgt spid="24"/>
                                        </p:tgtEl>
                                      </p:cBhvr>
                                    </p:animEffect>
                                    <p:anim calcmode="lin" valueType="num">
                                      <p:cBhvr>
                                        <p:cTn id="122" dur="1000"/>
                                        <p:tgtEl>
                                          <p:spTgt spid="24"/>
                                        </p:tgtEl>
                                        <p:attrNameLst>
                                          <p:attrName>ppt_x</p:attrName>
                                        </p:attrNameLst>
                                      </p:cBhvr>
                                      <p:tavLst>
                                        <p:tav tm="0">
                                          <p:val>
                                            <p:strVal val="ppt_x"/>
                                          </p:val>
                                        </p:tav>
                                        <p:tav tm="100000">
                                          <p:val>
                                            <p:strVal val="ppt_x"/>
                                          </p:val>
                                        </p:tav>
                                      </p:tavLst>
                                    </p:anim>
                                    <p:anim calcmode="lin" valueType="num">
                                      <p:cBhvr>
                                        <p:cTn id="123" dur="100" decel="100000"/>
                                        <p:tgtEl>
                                          <p:spTgt spid="24"/>
                                        </p:tgtEl>
                                        <p:attrNameLst>
                                          <p:attrName>ppt_y</p:attrName>
                                        </p:attrNameLst>
                                      </p:cBhvr>
                                      <p:tavLst>
                                        <p:tav tm="0">
                                          <p:val>
                                            <p:strVal val="ppt_y"/>
                                          </p:val>
                                        </p:tav>
                                        <p:tav tm="100000">
                                          <p:val>
                                            <p:strVal val="ppt_y-.03"/>
                                          </p:val>
                                        </p:tav>
                                      </p:tavLst>
                                    </p:anim>
                                    <p:anim calcmode="lin" valueType="num">
                                      <p:cBhvr>
                                        <p:cTn id="124" dur="900" accel="100000">
                                          <p:stCondLst>
                                            <p:cond delay="100"/>
                                          </p:stCondLst>
                                        </p:cTn>
                                        <p:tgtEl>
                                          <p:spTgt spid="24"/>
                                        </p:tgtEl>
                                        <p:attrNameLst>
                                          <p:attrName>ppt_y</p:attrName>
                                        </p:attrNameLst>
                                      </p:cBhvr>
                                      <p:tavLst>
                                        <p:tav tm="0">
                                          <p:val>
                                            <p:strVal val="ppt_y"/>
                                          </p:val>
                                        </p:tav>
                                        <p:tav tm="100000">
                                          <p:val>
                                            <p:strVal val="ppt_y+1"/>
                                          </p:val>
                                        </p:tav>
                                      </p:tavLst>
                                    </p:anim>
                                    <p:set>
                                      <p:cBhvr>
                                        <p:cTn id="125"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4"/>
                  </p:tgtEl>
                </p:cond>
              </p:nextCondLst>
            </p:seq>
            <p:seq concurrent="1" nextAc="seek">
              <p:cTn id="126" restart="whenNotActive" fill="hold" evtFilter="cancelBubble" nodeType="interactiveSeq">
                <p:stCondLst>
                  <p:cond evt="onClick" delay="0">
                    <p:tgtEl>
                      <p:spTgt spid="25"/>
                    </p:tgtEl>
                  </p:cond>
                </p:stCondLst>
                <p:endSync evt="end" delay="0">
                  <p:rtn val="all"/>
                </p:endSync>
                <p:childTnLst>
                  <p:par>
                    <p:cTn id="127" fill="hold">
                      <p:stCondLst>
                        <p:cond delay="0"/>
                      </p:stCondLst>
                      <p:childTnLst>
                        <p:par>
                          <p:cTn id="128" fill="hold">
                            <p:stCondLst>
                              <p:cond delay="0"/>
                            </p:stCondLst>
                            <p:childTnLst>
                              <p:par>
                                <p:cTn id="129" presetID="1" presetClass="emph" presetSubtype="2" fill="hold" nodeType="clickEffect">
                                  <p:stCondLst>
                                    <p:cond delay="0"/>
                                  </p:stCondLst>
                                  <p:childTnLst>
                                    <p:animClr clrSpc="rgb" dir="cw">
                                      <p:cBhvr>
                                        <p:cTn id="130" dur="500" fill="hold"/>
                                        <p:tgtEl>
                                          <p:spTgt spid="25"/>
                                        </p:tgtEl>
                                        <p:attrNameLst>
                                          <p:attrName>fillcolor</p:attrName>
                                        </p:attrNameLst>
                                      </p:cBhvr>
                                      <p:to>
                                        <a:srgbClr val="000000"/>
                                      </p:to>
                                    </p:animClr>
                                    <p:set>
                                      <p:cBhvr>
                                        <p:cTn id="131" dur="500" fill="hold"/>
                                        <p:tgtEl>
                                          <p:spTgt spid="25"/>
                                        </p:tgtEl>
                                        <p:attrNameLst>
                                          <p:attrName>fill.type</p:attrName>
                                        </p:attrNameLst>
                                      </p:cBhvr>
                                      <p:to>
                                        <p:strVal val="solid"/>
                                      </p:to>
                                    </p:set>
                                    <p:set>
                                      <p:cBhvr>
                                        <p:cTn id="132" dur="500" fill="hold"/>
                                        <p:tgtEl>
                                          <p:spTgt spid="25"/>
                                        </p:tgtEl>
                                        <p:attrNameLst>
                                          <p:attrName>fill.on</p:attrName>
                                        </p:attrNameLst>
                                      </p:cBhvr>
                                      <p:to>
                                        <p:strVal val="true"/>
                                      </p:to>
                                    </p:set>
                                  </p:childTnLst>
                                </p:cTn>
                              </p:par>
                            </p:childTnLst>
                          </p:cTn>
                        </p:par>
                        <p:par>
                          <p:cTn id="133" fill="hold">
                            <p:stCondLst>
                              <p:cond delay="500"/>
                            </p:stCondLst>
                            <p:childTnLst>
                              <p:par>
                                <p:cTn id="134" presetID="37"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Effect transition="in" filter="fade">
                                      <p:cBhvr>
                                        <p:cTn id="136" dur="1000"/>
                                        <p:tgtEl>
                                          <p:spTgt spid="26"/>
                                        </p:tgtEl>
                                      </p:cBhvr>
                                    </p:animEffect>
                                    <p:anim calcmode="lin" valueType="num">
                                      <p:cBhvr>
                                        <p:cTn id="137" dur="1000" fill="hold"/>
                                        <p:tgtEl>
                                          <p:spTgt spid="26"/>
                                        </p:tgtEl>
                                        <p:attrNameLst>
                                          <p:attrName>ppt_x</p:attrName>
                                        </p:attrNameLst>
                                      </p:cBhvr>
                                      <p:tavLst>
                                        <p:tav tm="0">
                                          <p:val>
                                            <p:strVal val="#ppt_x"/>
                                          </p:val>
                                        </p:tav>
                                        <p:tav tm="100000">
                                          <p:val>
                                            <p:strVal val="#ppt_x"/>
                                          </p:val>
                                        </p:tav>
                                      </p:tavLst>
                                    </p:anim>
                                    <p:anim calcmode="lin" valueType="num">
                                      <p:cBhvr>
                                        <p:cTn id="138" dur="900" decel="100000" fill="hold"/>
                                        <p:tgtEl>
                                          <p:spTgt spid="26"/>
                                        </p:tgtEl>
                                        <p:attrNameLst>
                                          <p:attrName>ppt_y</p:attrName>
                                        </p:attrNameLst>
                                      </p:cBhvr>
                                      <p:tavLst>
                                        <p:tav tm="0">
                                          <p:val>
                                            <p:strVal val="#ppt_y+1"/>
                                          </p:val>
                                        </p:tav>
                                        <p:tav tm="100000">
                                          <p:val>
                                            <p:strVal val="#ppt_y-.03"/>
                                          </p:val>
                                        </p:tav>
                                      </p:tavLst>
                                    </p:anim>
                                    <p:anim calcmode="lin" valueType="num">
                                      <p:cBhvr>
                                        <p:cTn id="139"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5"/>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37" presetClass="exit" presetSubtype="0" fill="hold" grpId="1" nodeType="clickEffect">
                                  <p:stCondLst>
                                    <p:cond delay="0"/>
                                  </p:stCondLst>
                                  <p:childTnLst>
                                    <p:animEffect transition="out" filter="fade">
                                      <p:cBhvr>
                                        <p:cTn id="144" dur="1000"/>
                                        <p:tgtEl>
                                          <p:spTgt spid="26"/>
                                        </p:tgtEl>
                                      </p:cBhvr>
                                    </p:animEffect>
                                    <p:anim calcmode="lin" valueType="num">
                                      <p:cBhvr>
                                        <p:cTn id="145" dur="1000"/>
                                        <p:tgtEl>
                                          <p:spTgt spid="26"/>
                                        </p:tgtEl>
                                        <p:attrNameLst>
                                          <p:attrName>ppt_x</p:attrName>
                                        </p:attrNameLst>
                                      </p:cBhvr>
                                      <p:tavLst>
                                        <p:tav tm="0">
                                          <p:val>
                                            <p:strVal val="ppt_x"/>
                                          </p:val>
                                        </p:tav>
                                        <p:tav tm="100000">
                                          <p:val>
                                            <p:strVal val="ppt_x"/>
                                          </p:val>
                                        </p:tav>
                                      </p:tavLst>
                                    </p:anim>
                                    <p:anim calcmode="lin" valueType="num">
                                      <p:cBhvr>
                                        <p:cTn id="146" dur="100" decel="100000"/>
                                        <p:tgtEl>
                                          <p:spTgt spid="26"/>
                                        </p:tgtEl>
                                        <p:attrNameLst>
                                          <p:attrName>ppt_y</p:attrName>
                                        </p:attrNameLst>
                                      </p:cBhvr>
                                      <p:tavLst>
                                        <p:tav tm="0">
                                          <p:val>
                                            <p:strVal val="ppt_y"/>
                                          </p:val>
                                        </p:tav>
                                        <p:tav tm="100000">
                                          <p:val>
                                            <p:strVal val="ppt_y-.03"/>
                                          </p:val>
                                        </p:tav>
                                      </p:tavLst>
                                    </p:anim>
                                    <p:anim calcmode="lin" valueType="num">
                                      <p:cBhvr>
                                        <p:cTn id="147" dur="900" accel="100000">
                                          <p:stCondLst>
                                            <p:cond delay="100"/>
                                          </p:stCondLst>
                                        </p:cTn>
                                        <p:tgtEl>
                                          <p:spTgt spid="26"/>
                                        </p:tgtEl>
                                        <p:attrNameLst>
                                          <p:attrName>ppt_y</p:attrName>
                                        </p:attrNameLst>
                                      </p:cBhvr>
                                      <p:tavLst>
                                        <p:tav tm="0">
                                          <p:val>
                                            <p:strVal val="ppt_y"/>
                                          </p:val>
                                        </p:tav>
                                        <p:tav tm="100000">
                                          <p:val>
                                            <p:strVal val="ppt_y+1"/>
                                          </p:val>
                                        </p:tav>
                                      </p:tavLst>
                                    </p:anim>
                                    <p:set>
                                      <p:cBhvr>
                                        <p:cTn id="148"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43"/>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6"/>
                  </p:tgtEl>
                </p:cond>
              </p:nextCondLst>
            </p:seq>
            <p:seq concurrent="1" nextAc="seek">
              <p:cTn id="149" restart="whenNotActive" fill="hold" evtFilter="cancelBubble" nodeType="interactiveSeq">
                <p:stCondLst>
                  <p:cond evt="onClick" delay="0">
                    <p:tgtEl>
                      <p:spTgt spid="27"/>
                    </p:tgtEl>
                  </p:cond>
                </p:stCondLst>
                <p:endSync evt="end" delay="0">
                  <p:rtn val="all"/>
                </p:endSync>
                <p:childTnLst>
                  <p:par>
                    <p:cTn id="150" fill="hold">
                      <p:stCondLst>
                        <p:cond delay="0"/>
                      </p:stCondLst>
                      <p:childTnLst>
                        <p:par>
                          <p:cTn id="151" fill="hold">
                            <p:stCondLst>
                              <p:cond delay="0"/>
                            </p:stCondLst>
                            <p:childTnLst>
                              <p:par>
                                <p:cTn id="152" presetID="1" presetClass="emph" presetSubtype="2" fill="hold" nodeType="clickEffect">
                                  <p:stCondLst>
                                    <p:cond delay="0"/>
                                  </p:stCondLst>
                                  <p:childTnLst>
                                    <p:animClr clrSpc="rgb" dir="cw">
                                      <p:cBhvr>
                                        <p:cTn id="153" dur="500" fill="hold"/>
                                        <p:tgtEl>
                                          <p:spTgt spid="27"/>
                                        </p:tgtEl>
                                        <p:attrNameLst>
                                          <p:attrName>fillcolor</p:attrName>
                                        </p:attrNameLst>
                                      </p:cBhvr>
                                      <p:to>
                                        <a:srgbClr val="000000"/>
                                      </p:to>
                                    </p:animClr>
                                    <p:set>
                                      <p:cBhvr>
                                        <p:cTn id="154" dur="500" fill="hold"/>
                                        <p:tgtEl>
                                          <p:spTgt spid="27"/>
                                        </p:tgtEl>
                                        <p:attrNameLst>
                                          <p:attrName>fill.type</p:attrName>
                                        </p:attrNameLst>
                                      </p:cBhvr>
                                      <p:to>
                                        <p:strVal val="solid"/>
                                      </p:to>
                                    </p:set>
                                    <p:set>
                                      <p:cBhvr>
                                        <p:cTn id="155" dur="500" fill="hold"/>
                                        <p:tgtEl>
                                          <p:spTgt spid="27"/>
                                        </p:tgtEl>
                                        <p:attrNameLst>
                                          <p:attrName>fill.on</p:attrName>
                                        </p:attrNameLst>
                                      </p:cBhvr>
                                      <p:to>
                                        <p:strVal val="true"/>
                                      </p:to>
                                    </p:set>
                                  </p:childTnLst>
                                </p:cTn>
                              </p:par>
                            </p:childTnLst>
                          </p:cTn>
                        </p:par>
                        <p:par>
                          <p:cTn id="156" fill="hold">
                            <p:stCondLst>
                              <p:cond delay="500"/>
                            </p:stCondLst>
                            <p:childTnLst>
                              <p:par>
                                <p:cTn id="157" presetID="37" presetClass="entr" presetSubtype="0" fill="hold" grpId="0" nodeType="afterEffect">
                                  <p:stCondLst>
                                    <p:cond delay="0"/>
                                  </p:stCondLst>
                                  <p:childTnLst>
                                    <p:set>
                                      <p:cBhvr>
                                        <p:cTn id="158" dur="1" fill="hold">
                                          <p:stCondLst>
                                            <p:cond delay="0"/>
                                          </p:stCondLst>
                                        </p:cTn>
                                        <p:tgtEl>
                                          <p:spTgt spid="28"/>
                                        </p:tgtEl>
                                        <p:attrNameLst>
                                          <p:attrName>style.visibility</p:attrName>
                                        </p:attrNameLst>
                                      </p:cBhvr>
                                      <p:to>
                                        <p:strVal val="visible"/>
                                      </p:to>
                                    </p:set>
                                    <p:animEffect transition="in" filter="fade">
                                      <p:cBhvr>
                                        <p:cTn id="159" dur="1000"/>
                                        <p:tgtEl>
                                          <p:spTgt spid="28"/>
                                        </p:tgtEl>
                                      </p:cBhvr>
                                    </p:animEffect>
                                    <p:anim calcmode="lin" valueType="num">
                                      <p:cBhvr>
                                        <p:cTn id="160" dur="1000" fill="hold"/>
                                        <p:tgtEl>
                                          <p:spTgt spid="28"/>
                                        </p:tgtEl>
                                        <p:attrNameLst>
                                          <p:attrName>ppt_x</p:attrName>
                                        </p:attrNameLst>
                                      </p:cBhvr>
                                      <p:tavLst>
                                        <p:tav tm="0">
                                          <p:val>
                                            <p:strVal val="#ppt_x"/>
                                          </p:val>
                                        </p:tav>
                                        <p:tav tm="100000">
                                          <p:val>
                                            <p:strVal val="#ppt_x"/>
                                          </p:val>
                                        </p:tav>
                                      </p:tavLst>
                                    </p:anim>
                                    <p:anim calcmode="lin" valueType="num">
                                      <p:cBhvr>
                                        <p:cTn id="161" dur="900" decel="100000" fill="hold"/>
                                        <p:tgtEl>
                                          <p:spTgt spid="28"/>
                                        </p:tgtEl>
                                        <p:attrNameLst>
                                          <p:attrName>ppt_y</p:attrName>
                                        </p:attrNameLst>
                                      </p:cBhvr>
                                      <p:tavLst>
                                        <p:tav tm="0">
                                          <p:val>
                                            <p:strVal val="#ppt_y+1"/>
                                          </p:val>
                                        </p:tav>
                                        <p:tav tm="100000">
                                          <p:val>
                                            <p:strVal val="#ppt_y-.03"/>
                                          </p:val>
                                        </p:tav>
                                      </p:tavLst>
                                    </p:anim>
                                    <p:anim calcmode="lin" valueType="num">
                                      <p:cBhvr>
                                        <p:cTn id="162"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7"/>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7"/>
                  </p:tgtEl>
                </p:cond>
              </p:nextCondLst>
            </p:seq>
            <p:seq concurrent="1" nextAc="seek">
              <p:cTn id="163" restart="whenNotActive" fill="hold" evtFilter="cancelBubble" nodeType="interactiveSeq">
                <p:stCondLst>
                  <p:cond evt="onClick" delay="0">
                    <p:tgtEl>
                      <p:spTgt spid="28"/>
                    </p:tgtEl>
                  </p:cond>
                </p:stCondLst>
                <p:endSync evt="end" delay="0">
                  <p:rtn val="all"/>
                </p:endSync>
                <p:childTnLst>
                  <p:par>
                    <p:cTn id="164" fill="hold">
                      <p:stCondLst>
                        <p:cond delay="0"/>
                      </p:stCondLst>
                      <p:childTnLst>
                        <p:par>
                          <p:cTn id="165" fill="hold">
                            <p:stCondLst>
                              <p:cond delay="0"/>
                            </p:stCondLst>
                            <p:childTnLst>
                              <p:par>
                                <p:cTn id="166" presetID="37" presetClass="exit" presetSubtype="0" fill="hold" grpId="1" nodeType="clickEffect">
                                  <p:stCondLst>
                                    <p:cond delay="0"/>
                                  </p:stCondLst>
                                  <p:childTnLst>
                                    <p:animEffect transition="out" filter="fade">
                                      <p:cBhvr>
                                        <p:cTn id="167" dur="1000"/>
                                        <p:tgtEl>
                                          <p:spTgt spid="28"/>
                                        </p:tgtEl>
                                      </p:cBhvr>
                                    </p:animEffect>
                                    <p:anim calcmode="lin" valueType="num">
                                      <p:cBhvr>
                                        <p:cTn id="168" dur="1000"/>
                                        <p:tgtEl>
                                          <p:spTgt spid="28"/>
                                        </p:tgtEl>
                                        <p:attrNameLst>
                                          <p:attrName>ppt_x</p:attrName>
                                        </p:attrNameLst>
                                      </p:cBhvr>
                                      <p:tavLst>
                                        <p:tav tm="0">
                                          <p:val>
                                            <p:strVal val="ppt_x"/>
                                          </p:val>
                                        </p:tav>
                                        <p:tav tm="100000">
                                          <p:val>
                                            <p:strVal val="ppt_x"/>
                                          </p:val>
                                        </p:tav>
                                      </p:tavLst>
                                    </p:anim>
                                    <p:anim calcmode="lin" valueType="num">
                                      <p:cBhvr>
                                        <p:cTn id="169" dur="100" decel="100000"/>
                                        <p:tgtEl>
                                          <p:spTgt spid="28"/>
                                        </p:tgtEl>
                                        <p:attrNameLst>
                                          <p:attrName>ppt_y</p:attrName>
                                        </p:attrNameLst>
                                      </p:cBhvr>
                                      <p:tavLst>
                                        <p:tav tm="0">
                                          <p:val>
                                            <p:strVal val="ppt_y"/>
                                          </p:val>
                                        </p:tav>
                                        <p:tav tm="100000">
                                          <p:val>
                                            <p:strVal val="ppt_y-.03"/>
                                          </p:val>
                                        </p:tav>
                                      </p:tavLst>
                                    </p:anim>
                                    <p:anim calcmode="lin" valueType="num">
                                      <p:cBhvr>
                                        <p:cTn id="170" dur="900" accel="100000">
                                          <p:stCondLst>
                                            <p:cond delay="100"/>
                                          </p:stCondLst>
                                        </p:cTn>
                                        <p:tgtEl>
                                          <p:spTgt spid="28"/>
                                        </p:tgtEl>
                                        <p:attrNameLst>
                                          <p:attrName>ppt_y</p:attrName>
                                        </p:attrNameLst>
                                      </p:cBhvr>
                                      <p:tavLst>
                                        <p:tav tm="0">
                                          <p:val>
                                            <p:strVal val="ppt_y"/>
                                          </p:val>
                                        </p:tav>
                                        <p:tav tm="100000">
                                          <p:val>
                                            <p:strVal val="ppt_y+1"/>
                                          </p:val>
                                        </p:tav>
                                      </p:tavLst>
                                    </p:anim>
                                    <p:set>
                                      <p:cBhvr>
                                        <p:cTn id="171"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166"/>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1"/>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500"/>
                                        <p:tgtEl>
                                          <p:spTgt spid="31"/>
                                        </p:tgtEl>
                                      </p:cBhvr>
                                    </p:animEffect>
                                    <p:set>
                                      <p:cBhvr>
                                        <p:cTn id="177"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1"/>
                  </p:tgtEl>
                </p:cond>
              </p:nextCondLst>
            </p:seq>
            <p:seq concurrent="1" nextAc="seek">
              <p:cTn id="178" restart="whenNotActive" fill="hold" evtFilter="cancelBubble" nodeType="interactiveSeq">
                <p:stCondLst>
                  <p:cond evt="onClick" delay="0">
                    <p:tgtEl>
                      <p:spTgt spid="32"/>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nodeType="clickEffect">
                                  <p:stCondLst>
                                    <p:cond delay="0"/>
                                  </p:stCondLst>
                                  <p:childTnLst>
                                    <p:animEffect transition="out" filter="fade">
                                      <p:cBhvr>
                                        <p:cTn id="182" dur="500"/>
                                        <p:tgtEl>
                                          <p:spTgt spid="32"/>
                                        </p:tgtEl>
                                      </p:cBhvr>
                                    </p:animEffect>
                                    <p:set>
                                      <p:cBhvr>
                                        <p:cTn id="18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2"/>
                  </p:tgtEl>
                </p:cond>
              </p:nextCondLst>
            </p:seq>
            <p:seq concurrent="1" nextAc="seek">
              <p:cTn id="184" restart="whenNotActive" fill="hold" evtFilter="cancelBubble" nodeType="interactiveSeq">
                <p:stCondLst>
                  <p:cond evt="onClick" delay="0">
                    <p:tgtEl>
                      <p:spTgt spid="33"/>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nodeType="clickEffect">
                                  <p:stCondLst>
                                    <p:cond delay="0"/>
                                  </p:stCondLst>
                                  <p:childTnLst>
                                    <p:animEffect transition="out" filter="fade">
                                      <p:cBhvr>
                                        <p:cTn id="188" dur="500"/>
                                        <p:tgtEl>
                                          <p:spTgt spid="33"/>
                                        </p:tgtEl>
                                      </p:cBhvr>
                                    </p:animEffect>
                                    <p:set>
                                      <p:cBhvr>
                                        <p:cTn id="189"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8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3"/>
                  </p:tgtEl>
                </p:cond>
              </p:nextCondLst>
            </p:seq>
            <p:seq concurrent="1" nextAc="seek">
              <p:cTn id="190" restart="whenNotActive" fill="hold" evtFilter="cancelBubble" nodeType="interactiveSeq">
                <p:stCondLst>
                  <p:cond evt="onClick" delay="0">
                    <p:tgtEl>
                      <p:spTgt spid="34"/>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nodeType="clickEffect">
                                  <p:stCondLst>
                                    <p:cond delay="0"/>
                                  </p:stCondLst>
                                  <p:childTnLst>
                                    <p:animEffect transition="out" filter="fade">
                                      <p:cBhvr>
                                        <p:cTn id="194" dur="500"/>
                                        <p:tgtEl>
                                          <p:spTgt spid="34"/>
                                        </p:tgtEl>
                                      </p:cBhvr>
                                    </p:animEffect>
                                    <p:set>
                                      <p:cBhvr>
                                        <p:cTn id="195"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9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4"/>
                  </p:tgtEl>
                </p:cond>
              </p:nextCondLst>
            </p:seq>
            <p:seq concurrent="1" nextAc="seek">
              <p:cTn id="196" restart="whenNotActive" fill="hold" evtFilter="cancelBubble" nodeType="interactiveSeq">
                <p:stCondLst>
                  <p:cond evt="onClick" delay="0">
                    <p:tgtEl>
                      <p:spTgt spid="35"/>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nodeType="clickEffect">
                                  <p:stCondLst>
                                    <p:cond delay="0"/>
                                  </p:stCondLst>
                                  <p:childTnLst>
                                    <p:animEffect transition="out" filter="fade">
                                      <p:cBhvr>
                                        <p:cTn id="200" dur="500"/>
                                        <p:tgtEl>
                                          <p:spTgt spid="35"/>
                                        </p:tgtEl>
                                      </p:cBhvr>
                                    </p:animEffect>
                                    <p:set>
                                      <p:cBhvr>
                                        <p:cTn id="201"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19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5"/>
                  </p:tgtEl>
                </p:cond>
              </p:nextCondLst>
            </p:seq>
            <p:seq concurrent="1" nextAc="seek">
              <p:cTn id="202" restart="whenNotActive" fill="hold" evtFilter="cancelBubble" nodeType="interactiveSeq">
                <p:stCondLst>
                  <p:cond evt="onClick" delay="0">
                    <p:tgtEl>
                      <p:spTgt spid="36"/>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nodeType="clickEffect">
                                  <p:stCondLst>
                                    <p:cond delay="0"/>
                                  </p:stCondLst>
                                  <p:childTnLst>
                                    <p:animEffect transition="out" filter="fade">
                                      <p:cBhvr>
                                        <p:cTn id="206" dur="500"/>
                                        <p:tgtEl>
                                          <p:spTgt spid="36"/>
                                        </p:tgtEl>
                                      </p:cBhvr>
                                    </p:animEffect>
                                    <p:set>
                                      <p:cBhvr>
                                        <p:cTn id="207"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0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6"/>
                  </p:tgtEl>
                </p:cond>
              </p:nextCondLst>
            </p:seq>
            <p:seq concurrent="1" nextAc="seek">
              <p:cTn id="208" restart="whenNotActive" fill="hold" evtFilter="cancelBubble" nodeType="interactiveSeq">
                <p:stCondLst>
                  <p:cond evt="onClick" delay="0">
                    <p:tgtEl>
                      <p:spTgt spid="37"/>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nodeType="clickEffect">
                                  <p:stCondLst>
                                    <p:cond delay="0"/>
                                  </p:stCondLst>
                                  <p:childTnLst>
                                    <p:animEffect transition="out" filter="fade">
                                      <p:cBhvr>
                                        <p:cTn id="212" dur="500"/>
                                        <p:tgtEl>
                                          <p:spTgt spid="37"/>
                                        </p:tgtEl>
                                      </p:cBhvr>
                                    </p:animEffect>
                                    <p:set>
                                      <p:cBhvr>
                                        <p:cTn id="213"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1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7"/>
                  </p:tgtEl>
                </p:cond>
              </p:nextCondLst>
            </p:seq>
            <p:seq concurrent="1" nextAc="seek">
              <p:cTn id="214" restart="whenNotActive" fill="hold" evtFilter="cancelBubble" nodeType="interactiveSeq">
                <p:stCondLst>
                  <p:cond evt="onClick" delay="0">
                    <p:tgtEl>
                      <p:spTgt spid="38"/>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38"/>
                                        </p:tgtEl>
                                        <p:attrNameLst>
                                          <p:attrName>fillcolor</p:attrName>
                                        </p:attrNameLst>
                                      </p:cBhvr>
                                      <p:to>
                                        <a:srgbClr val="000000"/>
                                      </p:to>
                                    </p:animClr>
                                    <p:set>
                                      <p:cBhvr>
                                        <p:cTn id="219" dur="500" fill="hold"/>
                                        <p:tgtEl>
                                          <p:spTgt spid="38"/>
                                        </p:tgtEl>
                                        <p:attrNameLst>
                                          <p:attrName>fill.type</p:attrName>
                                        </p:attrNameLst>
                                      </p:cBhvr>
                                      <p:to>
                                        <p:strVal val="solid"/>
                                      </p:to>
                                    </p:set>
                                    <p:set>
                                      <p:cBhvr>
                                        <p:cTn id="220" dur="500" fill="hold"/>
                                        <p:tgtEl>
                                          <p:spTgt spid="38"/>
                                        </p:tgtEl>
                                        <p:attrNameLst>
                                          <p:attrName>fill.on</p:attrName>
                                        </p:attrNameLst>
                                      </p:cBhvr>
                                      <p:to>
                                        <p:strVal val="true"/>
                                      </p:to>
                                    </p:set>
                                  </p:childTnLst>
                                  <p:subTnLst>
                                    <p:audio>
                                      <p:cMediaNode>
                                        <p:cTn display="0" masterRel="sameClick">
                                          <p:stCondLst>
                                            <p:cond evt="begin" delay="0">
                                              <p:tn val="217"/>
                                            </p:cond>
                                          </p:stCondLst>
                                          <p:endCondLst>
                                            <p:cond evt="onStopAudio" delay="0">
                                              <p:tgtEl>
                                                <p:sldTgt/>
                                              </p:tgtEl>
                                            </p:cond>
                                          </p:endCondLst>
                                        </p:cTn>
                                        <p:tgtEl>
                                          <p:sndTgt r:embed="rId3" name="cashreg.wav"/>
                                        </p:tgtEl>
                                      </p:cMediaNode>
                                    </p:audio>
                                  </p:subTnLst>
                                </p:cTn>
                              </p:par>
                              <p:par>
                                <p:cTn id="221" presetID="10" presetClass="exit" presetSubtype="0" fill="hold" nodeType="withEffect">
                                  <p:stCondLst>
                                    <p:cond delay="0"/>
                                  </p:stCondLst>
                                  <p:childTnLst>
                                    <p:animEffect transition="out" filter="fade">
                                      <p:cBhvr>
                                        <p:cTn id="222" dur="500"/>
                                        <p:tgtEl>
                                          <p:spTgt spid="31"/>
                                        </p:tgtEl>
                                      </p:cBhvr>
                                    </p:animEffect>
                                    <p:set>
                                      <p:cBhvr>
                                        <p:cTn id="223" dur="1" fill="hold">
                                          <p:stCondLst>
                                            <p:cond delay="499"/>
                                          </p:stCondLst>
                                        </p:cTn>
                                        <p:tgtEl>
                                          <p:spTgt spid="31"/>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32"/>
                                        </p:tgtEl>
                                      </p:cBhvr>
                                    </p:animEffect>
                                    <p:set>
                                      <p:cBhvr>
                                        <p:cTn id="226" dur="1" fill="hold">
                                          <p:stCondLst>
                                            <p:cond delay="499"/>
                                          </p:stCondLst>
                                        </p:cTn>
                                        <p:tgtEl>
                                          <p:spTgt spid="32"/>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33"/>
                                        </p:tgtEl>
                                      </p:cBhvr>
                                    </p:animEffect>
                                    <p:set>
                                      <p:cBhvr>
                                        <p:cTn id="229" dur="1" fill="hold">
                                          <p:stCondLst>
                                            <p:cond delay="499"/>
                                          </p:stCondLst>
                                        </p:cTn>
                                        <p:tgtEl>
                                          <p:spTgt spid="33"/>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34"/>
                                        </p:tgtEl>
                                      </p:cBhvr>
                                    </p:animEffect>
                                    <p:set>
                                      <p:cBhvr>
                                        <p:cTn id="232" dur="1" fill="hold">
                                          <p:stCondLst>
                                            <p:cond delay="499"/>
                                          </p:stCondLst>
                                        </p:cTn>
                                        <p:tgtEl>
                                          <p:spTgt spid="34"/>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35"/>
                                        </p:tgtEl>
                                      </p:cBhvr>
                                    </p:animEffect>
                                    <p:set>
                                      <p:cBhvr>
                                        <p:cTn id="235" dur="1" fill="hold">
                                          <p:stCondLst>
                                            <p:cond delay="499"/>
                                          </p:stCondLst>
                                        </p:cTn>
                                        <p:tgtEl>
                                          <p:spTgt spid="35"/>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36"/>
                                        </p:tgtEl>
                                      </p:cBhvr>
                                    </p:animEffect>
                                    <p:set>
                                      <p:cBhvr>
                                        <p:cTn id="238" dur="1" fill="hold">
                                          <p:stCondLst>
                                            <p:cond delay="499"/>
                                          </p:stCondLst>
                                        </p:cTn>
                                        <p:tgtEl>
                                          <p:spTgt spid="36"/>
                                        </p:tgtEl>
                                        <p:attrNameLst>
                                          <p:attrName>style.visibility</p:attrName>
                                        </p:attrNameLst>
                                      </p:cBhvr>
                                      <p:to>
                                        <p:strVal val="hidden"/>
                                      </p:to>
                                    </p:set>
                                  </p:childTnLst>
                                </p:cTn>
                              </p:par>
                              <p:par>
                                <p:cTn id="239" presetID="10" presetClass="exit" presetSubtype="0" fill="hold" nodeType="withEffect">
                                  <p:stCondLst>
                                    <p:cond delay="0"/>
                                  </p:stCondLst>
                                  <p:childTnLst>
                                    <p:animEffect transition="out" filter="fade">
                                      <p:cBhvr>
                                        <p:cTn id="240" dur="500"/>
                                        <p:tgtEl>
                                          <p:spTgt spid="37"/>
                                        </p:tgtEl>
                                      </p:cBhvr>
                                    </p:animEffect>
                                    <p:set>
                                      <p:cBhvr>
                                        <p:cTn id="24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15" grpId="0" animBg="1"/>
      <p:bldP spid="15" grpId="1" animBg="1"/>
      <p:bldP spid="17" grpId="0" animBg="1"/>
      <p:bldP spid="17" grpId="1" animBg="1"/>
      <p:bldP spid="20" grpId="0" animBg="1"/>
      <p:bldP spid="20" grpId="1" animBg="1"/>
      <p:bldP spid="22" grpId="0" animBg="1"/>
      <p:bldP spid="22" grpId="1" animBg="1"/>
      <p:bldP spid="24" grpId="0" animBg="1"/>
      <p:bldP spid="24" grpId="1" animBg="1"/>
      <p:bldP spid="26" grpId="0" animBg="1"/>
      <p:bldP spid="26" grpId="1" animBg="1"/>
      <p:bldP spid="28" grpId="0" animBg="1"/>
      <p:bldP spid="28" grpId="1" animBg="1"/>
      <p:bldP spid="4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1-原创素材\1_mm1102\PPT\PPT_014\materaials\pageimg_g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7" y="1508787"/>
            <a:ext cx="11956037" cy="49925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601979" y="164638"/>
            <a:ext cx="1135067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rgbClr val="442200"/>
                </a:solidFill>
                <a:latin typeface="Franklin Gothic Book" pitchFamily="34" charset="0"/>
              </a:defRPr>
            </a:lvl1pPr>
            <a:lvl2pPr marL="742950" indent="-285750">
              <a:spcBef>
                <a:spcPct val="20000"/>
              </a:spcBef>
              <a:buChar char="–"/>
              <a:defRPr sz="2000" b="1">
                <a:solidFill>
                  <a:srgbClr val="442200"/>
                </a:solidFill>
                <a:latin typeface="Franklin Gothic Book" pitchFamily="34" charset="0"/>
              </a:defRPr>
            </a:lvl2pPr>
            <a:lvl3pPr marL="1143000" indent="-228600">
              <a:spcBef>
                <a:spcPct val="20000"/>
              </a:spcBef>
              <a:buChar char="•"/>
              <a:defRPr sz="2400" b="1">
                <a:solidFill>
                  <a:srgbClr val="442200"/>
                </a:solidFill>
                <a:latin typeface="Franklin Gothic Book" pitchFamily="34" charset="0"/>
              </a:defRPr>
            </a:lvl3pPr>
            <a:lvl4pPr marL="1600200" indent="-228600">
              <a:spcBef>
                <a:spcPct val="20000"/>
              </a:spcBef>
              <a:buChar char="–"/>
              <a:defRPr sz="1600" b="1">
                <a:solidFill>
                  <a:srgbClr val="442200"/>
                </a:solidFill>
                <a:latin typeface="Franklin Gothic Book" pitchFamily="34" charset="0"/>
              </a:defRPr>
            </a:lvl4pPr>
            <a:lvl5pPr marL="2057400" indent="-228600">
              <a:spcBef>
                <a:spcPct val="20000"/>
              </a:spcBef>
              <a:buChar char="»"/>
              <a:defRPr sz="1600" b="1">
                <a:solidFill>
                  <a:srgbClr val="442200"/>
                </a:solidFill>
                <a:latin typeface="Franklin Gothic Book" pitchFamily="34" charset="0"/>
              </a:defRPr>
            </a:lvl5pPr>
            <a:lvl6pPr marL="2514600" indent="-228600" eaLnBrk="0" fontAlgn="base" hangingPunct="0">
              <a:spcBef>
                <a:spcPct val="20000"/>
              </a:spcBef>
              <a:spcAft>
                <a:spcPct val="0"/>
              </a:spcAft>
              <a:buChar char="»"/>
              <a:defRPr sz="1600" b="1">
                <a:solidFill>
                  <a:srgbClr val="442200"/>
                </a:solidFill>
                <a:latin typeface="Franklin Gothic Book" pitchFamily="34" charset="0"/>
              </a:defRPr>
            </a:lvl6pPr>
            <a:lvl7pPr marL="2971800" indent="-228600" eaLnBrk="0" fontAlgn="base" hangingPunct="0">
              <a:spcBef>
                <a:spcPct val="20000"/>
              </a:spcBef>
              <a:spcAft>
                <a:spcPct val="0"/>
              </a:spcAft>
              <a:buChar char="»"/>
              <a:defRPr sz="1600" b="1">
                <a:solidFill>
                  <a:srgbClr val="442200"/>
                </a:solidFill>
                <a:latin typeface="Franklin Gothic Book" pitchFamily="34" charset="0"/>
              </a:defRPr>
            </a:lvl7pPr>
            <a:lvl8pPr marL="3429000" indent="-228600" eaLnBrk="0" fontAlgn="base" hangingPunct="0">
              <a:spcBef>
                <a:spcPct val="20000"/>
              </a:spcBef>
              <a:spcAft>
                <a:spcPct val="0"/>
              </a:spcAft>
              <a:buChar char="»"/>
              <a:defRPr sz="1600" b="1">
                <a:solidFill>
                  <a:srgbClr val="442200"/>
                </a:solidFill>
                <a:latin typeface="Franklin Gothic Book" pitchFamily="34" charset="0"/>
              </a:defRPr>
            </a:lvl8pPr>
            <a:lvl9pPr marL="3886200" indent="-228600" eaLnBrk="0" fontAlgn="base" hangingPunct="0">
              <a:spcBef>
                <a:spcPct val="20000"/>
              </a:spcBef>
              <a:spcAft>
                <a:spcPct val="0"/>
              </a:spcAft>
              <a:buChar char="»"/>
              <a:defRPr sz="1600" b="1">
                <a:solidFill>
                  <a:srgbClr val="442200"/>
                </a:solidFill>
                <a:latin typeface="Franklin Gothic Book" pitchFamily="34" charset="0"/>
              </a:defRPr>
            </a:lvl9pPr>
          </a:lstStyle>
          <a:p>
            <a:pPr>
              <a:spcBef>
                <a:spcPts val="0"/>
              </a:spcBef>
              <a:buNone/>
            </a:pPr>
            <a:r>
              <a:rPr lang="en-US" altLang="en-US" sz="4800" b="0" i="1" dirty="0">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nhóm về nhà thực hiện, quay lại thí nghiệm sau và nộp video cho cô vào tiết sau:</a:t>
            </a:r>
          </a:p>
        </p:txBody>
      </p:sp>
      <p:sp>
        <p:nvSpPr>
          <p:cNvPr id="6" name="Text Box 5"/>
          <p:cNvSpPr txBox="1">
            <a:spLocks noChangeArrowheads="1"/>
          </p:cNvSpPr>
          <p:nvPr/>
        </p:nvSpPr>
        <p:spPr bwMode="auto">
          <a:xfrm>
            <a:off x="-3387" y="2372884"/>
            <a:ext cx="10293349" cy="206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442200"/>
                </a:solidFill>
                <a:latin typeface="Franklin Gothic Book" pitchFamily="34" charset="0"/>
              </a:defRPr>
            </a:lvl1pPr>
            <a:lvl2pPr marL="742950" indent="-285750">
              <a:spcBef>
                <a:spcPct val="20000"/>
              </a:spcBef>
              <a:buChar char="–"/>
              <a:defRPr sz="2000" b="1">
                <a:solidFill>
                  <a:srgbClr val="442200"/>
                </a:solidFill>
                <a:latin typeface="Franklin Gothic Book" pitchFamily="34" charset="0"/>
              </a:defRPr>
            </a:lvl2pPr>
            <a:lvl3pPr marL="1143000" indent="-228600">
              <a:spcBef>
                <a:spcPct val="20000"/>
              </a:spcBef>
              <a:buChar char="•"/>
              <a:defRPr sz="2400" b="1">
                <a:solidFill>
                  <a:srgbClr val="442200"/>
                </a:solidFill>
                <a:latin typeface="Franklin Gothic Book" pitchFamily="34" charset="0"/>
              </a:defRPr>
            </a:lvl3pPr>
            <a:lvl4pPr marL="1600200" indent="-228600">
              <a:spcBef>
                <a:spcPct val="20000"/>
              </a:spcBef>
              <a:buChar char="–"/>
              <a:defRPr sz="1600" b="1">
                <a:solidFill>
                  <a:srgbClr val="442200"/>
                </a:solidFill>
                <a:latin typeface="Franklin Gothic Book" pitchFamily="34" charset="0"/>
              </a:defRPr>
            </a:lvl4pPr>
            <a:lvl5pPr marL="2057400" indent="-228600">
              <a:spcBef>
                <a:spcPct val="20000"/>
              </a:spcBef>
              <a:buChar char="»"/>
              <a:defRPr sz="1600" b="1">
                <a:solidFill>
                  <a:srgbClr val="442200"/>
                </a:solidFill>
                <a:latin typeface="Franklin Gothic Book" pitchFamily="34" charset="0"/>
              </a:defRPr>
            </a:lvl5pPr>
            <a:lvl6pPr marL="2514600" indent="-228600" eaLnBrk="0" fontAlgn="base" hangingPunct="0">
              <a:spcBef>
                <a:spcPct val="20000"/>
              </a:spcBef>
              <a:spcAft>
                <a:spcPct val="0"/>
              </a:spcAft>
              <a:buChar char="»"/>
              <a:defRPr sz="1600" b="1">
                <a:solidFill>
                  <a:srgbClr val="442200"/>
                </a:solidFill>
                <a:latin typeface="Franklin Gothic Book" pitchFamily="34" charset="0"/>
              </a:defRPr>
            </a:lvl6pPr>
            <a:lvl7pPr marL="2971800" indent="-228600" eaLnBrk="0" fontAlgn="base" hangingPunct="0">
              <a:spcBef>
                <a:spcPct val="20000"/>
              </a:spcBef>
              <a:spcAft>
                <a:spcPct val="0"/>
              </a:spcAft>
              <a:buChar char="»"/>
              <a:defRPr sz="1600" b="1">
                <a:solidFill>
                  <a:srgbClr val="442200"/>
                </a:solidFill>
                <a:latin typeface="Franklin Gothic Book" pitchFamily="34" charset="0"/>
              </a:defRPr>
            </a:lvl7pPr>
            <a:lvl8pPr marL="3429000" indent="-228600" eaLnBrk="0" fontAlgn="base" hangingPunct="0">
              <a:spcBef>
                <a:spcPct val="20000"/>
              </a:spcBef>
              <a:spcAft>
                <a:spcPct val="0"/>
              </a:spcAft>
              <a:buChar char="»"/>
              <a:defRPr sz="1600" b="1">
                <a:solidFill>
                  <a:srgbClr val="442200"/>
                </a:solidFill>
                <a:latin typeface="Franklin Gothic Book" pitchFamily="34" charset="0"/>
              </a:defRPr>
            </a:lvl8pPr>
            <a:lvl9pPr marL="3886200" indent="-228600" eaLnBrk="0" fontAlgn="base" hangingPunct="0">
              <a:spcBef>
                <a:spcPct val="20000"/>
              </a:spcBef>
              <a:spcAft>
                <a:spcPct val="0"/>
              </a:spcAft>
              <a:buChar char="»"/>
              <a:defRPr sz="1600" b="1">
                <a:solidFill>
                  <a:srgbClr val="442200"/>
                </a:solidFill>
                <a:latin typeface="Franklin Gothic Book" pitchFamily="34" charset="0"/>
              </a:defRPr>
            </a:lvl9pPr>
          </a:lstStyle>
          <a:p>
            <a:pPr algn="ctr" eaLnBrk="1" hangingPunct="1">
              <a:spcBef>
                <a:spcPct val="50000"/>
              </a:spcBef>
              <a:buFontTx/>
              <a:buNone/>
            </a:pPr>
            <a:r>
              <a:rPr lang="en-US" altLang="en-US" sz="4267" b="0" dirty="0">
                <a:solidFill>
                  <a:schemeClr val="accent2"/>
                </a:solidFill>
                <a:latin typeface="Times New Roman" panose="02020603050405020304" pitchFamily="18" charset="0"/>
                <a:cs typeface="Times New Roman" panose="02020603050405020304" pitchFamily="18" charset="0"/>
              </a:rPr>
              <a:t>Đốt nóng một đoạn </a:t>
            </a:r>
            <a:r>
              <a:rPr lang="en-US" altLang="en-US" sz="4267" b="0" dirty="0" err="1">
                <a:solidFill>
                  <a:schemeClr val="accent2"/>
                </a:solidFill>
                <a:latin typeface="Times New Roman" panose="02020603050405020304" pitchFamily="18" charset="0"/>
                <a:cs typeface="Times New Roman" panose="02020603050405020304" pitchFamily="18" charset="0"/>
              </a:rPr>
              <a:t>dây</a:t>
            </a:r>
            <a:r>
              <a:rPr lang="en-US" altLang="en-US" sz="4267" b="0" dirty="0">
                <a:solidFill>
                  <a:schemeClr val="accent2"/>
                </a:solidFill>
                <a:latin typeface="Times New Roman" panose="02020603050405020304" pitchFamily="18" charset="0"/>
                <a:cs typeface="Times New Roman" panose="02020603050405020304" pitchFamily="18" charset="0"/>
              </a:rPr>
              <a:t> </a:t>
            </a:r>
            <a:r>
              <a:rPr lang="en-US" altLang="en-US" sz="4267" b="0" dirty="0" err="1" smtClean="0">
                <a:solidFill>
                  <a:schemeClr val="accent2"/>
                </a:solidFill>
                <a:latin typeface="Times New Roman" panose="02020603050405020304" pitchFamily="18" charset="0"/>
                <a:cs typeface="Times New Roman" panose="02020603050405020304" pitchFamily="18" charset="0"/>
              </a:rPr>
              <a:t>thép</a:t>
            </a:r>
            <a:r>
              <a:rPr lang="en-US" altLang="en-US" sz="4267" b="0" dirty="0" smtClean="0">
                <a:solidFill>
                  <a:schemeClr val="accent2"/>
                </a:solidFill>
                <a:latin typeface="Times New Roman" panose="02020603050405020304" pitchFamily="18" charset="0"/>
                <a:cs typeface="Times New Roman" panose="02020603050405020304" pitchFamily="18" charset="0"/>
              </a:rPr>
              <a:t> </a:t>
            </a:r>
            <a:r>
              <a:rPr lang="en-US" altLang="en-US" sz="4267" b="0" dirty="0">
                <a:solidFill>
                  <a:schemeClr val="accent2"/>
                </a:solidFill>
                <a:latin typeface="Times New Roman" panose="02020603050405020304" pitchFamily="18" charset="0"/>
                <a:cs typeface="Times New Roman" panose="02020603050405020304" pitchFamily="18" charset="0"/>
              </a:rPr>
              <a:t>trên ngọn lửa đèn cồn cho một ít sáp nến vào </a:t>
            </a:r>
            <a:r>
              <a:rPr lang="en-US" altLang="en-US" sz="4267" b="0" dirty="0" err="1">
                <a:solidFill>
                  <a:schemeClr val="accent2"/>
                </a:solidFill>
                <a:latin typeface="Times New Roman" panose="02020603050405020304" pitchFamily="18" charset="0"/>
                <a:cs typeface="Times New Roman" panose="02020603050405020304" pitchFamily="18" charset="0"/>
              </a:rPr>
              <a:t>đầu</a:t>
            </a:r>
            <a:r>
              <a:rPr lang="en-US" altLang="en-US" sz="4267" b="0" dirty="0">
                <a:solidFill>
                  <a:schemeClr val="accent2"/>
                </a:solidFill>
                <a:latin typeface="Times New Roman" panose="02020603050405020304" pitchFamily="18" charset="0"/>
                <a:cs typeface="Times New Roman" panose="02020603050405020304" pitchFamily="18" charset="0"/>
              </a:rPr>
              <a:t> </a:t>
            </a:r>
            <a:r>
              <a:rPr lang="en-US" altLang="en-US" sz="4267" b="0" dirty="0" err="1" smtClean="0">
                <a:solidFill>
                  <a:schemeClr val="accent2"/>
                </a:solidFill>
                <a:latin typeface="Times New Roman" panose="02020603050405020304" pitchFamily="18" charset="0"/>
                <a:cs typeface="Times New Roman" panose="02020603050405020304" pitchFamily="18" charset="0"/>
              </a:rPr>
              <a:t>dây</a:t>
            </a:r>
            <a:r>
              <a:rPr lang="en-US" altLang="en-US" sz="4267" b="0" dirty="0" smtClean="0">
                <a:solidFill>
                  <a:schemeClr val="accent2"/>
                </a:solidFill>
                <a:latin typeface="Times New Roman" panose="02020603050405020304" pitchFamily="18" charset="0"/>
                <a:cs typeface="Times New Roman" panose="02020603050405020304" pitchFamily="18" charset="0"/>
              </a:rPr>
              <a:t> </a:t>
            </a:r>
            <a:r>
              <a:rPr lang="en-US" altLang="en-US" sz="4267" b="0" dirty="0" err="1" smtClean="0">
                <a:solidFill>
                  <a:schemeClr val="accent2"/>
                </a:solidFill>
                <a:latin typeface="Times New Roman" panose="02020603050405020304" pitchFamily="18" charset="0"/>
                <a:cs typeface="Times New Roman" panose="02020603050405020304" pitchFamily="18" charset="0"/>
              </a:rPr>
              <a:t>thép</a:t>
            </a:r>
            <a:r>
              <a:rPr lang="en-US" altLang="en-US" sz="4267" b="0" dirty="0" smtClean="0">
                <a:solidFill>
                  <a:schemeClr val="accent2"/>
                </a:solidFill>
                <a:latin typeface="Times New Roman" panose="02020603050405020304" pitchFamily="18" charset="0"/>
                <a:cs typeface="Times New Roman" panose="02020603050405020304" pitchFamily="18" charset="0"/>
              </a:rPr>
              <a:t> </a:t>
            </a:r>
            <a:r>
              <a:rPr lang="en-US" altLang="en-US" sz="4267" b="0" dirty="0">
                <a:solidFill>
                  <a:schemeClr val="accent2"/>
                </a:solidFill>
                <a:latin typeface="Times New Roman" panose="02020603050405020304" pitchFamily="18" charset="0"/>
                <a:cs typeface="Times New Roman" panose="02020603050405020304" pitchFamily="18" charset="0"/>
              </a:rPr>
              <a:t>không tiếp xúc với ngọn lửa . </a:t>
            </a:r>
          </a:p>
        </p:txBody>
      </p:sp>
    </p:spTree>
    <p:extLst>
      <p:ext uri="{BB962C8B-B14F-4D97-AF65-F5344CB8AC3E}">
        <p14:creationId xmlns:p14="http://schemas.microsoft.com/office/powerpoint/2010/main" val="1925058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500" fill="hold"/>
                                        <p:tgtEl>
                                          <p:spTgt spid="9218"/>
                                        </p:tgtEl>
                                        <p:attrNameLst>
                                          <p:attrName>ppt_w</p:attrName>
                                        </p:attrNameLst>
                                      </p:cBhvr>
                                      <p:tavLst>
                                        <p:tav tm="0">
                                          <p:val>
                                            <p:fltVal val="0"/>
                                          </p:val>
                                        </p:tav>
                                        <p:tav tm="100000">
                                          <p:val>
                                            <p:strVal val="#ppt_w"/>
                                          </p:val>
                                        </p:tav>
                                      </p:tavLst>
                                    </p:anim>
                                    <p:anim calcmode="lin" valueType="num">
                                      <p:cBhvr>
                                        <p:cTn id="8" dur="1500" fill="hold"/>
                                        <p:tgtEl>
                                          <p:spTgt spid="9218"/>
                                        </p:tgtEl>
                                        <p:attrNameLst>
                                          <p:attrName>ppt_h</p:attrName>
                                        </p:attrNameLst>
                                      </p:cBhvr>
                                      <p:tavLst>
                                        <p:tav tm="0">
                                          <p:val>
                                            <p:fltVal val="0"/>
                                          </p:val>
                                        </p:tav>
                                        <p:tav tm="100000">
                                          <p:val>
                                            <p:strVal val="#ppt_h"/>
                                          </p:val>
                                        </p:tav>
                                      </p:tavLst>
                                    </p:anim>
                                    <p:animEffect transition="in" filter="fade">
                                      <p:cBhvr>
                                        <p:cTn id="9" dur="1500"/>
                                        <p:tgtEl>
                                          <p:spTgt spid="92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23393" y="164638"/>
            <a:ext cx="6913689" cy="2970649"/>
            <a:chOff x="866077" y="483518"/>
            <a:chExt cx="5185267" cy="2227987"/>
          </a:xfrm>
        </p:grpSpPr>
        <p:pic>
          <p:nvPicPr>
            <p:cNvPr id="11" name="Picture 2" descr="F:\1-原创素材\1_mm1102\PPT\PPT_014\materaials\pageimg_g20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077" y="483518"/>
              <a:ext cx="2274769" cy="222798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30244" y="907543"/>
              <a:ext cx="1298833" cy="1223508"/>
            </a:xfrm>
            <a:prstGeom prst="rect">
              <a:avLst/>
            </a:prstGeom>
            <a:noFill/>
          </p:spPr>
          <p:txBody>
            <a:bodyPr wrap="square" rtlCol="0">
              <a:spAutoFit/>
            </a:bodyPr>
            <a:lstStyle/>
            <a:p>
              <a:pPr algn="ctr">
                <a:lnSpc>
                  <a:spcPct val="150000"/>
                </a:lnSpc>
              </a:pPr>
              <a:r>
                <a:rPr lang="en-US" altLang="zh-CN" sz="6667" dirty="0">
                  <a:solidFill>
                    <a:schemeClr val="bg1"/>
                  </a:solidFill>
                  <a:latin typeface="华康海报体W12(P)" pitchFamily="82" charset="-122"/>
                  <a:ea typeface="华康海报体W12(P)" pitchFamily="82" charset="-122"/>
                </a:rPr>
                <a:t>01</a:t>
              </a:r>
            </a:p>
          </p:txBody>
        </p:sp>
        <p:sp>
          <p:nvSpPr>
            <p:cNvPr id="6" name="矩形 5"/>
            <p:cNvSpPr/>
            <p:nvPr/>
          </p:nvSpPr>
          <p:spPr>
            <a:xfrm>
              <a:off x="2987824" y="1117440"/>
              <a:ext cx="3063520" cy="623248"/>
            </a:xfrm>
            <a:prstGeom prst="rect">
              <a:avLst/>
            </a:prstGeom>
          </p:spPr>
          <p:txBody>
            <a:bodyPr wrap="square">
              <a:spAutoFit/>
            </a:bodyPr>
            <a:lstStyle/>
            <a:p>
              <a:pPr algn="ctr"/>
              <a:r>
                <a:rPr lang="en-US" altLang="zh-CN" sz="4800" dirty="0">
                  <a:solidFill>
                    <a:schemeClr val="accent6"/>
                  </a:solidFill>
                  <a:latin typeface="Adobe Garamond Pro Bold" panose="02020702060506020403" pitchFamily="18" charset="0"/>
                  <a:ea typeface="方正卡通简体" pitchFamily="65" charset="-122"/>
                </a:rPr>
                <a:t>TÍNH DẺO</a:t>
              </a:r>
              <a:endParaRPr lang="zh-CN" altLang="en-US" sz="4800" dirty="0">
                <a:solidFill>
                  <a:schemeClr val="accent6"/>
                </a:solidFill>
                <a:latin typeface="Adobe Garamond Pro Bold" panose="02020702060506020403" pitchFamily="18" charset="0"/>
                <a:ea typeface="方正卡通简体" pitchFamily="65" charset="-122"/>
              </a:endParaRPr>
            </a:p>
          </p:txBody>
        </p:sp>
      </p:grpSp>
      <p:sp>
        <p:nvSpPr>
          <p:cNvPr id="14" name="Rectangle 3"/>
          <p:cNvSpPr txBox="1">
            <a:spLocks noChangeArrowheads="1"/>
          </p:cNvSpPr>
          <p:nvPr/>
        </p:nvSpPr>
        <p:spPr>
          <a:xfrm>
            <a:off x="431371" y="2005566"/>
            <a:ext cx="11904860" cy="6477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en-US" sz="4800" b="1" i="1" u="sng" dirty="0">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nhóm</a:t>
            </a:r>
          </a:p>
          <a:p>
            <a:pPr marL="0" indent="0">
              <a:buNone/>
            </a:pPr>
            <a:r>
              <a:rPr lang="en-US" altLang="en-US" sz="4800" dirty="0">
                <a:solidFill>
                  <a:srgbClr val="800000"/>
                </a:solidFill>
                <a:latin typeface="Times New Roman" panose="02020603050405020304" pitchFamily="18" charset="0"/>
                <a:cs typeface="Times New Roman" panose="02020603050405020304" pitchFamily="18" charset="0"/>
              </a:rPr>
              <a:t>Các em thực hiện thí nghiệm sau và điền kết quả vào phiếu học tập số 1:</a:t>
            </a:r>
          </a:p>
        </p:txBody>
      </p:sp>
      <p:sp>
        <p:nvSpPr>
          <p:cNvPr id="15" name="Text Box 5"/>
          <p:cNvSpPr txBox="1">
            <a:spLocks noChangeArrowheads="1"/>
          </p:cNvSpPr>
          <p:nvPr/>
        </p:nvSpPr>
        <p:spPr bwMode="auto">
          <a:xfrm>
            <a:off x="2024693" y="5289962"/>
            <a:ext cx="8968316"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442200"/>
                </a:solidFill>
                <a:latin typeface="Franklin Gothic Book" pitchFamily="34" charset="0"/>
              </a:defRPr>
            </a:lvl1pPr>
            <a:lvl2pPr marL="742950" indent="-285750">
              <a:spcBef>
                <a:spcPct val="20000"/>
              </a:spcBef>
              <a:buChar char="–"/>
              <a:defRPr sz="2000" b="1">
                <a:solidFill>
                  <a:srgbClr val="442200"/>
                </a:solidFill>
                <a:latin typeface="Franklin Gothic Book" pitchFamily="34" charset="0"/>
              </a:defRPr>
            </a:lvl2pPr>
            <a:lvl3pPr marL="1143000" indent="-228600">
              <a:spcBef>
                <a:spcPct val="20000"/>
              </a:spcBef>
              <a:buChar char="•"/>
              <a:defRPr sz="2400" b="1">
                <a:solidFill>
                  <a:srgbClr val="442200"/>
                </a:solidFill>
                <a:latin typeface="Franklin Gothic Book" pitchFamily="34" charset="0"/>
              </a:defRPr>
            </a:lvl3pPr>
            <a:lvl4pPr marL="1600200" indent="-228600">
              <a:spcBef>
                <a:spcPct val="20000"/>
              </a:spcBef>
              <a:buChar char="–"/>
              <a:defRPr sz="1600" b="1">
                <a:solidFill>
                  <a:srgbClr val="442200"/>
                </a:solidFill>
                <a:latin typeface="Franklin Gothic Book" pitchFamily="34" charset="0"/>
              </a:defRPr>
            </a:lvl4pPr>
            <a:lvl5pPr marL="2057400" indent="-228600">
              <a:spcBef>
                <a:spcPct val="20000"/>
              </a:spcBef>
              <a:buChar char="»"/>
              <a:defRPr sz="1600" b="1">
                <a:solidFill>
                  <a:srgbClr val="442200"/>
                </a:solidFill>
                <a:latin typeface="Franklin Gothic Book" pitchFamily="34" charset="0"/>
              </a:defRPr>
            </a:lvl5pPr>
            <a:lvl6pPr marL="2514600" indent="-228600" eaLnBrk="0" fontAlgn="base" hangingPunct="0">
              <a:spcBef>
                <a:spcPct val="20000"/>
              </a:spcBef>
              <a:spcAft>
                <a:spcPct val="0"/>
              </a:spcAft>
              <a:buChar char="»"/>
              <a:defRPr sz="1600" b="1">
                <a:solidFill>
                  <a:srgbClr val="442200"/>
                </a:solidFill>
                <a:latin typeface="Franklin Gothic Book" pitchFamily="34" charset="0"/>
              </a:defRPr>
            </a:lvl6pPr>
            <a:lvl7pPr marL="2971800" indent="-228600" eaLnBrk="0" fontAlgn="base" hangingPunct="0">
              <a:spcBef>
                <a:spcPct val="20000"/>
              </a:spcBef>
              <a:spcAft>
                <a:spcPct val="0"/>
              </a:spcAft>
              <a:buChar char="»"/>
              <a:defRPr sz="1600" b="1">
                <a:solidFill>
                  <a:srgbClr val="442200"/>
                </a:solidFill>
                <a:latin typeface="Franklin Gothic Book" pitchFamily="34" charset="0"/>
              </a:defRPr>
            </a:lvl7pPr>
            <a:lvl8pPr marL="3429000" indent="-228600" eaLnBrk="0" fontAlgn="base" hangingPunct="0">
              <a:spcBef>
                <a:spcPct val="20000"/>
              </a:spcBef>
              <a:spcAft>
                <a:spcPct val="0"/>
              </a:spcAft>
              <a:buChar char="»"/>
              <a:defRPr sz="1600" b="1">
                <a:solidFill>
                  <a:srgbClr val="442200"/>
                </a:solidFill>
                <a:latin typeface="Franklin Gothic Book" pitchFamily="34" charset="0"/>
              </a:defRPr>
            </a:lvl8pPr>
            <a:lvl9pPr marL="3886200" indent="-228600" eaLnBrk="0" fontAlgn="base" hangingPunct="0">
              <a:spcBef>
                <a:spcPct val="20000"/>
              </a:spcBef>
              <a:spcAft>
                <a:spcPct val="0"/>
              </a:spcAft>
              <a:buChar char="»"/>
              <a:defRPr sz="1600" b="1">
                <a:solidFill>
                  <a:srgbClr val="442200"/>
                </a:solidFill>
                <a:latin typeface="Franklin Gothic Book" pitchFamily="34" charset="0"/>
              </a:defRPr>
            </a:lvl9pPr>
          </a:lstStyle>
          <a:p>
            <a:pPr eaLnBrk="1" hangingPunct="1">
              <a:spcBef>
                <a:spcPct val="50000"/>
              </a:spcBef>
              <a:buFontTx/>
              <a:buNone/>
            </a:pPr>
            <a:r>
              <a:rPr lang="en-US" altLang="en-US" sz="4267" b="0" dirty="0">
                <a:solidFill>
                  <a:srgbClr val="008000"/>
                </a:solidFill>
                <a:latin typeface="Times New Roman" panose="02020603050405020304" pitchFamily="18" charset="0"/>
                <a:cs typeface="Times New Roman" panose="02020603050405020304" pitchFamily="18" charset="0"/>
              </a:rPr>
              <a:t>2. Dùng búa đập vào đoạn dây đồng. </a:t>
            </a:r>
          </a:p>
        </p:txBody>
      </p:sp>
      <p:sp>
        <p:nvSpPr>
          <p:cNvPr id="16" name="Text Box 6"/>
          <p:cNvSpPr txBox="1">
            <a:spLocks noChangeArrowheads="1"/>
          </p:cNvSpPr>
          <p:nvPr/>
        </p:nvSpPr>
        <p:spPr bwMode="auto">
          <a:xfrm>
            <a:off x="1967542" y="4483511"/>
            <a:ext cx="8640233"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442200"/>
                </a:solidFill>
                <a:latin typeface="Franklin Gothic Book" pitchFamily="34" charset="0"/>
              </a:defRPr>
            </a:lvl1pPr>
            <a:lvl2pPr marL="742950" indent="-285750">
              <a:spcBef>
                <a:spcPct val="20000"/>
              </a:spcBef>
              <a:buChar char="–"/>
              <a:defRPr sz="2000" b="1">
                <a:solidFill>
                  <a:srgbClr val="442200"/>
                </a:solidFill>
                <a:latin typeface="Franklin Gothic Book" pitchFamily="34" charset="0"/>
              </a:defRPr>
            </a:lvl2pPr>
            <a:lvl3pPr marL="1143000" indent="-228600">
              <a:spcBef>
                <a:spcPct val="20000"/>
              </a:spcBef>
              <a:buChar char="•"/>
              <a:defRPr sz="2400" b="1">
                <a:solidFill>
                  <a:srgbClr val="442200"/>
                </a:solidFill>
                <a:latin typeface="Franklin Gothic Book" pitchFamily="34" charset="0"/>
              </a:defRPr>
            </a:lvl3pPr>
            <a:lvl4pPr marL="1600200" indent="-228600">
              <a:spcBef>
                <a:spcPct val="20000"/>
              </a:spcBef>
              <a:buChar char="–"/>
              <a:defRPr sz="1600" b="1">
                <a:solidFill>
                  <a:srgbClr val="442200"/>
                </a:solidFill>
                <a:latin typeface="Franklin Gothic Book" pitchFamily="34" charset="0"/>
              </a:defRPr>
            </a:lvl4pPr>
            <a:lvl5pPr marL="2057400" indent="-228600">
              <a:spcBef>
                <a:spcPct val="20000"/>
              </a:spcBef>
              <a:buChar char="»"/>
              <a:defRPr sz="1600" b="1">
                <a:solidFill>
                  <a:srgbClr val="442200"/>
                </a:solidFill>
                <a:latin typeface="Franklin Gothic Book" pitchFamily="34" charset="0"/>
              </a:defRPr>
            </a:lvl5pPr>
            <a:lvl6pPr marL="2514600" indent="-228600" eaLnBrk="0" fontAlgn="base" hangingPunct="0">
              <a:spcBef>
                <a:spcPct val="20000"/>
              </a:spcBef>
              <a:spcAft>
                <a:spcPct val="0"/>
              </a:spcAft>
              <a:buChar char="»"/>
              <a:defRPr sz="1600" b="1">
                <a:solidFill>
                  <a:srgbClr val="442200"/>
                </a:solidFill>
                <a:latin typeface="Franklin Gothic Book" pitchFamily="34" charset="0"/>
              </a:defRPr>
            </a:lvl6pPr>
            <a:lvl7pPr marL="2971800" indent="-228600" eaLnBrk="0" fontAlgn="base" hangingPunct="0">
              <a:spcBef>
                <a:spcPct val="20000"/>
              </a:spcBef>
              <a:spcAft>
                <a:spcPct val="0"/>
              </a:spcAft>
              <a:buChar char="»"/>
              <a:defRPr sz="1600" b="1">
                <a:solidFill>
                  <a:srgbClr val="442200"/>
                </a:solidFill>
                <a:latin typeface="Franklin Gothic Book" pitchFamily="34" charset="0"/>
              </a:defRPr>
            </a:lvl7pPr>
            <a:lvl8pPr marL="3429000" indent="-228600" eaLnBrk="0" fontAlgn="base" hangingPunct="0">
              <a:spcBef>
                <a:spcPct val="20000"/>
              </a:spcBef>
              <a:spcAft>
                <a:spcPct val="0"/>
              </a:spcAft>
              <a:buChar char="»"/>
              <a:defRPr sz="1600" b="1">
                <a:solidFill>
                  <a:srgbClr val="442200"/>
                </a:solidFill>
                <a:latin typeface="Franklin Gothic Book" pitchFamily="34" charset="0"/>
              </a:defRPr>
            </a:lvl8pPr>
            <a:lvl9pPr marL="3886200" indent="-228600" eaLnBrk="0" fontAlgn="base" hangingPunct="0">
              <a:spcBef>
                <a:spcPct val="20000"/>
              </a:spcBef>
              <a:spcAft>
                <a:spcPct val="0"/>
              </a:spcAft>
              <a:buChar char="»"/>
              <a:defRPr sz="1600" b="1">
                <a:solidFill>
                  <a:srgbClr val="442200"/>
                </a:solidFill>
                <a:latin typeface="Franklin Gothic Book" pitchFamily="34" charset="0"/>
              </a:defRPr>
            </a:lvl9pPr>
          </a:lstStyle>
          <a:p>
            <a:pPr eaLnBrk="1" hangingPunct="1">
              <a:spcBef>
                <a:spcPct val="50000"/>
              </a:spcBef>
              <a:buFontTx/>
              <a:buNone/>
            </a:pPr>
            <a:r>
              <a:rPr lang="en-US" altLang="en-US" sz="4267" b="0" dirty="0">
                <a:solidFill>
                  <a:srgbClr val="008000"/>
                </a:solidFill>
                <a:latin typeface="Times New Roman" panose="02020603050405020304" pitchFamily="18" charset="0"/>
                <a:cs typeface="Times New Roman" panose="02020603050405020304" pitchFamily="18" charset="0"/>
              </a:rPr>
              <a:t>1. Dùng búa đập vào một </a:t>
            </a:r>
            <a:r>
              <a:rPr lang="en-US" altLang="en-US" sz="4267" b="0" dirty="0" err="1">
                <a:solidFill>
                  <a:srgbClr val="008000"/>
                </a:solidFill>
                <a:latin typeface="Times New Roman" panose="02020603050405020304" pitchFamily="18" charset="0"/>
                <a:cs typeface="Times New Roman" panose="02020603050405020304" pitchFamily="18" charset="0"/>
              </a:rPr>
              <a:t>mẩu</a:t>
            </a:r>
            <a:r>
              <a:rPr lang="en-US" altLang="en-US" sz="4267" b="0" dirty="0">
                <a:solidFill>
                  <a:srgbClr val="008000"/>
                </a:solidFill>
                <a:latin typeface="Times New Roman" panose="02020603050405020304" pitchFamily="18" charset="0"/>
                <a:cs typeface="Times New Roman" panose="02020603050405020304" pitchFamily="18" charset="0"/>
              </a:rPr>
              <a:t> than.  </a:t>
            </a:r>
          </a:p>
        </p:txBody>
      </p:sp>
    </p:spTree>
    <p:extLst>
      <p:ext uri="{BB962C8B-B14F-4D97-AF65-F5344CB8AC3E}">
        <p14:creationId xmlns:p14="http://schemas.microsoft.com/office/powerpoint/2010/main" val="4159619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103446" y="3140968"/>
            <a:ext cx="9985109" cy="1545397"/>
          </a:xfrm>
          <a:prstGeom prst="rect">
            <a:avLst/>
          </a:prstGeom>
          <a:noFill/>
          <a:ln w="9525">
            <a:noFill/>
            <a:miter lim="800000"/>
            <a:headEnd/>
            <a:tailEnd/>
          </a:ln>
          <a:effectLst>
            <a:outerShdw dist="17961" dir="2700000" algn="ctr" rotWithShape="0">
              <a:schemeClr val="bg2"/>
            </a:outerShdw>
          </a:effectLst>
        </p:spPr>
        <p:txBody>
          <a:bodyPr anchor="b"/>
          <a:lstStyle/>
          <a:p>
            <a:pPr algn="ctr" eaLnBrk="1" hangingPunct="1">
              <a:defRPr/>
            </a:pPr>
            <a:r>
              <a:rPr lang="en-US" sz="64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Tính chất vật lí của </a:t>
            </a:r>
          </a:p>
          <a:p>
            <a:pPr algn="ctr" eaLnBrk="1" hangingPunct="1">
              <a:defRPr/>
            </a:pPr>
            <a:r>
              <a:rPr lang="en-US" sz="64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kim loại</a:t>
            </a:r>
          </a:p>
        </p:txBody>
      </p:sp>
      <p:sp>
        <p:nvSpPr>
          <p:cNvPr id="3" name="Text Box 6"/>
          <p:cNvSpPr txBox="1">
            <a:spLocks noChangeArrowheads="1"/>
          </p:cNvSpPr>
          <p:nvPr/>
        </p:nvSpPr>
        <p:spPr bwMode="auto">
          <a:xfrm>
            <a:off x="4074459" y="1892829"/>
            <a:ext cx="4609085"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rgbClr val="442200"/>
                </a:solidFill>
                <a:latin typeface="Franklin Gothic Book" pitchFamily="34" charset="0"/>
              </a:defRPr>
            </a:lvl1pPr>
            <a:lvl2pPr marL="742950" indent="-285750">
              <a:spcBef>
                <a:spcPct val="20000"/>
              </a:spcBef>
              <a:buChar char="–"/>
              <a:defRPr sz="2000" b="1">
                <a:solidFill>
                  <a:srgbClr val="442200"/>
                </a:solidFill>
                <a:latin typeface="Franklin Gothic Book" pitchFamily="34" charset="0"/>
              </a:defRPr>
            </a:lvl2pPr>
            <a:lvl3pPr marL="1143000" indent="-228600">
              <a:spcBef>
                <a:spcPct val="20000"/>
              </a:spcBef>
              <a:buChar char="•"/>
              <a:defRPr sz="2400" b="1">
                <a:solidFill>
                  <a:srgbClr val="442200"/>
                </a:solidFill>
                <a:latin typeface="Franklin Gothic Book" pitchFamily="34" charset="0"/>
              </a:defRPr>
            </a:lvl3pPr>
            <a:lvl4pPr marL="1600200" indent="-228600">
              <a:spcBef>
                <a:spcPct val="20000"/>
              </a:spcBef>
              <a:buChar char="–"/>
              <a:defRPr sz="1600" b="1">
                <a:solidFill>
                  <a:srgbClr val="442200"/>
                </a:solidFill>
                <a:latin typeface="Franklin Gothic Book" pitchFamily="34" charset="0"/>
              </a:defRPr>
            </a:lvl4pPr>
            <a:lvl5pPr marL="2057400" indent="-228600">
              <a:spcBef>
                <a:spcPct val="20000"/>
              </a:spcBef>
              <a:buChar char="»"/>
              <a:defRPr sz="1600" b="1">
                <a:solidFill>
                  <a:srgbClr val="442200"/>
                </a:solidFill>
                <a:latin typeface="Franklin Gothic Book" pitchFamily="34" charset="0"/>
              </a:defRPr>
            </a:lvl5pPr>
            <a:lvl6pPr marL="2514600" indent="-228600" eaLnBrk="0" fontAlgn="base" hangingPunct="0">
              <a:spcBef>
                <a:spcPct val="20000"/>
              </a:spcBef>
              <a:spcAft>
                <a:spcPct val="0"/>
              </a:spcAft>
              <a:buChar char="»"/>
              <a:defRPr sz="1600" b="1">
                <a:solidFill>
                  <a:srgbClr val="442200"/>
                </a:solidFill>
                <a:latin typeface="Franklin Gothic Book" pitchFamily="34" charset="0"/>
              </a:defRPr>
            </a:lvl6pPr>
            <a:lvl7pPr marL="2971800" indent="-228600" eaLnBrk="0" fontAlgn="base" hangingPunct="0">
              <a:spcBef>
                <a:spcPct val="20000"/>
              </a:spcBef>
              <a:spcAft>
                <a:spcPct val="0"/>
              </a:spcAft>
              <a:buChar char="»"/>
              <a:defRPr sz="1600" b="1">
                <a:solidFill>
                  <a:srgbClr val="442200"/>
                </a:solidFill>
                <a:latin typeface="Franklin Gothic Book" pitchFamily="34" charset="0"/>
              </a:defRPr>
            </a:lvl7pPr>
            <a:lvl8pPr marL="3429000" indent="-228600" eaLnBrk="0" fontAlgn="base" hangingPunct="0">
              <a:spcBef>
                <a:spcPct val="20000"/>
              </a:spcBef>
              <a:spcAft>
                <a:spcPct val="0"/>
              </a:spcAft>
              <a:buChar char="»"/>
              <a:defRPr sz="1600" b="1">
                <a:solidFill>
                  <a:srgbClr val="442200"/>
                </a:solidFill>
                <a:latin typeface="Franklin Gothic Book" pitchFamily="34" charset="0"/>
              </a:defRPr>
            </a:lvl8pPr>
            <a:lvl9pPr marL="3886200" indent="-228600" eaLnBrk="0" fontAlgn="base" hangingPunct="0">
              <a:spcBef>
                <a:spcPct val="20000"/>
              </a:spcBef>
              <a:spcAft>
                <a:spcPct val="0"/>
              </a:spcAft>
              <a:buChar char="»"/>
              <a:defRPr sz="1600" b="1">
                <a:solidFill>
                  <a:srgbClr val="442200"/>
                </a:solidFill>
                <a:latin typeface="Franklin Gothic Book" pitchFamily="34" charset="0"/>
              </a:defRPr>
            </a:lvl9pPr>
          </a:lstStyle>
          <a:p>
            <a:pPr eaLnBrk="1" hangingPunct="1">
              <a:spcBef>
                <a:spcPct val="50000"/>
              </a:spcBef>
              <a:buFontTx/>
              <a:buNone/>
            </a:pPr>
            <a:r>
              <a:rPr lang="en-US" altLang="en-US" sz="4267" dirty="0" err="1">
                <a:solidFill>
                  <a:srgbClr val="FF00FF"/>
                </a:solidFill>
                <a:latin typeface="Times New Roman" panose="02020603050405020304" pitchFamily="18" charset="0"/>
                <a:cs typeface="Times New Roman" panose="02020603050405020304" pitchFamily="18" charset="0"/>
              </a:rPr>
              <a:t>TIẾT</a:t>
            </a:r>
            <a:r>
              <a:rPr lang="en-US" altLang="en-US" sz="4267" dirty="0">
                <a:solidFill>
                  <a:srgbClr val="FF00FF"/>
                </a:solidFill>
                <a:latin typeface="Times New Roman" panose="02020603050405020304" pitchFamily="18" charset="0"/>
                <a:cs typeface="Times New Roman" panose="02020603050405020304" pitchFamily="18" charset="0"/>
              </a:rPr>
              <a:t> 21 </a:t>
            </a:r>
            <a:r>
              <a:rPr lang="en-US" altLang="en-US" sz="4267" dirty="0" err="1">
                <a:solidFill>
                  <a:srgbClr val="FF00FF"/>
                </a:solidFill>
                <a:latin typeface="Times New Roman" panose="02020603050405020304" pitchFamily="18" charset="0"/>
                <a:cs typeface="Times New Roman" panose="02020603050405020304" pitchFamily="18" charset="0"/>
              </a:rPr>
              <a:t>Bài</a:t>
            </a:r>
            <a:r>
              <a:rPr lang="en-US" altLang="en-US" sz="4267" dirty="0">
                <a:solidFill>
                  <a:srgbClr val="FF00FF"/>
                </a:solidFill>
                <a:latin typeface="Times New Roman" panose="02020603050405020304" pitchFamily="18" charset="0"/>
                <a:cs typeface="Times New Roman" panose="02020603050405020304" pitchFamily="18" charset="0"/>
              </a:rPr>
              <a:t> 15:</a:t>
            </a:r>
          </a:p>
        </p:txBody>
      </p:sp>
    </p:spTree>
    <p:extLst>
      <p:ext uri="{BB962C8B-B14F-4D97-AF65-F5344CB8AC3E}">
        <p14:creationId xmlns:p14="http://schemas.microsoft.com/office/powerpoint/2010/main" val="2930534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413032" y="1554872"/>
            <a:ext cx="2480197" cy="4675186"/>
            <a:chOff x="3635896" y="621103"/>
            <a:chExt cx="2292196" cy="4283197"/>
          </a:xfrm>
        </p:grpSpPr>
        <p:pic>
          <p:nvPicPr>
            <p:cNvPr id="26627" name="Picture 3" descr="F:\1-原创素材\1_mm1102\PPT\PPT_014\materaials\pageimg_g20e.png"/>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35896" y="621103"/>
              <a:ext cx="2292196" cy="204304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238001" y="897303"/>
              <a:ext cx="1298834" cy="1274275"/>
            </a:xfrm>
            <a:prstGeom prst="rect">
              <a:avLst/>
            </a:prstGeom>
            <a:noFill/>
          </p:spPr>
          <p:txBody>
            <a:bodyPr wrap="square" rtlCol="0">
              <a:spAutoFit/>
            </a:bodyPr>
            <a:lstStyle/>
            <a:p>
              <a:pPr algn="ctr">
                <a:lnSpc>
                  <a:spcPct val="150000"/>
                </a:lnSpc>
              </a:pPr>
              <a:r>
                <a:rPr lang="en-US" altLang="zh-CN" sz="6667" dirty="0" smtClean="0">
                  <a:solidFill>
                    <a:schemeClr val="bg1"/>
                  </a:solidFill>
                  <a:latin typeface="华康海报体W12(P)" pitchFamily="82" charset="-122"/>
                  <a:ea typeface="华康海报体W12(P)" pitchFamily="82" charset="-122"/>
                </a:rPr>
                <a:t>03</a:t>
              </a:r>
              <a:endParaRPr lang="en-US" altLang="zh-CN" sz="6667" dirty="0">
                <a:solidFill>
                  <a:schemeClr val="bg1"/>
                </a:solidFill>
                <a:latin typeface="华康海报体W12(P)" pitchFamily="82" charset="-122"/>
                <a:ea typeface="华康海报体W12(P)" pitchFamily="82" charset="-122"/>
              </a:endParaRPr>
            </a:p>
          </p:txBody>
        </p:sp>
        <p:sp>
          <p:nvSpPr>
            <p:cNvPr id="12" name="矩形 11"/>
            <p:cNvSpPr/>
            <p:nvPr/>
          </p:nvSpPr>
          <p:spPr>
            <a:xfrm>
              <a:off x="3923928" y="2789516"/>
              <a:ext cx="1844426" cy="2114784"/>
            </a:xfrm>
            <a:prstGeom prst="rect">
              <a:avLst/>
            </a:prstGeom>
          </p:spPr>
          <p:txBody>
            <a:bodyPr wrap="square">
              <a:spAutoFit/>
            </a:bodyPr>
            <a:lstStyle/>
            <a:p>
              <a:pPr algn="ctr"/>
              <a:r>
                <a:rPr lang="en-US" altLang="zh-CN" sz="4800" dirty="0">
                  <a:solidFill>
                    <a:srgbClr val="F5750B"/>
                  </a:solidFill>
                  <a:latin typeface="Adobe Garamond Pro Bold" panose="02020702060506020403" pitchFamily="18" charset="0"/>
                  <a:ea typeface="方正卡通简体" pitchFamily="65" charset="-122"/>
                </a:rPr>
                <a:t>TÍNH DẪN ĐIỆN</a:t>
              </a:r>
              <a:endParaRPr lang="zh-CN" altLang="en-US" sz="4800" dirty="0">
                <a:solidFill>
                  <a:srgbClr val="F5750B"/>
                </a:solidFill>
                <a:latin typeface="Adobe Garamond Pro Bold" panose="02020702060506020403" pitchFamily="18" charset="0"/>
                <a:ea typeface="方正卡通简体" pitchFamily="65" charset="-122"/>
              </a:endParaRPr>
            </a:p>
          </p:txBody>
        </p:sp>
      </p:grpSp>
      <p:grpSp>
        <p:nvGrpSpPr>
          <p:cNvPr id="2" name="组合 1"/>
          <p:cNvGrpSpPr/>
          <p:nvPr/>
        </p:nvGrpSpPr>
        <p:grpSpPr>
          <a:xfrm>
            <a:off x="335360" y="2665013"/>
            <a:ext cx="2480197" cy="3705931"/>
            <a:chOff x="971600" y="1669705"/>
            <a:chExt cx="2292196" cy="3591182"/>
          </a:xfrm>
        </p:grpSpPr>
        <p:pic>
          <p:nvPicPr>
            <p:cNvPr id="14" name="Picture 3" descr="F:\1-原创素材\1_mm1102\PPT\PPT_014\materaials\pageimg_g20e.pn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71600" y="1669705"/>
              <a:ext cx="2292196" cy="204304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73705" y="1945905"/>
              <a:ext cx="1298834" cy="1580832"/>
            </a:xfrm>
            <a:prstGeom prst="rect">
              <a:avLst/>
            </a:prstGeom>
            <a:noFill/>
          </p:spPr>
          <p:txBody>
            <a:bodyPr wrap="square" rtlCol="0">
              <a:spAutoFit/>
            </a:bodyPr>
            <a:lstStyle/>
            <a:p>
              <a:pPr algn="ctr">
                <a:lnSpc>
                  <a:spcPct val="150000"/>
                </a:lnSpc>
              </a:pPr>
              <a:r>
                <a:rPr lang="en-US" altLang="zh-CN" sz="6667" dirty="0">
                  <a:solidFill>
                    <a:schemeClr val="bg1"/>
                  </a:solidFill>
                  <a:latin typeface="华康海报体W12(P)" pitchFamily="82" charset="-122"/>
                  <a:ea typeface="华康海报体W12(P)" pitchFamily="82" charset="-122"/>
                </a:rPr>
                <a:t>01</a:t>
              </a:r>
            </a:p>
          </p:txBody>
        </p:sp>
        <p:sp>
          <p:nvSpPr>
            <p:cNvPr id="16" name="矩形 15"/>
            <p:cNvSpPr/>
            <p:nvPr/>
          </p:nvSpPr>
          <p:spPr>
            <a:xfrm>
              <a:off x="1419370" y="3739829"/>
              <a:ext cx="1844426" cy="1521058"/>
            </a:xfrm>
            <a:prstGeom prst="rect">
              <a:avLst/>
            </a:prstGeom>
          </p:spPr>
          <p:txBody>
            <a:bodyPr wrap="square">
              <a:spAutoFit/>
            </a:bodyPr>
            <a:lstStyle/>
            <a:p>
              <a:pPr algn="ctr"/>
              <a:r>
                <a:rPr lang="en-US" altLang="zh-CN" sz="4800" dirty="0">
                  <a:solidFill>
                    <a:srgbClr val="0099FF"/>
                  </a:solidFill>
                  <a:latin typeface="Adobe Garamond Pro Bold" panose="02020702060506020403" pitchFamily="18" charset="0"/>
                  <a:ea typeface="方正卡通简体" pitchFamily="65" charset="-122"/>
                </a:rPr>
                <a:t>TÍNH DẺO</a:t>
              </a:r>
              <a:endParaRPr lang="zh-CN" altLang="en-US" sz="4800" dirty="0">
                <a:solidFill>
                  <a:srgbClr val="0099FF"/>
                </a:solidFill>
                <a:latin typeface="Adobe Garamond Pro Bold" panose="02020702060506020403" pitchFamily="18" charset="0"/>
                <a:ea typeface="方正卡通简体" pitchFamily="65" charset="-122"/>
              </a:endParaRPr>
            </a:p>
          </p:txBody>
        </p:sp>
      </p:grpSp>
      <p:grpSp>
        <p:nvGrpSpPr>
          <p:cNvPr id="20" name="组合 3"/>
          <p:cNvGrpSpPr/>
          <p:nvPr/>
        </p:nvGrpSpPr>
        <p:grpSpPr>
          <a:xfrm>
            <a:off x="9390459" y="2339804"/>
            <a:ext cx="2400267" cy="4483156"/>
            <a:chOff x="6240244" y="1707654"/>
            <a:chExt cx="2292196" cy="4267313"/>
          </a:xfrm>
        </p:grpSpPr>
        <p:pic>
          <p:nvPicPr>
            <p:cNvPr id="21" name="Picture 3" descr="F:\1-原创素材\1_mm1102\PPT\PPT_014\materaials\pageimg_g20e.png"/>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240244" y="1707654"/>
              <a:ext cx="2292196" cy="204304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842348" y="1983854"/>
              <a:ext cx="1298833" cy="1323929"/>
            </a:xfrm>
            <a:prstGeom prst="rect">
              <a:avLst/>
            </a:prstGeom>
            <a:noFill/>
          </p:spPr>
          <p:txBody>
            <a:bodyPr wrap="square" rtlCol="0">
              <a:spAutoFit/>
            </a:bodyPr>
            <a:lstStyle/>
            <a:p>
              <a:pPr algn="ctr">
                <a:lnSpc>
                  <a:spcPct val="150000"/>
                </a:lnSpc>
              </a:pPr>
              <a:r>
                <a:rPr lang="en-US" altLang="zh-CN" sz="6667" dirty="0" smtClean="0">
                  <a:solidFill>
                    <a:schemeClr val="bg1"/>
                  </a:solidFill>
                  <a:latin typeface="华康海报体W12(P)" pitchFamily="82" charset="-122"/>
                  <a:ea typeface="华康海报体W12(P)" pitchFamily="82" charset="-122"/>
                </a:rPr>
                <a:t>04</a:t>
              </a:r>
              <a:endParaRPr lang="en-US" altLang="zh-CN" sz="6667" dirty="0">
                <a:solidFill>
                  <a:schemeClr val="bg1"/>
                </a:solidFill>
                <a:latin typeface="华康海报体W12(P)" pitchFamily="82" charset="-122"/>
                <a:ea typeface="华康海报体W12(P)" pitchFamily="82" charset="-122"/>
              </a:endParaRPr>
            </a:p>
          </p:txBody>
        </p:sp>
        <p:sp>
          <p:nvSpPr>
            <p:cNvPr id="23" name="矩形 18"/>
            <p:cNvSpPr/>
            <p:nvPr/>
          </p:nvSpPr>
          <p:spPr>
            <a:xfrm>
              <a:off x="6369028" y="3777778"/>
              <a:ext cx="2163412" cy="2197189"/>
            </a:xfrm>
            <a:prstGeom prst="rect">
              <a:avLst/>
            </a:prstGeom>
          </p:spPr>
          <p:txBody>
            <a:bodyPr wrap="square">
              <a:spAutoFit/>
            </a:bodyPr>
            <a:lstStyle/>
            <a:p>
              <a:pPr algn="ctr"/>
              <a:r>
                <a:rPr lang="en-US" altLang="zh-CN" sz="4800" dirty="0">
                  <a:solidFill>
                    <a:srgbClr val="5CA139"/>
                  </a:solidFill>
                  <a:latin typeface="Adobe Garamond Pro Bold" panose="02020702060506020403" pitchFamily="18" charset="0"/>
                  <a:ea typeface="方正卡通简体" pitchFamily="65" charset="-122"/>
                </a:rPr>
                <a:t>TÍNH DẪN NHIỆT</a:t>
              </a:r>
              <a:endParaRPr lang="zh-CN" altLang="en-US" sz="4800" dirty="0">
                <a:solidFill>
                  <a:srgbClr val="5CA139"/>
                </a:solidFill>
                <a:latin typeface="Adobe Garamond Pro Bold" panose="02020702060506020403" pitchFamily="18" charset="0"/>
                <a:ea typeface="方正卡通简体" pitchFamily="65" charset="-122"/>
              </a:endParaRPr>
            </a:p>
          </p:txBody>
        </p:sp>
      </p:grpSp>
      <p:grpSp>
        <p:nvGrpSpPr>
          <p:cNvPr id="24" name="组合 2"/>
          <p:cNvGrpSpPr/>
          <p:nvPr/>
        </p:nvGrpSpPr>
        <p:grpSpPr>
          <a:xfrm>
            <a:off x="3262767" y="1130771"/>
            <a:ext cx="2480197" cy="3936520"/>
            <a:chOff x="3635896" y="621103"/>
            <a:chExt cx="2292196" cy="3606465"/>
          </a:xfrm>
        </p:grpSpPr>
        <p:pic>
          <p:nvPicPr>
            <p:cNvPr id="25" name="Picture 3" descr="F:\1-原创素材\1_mm1102\PPT\PPT_014\materaials\pageimg_g20e.png"/>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35896" y="621103"/>
              <a:ext cx="2292196" cy="204304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238001" y="897303"/>
              <a:ext cx="1298834" cy="1274275"/>
            </a:xfrm>
            <a:prstGeom prst="rect">
              <a:avLst/>
            </a:prstGeom>
            <a:noFill/>
          </p:spPr>
          <p:txBody>
            <a:bodyPr wrap="square" rtlCol="0">
              <a:spAutoFit/>
            </a:bodyPr>
            <a:lstStyle/>
            <a:p>
              <a:pPr algn="ctr">
                <a:lnSpc>
                  <a:spcPct val="150000"/>
                </a:lnSpc>
              </a:pPr>
              <a:r>
                <a:rPr lang="en-US" altLang="zh-CN" sz="6667" dirty="0" smtClean="0">
                  <a:solidFill>
                    <a:schemeClr val="bg1"/>
                  </a:solidFill>
                  <a:latin typeface="华康海报体W12(P)" pitchFamily="82" charset="-122"/>
                  <a:ea typeface="华康海报体W12(P)" pitchFamily="82" charset="-122"/>
                </a:rPr>
                <a:t>02</a:t>
              </a:r>
              <a:endParaRPr lang="en-US" altLang="zh-CN" sz="6667" dirty="0">
                <a:solidFill>
                  <a:schemeClr val="bg1"/>
                </a:solidFill>
                <a:latin typeface="华康海报体W12(P)" pitchFamily="82" charset="-122"/>
                <a:ea typeface="华康海报体W12(P)" pitchFamily="82" charset="-122"/>
              </a:endParaRPr>
            </a:p>
          </p:txBody>
        </p:sp>
        <p:sp>
          <p:nvSpPr>
            <p:cNvPr id="27" name="矩形 11"/>
            <p:cNvSpPr/>
            <p:nvPr/>
          </p:nvSpPr>
          <p:spPr>
            <a:xfrm>
              <a:off x="3923928" y="2789515"/>
              <a:ext cx="1844426" cy="1438053"/>
            </a:xfrm>
            <a:prstGeom prst="rect">
              <a:avLst/>
            </a:prstGeom>
          </p:spPr>
          <p:txBody>
            <a:bodyPr wrap="square">
              <a:spAutoFit/>
            </a:bodyPr>
            <a:lstStyle/>
            <a:p>
              <a:pPr algn="ctr"/>
              <a:r>
                <a:rPr lang="en-US" altLang="zh-CN" sz="4800" dirty="0">
                  <a:solidFill>
                    <a:srgbClr val="C00000"/>
                  </a:solidFill>
                  <a:latin typeface="Adobe Garamond Pro Bold" panose="02020702060506020403" pitchFamily="18" charset="0"/>
                  <a:ea typeface="方正卡通简体" pitchFamily="65" charset="-122"/>
                </a:rPr>
                <a:t>ÁNH KIM</a:t>
              </a:r>
              <a:endParaRPr lang="zh-CN" altLang="en-US" sz="4800" dirty="0">
                <a:solidFill>
                  <a:srgbClr val="C00000"/>
                </a:solidFill>
                <a:latin typeface="Adobe Garamond Pro Bold" panose="02020702060506020403" pitchFamily="18" charset="0"/>
                <a:ea typeface="方正卡通简体" pitchFamily="65" charset="-122"/>
              </a:endParaRPr>
            </a:p>
          </p:txBody>
        </p:sp>
      </p:grpSp>
    </p:spTree>
    <p:extLst>
      <p:ext uri="{BB962C8B-B14F-4D97-AF65-F5344CB8AC3E}">
        <p14:creationId xmlns:p14="http://schemas.microsoft.com/office/powerpoint/2010/main" val="2449022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par>
                                <p:cTn id="17" presetID="31" presetClass="entr" presetSubtype="0" fill="hold" nodeType="withEffect">
                                  <p:stCondLst>
                                    <p:cond delay="10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nodeType="withEffect">
                                  <p:stCondLst>
                                    <p:cond delay="200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941713" cy="6589090"/>
          </a:xfrm>
          <a:prstGeom prst="rect">
            <a:avLst/>
          </a:prstGeom>
        </p:spPr>
      </p:pic>
      <p:sp>
        <p:nvSpPr>
          <p:cNvPr id="3" name="TextBox 2"/>
          <p:cNvSpPr txBox="1"/>
          <p:nvPr/>
        </p:nvSpPr>
        <p:spPr>
          <a:xfrm>
            <a:off x="6941713" y="402790"/>
            <a:ext cx="4288665" cy="2308324"/>
          </a:xfrm>
          <a:prstGeom prst="rect">
            <a:avLst/>
          </a:prstGeom>
          <a:noFill/>
        </p:spPr>
        <p:txBody>
          <a:bodyPr wrap="square" rtlCol="0">
            <a:spAutoFit/>
          </a:bodyPr>
          <a:lstStyle/>
          <a:p>
            <a:pPr algn="ctr"/>
            <a:r>
              <a:rPr lang="en-US" sz="3600" dirty="0" err="1" smtClean="0">
                <a:solidFill>
                  <a:srgbClr val="FF0000"/>
                </a:solidFill>
              </a:rPr>
              <a:t>Quan</a:t>
            </a:r>
            <a:r>
              <a:rPr lang="en-US" sz="3600" dirty="0" smtClean="0">
                <a:solidFill>
                  <a:srgbClr val="FF0000"/>
                </a:solidFill>
              </a:rPr>
              <a:t> </a:t>
            </a:r>
            <a:r>
              <a:rPr lang="en-US" sz="3600" dirty="0" err="1" smtClean="0">
                <a:solidFill>
                  <a:srgbClr val="FF0000"/>
                </a:solidFill>
              </a:rPr>
              <a:t>sát</a:t>
            </a:r>
            <a:r>
              <a:rPr lang="en-US" sz="3600" dirty="0" smtClean="0">
                <a:solidFill>
                  <a:srgbClr val="FF0000"/>
                </a:solidFill>
              </a:rPr>
              <a:t> video, </a:t>
            </a:r>
            <a:r>
              <a:rPr lang="en-US" sz="3600" dirty="0" err="1" smtClean="0">
                <a:solidFill>
                  <a:srgbClr val="FF0000"/>
                </a:solidFill>
              </a:rPr>
              <a:t>thảo</a:t>
            </a:r>
            <a:r>
              <a:rPr lang="en-US" sz="3600" dirty="0" smtClean="0">
                <a:solidFill>
                  <a:srgbClr val="FF0000"/>
                </a:solidFill>
              </a:rPr>
              <a:t> </a:t>
            </a:r>
            <a:r>
              <a:rPr lang="en-US" sz="3600" dirty="0" err="1" smtClean="0">
                <a:solidFill>
                  <a:srgbClr val="FF0000"/>
                </a:solidFill>
              </a:rPr>
              <a:t>luận</a:t>
            </a:r>
            <a:r>
              <a:rPr lang="en-US" sz="3600" dirty="0" smtClean="0">
                <a:solidFill>
                  <a:srgbClr val="FF0000"/>
                </a:solidFill>
              </a:rPr>
              <a:t> </a:t>
            </a:r>
            <a:r>
              <a:rPr lang="en-US" sz="3600" dirty="0" err="1" smtClean="0">
                <a:solidFill>
                  <a:srgbClr val="FF0000"/>
                </a:solidFill>
              </a:rPr>
              <a:t>nhóm</a:t>
            </a:r>
            <a:r>
              <a:rPr lang="en-US" sz="3600" dirty="0" smtClean="0">
                <a:solidFill>
                  <a:srgbClr val="FF0000"/>
                </a:solidFill>
              </a:rPr>
              <a:t> (5 </a:t>
            </a:r>
            <a:r>
              <a:rPr lang="en-US" sz="3600" dirty="0" err="1" smtClean="0">
                <a:solidFill>
                  <a:srgbClr val="FF0000"/>
                </a:solidFill>
              </a:rPr>
              <a:t>phút</a:t>
            </a:r>
            <a:r>
              <a:rPr lang="en-US" sz="3600" dirty="0" smtClean="0">
                <a:solidFill>
                  <a:srgbClr val="FF0000"/>
                </a:solidFill>
              </a:rPr>
              <a:t>), </a:t>
            </a:r>
            <a:r>
              <a:rPr lang="en-US" sz="3600" dirty="0" err="1" smtClean="0">
                <a:solidFill>
                  <a:srgbClr val="FF0000"/>
                </a:solidFill>
              </a:rPr>
              <a:t>hoàn</a:t>
            </a:r>
            <a:r>
              <a:rPr lang="en-US" sz="3600" dirty="0" smtClean="0">
                <a:solidFill>
                  <a:srgbClr val="FF0000"/>
                </a:solidFill>
              </a:rPr>
              <a:t> </a:t>
            </a:r>
            <a:r>
              <a:rPr lang="en-US" sz="3600" dirty="0" err="1" smtClean="0">
                <a:solidFill>
                  <a:srgbClr val="FF0000"/>
                </a:solidFill>
              </a:rPr>
              <a:t>thành</a:t>
            </a:r>
            <a:r>
              <a:rPr lang="en-US" sz="3600" dirty="0" smtClean="0">
                <a:solidFill>
                  <a:srgbClr val="FF0000"/>
                </a:solidFill>
              </a:rPr>
              <a:t> </a:t>
            </a:r>
            <a:r>
              <a:rPr lang="en-US" sz="3600" dirty="0" err="1" smtClean="0">
                <a:solidFill>
                  <a:srgbClr val="FF0000"/>
                </a:solidFill>
              </a:rPr>
              <a:t>cho</a:t>
            </a:r>
            <a:r>
              <a:rPr lang="en-US" sz="3600" dirty="0" smtClean="0">
                <a:solidFill>
                  <a:srgbClr val="FF0000"/>
                </a:solidFill>
              </a:rPr>
              <a:t> </a:t>
            </a:r>
            <a:r>
              <a:rPr lang="en-US" sz="3600" dirty="0" err="1" smtClean="0">
                <a:solidFill>
                  <a:srgbClr val="FF0000"/>
                </a:solidFill>
              </a:rPr>
              <a:t>cô</a:t>
            </a:r>
            <a:r>
              <a:rPr lang="en-US" sz="3600" dirty="0" smtClean="0">
                <a:solidFill>
                  <a:srgbClr val="FF0000"/>
                </a:solidFill>
              </a:rPr>
              <a:t> </a:t>
            </a:r>
            <a:r>
              <a:rPr lang="en-US" sz="3600" dirty="0" err="1" smtClean="0">
                <a:solidFill>
                  <a:srgbClr val="FF0000"/>
                </a:solidFill>
              </a:rPr>
              <a:t>phiếu</a:t>
            </a:r>
            <a:r>
              <a:rPr lang="en-US" sz="3600" dirty="0" smtClean="0">
                <a:solidFill>
                  <a:srgbClr val="FF0000"/>
                </a:solidFill>
              </a:rPr>
              <a:t> </a:t>
            </a:r>
            <a:r>
              <a:rPr lang="en-US" sz="3600" dirty="0" err="1" smtClean="0">
                <a:solidFill>
                  <a:srgbClr val="FF0000"/>
                </a:solidFill>
              </a:rPr>
              <a:t>bài</a:t>
            </a:r>
            <a:r>
              <a:rPr lang="en-US" sz="3600" dirty="0" smtClean="0">
                <a:solidFill>
                  <a:srgbClr val="FF0000"/>
                </a:solidFill>
              </a:rPr>
              <a:t> </a:t>
            </a:r>
            <a:r>
              <a:rPr lang="en-US" sz="3600" dirty="0" err="1" smtClean="0">
                <a:solidFill>
                  <a:srgbClr val="FF0000"/>
                </a:solidFill>
              </a:rPr>
              <a:t>tập</a:t>
            </a:r>
            <a:endParaRPr lang="en-US" sz="3600" dirty="0">
              <a:solidFill>
                <a:srgbClr val="FF0000"/>
              </a:solidFill>
            </a:endParaRPr>
          </a:p>
        </p:txBody>
      </p:sp>
    </p:spTree>
    <p:extLst>
      <p:ext uri="{BB962C8B-B14F-4D97-AF65-F5344CB8AC3E}">
        <p14:creationId xmlns:p14="http://schemas.microsoft.com/office/powerpoint/2010/main" val="323279693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2890" y="489397"/>
            <a:ext cx="7122017" cy="461665"/>
          </a:xfrm>
          <a:prstGeom prst="rect">
            <a:avLst/>
          </a:prstGeom>
          <a:noFill/>
        </p:spPr>
        <p:txBody>
          <a:bodyPr wrap="square" rtlCol="0">
            <a:spAutoFit/>
          </a:bodyPr>
          <a:lstStyle/>
          <a:p>
            <a:r>
              <a:rPr lang="en-US" sz="2400" dirty="0" smtClean="0">
                <a:solidFill>
                  <a:srgbClr val="FF0000"/>
                </a:solidFill>
              </a:rPr>
              <a:t>Video </a:t>
            </a:r>
            <a:r>
              <a:rPr lang="en-US" sz="2400" dirty="0" err="1" smtClean="0">
                <a:solidFill>
                  <a:srgbClr val="FF0000"/>
                </a:solidFill>
              </a:rPr>
              <a:t>tính</a:t>
            </a:r>
            <a:r>
              <a:rPr lang="en-US" sz="2400" dirty="0" smtClean="0">
                <a:solidFill>
                  <a:srgbClr val="FF0000"/>
                </a:solidFill>
              </a:rPr>
              <a:t> </a:t>
            </a:r>
            <a:r>
              <a:rPr lang="en-US" sz="2400" dirty="0" err="1" smtClean="0">
                <a:solidFill>
                  <a:srgbClr val="FF0000"/>
                </a:solidFill>
              </a:rPr>
              <a:t>dẻo</a:t>
            </a:r>
            <a:r>
              <a:rPr lang="en-US" sz="2400" dirty="0" smtClean="0">
                <a:solidFill>
                  <a:srgbClr val="FF0000"/>
                </a:solidFill>
              </a:rPr>
              <a:t> HS </a:t>
            </a:r>
            <a:r>
              <a:rPr lang="en-US" sz="2400" dirty="0" err="1" smtClean="0">
                <a:solidFill>
                  <a:srgbClr val="FF0000"/>
                </a:solidFill>
              </a:rPr>
              <a:t>chuẩn</a:t>
            </a:r>
            <a:r>
              <a:rPr lang="en-US" sz="2400" dirty="0" smtClean="0">
                <a:solidFill>
                  <a:srgbClr val="FF0000"/>
                </a:solidFill>
              </a:rPr>
              <a:t> </a:t>
            </a:r>
            <a:r>
              <a:rPr lang="en-US" sz="2400" dirty="0" err="1" smtClean="0">
                <a:solidFill>
                  <a:srgbClr val="FF0000"/>
                </a:solidFill>
              </a:rPr>
              <a:t>bị</a:t>
            </a:r>
            <a:r>
              <a:rPr lang="en-US" sz="2400" dirty="0" smtClean="0">
                <a:solidFill>
                  <a:srgbClr val="FF0000"/>
                </a:solidFill>
              </a:rPr>
              <a:t> ở </a:t>
            </a:r>
            <a:r>
              <a:rPr lang="en-US" sz="2400" dirty="0" err="1" smtClean="0">
                <a:solidFill>
                  <a:srgbClr val="FF0000"/>
                </a:solidFill>
              </a:rPr>
              <a:t>nhà</a:t>
            </a:r>
            <a:endParaRPr lang="en-US" sz="2400" dirty="0">
              <a:solidFill>
                <a:srgbClr val="FF0000"/>
              </a:solidFill>
            </a:endParaRPr>
          </a:p>
        </p:txBody>
      </p:sp>
      <p:pic>
        <p:nvPicPr>
          <p:cNvPr id="3" name="Kim loại mềm dẻ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6204" y="1264808"/>
            <a:ext cx="8834230" cy="4953774"/>
          </a:xfrm>
          <a:prstGeom prst="rect">
            <a:avLst/>
          </a:prstGeom>
        </p:spPr>
      </p:pic>
    </p:spTree>
    <p:extLst>
      <p:ext uri="{BB962C8B-B14F-4D97-AF65-F5344CB8AC3E}">
        <p14:creationId xmlns:p14="http://schemas.microsoft.com/office/powerpoint/2010/main" val="271560945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ut-7-Tính chất vật lý của kim loại liên kết kim loại">
            <a:hlinkClick r:id="" action="ppaction://media"/>
          </p:cNvPr>
          <p:cNvPicPr>
            <a:picLocks noChangeAspect="1"/>
          </p:cNvPicPr>
          <p:nvPr>
            <a:videoFile r:link="rId1"/>
            <p:extLst>
              <p:ext uri="{DAA4B4D4-6D71-4841-9C94-3DE7FCFB9230}">
                <p14:media xmlns:p14="http://schemas.microsoft.com/office/powerpoint/2010/main" r:embed="rId2">
                  <p14:trim st="2970"/>
                </p14:media>
              </p:ext>
            </p:extLst>
          </p:nvPr>
        </p:nvPicPr>
        <p:blipFill>
          <a:blip r:embed="rId4"/>
          <a:stretch>
            <a:fillRect/>
          </a:stretch>
        </p:blipFill>
        <p:spPr>
          <a:xfrm>
            <a:off x="911424" y="548680"/>
            <a:ext cx="10320469" cy="5805264"/>
          </a:xfrm>
          <a:prstGeom prst="rect">
            <a:avLst/>
          </a:prstGeom>
        </p:spPr>
      </p:pic>
    </p:spTree>
    <p:extLst>
      <p:ext uri="{BB962C8B-B14F-4D97-AF65-F5344CB8AC3E}">
        <p14:creationId xmlns:p14="http://schemas.microsoft.com/office/powerpoint/2010/main" val="3377078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1726</Words>
  <Application>Microsoft Office PowerPoint</Application>
  <PresentationFormat>Widescreen</PresentationFormat>
  <Paragraphs>273</Paragraphs>
  <Slides>47</Slides>
  <Notes>23</Notes>
  <HiddenSlides>0</HiddenSlides>
  <MMClips>9</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47</vt:i4>
      </vt:variant>
    </vt:vector>
  </HeadingPairs>
  <TitlesOfParts>
    <vt:vector size="64" baseType="lpstr">
      <vt:lpstr>.VnTime</vt:lpstr>
      <vt:lpstr>Adobe Garamond Pro Bold</vt:lpstr>
      <vt:lpstr>Arial</vt:lpstr>
      <vt:lpstr>Arial Black</vt:lpstr>
      <vt:lpstr>Calibri</vt:lpstr>
      <vt:lpstr>Calibri Light</vt:lpstr>
      <vt:lpstr>等线</vt:lpstr>
      <vt:lpstr>Freestyle Script</vt:lpstr>
      <vt:lpstr>Hemi Head 426</vt:lpstr>
      <vt:lpstr>Minion Pro Cond</vt:lpstr>
      <vt:lpstr>Roboto</vt:lpstr>
      <vt:lpstr>Times New Roman</vt:lpstr>
      <vt:lpstr>VNI-Souvir</vt:lpstr>
      <vt:lpstr>Wingdings</vt:lpstr>
      <vt:lpstr>华康海报体W12(P)</vt:lpstr>
      <vt:lpstr>方正卡通简体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Độ cứng</vt:lpstr>
      <vt:lpstr>Khối lượng riêng</vt:lpstr>
      <vt:lpstr>Nhiệt độ nóng chảy</vt:lpstr>
      <vt:lpstr>Em hãy chọn những từ (cụm từ) thích hợp để điền vào chỗ trống trong các câu sau  1.nhôm; 2.bền; 3.nhẹ; 4.nhiệt độ nóng chảy;  5.dây điện; 6.đồ trang sức.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67</cp:revision>
  <dcterms:created xsi:type="dcterms:W3CDTF">2021-11-08T12:30:15Z</dcterms:created>
  <dcterms:modified xsi:type="dcterms:W3CDTF">2021-11-09T16:09:38Z</dcterms:modified>
</cp:coreProperties>
</file>