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5" r:id="rId2"/>
    <p:sldId id="257" r:id="rId3"/>
    <p:sldId id="258" r:id="rId4"/>
    <p:sldId id="262" r:id="rId5"/>
    <p:sldId id="259" r:id="rId6"/>
    <p:sldId id="265" r:id="rId7"/>
    <p:sldId id="266" r:id="rId8"/>
    <p:sldId id="267" r:id="rId9"/>
    <p:sldId id="270" r:id="rId10"/>
    <p:sldId id="271" r:id="rId11"/>
    <p:sldId id="261" r:id="rId12"/>
    <p:sldId id="272" r:id="rId13"/>
    <p:sldId id="359" r:id="rId14"/>
    <p:sldId id="273" r:id="rId15"/>
    <p:sldId id="274" r:id="rId16"/>
    <p:sldId id="263" r:id="rId17"/>
    <p:sldId id="264" r:id="rId18"/>
    <p:sldId id="356" r:id="rId19"/>
    <p:sldId id="357" r:id="rId20"/>
    <p:sldId id="276" r:id="rId21"/>
    <p:sldId id="277" r:id="rId22"/>
    <p:sldId id="278" r:id="rId23"/>
    <p:sldId id="268" r:id="rId24"/>
    <p:sldId id="358" r:id="rId25"/>
    <p:sldId id="355" r:id="rId26"/>
    <p:sldId id="3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401" autoAdjust="0"/>
  </p:normalViewPr>
  <p:slideViewPr>
    <p:cSldViewPr snapToGrid="0">
      <p:cViewPr varScale="1">
        <p:scale>
          <a:sx n="55" d="100"/>
          <a:sy n="55" d="100"/>
        </p:scale>
        <p:origin x="10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9Slide07 IcielBC Cubano Normal" panose="00000500000000000000" pitchFamily="2" charset="0"/>
                <a:ea typeface="+mn-ea"/>
                <a:cs typeface="+mn-cs"/>
              </a:defRPr>
            </a:pPr>
            <a:r>
              <a:rPr lang="vi-VN"/>
              <a:t>Cơ cấu thành phần dân cư</a:t>
            </a:r>
            <a:r>
              <a:rPr lang="en-US"/>
              <a:t> 2019 (%)</a:t>
            </a:r>
            <a:endParaRPr lang="vi-VN"/>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9Slide07 IcielBC Cubano Normal" panose="00000500000000000000" pitchFamily="2" charset="0"/>
              <a:ea typeface="+mn-ea"/>
              <a:cs typeface="+mn-cs"/>
            </a:defRPr>
          </a:pPr>
          <a:endParaRPr lang="en-US"/>
        </a:p>
      </c:txPr>
    </c:title>
    <c:autoTitleDeleted val="0"/>
    <c:plotArea>
      <c:layout/>
      <c:pieChart>
        <c:varyColors val="1"/>
        <c:ser>
          <c:idx val="0"/>
          <c:order val="0"/>
          <c:tx>
            <c:strRef>
              <c:f>Sheet1!$B$1</c:f>
              <c:strCache>
                <c:ptCount val="1"/>
                <c:pt idx="0">
                  <c:v>Cơ cấu thành phần dân cư</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2-32A1-44F3-826D-CBD21C0EE1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A1-44F3-826D-CBD21C0EE105}"/>
              </c:ext>
            </c:extLst>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1314115403543307"/>
                  <c:y val="-0.229558302807683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A1-44F3-826D-CBD21C0EE105}"/>
                </c:ext>
              </c:extLst>
            </c:dLbl>
            <c:dLbl>
              <c:idx val="1"/>
              <c:layout>
                <c:manualLayout>
                  <c:x val="7.2200787401574804E-2"/>
                  <c:y val="0.13360426097414732"/>
                </c:manualLayout>
              </c:layout>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9Slide07 IcielBC Cubano Normal" panose="00000500000000000000"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A1-44F3-826D-CBD21C0EE105}"/>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9Slide07 IcielBC Cubano Normal"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Kinh</c:v>
                </c:pt>
                <c:pt idx="1">
                  <c:v>DTTS</c:v>
                </c:pt>
              </c:strCache>
            </c:strRef>
          </c:cat>
          <c:val>
            <c:numRef>
              <c:f>Sheet1!$B$2:$B$5</c:f>
              <c:numCache>
                <c:formatCode>General</c:formatCode>
                <c:ptCount val="4"/>
                <c:pt idx="0">
                  <c:v>85.3</c:v>
                </c:pt>
                <c:pt idx="1">
                  <c:v>14.7</c:v>
                </c:pt>
              </c:numCache>
            </c:numRef>
          </c:val>
          <c:extLst>
            <c:ext xmlns:c16="http://schemas.microsoft.com/office/drawing/2014/chart" uri="{C3380CC4-5D6E-409C-BE32-E72D297353CC}">
              <c16:uniqueId val="{00000000-32A1-44F3-826D-CBD21C0EE10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9Slide07 IcielBC Cubano Normal"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9Slide07 IcielBC Cubano Normal"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938-7BFE-4F5F-9F89-94D62A75682E}" type="datetimeFigureOut">
              <a:rPr lang="en-US" smtClean="0"/>
              <a:t>22-Aug-21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DB237-BCF4-4266-AD46-E505AE330657}" type="slidenum">
              <a:rPr lang="en-US" smtClean="0"/>
              <a:t>‹#›</a:t>
            </a:fld>
            <a:endParaRPr lang="en-US"/>
          </a:p>
        </p:txBody>
      </p:sp>
    </p:spTree>
    <p:extLst>
      <p:ext uri="{BB962C8B-B14F-4D97-AF65-F5344CB8AC3E}">
        <p14:creationId xmlns:p14="http://schemas.microsoft.com/office/powerpoint/2010/main" val="16207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a:t>
            </a:r>
            <a:r>
              <a:rPr lang="en-US" dirty="0" err="1"/>
              <a:t>là</a:t>
            </a:r>
            <a:r>
              <a:rPr lang="en-US" dirty="0"/>
              <a:t> 1 du </a:t>
            </a:r>
            <a:r>
              <a:rPr lang="en-US" dirty="0" err="1"/>
              <a:t>khách</a:t>
            </a:r>
            <a:r>
              <a:rPr lang="en-US" dirty="0"/>
              <a:t> </a:t>
            </a:r>
            <a:r>
              <a:rPr lang="en-US" dirty="0" err="1"/>
              <a:t>nước</a:t>
            </a:r>
            <a:r>
              <a:rPr lang="en-US" dirty="0"/>
              <a:t> </a:t>
            </a:r>
            <a:r>
              <a:rPr lang="en-US" dirty="0" err="1"/>
              <a:t>ngoài</a:t>
            </a:r>
            <a:r>
              <a:rPr lang="en-US" dirty="0"/>
              <a:t> </a:t>
            </a:r>
            <a:r>
              <a:rPr lang="en-US" dirty="0" err="1"/>
              <a:t>đến</a:t>
            </a:r>
            <a:r>
              <a:rPr lang="en-US" dirty="0"/>
              <a:t> VN </a:t>
            </a:r>
            <a:r>
              <a:rPr lang="en-US" dirty="0" err="1"/>
              <a:t>khám</a:t>
            </a:r>
            <a:r>
              <a:rPr lang="en-US" dirty="0"/>
              <a:t> </a:t>
            </a:r>
            <a:r>
              <a:rPr lang="en-US" dirty="0" err="1"/>
              <a:t>phá</a:t>
            </a:r>
            <a:r>
              <a:rPr lang="en-US" dirty="0"/>
              <a:t> </a:t>
            </a:r>
            <a:r>
              <a:rPr lang="en-US" dirty="0" err="1"/>
              <a:t>văn</a:t>
            </a:r>
            <a:r>
              <a:rPr lang="en-US" dirty="0"/>
              <a:t> </a:t>
            </a:r>
            <a:r>
              <a:rPr lang="en-US" dirty="0" err="1"/>
              <a:t>hóa</a:t>
            </a:r>
            <a:r>
              <a:rPr lang="en-US" dirty="0"/>
              <a:t>. </a:t>
            </a:r>
            <a:r>
              <a:rPr lang="en-US" dirty="0" err="1"/>
              <a:t>Nhận</a:t>
            </a:r>
            <a:r>
              <a:rPr lang="en-US" dirty="0"/>
              <a:t> </a:t>
            </a:r>
            <a:r>
              <a:rPr lang="en-US" dirty="0" err="1"/>
              <a:t>được</a:t>
            </a:r>
            <a:r>
              <a:rPr lang="en-US" dirty="0"/>
              <a:t> </a:t>
            </a:r>
            <a:r>
              <a:rPr lang="en-US" dirty="0" err="1"/>
              <a:t>thư</a:t>
            </a:r>
            <a:r>
              <a:rPr lang="en-US" dirty="0"/>
              <a:t> </a:t>
            </a:r>
            <a:r>
              <a:rPr lang="en-US" dirty="0" err="1"/>
              <a:t>mời</a:t>
            </a:r>
            <a:r>
              <a:rPr lang="en-US" dirty="0"/>
              <a:t> </a:t>
            </a:r>
            <a:r>
              <a:rPr lang="en-US" dirty="0" err="1"/>
              <a:t>ăn</a:t>
            </a:r>
            <a:r>
              <a:rPr lang="en-US" dirty="0"/>
              <a:t> </a:t>
            </a:r>
            <a:r>
              <a:rPr lang="en-US" dirty="0" err="1"/>
              <a:t>tiệc</a:t>
            </a:r>
            <a:r>
              <a:rPr lang="en-US" dirty="0"/>
              <a:t>, </a:t>
            </a:r>
            <a:r>
              <a:rPr lang="en-US" dirty="0" err="1"/>
              <a:t>thấy</a:t>
            </a:r>
            <a:r>
              <a:rPr lang="en-US" dirty="0"/>
              <a:t> 4 </a:t>
            </a:r>
            <a:r>
              <a:rPr lang="en-US" dirty="0" err="1"/>
              <a:t>món</a:t>
            </a:r>
            <a:r>
              <a:rPr lang="en-US" dirty="0"/>
              <a:t> </a:t>
            </a:r>
            <a:r>
              <a:rPr lang="en-US" dirty="0" err="1"/>
              <a:t>ăn</a:t>
            </a:r>
            <a:r>
              <a:rPr lang="en-US" dirty="0"/>
              <a:t> </a:t>
            </a:r>
            <a:r>
              <a:rPr lang="en-US" dirty="0" err="1"/>
              <a:t>trên</a:t>
            </a:r>
            <a:r>
              <a:rPr lang="en-US" dirty="0"/>
              <a:t> </a:t>
            </a:r>
            <a:r>
              <a:rPr lang="en-US" dirty="0" err="1"/>
              <a:t>bàn</a:t>
            </a:r>
            <a:r>
              <a:rPr lang="en-US" dirty="0"/>
              <a:t> </a:t>
            </a:r>
            <a:r>
              <a:rPr lang="en-US" dirty="0" err="1"/>
              <a:t>nhưng</a:t>
            </a:r>
            <a:r>
              <a:rPr lang="en-US" dirty="0"/>
              <a:t> ko </a:t>
            </a:r>
            <a:r>
              <a:rPr lang="en-US" dirty="0" err="1"/>
              <a:t>biết</a:t>
            </a:r>
            <a:r>
              <a:rPr lang="en-US" dirty="0"/>
              <a:t> </a:t>
            </a:r>
            <a:r>
              <a:rPr lang="en-US" dirty="0" err="1"/>
              <a:t>món</a:t>
            </a:r>
            <a:r>
              <a:rPr lang="en-US" dirty="0"/>
              <a:t> </a:t>
            </a:r>
            <a:r>
              <a:rPr lang="en-US" dirty="0" err="1"/>
              <a:t>nào</a:t>
            </a:r>
            <a:r>
              <a:rPr lang="en-US" dirty="0"/>
              <a:t> </a:t>
            </a:r>
            <a:r>
              <a:rPr lang="en-US" dirty="0" err="1"/>
              <a:t>liền</a:t>
            </a:r>
            <a:r>
              <a:rPr lang="en-US" dirty="0"/>
              <a:t> </a:t>
            </a:r>
            <a:r>
              <a:rPr lang="en-US" dirty="0" err="1"/>
              <a:t>hỏi</a:t>
            </a:r>
            <a:r>
              <a:rPr lang="en-US" dirty="0"/>
              <a:t> </a:t>
            </a:r>
            <a:r>
              <a:rPr lang="en-US" dirty="0" err="1"/>
              <a:t>em</a:t>
            </a:r>
            <a:r>
              <a:rPr lang="en-US" dirty="0"/>
              <a:t>. </a:t>
            </a:r>
            <a:r>
              <a:rPr lang="en-US" dirty="0" err="1"/>
              <a:t>Các</a:t>
            </a:r>
            <a:r>
              <a:rPr lang="en-US" dirty="0"/>
              <a:t> </a:t>
            </a:r>
            <a:r>
              <a:rPr lang="en-US" dirty="0" err="1"/>
              <a:t>bạn</a:t>
            </a:r>
            <a:r>
              <a:rPr lang="en-US" dirty="0"/>
              <a:t> </a:t>
            </a:r>
            <a:r>
              <a:rPr lang="en-US" dirty="0" err="1"/>
              <a:t>hãy</a:t>
            </a:r>
            <a:r>
              <a:rPr lang="en-US" dirty="0"/>
              <a:t> </a:t>
            </a:r>
            <a:r>
              <a:rPr lang="en-US" dirty="0" err="1"/>
              <a:t>cho</a:t>
            </a:r>
            <a:r>
              <a:rPr lang="en-US" dirty="0"/>
              <a:t> </a:t>
            </a:r>
            <a:r>
              <a:rPr lang="en-US" dirty="0" err="1"/>
              <a:t>biết</a:t>
            </a:r>
            <a:r>
              <a:rPr lang="en-US" dirty="0"/>
              <a:t> </a:t>
            </a:r>
            <a:r>
              <a:rPr lang="en-US" dirty="0" err="1"/>
              <a:t>tên</a:t>
            </a:r>
            <a:r>
              <a:rPr lang="en-US" dirty="0"/>
              <a:t> </a:t>
            </a:r>
            <a:r>
              <a:rPr lang="en-US" dirty="0" err="1"/>
              <a:t>món</a:t>
            </a:r>
            <a:r>
              <a:rPr lang="en-US" dirty="0"/>
              <a:t> </a:t>
            </a:r>
            <a:r>
              <a:rPr lang="en-US" dirty="0" err="1"/>
              <a:t>ăn</a:t>
            </a:r>
            <a:r>
              <a:rPr lang="en-US" dirty="0"/>
              <a:t> </a:t>
            </a:r>
            <a:r>
              <a:rPr lang="en-US" dirty="0" err="1"/>
              <a:t>đó</a:t>
            </a:r>
            <a:r>
              <a:rPr lang="en-US" dirty="0"/>
              <a:t> </a:t>
            </a:r>
            <a:r>
              <a:rPr lang="en-US" dirty="0" err="1"/>
              <a:t>và</a:t>
            </a:r>
            <a:r>
              <a:rPr lang="en-US" dirty="0"/>
              <a:t> </a:t>
            </a:r>
            <a:r>
              <a:rPr lang="en-US" dirty="0" err="1"/>
              <a:t>nói</a:t>
            </a:r>
            <a:r>
              <a:rPr lang="en-US" dirty="0"/>
              <a:t> </a:t>
            </a:r>
            <a:r>
              <a:rPr lang="en-US" dirty="0" err="1"/>
              <a:t>xuất</a:t>
            </a:r>
            <a:r>
              <a:rPr lang="en-US" dirty="0"/>
              <a:t> </a:t>
            </a:r>
            <a:r>
              <a:rPr lang="en-US" dirty="0" err="1"/>
              <a:t>xứ</a:t>
            </a:r>
            <a:r>
              <a:rPr lang="en-US" dirty="0"/>
              <a:t> </a:t>
            </a:r>
            <a:r>
              <a:rPr lang="en-US" dirty="0" err="1"/>
              <a:t>cho</a:t>
            </a:r>
            <a:r>
              <a:rPr lang="en-US" dirty="0"/>
              <a:t> Eric </a:t>
            </a:r>
            <a:r>
              <a:rPr lang="en-US" dirty="0" err="1"/>
              <a:t>biết</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5</a:t>
            </a:fld>
            <a:endParaRPr lang="en-US"/>
          </a:p>
        </p:txBody>
      </p:sp>
    </p:spTree>
    <p:extLst>
      <p:ext uri="{BB962C8B-B14F-4D97-AF65-F5344CB8AC3E}">
        <p14:creationId xmlns:p14="http://schemas.microsoft.com/office/powerpoint/2010/main" val="264421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6</a:t>
            </a:fld>
            <a:endParaRPr lang="en-US"/>
          </a:p>
        </p:txBody>
      </p:sp>
    </p:spTree>
    <p:extLst>
      <p:ext uri="{BB962C8B-B14F-4D97-AF65-F5344CB8AC3E}">
        <p14:creationId xmlns:p14="http://schemas.microsoft.com/office/powerpoint/2010/main" val="314546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9</a:t>
            </a:fld>
            <a:endParaRPr lang="en-US"/>
          </a:p>
        </p:txBody>
      </p:sp>
    </p:spTree>
    <p:extLst>
      <p:ext uri="{BB962C8B-B14F-4D97-AF65-F5344CB8AC3E}">
        <p14:creationId xmlns:p14="http://schemas.microsoft.com/office/powerpoint/2010/main" val="284866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14</a:t>
            </a:fld>
            <a:endParaRPr lang="en-US"/>
          </a:p>
        </p:txBody>
      </p:sp>
    </p:spTree>
    <p:extLst>
      <p:ext uri="{BB962C8B-B14F-4D97-AF65-F5344CB8AC3E}">
        <p14:creationId xmlns:p14="http://schemas.microsoft.com/office/powerpoint/2010/main" val="273245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15</a:t>
            </a:fld>
            <a:endParaRPr lang="en-US"/>
          </a:p>
        </p:txBody>
      </p:sp>
    </p:spTree>
    <p:extLst>
      <p:ext uri="{BB962C8B-B14F-4D97-AF65-F5344CB8AC3E}">
        <p14:creationId xmlns:p14="http://schemas.microsoft.com/office/powerpoint/2010/main" val="397420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17</a:t>
            </a:fld>
            <a:endParaRPr lang="en-US"/>
          </a:p>
        </p:txBody>
      </p:sp>
    </p:spTree>
    <p:extLst>
      <p:ext uri="{BB962C8B-B14F-4D97-AF65-F5344CB8AC3E}">
        <p14:creationId xmlns:p14="http://schemas.microsoft.com/office/powerpoint/2010/main" val="358722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19</a:t>
            </a:fld>
            <a:endParaRPr lang="en-US"/>
          </a:p>
        </p:txBody>
      </p:sp>
    </p:spTree>
    <p:extLst>
      <p:ext uri="{BB962C8B-B14F-4D97-AF65-F5344CB8AC3E}">
        <p14:creationId xmlns:p14="http://schemas.microsoft.com/office/powerpoint/2010/main" val="383591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t>25</a:t>
            </a:fld>
            <a:endParaRPr lang="en-US"/>
          </a:p>
        </p:txBody>
      </p:sp>
    </p:spTree>
    <p:extLst>
      <p:ext uri="{BB962C8B-B14F-4D97-AF65-F5344CB8AC3E}">
        <p14:creationId xmlns:p14="http://schemas.microsoft.com/office/powerpoint/2010/main" val="52894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88492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08129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29818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98219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7869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61336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406290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54417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304284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321387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t>22-Aug-21</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37452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t>22-Aug-21</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t>‹#›</a:t>
            </a:fld>
            <a:endParaRPr lang="en-US"/>
          </a:p>
        </p:txBody>
      </p:sp>
    </p:spTree>
    <p:extLst>
      <p:ext uri="{BB962C8B-B14F-4D97-AF65-F5344CB8AC3E}">
        <p14:creationId xmlns:p14="http://schemas.microsoft.com/office/powerpoint/2010/main" val="57533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TV7 Đường Tới Trường">
            <a:hlinkClick r:id="" action="ppaction://media"/>
            <a:extLst>
              <a:ext uri="{FF2B5EF4-FFF2-40B4-BE49-F238E27FC236}">
                <a16:creationId xmlns:a16="http://schemas.microsoft.com/office/drawing/2014/main" id="{CA5D8307-953C-44A4-B7EE-7CF9047DF6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800" y="457200"/>
            <a:ext cx="10566400" cy="5943600"/>
          </a:xfrm>
          <a:prstGeom prst="rect">
            <a:avLst/>
          </a:prstGeom>
        </p:spPr>
      </p:pic>
      <p:sp>
        <p:nvSpPr>
          <p:cNvPr id="14" name="TextBox 13">
            <a:extLst>
              <a:ext uri="{FF2B5EF4-FFF2-40B4-BE49-F238E27FC236}">
                <a16:creationId xmlns:a16="http://schemas.microsoft.com/office/drawing/2014/main" id="{9E5E6FFE-C85C-405C-9DC4-B731D82A205D}"/>
              </a:ext>
            </a:extLst>
          </p:cNvPr>
          <p:cNvSpPr txBox="1"/>
          <p:nvPr/>
        </p:nvSpPr>
        <p:spPr>
          <a:xfrm>
            <a:off x="1214972" y="-87765"/>
            <a:ext cx="9642081" cy="520784"/>
          </a:xfrm>
          <a:prstGeom prst="rect">
            <a:avLst/>
          </a:prstGeom>
          <a:noFill/>
        </p:spPr>
        <p:txBody>
          <a:bodyPr wrap="square">
            <a:spAutoFit/>
          </a:bodyPr>
          <a:lstStyle/>
          <a:p>
            <a:pPr marL="0" marR="0" indent="0" algn="just">
              <a:lnSpc>
                <a:spcPct val="115000"/>
              </a:lnSpc>
              <a:spcBef>
                <a:spcPts val="0"/>
              </a:spcBef>
              <a:spcAft>
                <a:spcPts val="0"/>
              </a:spcAft>
            </a:pP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Nêu</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1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suy</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nghĩ</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của</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em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về</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đời</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sống</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của</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người</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vùng</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cao</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nước</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ta</a:t>
            </a:r>
            <a:endPar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97350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7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C4FF-4A5A-4311-B130-A4CE5C436750}"/>
              </a:ext>
            </a:extLst>
          </p:cNvPr>
          <p:cNvSpPr>
            <a:spLocks noGrp="1"/>
          </p:cNvSpPr>
          <p:nvPr>
            <p:ph type="title"/>
          </p:nvPr>
        </p:nvSpPr>
        <p:spPr>
          <a:xfrm>
            <a:off x="5243332" y="110855"/>
            <a:ext cx="6574420" cy="1325563"/>
          </a:xfrm>
        </p:spPr>
        <p:txBody>
          <a:bodyPr>
            <a:normAutofit/>
          </a:bodyPr>
          <a:lstStyle/>
          <a:p>
            <a:pPr algn="ctr"/>
            <a:r>
              <a:rPr lang="en-US" sz="5400" dirty="0">
                <a:solidFill>
                  <a:srgbClr val="FF0000"/>
                </a:solidFill>
                <a:latin typeface="#9Slide07 IcielBC Cubano Normal" panose="00000500000000000000" pitchFamily="2" charset="0"/>
              </a:rPr>
              <a:t>TRÍ NHỚ SIÊU ĐẲNG</a:t>
            </a:r>
          </a:p>
        </p:txBody>
      </p:sp>
      <p:pic>
        <p:nvPicPr>
          <p:cNvPr id="4" name="Picture 3" descr="16.jpg">
            <a:extLst>
              <a:ext uri="{FF2B5EF4-FFF2-40B4-BE49-F238E27FC236}">
                <a16:creationId xmlns:a16="http://schemas.microsoft.com/office/drawing/2014/main" id="{521AD27F-4424-41A7-B34C-3DA55DF9D342}"/>
              </a:ext>
            </a:extLst>
          </p:cNvPr>
          <p:cNvPicPr>
            <a:picLocks noChangeAspect="1"/>
          </p:cNvPicPr>
          <p:nvPr/>
        </p:nvPicPr>
        <p:blipFill>
          <a:blip r:embed="rId4" cstate="print"/>
          <a:stretch>
            <a:fillRect/>
          </a:stretch>
        </p:blipFill>
        <p:spPr>
          <a:xfrm>
            <a:off x="619616" y="254854"/>
            <a:ext cx="4362096" cy="6181041"/>
          </a:xfrm>
          <a:prstGeom prst="rect">
            <a:avLst/>
          </a:prstGeom>
        </p:spPr>
      </p:pic>
      <p:sp>
        <p:nvSpPr>
          <p:cNvPr id="7" name="TextBox 6">
            <a:extLst>
              <a:ext uri="{FF2B5EF4-FFF2-40B4-BE49-F238E27FC236}">
                <a16:creationId xmlns:a16="http://schemas.microsoft.com/office/drawing/2014/main" id="{852FD3A7-6E66-43D1-BF05-7F09AA2240F5}"/>
              </a:ext>
            </a:extLst>
          </p:cNvPr>
          <p:cNvSpPr txBox="1"/>
          <p:nvPr/>
        </p:nvSpPr>
        <p:spPr>
          <a:xfrm>
            <a:off x="5373315" y="1158623"/>
            <a:ext cx="6314453" cy="2186752"/>
          </a:xfrm>
          <a:prstGeom prst="rect">
            <a:avLst/>
          </a:prstGeom>
          <a:solidFill>
            <a:schemeClr val="accent4">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Thời</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gian</a:t>
            </a:r>
            <a:r>
              <a:rPr lang="en-US" sz="2400" b="1" dirty="0">
                <a:latin typeface="Roboto" panose="02000000000000000000" pitchFamily="2" charset="0"/>
                <a:ea typeface="Roboto" panose="02000000000000000000" pitchFamily="2" charset="0"/>
                <a:cs typeface="Roboto" panose="02000000000000000000" pitchFamily="2" charset="0"/>
              </a:rPr>
              <a:t> 2 </a:t>
            </a:r>
            <a:r>
              <a:rPr lang="en-US" sz="2400" b="1" dirty="0" err="1">
                <a:latin typeface="Roboto" panose="02000000000000000000" pitchFamily="2" charset="0"/>
                <a:ea typeface="Roboto" panose="02000000000000000000" pitchFamily="2" charset="0"/>
                <a:cs typeface="Roboto" panose="02000000000000000000" pitchFamily="2" charset="0"/>
              </a:rPr>
              <a:t>phút</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đọc</a:t>
            </a:r>
            <a:r>
              <a:rPr lang="en-US" sz="2400" b="1" dirty="0">
                <a:latin typeface="Roboto" panose="02000000000000000000" pitchFamily="2" charset="0"/>
                <a:ea typeface="Roboto" panose="02000000000000000000" pitchFamily="2" charset="0"/>
                <a:cs typeface="Roboto" panose="02000000000000000000" pitchFamily="2" charset="0"/>
              </a:rPr>
              <a:t> SGK</a:t>
            </a:r>
          </a:p>
          <a:p>
            <a:pPr marL="342900" marR="0" indent="-342900" algn="just">
              <a:lnSpc>
                <a:spcPct val="115000"/>
              </a:lnSpc>
              <a:spcBef>
                <a:spcPts val="0"/>
              </a:spcBef>
              <a:spcAft>
                <a:spcPts val="0"/>
              </a:spcAft>
              <a:buFontTx/>
              <a:buChar char="-"/>
            </a:pPr>
            <a:r>
              <a:rPr lang="en-US" sz="2400" b="1" dirty="0" err="1">
                <a:effectLst/>
                <a:latin typeface="Roboto" panose="02000000000000000000" pitchFamily="2" charset="0"/>
                <a:ea typeface="Roboto" panose="02000000000000000000" pitchFamily="2" charset="0"/>
                <a:cs typeface="Roboto" panose="02000000000000000000" pitchFamily="2" charset="0"/>
              </a:rPr>
              <a:t>Thi</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đấu</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theo</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đội</a:t>
            </a:r>
            <a:endParaRPr lang="en-US" sz="2400" b="1" dirty="0">
              <a:effectLst/>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Trình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bày</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trên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bảng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nhóm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nhằm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hoàn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thành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sơ</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đồ</a:t>
            </a:r>
            <a:endParaRPr lang="en-US" sz="2400" b="1" dirty="0">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effectLst/>
                <a:latin typeface="Roboto" panose="02000000000000000000" pitchFamily="2" charset="0"/>
                <a:ea typeface="Roboto" panose="02000000000000000000" pitchFamily="2" charset="0"/>
                <a:cs typeface="Roboto" panose="02000000000000000000" pitchFamily="2" charset="0"/>
              </a:rPr>
              <a:t>Thuyết</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trình</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ngẫu</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nhiên</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8DE30D75-953A-4B09-9205-813E2CF28795}"/>
              </a:ext>
            </a:extLst>
          </p:cNvPr>
          <p:cNvSpPr txBox="1"/>
          <p:nvPr/>
        </p:nvSpPr>
        <p:spPr>
          <a:xfrm>
            <a:off x="5501059" y="4818366"/>
            <a:ext cx="2652233" cy="487826"/>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Cư</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trú</a:t>
            </a:r>
            <a:endParaRPr lang="en-US" sz="2400" b="1" dirty="0">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81F66396-F303-44AF-AECB-DC7661323405}"/>
              </a:ext>
            </a:extLst>
          </p:cNvPr>
          <p:cNvSpPr txBox="1"/>
          <p:nvPr/>
        </p:nvSpPr>
        <p:spPr>
          <a:xfrm>
            <a:off x="5501059" y="4200659"/>
            <a:ext cx="2652233"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Kinh</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7BC77934-80D2-4CF7-ABA2-20890D94D7FF}"/>
              </a:ext>
            </a:extLst>
          </p:cNvPr>
          <p:cNvSpPr txBox="1"/>
          <p:nvPr/>
        </p:nvSpPr>
        <p:spPr>
          <a:xfrm>
            <a:off x="8758520" y="4200659"/>
            <a:ext cx="2652234"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Dân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tộc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khác</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6E0CEB4B-539F-41B5-BABD-F214B7926DDC}"/>
              </a:ext>
            </a:extLst>
          </p:cNvPr>
          <p:cNvSpPr txBox="1"/>
          <p:nvPr/>
        </p:nvSpPr>
        <p:spPr>
          <a:xfrm>
            <a:off x="8758520" y="4817678"/>
            <a:ext cx="2652234" cy="1762021"/>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Các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nhóm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chính</a:t>
            </a:r>
            <a:endParaRPr lang="en-US" sz="2400" b="1" dirty="0">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Cư</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trú</a:t>
            </a:r>
            <a:endParaRPr lang="en-US" sz="2400" b="1" dirty="0">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effectLst/>
                <a:latin typeface="Roboto" panose="02000000000000000000" pitchFamily="2" charset="0"/>
                <a:ea typeface="Roboto" panose="02000000000000000000" pitchFamily="2" charset="0"/>
                <a:cs typeface="Roboto" panose="02000000000000000000" pitchFamily="2" charset="0"/>
              </a:rPr>
              <a:t>Dân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tộc</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chính</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C1B2B8E4-0712-4F41-926E-E02A40E8DA55}"/>
              </a:ext>
            </a:extLst>
          </p:cNvPr>
          <p:cNvSpPr txBox="1">
            <a:spLocks/>
          </p:cNvSpPr>
          <p:nvPr/>
        </p:nvSpPr>
        <p:spPr>
          <a:xfrm>
            <a:off x="5364402" y="3110236"/>
            <a:ext cx="65744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7030A0"/>
                </a:solidFill>
                <a:latin typeface="#9Slide07 IcielBC Cubano Normal" panose="00000500000000000000" pitchFamily="2" charset="0"/>
              </a:rPr>
              <a:t>2. PHÂN BỐ CÁC DÂN TỘC</a:t>
            </a:r>
          </a:p>
        </p:txBody>
      </p:sp>
      <p:pic>
        <p:nvPicPr>
          <p:cNvPr id="15" name="2 Minute Timer (Nho)">
            <a:hlinkClick r:id="" action="ppaction://media"/>
            <a:extLst>
              <a:ext uri="{FF2B5EF4-FFF2-40B4-BE49-F238E27FC236}">
                <a16:creationId xmlns:a16="http://schemas.microsoft.com/office/drawing/2014/main" id="{95AF5B8C-1E00-4D52-9040-AAE46C5BBC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91086" y="5354641"/>
            <a:ext cx="2179582" cy="1225058"/>
          </a:xfrm>
          <a:prstGeom prst="rect">
            <a:avLst/>
          </a:prstGeom>
        </p:spPr>
      </p:pic>
      <p:sp>
        <p:nvSpPr>
          <p:cNvPr id="16" name="Frame 15">
            <a:extLst>
              <a:ext uri="{FF2B5EF4-FFF2-40B4-BE49-F238E27FC236}">
                <a16:creationId xmlns:a16="http://schemas.microsoft.com/office/drawing/2014/main" id="{F64C0328-39EF-4B39-A2F2-5BFB7879DBF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807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5"/>
                </p:tgtEl>
              </p:cMediaNode>
            </p:video>
          </p:childTnLst>
        </p:cTn>
      </p:par>
    </p:tnLst>
    <p:bldLst>
      <p:bldP spid="2" grpId="0"/>
      <p:bldP spid="7" grpId="0" animBg="1"/>
      <p:bldP spid="8" grpId="0" animBg="1"/>
      <p:bldP spid="9" grpId="0" animBg="1"/>
      <p:bldP spid="10" grpId="0" animBg="1"/>
      <p:bldP spid="11"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F59BA37-0B19-4470-86CD-C22FC59C3F2C}"/>
              </a:ext>
            </a:extLst>
          </p:cNvPr>
          <p:cNvPicPr>
            <a:picLocks noChangeAspect="1"/>
          </p:cNvPicPr>
          <p:nvPr/>
        </p:nvPicPr>
        <p:blipFill>
          <a:blip r:embed="rId2"/>
          <a:stretch>
            <a:fillRect/>
          </a:stretch>
        </p:blipFill>
        <p:spPr>
          <a:xfrm>
            <a:off x="2824223" y="424880"/>
            <a:ext cx="8762036" cy="5360704"/>
          </a:xfrm>
          <a:prstGeom prst="rect">
            <a:avLst/>
          </a:prstGeom>
        </p:spPr>
      </p:pic>
      <p:sp>
        <p:nvSpPr>
          <p:cNvPr id="6" name="Frame 5">
            <a:extLst>
              <a:ext uri="{FF2B5EF4-FFF2-40B4-BE49-F238E27FC236}">
                <a16:creationId xmlns:a16="http://schemas.microsoft.com/office/drawing/2014/main" id="{E4905AE1-7D8C-474D-96D0-6547A74D7314}"/>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emoji | Hoàng Hà Mobile">
            <a:extLst>
              <a:ext uri="{FF2B5EF4-FFF2-40B4-BE49-F238E27FC236}">
                <a16:creationId xmlns:a16="http://schemas.microsoft.com/office/drawing/2014/main" id="{096ABF41-F344-4C40-A86C-639050DF7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07" y="566958"/>
            <a:ext cx="2251276" cy="22512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72ACA77-AB45-44C3-871D-F4E3A7728ADC}"/>
              </a:ext>
            </a:extLst>
          </p:cNvPr>
          <p:cNvSpPr>
            <a:spLocks noGrp="1"/>
          </p:cNvSpPr>
          <p:nvPr>
            <p:ph type="title"/>
          </p:nvPr>
        </p:nvSpPr>
        <p:spPr>
          <a:xfrm>
            <a:off x="718934" y="5635114"/>
            <a:ext cx="10754131" cy="945843"/>
          </a:xfrm>
        </p:spPr>
        <p:txBody>
          <a:bodyPr>
            <a:noAutofit/>
          </a:bodyPr>
          <a:lstStyle/>
          <a:p>
            <a:pPr algn="ctr">
              <a:lnSpc>
                <a:spcPct val="120000"/>
              </a:lnSpc>
            </a:pP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Vùng</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nào</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có</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tỉ</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lệ</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dân</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tộc</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thiểu</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số</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cao</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nhất</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thấp</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nhất</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a:t>
            </a:r>
          </a:p>
        </p:txBody>
      </p:sp>
      <p:pic>
        <p:nvPicPr>
          <p:cNvPr id="12290" name="Picture 2" descr="Tác giả bộ emoji &amp;quot;54 dân tộc anh em&amp;quot; đang hot MXH chia sẻ quá trình làm kéo  dài đến 4 tháng, gặp thông tin sai như cơm bữa">
            <a:extLst>
              <a:ext uri="{FF2B5EF4-FFF2-40B4-BE49-F238E27FC236}">
                <a16:creationId xmlns:a16="http://schemas.microsoft.com/office/drawing/2014/main" id="{533C4A54-59BA-4A99-811B-4D4363D1F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321" y="3101036"/>
            <a:ext cx="2263262" cy="225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03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jpg">
            <a:extLst>
              <a:ext uri="{FF2B5EF4-FFF2-40B4-BE49-F238E27FC236}">
                <a16:creationId xmlns:a16="http://schemas.microsoft.com/office/drawing/2014/main" id="{FB8F2810-205A-425A-BAED-D7040137B4A6}"/>
              </a:ext>
            </a:extLst>
          </p:cNvPr>
          <p:cNvPicPr/>
          <p:nvPr/>
        </p:nvPicPr>
        <p:blipFill>
          <a:blip r:embed="rId4"/>
          <a:srcRect/>
          <a:stretch>
            <a:fillRect/>
          </a:stretch>
        </p:blipFill>
        <p:spPr>
          <a:xfrm>
            <a:off x="479385" y="300806"/>
            <a:ext cx="4243086" cy="6256387"/>
          </a:xfrm>
          <a:prstGeom prst="rect">
            <a:avLst/>
          </a:prstGeom>
          <a:ln w="28575">
            <a:solidFill>
              <a:srgbClr val="00FF00"/>
            </a:solidFill>
            <a:prstDash val="solid"/>
          </a:ln>
        </p:spPr>
      </p:pic>
      <p:sp>
        <p:nvSpPr>
          <p:cNvPr id="5" name="Frame 4">
            <a:extLst>
              <a:ext uri="{FF2B5EF4-FFF2-40B4-BE49-F238E27FC236}">
                <a16:creationId xmlns:a16="http://schemas.microsoft.com/office/drawing/2014/main" id="{ACCBFFD9-8CB0-40A6-AD60-51C886C5B6F0}"/>
              </a:ext>
            </a:extLst>
          </p:cNvPr>
          <p:cNvSpPr/>
          <p:nvPr/>
        </p:nvSpPr>
        <p:spPr>
          <a:xfrm>
            <a:off x="0" y="93021"/>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4756C95E-A4A4-4D1F-B6ED-318A0C2112F2}"/>
              </a:ext>
            </a:extLst>
          </p:cNvPr>
          <p:cNvSpPr>
            <a:spLocks noGrp="1"/>
          </p:cNvSpPr>
          <p:nvPr>
            <p:ph type="title"/>
          </p:nvPr>
        </p:nvSpPr>
        <p:spPr>
          <a:xfrm>
            <a:off x="5138195" y="115088"/>
            <a:ext cx="6574420" cy="1325563"/>
          </a:xfrm>
        </p:spPr>
        <p:txBody>
          <a:bodyPr>
            <a:normAutofit/>
          </a:bodyPr>
          <a:lstStyle/>
          <a:p>
            <a:pPr algn="ctr"/>
            <a:r>
              <a:rPr lang="en-US" sz="5400" dirty="0">
                <a:solidFill>
                  <a:srgbClr val="FF0000"/>
                </a:solidFill>
                <a:latin typeface="#9Slide07 IcielBC Cubano Normal" panose="00000500000000000000" pitchFamily="2" charset="0"/>
              </a:rPr>
              <a:t>TRÍ NHỚ SIÊU ĐẲNG</a:t>
            </a:r>
          </a:p>
        </p:txBody>
      </p:sp>
      <p:sp>
        <p:nvSpPr>
          <p:cNvPr id="7" name="TextBox 6">
            <a:extLst>
              <a:ext uri="{FF2B5EF4-FFF2-40B4-BE49-F238E27FC236}">
                <a16:creationId xmlns:a16="http://schemas.microsoft.com/office/drawing/2014/main" id="{1DE3A9E0-2ED9-49F2-A78F-8B998D6BEDBF}"/>
              </a:ext>
            </a:extLst>
          </p:cNvPr>
          <p:cNvSpPr txBox="1"/>
          <p:nvPr/>
        </p:nvSpPr>
        <p:spPr>
          <a:xfrm>
            <a:off x="4869085" y="1158623"/>
            <a:ext cx="5069710" cy="912558"/>
          </a:xfrm>
          <a:prstGeom prst="rect">
            <a:avLst/>
          </a:prstGeom>
          <a:solidFill>
            <a:schemeClr val="accent4">
              <a:lumMod val="20000"/>
              <a:lumOff val="80000"/>
            </a:schemeClr>
          </a:solidFill>
        </p:spPr>
        <p:txBody>
          <a:bodyPr wrap="square">
            <a:spAutoFit/>
          </a:bodyPr>
          <a:lstStyle/>
          <a:p>
            <a:pPr marR="0" algn="just">
              <a:lnSpc>
                <a:spcPct val="115000"/>
              </a:lnSpc>
              <a:spcBef>
                <a:spcPts val="0"/>
              </a:spcBef>
              <a:spcAft>
                <a:spcPts val="0"/>
              </a:spcAft>
            </a:pPr>
            <a:r>
              <a:rPr lang="en-US" sz="2400" b="1" dirty="0" err="1">
                <a:effectLst/>
                <a:latin typeface="Roboto" panose="02000000000000000000" pitchFamily="2" charset="0"/>
                <a:ea typeface="Roboto" panose="02000000000000000000" pitchFamily="2" charset="0"/>
                <a:cs typeface="Roboto" panose="02000000000000000000" pitchFamily="2" charset="0"/>
              </a:rPr>
              <a:t>Gắn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các</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thẻ</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dân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tộc</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lên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hình</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bảng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trong</a:t>
            </a:r>
            <a:r>
              <a:rPr lang="en-US" sz="2400" b="1" dirty="0">
                <a:effectLst/>
                <a:latin typeface="Roboto" panose="02000000000000000000" pitchFamily="2" charset="0"/>
                <a:ea typeface="Roboto" panose="02000000000000000000" pitchFamily="2" charset="0"/>
                <a:cs typeface="Roboto" panose="02000000000000000000" pitchFamily="2" charset="0"/>
              </a:rPr>
              <a:t> 2 </a:t>
            </a:r>
            <a:r>
              <a:rPr lang="en-US" sz="2400" b="1" dirty="0" err="1">
                <a:effectLst/>
                <a:latin typeface="Roboto" panose="02000000000000000000" pitchFamily="2" charset="0"/>
                <a:ea typeface="Roboto" panose="02000000000000000000" pitchFamily="2" charset="0"/>
                <a:cs typeface="Roboto" panose="02000000000000000000" pitchFamily="2" charset="0"/>
              </a:rPr>
              <a:t>phút</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8" name="Rectangle: Rounded Corners 7">
            <a:extLst>
              <a:ext uri="{FF2B5EF4-FFF2-40B4-BE49-F238E27FC236}">
                <a16:creationId xmlns:a16="http://schemas.microsoft.com/office/drawing/2014/main" id="{0AB16C48-17FD-47BF-AEAA-11F92EDBD515}"/>
              </a:ext>
            </a:extLst>
          </p:cNvPr>
          <p:cNvSpPr/>
          <p:nvPr/>
        </p:nvSpPr>
        <p:spPr>
          <a:xfrm>
            <a:off x="4988689" y="2314937"/>
            <a:ext cx="193297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BC Cubano Normal" panose="00000500000000000000" pitchFamily="2" charset="0"/>
              </a:rPr>
              <a:t>DAO</a:t>
            </a:r>
          </a:p>
        </p:txBody>
      </p:sp>
      <p:sp>
        <p:nvSpPr>
          <p:cNvPr id="9" name="Rectangle: Rounded Corners 8">
            <a:extLst>
              <a:ext uri="{FF2B5EF4-FFF2-40B4-BE49-F238E27FC236}">
                <a16:creationId xmlns:a16="http://schemas.microsoft.com/office/drawing/2014/main" id="{E2A79C59-C013-4127-BE85-E0114DACEAC9}"/>
              </a:ext>
            </a:extLst>
          </p:cNvPr>
          <p:cNvSpPr/>
          <p:nvPr/>
        </p:nvSpPr>
        <p:spPr>
          <a:xfrm>
            <a:off x="7490749" y="2314937"/>
            <a:ext cx="212781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BC Cubano Normal" panose="00000500000000000000" pitchFamily="2" charset="0"/>
              </a:rPr>
              <a:t>HOA</a:t>
            </a:r>
          </a:p>
        </p:txBody>
      </p:sp>
      <p:sp>
        <p:nvSpPr>
          <p:cNvPr id="10" name="Rectangle: Rounded Corners 9">
            <a:extLst>
              <a:ext uri="{FF2B5EF4-FFF2-40B4-BE49-F238E27FC236}">
                <a16:creationId xmlns:a16="http://schemas.microsoft.com/office/drawing/2014/main" id="{37CA13CF-8D30-4C51-B679-B50B600E1FBE}"/>
              </a:ext>
            </a:extLst>
          </p:cNvPr>
          <p:cNvSpPr/>
          <p:nvPr/>
        </p:nvSpPr>
        <p:spPr>
          <a:xfrm>
            <a:off x="9884780" y="2314937"/>
            <a:ext cx="193297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chăm</a:t>
            </a:r>
            <a:endParaRPr lang="en-US" sz="4400" dirty="0">
              <a:solidFill>
                <a:schemeClr val="tx1"/>
              </a:solidFill>
              <a:latin typeface="#9Slide07 IcielBC Cubano Normal" panose="00000500000000000000" pitchFamily="2" charset="0"/>
            </a:endParaRPr>
          </a:p>
        </p:txBody>
      </p:sp>
      <p:sp>
        <p:nvSpPr>
          <p:cNvPr id="11" name="Rectangle: Rounded Corners 10">
            <a:extLst>
              <a:ext uri="{FF2B5EF4-FFF2-40B4-BE49-F238E27FC236}">
                <a16:creationId xmlns:a16="http://schemas.microsoft.com/office/drawing/2014/main" id="{D1F4C46D-8B67-4B5A-B269-BB51DFC87A18}"/>
              </a:ext>
            </a:extLst>
          </p:cNvPr>
          <p:cNvSpPr/>
          <p:nvPr/>
        </p:nvSpPr>
        <p:spPr>
          <a:xfrm>
            <a:off x="4988689" y="3373548"/>
            <a:ext cx="1932972"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thái</a:t>
            </a:r>
            <a:endParaRPr lang="en-US" sz="4400" dirty="0">
              <a:solidFill>
                <a:schemeClr val="tx1"/>
              </a:solidFill>
              <a:latin typeface="#9Slide07 IcielBC Cubano Normal" panose="00000500000000000000" pitchFamily="2" charset="0"/>
            </a:endParaRPr>
          </a:p>
        </p:txBody>
      </p:sp>
      <p:sp>
        <p:nvSpPr>
          <p:cNvPr id="12" name="Rectangle: Rounded Corners 11">
            <a:extLst>
              <a:ext uri="{FF2B5EF4-FFF2-40B4-BE49-F238E27FC236}">
                <a16:creationId xmlns:a16="http://schemas.microsoft.com/office/drawing/2014/main" id="{18B911B8-29E2-4AE1-9A1F-88E3790AE4ED}"/>
              </a:ext>
            </a:extLst>
          </p:cNvPr>
          <p:cNvSpPr/>
          <p:nvPr/>
        </p:nvSpPr>
        <p:spPr>
          <a:xfrm>
            <a:off x="7490748" y="3373548"/>
            <a:ext cx="2127813"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Cơ</a:t>
            </a:r>
            <a:r>
              <a:rPr lang="en-US" sz="4400" dirty="0">
                <a:solidFill>
                  <a:schemeClr val="tx1"/>
                </a:solidFill>
                <a:latin typeface="#9Slide07 IcielBC Cubano Normal" panose="00000500000000000000" pitchFamily="2" charset="0"/>
              </a:rPr>
              <a:t> - ho</a:t>
            </a:r>
          </a:p>
        </p:txBody>
      </p:sp>
      <p:sp>
        <p:nvSpPr>
          <p:cNvPr id="13" name="Rectangle: Rounded Corners 12">
            <a:extLst>
              <a:ext uri="{FF2B5EF4-FFF2-40B4-BE49-F238E27FC236}">
                <a16:creationId xmlns:a16="http://schemas.microsoft.com/office/drawing/2014/main" id="{9F6F8149-E0B9-46C7-8CA3-C9B4BAD20E52}"/>
              </a:ext>
            </a:extLst>
          </p:cNvPr>
          <p:cNvSpPr/>
          <p:nvPr/>
        </p:nvSpPr>
        <p:spPr>
          <a:xfrm>
            <a:off x="9884780" y="3373548"/>
            <a:ext cx="1932972"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BC Cubano Normal" panose="00000500000000000000" pitchFamily="2" charset="0"/>
              </a:rPr>
              <a:t>ê - </a:t>
            </a:r>
            <a:r>
              <a:rPr lang="en-US" sz="4400" dirty="0" err="1">
                <a:solidFill>
                  <a:schemeClr val="tx1"/>
                </a:solidFill>
                <a:latin typeface="#9Slide07 IcielBC Cubano Normal" panose="00000500000000000000" pitchFamily="2" charset="0"/>
              </a:rPr>
              <a:t>đê</a:t>
            </a:r>
            <a:endParaRPr lang="en-US" sz="4400" dirty="0">
              <a:solidFill>
                <a:schemeClr val="tx1"/>
              </a:solidFill>
              <a:latin typeface="#9Slide07 IcielBC Cubano Normal" panose="00000500000000000000" pitchFamily="2" charset="0"/>
            </a:endParaRPr>
          </a:p>
        </p:txBody>
      </p:sp>
      <p:sp>
        <p:nvSpPr>
          <p:cNvPr id="14" name="Rectangle: Rounded Corners 13">
            <a:extLst>
              <a:ext uri="{FF2B5EF4-FFF2-40B4-BE49-F238E27FC236}">
                <a16:creationId xmlns:a16="http://schemas.microsoft.com/office/drawing/2014/main" id="{9C812E28-53FD-4DB4-9D18-AB847AA2E5C0}"/>
              </a:ext>
            </a:extLst>
          </p:cNvPr>
          <p:cNvSpPr/>
          <p:nvPr/>
        </p:nvSpPr>
        <p:spPr>
          <a:xfrm>
            <a:off x="5042704" y="4465041"/>
            <a:ext cx="1932972"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tày</a:t>
            </a:r>
            <a:endParaRPr lang="en-US" sz="4400" dirty="0">
              <a:solidFill>
                <a:schemeClr val="tx1"/>
              </a:solidFill>
              <a:latin typeface="#9Slide07 IcielBC Cubano Normal" panose="00000500000000000000" pitchFamily="2" charset="0"/>
            </a:endParaRPr>
          </a:p>
        </p:txBody>
      </p:sp>
      <p:sp>
        <p:nvSpPr>
          <p:cNvPr id="15" name="Rectangle: Rounded Corners 14">
            <a:extLst>
              <a:ext uri="{FF2B5EF4-FFF2-40B4-BE49-F238E27FC236}">
                <a16:creationId xmlns:a16="http://schemas.microsoft.com/office/drawing/2014/main" id="{03CC6B23-73C2-4558-BFE9-D40446E522C7}"/>
              </a:ext>
            </a:extLst>
          </p:cNvPr>
          <p:cNvSpPr/>
          <p:nvPr/>
        </p:nvSpPr>
        <p:spPr>
          <a:xfrm>
            <a:off x="7544763" y="4465041"/>
            <a:ext cx="2073797"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bana</a:t>
            </a:r>
            <a:endParaRPr lang="en-US" sz="4400" dirty="0">
              <a:solidFill>
                <a:schemeClr val="tx1"/>
              </a:solidFill>
              <a:latin typeface="#9Slide07 IcielBC Cubano Normal" panose="00000500000000000000" pitchFamily="2" charset="0"/>
            </a:endParaRPr>
          </a:p>
        </p:txBody>
      </p:sp>
      <p:sp>
        <p:nvSpPr>
          <p:cNvPr id="16" name="Rectangle: Rounded Corners 15">
            <a:extLst>
              <a:ext uri="{FF2B5EF4-FFF2-40B4-BE49-F238E27FC236}">
                <a16:creationId xmlns:a16="http://schemas.microsoft.com/office/drawing/2014/main" id="{22DCD393-8D15-4D73-868B-B205167349BD}"/>
              </a:ext>
            </a:extLst>
          </p:cNvPr>
          <p:cNvSpPr/>
          <p:nvPr/>
        </p:nvSpPr>
        <p:spPr>
          <a:xfrm>
            <a:off x="9797970" y="4465041"/>
            <a:ext cx="2073797"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khơme</a:t>
            </a:r>
            <a:endParaRPr lang="en-US" sz="4400" dirty="0">
              <a:solidFill>
                <a:schemeClr val="tx1"/>
              </a:solidFill>
              <a:latin typeface="#9Slide07 IcielBC Cubano Normal" panose="00000500000000000000" pitchFamily="2" charset="0"/>
            </a:endParaRPr>
          </a:p>
        </p:txBody>
      </p:sp>
      <p:sp>
        <p:nvSpPr>
          <p:cNvPr id="17" name="Rectangle: Rounded Corners 16">
            <a:extLst>
              <a:ext uri="{FF2B5EF4-FFF2-40B4-BE49-F238E27FC236}">
                <a16:creationId xmlns:a16="http://schemas.microsoft.com/office/drawing/2014/main" id="{6912A4E5-6CC6-4771-AB0E-0AC6B1CA2A47}"/>
              </a:ext>
            </a:extLst>
          </p:cNvPr>
          <p:cNvSpPr/>
          <p:nvPr/>
        </p:nvSpPr>
        <p:spPr>
          <a:xfrm>
            <a:off x="5042704" y="5523652"/>
            <a:ext cx="2073796"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mnông</a:t>
            </a:r>
            <a:endParaRPr lang="en-US" sz="4400" dirty="0">
              <a:solidFill>
                <a:schemeClr val="tx1"/>
              </a:solidFill>
              <a:latin typeface="#9Slide07 IcielBC Cubano Normal" panose="00000500000000000000" pitchFamily="2" charset="0"/>
            </a:endParaRPr>
          </a:p>
        </p:txBody>
      </p:sp>
      <p:sp>
        <p:nvSpPr>
          <p:cNvPr id="18" name="Rectangle: Rounded Corners 17">
            <a:extLst>
              <a:ext uri="{FF2B5EF4-FFF2-40B4-BE49-F238E27FC236}">
                <a16:creationId xmlns:a16="http://schemas.microsoft.com/office/drawing/2014/main" id="{4E621F30-FEE8-404A-AEDE-0625020C0DEF}"/>
              </a:ext>
            </a:extLst>
          </p:cNvPr>
          <p:cNvSpPr/>
          <p:nvPr/>
        </p:nvSpPr>
        <p:spPr>
          <a:xfrm>
            <a:off x="7544764" y="5523652"/>
            <a:ext cx="2073796"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Mạ</a:t>
            </a:r>
            <a:endParaRPr lang="en-US" sz="4400" dirty="0">
              <a:solidFill>
                <a:schemeClr val="tx1"/>
              </a:solidFill>
              <a:latin typeface="#9Slide07 IcielBC Cubano Normal" panose="00000500000000000000" pitchFamily="2" charset="0"/>
            </a:endParaRPr>
          </a:p>
        </p:txBody>
      </p:sp>
      <p:sp>
        <p:nvSpPr>
          <p:cNvPr id="19" name="Rectangle: Rounded Corners 18">
            <a:extLst>
              <a:ext uri="{FF2B5EF4-FFF2-40B4-BE49-F238E27FC236}">
                <a16:creationId xmlns:a16="http://schemas.microsoft.com/office/drawing/2014/main" id="{BC76F360-7F0F-4DF4-A95B-FAB6A09D3326}"/>
              </a:ext>
            </a:extLst>
          </p:cNvPr>
          <p:cNvSpPr/>
          <p:nvPr/>
        </p:nvSpPr>
        <p:spPr>
          <a:xfrm>
            <a:off x="9938795" y="5523652"/>
            <a:ext cx="1932972"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nùng</a:t>
            </a:r>
            <a:endParaRPr lang="en-US" sz="4400" dirty="0">
              <a:solidFill>
                <a:schemeClr val="tx1"/>
              </a:solidFill>
              <a:latin typeface="#9Slide07 IcielBC Cubano Normal" panose="00000500000000000000" pitchFamily="2" charset="0"/>
            </a:endParaRPr>
          </a:p>
        </p:txBody>
      </p:sp>
      <p:pic>
        <p:nvPicPr>
          <p:cNvPr id="20" name="2 Minute Timer (Nho)">
            <a:hlinkClick r:id="" action="ppaction://media"/>
            <a:extLst>
              <a:ext uri="{FF2B5EF4-FFF2-40B4-BE49-F238E27FC236}">
                <a16:creationId xmlns:a16="http://schemas.microsoft.com/office/drawing/2014/main" id="{2D21AC32-2ECD-4767-A00E-3C56FF52A7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5719" y="1200300"/>
            <a:ext cx="1476896" cy="830106"/>
          </a:xfrm>
          <a:prstGeom prst="rect">
            <a:avLst/>
          </a:prstGeom>
        </p:spPr>
      </p:pic>
    </p:spTree>
    <p:extLst>
      <p:ext uri="{BB962C8B-B14F-4D97-AF65-F5344CB8AC3E}">
        <p14:creationId xmlns:p14="http://schemas.microsoft.com/office/powerpoint/2010/main" val="152840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0"/>
                                        </p:tgtEl>
                                      </p:cBhvr>
                                    </p:cmd>
                                  </p:childTnLst>
                                </p:cTn>
                              </p:par>
                            </p:childTnLst>
                          </p:cTn>
                        </p:par>
                      </p:childTnLst>
                    </p:cTn>
                  </p:par>
                </p:childTnLst>
              </p:cTn>
              <p:nextCondLst>
                <p:cond evt="onClick" delay="0">
                  <p:tgtEl>
                    <p:spTgt spid="20"/>
                  </p:tgtEl>
                </p:cond>
              </p:nextCondLst>
            </p:seq>
            <p:video>
              <p:cMediaNode vol="80000">
                <p:cTn id="55" fill="hold" display="0">
                  <p:stCondLst>
                    <p:cond delay="indefinite"/>
                  </p:stCondLst>
                </p:cTn>
                <p:tgtEl>
                  <p:spTgt spid="20"/>
                </p:tgtEl>
              </p:cMediaNode>
            </p:vide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jpg">
            <a:extLst>
              <a:ext uri="{FF2B5EF4-FFF2-40B4-BE49-F238E27FC236}">
                <a16:creationId xmlns:a16="http://schemas.microsoft.com/office/drawing/2014/main" id="{521AD27F-4424-41A7-B34C-3DA55DF9D342}"/>
              </a:ext>
            </a:extLst>
          </p:cNvPr>
          <p:cNvPicPr>
            <a:picLocks noChangeAspect="1"/>
          </p:cNvPicPr>
          <p:nvPr/>
        </p:nvPicPr>
        <p:blipFill>
          <a:blip r:embed="rId2" cstate="print"/>
          <a:stretch>
            <a:fillRect/>
          </a:stretch>
        </p:blipFill>
        <p:spPr>
          <a:xfrm>
            <a:off x="619616" y="254854"/>
            <a:ext cx="4362096" cy="6181041"/>
          </a:xfrm>
          <a:prstGeom prst="rect">
            <a:avLst/>
          </a:prstGeom>
        </p:spPr>
      </p:pic>
      <p:sp>
        <p:nvSpPr>
          <p:cNvPr id="9" name="TextBox 8">
            <a:extLst>
              <a:ext uri="{FF2B5EF4-FFF2-40B4-BE49-F238E27FC236}">
                <a16:creationId xmlns:a16="http://schemas.microsoft.com/office/drawing/2014/main" id="{81F66396-F303-44AF-AECB-DC7661323405}"/>
              </a:ext>
            </a:extLst>
          </p:cNvPr>
          <p:cNvSpPr txBox="1"/>
          <p:nvPr/>
        </p:nvSpPr>
        <p:spPr>
          <a:xfrm>
            <a:off x="5436303" y="1210985"/>
            <a:ext cx="2652233"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Kinh</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7BC77934-80D2-4CF7-ABA2-20890D94D7FF}"/>
              </a:ext>
            </a:extLst>
          </p:cNvPr>
          <p:cNvSpPr txBox="1"/>
          <p:nvPr/>
        </p:nvSpPr>
        <p:spPr>
          <a:xfrm>
            <a:off x="8693764" y="1210985"/>
            <a:ext cx="2652234"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Dân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tộc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khác</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C1B2B8E4-0712-4F41-926E-E02A40E8DA55}"/>
              </a:ext>
            </a:extLst>
          </p:cNvPr>
          <p:cNvSpPr txBox="1">
            <a:spLocks/>
          </p:cNvSpPr>
          <p:nvPr/>
        </p:nvSpPr>
        <p:spPr>
          <a:xfrm>
            <a:off x="5299646" y="120562"/>
            <a:ext cx="65744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7030A0"/>
                </a:solidFill>
                <a:latin typeface="#9Slide07 IcielBC Cubano Normal" panose="00000500000000000000" pitchFamily="2" charset="0"/>
              </a:rPr>
              <a:t>2. PHÂN BỐ CÁC DÂN TỘC</a:t>
            </a:r>
          </a:p>
        </p:txBody>
      </p:sp>
      <p:sp>
        <p:nvSpPr>
          <p:cNvPr id="16" name="Frame 15">
            <a:extLst>
              <a:ext uri="{FF2B5EF4-FFF2-40B4-BE49-F238E27FC236}">
                <a16:creationId xmlns:a16="http://schemas.microsoft.com/office/drawing/2014/main" id="{F64C0328-39EF-4B39-A2F2-5BFB7879DBF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AA42BD77-50A0-4EE0-A9F5-E58A66419941}"/>
              </a:ext>
            </a:extLst>
          </p:cNvPr>
          <p:cNvSpPr txBox="1"/>
          <p:nvPr/>
        </p:nvSpPr>
        <p:spPr>
          <a:xfrm>
            <a:off x="5357520" y="1867515"/>
            <a:ext cx="2831550" cy="1762021"/>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85,3%</a:t>
            </a:r>
          </a:p>
          <a:p>
            <a:pPr marL="457200" marR="0" indent="-4572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Cả</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nước</a:t>
            </a:r>
            <a:endParaRPr lang="en-US" sz="2400" b="1" dirty="0">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Tập</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trung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đồng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bằng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duyên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hải</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55BD919D-FCC1-4213-8914-F29D46E8DF90}"/>
              </a:ext>
            </a:extLst>
          </p:cNvPr>
          <p:cNvSpPr txBox="1"/>
          <p:nvPr/>
        </p:nvSpPr>
        <p:spPr>
          <a:xfrm>
            <a:off x="8693764" y="1867514"/>
            <a:ext cx="2727378" cy="1762021"/>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14,7 %</a:t>
            </a:r>
          </a:p>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Tăng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lên</a:t>
            </a:r>
            <a:endParaRPr lang="en-US" sz="2400" b="1" dirty="0">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Tập</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trung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miền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núi</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và</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trung</a:t>
            </a:r>
            <a:r>
              <a:rPr lang="en-US" sz="2400" b="1" dirty="0">
                <a:effectLst/>
                <a:latin typeface="Roboto" panose="02000000000000000000" pitchFamily="2" charset="0"/>
                <a:ea typeface="Roboto" panose="02000000000000000000" pitchFamily="2" charset="0"/>
                <a:cs typeface="Roboto" panose="02000000000000000000" pitchFamily="2" charset="0"/>
              </a:rPr>
              <a:t> du</a:t>
            </a:r>
          </a:p>
        </p:txBody>
      </p:sp>
      <p:sp>
        <p:nvSpPr>
          <p:cNvPr id="19" name="TextBox 18">
            <a:extLst>
              <a:ext uri="{FF2B5EF4-FFF2-40B4-BE49-F238E27FC236}">
                <a16:creationId xmlns:a16="http://schemas.microsoft.com/office/drawing/2014/main" id="{CFC61EE4-F5E3-4925-B42C-CB6CAD9EB1F2}"/>
              </a:ext>
            </a:extLst>
          </p:cNvPr>
          <p:cNvSpPr txBox="1"/>
          <p:nvPr/>
        </p:nvSpPr>
        <p:spPr>
          <a:xfrm>
            <a:off x="5436303" y="3882222"/>
            <a:ext cx="5909695" cy="2318583"/>
          </a:xfrm>
          <a:prstGeom prst="rect">
            <a:avLst/>
          </a:prstGeom>
          <a:solidFill>
            <a:schemeClr val="accent4">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3200" b="1" dirty="0" err="1">
                <a:latin typeface="Roboto" panose="02000000000000000000" pitchFamily="2" charset="0"/>
                <a:ea typeface="Roboto" panose="02000000000000000000" pitchFamily="2" charset="0"/>
                <a:cs typeface="Roboto" panose="02000000000000000000" pitchFamily="2" charset="0"/>
              </a:rPr>
              <a:t>Trung</a:t>
            </a:r>
            <a:r>
              <a:rPr lang="en-US" sz="3200" b="1" dirty="0">
                <a:latin typeface="Roboto" panose="02000000000000000000" pitchFamily="2" charset="0"/>
                <a:ea typeface="Roboto" panose="02000000000000000000" pitchFamily="2" charset="0"/>
                <a:cs typeface="Roboto" panose="02000000000000000000" pitchFamily="2" charset="0"/>
              </a:rPr>
              <a:t> du </a:t>
            </a:r>
            <a:r>
              <a:rPr lang="en-US" sz="3200" b="1" dirty="0" err="1">
                <a:latin typeface="Roboto" panose="02000000000000000000" pitchFamily="2" charset="0"/>
                <a:ea typeface="Roboto" panose="02000000000000000000" pitchFamily="2" charset="0"/>
                <a:cs typeface="Roboto" panose="02000000000000000000" pitchFamily="2" charset="0"/>
              </a:rPr>
              <a:t>và</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miền</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núi</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Bắc</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Bộ</a:t>
            </a:r>
            <a:endParaRPr lang="en-US" sz="3200" b="1" dirty="0">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Tx/>
              <a:buChar char="-"/>
            </a:pPr>
            <a:r>
              <a:rPr lang="en-US" sz="3200" b="1" dirty="0" err="1">
                <a:effectLst/>
                <a:latin typeface="Roboto" panose="02000000000000000000" pitchFamily="2" charset="0"/>
                <a:ea typeface="Roboto" panose="02000000000000000000" pitchFamily="2" charset="0"/>
                <a:cs typeface="Roboto" panose="02000000000000000000" pitchFamily="2" charset="0"/>
              </a:rPr>
              <a:t>Trường</a:t>
            </a:r>
            <a:r>
              <a:rPr lang="en-US" sz="3200" b="1" dirty="0">
                <a:effectLst/>
                <a:latin typeface="Roboto" panose="02000000000000000000" pitchFamily="2" charset="0"/>
                <a:ea typeface="Roboto" panose="02000000000000000000" pitchFamily="2" charset="0"/>
                <a:cs typeface="Roboto" panose="02000000000000000000" pitchFamily="2" charset="0"/>
              </a:rPr>
              <a:t> </a:t>
            </a:r>
            <a:r>
              <a:rPr lang="en-US" sz="3200" b="1" dirty="0" err="1">
                <a:effectLst/>
                <a:latin typeface="Roboto" panose="02000000000000000000" pitchFamily="2" charset="0"/>
                <a:ea typeface="Roboto" panose="02000000000000000000" pitchFamily="2" charset="0"/>
                <a:cs typeface="Roboto" panose="02000000000000000000" pitchFamily="2" charset="0"/>
              </a:rPr>
              <a:t>Sơn</a:t>
            </a:r>
            <a:r>
              <a:rPr lang="en-US" sz="3200" b="1" dirty="0">
                <a:effectLst/>
                <a:latin typeface="Roboto" panose="02000000000000000000" pitchFamily="2" charset="0"/>
                <a:ea typeface="Roboto" panose="02000000000000000000" pitchFamily="2" charset="0"/>
                <a:cs typeface="Roboto" panose="02000000000000000000" pitchFamily="2" charset="0"/>
              </a:rPr>
              <a:t>, </a:t>
            </a:r>
            <a:r>
              <a:rPr lang="en-US" sz="3200" b="1" dirty="0" err="1">
                <a:effectLst/>
                <a:latin typeface="Roboto" panose="02000000000000000000" pitchFamily="2" charset="0"/>
                <a:ea typeface="Roboto" panose="02000000000000000000" pitchFamily="2" charset="0"/>
                <a:cs typeface="Roboto" panose="02000000000000000000" pitchFamily="2" charset="0"/>
              </a:rPr>
              <a:t>Tây</a:t>
            </a:r>
            <a:r>
              <a:rPr lang="en-US" sz="3200" b="1" dirty="0">
                <a:effectLst/>
                <a:latin typeface="Roboto" panose="02000000000000000000" pitchFamily="2" charset="0"/>
                <a:ea typeface="Roboto" panose="02000000000000000000" pitchFamily="2" charset="0"/>
                <a:cs typeface="Roboto" panose="02000000000000000000" pitchFamily="2" charset="0"/>
              </a:rPr>
              <a:t> </a:t>
            </a:r>
            <a:r>
              <a:rPr lang="en-US" sz="3200" b="1" dirty="0" err="1">
                <a:effectLst/>
                <a:latin typeface="Roboto" panose="02000000000000000000" pitchFamily="2" charset="0"/>
                <a:ea typeface="Roboto" panose="02000000000000000000" pitchFamily="2" charset="0"/>
                <a:cs typeface="Roboto" panose="02000000000000000000" pitchFamily="2" charset="0"/>
              </a:rPr>
              <a:t>Nguyên</a:t>
            </a:r>
            <a:endParaRPr lang="en-US" sz="3200" b="1" dirty="0">
              <a:effectLst/>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Tx/>
              <a:buChar char="-"/>
            </a:pPr>
            <a:r>
              <a:rPr lang="en-US" sz="3200" b="1" dirty="0" err="1">
                <a:latin typeface="Roboto" panose="02000000000000000000" pitchFamily="2" charset="0"/>
                <a:ea typeface="Roboto" panose="02000000000000000000" pitchFamily="2" charset="0"/>
                <a:cs typeface="Roboto" panose="02000000000000000000" pitchFamily="2" charset="0"/>
              </a:rPr>
              <a:t>Cực</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nam</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Trung</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Bộ</a:t>
            </a:r>
            <a:r>
              <a:rPr lang="en-US" sz="3200" b="1" dirty="0">
                <a:latin typeface="Roboto" panose="02000000000000000000" pitchFamily="2" charset="0"/>
                <a:ea typeface="Roboto" panose="02000000000000000000" pitchFamily="2" charset="0"/>
                <a:cs typeface="Roboto" panose="02000000000000000000" pitchFamily="2" charset="0"/>
              </a:rPr>
              <a:t> </a:t>
            </a:r>
            <a:r>
              <a:rPr lang="en-US" sz="3200" b="1" dirty="0" err="1">
                <a:latin typeface="Roboto" panose="02000000000000000000" pitchFamily="2" charset="0"/>
                <a:ea typeface="Roboto" panose="02000000000000000000" pitchFamily="2" charset="0"/>
                <a:cs typeface="Roboto" panose="02000000000000000000" pitchFamily="2" charset="0"/>
              </a:rPr>
              <a:t>và</a:t>
            </a:r>
            <a:r>
              <a:rPr lang="en-US" sz="3200" b="1" dirty="0">
                <a:latin typeface="Roboto" panose="02000000000000000000" pitchFamily="2" charset="0"/>
                <a:ea typeface="Roboto" panose="02000000000000000000" pitchFamily="2" charset="0"/>
                <a:cs typeface="Roboto" panose="02000000000000000000" pitchFamily="2" charset="0"/>
              </a:rPr>
              <a:t> Nam </a:t>
            </a:r>
            <a:r>
              <a:rPr lang="en-US" sz="3200" b="1" dirty="0" err="1">
                <a:latin typeface="Roboto" panose="02000000000000000000" pitchFamily="2" charset="0"/>
                <a:ea typeface="Roboto" panose="02000000000000000000" pitchFamily="2" charset="0"/>
                <a:cs typeface="Roboto" panose="02000000000000000000" pitchFamily="2" charset="0"/>
              </a:rPr>
              <a:t>Bộ</a:t>
            </a:r>
            <a:endParaRPr lang="en-US" sz="3200" b="1"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808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ân số và các đặc trưng nhân khẩu học của đồng bào dân tộc thiểu số">
            <a:extLst>
              <a:ext uri="{FF2B5EF4-FFF2-40B4-BE49-F238E27FC236}">
                <a16:creationId xmlns:a16="http://schemas.microsoft.com/office/drawing/2014/main" id="{465C68AE-9D8C-410B-BB83-3E2C52079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99" b="58077"/>
          <a:stretch/>
        </p:blipFill>
        <p:spPr bwMode="auto">
          <a:xfrm>
            <a:off x="257252" y="226230"/>
            <a:ext cx="5838748" cy="2764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ân số và các đặc trưng nhân khẩu học của đồng bào dân tộc thiểu số">
            <a:extLst>
              <a:ext uri="{FF2B5EF4-FFF2-40B4-BE49-F238E27FC236}">
                <a16:creationId xmlns:a16="http://schemas.microsoft.com/office/drawing/2014/main" id="{DC3A41D0-B69F-44F1-A8FA-49F701A31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260" b="30735"/>
          <a:stretch/>
        </p:blipFill>
        <p:spPr bwMode="auto">
          <a:xfrm>
            <a:off x="390891" y="2990992"/>
            <a:ext cx="4818659" cy="3640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ân số và các đặc trưng nhân khẩu học của đồng bào dân tộc thiểu số">
            <a:extLst>
              <a:ext uri="{FF2B5EF4-FFF2-40B4-BE49-F238E27FC236}">
                <a16:creationId xmlns:a16="http://schemas.microsoft.com/office/drawing/2014/main" id="{BF4C2590-6BA5-44A2-A3B9-E0128626F0E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9537" r="5849" b="6599"/>
          <a:stretch/>
        </p:blipFill>
        <p:spPr bwMode="auto">
          <a:xfrm>
            <a:off x="5580740" y="2074107"/>
            <a:ext cx="6425121" cy="4557663"/>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a:extLst>
              <a:ext uri="{FF2B5EF4-FFF2-40B4-BE49-F238E27FC236}">
                <a16:creationId xmlns:a16="http://schemas.microsoft.com/office/drawing/2014/main" id="{8E54EED1-A1D2-46A0-B72F-593C6ED1F54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31F8B79F-82A1-4212-AB0E-F958089D1820}"/>
              </a:ext>
            </a:extLst>
          </p:cNvPr>
          <p:cNvSpPr>
            <a:spLocks noGrp="1"/>
          </p:cNvSpPr>
          <p:nvPr>
            <p:ph type="title"/>
          </p:nvPr>
        </p:nvSpPr>
        <p:spPr>
          <a:xfrm>
            <a:off x="6353252" y="487387"/>
            <a:ext cx="5464500" cy="1325563"/>
          </a:xfrm>
        </p:spPr>
        <p:txBody>
          <a:bodyPr>
            <a:noAutofit/>
          </a:bodyPr>
          <a:lstStyle/>
          <a:p>
            <a:pPr algn="ctr">
              <a:lnSpc>
                <a:spcPct val="120000"/>
              </a:lnSpc>
            </a:pP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Một</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số</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biểu</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hiện</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dân</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cư</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của</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dân</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tộc</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thiểu</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số</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a:t>
            </a:r>
            <a:r>
              <a:rPr lang="en-US" sz="3200" b="1" dirty="0" err="1">
                <a:solidFill>
                  <a:srgbClr val="7030A0"/>
                </a:solidFill>
                <a:latin typeface="Roboto" panose="02000000000000000000" pitchFamily="2" charset="0"/>
                <a:ea typeface="Roboto" panose="02000000000000000000" pitchFamily="2" charset="0"/>
                <a:cs typeface="Roboto" panose="02000000000000000000" pitchFamily="2" charset="0"/>
              </a:rPr>
              <a:t>Việt</a:t>
            </a:r>
            <a:r>
              <a:rPr lang="en-US" sz="3200" b="1" dirty="0">
                <a:solidFill>
                  <a:srgbClr val="7030A0"/>
                </a:solidFill>
                <a:latin typeface="Roboto" panose="02000000000000000000" pitchFamily="2" charset="0"/>
                <a:ea typeface="Roboto" panose="02000000000000000000" pitchFamily="2" charset="0"/>
                <a:cs typeface="Roboto" panose="02000000000000000000" pitchFamily="2" charset="0"/>
              </a:rPr>
              <a:t> Nam</a:t>
            </a:r>
          </a:p>
        </p:txBody>
      </p:sp>
    </p:spTree>
    <p:extLst>
      <p:ext uri="{BB962C8B-B14F-4D97-AF65-F5344CB8AC3E}">
        <p14:creationId xmlns:p14="http://schemas.microsoft.com/office/powerpoint/2010/main" val="87963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fographics] Đặc điểm kinh tế-xã hội của vùng dân tộc thiểu số | Xã hội |  Vietnam+ (VietnamPlus)">
            <a:extLst>
              <a:ext uri="{FF2B5EF4-FFF2-40B4-BE49-F238E27FC236}">
                <a16:creationId xmlns:a16="http://schemas.microsoft.com/office/drawing/2014/main" id="{54CCA90A-04EE-4349-8B4E-C3D0BFC298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551" b="8309"/>
          <a:stretch/>
        </p:blipFill>
        <p:spPr bwMode="auto">
          <a:xfrm>
            <a:off x="199780" y="212644"/>
            <a:ext cx="6918650" cy="6432712"/>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FF2B5EF4-FFF2-40B4-BE49-F238E27FC236}">
                <a16:creationId xmlns:a16="http://schemas.microsoft.com/office/drawing/2014/main" id="{C72B6AA9-69A7-4C2B-9638-605A7B73F0E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5526CB97-6421-45C3-974A-842DFD763D75}"/>
              </a:ext>
            </a:extLst>
          </p:cNvPr>
          <p:cNvSpPr>
            <a:spLocks noGrp="1"/>
          </p:cNvSpPr>
          <p:nvPr>
            <p:ph type="title"/>
          </p:nvPr>
        </p:nvSpPr>
        <p:spPr>
          <a:xfrm>
            <a:off x="7118430" y="393471"/>
            <a:ext cx="4699322" cy="1338363"/>
          </a:xfrm>
          <a:solidFill>
            <a:schemeClr val="accent5">
              <a:lumMod val="20000"/>
              <a:lumOff val="80000"/>
            </a:schemeClr>
          </a:solidFill>
        </p:spPr>
        <p:txBody>
          <a:bodyPr>
            <a:noAutofit/>
          </a:bodyPr>
          <a:lstStyle/>
          <a:p>
            <a:pPr algn="just">
              <a:lnSpc>
                <a:spcPct val="120000"/>
              </a:lnSpc>
            </a:pP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Em</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có</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nhận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xét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gì</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về</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tỉ</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lệ</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hộ</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nghèo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và</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cận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nghèo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của</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các</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DTTS?</a:t>
            </a:r>
          </a:p>
        </p:txBody>
      </p:sp>
      <p:sp>
        <p:nvSpPr>
          <p:cNvPr id="7" name="Title 1">
            <a:extLst>
              <a:ext uri="{FF2B5EF4-FFF2-40B4-BE49-F238E27FC236}">
                <a16:creationId xmlns:a16="http://schemas.microsoft.com/office/drawing/2014/main" id="{4909D362-CDD7-476A-9945-AA1C4150655B}"/>
              </a:ext>
            </a:extLst>
          </p:cNvPr>
          <p:cNvSpPr txBox="1">
            <a:spLocks/>
          </p:cNvSpPr>
          <p:nvPr/>
        </p:nvSpPr>
        <p:spPr>
          <a:xfrm>
            <a:off x="7118430" y="1912661"/>
            <a:ext cx="4699322" cy="1338363"/>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Tại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sao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chất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lượng</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sống</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chưa</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cao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Nêu</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1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giải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pháp</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khả</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thi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của</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em</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a:t>
            </a:r>
          </a:p>
        </p:txBody>
      </p:sp>
      <p:pic>
        <p:nvPicPr>
          <p:cNvPr id="5122" name="Picture 2" descr="Chuyên đề Hóa học 9">
            <a:extLst>
              <a:ext uri="{FF2B5EF4-FFF2-40B4-BE49-F238E27FC236}">
                <a16:creationId xmlns:a16="http://schemas.microsoft.com/office/drawing/2014/main" id="{8E68AD77-A391-47F0-AC9B-17ED12EF5E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6" b="1151"/>
          <a:stretch/>
        </p:blipFill>
        <p:spPr bwMode="auto">
          <a:xfrm>
            <a:off x="7214040" y="3429000"/>
            <a:ext cx="2045708" cy="149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4C16E00A-E6DB-4EAB-9993-80030E97A267}"/>
              </a:ext>
            </a:extLst>
          </p:cNvPr>
          <p:cNvSpPr txBox="1">
            <a:spLocks/>
          </p:cNvSpPr>
          <p:nvPr/>
        </p:nvSpPr>
        <p:spPr>
          <a:xfrm>
            <a:off x="7150379" y="5149303"/>
            <a:ext cx="4699322" cy="1338363"/>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Wingdings" panose="05000000000000000000" pitchFamily="2" charset="2"/>
              <a:buChar char="ü"/>
            </a:pP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1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phút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ghi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ý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kiến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cá</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nhân</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342900" indent="-342900" algn="just">
              <a:lnSpc>
                <a:spcPct val="120000"/>
              </a:lnSpc>
              <a:buFont typeface="Wingdings" panose="05000000000000000000" pitchFamily="2" charset="2"/>
              <a:buChar char="ü"/>
            </a:pP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2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phút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thảo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luận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nhóm</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342900" indent="-342900" algn="just">
              <a:lnSpc>
                <a:spcPct val="120000"/>
              </a:lnSpc>
              <a:buFont typeface="Wingdings" panose="05000000000000000000" pitchFamily="2" charset="2"/>
              <a:buChar char="ü"/>
            </a:pP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1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phút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trình</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bày</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8" name="2 Minute Timer (Nho)">
            <a:hlinkClick r:id="" action="ppaction://media"/>
            <a:extLst>
              <a:ext uri="{FF2B5EF4-FFF2-40B4-BE49-F238E27FC236}">
                <a16:creationId xmlns:a16="http://schemas.microsoft.com/office/drawing/2014/main" id="{A01F1BB2-A36C-47A7-80A6-4CBE91DCB7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64116" y="3456082"/>
            <a:ext cx="2353636" cy="1322887"/>
          </a:xfrm>
          <a:prstGeom prst="rect">
            <a:avLst/>
          </a:prstGeom>
        </p:spPr>
      </p:pic>
    </p:spTree>
    <p:extLst>
      <p:ext uri="{BB962C8B-B14F-4D97-AF65-F5344CB8AC3E}">
        <p14:creationId xmlns:p14="http://schemas.microsoft.com/office/powerpoint/2010/main" val="18476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ỗ lực thu hẹp khoảng cách phát triển cho vùng đồng bào dân tộc thiểu số và  miền núi">
            <a:extLst>
              <a:ext uri="{FF2B5EF4-FFF2-40B4-BE49-F238E27FC236}">
                <a16:creationId xmlns:a16="http://schemas.microsoft.com/office/drawing/2014/main" id="{95B00484-13F2-43D1-9862-9AD938C01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908"/>
          <a:stretch/>
        </p:blipFill>
        <p:spPr bwMode="auto">
          <a:xfrm>
            <a:off x="5582253" y="277861"/>
            <a:ext cx="6094692" cy="6302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hông ngừng chăm lo đời sống cho đồng bào dân tộc thiểu số">
            <a:extLst>
              <a:ext uri="{FF2B5EF4-FFF2-40B4-BE49-F238E27FC236}">
                <a16:creationId xmlns:a16="http://schemas.microsoft.com/office/drawing/2014/main" id="{30545FF0-DC89-4456-96B2-44DE975B3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55"/>
          <a:stretch/>
        </p:blipFill>
        <p:spPr bwMode="auto">
          <a:xfrm>
            <a:off x="515055" y="277861"/>
            <a:ext cx="4677555" cy="6240605"/>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a:extLst>
              <a:ext uri="{FF2B5EF4-FFF2-40B4-BE49-F238E27FC236}">
                <a16:creationId xmlns:a16="http://schemas.microsoft.com/office/drawing/2014/main" id="{DFA3387A-7414-4FD7-96E2-7E9B512EF75F}"/>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008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354F91-862F-4F30-8492-00509C63169F}"/>
              </a:ext>
            </a:extLst>
          </p:cNvPr>
          <p:cNvSpPr txBox="1"/>
          <p:nvPr/>
        </p:nvSpPr>
        <p:spPr>
          <a:xfrm>
            <a:off x="454307" y="1194690"/>
            <a:ext cx="6094070" cy="1817485"/>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Nếu</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là</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thủ</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tướng</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em</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sẽ</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dự</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định</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phát</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triển</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kinh</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tế</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xã</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hội</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ở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vùng</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dân</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tộc</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thiểu</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số</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nước</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ta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thế</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nào</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a:t>
            </a:r>
          </a:p>
          <a:p>
            <a:pPr marL="285750" indent="-285750" algn="just">
              <a:lnSpc>
                <a:spcPct val="120000"/>
              </a:lnSpc>
              <a:buFont typeface="Arial" panose="020B0604020202020204" pitchFamily="34" charset="0"/>
              <a:buChar char="•"/>
            </a:pP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Phân</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tích</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1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giải</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pháp</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của</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em</a:t>
            </a:r>
            <a:endParaRPr lang="vi-VN"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Frame 5">
            <a:extLst>
              <a:ext uri="{FF2B5EF4-FFF2-40B4-BE49-F238E27FC236}">
                <a16:creationId xmlns:a16="http://schemas.microsoft.com/office/drawing/2014/main" id="{10CF96B7-516C-484A-97AC-9917639C7629}"/>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C2967154-1725-4B0E-9D6B-7A83CC083F45}"/>
              </a:ext>
            </a:extLst>
          </p:cNvPr>
          <p:cNvSpPr>
            <a:spLocks noGrp="1"/>
          </p:cNvSpPr>
          <p:nvPr>
            <p:ph type="title"/>
          </p:nvPr>
        </p:nvSpPr>
        <p:spPr>
          <a:xfrm>
            <a:off x="231494" y="115088"/>
            <a:ext cx="11771453" cy="1325563"/>
          </a:xfrm>
        </p:spPr>
        <p:txBody>
          <a:bodyPr>
            <a:normAutofit/>
          </a:bodyPr>
          <a:lstStyle/>
          <a:p>
            <a:pPr algn="ctr"/>
            <a:r>
              <a:rPr lang="en-US" sz="5400" dirty="0">
                <a:solidFill>
                  <a:srgbClr val="FF0000"/>
                </a:solidFill>
                <a:latin typeface="#9Slide07 IcielBC Cubano Normal" panose="00000500000000000000" pitchFamily="2" charset="0"/>
              </a:rPr>
              <a:t>TÔI LÀ </a:t>
            </a:r>
            <a:r>
              <a:rPr lang="en-US" sz="5400" dirty="0" err="1">
                <a:solidFill>
                  <a:srgbClr val="FF0000"/>
                </a:solidFill>
                <a:latin typeface="#9Slide07 IcielBC Cubano Normal" panose="00000500000000000000" pitchFamily="2" charset="0"/>
              </a:rPr>
              <a:t>thủ</a:t>
            </a:r>
            <a:r>
              <a:rPr lang="en-US" sz="5400" dirty="0">
                <a:solidFill>
                  <a:srgbClr val="FF0000"/>
                </a:solidFill>
                <a:latin typeface="#9Slide07 IcielBC Cubano Normal" panose="00000500000000000000" pitchFamily="2" charset="0"/>
              </a:rPr>
              <a:t> </a:t>
            </a:r>
            <a:r>
              <a:rPr lang="en-US" sz="5400" dirty="0" err="1">
                <a:solidFill>
                  <a:srgbClr val="FF0000"/>
                </a:solidFill>
                <a:latin typeface="#9Slide07 IcielBC Cubano Normal" panose="00000500000000000000" pitchFamily="2" charset="0"/>
              </a:rPr>
              <a:t>tướng</a:t>
            </a:r>
            <a:r>
              <a:rPr lang="en-US" sz="5400" dirty="0">
                <a:solidFill>
                  <a:srgbClr val="FF0000"/>
                </a:solidFill>
                <a:latin typeface="#9Slide07 IcielBC Cubano Normal" panose="00000500000000000000" pitchFamily="2" charset="0"/>
              </a:rPr>
              <a:t> </a:t>
            </a:r>
            <a:r>
              <a:rPr lang="en-US" sz="5400" dirty="0" err="1">
                <a:solidFill>
                  <a:srgbClr val="FF0000"/>
                </a:solidFill>
                <a:latin typeface="#9Slide07 IcielBC Cubano Normal" panose="00000500000000000000" pitchFamily="2" charset="0"/>
              </a:rPr>
              <a:t>chính</a:t>
            </a:r>
            <a:r>
              <a:rPr lang="en-US" sz="5400" dirty="0">
                <a:solidFill>
                  <a:srgbClr val="FF0000"/>
                </a:solidFill>
                <a:latin typeface="#9Slide07 IcielBC Cubano Normal" panose="00000500000000000000" pitchFamily="2" charset="0"/>
              </a:rPr>
              <a:t> </a:t>
            </a:r>
            <a:r>
              <a:rPr lang="en-US" sz="5400" dirty="0" err="1">
                <a:solidFill>
                  <a:srgbClr val="FF0000"/>
                </a:solidFill>
                <a:latin typeface="#9Slide07 IcielBC Cubano Normal" panose="00000500000000000000" pitchFamily="2" charset="0"/>
              </a:rPr>
              <a:t>phủ</a:t>
            </a:r>
            <a:endParaRPr lang="en-US" sz="5400" dirty="0">
              <a:solidFill>
                <a:srgbClr val="FF0000"/>
              </a:solidFill>
              <a:latin typeface="#9Slide07 IcielBC Cubano Normal" panose="00000500000000000000" pitchFamily="2" charset="0"/>
            </a:endParaRPr>
          </a:p>
        </p:txBody>
      </p:sp>
      <p:sp>
        <p:nvSpPr>
          <p:cNvPr id="8" name="Rectangle: Rounded Corners 7">
            <a:extLst>
              <a:ext uri="{FF2B5EF4-FFF2-40B4-BE49-F238E27FC236}">
                <a16:creationId xmlns:a16="http://schemas.microsoft.com/office/drawing/2014/main" id="{45635659-D713-4F28-97FC-FC92A0DDCB78}"/>
              </a:ext>
            </a:extLst>
          </p:cNvPr>
          <p:cNvSpPr/>
          <p:nvPr/>
        </p:nvSpPr>
        <p:spPr>
          <a:xfrm>
            <a:off x="6947705" y="1197447"/>
            <a:ext cx="1863524" cy="156876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9Slide07 IcielBC Cubano Normal" panose="00000500000000000000" pitchFamily="2" charset="0"/>
              </a:rPr>
              <a:t>ỦNG HỘ</a:t>
            </a:r>
          </a:p>
        </p:txBody>
      </p:sp>
      <p:sp>
        <p:nvSpPr>
          <p:cNvPr id="9" name="Rectangle: Rounded Corners 8">
            <a:extLst>
              <a:ext uri="{FF2B5EF4-FFF2-40B4-BE49-F238E27FC236}">
                <a16:creationId xmlns:a16="http://schemas.microsoft.com/office/drawing/2014/main" id="{A2CA7108-85F3-4629-8206-DBE333F1E69C}"/>
              </a:ext>
            </a:extLst>
          </p:cNvPr>
          <p:cNvSpPr/>
          <p:nvPr/>
        </p:nvSpPr>
        <p:spPr>
          <a:xfrm>
            <a:off x="9874169" y="1197446"/>
            <a:ext cx="1863524" cy="156876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9Slide07 IcielBC Cubano Normal" panose="00000500000000000000" pitchFamily="2" charset="0"/>
              </a:rPr>
              <a:t>PHẢN ĐỐI</a:t>
            </a:r>
          </a:p>
        </p:txBody>
      </p:sp>
      <p:pic>
        <p:nvPicPr>
          <p:cNvPr id="10242" name="Picture 2" descr="Thủ tướng Phạm Minh Chính: Cần có nhận thức và giải pháp mới trong chống  dịch COVID-19 - Báo ảnh Việt Nam">
            <a:extLst>
              <a:ext uri="{FF2B5EF4-FFF2-40B4-BE49-F238E27FC236}">
                <a16:creationId xmlns:a16="http://schemas.microsoft.com/office/drawing/2014/main" id="{551998D5-81E5-4985-A067-675E073149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88" b="98556" l="10000" r="90000">
                        <a14:foregroundMark x1="38305" y1="18051" x2="38305" y2="18051"/>
                        <a14:foregroundMark x1="36356" y1="95668" x2="36356" y2="95668"/>
                        <a14:foregroundMark x1="39831" y1="93141" x2="39831" y2="93141"/>
                        <a14:foregroundMark x1="50593" y1="92539" x2="50593" y2="92539"/>
                        <a14:foregroundMark x1="53220" y1="88929" x2="53220" y2="88929"/>
                        <a14:foregroundMark x1="50847" y1="91937" x2="50847" y2="91937"/>
                        <a14:foregroundMark x1="58136" y1="93381" x2="58136" y2="93381"/>
                        <a14:foregroundMark x1="65339" y1="94344" x2="65339" y2="94344"/>
                        <a14:foregroundMark x1="62203" y1="97353" x2="62203" y2="97353"/>
                        <a14:foregroundMark x1="68220" y1="98556" x2="68220" y2="98556"/>
                        <a14:foregroundMark x1="36356" y1="30325" x2="36356" y2="30325"/>
                        <a14:foregroundMark x1="29831" y1="86402" x2="29831" y2="86402"/>
                        <a14:foregroundMark x1="30932" y1="89651" x2="30932" y2="89651"/>
                        <a14:foregroundMark x1="30085" y1="86282" x2="30085" y2="86282"/>
                        <a14:foregroundMark x1="29322" y1="84838" x2="29322" y2="85439"/>
                        <a14:foregroundMark x1="29576" y1="89290" x2="29576" y2="89290"/>
                        <a14:foregroundMark x1="30508" y1="89290" x2="30508" y2="89290"/>
                        <a14:foregroundMark x1="29576" y1="85921" x2="29576" y2="85921"/>
                        <a14:foregroundMark x1="29237" y1="88809" x2="29237" y2="88809"/>
                        <a14:foregroundMark x1="30339" y1="91336" x2="30339" y2="91336"/>
                        <a14:foregroundMark x1="61441" y1="84597" x2="61441" y2="84597"/>
                        <a14:backgroundMark x1="21525" y1="32852" x2="21525" y2="32852"/>
                        <a14:backgroundMark x1="24831" y1="28640" x2="24831" y2="28640"/>
                        <a14:backgroundMark x1="29915" y1="86282" x2="29915" y2="86282"/>
                        <a14:backgroundMark x1="29915" y1="88327" x2="29915" y2="88327"/>
                        <a14:backgroundMark x1="29915" y1="88929" x2="29915" y2="88929"/>
                        <a14:backgroundMark x1="29492" y1="84838" x2="29492" y2="84838"/>
                        <a14:backgroundMark x1="29322" y1="87966" x2="29322" y2="88809"/>
                        <a14:backgroundMark x1="29322" y1="91817" x2="29322" y2="91817"/>
                        <a14:backgroundMark x1="29322" y1="83995" x2="29322" y2="83995"/>
                        <a14:backgroundMark x1="29492" y1="88087" x2="29492" y2="88087"/>
                        <a14:backgroundMark x1="29492" y1="83755" x2="29746" y2="84717"/>
                        <a14:backgroundMark x1="30339" y1="86763" x2="30339" y2="86763"/>
                        <a14:backgroundMark x1="30678" y1="87966" x2="30678" y2="87966"/>
                        <a14:backgroundMark x1="61186" y1="85078" x2="61186" y2="85078"/>
                        <a14:backgroundMark x1="61186" y1="85078" x2="61186" y2="85078"/>
                        <a14:backgroundMark x1="61695" y1="80144" x2="61695" y2="80144"/>
                        <a14:backgroundMark x1="61949" y1="80505" x2="61949" y2="80505"/>
                        <a14:backgroundMark x1="62034" y1="82070" x2="62034" y2="82070"/>
                        <a14:backgroundMark x1="62203" y1="82551" x2="62203" y2="82551"/>
                        <a14:backgroundMark x1="61186" y1="84356" x2="61186" y2="84356"/>
                        <a14:backgroundMark x1="60254" y1="83153" x2="60254" y2="83153"/>
                        <a14:backgroundMark x1="61441" y1="80866" x2="61949" y2="81468"/>
                        <a14:backgroundMark x1="62034" y1="81468" x2="62288" y2="82551"/>
                        <a14:backgroundMark x1="61695" y1="84356" x2="61695" y2="84356"/>
                        <a14:backgroundMark x1="60339" y1="84597" x2="60339" y2="84597"/>
                        <a14:backgroundMark x1="59746" y1="83755" x2="59746" y2="83755"/>
                        <a14:backgroundMark x1="60847" y1="80987" x2="60847" y2="80987"/>
                        <a14:backgroundMark x1="64322" y1="74128" x2="64322" y2="74128"/>
                        <a14:backgroundMark x1="64322" y1="74128" x2="64322" y2="74128"/>
                      </a14:backgroundRemoval>
                    </a14:imgEffect>
                  </a14:imgLayer>
                </a14:imgProps>
              </a:ext>
              <a:ext uri="{28A0092B-C50C-407E-A947-70E740481C1C}">
                <a14:useLocalDpi xmlns:a14="http://schemas.microsoft.com/office/drawing/2010/main" val="0"/>
              </a:ext>
            </a:extLst>
          </a:blip>
          <a:srcRect l="21750" t="13840" r="27019"/>
          <a:stretch/>
        </p:blipFill>
        <p:spPr bwMode="auto">
          <a:xfrm>
            <a:off x="231494" y="3148314"/>
            <a:ext cx="2760636" cy="326984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821A5D28-42FF-4A09-8581-C2225852D511}"/>
              </a:ext>
            </a:extLst>
          </p:cNvPr>
          <p:cNvSpPr/>
          <p:nvPr/>
        </p:nvSpPr>
        <p:spPr>
          <a:xfrm>
            <a:off x="2546430" y="3148314"/>
            <a:ext cx="4085864" cy="856527"/>
          </a:xfrm>
          <a:prstGeom prst="wedgeRoundRectCallout">
            <a:avLst>
              <a:gd name="adj1" fmla="val -67843"/>
              <a:gd name="adj2" fmla="val 51839"/>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Roboto" panose="02000000000000000000" pitchFamily="2" charset="0"/>
                <a:ea typeface="Roboto" panose="02000000000000000000" pitchFamily="2" charset="0"/>
                <a:cs typeface="Roboto" panose="02000000000000000000" pitchFamily="2" charset="0"/>
              </a:rPr>
              <a:t>Theo </a:t>
            </a:r>
            <a:r>
              <a:rPr lang="en-US" sz="2400" b="1" dirty="0" err="1">
                <a:latin typeface="Roboto" panose="02000000000000000000" pitchFamily="2" charset="0"/>
                <a:ea typeface="Roboto" panose="02000000000000000000" pitchFamily="2" charset="0"/>
                <a:cs typeface="Roboto" panose="02000000000000000000" pitchFamily="2" charset="0"/>
              </a:rPr>
              <a:t>tôi</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chúng</a:t>
            </a:r>
            <a:r>
              <a:rPr lang="en-US" sz="2400" b="1" dirty="0">
                <a:latin typeface="Roboto" panose="02000000000000000000" pitchFamily="2" charset="0"/>
                <a:ea typeface="Roboto" panose="02000000000000000000" pitchFamily="2" charset="0"/>
                <a:cs typeface="Roboto" panose="02000000000000000000" pitchFamily="2" charset="0"/>
              </a:rPr>
              <a:t> ta </a:t>
            </a:r>
            <a:r>
              <a:rPr lang="en-US" sz="2400" b="1" dirty="0" err="1">
                <a:latin typeface="Roboto" panose="02000000000000000000" pitchFamily="2" charset="0"/>
                <a:ea typeface="Roboto" panose="02000000000000000000" pitchFamily="2" charset="0"/>
                <a:cs typeface="Roboto" panose="02000000000000000000" pitchFamily="2" charset="0"/>
              </a:rPr>
              <a:t>cần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tập</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trung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vào</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giải</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pháp</a:t>
            </a:r>
            <a:r>
              <a:rPr lang="en-US" sz="2400" b="1" dirty="0">
                <a:latin typeface="Roboto" panose="02000000000000000000" pitchFamily="2" charset="0"/>
                <a:ea typeface="Roboto" panose="02000000000000000000" pitchFamily="2" charset="0"/>
                <a:cs typeface="Roboto" panose="02000000000000000000" pitchFamily="2" charset="0"/>
              </a:rPr>
              <a:t> …</a:t>
            </a:r>
          </a:p>
        </p:txBody>
      </p:sp>
      <p:pic>
        <p:nvPicPr>
          <p:cNvPr id="10244" name="Picture 4" descr="Bị kẻ xấu lừa từ thiện, trường vùng cao phá đi giờ không có ai xây - Mái Ấm  Giữa Đời">
            <a:extLst>
              <a:ext uri="{FF2B5EF4-FFF2-40B4-BE49-F238E27FC236}">
                <a16:creationId xmlns:a16="http://schemas.microsoft.com/office/drawing/2014/main" id="{4D1D197D-77B0-4485-82F3-FDDC4AFDB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254" y="4087366"/>
            <a:ext cx="4328822" cy="23837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i Châu: Cuộc sống của đồng bào dân tộc Mảng - Ảnh thời sự trong nước -  Văn hoá &amp;amp; Xã hội - Thông tấn xã Việt Nam (TTXVN)">
            <a:extLst>
              <a:ext uri="{FF2B5EF4-FFF2-40B4-BE49-F238E27FC236}">
                <a16:creationId xmlns:a16="http://schemas.microsoft.com/office/drawing/2014/main" id="{5EC00631-EAEE-4E36-A957-64C12D0CEE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20" r="10651"/>
          <a:stretch/>
        </p:blipFill>
        <p:spPr bwMode="auto">
          <a:xfrm>
            <a:off x="7408872" y="3148314"/>
            <a:ext cx="4328821" cy="332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4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0246"/>
                                        </p:tgtEl>
                                        <p:attrNameLst>
                                          <p:attrName>style.visibility</p:attrName>
                                        </p:attrNameLst>
                                      </p:cBhvr>
                                      <p:to>
                                        <p:strVal val="visible"/>
                                      </p:to>
                                    </p:set>
                                    <p:animEffect transition="in" filter="barn(inVertical)">
                                      <p:cBhvr>
                                        <p:cTn id="29" dur="500"/>
                                        <p:tgtEl>
                                          <p:spTgt spid="10246"/>
                                        </p:tgtEl>
                                      </p:cBhvr>
                                    </p:animEffect>
                                  </p:childTnLst>
                                </p:cTn>
                              </p:par>
                              <p:par>
                                <p:cTn id="30" presetID="16" presetClass="entr" presetSubtype="21" fill="hold" nodeType="withEffect">
                                  <p:stCondLst>
                                    <p:cond delay="0"/>
                                  </p:stCondLst>
                                  <p:childTnLst>
                                    <p:set>
                                      <p:cBhvr>
                                        <p:cTn id="31" dur="1" fill="hold">
                                          <p:stCondLst>
                                            <p:cond delay="0"/>
                                          </p:stCondLst>
                                        </p:cTn>
                                        <p:tgtEl>
                                          <p:spTgt spid="10244"/>
                                        </p:tgtEl>
                                        <p:attrNameLst>
                                          <p:attrName>style.visibility</p:attrName>
                                        </p:attrNameLst>
                                      </p:cBhvr>
                                      <p:to>
                                        <p:strVal val="visible"/>
                                      </p:to>
                                    </p:set>
                                    <p:animEffect transition="in" filter="barn(inVertical)">
                                      <p:cBhvr>
                                        <p:cTn id="3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4473DC5-F0EE-47F5-BD35-63691292C41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3FA5CAB0-CF08-4F06-A954-1ADE985B447F}"/>
              </a:ext>
            </a:extLst>
          </p:cNvPr>
          <p:cNvSpPr txBox="1">
            <a:spLocks/>
          </p:cNvSpPr>
          <p:nvPr/>
        </p:nvSpPr>
        <p:spPr>
          <a:xfrm>
            <a:off x="231494" y="115088"/>
            <a:ext cx="117714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9Slide07 IcielBC Cubano Normal" panose="00000500000000000000" pitchFamily="2" charset="0"/>
              </a:rPr>
              <a:t>TÔI LÀ thủ tướng chính phủ</a:t>
            </a:r>
            <a:endParaRPr lang="en-US" sz="5400" dirty="0">
              <a:solidFill>
                <a:srgbClr val="FF0000"/>
              </a:solidFill>
              <a:latin typeface="#9Slide07 IcielBC Cubano Normal" panose="00000500000000000000" pitchFamily="2" charset="0"/>
            </a:endParaRPr>
          </a:p>
        </p:txBody>
      </p:sp>
      <p:pic>
        <p:nvPicPr>
          <p:cNvPr id="6" name="Picture 2" descr="Thủ tướng Phạm Minh Chính: Cần có nhận thức và giải pháp mới trong chống  dịch COVID-19 - Báo ảnh Việt Nam">
            <a:extLst>
              <a:ext uri="{FF2B5EF4-FFF2-40B4-BE49-F238E27FC236}">
                <a16:creationId xmlns:a16="http://schemas.microsoft.com/office/drawing/2014/main" id="{B0568BCD-4E9D-4F19-A255-45DAF7AE5D3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88" b="98556" l="10000" r="90000">
                        <a14:foregroundMark x1="38305" y1="18051" x2="38305" y2="18051"/>
                        <a14:foregroundMark x1="36356" y1="95668" x2="36356" y2="95668"/>
                        <a14:foregroundMark x1="39831" y1="93141" x2="39831" y2="93141"/>
                        <a14:foregroundMark x1="50593" y1="92539" x2="50593" y2="92539"/>
                        <a14:foregroundMark x1="53220" y1="88929" x2="53220" y2="88929"/>
                        <a14:foregroundMark x1="50847" y1="91937" x2="50847" y2="91937"/>
                        <a14:foregroundMark x1="58136" y1="93381" x2="58136" y2="93381"/>
                        <a14:foregroundMark x1="65339" y1="94344" x2="65339" y2="94344"/>
                        <a14:foregroundMark x1="62203" y1="97353" x2="62203" y2="97353"/>
                        <a14:foregroundMark x1="68220" y1="98556" x2="68220" y2="98556"/>
                        <a14:foregroundMark x1="36356" y1="30325" x2="36356" y2="30325"/>
                        <a14:foregroundMark x1="29831" y1="86402" x2="29831" y2="86402"/>
                        <a14:foregroundMark x1="30932" y1="89651" x2="30932" y2="89651"/>
                        <a14:foregroundMark x1="30085" y1="86282" x2="30085" y2="86282"/>
                        <a14:foregroundMark x1="29322" y1="84838" x2="29322" y2="85439"/>
                        <a14:foregroundMark x1="29576" y1="89290" x2="29576" y2="89290"/>
                        <a14:foregroundMark x1="30508" y1="89290" x2="30508" y2="89290"/>
                        <a14:foregroundMark x1="29576" y1="85921" x2="29576" y2="85921"/>
                        <a14:foregroundMark x1="29237" y1="88809" x2="29237" y2="88809"/>
                        <a14:foregroundMark x1="30339" y1="91336" x2="30339" y2="91336"/>
                        <a14:foregroundMark x1="61441" y1="84597" x2="61441" y2="84597"/>
                        <a14:backgroundMark x1="21525" y1="32852" x2="21525" y2="32852"/>
                        <a14:backgroundMark x1="24831" y1="28640" x2="24831" y2="28640"/>
                        <a14:backgroundMark x1="29915" y1="86282" x2="29915" y2="86282"/>
                        <a14:backgroundMark x1="29915" y1="88327" x2="29915" y2="88327"/>
                        <a14:backgroundMark x1="29915" y1="88929" x2="29915" y2="88929"/>
                        <a14:backgroundMark x1="29492" y1="84838" x2="29492" y2="84838"/>
                        <a14:backgroundMark x1="29322" y1="87966" x2="29322" y2="88809"/>
                        <a14:backgroundMark x1="29322" y1="91817" x2="29322" y2="91817"/>
                        <a14:backgroundMark x1="29322" y1="83995" x2="29322" y2="83995"/>
                        <a14:backgroundMark x1="29492" y1="88087" x2="29492" y2="88087"/>
                        <a14:backgroundMark x1="29492" y1="83755" x2="29746" y2="84717"/>
                        <a14:backgroundMark x1="30339" y1="86763" x2="30339" y2="86763"/>
                        <a14:backgroundMark x1="30678" y1="87966" x2="30678" y2="87966"/>
                        <a14:backgroundMark x1="61186" y1="85078" x2="61186" y2="85078"/>
                        <a14:backgroundMark x1="61186" y1="85078" x2="61186" y2="85078"/>
                        <a14:backgroundMark x1="61695" y1="80144" x2="61695" y2="80144"/>
                        <a14:backgroundMark x1="61949" y1="80505" x2="61949" y2="80505"/>
                        <a14:backgroundMark x1="62034" y1="82070" x2="62034" y2="82070"/>
                        <a14:backgroundMark x1="62203" y1="82551" x2="62203" y2="82551"/>
                        <a14:backgroundMark x1="61186" y1="84356" x2="61186" y2="84356"/>
                        <a14:backgroundMark x1="60254" y1="83153" x2="60254" y2="83153"/>
                        <a14:backgroundMark x1="61441" y1="80866" x2="61949" y2="81468"/>
                        <a14:backgroundMark x1="62034" y1="81468" x2="62288" y2="82551"/>
                        <a14:backgroundMark x1="61695" y1="84356" x2="61695" y2="84356"/>
                        <a14:backgroundMark x1="60339" y1="84597" x2="60339" y2="84597"/>
                        <a14:backgroundMark x1="59746" y1="83755" x2="59746" y2="83755"/>
                        <a14:backgroundMark x1="60847" y1="80987" x2="60847" y2="80987"/>
                        <a14:backgroundMark x1="64322" y1="74128" x2="64322" y2="74128"/>
                        <a14:backgroundMark x1="64322" y1="74128" x2="64322" y2="74128"/>
                      </a14:backgroundRemoval>
                    </a14:imgEffect>
                  </a14:imgLayer>
                </a14:imgProps>
              </a:ext>
              <a:ext uri="{28A0092B-C50C-407E-A947-70E740481C1C}">
                <a14:useLocalDpi xmlns:a14="http://schemas.microsoft.com/office/drawing/2010/main" val="0"/>
              </a:ext>
            </a:extLst>
          </a:blip>
          <a:srcRect l="21750" t="13840" r="27019"/>
          <a:stretch/>
        </p:blipFill>
        <p:spPr bwMode="auto">
          <a:xfrm>
            <a:off x="231494" y="3148314"/>
            <a:ext cx="2760636" cy="32698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8BE5CA-B899-46CD-87BE-0593FBC28065}"/>
              </a:ext>
            </a:extLst>
          </p:cNvPr>
          <p:cNvSpPr txBox="1"/>
          <p:nvPr/>
        </p:nvSpPr>
        <p:spPr>
          <a:xfrm>
            <a:off x="755249" y="1669252"/>
            <a:ext cx="2913926" cy="944874"/>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Vùng</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nghèo</a:t>
            </a:r>
            <a:endPar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Font typeface="Arial" panose="020B0604020202020204" pitchFamily="34" charset="0"/>
              <a:buChar char="•"/>
            </a:pP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Giàu</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tài</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nguyên</a:t>
            </a:r>
            <a:endParaRPr lang="vi-VN"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A549CB20-91FD-45CE-8004-76DC7C146063}"/>
              </a:ext>
            </a:extLst>
          </p:cNvPr>
          <p:cNvSpPr txBox="1"/>
          <p:nvPr/>
        </p:nvSpPr>
        <p:spPr>
          <a:xfrm>
            <a:off x="4766358" y="1669252"/>
            <a:ext cx="2913926" cy="944874"/>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Phát</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triển</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hạ</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tầng</a:t>
            </a:r>
            <a:endPar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Font typeface="Arial" panose="020B0604020202020204" pitchFamily="34" charset="0"/>
              <a:buChar char="•"/>
            </a:pP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Đầu</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tư</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giáo</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dục</a:t>
            </a:r>
            <a:endParaRPr lang="vi-VN"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A6820A96-857B-4686-A711-F5180AFFA295}"/>
              </a:ext>
            </a:extLst>
          </p:cNvPr>
          <p:cNvSpPr txBox="1"/>
          <p:nvPr/>
        </p:nvSpPr>
        <p:spPr>
          <a:xfrm>
            <a:off x="8877300" y="1669252"/>
            <a:ext cx="2913926" cy="944874"/>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Arial" panose="020B0604020202020204" pitchFamily="34" charset="0"/>
              <a:buChar char="•"/>
            </a:pP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Thu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hút</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đầu</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tư</a:t>
            </a:r>
            <a:endPar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Font typeface="Arial" panose="020B0604020202020204" pitchFamily="34" charset="0"/>
              <a:buChar char="•"/>
            </a:pP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Phát</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222222"/>
                </a:solidFill>
                <a:latin typeface="Roboto" panose="02000000000000000000" pitchFamily="2" charset="0"/>
                <a:ea typeface="Roboto" panose="02000000000000000000" pitchFamily="2" charset="0"/>
                <a:cs typeface="Roboto" panose="02000000000000000000" pitchFamily="2" charset="0"/>
              </a:rPr>
              <a:t>triển</a:t>
            </a:r>
            <a:r>
              <a:rPr lang="en-US" sz="2400" b="1" dirty="0">
                <a:solidFill>
                  <a:srgbClr val="222222"/>
                </a:solidFill>
                <a:latin typeface="Roboto" panose="02000000000000000000" pitchFamily="2" charset="0"/>
                <a:ea typeface="Roboto" panose="02000000000000000000" pitchFamily="2" charset="0"/>
                <a:cs typeface="Roboto" panose="02000000000000000000" pitchFamily="2" charset="0"/>
              </a:rPr>
              <a:t> CNCB</a:t>
            </a:r>
            <a:endParaRPr lang="vi-VN"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sp>
        <p:nvSpPr>
          <p:cNvPr id="10" name="Arrow: Right 9">
            <a:extLst>
              <a:ext uri="{FF2B5EF4-FFF2-40B4-BE49-F238E27FC236}">
                <a16:creationId xmlns:a16="http://schemas.microsoft.com/office/drawing/2014/main" id="{8AD61B7C-37C3-4835-9F55-061253BA7C64}"/>
              </a:ext>
            </a:extLst>
          </p:cNvPr>
          <p:cNvSpPr/>
          <p:nvPr/>
        </p:nvSpPr>
        <p:spPr>
          <a:xfrm>
            <a:off x="3877519" y="2048719"/>
            <a:ext cx="546905" cy="254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5F37ED0-874E-4D27-9EE4-D0490E336522}"/>
              </a:ext>
            </a:extLst>
          </p:cNvPr>
          <p:cNvSpPr/>
          <p:nvPr/>
        </p:nvSpPr>
        <p:spPr>
          <a:xfrm>
            <a:off x="7931549" y="2037144"/>
            <a:ext cx="546905" cy="254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áp treo Fansipan dài bao nhiêu | Viet Fun Travel">
            <a:extLst>
              <a:ext uri="{FF2B5EF4-FFF2-40B4-BE49-F238E27FC236}">
                <a16:creationId xmlns:a16="http://schemas.microsoft.com/office/drawing/2014/main" id="{F616C1E8-6A81-42C2-8D07-4A29D35EB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39" y="2921080"/>
            <a:ext cx="5700606" cy="3421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BDF12DD-B154-4020-BFB7-6243A53DCBDD}"/>
              </a:ext>
            </a:extLst>
          </p:cNvPr>
          <p:cNvSpPr txBox="1"/>
          <p:nvPr/>
        </p:nvSpPr>
        <p:spPr>
          <a:xfrm>
            <a:off x="3223624" y="3273170"/>
            <a:ext cx="2218555" cy="2717667"/>
          </a:xfrm>
          <a:prstGeom prst="rect">
            <a:avLst/>
          </a:prstGeom>
          <a:solidFill>
            <a:schemeClr val="accent6">
              <a:lumMod val="20000"/>
              <a:lumOff val="80000"/>
            </a:schemeClr>
          </a:solidFill>
        </p:spPr>
        <p:txBody>
          <a:bodyPr wrap="square">
            <a:spAutoFit/>
          </a:bodyPr>
          <a:lstStyle/>
          <a:p>
            <a:pPr algn="just">
              <a:lnSpc>
                <a:spcPct val="120000"/>
              </a:lnSpc>
            </a:pP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Phát</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triển</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du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lịch</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ở Sapa –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Lào</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cai</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mang</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lại</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sự</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cải</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thiện</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lớn</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cho</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địa</a:t>
            </a:r>
            <a:r>
              <a:rPr lang="en-US"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400" b="1"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phương</a:t>
            </a:r>
            <a:endParaRPr lang="vi-VN" sz="2400" b="1"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8957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KTS Hoàng Thúc Hào: Trường học vùng cao - Không quá khó, nhưng cần bản lĩnh  &amp;quot;vén khéo&amp;quot; của KTS - Tạp chí Kiến Trúc">
            <a:extLst>
              <a:ext uri="{FF2B5EF4-FFF2-40B4-BE49-F238E27FC236}">
                <a16:creationId xmlns:a16="http://schemas.microsoft.com/office/drawing/2014/main" id="{2EE50E09-4435-437B-9556-27C42EFE5D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89214" y="457200"/>
            <a:ext cx="10613571" cy="594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495929-AB4D-48E2-9100-0C551B3D27F9}"/>
              </a:ext>
            </a:extLst>
          </p:cNvPr>
          <p:cNvSpPr txBox="1"/>
          <p:nvPr/>
        </p:nvSpPr>
        <p:spPr>
          <a:xfrm>
            <a:off x="940443" y="564094"/>
            <a:ext cx="6094070" cy="707886"/>
          </a:xfrm>
          <a:prstGeom prst="rect">
            <a:avLst/>
          </a:prstGeom>
          <a:noFill/>
        </p:spPr>
        <p:txBody>
          <a:bodyPr wrap="square">
            <a:spAutoFit/>
          </a:bodyPr>
          <a:lstStyle/>
          <a:p>
            <a:r>
              <a:rPr lang="vi-VN" sz="2000" b="1" i="0" dirty="0">
                <a:solidFill>
                  <a:schemeClr val="bg1"/>
                </a:solidFill>
                <a:effectLst/>
                <a:latin typeface="Helvetica" panose="020B0604020202020204" pitchFamily="34" charset="0"/>
              </a:rPr>
              <a:t>Trường Tiểu học Lũng Luông thuộc </a:t>
            </a:r>
            <a:endParaRPr lang="en-US" sz="2000" b="1" i="0" dirty="0">
              <a:solidFill>
                <a:schemeClr val="bg1"/>
              </a:solidFill>
              <a:effectLst/>
              <a:latin typeface="Helvetica" panose="020B0604020202020204" pitchFamily="34" charset="0"/>
            </a:endParaRPr>
          </a:p>
          <a:p>
            <a:r>
              <a:rPr lang="vi-VN" sz="2000" b="1" i="0" dirty="0">
                <a:solidFill>
                  <a:schemeClr val="bg1"/>
                </a:solidFill>
                <a:effectLst/>
                <a:latin typeface="Helvetica" panose="020B0604020202020204" pitchFamily="34" charset="0"/>
              </a:rPr>
              <a:t>xã Thượng Nung, huyện Võ Nhai</a:t>
            </a:r>
            <a:r>
              <a:rPr lang="en-US" sz="2000" b="1" i="0" dirty="0">
                <a:solidFill>
                  <a:schemeClr val="bg1"/>
                </a:solidFill>
                <a:effectLst/>
                <a:latin typeface="Helvetica" panose="020B0604020202020204" pitchFamily="34" charset="0"/>
              </a:rPr>
              <a:t>, </a:t>
            </a:r>
            <a:r>
              <a:rPr lang="en-US" sz="2000" b="1" i="0" dirty="0" err="1">
                <a:solidFill>
                  <a:schemeClr val="bg1"/>
                </a:solidFill>
                <a:effectLst/>
                <a:latin typeface="Helvetica" panose="020B0604020202020204" pitchFamily="34" charset="0"/>
              </a:rPr>
              <a:t>Thái</a:t>
            </a:r>
            <a:r>
              <a:rPr lang="en-US" sz="2000" b="1" i="0" dirty="0">
                <a:solidFill>
                  <a:schemeClr val="bg1"/>
                </a:solidFill>
                <a:effectLst/>
                <a:latin typeface="Helvetica" panose="020B0604020202020204" pitchFamily="34" charset="0"/>
              </a:rPr>
              <a:t> </a:t>
            </a:r>
            <a:r>
              <a:rPr lang="en-US" sz="2000" b="1" i="0" dirty="0" err="1">
                <a:solidFill>
                  <a:schemeClr val="bg1"/>
                </a:solidFill>
                <a:effectLst/>
                <a:latin typeface="Helvetica" panose="020B0604020202020204" pitchFamily="34" charset="0"/>
              </a:rPr>
              <a:t>Nguyên</a:t>
            </a:r>
            <a:endParaRPr lang="en-US" sz="2000" b="1" dirty="0">
              <a:solidFill>
                <a:schemeClr val="bg1"/>
              </a:solidFill>
            </a:endParaRPr>
          </a:p>
        </p:txBody>
      </p:sp>
    </p:spTree>
    <p:extLst>
      <p:ext uri="{BB962C8B-B14F-4D97-AF65-F5344CB8AC3E}">
        <p14:creationId xmlns:p14="http://schemas.microsoft.com/office/powerpoint/2010/main" val="1570547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Dưới bóng nhà rông - Báo Gia Lai điện tử - Tin nhanh - Chính xác">
            <a:extLst>
              <a:ext uri="{FF2B5EF4-FFF2-40B4-BE49-F238E27FC236}">
                <a16:creationId xmlns:a16="http://schemas.microsoft.com/office/drawing/2014/main" id="{659B97D6-DBB6-45D3-921C-B4C3EE4753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7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5D271A-4743-4A91-93C4-BB8F294B034B}"/>
              </a:ext>
            </a:extLst>
          </p:cNvPr>
          <p:cNvSpPr txBox="1"/>
          <p:nvPr/>
        </p:nvSpPr>
        <p:spPr>
          <a:xfrm>
            <a:off x="21" y="933083"/>
            <a:ext cx="12191979" cy="4361707"/>
          </a:xfrm>
          <a:prstGeom prst="rect">
            <a:avLst/>
          </a:prstGeom>
          <a:noFill/>
        </p:spPr>
        <p:txBody>
          <a:bodyPr wrap="square">
            <a:spAutoFit/>
          </a:bodyPr>
          <a:lstStyle/>
          <a:p>
            <a:pPr marL="0" marR="0" indent="180340" algn="ctr">
              <a:lnSpc>
                <a:spcPct val="120000"/>
              </a:lnSpc>
              <a:spcBef>
                <a:spcPts val="0"/>
              </a:spcBef>
              <a:spcAft>
                <a:spcPts val="0"/>
              </a:spcAft>
            </a:pPr>
            <a:r>
              <a:rPr lang="en-US" sz="8000" b="1" kern="1400" spc="-50" dirty="0" err="1">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Bài</a:t>
            </a:r>
            <a:r>
              <a:rPr lang="en-US" sz="80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 1</a:t>
            </a:r>
          </a:p>
          <a:p>
            <a:pPr marL="0" marR="0" indent="180340" algn="ctr">
              <a:lnSpc>
                <a:spcPct val="120000"/>
              </a:lnSpc>
              <a:spcBef>
                <a:spcPts val="0"/>
              </a:spcBef>
              <a:spcAft>
                <a:spcPts val="0"/>
              </a:spcAft>
            </a:pPr>
            <a:r>
              <a:rPr lang="en-US" sz="80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CỘNG ĐỒNG CÁC DÂN TỘC VIỆT NAM</a:t>
            </a:r>
            <a:endParaRPr lang="en-US" sz="88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76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Mộc Châu mùa mận chín - Tháng mấy mận chín? Hái mận ở đâu? - Du Lịch Chất">
            <a:extLst>
              <a:ext uri="{FF2B5EF4-FFF2-40B4-BE49-F238E27FC236}">
                <a16:creationId xmlns:a16="http://schemas.microsoft.com/office/drawing/2014/main" id="{67A52351-1D1C-4554-B946-7CAE797A0F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07" r="-3" b="27966"/>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3 loại Trà Tân Cương Thái Nguyên ngon nhất - Nên thử ít nhất một lần!">
            <a:extLst>
              <a:ext uri="{FF2B5EF4-FFF2-40B4-BE49-F238E27FC236}">
                <a16:creationId xmlns:a16="http://schemas.microsoft.com/office/drawing/2014/main" id="{6E1DBC63-92E2-4CD2-BA37-BA14E05B9B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74"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11272" name="Picture 8" descr="Chỉ đường đi vườn hồng Đà Lạt? giá vé và review vườn hồng Đà Lạt -  Moccasinbendpark">
            <a:extLst>
              <a:ext uri="{FF2B5EF4-FFF2-40B4-BE49-F238E27FC236}">
                <a16:creationId xmlns:a16="http://schemas.microsoft.com/office/drawing/2014/main" id="{1797E485-1912-4139-B71C-BB503DEF2D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8184"/>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Đi khắp Hà Giang – Đi đâu, ăn gì, chơi gì?">
            <a:extLst>
              <a:ext uri="{FF2B5EF4-FFF2-40B4-BE49-F238E27FC236}">
                <a16:creationId xmlns:a16="http://schemas.microsoft.com/office/drawing/2014/main" id="{3A099C36-1A5D-4FD1-8FE4-AB6691ECCF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64" b="-2"/>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9016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73B1-1D98-481A-98FF-934BCD34F1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7F8B7C-95BB-43D9-8DA7-F70AE5842499}"/>
              </a:ext>
            </a:extLst>
          </p:cNvPr>
          <p:cNvSpPr>
            <a:spLocks noGrp="1"/>
          </p:cNvSpPr>
          <p:nvPr>
            <p:ph idx="1"/>
          </p:nvPr>
        </p:nvSpPr>
        <p:spPr/>
        <p:txBody>
          <a:bodyPr/>
          <a:lstStyle/>
          <a:p>
            <a:endParaRPr lang="en-US"/>
          </a:p>
        </p:txBody>
      </p:sp>
      <p:pic>
        <p:nvPicPr>
          <p:cNvPr id="5" name="Picture 4" descr="Graphical user interface, text, email&#10;&#10;Description automatically generated">
            <a:extLst>
              <a:ext uri="{FF2B5EF4-FFF2-40B4-BE49-F238E27FC236}">
                <a16:creationId xmlns:a16="http://schemas.microsoft.com/office/drawing/2014/main" id="{1BCBA28F-F943-46DF-9D61-94231989CC49}"/>
              </a:ext>
            </a:extLst>
          </p:cNvPr>
          <p:cNvPicPr>
            <a:picLocks noChangeAspect="1"/>
          </p:cNvPicPr>
          <p:nvPr/>
        </p:nvPicPr>
        <p:blipFill>
          <a:blip r:embed="rId2"/>
          <a:stretch>
            <a:fillRect/>
          </a:stretch>
        </p:blipFill>
        <p:spPr>
          <a:xfrm>
            <a:off x="388837" y="365125"/>
            <a:ext cx="11395462" cy="5491665"/>
          </a:xfrm>
          <a:prstGeom prst="rect">
            <a:avLst/>
          </a:prstGeom>
        </p:spPr>
      </p:pic>
      <p:sp>
        <p:nvSpPr>
          <p:cNvPr id="8" name="Frame 7">
            <a:extLst>
              <a:ext uri="{FF2B5EF4-FFF2-40B4-BE49-F238E27FC236}">
                <a16:creationId xmlns:a16="http://schemas.microsoft.com/office/drawing/2014/main" id="{B078033C-8AB4-4F09-9A42-F79B89024012}"/>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88776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DB54-9550-4FC1-B5A2-69267B57DE6F}"/>
              </a:ext>
            </a:extLst>
          </p:cNvPr>
          <p:cNvSpPr>
            <a:spLocks noGrp="1"/>
          </p:cNvSpPr>
          <p:nvPr>
            <p:ph type="title"/>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81545AA3-918E-4FF1-AC6E-179441081CA9}"/>
              </a:ext>
            </a:extLst>
          </p:cNvPr>
          <p:cNvPicPr>
            <a:picLocks noChangeAspect="1"/>
          </p:cNvPicPr>
          <p:nvPr/>
        </p:nvPicPr>
        <p:blipFill>
          <a:blip r:embed="rId2"/>
          <a:stretch>
            <a:fillRect/>
          </a:stretch>
        </p:blipFill>
        <p:spPr>
          <a:xfrm>
            <a:off x="733003" y="266579"/>
            <a:ext cx="10620797" cy="2343150"/>
          </a:xfrm>
          <a:prstGeom prst="rect">
            <a:avLst/>
          </a:prstGeom>
        </p:spPr>
      </p:pic>
      <p:pic>
        <p:nvPicPr>
          <p:cNvPr id="14338" name="Picture 2">
            <a:extLst>
              <a:ext uri="{FF2B5EF4-FFF2-40B4-BE49-F238E27FC236}">
                <a16:creationId xmlns:a16="http://schemas.microsoft.com/office/drawing/2014/main" id="{54EA831A-ECDD-4AF7-8E0B-A55F547D50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23" r="14134"/>
          <a:stretch/>
        </p:blipFill>
        <p:spPr bwMode="auto">
          <a:xfrm>
            <a:off x="6458672" y="2280104"/>
            <a:ext cx="4791920" cy="4212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B9BD9CD-5F75-4446-A235-F8EBB9D5FD21}"/>
              </a:ext>
            </a:extLst>
          </p:cNvPr>
          <p:cNvSpPr txBox="1"/>
          <p:nvPr/>
        </p:nvSpPr>
        <p:spPr>
          <a:xfrm>
            <a:off x="733003" y="2708275"/>
            <a:ext cx="5209029" cy="3693319"/>
          </a:xfrm>
          <a:prstGeom prst="rect">
            <a:avLst/>
          </a:prstGeom>
          <a:noFill/>
        </p:spPr>
        <p:txBody>
          <a:bodyPr wrap="square">
            <a:spAutoFit/>
          </a:bodyPr>
          <a:lstStyle/>
          <a:p>
            <a:pPr algn="just"/>
            <a:r>
              <a:rPr lang="vi-VN" b="0" i="0" dirty="0">
                <a:solidFill>
                  <a:srgbClr val="3C3C3C"/>
                </a:solidFill>
                <a:effectLst/>
                <a:latin typeface="Times New Roman" panose="02020603050405020304" pitchFamily="18" charset="0"/>
              </a:rPr>
              <a:t>Sau nhiều đêm suy nghĩ, chị Sú bàn với chồng mạnh dạn vay 50 triệu đồng của Ngân hàng Chính sách xã hội huyện để đầu tư mua máy xay xát, mở cửa hàng bán tạp hóa phục vụ nhu cầu người dân trong vùng.</a:t>
            </a:r>
          </a:p>
          <a:p>
            <a:pPr algn="just"/>
            <a:r>
              <a:rPr lang="vi-VN" b="0" i="0" dirty="0">
                <a:solidFill>
                  <a:srgbClr val="3C3C3C"/>
                </a:solidFill>
                <a:effectLst/>
                <a:latin typeface="Times New Roman" panose="02020603050405020304" pitchFamily="18" charset="0"/>
              </a:rPr>
              <a:t>Từ cuối năm 2015, gia đình chị Sú làm thêm công việc mới. Chồng chị là anh Sùng A Chư đảm nhiệm việc chạy máy xát phục vụ xát ngô, thóc cho người dân bản Tỉnh B và các bản lân cận; còn chị Sú bán hàng và chăn nuôi thêm đàn lợn.</a:t>
            </a:r>
          </a:p>
          <a:p>
            <a:pPr algn="just"/>
            <a:r>
              <a:rPr lang="vi-VN" b="0" i="0" dirty="0">
                <a:solidFill>
                  <a:srgbClr val="3C3C3C"/>
                </a:solidFill>
                <a:effectLst/>
                <a:latin typeface="Times New Roman" panose="02020603050405020304" pitchFamily="18" charset="0"/>
              </a:rPr>
              <a:t>Với tinh thần lao động chăm chỉ, cần cù, gia đình chị trả hết gốc vay ngân hàng và có tiền đầu tư mở rộng chăn nuôi lợn. Nhờ đó, chỉ sau 5 năm, kinh tế gia đình chị Sú đã có bước cải thiện rõ rệt.</a:t>
            </a:r>
          </a:p>
        </p:txBody>
      </p:sp>
      <p:sp>
        <p:nvSpPr>
          <p:cNvPr id="9" name="Frame 8">
            <a:extLst>
              <a:ext uri="{FF2B5EF4-FFF2-40B4-BE49-F238E27FC236}">
                <a16:creationId xmlns:a16="http://schemas.microsoft.com/office/drawing/2014/main" id="{F14A027F-179F-4BA5-B2BD-82684E8B906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001555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A45068E-C159-4A10-969E-A9E5E1924C7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9586F878-648C-4048-A9D7-FE246150CB44}"/>
              </a:ext>
            </a:extLst>
          </p:cNvPr>
          <p:cNvSpPr txBox="1">
            <a:spLocks/>
          </p:cNvSpPr>
          <p:nvPr/>
        </p:nvSpPr>
        <p:spPr>
          <a:xfrm>
            <a:off x="227635" y="178844"/>
            <a:ext cx="11736729" cy="12230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C00000"/>
                </a:solidFill>
                <a:latin typeface="#9Slide07 IcielBC Cubano Normal" panose="00000500000000000000" pitchFamily="2" charset="0"/>
              </a:rPr>
              <a:t>Bài</a:t>
            </a:r>
            <a:r>
              <a:rPr lang="en-US" b="1" dirty="0">
                <a:solidFill>
                  <a:srgbClr val="C00000"/>
                </a:solidFill>
                <a:latin typeface="#9Slide07 IcielBC Cubano Normal" panose="00000500000000000000" pitchFamily="2" charset="0"/>
              </a:rPr>
              <a:t> 1 – </a:t>
            </a:r>
            <a:r>
              <a:rPr lang="en-US" b="1" dirty="0" err="1">
                <a:solidFill>
                  <a:srgbClr val="C00000"/>
                </a:solidFill>
                <a:latin typeface="#9Slide07 IcielBC Cubano Normal" panose="00000500000000000000" pitchFamily="2" charset="0"/>
              </a:rPr>
              <a:t>cộng</a:t>
            </a:r>
            <a:r>
              <a:rPr lang="en-US" b="1" dirty="0">
                <a:solidFill>
                  <a:srgbClr val="C00000"/>
                </a:solidFill>
                <a:latin typeface="#9Slide07 IcielBC Cubano Normal" panose="00000500000000000000" pitchFamily="2" charset="0"/>
              </a:rPr>
              <a:t> </a:t>
            </a:r>
            <a:r>
              <a:rPr lang="en-US" b="1" dirty="0" err="1">
                <a:solidFill>
                  <a:srgbClr val="C00000"/>
                </a:solidFill>
                <a:latin typeface="#9Slide07 IcielBC Cubano Normal" panose="00000500000000000000" pitchFamily="2" charset="0"/>
              </a:rPr>
              <a:t>đồng</a:t>
            </a:r>
            <a:r>
              <a:rPr lang="en-US" b="1" dirty="0">
                <a:solidFill>
                  <a:srgbClr val="C00000"/>
                </a:solidFill>
                <a:latin typeface="#9Slide07 IcielBC Cubano Normal" panose="00000500000000000000" pitchFamily="2" charset="0"/>
              </a:rPr>
              <a:t> CÁC DÂN TỘC Ở VIỆT NAM</a:t>
            </a:r>
          </a:p>
        </p:txBody>
      </p:sp>
      <p:sp>
        <p:nvSpPr>
          <p:cNvPr id="6" name="TextBox 5">
            <a:extLst>
              <a:ext uri="{FF2B5EF4-FFF2-40B4-BE49-F238E27FC236}">
                <a16:creationId xmlns:a16="http://schemas.microsoft.com/office/drawing/2014/main" id="{E5D28CDC-3ACC-4E94-8F79-FC5D48196904}"/>
              </a:ext>
            </a:extLst>
          </p:cNvPr>
          <p:cNvSpPr txBox="1"/>
          <p:nvPr/>
        </p:nvSpPr>
        <p:spPr>
          <a:xfrm>
            <a:off x="3664810" y="1456565"/>
            <a:ext cx="4472192" cy="520784"/>
          </a:xfrm>
          <a:prstGeom prst="rect">
            <a:avLst/>
          </a:prstGeom>
          <a:solidFill>
            <a:srgbClr val="002060"/>
          </a:solidFill>
        </p:spPr>
        <p:txBody>
          <a:bodyPr wrap="square">
            <a:spAutoFit/>
          </a:bodyPr>
          <a:lstStyle/>
          <a:p>
            <a:pPr marL="0" marR="0" indent="0" algn="just">
              <a:lnSpc>
                <a:spcPct val="115000"/>
              </a:lnSpc>
              <a:spcBef>
                <a:spcPts val="0"/>
              </a:spcBef>
              <a:spcAft>
                <a:spcPts val="0"/>
              </a:spcAft>
            </a:pP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54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dân</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tộc</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văn</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hóa</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đặc</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sắc</a:t>
            </a:r>
            <a:endParaRPr lang="en-US" sz="2600" b="1" dirty="0">
              <a:solidFill>
                <a:srgbClr val="FFFF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98E34692-B305-45AB-A4B8-548F7A3ADFB1}"/>
              </a:ext>
            </a:extLst>
          </p:cNvPr>
          <p:cNvSpPr txBox="1"/>
          <p:nvPr/>
        </p:nvSpPr>
        <p:spPr>
          <a:xfrm>
            <a:off x="559833" y="3098583"/>
            <a:ext cx="2831550" cy="1762021"/>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85,3%</a:t>
            </a:r>
          </a:p>
          <a:p>
            <a:pPr marL="457200" marR="0" indent="-4572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Cả</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nước</a:t>
            </a:r>
            <a:endParaRPr lang="en-US" sz="2400" b="1" dirty="0">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Tập</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trung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đồng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bằng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duyên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hải</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DF224E1A-F006-47B1-BD7B-FABCF966D1B8}"/>
              </a:ext>
            </a:extLst>
          </p:cNvPr>
          <p:cNvSpPr txBox="1"/>
          <p:nvPr/>
        </p:nvSpPr>
        <p:spPr>
          <a:xfrm>
            <a:off x="617706" y="2480876"/>
            <a:ext cx="2727378"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Kinh</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367E8A7E-5F21-465E-86D0-C6CA1B90E5A7}"/>
              </a:ext>
            </a:extLst>
          </p:cNvPr>
          <p:cNvSpPr txBox="1"/>
          <p:nvPr/>
        </p:nvSpPr>
        <p:spPr>
          <a:xfrm>
            <a:off x="8004283" y="2480876"/>
            <a:ext cx="2727378"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Dân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tộc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khác</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3880974D-6A26-4B6A-9A8B-FAFFB353E71F}"/>
              </a:ext>
            </a:extLst>
          </p:cNvPr>
          <p:cNvSpPr txBox="1"/>
          <p:nvPr/>
        </p:nvSpPr>
        <p:spPr>
          <a:xfrm>
            <a:off x="8004283" y="3116022"/>
            <a:ext cx="2727378" cy="1762021"/>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14,7 %</a:t>
            </a:r>
          </a:p>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Tăng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lên</a:t>
            </a:r>
            <a:endParaRPr lang="en-US" sz="2400" b="1" dirty="0">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Tập</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trung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miền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núi</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và</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trung</a:t>
            </a:r>
            <a:r>
              <a:rPr lang="en-US" sz="2400" b="1" dirty="0">
                <a:effectLst/>
                <a:latin typeface="Roboto" panose="02000000000000000000" pitchFamily="2" charset="0"/>
                <a:ea typeface="Roboto" panose="02000000000000000000" pitchFamily="2" charset="0"/>
                <a:cs typeface="Roboto" panose="02000000000000000000" pitchFamily="2" charset="0"/>
              </a:rPr>
              <a:t> du</a:t>
            </a:r>
          </a:p>
        </p:txBody>
      </p:sp>
      <p:sp>
        <p:nvSpPr>
          <p:cNvPr id="11" name="TextBox 10">
            <a:extLst>
              <a:ext uri="{FF2B5EF4-FFF2-40B4-BE49-F238E27FC236}">
                <a16:creationId xmlns:a16="http://schemas.microsoft.com/office/drawing/2014/main" id="{2C9AD1E6-693C-4854-A694-C429A4F8F823}"/>
              </a:ext>
            </a:extLst>
          </p:cNvPr>
          <p:cNvSpPr txBox="1"/>
          <p:nvPr/>
        </p:nvSpPr>
        <p:spPr>
          <a:xfrm>
            <a:off x="6852212" y="4960676"/>
            <a:ext cx="4896091" cy="1337289"/>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Trung</a:t>
            </a:r>
            <a:r>
              <a:rPr lang="en-US" sz="2400" b="1" dirty="0">
                <a:latin typeface="Roboto" panose="02000000000000000000" pitchFamily="2" charset="0"/>
                <a:ea typeface="Roboto" panose="02000000000000000000" pitchFamily="2" charset="0"/>
                <a:cs typeface="Roboto" panose="02000000000000000000" pitchFamily="2" charset="0"/>
              </a:rPr>
              <a:t> du </a:t>
            </a:r>
            <a:r>
              <a:rPr lang="en-US" sz="2400" b="1" dirty="0" err="1">
                <a:latin typeface="Roboto" panose="02000000000000000000" pitchFamily="2" charset="0"/>
                <a:ea typeface="Roboto" panose="02000000000000000000" pitchFamily="2" charset="0"/>
                <a:cs typeface="Roboto" panose="02000000000000000000" pitchFamily="2" charset="0"/>
              </a:rPr>
              <a:t>và</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miền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núi</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Bắc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Bộ</a:t>
            </a:r>
            <a:endParaRPr lang="en-US" sz="2400" b="1" dirty="0">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Tx/>
              <a:buChar char="-"/>
            </a:pPr>
            <a:r>
              <a:rPr lang="en-US" sz="2400" b="1" dirty="0" err="1">
                <a:effectLst/>
                <a:latin typeface="Roboto" panose="02000000000000000000" pitchFamily="2" charset="0"/>
                <a:ea typeface="Roboto" panose="02000000000000000000" pitchFamily="2" charset="0"/>
                <a:cs typeface="Roboto" panose="02000000000000000000" pitchFamily="2" charset="0"/>
              </a:rPr>
              <a:t>Trường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Sơn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Tây</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Nguyên</a:t>
            </a:r>
            <a:endParaRPr lang="en-US" sz="2400" b="1" dirty="0">
              <a:effectLst/>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Cực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nam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Trung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Bộ</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và</a:t>
            </a:r>
            <a:r>
              <a:rPr lang="en-US" sz="2400" b="1" dirty="0">
                <a:latin typeface="Roboto" panose="02000000000000000000" pitchFamily="2" charset="0"/>
                <a:ea typeface="Roboto" panose="02000000000000000000" pitchFamily="2" charset="0"/>
                <a:cs typeface="Roboto" panose="02000000000000000000" pitchFamily="2" charset="0"/>
              </a:rPr>
              <a:t> Nam </a:t>
            </a:r>
            <a:r>
              <a:rPr lang="en-US" sz="2400" b="1" dirty="0" err="1">
                <a:latin typeface="Roboto" panose="02000000000000000000" pitchFamily="2" charset="0"/>
                <a:ea typeface="Roboto" panose="02000000000000000000" pitchFamily="2" charset="0"/>
                <a:cs typeface="Roboto" panose="02000000000000000000" pitchFamily="2" charset="0"/>
              </a:rPr>
              <a:t>Bộ</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EFA099AF-C316-4AA0-8F1C-C082FFD5A9FB}"/>
              </a:ext>
            </a:extLst>
          </p:cNvPr>
          <p:cNvSpPr txBox="1"/>
          <p:nvPr/>
        </p:nvSpPr>
        <p:spPr>
          <a:xfrm>
            <a:off x="617706" y="4990485"/>
            <a:ext cx="5842895" cy="1441036"/>
          </a:xfrm>
          <a:prstGeom prst="rect">
            <a:avLst/>
          </a:prstGeom>
          <a:solidFill>
            <a:schemeClr val="accent2">
              <a:lumMod val="20000"/>
              <a:lumOff val="80000"/>
            </a:schemeClr>
          </a:solidFill>
        </p:spPr>
        <p:txBody>
          <a:bodyPr wrap="square">
            <a:spAutoFit/>
          </a:bodyPr>
          <a:lstStyle/>
          <a:p>
            <a:pPr marL="457200" marR="0" indent="-457200" algn="just">
              <a:lnSpc>
                <a:spcPct val="115000"/>
              </a:lnSpc>
              <a:spcBef>
                <a:spcPts val="0"/>
              </a:spcBef>
              <a:spcAft>
                <a:spcPts val="0"/>
              </a:spcAft>
              <a:buFont typeface="Wingdings" panose="05000000000000000000" pitchFamily="2" charset="2"/>
              <a:buChar char="Ø"/>
            </a:pPr>
            <a:r>
              <a:rPr lang="en-US" sz="2600" b="1" dirty="0" err="1">
                <a:latin typeface="Roboto" panose="02000000000000000000" pitchFamily="2" charset="0"/>
                <a:ea typeface="Roboto" panose="02000000000000000000" pitchFamily="2" charset="0"/>
                <a:cs typeface="Roboto" panose="02000000000000000000" pitchFamily="2" charset="0"/>
              </a:rPr>
              <a:t>Có</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nhiều</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bản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sắc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độc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đáo</a:t>
            </a:r>
            <a:endParaRPr lang="en-US" sz="2600" b="1" dirty="0">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 typeface="Wingdings" panose="05000000000000000000" pitchFamily="2" charset="2"/>
              <a:buChar char="Ø"/>
            </a:pPr>
            <a:r>
              <a:rPr lang="en-US" sz="2600" b="1" dirty="0" err="1">
                <a:effectLst/>
                <a:latin typeface="Roboto" panose="02000000000000000000" pitchFamily="2" charset="0"/>
                <a:ea typeface="Roboto" panose="02000000000000000000" pitchFamily="2" charset="0"/>
                <a:cs typeface="Roboto" panose="02000000000000000000" pitchFamily="2" charset="0"/>
              </a:rPr>
              <a:t>Hiện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phân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bố</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rộng</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hơn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và</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chất</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lượng</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sống</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có</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nhiều</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cải</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thiện</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cxnSp>
        <p:nvCxnSpPr>
          <p:cNvPr id="14" name="Straight Arrow Connector 13">
            <a:extLst>
              <a:ext uri="{FF2B5EF4-FFF2-40B4-BE49-F238E27FC236}">
                <a16:creationId xmlns:a16="http://schemas.microsoft.com/office/drawing/2014/main" id="{8640C02A-27BD-44D5-9031-395A090B03FF}"/>
              </a:ext>
            </a:extLst>
          </p:cNvPr>
          <p:cNvCxnSpPr>
            <a:stCxn id="6" idx="2"/>
            <a:endCxn id="8" idx="0"/>
          </p:cNvCxnSpPr>
          <p:nvPr/>
        </p:nvCxnSpPr>
        <p:spPr>
          <a:xfrm flipH="1">
            <a:off x="1981395" y="1977349"/>
            <a:ext cx="3919511" cy="503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246CD-8982-45FF-A731-6DFCC0F2CEEC}"/>
              </a:ext>
            </a:extLst>
          </p:cNvPr>
          <p:cNvCxnSpPr>
            <a:stCxn id="6" idx="2"/>
          </p:cNvCxnSpPr>
          <p:nvPr/>
        </p:nvCxnSpPr>
        <p:spPr>
          <a:xfrm>
            <a:off x="5900906" y="1977349"/>
            <a:ext cx="3706081" cy="487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emoji | Hoàng Hà Mobile">
            <a:extLst>
              <a:ext uri="{FF2B5EF4-FFF2-40B4-BE49-F238E27FC236}">
                <a16:creationId xmlns:a16="http://schemas.microsoft.com/office/drawing/2014/main" id="{DDAC0937-43EA-4084-9357-88E28BEFF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960" y="2232229"/>
            <a:ext cx="2533891" cy="2533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0D841C-2248-46D3-BCC8-23E4D77F8D37}"/>
              </a:ext>
            </a:extLst>
          </p:cNvPr>
          <p:cNvSpPr txBox="1"/>
          <p:nvPr/>
        </p:nvSpPr>
        <p:spPr>
          <a:xfrm>
            <a:off x="8243298" y="1243948"/>
            <a:ext cx="2727378" cy="912558"/>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Ngôn</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ngữ</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trang</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phục</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cư</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trú</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a:t>
            </a:r>
            <a:endPar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69C2A58D-528F-4C8F-B70A-69753C6FAB3A}"/>
              </a:ext>
            </a:extLst>
          </p:cNvPr>
          <p:cNvSpPr txBox="1"/>
          <p:nvPr/>
        </p:nvSpPr>
        <p:spPr>
          <a:xfrm>
            <a:off x="280784" y="1216829"/>
            <a:ext cx="3357886" cy="912558"/>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Ngoài</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ra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còn</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cộng</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đồng</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người</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nước</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ngoài</a:t>
            </a:r>
            <a:endPar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214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650E923-DDD1-4E73-BB9A-D6B811BE838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D3B44C7A-1983-47DD-8DA7-2F712587A4D1}"/>
              </a:ext>
            </a:extLst>
          </p:cNvPr>
          <p:cNvSpPr txBox="1"/>
          <p:nvPr/>
        </p:nvSpPr>
        <p:spPr>
          <a:xfrm>
            <a:off x="465397" y="1239764"/>
            <a:ext cx="3201365" cy="5122043"/>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 typeface="Wingdings" panose="05000000000000000000" pitchFamily="2" charset="2"/>
              <a:buChar char="ü"/>
            </a:pPr>
            <a:r>
              <a:rPr lang="en-US" sz="2600" b="1" dirty="0" err="1">
                <a:effectLst/>
                <a:latin typeface="Roboto" panose="02000000000000000000" pitchFamily="2" charset="0"/>
                <a:ea typeface="Roboto" panose="02000000000000000000" pitchFamily="2" charset="0"/>
                <a:cs typeface="Roboto" panose="02000000000000000000" pitchFamily="2" charset="0"/>
              </a:rPr>
              <a:t>Trong</a:t>
            </a:r>
            <a:r>
              <a:rPr lang="en-US" sz="2600" b="1" dirty="0">
                <a:effectLst/>
                <a:latin typeface="Roboto" panose="02000000000000000000" pitchFamily="2" charset="0"/>
                <a:ea typeface="Roboto" panose="02000000000000000000" pitchFamily="2" charset="0"/>
                <a:cs typeface="Roboto" panose="02000000000000000000" pitchFamily="2" charset="0"/>
              </a:rPr>
              <a:t> 2 </a:t>
            </a:r>
            <a:r>
              <a:rPr lang="en-US" sz="2600" b="1" dirty="0" err="1">
                <a:effectLst/>
                <a:latin typeface="Roboto" panose="02000000000000000000" pitchFamily="2" charset="0"/>
                <a:ea typeface="Roboto" panose="02000000000000000000" pitchFamily="2" charset="0"/>
                <a:cs typeface="Roboto" panose="02000000000000000000" pitchFamily="2" charset="0"/>
              </a:rPr>
              <a:t>phút</a:t>
            </a:r>
            <a:endParaRPr lang="en-US" sz="2600" b="1" dirty="0">
              <a:effectLst/>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 typeface="Wingdings" panose="05000000000000000000" pitchFamily="2" charset="2"/>
              <a:buChar char="ü"/>
            </a:pPr>
            <a:r>
              <a:rPr lang="en-US" sz="2600" b="1" dirty="0" err="1">
                <a:latin typeface="Roboto" panose="02000000000000000000" pitchFamily="2" charset="0"/>
                <a:ea typeface="Roboto" panose="02000000000000000000" pitchFamily="2" charset="0"/>
                <a:cs typeface="Roboto" panose="02000000000000000000" pitchFamily="2" charset="0"/>
              </a:rPr>
              <a:t>Viết</a:t>
            </a:r>
            <a:r>
              <a:rPr lang="en-US" sz="2600" b="1" dirty="0">
                <a:latin typeface="Roboto" panose="02000000000000000000" pitchFamily="2" charset="0"/>
                <a:ea typeface="Roboto" panose="02000000000000000000" pitchFamily="2" charset="0"/>
                <a:cs typeface="Roboto" panose="02000000000000000000" pitchFamily="2" charset="0"/>
              </a:rPr>
              <a:t> ra 3 </a:t>
            </a:r>
            <a:r>
              <a:rPr lang="en-US" sz="2600" b="1" dirty="0" err="1">
                <a:latin typeface="Roboto" panose="02000000000000000000" pitchFamily="2" charset="0"/>
                <a:ea typeface="Roboto" panose="02000000000000000000" pitchFamily="2" charset="0"/>
                <a:cs typeface="Roboto" panose="02000000000000000000" pitchFamily="2" charset="0"/>
              </a:rPr>
              <a:t>điều</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em</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nhớ</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nhất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về</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nội</a:t>
            </a:r>
            <a:r>
              <a:rPr lang="en-US" sz="2600" b="1" dirty="0">
                <a:latin typeface="Roboto" panose="02000000000000000000" pitchFamily="2" charset="0"/>
                <a:ea typeface="Roboto" panose="02000000000000000000" pitchFamily="2" charset="0"/>
                <a:cs typeface="Roboto" panose="02000000000000000000" pitchFamily="2" charset="0"/>
              </a:rPr>
              <a:t> dung </a:t>
            </a:r>
            <a:r>
              <a:rPr lang="en-US" sz="2600" b="1" dirty="0" err="1">
                <a:latin typeface="Roboto" panose="02000000000000000000" pitchFamily="2" charset="0"/>
                <a:ea typeface="Roboto" panose="02000000000000000000" pitchFamily="2" charset="0"/>
                <a:cs typeface="Roboto" panose="02000000000000000000" pitchFamily="2" charset="0"/>
              </a:rPr>
              <a:t>học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tập</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ngày</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hôm</a:t>
            </a:r>
            <a:r>
              <a:rPr lang="en-US" sz="2600" b="1" dirty="0">
                <a:latin typeface="Roboto" panose="02000000000000000000" pitchFamily="2" charset="0"/>
                <a:ea typeface="Roboto" panose="02000000000000000000" pitchFamily="2" charset="0"/>
                <a:cs typeface="Roboto" panose="02000000000000000000" pitchFamily="2" charset="0"/>
              </a:rPr>
              <a:t> nay</a:t>
            </a:r>
          </a:p>
          <a:p>
            <a:pPr marL="457200" marR="0" indent="-457200" algn="just">
              <a:lnSpc>
                <a:spcPct val="115000"/>
              </a:lnSpc>
              <a:spcBef>
                <a:spcPts val="0"/>
              </a:spcBef>
              <a:spcAft>
                <a:spcPts val="0"/>
              </a:spcAft>
              <a:buFont typeface="Wingdings" panose="05000000000000000000" pitchFamily="2" charset="2"/>
              <a:buChar char="ü"/>
            </a:pPr>
            <a:r>
              <a:rPr lang="en-US" sz="2600" b="1" dirty="0">
                <a:latin typeface="Roboto" panose="02000000000000000000" pitchFamily="2" charset="0"/>
                <a:ea typeface="Roboto" panose="02000000000000000000" pitchFamily="2" charset="0"/>
                <a:cs typeface="Roboto" panose="02000000000000000000" pitchFamily="2" charset="0"/>
              </a:rPr>
              <a:t>Ở </a:t>
            </a:r>
            <a:r>
              <a:rPr lang="en-US" sz="2600" b="1" dirty="0" err="1">
                <a:latin typeface="Roboto" panose="02000000000000000000" pitchFamily="2" charset="0"/>
                <a:ea typeface="Roboto" panose="02000000000000000000" pitchFamily="2" charset="0"/>
                <a:cs typeface="Roboto" panose="02000000000000000000" pitchFamily="2" charset="0"/>
              </a:rPr>
              <a:t>địa</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phương</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em</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có</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những</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dân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tộc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nào</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Nêu</a:t>
            </a:r>
            <a:r>
              <a:rPr lang="en-US" sz="2600" b="1" dirty="0">
                <a:latin typeface="Roboto" panose="02000000000000000000" pitchFamily="2" charset="0"/>
                <a:ea typeface="Roboto" panose="02000000000000000000" pitchFamily="2" charset="0"/>
                <a:cs typeface="Roboto" panose="02000000000000000000" pitchFamily="2" charset="0"/>
              </a:rPr>
              <a:t> 2 </a:t>
            </a:r>
            <a:r>
              <a:rPr lang="en-US" sz="2600" b="1" dirty="0" err="1">
                <a:latin typeface="Roboto" panose="02000000000000000000" pitchFamily="2" charset="0"/>
                <a:ea typeface="Roboto" panose="02000000000000000000" pitchFamily="2" charset="0"/>
                <a:cs typeface="Roboto" panose="02000000000000000000" pitchFamily="2" charset="0"/>
              </a:rPr>
              <a:t>điều</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em</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được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biết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về</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dân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tộc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đó</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pic>
        <p:nvPicPr>
          <p:cNvPr id="18434" name="Picture 2" descr="VNPHOTO.net Forum">
            <a:extLst>
              <a:ext uri="{FF2B5EF4-FFF2-40B4-BE49-F238E27FC236}">
                <a16:creationId xmlns:a16="http://schemas.microsoft.com/office/drawing/2014/main" id="{50E9F04D-260E-4786-82C6-F82A90EC3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518" y="496192"/>
            <a:ext cx="7939919" cy="58656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A4DE85E-DD1C-4D60-83EC-5AF1690B9658}"/>
              </a:ext>
            </a:extLst>
          </p:cNvPr>
          <p:cNvSpPr txBox="1">
            <a:spLocks/>
          </p:cNvSpPr>
          <p:nvPr/>
        </p:nvSpPr>
        <p:spPr>
          <a:xfrm>
            <a:off x="254643" y="246973"/>
            <a:ext cx="3622875" cy="12230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9Slide07 IcielBC Cubano Normal" panose="00000500000000000000" pitchFamily="2" charset="0"/>
              </a:rPr>
              <a:t>TÔI CHIA SẺ</a:t>
            </a:r>
          </a:p>
        </p:txBody>
      </p:sp>
    </p:spTree>
    <p:extLst>
      <p:ext uri="{BB962C8B-B14F-4D97-AF65-F5344CB8AC3E}">
        <p14:creationId xmlns:p14="http://schemas.microsoft.com/office/powerpoint/2010/main" val="7659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FE6248-8445-4814-BFB7-464950CD7D73}"/>
              </a:ext>
            </a:extLst>
          </p:cNvPr>
          <p:cNvSpPr txBox="1"/>
          <p:nvPr/>
        </p:nvSpPr>
        <p:spPr>
          <a:xfrm>
            <a:off x="430924" y="1133349"/>
            <a:ext cx="4067504" cy="5319661"/>
          </a:xfrm>
          <a:prstGeom prst="rect">
            <a:avLst/>
          </a:prstGeom>
          <a:noFill/>
        </p:spPr>
        <p:txBody>
          <a:bodyPr wrap="square">
            <a:spAutoFit/>
          </a:bodyPr>
          <a:lstStyle/>
          <a:p>
            <a:pPr marL="0" marR="0" indent="0" algn="just">
              <a:lnSpc>
                <a:spcPct val="112000"/>
              </a:lnSpc>
              <a:spcBef>
                <a:spcPts val="0"/>
              </a:spcBef>
              <a:spcAft>
                <a:spcPts val="0"/>
              </a:spcAft>
            </a:pPr>
            <a:r>
              <a:rPr lang="en-US" sz="3400" dirty="0">
                <a:solidFill>
                  <a:srgbClr val="0070C0"/>
                </a:solidFill>
                <a:effectLst/>
                <a:latin typeface="#9Slide07 IcielBaliho Script" pitchFamily="2" charset="0"/>
                <a:ea typeface="Cambria" panose="02040503050406030204" pitchFamily="18" charset="0"/>
              </a:rPr>
              <a:t>HS </a:t>
            </a:r>
            <a:r>
              <a:rPr lang="en-US" sz="3400" dirty="0" err="1">
                <a:solidFill>
                  <a:srgbClr val="0070C0"/>
                </a:solidFill>
                <a:effectLst/>
                <a:latin typeface="#9Slide07 IcielBaliho Script" pitchFamily="2" charset="0"/>
                <a:ea typeface="Cambria" panose="02040503050406030204" pitchFamily="18" charset="0"/>
              </a:rPr>
              <a:t>tự</a:t>
            </a:r>
            <a:r>
              <a:rPr lang="en-US" sz="3400" dirty="0">
                <a:solidFill>
                  <a:srgbClr val="0070C0"/>
                </a:solidFill>
                <a:effectLst/>
                <a:latin typeface="#9Slide07 IcielBaliho Script" pitchFamily="2" charset="0"/>
                <a:ea typeface="Cambria" panose="02040503050406030204" pitchFamily="18" charset="0"/>
              </a:rPr>
              <a:t> </a:t>
            </a:r>
            <a:r>
              <a:rPr lang="en-US" sz="3400" dirty="0" err="1">
                <a:solidFill>
                  <a:srgbClr val="0070C0"/>
                </a:solidFill>
                <a:effectLst/>
                <a:latin typeface="#9Slide07 IcielBaliho Script" pitchFamily="2" charset="0"/>
                <a:ea typeface="Cambria" panose="02040503050406030204" pitchFamily="18" charset="0"/>
              </a:rPr>
              <a:t>chọn</a:t>
            </a:r>
            <a:r>
              <a:rPr lang="en-US" sz="3400" dirty="0">
                <a:solidFill>
                  <a:srgbClr val="0070C0"/>
                </a:solidFill>
                <a:effectLst/>
                <a:latin typeface="#9Slide07 IcielBaliho Script" pitchFamily="2" charset="0"/>
                <a:ea typeface="Cambria" panose="02040503050406030204" pitchFamily="18" charset="0"/>
              </a:rPr>
              <a:t> 1 </a:t>
            </a:r>
            <a:r>
              <a:rPr lang="en-US" sz="3400" dirty="0" err="1">
                <a:solidFill>
                  <a:srgbClr val="0070C0"/>
                </a:solidFill>
                <a:effectLst/>
                <a:latin typeface="#9Slide07 IcielBaliho Script" pitchFamily="2" charset="0"/>
                <a:ea typeface="Cambria" panose="02040503050406030204" pitchFamily="18" charset="0"/>
              </a:rPr>
              <a:t>trong</a:t>
            </a:r>
            <a:r>
              <a:rPr lang="en-US" sz="3400" dirty="0">
                <a:solidFill>
                  <a:srgbClr val="0070C0"/>
                </a:solidFill>
                <a:effectLst/>
                <a:latin typeface="#9Slide07 IcielBaliho Script" pitchFamily="2" charset="0"/>
                <a:ea typeface="Cambria" panose="02040503050406030204" pitchFamily="18" charset="0"/>
              </a:rPr>
              <a:t> 2 </a:t>
            </a:r>
            <a:r>
              <a:rPr lang="en-US" sz="3400" dirty="0" err="1">
                <a:solidFill>
                  <a:srgbClr val="0070C0"/>
                </a:solidFill>
                <a:effectLst/>
                <a:latin typeface="#9Slide07 IcielBaliho Script" pitchFamily="2" charset="0"/>
                <a:ea typeface="Cambria" panose="02040503050406030204" pitchFamily="18" charset="0"/>
              </a:rPr>
              <a:t>yêu</a:t>
            </a:r>
            <a:r>
              <a:rPr lang="en-US" sz="3400" dirty="0">
                <a:solidFill>
                  <a:srgbClr val="0070C0"/>
                </a:solidFill>
                <a:effectLst/>
                <a:latin typeface="#9Slide07 IcielBaliho Script" pitchFamily="2" charset="0"/>
                <a:ea typeface="Cambria" panose="02040503050406030204" pitchFamily="18" charset="0"/>
              </a:rPr>
              <a:t> </a:t>
            </a:r>
            <a:r>
              <a:rPr lang="en-US" sz="3400" dirty="0" err="1">
                <a:solidFill>
                  <a:srgbClr val="0070C0"/>
                </a:solidFill>
                <a:effectLst/>
                <a:latin typeface="#9Slide07 IcielBaliho Script" pitchFamily="2" charset="0"/>
                <a:ea typeface="Cambria" panose="02040503050406030204" pitchFamily="18" charset="0"/>
              </a:rPr>
              <a:t>cầu</a:t>
            </a:r>
            <a:r>
              <a:rPr lang="en-US" sz="3400" dirty="0">
                <a:solidFill>
                  <a:srgbClr val="0070C0"/>
                </a:solidFill>
                <a:effectLst/>
                <a:latin typeface="#9Slide07 IcielBaliho Script" pitchFamily="2" charset="0"/>
                <a:ea typeface="Cambria" panose="02040503050406030204" pitchFamily="18" charset="0"/>
              </a:rPr>
              <a:t> </a:t>
            </a:r>
            <a:r>
              <a:rPr lang="en-US" sz="3400" dirty="0" err="1">
                <a:solidFill>
                  <a:srgbClr val="0070C0"/>
                </a:solidFill>
                <a:effectLst/>
                <a:latin typeface="#9Slide07 IcielBaliho Script" pitchFamily="2" charset="0"/>
                <a:ea typeface="Cambria" panose="02040503050406030204" pitchFamily="18" charset="0"/>
              </a:rPr>
              <a:t>sau</a:t>
            </a:r>
            <a:endParaRPr lang="en-US" sz="3400" dirty="0">
              <a:solidFill>
                <a:srgbClr val="0070C0"/>
              </a:solidFill>
              <a:effectLst/>
              <a:latin typeface="#9Slide07 IcielBaliho Script" pitchFamily="2" charset="0"/>
              <a:ea typeface="Tahoma" panose="020B0604030504040204" pitchFamily="34" charset="0"/>
            </a:endParaRPr>
          </a:p>
          <a:p>
            <a:pPr marL="0" marR="0" indent="0" algn="just">
              <a:lnSpc>
                <a:spcPct val="112000"/>
              </a:lnSpc>
              <a:spcBef>
                <a:spcPts val="0"/>
              </a:spcBef>
              <a:spcAft>
                <a:spcPts val="0"/>
              </a:spcAft>
            </a:pPr>
            <a:r>
              <a:rPr lang="en-US" sz="3400" dirty="0">
                <a:effectLst/>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Đề</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xuất</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và</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phân</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tích</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giải</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pháp</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của</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em</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nhằm</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phát</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riển</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kinh</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tế</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cho</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đồng</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bào</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dân</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tộc</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thiểu</a:t>
            </a:r>
            <a:r>
              <a:rPr lang="en-US" sz="3400" dirty="0">
                <a:latin typeface="#9Slide07 IcielBaliho Script" pitchFamily="2" charset="0"/>
                <a:ea typeface="Cambria" panose="02040503050406030204" pitchFamily="18" charset="0"/>
              </a:rPr>
              <a:t> </a:t>
            </a:r>
            <a:r>
              <a:rPr lang="en-US" sz="3400" dirty="0" err="1">
                <a:latin typeface="#9Slide07 IcielBaliho Script" pitchFamily="2" charset="0"/>
                <a:ea typeface="Cambria" panose="02040503050406030204" pitchFamily="18" charset="0"/>
              </a:rPr>
              <a:t>số</a:t>
            </a:r>
            <a:endParaRPr lang="en-US" sz="3400" dirty="0">
              <a:effectLst/>
              <a:latin typeface="#9Slide07 IcielBaliho Script" pitchFamily="2" charset="0"/>
              <a:ea typeface="Tahoma" panose="020B0604030504040204" pitchFamily="34" charset="0"/>
            </a:endParaRPr>
          </a:p>
          <a:p>
            <a:pPr marL="0" marR="0" indent="0" algn="just">
              <a:lnSpc>
                <a:spcPct val="112000"/>
              </a:lnSpc>
              <a:spcBef>
                <a:spcPts val="0"/>
              </a:spcBef>
              <a:spcAft>
                <a:spcPts val="0"/>
              </a:spcAft>
            </a:pP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Làm</a:t>
            </a:r>
            <a:r>
              <a:rPr lang="en-US" sz="3400" dirty="0">
                <a:solidFill>
                  <a:srgbClr val="002060"/>
                </a:solidFill>
                <a:effectLst/>
                <a:latin typeface="#9Slide07 IcielBaliho Script" pitchFamily="2" charset="0"/>
                <a:ea typeface="Cambria" panose="02040503050406030204" pitchFamily="18" charset="0"/>
              </a:rPr>
              <a:t> 1 </a:t>
            </a:r>
            <a:r>
              <a:rPr lang="en-US" sz="3400" dirty="0" err="1">
                <a:solidFill>
                  <a:srgbClr val="FF0000"/>
                </a:solidFill>
                <a:effectLst/>
                <a:latin typeface="#9Slide07 IcielBaliho Script" pitchFamily="2" charset="0"/>
                <a:ea typeface="Cambria" panose="02040503050406030204" pitchFamily="18" charset="0"/>
              </a:rPr>
              <a:t>fotobook</a:t>
            </a:r>
            <a:r>
              <a:rPr lang="en-US" sz="3400" dirty="0">
                <a:solidFill>
                  <a:srgbClr val="002060"/>
                </a:solidFill>
                <a:effectLst/>
                <a:latin typeface="#9Slide07 IcielBaliho Script" pitchFamily="2" charset="0"/>
                <a:ea typeface="Cambria" panose="02040503050406030204" pitchFamily="18" charset="0"/>
              </a:rPr>
              <a:t> 10 </a:t>
            </a:r>
            <a:r>
              <a:rPr lang="en-US" sz="3400" dirty="0" err="1">
                <a:solidFill>
                  <a:srgbClr val="002060"/>
                </a:solidFill>
                <a:effectLst/>
                <a:latin typeface="#9Slide07 IcielBaliho Script" pitchFamily="2" charset="0"/>
                <a:ea typeface="Cambria" panose="02040503050406030204" pitchFamily="18" charset="0"/>
              </a:rPr>
              <a:t>trang</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có</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các</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FF0000"/>
                </a:solidFill>
                <a:effectLst/>
                <a:latin typeface="#9Slide07 IcielBaliho Script" pitchFamily="2" charset="0"/>
                <a:ea typeface="Cambria" panose="02040503050406030204" pitchFamily="18" charset="0"/>
              </a:rPr>
              <a:t>hình</a:t>
            </a:r>
            <a:r>
              <a:rPr lang="en-US" sz="3400" dirty="0">
                <a:solidFill>
                  <a:srgbClr val="FF0000"/>
                </a:solidFill>
                <a:effectLst/>
                <a:latin typeface="#9Slide07 IcielBaliho Script" pitchFamily="2" charset="0"/>
                <a:ea typeface="Cambria" panose="02040503050406030204" pitchFamily="18" charset="0"/>
              </a:rPr>
              <a:t> </a:t>
            </a:r>
            <a:r>
              <a:rPr lang="en-US" sz="3400" dirty="0" err="1">
                <a:solidFill>
                  <a:srgbClr val="FF0000"/>
                </a:solidFill>
                <a:effectLst/>
                <a:latin typeface="#9Slide07 IcielBaliho Script" pitchFamily="2" charset="0"/>
                <a:ea typeface="Cambria" panose="02040503050406030204" pitchFamily="18" charset="0"/>
              </a:rPr>
              <a:t>ảnh</a:t>
            </a:r>
            <a:r>
              <a:rPr lang="en-US" sz="3400" dirty="0">
                <a:solidFill>
                  <a:srgbClr val="FF000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về</a:t>
            </a:r>
            <a:r>
              <a:rPr lang="en-US" sz="3400" dirty="0">
                <a:solidFill>
                  <a:srgbClr val="002060"/>
                </a:solidFill>
                <a:effectLst/>
                <a:latin typeface="#9Slide07 IcielBaliho Script" pitchFamily="2" charset="0"/>
                <a:ea typeface="Cambria" panose="02040503050406030204" pitchFamily="18" charset="0"/>
              </a:rPr>
              <a:t> 1 </a:t>
            </a:r>
            <a:r>
              <a:rPr lang="en-US" sz="3400" dirty="0" err="1">
                <a:solidFill>
                  <a:srgbClr val="002060"/>
                </a:solidFill>
                <a:effectLst/>
                <a:latin typeface="#9Slide07 IcielBaliho Script" pitchFamily="2" charset="0"/>
                <a:ea typeface="Cambria" panose="02040503050406030204" pitchFamily="18" charset="0"/>
              </a:rPr>
              <a:t>dân</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tộc</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em</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yêu</a:t>
            </a:r>
            <a:r>
              <a:rPr lang="en-US" sz="3400" dirty="0">
                <a:solidFill>
                  <a:srgbClr val="002060"/>
                </a:solidFill>
                <a:effectLst/>
                <a:latin typeface="#9Slide07 IcielBaliho Script" pitchFamily="2" charset="0"/>
                <a:ea typeface="Cambria" panose="02040503050406030204" pitchFamily="18" charset="0"/>
              </a:rPr>
              <a:t> </a:t>
            </a:r>
            <a:r>
              <a:rPr lang="en-US" sz="3400" dirty="0" err="1">
                <a:solidFill>
                  <a:srgbClr val="002060"/>
                </a:solidFill>
                <a:effectLst/>
                <a:latin typeface="#9Slide07 IcielBaliho Script" pitchFamily="2" charset="0"/>
                <a:ea typeface="Cambria" panose="02040503050406030204" pitchFamily="18" charset="0"/>
              </a:rPr>
              <a:t>thích</a:t>
            </a:r>
            <a:endParaRPr lang="en-US" sz="3400" dirty="0">
              <a:effectLst/>
              <a:latin typeface="#9Slide07 IcielBaliho Script" pitchFamily="2" charset="0"/>
              <a:ea typeface="Tahoma" panose="020B0604030504040204" pitchFamily="34" charset="0"/>
            </a:endParaRPr>
          </a:p>
        </p:txBody>
      </p:sp>
      <p:sp>
        <p:nvSpPr>
          <p:cNvPr id="6" name="Frame 5">
            <a:extLst>
              <a:ext uri="{FF2B5EF4-FFF2-40B4-BE49-F238E27FC236}">
                <a16:creationId xmlns:a16="http://schemas.microsoft.com/office/drawing/2014/main" id="{0C24442B-D6B5-4D00-B836-051F081A6575}"/>
              </a:ext>
            </a:extLst>
          </p:cNvPr>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27EDC54A-926F-488B-BB22-95A9E98A894F}"/>
              </a:ext>
            </a:extLst>
          </p:cNvPr>
          <p:cNvSpPr/>
          <p:nvPr/>
        </p:nvSpPr>
        <p:spPr>
          <a:xfrm>
            <a:off x="1458311" y="189310"/>
            <a:ext cx="9031013"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dirty="0">
                <a:solidFill>
                  <a:srgbClr val="C00000"/>
                </a:solidFill>
                <a:effectLst/>
                <a:latin typeface="#9Slide07 IcielBC Cubano Normal" panose="00000500000000000000" pitchFamily="2" charset="0"/>
                <a:ea typeface="Tahoma" panose="020B0604030504040204" pitchFamily="34" charset="0"/>
              </a:rPr>
              <a:t>TÔI TÀI GIỎI – BẠN CŨNG THẾ</a:t>
            </a:r>
          </a:p>
        </p:txBody>
      </p:sp>
      <p:graphicFrame>
        <p:nvGraphicFramePr>
          <p:cNvPr id="8" name="Content Placeholder 3">
            <a:extLst>
              <a:ext uri="{FF2B5EF4-FFF2-40B4-BE49-F238E27FC236}">
                <a16:creationId xmlns:a16="http://schemas.microsoft.com/office/drawing/2014/main" id="{EFAB9FFB-B9A4-4EB0-8036-BED3E5FBD65D}"/>
              </a:ext>
            </a:extLst>
          </p:cNvPr>
          <p:cNvGraphicFramePr>
            <a:graphicFrameLocks noGrp="1"/>
          </p:cNvGraphicFramePr>
          <p:nvPr>
            <p:ph idx="1"/>
            <p:extLst>
              <p:ext uri="{D42A27DB-BD31-4B8C-83A1-F6EECF244321}">
                <p14:modId xmlns:p14="http://schemas.microsoft.com/office/powerpoint/2010/main" val="3868393244"/>
              </p:ext>
            </p:extLst>
          </p:nvPr>
        </p:nvGraphicFramePr>
        <p:xfrm>
          <a:off x="4929354" y="1279163"/>
          <a:ext cx="6831722" cy="4036627"/>
        </p:xfrm>
        <a:graphic>
          <a:graphicData uri="http://schemas.openxmlformats.org/drawingml/2006/table">
            <a:tbl>
              <a:tblPr firstRow="1" firstCol="1" bandRow="1"/>
              <a:tblGrid>
                <a:gridCol w="1813358">
                  <a:extLst>
                    <a:ext uri="{9D8B030D-6E8A-4147-A177-3AD203B41FA5}">
                      <a16:colId xmlns:a16="http://schemas.microsoft.com/office/drawing/2014/main" val="2232891122"/>
                    </a:ext>
                  </a:extLst>
                </a:gridCol>
                <a:gridCol w="2506391">
                  <a:extLst>
                    <a:ext uri="{9D8B030D-6E8A-4147-A177-3AD203B41FA5}">
                      <a16:colId xmlns:a16="http://schemas.microsoft.com/office/drawing/2014/main" val="1078037921"/>
                    </a:ext>
                  </a:extLst>
                </a:gridCol>
                <a:gridCol w="2511973">
                  <a:extLst>
                    <a:ext uri="{9D8B030D-6E8A-4147-A177-3AD203B41FA5}">
                      <a16:colId xmlns:a16="http://schemas.microsoft.com/office/drawing/2014/main" val="255990773"/>
                    </a:ext>
                  </a:extLst>
                </a:gridCol>
              </a:tblGrid>
              <a:tr h="581271">
                <a:tc>
                  <a:txBody>
                    <a:bodyPr/>
                    <a:lstStyle/>
                    <a:p>
                      <a:pPr marL="0" marR="0" indent="0" algn="ctr" fontAlgn="t">
                        <a:lnSpc>
                          <a:spcPct val="115000"/>
                        </a:lnSpc>
                        <a:spcBef>
                          <a:spcPts val="0"/>
                        </a:spcBef>
                        <a:spcAft>
                          <a:spcPts val="0"/>
                        </a:spcAft>
                      </a:pPr>
                      <a:r>
                        <a:rPr lang="en-US" sz="2400" b="1" i="0" u="none" strike="noStrike" dirty="0" err="1">
                          <a:effectLst/>
                          <a:latin typeface="#9Slide07 IcielBaliho Script" pitchFamily="2" charset="0"/>
                          <a:ea typeface="Tahoma" panose="020B0604030504040204" pitchFamily="34" charset="0"/>
                        </a:rPr>
                        <a:t>Tiêu</a:t>
                      </a:r>
                      <a:r>
                        <a:rPr lang="en-US" sz="2400" b="1" i="0" u="none" strike="noStrike" dirty="0">
                          <a:effectLst/>
                          <a:latin typeface="#9Slide07 IcielBaliho Script" pitchFamily="2" charset="0"/>
                          <a:ea typeface="Tahoma" panose="020B0604030504040204" pitchFamily="34" charset="0"/>
                        </a:rPr>
                        <a:t> </a:t>
                      </a:r>
                      <a:r>
                        <a:rPr lang="en-US" sz="2400" b="1" i="0" u="none" strike="noStrike" dirty="0" err="1">
                          <a:effectLst/>
                          <a:latin typeface="#9Slide07 IcielBaliho Script" pitchFamily="2" charset="0"/>
                          <a:ea typeface="Tahoma" panose="020B0604030504040204" pitchFamily="34" charset="0"/>
                        </a:rPr>
                        <a:t>chí</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a:solidFill>
                            <a:srgbClr val="000000"/>
                          </a:solidFill>
                          <a:effectLst/>
                          <a:latin typeface="#9Slide07 IcielBaliho Script" pitchFamily="2" charset="0"/>
                          <a:ea typeface="Tahoma" panose="020B0604030504040204" pitchFamily="34" charset="0"/>
                        </a:rPr>
                        <a:t>1</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a:solidFill>
                            <a:srgbClr val="000000"/>
                          </a:solidFill>
                          <a:effectLst/>
                          <a:latin typeface="#9Slide07 IcielBaliho Script" pitchFamily="2" charset="0"/>
                          <a:ea typeface="Tahoma" panose="020B0604030504040204" pitchFamily="34" charset="0"/>
                        </a:rPr>
                        <a:t>2</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94077183"/>
                  </a:ext>
                </a:extLst>
              </a:tr>
              <a:tr h="909093">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9Slide07 IcielBaliho Script" pitchFamily="2" charset="0"/>
                          <a:ea typeface="Tahoma" panose="020B0604030504040204" pitchFamily="34" charset="0"/>
                        </a:rPr>
                        <a:t>Nội</a:t>
                      </a:r>
                      <a:r>
                        <a:rPr lang="en-US" sz="2400" b="1" i="0" u="none" strike="noStrike" dirty="0">
                          <a:solidFill>
                            <a:srgbClr val="000000"/>
                          </a:solidFill>
                          <a:effectLst/>
                          <a:latin typeface="#9Slide07 IcielBaliho Script" pitchFamily="2" charset="0"/>
                          <a:ea typeface="Tahoma" panose="020B0604030504040204" pitchFamily="34" charset="0"/>
                        </a:rPr>
                        <a:t> dung</a:t>
                      </a:r>
                    </a:p>
                    <a:p>
                      <a:pPr marL="0" marR="0" indent="0" algn="ctr" fontAlgn="t">
                        <a:lnSpc>
                          <a:spcPct val="115000"/>
                        </a:lnSpc>
                        <a:spcBef>
                          <a:spcPts val="0"/>
                        </a:spcBef>
                        <a:spcAft>
                          <a:spcPts val="0"/>
                        </a:spcAft>
                      </a:pPr>
                      <a:r>
                        <a:rPr lang="en-US" sz="2400" b="1" i="0" u="none" strike="noStrike" dirty="0" err="1">
                          <a:solidFill>
                            <a:srgbClr val="000000"/>
                          </a:solidFill>
                          <a:effectLst/>
                          <a:latin typeface="#9Slide07 IcielBaliho Script" pitchFamily="2" charset="0"/>
                          <a:ea typeface="Tahoma" panose="020B0604030504040204" pitchFamily="34" charset="0"/>
                        </a:rPr>
                        <a:t>Hình</a:t>
                      </a:r>
                      <a:r>
                        <a:rPr lang="en-US" sz="2400" b="1" i="0" u="none" strike="noStrike" dirty="0">
                          <a:solidFill>
                            <a:srgbClr val="000000"/>
                          </a:solidFill>
                          <a:effectLst/>
                          <a:latin typeface="#9Slide07 IcielBaliho Script" pitchFamily="2" charset="0"/>
                          <a:ea typeface="Tahoma" panose="020B0604030504040204" pitchFamily="34" charset="0"/>
                        </a:rPr>
                        <a:t> </a:t>
                      </a:r>
                      <a:r>
                        <a:rPr lang="en-US" sz="2400" b="1" i="0" u="none" strike="noStrike" dirty="0" err="1">
                          <a:solidFill>
                            <a:srgbClr val="000000"/>
                          </a:solidFill>
                          <a:effectLst/>
                          <a:latin typeface="#9Slide07 IcielBaliho Script" pitchFamily="2" charset="0"/>
                          <a:ea typeface="Tahoma" panose="020B0604030504040204" pitchFamily="34" charset="0"/>
                        </a:rPr>
                        <a:t>ảnh</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Đáp</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ứng</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yêu</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cầu</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cơ</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bản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về</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nội</a:t>
                      </a:r>
                      <a:r>
                        <a:rPr lang="en-US" sz="2400" b="0" i="0" u="none" strike="noStrike" dirty="0">
                          <a:effectLst/>
                          <a:latin typeface="#9Slide07 IcielBaliho Script" pitchFamily="2" charset="0"/>
                        </a:rPr>
                        <a:t> dung</a:t>
                      </a:r>
                    </a:p>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Hình</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ảnh</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có</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chọn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lọc</a:t>
                      </a:r>
                      <a:r>
                        <a:rPr lang="en-US" sz="2400" b="0" i="0" u="none" strike="noStrike" dirty="0">
                          <a:effectLst/>
                          <a:latin typeface="#9Slide07 IcielBaliho Script" pitchFamily="2" charset="0"/>
                        </a:rPr>
                        <a:t>/</a:t>
                      </a:r>
                      <a:r>
                        <a:rPr lang="en-US" sz="2400" b="0" i="0" u="none" strike="noStrike" dirty="0" err="1">
                          <a:effectLst/>
                          <a:latin typeface="#9Slide07 IcielBaliho Script" pitchFamily="2" charset="0"/>
                        </a:rPr>
                        <a:t>giải</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pháp</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có</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thể</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khả</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thi</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Nội</a:t>
                      </a:r>
                      <a:r>
                        <a:rPr lang="en-US" sz="2400" b="0" i="0" u="none" strike="noStrike" dirty="0">
                          <a:effectLst/>
                          <a:latin typeface="#9Slide07 IcielBaliho Script" pitchFamily="2" charset="0"/>
                        </a:rPr>
                        <a:t> dung </a:t>
                      </a:r>
                      <a:r>
                        <a:rPr lang="en-US" sz="2400" b="0" i="0" u="none" strike="noStrike" dirty="0" err="1">
                          <a:effectLst/>
                          <a:latin typeface="#9Slide07 IcielBaliho Script" pitchFamily="2" charset="0"/>
                        </a:rPr>
                        <a:t>ngắn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gọn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sinh</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động</a:t>
                      </a:r>
                      <a:endParaRPr lang="en-US" sz="2400" b="0" i="0" u="none" strike="noStrike" dirty="0">
                        <a:effectLst/>
                        <a:latin typeface="#9Slide07 IcielBaliho Script" pitchFamily="2" charset="0"/>
                      </a:endParaRPr>
                    </a:p>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Hình</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ảnh</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hấp</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dẫn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trọng</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tâm</a:t>
                      </a:r>
                      <a:r>
                        <a:rPr lang="en-US" sz="2400" b="0" i="0" u="none" strike="noStrike" dirty="0">
                          <a:effectLst/>
                          <a:latin typeface="#9Slide07 IcielBaliho Script" pitchFamily="2" charset="0"/>
                        </a:rPr>
                        <a:t>/</a:t>
                      </a:r>
                      <a:r>
                        <a:rPr lang="en-US" sz="2400" b="0" i="0" u="none" strike="noStrike" dirty="0" err="1">
                          <a:effectLst/>
                          <a:latin typeface="#9Slide07 IcielBaliho Script" pitchFamily="2" charset="0"/>
                        </a:rPr>
                        <a:t>giải</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pháp</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khả</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thi</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có</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minh</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chứng</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255309"/>
                  </a:ext>
                </a:extLst>
              </a:tr>
              <a:tr h="909093">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9Slide07 IcielBaliho Script" pitchFamily="2" charset="0"/>
                          <a:ea typeface="Tahoma" panose="020B0604030504040204" pitchFamily="34" charset="0"/>
                        </a:rPr>
                        <a:t>Thẩm</a:t>
                      </a:r>
                      <a:r>
                        <a:rPr lang="en-US" sz="2400" b="1" i="0" u="none" strike="noStrike" dirty="0">
                          <a:solidFill>
                            <a:srgbClr val="000000"/>
                          </a:solidFill>
                          <a:effectLst/>
                          <a:latin typeface="#9Slide07 IcielBaliho Script" pitchFamily="2" charset="0"/>
                          <a:ea typeface="Tahoma" panose="020B0604030504040204" pitchFamily="34" charset="0"/>
                        </a:rPr>
                        <a:t> </a:t>
                      </a:r>
                      <a:r>
                        <a:rPr lang="en-US" sz="2400" b="1" i="0" u="none" strike="noStrike" dirty="0" err="1">
                          <a:solidFill>
                            <a:srgbClr val="000000"/>
                          </a:solidFill>
                          <a:effectLst/>
                          <a:latin typeface="#9Slide07 IcielBaliho Script" pitchFamily="2" charset="0"/>
                          <a:ea typeface="Tahoma" panose="020B0604030504040204" pitchFamily="34" charset="0"/>
                        </a:rPr>
                        <a:t>mỹ</a:t>
                      </a:r>
                      <a:r>
                        <a:rPr lang="en-US" sz="2400" b="1" i="0" u="none" strike="noStrike" dirty="0">
                          <a:solidFill>
                            <a:srgbClr val="000000"/>
                          </a:solidFill>
                          <a:effectLst/>
                          <a:latin typeface="#9Slide07 IcielBaliho Script" pitchFamily="2" charset="0"/>
                          <a:ea typeface="Tahoma" panose="020B0604030504040204" pitchFamily="34" charset="0"/>
                        </a:rPr>
                        <a:t>, </a:t>
                      </a:r>
                      <a:r>
                        <a:rPr lang="en-US" sz="2400" b="1" i="0" u="none" strike="noStrike" dirty="0" err="1">
                          <a:solidFill>
                            <a:srgbClr val="000000"/>
                          </a:solidFill>
                          <a:effectLst/>
                          <a:latin typeface="#9Slide07 IcielBaliho Script" pitchFamily="2" charset="0"/>
                          <a:ea typeface="Tahoma" panose="020B0604030504040204" pitchFamily="34" charset="0"/>
                        </a:rPr>
                        <a:t>bố</a:t>
                      </a:r>
                      <a:r>
                        <a:rPr lang="en-US" sz="2400" b="1" i="0" u="none" strike="noStrike" dirty="0">
                          <a:solidFill>
                            <a:srgbClr val="000000"/>
                          </a:solidFill>
                          <a:effectLst/>
                          <a:latin typeface="#9Slide07 IcielBaliho Script" pitchFamily="2" charset="0"/>
                          <a:ea typeface="Tahoma" panose="020B0604030504040204" pitchFamily="34" charset="0"/>
                        </a:rPr>
                        <a:t> </a:t>
                      </a:r>
                      <a:r>
                        <a:rPr lang="en-US" sz="2400" b="1" i="0" u="none" strike="noStrike" dirty="0" err="1">
                          <a:solidFill>
                            <a:srgbClr val="000000"/>
                          </a:solidFill>
                          <a:effectLst/>
                          <a:latin typeface="#9Slide07 IcielBaliho Script" pitchFamily="2" charset="0"/>
                          <a:ea typeface="Tahoma" panose="020B0604030504040204" pitchFamily="34" charset="0"/>
                        </a:rPr>
                        <a:t>cục</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Chưa</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cân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đối</a:t>
                      </a:r>
                      <a:endParaRPr lang="en-US" sz="2400" b="0" i="0" u="none" strike="noStrike" dirty="0">
                        <a:effectLst/>
                        <a:latin typeface="#9Slide07 IcielBaliho Script" pitchFamily="2" charset="0"/>
                      </a:endParaRPr>
                    </a:p>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Còn</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sơ</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sài</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r>
                        <a:rPr lang="en-US" sz="2400" b="0" i="0" u="none" strike="noStrike" dirty="0" err="1">
                          <a:effectLst/>
                          <a:latin typeface="#9Slide07 IcielBaliho Script" pitchFamily="2" charset="0"/>
                        </a:rPr>
                        <a:t>Sắc</a:t>
                      </a:r>
                      <a:r>
                        <a:rPr lang="en-US" sz="2400" b="0" i="0" u="none" strike="noStrike" dirty="0">
                          <a:effectLst/>
                          <a:latin typeface="#9Slide07 IcielBaliho Script" pitchFamily="2" charset="0"/>
                        </a:rPr>
                        <a:t> </a:t>
                      </a:r>
                      <a:r>
                        <a:rPr lang="en-US" sz="2400" b="0" i="0" u="none" strike="noStrike" dirty="0" err="1">
                          <a:effectLst/>
                          <a:latin typeface="#9Slide07 IcielBaliho Script" pitchFamily="2" charset="0"/>
                        </a:rPr>
                        <a:t>nét</a:t>
                      </a:r>
                      <a:endParaRPr lang="en-US" sz="2400" b="0" i="0" u="none" strike="noStrike" dirty="0">
                        <a:effectLst/>
                        <a:latin typeface="#9Slide07 IcielBaliho Script" pitchFamily="2" charset="0"/>
                      </a:endParaRPr>
                    </a:p>
                    <a:p>
                      <a:pPr marL="0" marR="0" indent="0" algn="just" fontAlgn="t">
                        <a:lnSpc>
                          <a:spcPct val="115000"/>
                        </a:lnSpc>
                        <a:spcBef>
                          <a:spcPts val="0"/>
                        </a:spcBef>
                        <a:spcAft>
                          <a:spcPts val="0"/>
                        </a:spcAft>
                      </a:pPr>
                      <a:r>
                        <a:rPr lang="en-US" sz="2400" b="0" i="0" u="none" strike="noStrike" dirty="0">
                          <a:effectLst/>
                          <a:latin typeface="#9Slide07 IcielBaliho Script" pitchFamily="2" charset="0"/>
                        </a:rPr>
                        <a:t>Thu </a:t>
                      </a:r>
                      <a:r>
                        <a:rPr lang="en-US" sz="2400" b="0" i="0" u="none" strike="noStrike" dirty="0" err="1">
                          <a:effectLst/>
                          <a:latin typeface="#9Slide07 IcielBaliho Script" pitchFamily="2" charset="0"/>
                        </a:rPr>
                        <a:t>hút</a:t>
                      </a:r>
                      <a:endParaRPr lang="en-US" sz="24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60613"/>
                  </a:ext>
                </a:extLst>
              </a:tr>
            </a:tbl>
          </a:graphicData>
        </a:graphic>
      </p:graphicFrame>
      <p:pic>
        <p:nvPicPr>
          <p:cNvPr id="9" name="Picture 2" descr="Độc đáo bộ emoji về 54 dân tộc anh em của Việt Nam - Urbanist Vietnam">
            <a:extLst>
              <a:ext uri="{FF2B5EF4-FFF2-40B4-BE49-F238E27FC236}">
                <a16:creationId xmlns:a16="http://schemas.microsoft.com/office/drawing/2014/main" id="{F1031B60-77C3-4D64-B744-A8F02FC142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36" b="76393"/>
          <a:stretch/>
        </p:blipFill>
        <p:spPr bwMode="auto">
          <a:xfrm>
            <a:off x="4855493" y="5373665"/>
            <a:ext cx="6887970" cy="127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61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20AF-663F-4436-B881-05F53420B416}"/>
              </a:ext>
            </a:extLst>
          </p:cNvPr>
          <p:cNvSpPr>
            <a:spLocks noGrp="1"/>
          </p:cNvSpPr>
          <p:nvPr>
            <p:ph type="title"/>
          </p:nvPr>
        </p:nvSpPr>
        <p:spPr>
          <a:xfrm>
            <a:off x="386138" y="262384"/>
            <a:ext cx="4658474" cy="952240"/>
          </a:xfrm>
        </p:spPr>
        <p:txBody>
          <a:bodyPr/>
          <a:lstStyle/>
          <a:p>
            <a:pPr algn="ctr"/>
            <a:r>
              <a:rPr lang="en-US" b="1" dirty="0">
                <a:solidFill>
                  <a:srgbClr val="002060"/>
                </a:solidFill>
                <a:latin typeface="#9Slide07 IcielBC Cubano Normal" panose="00000500000000000000" pitchFamily="2" charset="0"/>
              </a:rPr>
              <a:t>THỬ TÀI CỦA EM</a:t>
            </a:r>
          </a:p>
        </p:txBody>
      </p:sp>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386138" y="1061534"/>
            <a:ext cx="4658474" cy="2361287"/>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effectLst/>
                <a:latin typeface="Roboto" panose="02000000000000000000" pitchFamily="2" charset="0"/>
                <a:ea typeface="Roboto" panose="02000000000000000000" pitchFamily="2" charset="0"/>
                <a:cs typeface="Roboto" panose="02000000000000000000" pitchFamily="2" charset="0"/>
              </a:rPr>
              <a:t>Trong</a:t>
            </a:r>
            <a:r>
              <a:rPr lang="en-US" sz="2600" b="1" dirty="0">
                <a:effectLst/>
                <a:latin typeface="Roboto" panose="02000000000000000000" pitchFamily="2" charset="0"/>
                <a:ea typeface="Roboto" panose="02000000000000000000" pitchFamily="2" charset="0"/>
                <a:cs typeface="Roboto" panose="02000000000000000000" pitchFamily="2" charset="0"/>
              </a:rPr>
              <a:t> 2 </a:t>
            </a:r>
            <a:r>
              <a:rPr lang="en-US" sz="2600" b="1" dirty="0" err="1">
                <a:effectLst/>
                <a:latin typeface="Roboto" panose="02000000000000000000" pitchFamily="2" charset="0"/>
                <a:ea typeface="Roboto" panose="02000000000000000000" pitchFamily="2" charset="0"/>
                <a:cs typeface="Roboto" panose="02000000000000000000" pitchFamily="2" charset="0"/>
              </a:rPr>
              <a:t>phút</a:t>
            </a:r>
            <a:endParaRPr lang="en-US" sz="2600" b="1" dirty="0">
              <a:effectLst/>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Viết</a:t>
            </a:r>
            <a:r>
              <a:rPr lang="en-US" sz="2600" b="1" dirty="0">
                <a:latin typeface="Roboto" panose="02000000000000000000" pitchFamily="2" charset="0"/>
                <a:ea typeface="Roboto" panose="02000000000000000000" pitchFamily="2" charset="0"/>
                <a:cs typeface="Roboto" panose="02000000000000000000" pitchFamily="2" charset="0"/>
              </a:rPr>
              <a:t> ra 3 </a:t>
            </a:r>
            <a:r>
              <a:rPr lang="en-US" sz="2600" b="1" dirty="0" err="1">
                <a:latin typeface="Roboto" panose="02000000000000000000" pitchFamily="2" charset="0"/>
                <a:ea typeface="Roboto" panose="02000000000000000000" pitchFamily="2" charset="0"/>
                <a:cs typeface="Roboto" panose="02000000000000000000" pitchFamily="2" charset="0"/>
              </a:rPr>
              <a:t>điều</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em</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đã</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biết</a:t>
            </a:r>
            <a:endParaRPr lang="en-US" sz="2600" b="1" dirty="0">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600" b="1" dirty="0">
                <a:effectLst/>
                <a:latin typeface="Roboto" panose="02000000000000000000" pitchFamily="2" charset="0"/>
                <a:ea typeface="Roboto" panose="02000000000000000000" pitchFamily="2" charset="0"/>
                <a:cs typeface="Roboto" panose="02000000000000000000" pitchFamily="2" charset="0"/>
              </a:rPr>
              <a:t>+ 1 </a:t>
            </a:r>
            <a:r>
              <a:rPr lang="en-US" sz="2600" b="1" dirty="0" err="1">
                <a:effectLst/>
                <a:latin typeface="Roboto" panose="02000000000000000000" pitchFamily="2" charset="0"/>
                <a:ea typeface="Roboto" panose="02000000000000000000" pitchFamily="2" charset="0"/>
                <a:cs typeface="Roboto" panose="02000000000000000000" pitchFamily="2" charset="0"/>
              </a:rPr>
              <a:t>điều</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em</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muốn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biết</a:t>
            </a:r>
            <a:endParaRPr lang="en-US" sz="2600" b="1" dirty="0">
              <a:effectLst/>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600" b="1" dirty="0" err="1">
                <a:latin typeface="Roboto" panose="02000000000000000000" pitchFamily="2" charset="0"/>
                <a:ea typeface="Roboto" panose="02000000000000000000" pitchFamily="2" charset="0"/>
                <a:cs typeface="Roboto" panose="02000000000000000000" pitchFamily="2" charset="0"/>
              </a:rPr>
              <a:t>Về</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chủ</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đề</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dân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tộc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Việt</a:t>
            </a:r>
            <a:r>
              <a:rPr lang="en-US" sz="2600" b="1" dirty="0">
                <a:latin typeface="Roboto" panose="02000000000000000000" pitchFamily="2" charset="0"/>
                <a:ea typeface="Roboto" panose="02000000000000000000" pitchFamily="2" charset="0"/>
                <a:cs typeface="Roboto" panose="02000000000000000000" pitchFamily="2" charset="0"/>
              </a:rPr>
              <a:t> Nam, chia </a:t>
            </a:r>
            <a:r>
              <a:rPr lang="en-US" sz="2600" b="1" dirty="0" err="1">
                <a:latin typeface="Roboto" panose="02000000000000000000" pitchFamily="2" charset="0"/>
                <a:ea typeface="Roboto" panose="02000000000000000000" pitchFamily="2" charset="0"/>
                <a:cs typeface="Roboto" panose="02000000000000000000" pitchFamily="2" charset="0"/>
              </a:rPr>
              <a:t>sẻ</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với</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cả</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lớp</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sp>
        <p:nvSpPr>
          <p:cNvPr id="3" name="Rectangle: Rounded Corners 2">
            <a:extLst>
              <a:ext uri="{FF2B5EF4-FFF2-40B4-BE49-F238E27FC236}">
                <a16:creationId xmlns:a16="http://schemas.microsoft.com/office/drawing/2014/main" id="{C052B466-F5AA-440C-A9FB-54DAE2B81C1F}"/>
              </a:ext>
            </a:extLst>
          </p:cNvPr>
          <p:cNvSpPr/>
          <p:nvPr/>
        </p:nvSpPr>
        <p:spPr>
          <a:xfrm>
            <a:off x="386138" y="3524250"/>
            <a:ext cx="2205726" cy="14333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FF00"/>
                </a:solidFill>
                <a:latin typeface="#9Slide07 IcielBC Cubano Normal" panose="00000500000000000000" pitchFamily="2" charset="0"/>
              </a:rPr>
              <a:t>54</a:t>
            </a:r>
          </a:p>
        </p:txBody>
      </p:sp>
      <p:sp>
        <p:nvSpPr>
          <p:cNvPr id="9" name="Rectangle: Rounded Corners 8">
            <a:extLst>
              <a:ext uri="{FF2B5EF4-FFF2-40B4-BE49-F238E27FC236}">
                <a16:creationId xmlns:a16="http://schemas.microsoft.com/office/drawing/2014/main" id="{C16C8917-6E58-4B7C-A737-CED08C188450}"/>
              </a:ext>
            </a:extLst>
          </p:cNvPr>
          <p:cNvSpPr/>
          <p:nvPr/>
        </p:nvSpPr>
        <p:spPr>
          <a:xfrm>
            <a:off x="386138" y="5114242"/>
            <a:ext cx="4766630" cy="14333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FF00"/>
                </a:solidFill>
                <a:latin typeface="#9Slide07 IcielBC Cubano Normal" panose="00000500000000000000" pitchFamily="2" charset="0"/>
              </a:rPr>
              <a:t>Kinh</a:t>
            </a:r>
            <a:r>
              <a:rPr lang="en-US" sz="8800" b="1" dirty="0">
                <a:solidFill>
                  <a:srgbClr val="FFFF00"/>
                </a:solidFill>
                <a:latin typeface="#9Slide07 IcielBC Cubano Normal" panose="00000500000000000000" pitchFamily="2" charset="0"/>
              </a:rPr>
              <a:t> </a:t>
            </a:r>
            <a:r>
              <a:rPr lang="en-US" sz="8800" b="1" dirty="0" err="1">
                <a:solidFill>
                  <a:srgbClr val="FFFF00"/>
                </a:solidFill>
                <a:latin typeface="#9Slide07 IcielBC Cubano Normal" panose="00000500000000000000" pitchFamily="2" charset="0"/>
              </a:rPr>
              <a:t>tế</a:t>
            </a:r>
            <a:endParaRPr lang="en-US" sz="8800" b="1" dirty="0">
              <a:solidFill>
                <a:srgbClr val="FFFF00"/>
              </a:solidFill>
              <a:latin typeface="#9Slide07 IcielBC Cubano Normal" panose="00000500000000000000" pitchFamily="2" charset="0"/>
            </a:endParaRPr>
          </a:p>
        </p:txBody>
      </p:sp>
      <p:sp>
        <p:nvSpPr>
          <p:cNvPr id="10" name="Rectangle: Rounded Corners 9">
            <a:extLst>
              <a:ext uri="{FF2B5EF4-FFF2-40B4-BE49-F238E27FC236}">
                <a16:creationId xmlns:a16="http://schemas.microsoft.com/office/drawing/2014/main" id="{CEA3A0B4-F87B-411D-920B-888F0B048D0F}"/>
              </a:ext>
            </a:extLst>
          </p:cNvPr>
          <p:cNvSpPr/>
          <p:nvPr/>
        </p:nvSpPr>
        <p:spPr>
          <a:xfrm>
            <a:off x="2715375" y="3530429"/>
            <a:ext cx="2329237" cy="14333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9Slide07 IcielBC Cubano Normal" panose="00000500000000000000" pitchFamily="2" charset="0"/>
              </a:rPr>
              <a:t>Văn</a:t>
            </a:r>
            <a:r>
              <a:rPr lang="en-US" sz="4800" b="1" dirty="0">
                <a:solidFill>
                  <a:srgbClr val="FFFF00"/>
                </a:solidFill>
                <a:latin typeface="#9Slide07 IcielBC Cubano Normal" panose="00000500000000000000" pitchFamily="2" charset="0"/>
              </a:rPr>
              <a:t> </a:t>
            </a:r>
            <a:r>
              <a:rPr lang="en-US" sz="4800" b="1" dirty="0" err="1">
                <a:solidFill>
                  <a:srgbClr val="FFFF00"/>
                </a:solidFill>
                <a:latin typeface="#9Slide07 IcielBC Cubano Normal" panose="00000500000000000000" pitchFamily="2" charset="0"/>
              </a:rPr>
              <a:t>hóa</a:t>
            </a:r>
            <a:endParaRPr lang="en-US" sz="4800" b="1" dirty="0">
              <a:solidFill>
                <a:srgbClr val="FFFF00"/>
              </a:solidFill>
              <a:latin typeface="#9Slide07 IcielBC Cubano Normal" panose="00000500000000000000" pitchFamily="2" charset="0"/>
            </a:endParaRPr>
          </a:p>
        </p:txBody>
      </p:sp>
      <p:pic>
        <p:nvPicPr>
          <p:cNvPr id="4104" name="Picture 8" descr="Cộng đồng 54 DÂN TỘC Việt Nam - Phần 2 - THÁNH ĐỊA VIỆT NAM HỌC SỐ HÓA">
            <a:extLst>
              <a:ext uri="{FF2B5EF4-FFF2-40B4-BE49-F238E27FC236}">
                <a16:creationId xmlns:a16="http://schemas.microsoft.com/office/drawing/2014/main" id="{47BEC293-065B-45C7-9001-AE6203237E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37"/>
          <a:stretch/>
        </p:blipFill>
        <p:spPr bwMode="auto">
          <a:xfrm>
            <a:off x="5174151" y="2693405"/>
            <a:ext cx="6758608" cy="36968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22F630C-7DC1-4AC6-9436-3ECD78E04904}"/>
              </a:ext>
            </a:extLst>
          </p:cNvPr>
          <p:cNvSpPr/>
          <p:nvPr/>
        </p:nvSpPr>
        <p:spPr>
          <a:xfrm>
            <a:off x="5301049" y="361302"/>
            <a:ext cx="6504813" cy="10099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tx1"/>
                </a:solidFill>
                <a:latin typeface="#9Slide07 IcielBC Cubano Normal" panose="00000500000000000000" pitchFamily="2" charset="0"/>
              </a:rPr>
              <a:t>Trí</a:t>
            </a:r>
            <a:r>
              <a:rPr lang="en-US" sz="5400" b="1" dirty="0">
                <a:solidFill>
                  <a:schemeClr val="tx1"/>
                </a:solidFill>
                <a:latin typeface="#9Slide07 IcielBC Cubano Normal" panose="00000500000000000000" pitchFamily="2" charset="0"/>
              </a:rPr>
              <a:t> </a:t>
            </a:r>
            <a:r>
              <a:rPr lang="en-US" sz="5400" b="1" dirty="0" err="1">
                <a:solidFill>
                  <a:schemeClr val="tx1"/>
                </a:solidFill>
                <a:latin typeface="#9Slide07 IcielBC Cubano Normal" panose="00000500000000000000" pitchFamily="2" charset="0"/>
              </a:rPr>
              <a:t>nhớ</a:t>
            </a:r>
            <a:r>
              <a:rPr lang="en-US" sz="5400" b="1" dirty="0">
                <a:solidFill>
                  <a:schemeClr val="tx1"/>
                </a:solidFill>
                <a:latin typeface="#9Slide07 IcielBC Cubano Normal" panose="00000500000000000000" pitchFamily="2" charset="0"/>
              </a:rPr>
              <a:t> </a:t>
            </a:r>
            <a:r>
              <a:rPr lang="en-US" sz="5400" b="1" dirty="0" err="1">
                <a:solidFill>
                  <a:schemeClr val="tx1"/>
                </a:solidFill>
                <a:latin typeface="#9Slide07 IcielBC Cubano Normal" panose="00000500000000000000" pitchFamily="2" charset="0"/>
              </a:rPr>
              <a:t>siêu</a:t>
            </a:r>
            <a:r>
              <a:rPr lang="en-US" sz="5400" b="1" dirty="0">
                <a:solidFill>
                  <a:schemeClr val="tx1"/>
                </a:solidFill>
                <a:latin typeface="#9Slide07 IcielBC Cubano Normal" panose="00000500000000000000" pitchFamily="2" charset="0"/>
              </a:rPr>
              <a:t> </a:t>
            </a:r>
            <a:r>
              <a:rPr lang="en-US" sz="5400" b="1" dirty="0" err="1">
                <a:solidFill>
                  <a:schemeClr val="tx1"/>
                </a:solidFill>
                <a:latin typeface="#9Slide07 IcielBC Cubano Normal" panose="00000500000000000000" pitchFamily="2" charset="0"/>
              </a:rPr>
              <a:t>đẳng</a:t>
            </a:r>
            <a:endParaRPr lang="en-US" sz="5400" b="1" dirty="0">
              <a:solidFill>
                <a:schemeClr val="tx1"/>
              </a:solidFill>
              <a:latin typeface="#9Slide07 IcielBC Cubano Normal" panose="00000500000000000000" pitchFamily="2" charset="0"/>
            </a:endParaRPr>
          </a:p>
        </p:txBody>
      </p:sp>
      <p:sp>
        <p:nvSpPr>
          <p:cNvPr id="13" name="TextBox 12">
            <a:extLst>
              <a:ext uri="{FF2B5EF4-FFF2-40B4-BE49-F238E27FC236}">
                <a16:creationId xmlns:a16="http://schemas.microsoft.com/office/drawing/2014/main" id="{253C6890-184D-49B5-9368-BBA306A07E4B}"/>
              </a:ext>
            </a:extLst>
          </p:cNvPr>
          <p:cNvSpPr txBox="1"/>
          <p:nvPr/>
        </p:nvSpPr>
        <p:spPr>
          <a:xfrm>
            <a:off x="5405822" y="1566319"/>
            <a:ext cx="3871527" cy="980910"/>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effectLst/>
                <a:latin typeface="Roboto" panose="02000000000000000000" pitchFamily="2" charset="0"/>
                <a:ea typeface="Roboto" panose="02000000000000000000" pitchFamily="2" charset="0"/>
                <a:cs typeface="Roboto" panose="02000000000000000000" pitchFamily="2" charset="0"/>
              </a:rPr>
              <a:t>Nghiên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cứu</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Atlat</a:t>
            </a:r>
            <a:r>
              <a:rPr lang="en-US" sz="2600" b="1" dirty="0">
                <a:effectLst/>
                <a:latin typeface="Roboto" panose="02000000000000000000" pitchFamily="2" charset="0"/>
                <a:ea typeface="Roboto" panose="02000000000000000000" pitchFamily="2" charset="0"/>
                <a:cs typeface="Roboto" panose="02000000000000000000" pitchFamily="2" charset="0"/>
              </a:rPr>
              <a:t> 2 </a:t>
            </a:r>
            <a:r>
              <a:rPr lang="en-US" sz="2600" b="1" dirty="0" err="1">
                <a:effectLst/>
                <a:latin typeface="Roboto" panose="02000000000000000000" pitchFamily="2" charset="0"/>
                <a:ea typeface="Roboto" panose="02000000000000000000" pitchFamily="2" charset="0"/>
                <a:cs typeface="Roboto" panose="02000000000000000000" pitchFamily="2" charset="0"/>
              </a:rPr>
              <a:t>phút</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và</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thi</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kể</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tên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các</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dân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tộc</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pic>
        <p:nvPicPr>
          <p:cNvPr id="6" name="2 Minute Timer (Nho)">
            <a:hlinkClick r:id="" action="ppaction://media"/>
            <a:extLst>
              <a:ext uri="{FF2B5EF4-FFF2-40B4-BE49-F238E27FC236}">
                <a16:creationId xmlns:a16="http://schemas.microsoft.com/office/drawing/2014/main" id="{E06BB12A-09DB-48C8-9919-D60FB1E2B9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38560" y="1566319"/>
            <a:ext cx="1745201" cy="980909"/>
          </a:xfrm>
          <a:prstGeom prst="rect">
            <a:avLst/>
          </a:prstGeom>
        </p:spPr>
      </p:pic>
    </p:spTree>
    <p:extLst>
      <p:ext uri="{BB962C8B-B14F-4D97-AF65-F5344CB8AC3E}">
        <p14:creationId xmlns:p14="http://schemas.microsoft.com/office/powerpoint/2010/main" val="4170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04"/>
                                        </p:tgtEl>
                                        <p:attrNameLst>
                                          <p:attrName>style.visibility</p:attrName>
                                        </p:attrNameLst>
                                      </p:cBhvr>
                                      <p:to>
                                        <p:strVal val="visible"/>
                                      </p:to>
                                    </p:set>
                                    <p:animEffect transition="in" filter="fade">
                                      <p:cBhvr>
                                        <p:cTn id="47" dur="1000"/>
                                        <p:tgtEl>
                                          <p:spTgt spid="4104"/>
                                        </p:tgtEl>
                                      </p:cBhvr>
                                    </p:animEffect>
                                    <p:anim calcmode="lin" valueType="num">
                                      <p:cBhvr>
                                        <p:cTn id="48" dur="1000" fill="hold"/>
                                        <p:tgtEl>
                                          <p:spTgt spid="4104"/>
                                        </p:tgtEl>
                                        <p:attrNameLst>
                                          <p:attrName>ppt_x</p:attrName>
                                        </p:attrNameLst>
                                      </p:cBhvr>
                                      <p:tavLst>
                                        <p:tav tm="0">
                                          <p:val>
                                            <p:strVal val="#ppt_x"/>
                                          </p:val>
                                        </p:tav>
                                        <p:tav tm="100000">
                                          <p:val>
                                            <p:strVal val="#ppt_x"/>
                                          </p:val>
                                        </p:tav>
                                      </p:tavLst>
                                    </p:anim>
                                    <p:anim calcmode="lin" valueType="num">
                                      <p:cBhvr>
                                        <p:cTn id="49"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6"/>
                </p:tgtEl>
              </p:cMediaNode>
            </p:video>
          </p:childTnLst>
        </p:cTn>
      </p:par>
    </p:tnLst>
    <p:bldLst>
      <p:bldP spid="2" grpId="0"/>
      <p:bldP spid="5" grpId="0" animBg="1"/>
      <p:bldP spid="3" grpId="0" animBg="1"/>
      <p:bldP spid="9" grpId="0" animBg="1"/>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232676-EE65-493C-9203-5E373938A8B0}"/>
              </a:ext>
            </a:extLst>
          </p:cNvPr>
          <p:cNvSpPr txBox="1"/>
          <p:nvPr/>
        </p:nvSpPr>
        <p:spPr>
          <a:xfrm>
            <a:off x="424796" y="1177003"/>
            <a:ext cx="6398138" cy="4047262"/>
          </a:xfrm>
          <a:prstGeom prst="rect">
            <a:avLst/>
          </a:prstGeom>
          <a:solidFill>
            <a:schemeClr val="accent4">
              <a:lumMod val="20000"/>
              <a:lumOff val="80000"/>
            </a:schemeClr>
          </a:solidFill>
        </p:spPr>
        <p:txBody>
          <a:bodyPr wrap="square">
            <a:spAutoFit/>
          </a:bodyPr>
          <a:lstStyle/>
          <a:p>
            <a:pPr algn="just">
              <a:lnSpc>
                <a:spcPct val="120000"/>
              </a:lnSpc>
            </a:pP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Tính đến 0 giờ ngày 01/4/2019, tổng số người dân tộc Kinh là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82.085.729</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người, chiếm</a:t>
            </a:r>
            <a:r>
              <a:rPr lang="en-US"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85,3% </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dân số cả nước, tổng số người dân tộc khác là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14.123.255</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người, chiếm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14,7%.</a:t>
            </a:r>
          </a:p>
          <a:p>
            <a:pPr algn="just">
              <a:lnSpc>
                <a:spcPct val="120000"/>
              </a:lnSpc>
            </a:pP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Trong 10 năm qua,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tỷ lệ tăng dân số </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bình quân năm của nhóm dân tộc khác là 1,42%/năm,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cao hơn </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bình quân chung của cả nước và cao hơn nhóm dân tộc Kinh (1,09%/năm).</a:t>
            </a:r>
            <a:endParaRPr lang="en-US"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Chart 3">
            <a:extLst>
              <a:ext uri="{FF2B5EF4-FFF2-40B4-BE49-F238E27FC236}">
                <a16:creationId xmlns:a16="http://schemas.microsoft.com/office/drawing/2014/main" id="{22352D29-DAF4-4390-84BF-2A8A3ED15DFD}"/>
              </a:ext>
            </a:extLst>
          </p:cNvPr>
          <p:cNvGraphicFramePr/>
          <p:nvPr>
            <p:extLst>
              <p:ext uri="{D42A27DB-BD31-4B8C-83A1-F6EECF244321}">
                <p14:modId xmlns:p14="http://schemas.microsoft.com/office/powerpoint/2010/main" val="431446318"/>
              </p:ext>
            </p:extLst>
          </p:nvPr>
        </p:nvGraphicFramePr>
        <p:xfrm>
          <a:off x="11947358" y="427527"/>
          <a:ext cx="5356725" cy="2811039"/>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descr="Chart, pie chart&#10;&#10;Description automatically generated">
            <a:extLst>
              <a:ext uri="{FF2B5EF4-FFF2-40B4-BE49-F238E27FC236}">
                <a16:creationId xmlns:a16="http://schemas.microsoft.com/office/drawing/2014/main" id="{0442D093-FEE9-4F42-ADE6-0C1A01CB7724}"/>
              </a:ext>
            </a:extLst>
          </p:cNvPr>
          <p:cNvPicPr>
            <a:picLocks noChangeAspect="1"/>
          </p:cNvPicPr>
          <p:nvPr/>
        </p:nvPicPr>
        <p:blipFill>
          <a:blip r:embed="rId5"/>
          <a:stretch>
            <a:fillRect/>
          </a:stretch>
        </p:blipFill>
        <p:spPr>
          <a:xfrm>
            <a:off x="7067575" y="364593"/>
            <a:ext cx="4879783" cy="4930090"/>
          </a:xfrm>
          <a:prstGeom prst="rect">
            <a:avLst/>
          </a:prstGeom>
        </p:spPr>
      </p:pic>
      <p:sp>
        <p:nvSpPr>
          <p:cNvPr id="9" name="Frame 8">
            <a:extLst>
              <a:ext uri="{FF2B5EF4-FFF2-40B4-BE49-F238E27FC236}">
                <a16:creationId xmlns:a16="http://schemas.microsoft.com/office/drawing/2014/main" id="{9CB1A6D7-C341-4660-B6F9-1F44F55213C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FCBACDC9-22EC-4EE6-A108-DBF1F32A9BA7}"/>
              </a:ext>
            </a:extLst>
          </p:cNvPr>
          <p:cNvSpPr>
            <a:spLocks noGrp="1"/>
          </p:cNvSpPr>
          <p:nvPr>
            <p:ph type="title"/>
          </p:nvPr>
        </p:nvSpPr>
        <p:spPr>
          <a:xfrm>
            <a:off x="617707" y="246974"/>
            <a:ext cx="5853416" cy="952240"/>
          </a:xfrm>
        </p:spPr>
        <p:txBody>
          <a:bodyPr>
            <a:normAutofit fontScale="90000"/>
          </a:bodyPr>
          <a:lstStyle/>
          <a:p>
            <a:pPr algn="ctr"/>
            <a:r>
              <a:rPr lang="en-US" b="1" dirty="0">
                <a:solidFill>
                  <a:srgbClr val="C00000"/>
                </a:solidFill>
                <a:latin typeface="#9Slide07 IcielBC Cubano Normal" panose="00000500000000000000" pitchFamily="2" charset="0"/>
              </a:rPr>
              <a:t>CHUYÊN GIA LÊN TIẾNG</a:t>
            </a:r>
          </a:p>
        </p:txBody>
      </p:sp>
      <p:sp>
        <p:nvSpPr>
          <p:cNvPr id="11" name="TextBox 10">
            <a:extLst>
              <a:ext uri="{FF2B5EF4-FFF2-40B4-BE49-F238E27FC236}">
                <a16:creationId xmlns:a16="http://schemas.microsoft.com/office/drawing/2014/main" id="{6EC97DB8-FAF9-4379-8C7A-2FC54D6FD18A}"/>
              </a:ext>
            </a:extLst>
          </p:cNvPr>
          <p:cNvSpPr txBox="1"/>
          <p:nvPr/>
        </p:nvSpPr>
        <p:spPr>
          <a:xfrm>
            <a:off x="366025" y="5452583"/>
            <a:ext cx="8670552" cy="980910"/>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latin typeface="Roboto" panose="02000000000000000000" pitchFamily="2" charset="0"/>
                <a:ea typeface="Roboto" panose="02000000000000000000" pitchFamily="2" charset="0"/>
                <a:cs typeface="Roboto" panose="02000000000000000000" pitchFamily="2" charset="0"/>
              </a:rPr>
              <a:t>Đọc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thông</a:t>
            </a:r>
            <a:r>
              <a:rPr lang="en-US" sz="2600" b="1" dirty="0">
                <a:latin typeface="Roboto" panose="02000000000000000000" pitchFamily="2" charset="0"/>
                <a:ea typeface="Roboto" panose="02000000000000000000" pitchFamily="2" charset="0"/>
                <a:cs typeface="Roboto" panose="02000000000000000000" pitchFamily="2" charset="0"/>
              </a:rPr>
              <a:t> tin </a:t>
            </a:r>
            <a:r>
              <a:rPr lang="en-US" sz="2600" b="1" dirty="0" err="1">
                <a:latin typeface="Roboto" panose="02000000000000000000" pitchFamily="2" charset="0"/>
                <a:ea typeface="Roboto" panose="02000000000000000000" pitchFamily="2" charset="0"/>
                <a:cs typeface="Roboto" panose="02000000000000000000" pitchFamily="2" charset="0"/>
              </a:rPr>
              <a:t>và</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quan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sát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biểu</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đồ</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hãy</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rút</a:t>
            </a:r>
            <a:r>
              <a:rPr lang="en-US" sz="2600" b="1" dirty="0">
                <a:latin typeface="Roboto" panose="02000000000000000000" pitchFamily="2" charset="0"/>
                <a:ea typeface="Roboto" panose="02000000000000000000" pitchFamily="2" charset="0"/>
                <a:cs typeface="Roboto" panose="02000000000000000000" pitchFamily="2" charset="0"/>
              </a:rPr>
              <a:t> ra </a:t>
            </a:r>
            <a:r>
              <a:rPr lang="en-US" sz="2600" b="1" dirty="0" err="1">
                <a:latin typeface="Roboto" panose="02000000000000000000" pitchFamily="2" charset="0"/>
                <a:ea typeface="Roboto" panose="02000000000000000000" pitchFamily="2" charset="0"/>
                <a:cs typeface="Roboto" panose="02000000000000000000" pitchFamily="2" charset="0"/>
              </a:rPr>
              <a:t>kết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luận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về</a:t>
            </a:r>
            <a:r>
              <a:rPr lang="en-US" sz="2600" b="1" dirty="0">
                <a:latin typeface="Roboto" panose="02000000000000000000" pitchFamily="2" charset="0"/>
                <a:ea typeface="Roboto" panose="02000000000000000000" pitchFamily="2" charset="0"/>
                <a:cs typeface="Roboto" panose="02000000000000000000" pitchFamily="2" charset="0"/>
              </a:rPr>
              <a:t> 2 </a:t>
            </a:r>
            <a:r>
              <a:rPr lang="en-US" sz="2600" b="1" dirty="0" err="1">
                <a:latin typeface="Roboto" panose="02000000000000000000" pitchFamily="2" charset="0"/>
                <a:ea typeface="Roboto" panose="02000000000000000000" pitchFamily="2" charset="0"/>
                <a:cs typeface="Roboto" panose="02000000000000000000" pitchFamily="2" charset="0"/>
              </a:rPr>
              <a:t>nhóm</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dân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cư</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chính</a:t>
            </a:r>
            <a:r>
              <a:rPr lang="en-US" sz="2600" b="1" dirty="0">
                <a:latin typeface="Roboto" panose="02000000000000000000" pitchFamily="2" charset="0"/>
                <a:ea typeface="Roboto" panose="02000000000000000000" pitchFamily="2" charset="0"/>
                <a:cs typeface="Roboto" panose="02000000000000000000" pitchFamily="2" charset="0"/>
              </a:rPr>
              <a:t> ở </a:t>
            </a:r>
            <a:r>
              <a:rPr lang="en-US" sz="2600" b="1" dirty="0" err="1">
                <a:latin typeface="Roboto" panose="02000000000000000000" pitchFamily="2" charset="0"/>
                <a:ea typeface="Roboto" panose="02000000000000000000" pitchFamily="2" charset="0"/>
                <a:cs typeface="Roboto" panose="02000000000000000000" pitchFamily="2" charset="0"/>
              </a:rPr>
              <a:t>nước</a:t>
            </a:r>
            <a:r>
              <a:rPr lang="en-US" sz="2600" b="1" dirty="0">
                <a:latin typeface="Roboto" panose="02000000000000000000" pitchFamily="2" charset="0"/>
                <a:ea typeface="Roboto" panose="02000000000000000000" pitchFamily="2" charset="0"/>
                <a:cs typeface="Roboto" panose="02000000000000000000" pitchFamily="2" charset="0"/>
              </a:rPr>
              <a:t> ta </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pic>
        <p:nvPicPr>
          <p:cNvPr id="13" name="2 Minute Timer (Nho)">
            <a:hlinkClick r:id="" action="ppaction://media"/>
            <a:extLst>
              <a:ext uri="{FF2B5EF4-FFF2-40B4-BE49-F238E27FC236}">
                <a16:creationId xmlns:a16="http://schemas.microsoft.com/office/drawing/2014/main" id="{36F608D7-E7FD-4057-91CC-4A6EB46BE1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62421" y="5453490"/>
            <a:ext cx="1743589" cy="980003"/>
          </a:xfrm>
          <a:prstGeom prst="rect">
            <a:avLst/>
          </a:prstGeom>
        </p:spPr>
      </p:pic>
    </p:spTree>
    <p:extLst>
      <p:ext uri="{BB962C8B-B14F-4D97-AF65-F5344CB8AC3E}">
        <p14:creationId xmlns:p14="http://schemas.microsoft.com/office/powerpoint/2010/main" val="30912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3"/>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3"/>
                                        </p:tgtEl>
                                      </p:cBhvr>
                                    </p:cmd>
                                  </p:childTnLst>
                                </p:cTn>
                              </p:par>
                            </p:childTnLst>
                          </p:cTn>
                        </p:par>
                      </p:childTnLst>
                    </p:cTn>
                  </p:par>
                </p:childTnLst>
              </p:cTn>
              <p:nextCondLst>
                <p:cond evt="onClick" delay="0">
                  <p:tgtEl>
                    <p:spTgt spid="13"/>
                  </p:tgtEl>
                </p:cond>
              </p:nextCondLst>
            </p:seq>
            <p:video>
              <p:cMediaNode vol="80000">
                <p:cTn id="28" fill="hold" display="0">
                  <p:stCondLst>
                    <p:cond delay="indefinite"/>
                  </p:stCondLst>
                </p:cTn>
                <p:tgtEl>
                  <p:spTgt spid="13"/>
                </p:tgtEl>
              </p:cMediaNode>
            </p:video>
          </p:childTnLst>
        </p:cTn>
      </p:par>
    </p:tnLst>
    <p:bldLst>
      <p:bldP spid="5"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Thắng cố thức ngon của người H&amp;#39;mông khi du lịch Sapa - ChuduInfo">
            <a:extLst>
              <a:ext uri="{FF2B5EF4-FFF2-40B4-BE49-F238E27FC236}">
                <a16:creationId xmlns:a16="http://schemas.microsoft.com/office/drawing/2014/main" id="{E5DBF8F0-BA3D-4508-B67A-0BD1812C2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2" r="39919" b="1"/>
          <a:stretch/>
        </p:blipFill>
        <p:spPr bwMode="auto">
          <a:xfrm>
            <a:off x="286366"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ơm lam Sapa -Gói cả núi rừng vào trong! - Checkin Travel">
            <a:extLst>
              <a:ext uri="{FF2B5EF4-FFF2-40B4-BE49-F238E27FC236}">
                <a16:creationId xmlns:a16="http://schemas.microsoft.com/office/drawing/2014/main" id="{9B34C6A2-DE5F-445A-B183-E3F0C08DE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48" r="26950" b="-2"/>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ìm hiểu về ý nghĩa và cách gói bánh chưng gù Hà Giang">
            <a:extLst>
              <a:ext uri="{FF2B5EF4-FFF2-40B4-BE49-F238E27FC236}">
                <a16:creationId xmlns:a16="http://schemas.microsoft.com/office/drawing/2014/main" id="{508787C2-676F-4047-B790-40EA44A1E4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92" r="18072" b="-2"/>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ịt Trâu Gác Bếp bị mốc có ăn được không?">
            <a:extLst>
              <a:ext uri="{FF2B5EF4-FFF2-40B4-BE49-F238E27FC236}">
                <a16:creationId xmlns:a16="http://schemas.microsoft.com/office/drawing/2014/main" id="{DC85F16F-E872-4607-9594-F94E9A7056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19" r="4458"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FC54AA42-7018-4747-9896-7F62EC96E32C}"/>
              </a:ext>
            </a:extLst>
          </p:cNvPr>
          <p:cNvSpPr txBox="1">
            <a:spLocks/>
          </p:cNvSpPr>
          <p:nvPr/>
        </p:nvSpPr>
        <p:spPr>
          <a:xfrm>
            <a:off x="185846" y="5881816"/>
            <a:ext cx="11809422" cy="7229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rgbClr val="FFFF00"/>
                </a:solidFill>
                <a:latin typeface="#9Slide07 IcielBC Cubano Normal" panose="00000500000000000000" pitchFamily="2" charset="0"/>
              </a:rPr>
              <a:t>Trong</a:t>
            </a:r>
            <a:r>
              <a:rPr lang="en-US" sz="4000" b="1" dirty="0">
                <a:solidFill>
                  <a:srgbClr val="FFFF00"/>
                </a:solidFill>
                <a:latin typeface="#9Slide07 IcielBC Cubano Normal" panose="00000500000000000000" pitchFamily="2" charset="0"/>
              </a:rPr>
              <a:t> </a:t>
            </a:r>
            <a:r>
              <a:rPr lang="en-US" sz="4000" b="1" dirty="0" err="1">
                <a:solidFill>
                  <a:srgbClr val="FFFF00"/>
                </a:solidFill>
                <a:latin typeface="#9Slide07 IcielBC Cubano Normal" panose="00000500000000000000" pitchFamily="2" charset="0"/>
              </a:rPr>
              <a:t>vòng</a:t>
            </a:r>
            <a:r>
              <a:rPr lang="en-US" sz="4000" b="1" dirty="0">
                <a:solidFill>
                  <a:srgbClr val="FFFF00"/>
                </a:solidFill>
                <a:latin typeface="#9Slide07 IcielBC Cubano Normal" panose="00000500000000000000" pitchFamily="2" charset="0"/>
              </a:rPr>
              <a:t> 1 </a:t>
            </a:r>
            <a:r>
              <a:rPr lang="en-US" sz="4000" b="1" dirty="0" err="1">
                <a:solidFill>
                  <a:srgbClr val="FFFF00"/>
                </a:solidFill>
                <a:latin typeface="#9Slide07 IcielBC Cubano Normal" panose="00000500000000000000" pitchFamily="2" charset="0"/>
              </a:rPr>
              <a:t>phút</a:t>
            </a:r>
            <a:r>
              <a:rPr lang="en-US" sz="4000" b="1" dirty="0">
                <a:solidFill>
                  <a:srgbClr val="FFFF00"/>
                </a:solidFill>
                <a:latin typeface="#9Slide07 IcielBC Cubano Normal" panose="00000500000000000000" pitchFamily="2" charset="0"/>
              </a:rPr>
              <a:t>, </a:t>
            </a:r>
            <a:r>
              <a:rPr lang="en-US" sz="4000" b="1" dirty="0" err="1">
                <a:solidFill>
                  <a:srgbClr val="FFFF00"/>
                </a:solidFill>
                <a:latin typeface="#9Slide07 IcielBC Cubano Normal" panose="00000500000000000000" pitchFamily="2" charset="0"/>
              </a:rPr>
              <a:t>ghi</a:t>
            </a:r>
            <a:r>
              <a:rPr lang="en-US" sz="4000" b="1" dirty="0">
                <a:solidFill>
                  <a:srgbClr val="FFFF00"/>
                </a:solidFill>
                <a:latin typeface="#9Slide07 IcielBC Cubano Normal" panose="00000500000000000000" pitchFamily="2" charset="0"/>
              </a:rPr>
              <a:t> </a:t>
            </a:r>
            <a:r>
              <a:rPr lang="en-US" sz="4000" b="1" dirty="0" err="1">
                <a:solidFill>
                  <a:srgbClr val="FFFF00"/>
                </a:solidFill>
                <a:latin typeface="#9Slide07 IcielBC Cubano Normal" panose="00000500000000000000" pitchFamily="2" charset="0"/>
              </a:rPr>
              <a:t>tên</a:t>
            </a:r>
            <a:r>
              <a:rPr lang="en-US" sz="4000" b="1" dirty="0">
                <a:solidFill>
                  <a:srgbClr val="FFFF00"/>
                </a:solidFill>
                <a:latin typeface="#9Slide07 IcielBC Cubano Normal" panose="00000500000000000000" pitchFamily="2" charset="0"/>
              </a:rPr>
              <a:t> </a:t>
            </a:r>
            <a:r>
              <a:rPr lang="en-US" sz="4000" b="1" dirty="0" err="1">
                <a:solidFill>
                  <a:srgbClr val="FFFF00"/>
                </a:solidFill>
                <a:latin typeface="#9Slide07 IcielBC Cubano Normal" panose="00000500000000000000" pitchFamily="2" charset="0"/>
              </a:rPr>
              <a:t>các</a:t>
            </a:r>
            <a:r>
              <a:rPr lang="en-US" sz="4000" b="1" dirty="0">
                <a:solidFill>
                  <a:srgbClr val="FFFF00"/>
                </a:solidFill>
                <a:latin typeface="#9Slide07 IcielBC Cubano Normal" panose="00000500000000000000" pitchFamily="2" charset="0"/>
              </a:rPr>
              <a:t> </a:t>
            </a:r>
            <a:r>
              <a:rPr lang="en-US" sz="4000" b="1" dirty="0" err="1">
                <a:solidFill>
                  <a:srgbClr val="FFFF00"/>
                </a:solidFill>
                <a:latin typeface="#9Slide07 IcielBC Cubano Normal" panose="00000500000000000000" pitchFamily="2" charset="0"/>
              </a:rPr>
              <a:t>món</a:t>
            </a:r>
            <a:r>
              <a:rPr lang="en-US" sz="4000" b="1" dirty="0">
                <a:solidFill>
                  <a:srgbClr val="FFFF00"/>
                </a:solidFill>
                <a:latin typeface="#9Slide07 IcielBC Cubano Normal" panose="00000500000000000000" pitchFamily="2" charset="0"/>
              </a:rPr>
              <a:t> </a:t>
            </a:r>
            <a:r>
              <a:rPr lang="en-US" sz="4000" b="1" dirty="0" err="1">
                <a:solidFill>
                  <a:srgbClr val="FFFF00"/>
                </a:solidFill>
                <a:latin typeface="#9Slide07 IcielBC Cubano Normal" panose="00000500000000000000" pitchFamily="2" charset="0"/>
              </a:rPr>
              <a:t>ăn</a:t>
            </a:r>
            <a:endParaRPr lang="en-US" sz="4000" b="1" dirty="0">
              <a:solidFill>
                <a:srgbClr val="FFFF00"/>
              </a:solidFill>
              <a:latin typeface="#9Slide07 IcielBC Cubano Normal" panose="00000500000000000000" pitchFamily="2" charset="0"/>
            </a:endParaRPr>
          </a:p>
        </p:txBody>
      </p:sp>
      <p:sp>
        <p:nvSpPr>
          <p:cNvPr id="15" name="Title 1">
            <a:extLst>
              <a:ext uri="{FF2B5EF4-FFF2-40B4-BE49-F238E27FC236}">
                <a16:creationId xmlns:a16="http://schemas.microsoft.com/office/drawing/2014/main" id="{9437D37F-5BC0-436D-8216-B37ED7FE0AFE}"/>
              </a:ext>
            </a:extLst>
          </p:cNvPr>
          <p:cNvSpPr txBox="1">
            <a:spLocks/>
          </p:cNvSpPr>
          <p:nvPr/>
        </p:nvSpPr>
        <p:spPr>
          <a:xfrm>
            <a:off x="-240649" y="-392369"/>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chemeClr val="bg1"/>
                </a:solidFill>
                <a:latin typeface="#9Slide07 IcielBC Cubano Normal" panose="00000500000000000000" pitchFamily="2" charset="0"/>
              </a:rPr>
              <a:t>Thắng</a:t>
            </a:r>
            <a:r>
              <a:rPr lang="en-US" sz="4000" b="1" dirty="0">
                <a:solidFill>
                  <a:schemeClr val="bg1"/>
                </a:solidFill>
                <a:latin typeface="#9Slide07 IcielBC Cubano Normal" panose="00000500000000000000" pitchFamily="2" charset="0"/>
              </a:rPr>
              <a:t> </a:t>
            </a:r>
            <a:r>
              <a:rPr lang="en-US" sz="4000" b="1" dirty="0" err="1">
                <a:solidFill>
                  <a:schemeClr val="bg1"/>
                </a:solidFill>
                <a:latin typeface="#9Slide07 IcielBC Cubano Normal" panose="00000500000000000000" pitchFamily="2" charset="0"/>
              </a:rPr>
              <a:t>cố</a:t>
            </a:r>
            <a:endParaRPr lang="en-US" sz="4000" b="1" dirty="0">
              <a:solidFill>
                <a:schemeClr val="bg1"/>
              </a:solidFill>
              <a:latin typeface="#9Slide07 IcielBC Cubano Normal" panose="00000500000000000000" pitchFamily="2" charset="0"/>
            </a:endParaRPr>
          </a:p>
        </p:txBody>
      </p:sp>
      <p:sp>
        <p:nvSpPr>
          <p:cNvPr id="16" name="Title 1">
            <a:extLst>
              <a:ext uri="{FF2B5EF4-FFF2-40B4-BE49-F238E27FC236}">
                <a16:creationId xmlns:a16="http://schemas.microsoft.com/office/drawing/2014/main" id="{E3CA0C3C-E3CB-49BA-9524-49061963887C}"/>
              </a:ext>
            </a:extLst>
          </p:cNvPr>
          <p:cNvSpPr txBox="1">
            <a:spLocks/>
          </p:cNvSpPr>
          <p:nvPr/>
        </p:nvSpPr>
        <p:spPr>
          <a:xfrm>
            <a:off x="3625437" y="-228680"/>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chemeClr val="bg1">
                    <a:lumMod val="95000"/>
                  </a:schemeClr>
                </a:solidFill>
                <a:latin typeface="#9Slide07 IcielBC Cubano Normal" panose="00000500000000000000" pitchFamily="2" charset="0"/>
              </a:rPr>
              <a:t>Cơm</a:t>
            </a:r>
            <a:r>
              <a:rPr lang="en-US" sz="4000" b="1" dirty="0">
                <a:solidFill>
                  <a:schemeClr val="bg1">
                    <a:lumMod val="95000"/>
                  </a:schemeClr>
                </a:solidFill>
                <a:latin typeface="#9Slide07 IcielBC Cubano Normal" panose="00000500000000000000" pitchFamily="2" charset="0"/>
              </a:rPr>
              <a:t> lam</a:t>
            </a:r>
          </a:p>
        </p:txBody>
      </p:sp>
      <p:sp>
        <p:nvSpPr>
          <p:cNvPr id="17" name="Title 1">
            <a:extLst>
              <a:ext uri="{FF2B5EF4-FFF2-40B4-BE49-F238E27FC236}">
                <a16:creationId xmlns:a16="http://schemas.microsoft.com/office/drawing/2014/main" id="{6253D72D-67B1-41D6-AFD3-37F2F62594EC}"/>
              </a:ext>
            </a:extLst>
          </p:cNvPr>
          <p:cNvSpPr txBox="1">
            <a:spLocks/>
          </p:cNvSpPr>
          <p:nvPr/>
        </p:nvSpPr>
        <p:spPr>
          <a:xfrm>
            <a:off x="7716418" y="768311"/>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lumMod val="95000"/>
                  </a:schemeClr>
                </a:solidFill>
                <a:latin typeface="#9Slide07 IcielBC Cubano Normal" panose="00000500000000000000" pitchFamily="2" charset="0"/>
              </a:rPr>
              <a:t>Bánh </a:t>
            </a:r>
            <a:r>
              <a:rPr lang="en-US" sz="4000" b="1" dirty="0" err="1">
                <a:solidFill>
                  <a:schemeClr val="bg1">
                    <a:lumMod val="95000"/>
                  </a:schemeClr>
                </a:solidFill>
                <a:latin typeface="#9Slide07 IcielBC Cubano Normal" panose="00000500000000000000" pitchFamily="2" charset="0"/>
              </a:rPr>
              <a:t>chưng</a:t>
            </a:r>
            <a:r>
              <a:rPr lang="en-US" sz="4000" b="1" dirty="0">
                <a:solidFill>
                  <a:schemeClr val="bg1">
                    <a:lumMod val="95000"/>
                  </a:schemeClr>
                </a:solidFill>
                <a:latin typeface="#9Slide07 IcielBC Cubano Normal" panose="00000500000000000000" pitchFamily="2" charset="0"/>
              </a:rPr>
              <a:t> </a:t>
            </a:r>
            <a:r>
              <a:rPr lang="en-US" sz="4000" b="1" dirty="0" err="1">
                <a:solidFill>
                  <a:schemeClr val="bg1">
                    <a:lumMod val="95000"/>
                  </a:schemeClr>
                </a:solidFill>
                <a:latin typeface="#9Slide07 IcielBC Cubano Normal" panose="00000500000000000000" pitchFamily="2" charset="0"/>
              </a:rPr>
              <a:t>gù</a:t>
            </a:r>
            <a:endParaRPr lang="en-US" sz="4000" b="1" dirty="0">
              <a:solidFill>
                <a:schemeClr val="bg1">
                  <a:lumMod val="95000"/>
                </a:schemeClr>
              </a:solidFill>
              <a:latin typeface="#9Slide07 IcielBC Cubano Normal" panose="00000500000000000000" pitchFamily="2" charset="0"/>
            </a:endParaRPr>
          </a:p>
        </p:txBody>
      </p:sp>
      <p:sp>
        <p:nvSpPr>
          <p:cNvPr id="18" name="Title 1">
            <a:extLst>
              <a:ext uri="{FF2B5EF4-FFF2-40B4-BE49-F238E27FC236}">
                <a16:creationId xmlns:a16="http://schemas.microsoft.com/office/drawing/2014/main" id="{93843343-45CF-4FBB-89E4-B5456F64FBD1}"/>
              </a:ext>
            </a:extLst>
          </p:cNvPr>
          <p:cNvSpPr txBox="1">
            <a:spLocks/>
          </p:cNvSpPr>
          <p:nvPr/>
        </p:nvSpPr>
        <p:spPr>
          <a:xfrm>
            <a:off x="7716418" y="4101345"/>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bg1">
                    <a:lumMod val="95000"/>
                  </a:schemeClr>
                </a:solidFill>
                <a:latin typeface="#9Slide07 IcielBC Cubano Normal" panose="00000500000000000000" pitchFamily="2" charset="0"/>
              </a:rPr>
              <a:t>Thịt</a:t>
            </a:r>
            <a:r>
              <a:rPr lang="en-US" sz="3200" b="1" dirty="0">
                <a:solidFill>
                  <a:schemeClr val="bg1">
                    <a:lumMod val="95000"/>
                  </a:schemeClr>
                </a:solidFill>
                <a:latin typeface="#9Slide07 IcielBC Cubano Normal" panose="00000500000000000000" pitchFamily="2" charset="0"/>
              </a:rPr>
              <a:t> </a:t>
            </a:r>
            <a:r>
              <a:rPr lang="en-US" sz="3200" b="1" dirty="0" err="1">
                <a:solidFill>
                  <a:schemeClr val="bg1">
                    <a:lumMod val="95000"/>
                  </a:schemeClr>
                </a:solidFill>
                <a:latin typeface="#9Slide07 IcielBC Cubano Normal" panose="00000500000000000000" pitchFamily="2" charset="0"/>
              </a:rPr>
              <a:t>trâu</a:t>
            </a:r>
            <a:r>
              <a:rPr lang="en-US" sz="3200" b="1" dirty="0">
                <a:solidFill>
                  <a:schemeClr val="bg1">
                    <a:lumMod val="95000"/>
                  </a:schemeClr>
                </a:solidFill>
                <a:latin typeface="#9Slide07 IcielBC Cubano Normal" panose="00000500000000000000" pitchFamily="2" charset="0"/>
              </a:rPr>
              <a:t> </a:t>
            </a:r>
            <a:r>
              <a:rPr lang="en-US" sz="3200" b="1" dirty="0" err="1">
                <a:solidFill>
                  <a:schemeClr val="bg1">
                    <a:lumMod val="95000"/>
                  </a:schemeClr>
                </a:solidFill>
                <a:latin typeface="#9Slide07 IcielBC Cubano Normal" panose="00000500000000000000" pitchFamily="2" charset="0"/>
              </a:rPr>
              <a:t>gác</a:t>
            </a:r>
            <a:r>
              <a:rPr lang="en-US" sz="3200" b="1" dirty="0">
                <a:solidFill>
                  <a:schemeClr val="bg1">
                    <a:lumMod val="95000"/>
                  </a:schemeClr>
                </a:solidFill>
                <a:latin typeface="#9Slide07 IcielBC Cubano Normal" panose="00000500000000000000" pitchFamily="2" charset="0"/>
              </a:rPr>
              <a:t> </a:t>
            </a:r>
            <a:r>
              <a:rPr lang="en-US" sz="3200" b="1" dirty="0" err="1">
                <a:solidFill>
                  <a:schemeClr val="bg1">
                    <a:lumMod val="95000"/>
                  </a:schemeClr>
                </a:solidFill>
                <a:latin typeface="#9Slide07 IcielBC Cubano Normal" panose="00000500000000000000" pitchFamily="2" charset="0"/>
              </a:rPr>
              <a:t>bếp</a:t>
            </a:r>
            <a:endParaRPr lang="en-US" sz="3200" b="1" dirty="0">
              <a:solidFill>
                <a:schemeClr val="bg1">
                  <a:lumMod val="95000"/>
                </a:schemeClr>
              </a:solidFill>
              <a:latin typeface="#9Slide07 IcielBC Cubano Normal" panose="00000500000000000000" pitchFamily="2" charset="0"/>
            </a:endParaRPr>
          </a:p>
        </p:txBody>
      </p:sp>
    </p:spTree>
    <p:extLst>
      <p:ext uri="{BB962C8B-B14F-4D97-AF65-F5344CB8AC3E}">
        <p14:creationId xmlns:p14="http://schemas.microsoft.com/office/powerpoint/2010/main" val="95396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Việt Nam có những nhạc cụ truyền thống nổi tiếng nào?">
            <a:extLst>
              <a:ext uri="{FF2B5EF4-FFF2-40B4-BE49-F238E27FC236}">
                <a16:creationId xmlns:a16="http://schemas.microsoft.com/office/drawing/2014/main" id="{6B28D461-8057-4DA0-A37E-0AA351B19E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8" r="3" b="29222"/>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op 10 địa chỉ bán đồ thổ cẩm tốt nhất Sa Pa (Lào Cai) - sakurafashion.vn">
            <a:extLst>
              <a:ext uri="{FF2B5EF4-FFF2-40B4-BE49-F238E27FC236}">
                <a16:creationId xmlns:a16="http://schemas.microsoft.com/office/drawing/2014/main" id="{99062AAB-7653-4894-BD84-FAF7212DA4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65" r="-3" b="2665"/>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Nhà Rông, niềm kiêu hãnh của người dân Tây Nguyên - Kênh truyền hình Đài  Tiếng nói Việt Nam - VOVTV">
            <a:extLst>
              <a:ext uri="{FF2B5EF4-FFF2-40B4-BE49-F238E27FC236}">
                <a16:creationId xmlns:a16="http://schemas.microsoft.com/office/drawing/2014/main" id="{39CC1781-1A30-4F27-9F56-E2ABDB8F0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9" b="435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Làng gốm Bàu Trúc - Nét đặc trưng văn hóa truyền thống dân tộc Chăm -  ChuduInfo">
            <a:extLst>
              <a:ext uri="{FF2B5EF4-FFF2-40B4-BE49-F238E27FC236}">
                <a16:creationId xmlns:a16="http://schemas.microsoft.com/office/drawing/2014/main" id="{33C24DDD-0038-420F-AE3A-F8DD85F7DB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64" r="1" b="3986"/>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7C3DEF6-F4D7-4684-B4D4-BB2594E3C506}"/>
              </a:ext>
            </a:extLst>
          </p:cNvPr>
          <p:cNvSpPr txBox="1"/>
          <p:nvPr/>
        </p:nvSpPr>
        <p:spPr>
          <a:xfrm>
            <a:off x="2453834" y="0"/>
            <a:ext cx="4479401" cy="520784"/>
          </a:xfrm>
          <a:prstGeom prst="rect">
            <a:avLst/>
          </a:prstGeom>
          <a:noFill/>
        </p:spPr>
        <p:txBody>
          <a:bodyPr wrap="square">
            <a:spAutoFit/>
          </a:bodyPr>
          <a:lstStyle/>
          <a:p>
            <a:pPr marL="0" marR="0" indent="0" algn="just">
              <a:lnSpc>
                <a:spcPct val="115000"/>
              </a:lnSpc>
              <a:spcBef>
                <a:spcPts val="0"/>
              </a:spcBef>
              <a:spcAft>
                <a:spcPts val="0"/>
              </a:spcAft>
            </a:pP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Em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biết</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được</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sản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phẩm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nào</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434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ưới bóng nhà rông - Báo Gia Lai điện tử - Tin nhanh - Chính xác">
            <a:extLst>
              <a:ext uri="{FF2B5EF4-FFF2-40B4-BE49-F238E27FC236}">
                <a16:creationId xmlns:a16="http://schemas.microsoft.com/office/drawing/2014/main" id="{B0B43971-70BF-468C-9C0E-AAA4000BC2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7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0F9622-491D-4DB8-A227-EC7165806251}"/>
              </a:ext>
            </a:extLst>
          </p:cNvPr>
          <p:cNvSpPr txBox="1"/>
          <p:nvPr/>
        </p:nvSpPr>
        <p:spPr>
          <a:xfrm>
            <a:off x="20" y="0"/>
            <a:ext cx="12191980" cy="1441036"/>
          </a:xfrm>
          <a:prstGeom prst="rect">
            <a:avLst/>
          </a:prstGeom>
          <a:noFill/>
        </p:spPr>
        <p:txBody>
          <a:bodyPr wrap="square">
            <a:spAutoFit/>
          </a:bodyPr>
          <a:lstStyle/>
          <a:p>
            <a:pPr marL="0" marR="0" indent="0" algn="just">
              <a:lnSpc>
                <a:spcPct val="115000"/>
              </a:lnSpc>
              <a:spcBef>
                <a:spcPts val="0"/>
              </a:spcBef>
              <a:spcAft>
                <a:spcPts val="0"/>
              </a:spcAft>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Eric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muốn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tìm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hiểu</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1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dân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tộc</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Số</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lẻ</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tìm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hiểu</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về</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người</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Kinh</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và</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số</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chẵn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là</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DTTS</a:t>
            </a:r>
          </a:p>
          <a:p>
            <a:pPr marL="0" marR="0" indent="0" algn="just">
              <a:lnSpc>
                <a:spcPct val="115000"/>
              </a:lnSpc>
              <a:spcBef>
                <a:spcPts val="0"/>
              </a:spcBef>
              <a:spcAft>
                <a:spcPts val="0"/>
              </a:spcAft>
            </a:pP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Em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hãy</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chuẩn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bị</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5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phút</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để</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chia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sẻ</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cho</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bạn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nhé</a:t>
            </a:r>
            <a:endParaRPr lang="en-US" sz="26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marR="0" indent="0" algn="just">
              <a:lnSpc>
                <a:spcPct val="115000"/>
              </a:lnSpc>
              <a:spcBef>
                <a:spcPts val="0"/>
              </a:spcBef>
              <a:spcAft>
                <a:spcPts val="0"/>
              </a:spcAft>
            </a:pPr>
            <a:r>
              <a:rPr lang="en-US" sz="2600" b="1" dirty="0" err="1">
                <a:solidFill>
                  <a:srgbClr val="FFFF00"/>
                </a:solidFill>
                <a:effectLst/>
                <a:latin typeface="Roboto" panose="02000000000000000000" pitchFamily="2" charset="0"/>
                <a:ea typeface="Roboto" panose="02000000000000000000" pitchFamily="2" charset="0"/>
                <a:cs typeface="Roboto" panose="02000000000000000000" pitchFamily="2" charset="0"/>
              </a:rPr>
              <a:t>Nội</a:t>
            </a:r>
            <a:r>
              <a:rPr lang="en-US" sz="2600" b="1" dirty="0">
                <a:solidFill>
                  <a:srgbClr val="FFFF00"/>
                </a:solidFill>
                <a:effectLst/>
                <a:latin typeface="Roboto" panose="02000000000000000000" pitchFamily="2" charset="0"/>
                <a:ea typeface="Roboto" panose="02000000000000000000" pitchFamily="2" charset="0"/>
                <a:cs typeface="Roboto" panose="02000000000000000000" pitchFamily="2" charset="0"/>
              </a:rPr>
              <a:t> dung</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Dân</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tộc</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nơi</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cư</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trú</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dân</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số</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văn</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hóa</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đặc</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trưng</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trong</a:t>
            </a:r>
            <a:r>
              <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1 </a:t>
            </a:r>
            <a:r>
              <a:rPr lang="en-US" sz="26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phút</a:t>
            </a:r>
            <a:endPar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056833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6D135D9-1A18-46EA-8E13-83E0B131A21C}"/>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descr="Việt Nam có những nhạc cụ truyền thống nổi tiếng nào?">
            <a:extLst>
              <a:ext uri="{FF2B5EF4-FFF2-40B4-BE49-F238E27FC236}">
                <a16:creationId xmlns:a16="http://schemas.microsoft.com/office/drawing/2014/main" id="{4A94E1D8-81C2-45C0-A823-690C67D168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967" t="29601" r="51518" b="36295"/>
          <a:stretch/>
        </p:blipFill>
        <p:spPr bwMode="auto">
          <a:xfrm>
            <a:off x="561606" y="345381"/>
            <a:ext cx="1459900" cy="1467561"/>
          </a:xfrm>
          <a:custGeom>
            <a:avLst/>
            <a:gdLst>
              <a:gd name="connsiteX0" fmla="*/ 1064871 w 2129742"/>
              <a:gd name="connsiteY0" fmla="*/ 0 h 2140918"/>
              <a:gd name="connsiteX1" fmla="*/ 2129742 w 2129742"/>
              <a:gd name="connsiteY1" fmla="*/ 1070459 h 2140918"/>
              <a:gd name="connsiteX2" fmla="*/ 1064871 w 2129742"/>
              <a:gd name="connsiteY2" fmla="*/ 2140918 h 2140918"/>
              <a:gd name="connsiteX3" fmla="*/ 0 w 2129742"/>
              <a:gd name="connsiteY3" fmla="*/ 1070459 h 2140918"/>
              <a:gd name="connsiteX4" fmla="*/ 1064871 w 2129742"/>
              <a:gd name="connsiteY4" fmla="*/ 0 h 214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42" h="2140918">
                <a:moveTo>
                  <a:pt x="1064871" y="0"/>
                </a:moveTo>
                <a:cubicBezTo>
                  <a:pt x="1652983" y="0"/>
                  <a:pt x="2129742" y="479261"/>
                  <a:pt x="2129742" y="1070459"/>
                </a:cubicBezTo>
                <a:cubicBezTo>
                  <a:pt x="2129742" y="1661657"/>
                  <a:pt x="1652983" y="2140918"/>
                  <a:pt x="1064871" y="2140918"/>
                </a:cubicBezTo>
                <a:cubicBezTo>
                  <a:pt x="476759" y="2140918"/>
                  <a:pt x="0" y="1661657"/>
                  <a:pt x="0" y="1070459"/>
                </a:cubicBezTo>
                <a:cubicBezTo>
                  <a:pt x="0" y="479261"/>
                  <a:pt x="476759" y="0"/>
                  <a:pt x="1064871" y="0"/>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descr="Top 10 địa chỉ bán đồ thổ cẩm tốt nhất Sa Pa (Lào Cai) - sakurafashion.vn">
            <a:extLst>
              <a:ext uri="{FF2B5EF4-FFF2-40B4-BE49-F238E27FC236}">
                <a16:creationId xmlns:a16="http://schemas.microsoft.com/office/drawing/2014/main" id="{A95FC168-1D7B-45B1-8C4B-0963B73B2B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03" t="35878" r="46202" b="22991"/>
          <a:stretch/>
        </p:blipFill>
        <p:spPr bwMode="auto">
          <a:xfrm>
            <a:off x="515778" y="4928804"/>
            <a:ext cx="1559219" cy="1559219"/>
          </a:xfrm>
          <a:custGeom>
            <a:avLst/>
            <a:gdLst>
              <a:gd name="connsiteX0" fmla="*/ 949124 w 1898248"/>
              <a:gd name="connsiteY0" fmla="*/ 0 h 1898248"/>
              <a:gd name="connsiteX1" fmla="*/ 1898248 w 1898248"/>
              <a:gd name="connsiteY1" fmla="*/ 949124 h 1898248"/>
              <a:gd name="connsiteX2" fmla="*/ 949124 w 1898248"/>
              <a:gd name="connsiteY2" fmla="*/ 1898248 h 1898248"/>
              <a:gd name="connsiteX3" fmla="*/ 0 w 1898248"/>
              <a:gd name="connsiteY3" fmla="*/ 949124 h 1898248"/>
              <a:gd name="connsiteX4" fmla="*/ 949124 w 1898248"/>
              <a:gd name="connsiteY4" fmla="*/ 0 h 189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248" h="1898248">
                <a:moveTo>
                  <a:pt x="949124" y="0"/>
                </a:moveTo>
                <a:cubicBezTo>
                  <a:pt x="1473311" y="0"/>
                  <a:pt x="1898248" y="424937"/>
                  <a:pt x="1898248" y="949124"/>
                </a:cubicBezTo>
                <a:cubicBezTo>
                  <a:pt x="1898248" y="1473311"/>
                  <a:pt x="1473311" y="1898248"/>
                  <a:pt x="949124" y="1898248"/>
                </a:cubicBezTo>
                <a:cubicBezTo>
                  <a:pt x="424937" y="1898248"/>
                  <a:pt x="0" y="1473311"/>
                  <a:pt x="0" y="949124"/>
                </a:cubicBezTo>
                <a:cubicBezTo>
                  <a:pt x="0" y="424937"/>
                  <a:pt x="424937" y="0"/>
                  <a:pt x="949124"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descr="Nhà Rông, niềm kiêu hãnh của người dân Tây Nguyên - Kênh truyền hình Đài  Tiếng nói Việt Nam - VOVTV">
            <a:extLst>
              <a:ext uri="{FF2B5EF4-FFF2-40B4-BE49-F238E27FC236}">
                <a16:creationId xmlns:a16="http://schemas.microsoft.com/office/drawing/2014/main" id="{8004FF7E-6A5C-4CC4-85E3-396D02F662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69" t="46289" r="62632" b="13028"/>
          <a:stretch/>
        </p:blipFill>
        <p:spPr bwMode="auto">
          <a:xfrm>
            <a:off x="508117" y="3397189"/>
            <a:ext cx="1467561" cy="1467561"/>
          </a:xfrm>
          <a:custGeom>
            <a:avLst/>
            <a:gdLst>
              <a:gd name="connsiteX0" fmla="*/ 949124 w 1898248"/>
              <a:gd name="connsiteY0" fmla="*/ 0 h 1898248"/>
              <a:gd name="connsiteX1" fmla="*/ 1898248 w 1898248"/>
              <a:gd name="connsiteY1" fmla="*/ 949124 h 1898248"/>
              <a:gd name="connsiteX2" fmla="*/ 949124 w 1898248"/>
              <a:gd name="connsiteY2" fmla="*/ 1898248 h 1898248"/>
              <a:gd name="connsiteX3" fmla="*/ 0 w 1898248"/>
              <a:gd name="connsiteY3" fmla="*/ 949124 h 1898248"/>
              <a:gd name="connsiteX4" fmla="*/ 949124 w 1898248"/>
              <a:gd name="connsiteY4" fmla="*/ 0 h 189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248" h="1898248">
                <a:moveTo>
                  <a:pt x="949124" y="0"/>
                </a:moveTo>
                <a:cubicBezTo>
                  <a:pt x="1473311" y="0"/>
                  <a:pt x="1898248" y="424937"/>
                  <a:pt x="1898248" y="949124"/>
                </a:cubicBezTo>
                <a:cubicBezTo>
                  <a:pt x="1898248" y="1473311"/>
                  <a:pt x="1473311" y="1898248"/>
                  <a:pt x="949124" y="1898248"/>
                </a:cubicBezTo>
                <a:cubicBezTo>
                  <a:pt x="424937" y="1898248"/>
                  <a:pt x="0" y="1473311"/>
                  <a:pt x="0" y="949124"/>
                </a:cubicBezTo>
                <a:cubicBezTo>
                  <a:pt x="0" y="424937"/>
                  <a:pt x="424937" y="0"/>
                  <a:pt x="949124"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Làng gốm Bàu Trúc - Nét đặc trưng văn hóa truyền thống dân tộc Chăm -  ChuduInfo">
            <a:extLst>
              <a:ext uri="{FF2B5EF4-FFF2-40B4-BE49-F238E27FC236}">
                <a16:creationId xmlns:a16="http://schemas.microsoft.com/office/drawing/2014/main" id="{7A00C549-A8E7-4A78-BD93-59D20EC913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67" t="6246" r="41799" b="30993"/>
          <a:stretch/>
        </p:blipFill>
        <p:spPr bwMode="auto">
          <a:xfrm>
            <a:off x="561606" y="1902024"/>
            <a:ext cx="1459900" cy="1406083"/>
          </a:xfrm>
          <a:custGeom>
            <a:avLst/>
            <a:gdLst>
              <a:gd name="connsiteX0" fmla="*/ 1345425 w 2690850"/>
              <a:gd name="connsiteY0" fmla="*/ 0 h 2591656"/>
              <a:gd name="connsiteX1" fmla="*/ 2690850 w 2690850"/>
              <a:gd name="connsiteY1" fmla="*/ 1295828 h 2591656"/>
              <a:gd name="connsiteX2" fmla="*/ 1345425 w 2690850"/>
              <a:gd name="connsiteY2" fmla="*/ 2591656 h 2591656"/>
              <a:gd name="connsiteX3" fmla="*/ 0 w 2690850"/>
              <a:gd name="connsiteY3" fmla="*/ 1295828 h 2591656"/>
              <a:gd name="connsiteX4" fmla="*/ 1345425 w 2690850"/>
              <a:gd name="connsiteY4" fmla="*/ 0 h 259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850" h="2591656">
                <a:moveTo>
                  <a:pt x="1345425" y="0"/>
                </a:moveTo>
                <a:cubicBezTo>
                  <a:pt x="2088483" y="0"/>
                  <a:pt x="2690850" y="580162"/>
                  <a:pt x="2690850" y="1295828"/>
                </a:cubicBezTo>
                <a:cubicBezTo>
                  <a:pt x="2690850" y="2011494"/>
                  <a:pt x="2088483" y="2591656"/>
                  <a:pt x="1345425" y="2591656"/>
                </a:cubicBezTo>
                <a:cubicBezTo>
                  <a:pt x="602367" y="2591656"/>
                  <a:pt x="0" y="2011494"/>
                  <a:pt x="0" y="1295828"/>
                </a:cubicBezTo>
                <a:cubicBezTo>
                  <a:pt x="0" y="580162"/>
                  <a:pt x="602367" y="0"/>
                  <a:pt x="1345425"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9A5E351A-CE9D-456E-9503-16CE6399FCE5}"/>
              </a:ext>
            </a:extLst>
          </p:cNvPr>
          <p:cNvGraphicFramePr>
            <a:graphicFrameLocks noGrp="1"/>
          </p:cNvGraphicFramePr>
          <p:nvPr>
            <p:extLst>
              <p:ext uri="{D42A27DB-BD31-4B8C-83A1-F6EECF244321}">
                <p14:modId xmlns:p14="http://schemas.microsoft.com/office/powerpoint/2010/main" val="4164526571"/>
              </p:ext>
            </p:extLst>
          </p:nvPr>
        </p:nvGraphicFramePr>
        <p:xfrm>
          <a:off x="2302131" y="4334225"/>
          <a:ext cx="9374091" cy="1903939"/>
        </p:xfrm>
        <a:graphic>
          <a:graphicData uri="http://schemas.openxmlformats.org/drawingml/2006/table">
            <a:tbl>
              <a:tblPr firstRow="1" bandRow="1">
                <a:tableStyleId>{5C22544A-7EE6-4342-B048-85BDC9FD1C3A}</a:tableStyleId>
              </a:tblPr>
              <a:tblGrid>
                <a:gridCol w="5690810">
                  <a:extLst>
                    <a:ext uri="{9D8B030D-6E8A-4147-A177-3AD203B41FA5}">
                      <a16:colId xmlns:a16="http://schemas.microsoft.com/office/drawing/2014/main" val="1487313156"/>
                    </a:ext>
                  </a:extLst>
                </a:gridCol>
                <a:gridCol w="1227761">
                  <a:extLst>
                    <a:ext uri="{9D8B030D-6E8A-4147-A177-3AD203B41FA5}">
                      <a16:colId xmlns:a16="http://schemas.microsoft.com/office/drawing/2014/main" val="133420965"/>
                    </a:ext>
                  </a:extLst>
                </a:gridCol>
                <a:gridCol w="1151972">
                  <a:extLst>
                    <a:ext uri="{9D8B030D-6E8A-4147-A177-3AD203B41FA5}">
                      <a16:colId xmlns:a16="http://schemas.microsoft.com/office/drawing/2014/main" val="3435849454"/>
                    </a:ext>
                  </a:extLst>
                </a:gridCol>
                <a:gridCol w="1303548">
                  <a:extLst>
                    <a:ext uri="{9D8B030D-6E8A-4147-A177-3AD203B41FA5}">
                      <a16:colId xmlns:a16="http://schemas.microsoft.com/office/drawing/2014/main" val="3659219291"/>
                    </a:ext>
                  </a:extLst>
                </a:gridCol>
              </a:tblGrid>
              <a:tr h="616280">
                <a:tc>
                  <a:txBody>
                    <a:bodyPr/>
                    <a:lstStyle/>
                    <a:p>
                      <a:pPr algn="ctr"/>
                      <a:r>
                        <a:rPr lang="en-US" sz="2400" b="1" dirty="0" err="1">
                          <a:latin typeface="Roboto" panose="02000000000000000000" pitchFamily="2" charset="0"/>
                          <a:ea typeface="Roboto" panose="02000000000000000000" pitchFamily="2" charset="0"/>
                          <a:cs typeface="Roboto" panose="02000000000000000000" pitchFamily="2" charset="0"/>
                        </a:rPr>
                        <a:t>Tiêu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chí</a:t>
                      </a:r>
                      <a:endParaRPr lang="en-US" sz="2400" b="1"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400" b="1" dirty="0">
                          <a:latin typeface="Roboto" panose="02000000000000000000" pitchFamily="2" charset="0"/>
                          <a:ea typeface="Roboto" panose="02000000000000000000" pitchFamily="2" charset="0"/>
                          <a:cs typeface="Roboto" panose="02000000000000000000" pitchFamily="2" charset="0"/>
                        </a:rPr>
                        <a:t>1 </a:t>
                      </a:r>
                      <a:r>
                        <a:rPr lang="en-US" sz="2400" b="1" dirty="0" err="1">
                          <a:latin typeface="Roboto" panose="02000000000000000000" pitchFamily="2" charset="0"/>
                          <a:ea typeface="Roboto" panose="02000000000000000000" pitchFamily="2" charset="0"/>
                          <a:cs typeface="Roboto" panose="02000000000000000000" pitchFamily="2" charset="0"/>
                        </a:rPr>
                        <a:t>điểm</a:t>
                      </a:r>
                      <a:endParaRPr lang="en-US" sz="2400" b="1"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400" b="1" dirty="0">
                          <a:latin typeface="Roboto" panose="02000000000000000000" pitchFamily="2" charset="0"/>
                          <a:ea typeface="Roboto" panose="02000000000000000000" pitchFamily="2" charset="0"/>
                          <a:cs typeface="Roboto" panose="02000000000000000000" pitchFamily="2" charset="0"/>
                        </a:rPr>
                        <a:t>2 </a:t>
                      </a:r>
                      <a:r>
                        <a:rPr lang="en-US" sz="2400" b="1" dirty="0" err="1">
                          <a:latin typeface="Roboto" panose="02000000000000000000" pitchFamily="2" charset="0"/>
                          <a:ea typeface="Roboto" panose="02000000000000000000" pitchFamily="2" charset="0"/>
                          <a:cs typeface="Roboto" panose="02000000000000000000" pitchFamily="2" charset="0"/>
                        </a:rPr>
                        <a:t>điểm</a:t>
                      </a:r>
                      <a:endParaRPr lang="en-US" sz="2400" b="1"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400" b="1" dirty="0">
                          <a:latin typeface="Roboto" panose="02000000000000000000" pitchFamily="2" charset="0"/>
                          <a:ea typeface="Roboto" panose="02000000000000000000" pitchFamily="2" charset="0"/>
                          <a:cs typeface="Roboto" panose="02000000000000000000" pitchFamily="2" charset="0"/>
                        </a:rPr>
                        <a:t>3 </a:t>
                      </a:r>
                      <a:r>
                        <a:rPr lang="en-US" sz="2400" b="1" dirty="0" err="1">
                          <a:latin typeface="Roboto" panose="02000000000000000000" pitchFamily="2" charset="0"/>
                          <a:ea typeface="Roboto" panose="02000000000000000000" pitchFamily="2" charset="0"/>
                          <a:cs typeface="Roboto" panose="02000000000000000000" pitchFamily="2" charset="0"/>
                        </a:rPr>
                        <a:t>điểm</a:t>
                      </a:r>
                      <a:endParaRPr lang="en-US" sz="2400" b="1"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20071784"/>
                  </a:ext>
                </a:extLst>
              </a:tr>
              <a:tr h="445578">
                <a:tc>
                  <a:txBody>
                    <a:bodyPr/>
                    <a:lstStyle/>
                    <a:p>
                      <a:r>
                        <a:rPr lang="en-US" sz="2400" b="1" dirty="0" err="1">
                          <a:latin typeface="Roboto" panose="02000000000000000000" pitchFamily="2" charset="0"/>
                          <a:ea typeface="Roboto" panose="02000000000000000000" pitchFamily="2" charset="0"/>
                          <a:cs typeface="Roboto" panose="02000000000000000000" pitchFamily="2" charset="0"/>
                        </a:rPr>
                        <a:t>Nôi</a:t>
                      </a:r>
                      <a:r>
                        <a:rPr lang="en-US" sz="2400" b="1" dirty="0">
                          <a:latin typeface="Roboto" panose="02000000000000000000" pitchFamily="2" charset="0"/>
                          <a:ea typeface="Roboto" panose="02000000000000000000" pitchFamily="2" charset="0"/>
                          <a:cs typeface="Roboto" panose="02000000000000000000" pitchFamily="2" charset="0"/>
                        </a:rPr>
                        <a:t> dung: </a:t>
                      </a:r>
                      <a:r>
                        <a:rPr lang="en-US" sz="2400" b="1" dirty="0" err="1">
                          <a:latin typeface="Roboto" panose="02000000000000000000" pitchFamily="2" charset="0"/>
                          <a:ea typeface="Roboto" panose="02000000000000000000" pitchFamily="2" charset="0"/>
                          <a:cs typeface="Roboto" panose="02000000000000000000" pitchFamily="2" charset="0"/>
                        </a:rPr>
                        <a:t>đầy</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đủ</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hút</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có</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dẫn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chứng</a:t>
                      </a:r>
                      <a:endParaRPr lang="en-US" sz="2400" b="1" dirty="0">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2400" b="1">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2400" b="1">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2400" b="1">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571348821"/>
                  </a:ext>
                </a:extLst>
              </a:tr>
              <a:tr h="830459">
                <a:tc>
                  <a:txBody>
                    <a:bodyPr/>
                    <a:lstStyle/>
                    <a:p>
                      <a:r>
                        <a:rPr lang="en-US" sz="2400" b="1" dirty="0" err="1">
                          <a:latin typeface="Roboto" panose="02000000000000000000" pitchFamily="2" charset="0"/>
                          <a:ea typeface="Roboto" panose="02000000000000000000" pitchFamily="2" charset="0"/>
                          <a:cs typeface="Roboto" panose="02000000000000000000" pitchFamily="2" charset="0"/>
                        </a:rPr>
                        <a:t>Thuyết</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trình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lưu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loát</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thần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thái</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hút</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và</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đúng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giờ</a:t>
                      </a:r>
                      <a:endParaRPr lang="en-US" sz="2400" b="1" dirty="0">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2400" b="1" dirty="0">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2400" b="1">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2400" b="1"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136315389"/>
                  </a:ext>
                </a:extLst>
              </a:tr>
            </a:tbl>
          </a:graphicData>
        </a:graphic>
      </p:graphicFrame>
      <p:sp>
        <p:nvSpPr>
          <p:cNvPr id="18" name="Title 1">
            <a:extLst>
              <a:ext uri="{FF2B5EF4-FFF2-40B4-BE49-F238E27FC236}">
                <a16:creationId xmlns:a16="http://schemas.microsoft.com/office/drawing/2014/main" id="{561AFB25-67D7-4A79-8067-A565C52BDA21}"/>
              </a:ext>
            </a:extLst>
          </p:cNvPr>
          <p:cNvSpPr>
            <a:spLocks noGrp="1"/>
          </p:cNvSpPr>
          <p:nvPr>
            <p:ph type="title"/>
          </p:nvPr>
        </p:nvSpPr>
        <p:spPr>
          <a:xfrm>
            <a:off x="2858947" y="235399"/>
            <a:ext cx="8356921" cy="1107264"/>
          </a:xfrm>
        </p:spPr>
        <p:txBody>
          <a:bodyPr>
            <a:normAutofit/>
          </a:bodyPr>
          <a:lstStyle/>
          <a:p>
            <a:pPr algn="ctr"/>
            <a:r>
              <a:rPr lang="en-US" b="1" dirty="0">
                <a:solidFill>
                  <a:srgbClr val="C00000"/>
                </a:solidFill>
                <a:latin typeface="#9Slide07 IcielBC Cubano Normal" panose="00000500000000000000" pitchFamily="2" charset="0"/>
              </a:rPr>
              <a:t>TÔI LÀ HƯỚNG DẪN VIÊN DU LỊCH</a:t>
            </a:r>
          </a:p>
        </p:txBody>
      </p:sp>
      <p:pic>
        <p:nvPicPr>
          <p:cNvPr id="19" name="1 Minute Timer- Nho">
            <a:hlinkClick r:id="" action="ppaction://media"/>
            <a:extLst>
              <a:ext uri="{FF2B5EF4-FFF2-40B4-BE49-F238E27FC236}">
                <a16:creationId xmlns:a16="http://schemas.microsoft.com/office/drawing/2014/main" id="{B175FB28-18B9-472C-A10E-45B2B1B3C67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92762" y="1342663"/>
            <a:ext cx="1970009" cy="1107265"/>
          </a:xfrm>
          <a:prstGeom prst="rect">
            <a:avLst/>
          </a:prstGeom>
        </p:spPr>
      </p:pic>
      <p:pic>
        <p:nvPicPr>
          <p:cNvPr id="2050" name="Picture 2" descr="0+ Tour guide museum Free Stock Photos - StockFreeImages">
            <a:extLst>
              <a:ext uri="{FF2B5EF4-FFF2-40B4-BE49-F238E27FC236}">
                <a16:creationId xmlns:a16="http://schemas.microsoft.com/office/drawing/2014/main" id="{7BFA16F5-A751-4831-B94C-8A0271D31C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7673" y="2667000"/>
            <a:ext cx="40767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313C0A2-50D1-46E0-A3C1-B92980E3FB55}"/>
              </a:ext>
            </a:extLst>
          </p:cNvPr>
          <p:cNvSpPr txBox="1"/>
          <p:nvPr/>
        </p:nvSpPr>
        <p:spPr>
          <a:xfrm>
            <a:off x="4575090" y="1336131"/>
            <a:ext cx="4752563" cy="980910"/>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 typeface="Arial" panose="020B0604020202020204" pitchFamily="34" charset="0"/>
              <a:buChar char="•"/>
            </a:pPr>
            <a:r>
              <a:rPr lang="en-US" sz="2600" b="1" dirty="0" err="1">
                <a:latin typeface="Roboto" panose="02000000000000000000" pitchFamily="2" charset="0"/>
                <a:ea typeface="Roboto" panose="02000000000000000000" pitchFamily="2" charset="0"/>
                <a:cs typeface="Roboto" panose="02000000000000000000" pitchFamily="2" charset="0"/>
              </a:rPr>
              <a:t>Trình</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bày</a:t>
            </a:r>
            <a:r>
              <a:rPr lang="en-US" sz="2600" b="1" dirty="0">
                <a:latin typeface="Roboto" panose="02000000000000000000" pitchFamily="2" charset="0"/>
                <a:ea typeface="Roboto" panose="02000000000000000000" pitchFamily="2" charset="0"/>
                <a:cs typeface="Roboto" panose="02000000000000000000" pitchFamily="2" charset="0"/>
              </a:rPr>
              <a:t> 1 </a:t>
            </a:r>
            <a:r>
              <a:rPr lang="en-US" sz="2600" b="1" dirty="0" err="1">
                <a:latin typeface="Roboto" panose="02000000000000000000" pitchFamily="2" charset="0"/>
                <a:ea typeface="Roboto" panose="02000000000000000000" pitchFamily="2" charset="0"/>
                <a:cs typeface="Roboto" panose="02000000000000000000" pitchFamily="2" charset="0"/>
              </a:rPr>
              <a:t>phút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theo</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cặp</a:t>
            </a:r>
            <a:endParaRPr lang="en-US" sz="2600" b="1" dirty="0">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 typeface="Arial" panose="020B0604020202020204" pitchFamily="34" charset="0"/>
              <a:buChar char="•"/>
            </a:pPr>
            <a:r>
              <a:rPr lang="en-US" sz="2600" b="1" dirty="0" err="1">
                <a:effectLst/>
                <a:latin typeface="Roboto" panose="02000000000000000000" pitchFamily="2" charset="0"/>
                <a:ea typeface="Roboto" panose="02000000000000000000" pitchFamily="2" charset="0"/>
                <a:cs typeface="Roboto" panose="02000000000000000000" pitchFamily="2" charset="0"/>
              </a:rPr>
              <a:t>Trình</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bày</a:t>
            </a:r>
            <a:r>
              <a:rPr lang="en-US" sz="2600" b="1" dirty="0">
                <a:effectLst/>
                <a:latin typeface="Roboto" panose="02000000000000000000" pitchFamily="2" charset="0"/>
                <a:ea typeface="Roboto" panose="02000000000000000000" pitchFamily="2" charset="0"/>
                <a:cs typeface="Roboto" panose="02000000000000000000" pitchFamily="2" charset="0"/>
              </a:rPr>
              <a:t> 1 </a:t>
            </a:r>
            <a:r>
              <a:rPr lang="en-US" sz="2600" b="1" dirty="0" err="1">
                <a:effectLst/>
                <a:latin typeface="Roboto" panose="02000000000000000000" pitchFamily="2" charset="0"/>
                <a:ea typeface="Roboto" panose="02000000000000000000" pitchFamily="2" charset="0"/>
                <a:cs typeface="Roboto" panose="02000000000000000000" pitchFamily="2" charset="0"/>
              </a:rPr>
              <a:t>phút</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trước</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lớp</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pic>
        <p:nvPicPr>
          <p:cNvPr id="22" name="Picture 2" descr="Độc đáo bộ emoji về 54 dân tộc anh em của Việt Nam - Urbanist Vietnam">
            <a:extLst>
              <a:ext uri="{FF2B5EF4-FFF2-40B4-BE49-F238E27FC236}">
                <a16:creationId xmlns:a16="http://schemas.microsoft.com/office/drawing/2014/main" id="{00E9BF91-7806-448E-BE4D-E349A33733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036" b="59156"/>
          <a:stretch/>
        </p:blipFill>
        <p:spPr bwMode="auto">
          <a:xfrm>
            <a:off x="6463306" y="2532432"/>
            <a:ext cx="4752562" cy="17017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ld&amp;#39;s Best Tour Guide Royalty Free Cliparts, Vectors, And Stock  Illustration. Image 69057745.">
            <a:extLst>
              <a:ext uri="{FF2B5EF4-FFF2-40B4-BE49-F238E27FC236}">
                <a16:creationId xmlns:a16="http://schemas.microsoft.com/office/drawing/2014/main" id="{365D9DB6-045E-4BB9-8C8F-C05692E9B1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9972" y="1088605"/>
            <a:ext cx="1982856" cy="133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02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par>
                                <p:cTn id="12" presetID="16" presetClass="entr" presetSubtype="21"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9"/>
                </p:tgtEl>
              </p:cMediaNode>
            </p:video>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9"/>
                                        </p:tgtEl>
                                      </p:cBhvr>
                                    </p:cmd>
                                  </p:childTnLst>
                                </p:cTn>
                              </p:par>
                            </p:childTnLst>
                          </p:cTn>
                        </p:par>
                      </p:childTnLst>
                    </p:cTn>
                  </p:par>
                </p:childTnLst>
              </p:cTn>
              <p:nextCondLst>
                <p:cond evt="onClick" delay="0">
                  <p:tgtEl>
                    <p:spTgt spid="19"/>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A45068E-C159-4A10-969E-A9E5E1924C7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9586F878-648C-4048-A9D7-FE246150CB44}"/>
              </a:ext>
            </a:extLst>
          </p:cNvPr>
          <p:cNvSpPr txBox="1">
            <a:spLocks/>
          </p:cNvSpPr>
          <p:nvPr/>
        </p:nvSpPr>
        <p:spPr>
          <a:xfrm>
            <a:off x="254643" y="246973"/>
            <a:ext cx="11736729" cy="12230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9Slide07 IcielBC Cubano Normal" panose="00000500000000000000" pitchFamily="2" charset="0"/>
              </a:rPr>
              <a:t>1. </a:t>
            </a:r>
            <a:r>
              <a:rPr lang="en-US" b="1" dirty="0" err="1">
                <a:solidFill>
                  <a:srgbClr val="C00000"/>
                </a:solidFill>
                <a:latin typeface="#9Slide07 IcielBC Cubano Normal" panose="00000500000000000000" pitchFamily="2" charset="0"/>
              </a:rPr>
              <a:t>Các</a:t>
            </a:r>
            <a:r>
              <a:rPr lang="en-US" b="1" dirty="0">
                <a:solidFill>
                  <a:srgbClr val="C00000"/>
                </a:solidFill>
                <a:latin typeface="#9Slide07 IcielBC Cubano Normal" panose="00000500000000000000" pitchFamily="2" charset="0"/>
              </a:rPr>
              <a:t> </a:t>
            </a:r>
            <a:r>
              <a:rPr lang="en-US" b="1" dirty="0" err="1">
                <a:solidFill>
                  <a:srgbClr val="C00000"/>
                </a:solidFill>
                <a:latin typeface="#9Slide07 IcielBC Cubano Normal" panose="00000500000000000000" pitchFamily="2" charset="0"/>
              </a:rPr>
              <a:t>dân</a:t>
            </a:r>
            <a:r>
              <a:rPr lang="en-US" b="1" dirty="0">
                <a:solidFill>
                  <a:srgbClr val="C00000"/>
                </a:solidFill>
                <a:latin typeface="#9Slide07 IcielBC Cubano Normal" panose="00000500000000000000" pitchFamily="2" charset="0"/>
              </a:rPr>
              <a:t> </a:t>
            </a:r>
            <a:r>
              <a:rPr lang="en-US" b="1" dirty="0" err="1">
                <a:solidFill>
                  <a:srgbClr val="C00000"/>
                </a:solidFill>
                <a:latin typeface="#9Slide07 IcielBC Cubano Normal" panose="00000500000000000000" pitchFamily="2" charset="0"/>
              </a:rPr>
              <a:t>tộc</a:t>
            </a:r>
            <a:r>
              <a:rPr lang="en-US" b="1" dirty="0">
                <a:solidFill>
                  <a:srgbClr val="C00000"/>
                </a:solidFill>
                <a:latin typeface="#9Slide07 IcielBC Cubano Normal" panose="00000500000000000000" pitchFamily="2" charset="0"/>
              </a:rPr>
              <a:t> ở </a:t>
            </a:r>
            <a:r>
              <a:rPr lang="en-US" b="1" dirty="0" err="1">
                <a:solidFill>
                  <a:srgbClr val="C00000"/>
                </a:solidFill>
                <a:latin typeface="#9Slide07 IcielBC Cubano Normal" panose="00000500000000000000" pitchFamily="2" charset="0"/>
              </a:rPr>
              <a:t>việt</a:t>
            </a:r>
            <a:r>
              <a:rPr lang="en-US" b="1" dirty="0">
                <a:solidFill>
                  <a:srgbClr val="C00000"/>
                </a:solidFill>
                <a:latin typeface="#9Slide07 IcielBC Cubano Normal" panose="00000500000000000000" pitchFamily="2" charset="0"/>
              </a:rPr>
              <a:t> </a:t>
            </a:r>
            <a:r>
              <a:rPr lang="en-US" b="1" dirty="0" err="1">
                <a:solidFill>
                  <a:srgbClr val="C00000"/>
                </a:solidFill>
                <a:latin typeface="#9Slide07 IcielBC Cubano Normal" panose="00000500000000000000" pitchFamily="2" charset="0"/>
              </a:rPr>
              <a:t>nam</a:t>
            </a:r>
            <a:endParaRPr lang="en-US" b="1" dirty="0">
              <a:solidFill>
                <a:srgbClr val="C00000"/>
              </a:solidFill>
              <a:latin typeface="#9Slide07 IcielBC Cubano Normal" panose="00000500000000000000" pitchFamily="2" charset="0"/>
            </a:endParaRPr>
          </a:p>
        </p:txBody>
      </p:sp>
      <p:sp>
        <p:nvSpPr>
          <p:cNvPr id="6" name="TextBox 5">
            <a:extLst>
              <a:ext uri="{FF2B5EF4-FFF2-40B4-BE49-F238E27FC236}">
                <a16:creationId xmlns:a16="http://schemas.microsoft.com/office/drawing/2014/main" id="{E5D28CDC-3ACC-4E94-8F79-FC5D48196904}"/>
              </a:ext>
            </a:extLst>
          </p:cNvPr>
          <p:cNvSpPr txBox="1"/>
          <p:nvPr/>
        </p:nvSpPr>
        <p:spPr>
          <a:xfrm>
            <a:off x="3664810" y="1456565"/>
            <a:ext cx="4472192" cy="520784"/>
          </a:xfrm>
          <a:prstGeom prst="rect">
            <a:avLst/>
          </a:prstGeom>
          <a:solidFill>
            <a:srgbClr val="002060"/>
          </a:solidFill>
        </p:spPr>
        <p:txBody>
          <a:bodyPr wrap="square">
            <a:spAutoFit/>
          </a:bodyPr>
          <a:lstStyle/>
          <a:p>
            <a:pPr marL="0" marR="0" indent="0" algn="ctr">
              <a:lnSpc>
                <a:spcPct val="115000"/>
              </a:lnSpc>
              <a:spcBef>
                <a:spcPts val="0"/>
              </a:spcBef>
              <a:spcAft>
                <a:spcPts val="0"/>
              </a:spcAft>
            </a:pP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54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dân</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tộc</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văn</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hóa</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đặc</a:t>
            </a:r>
            <a:r>
              <a:rPr lang="en-US" sz="2600" b="1" dirty="0">
                <a:solidFill>
                  <a:srgbClr val="FFFF00"/>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rgbClr val="FFFF00"/>
                </a:solidFill>
                <a:latin typeface="Roboto" panose="02000000000000000000" pitchFamily="2" charset="0"/>
                <a:ea typeface="Roboto" panose="02000000000000000000" pitchFamily="2" charset="0"/>
                <a:cs typeface="Roboto" panose="02000000000000000000" pitchFamily="2" charset="0"/>
              </a:rPr>
              <a:t>sắc</a:t>
            </a:r>
            <a:endParaRPr lang="en-US" sz="2600" b="1" dirty="0">
              <a:solidFill>
                <a:srgbClr val="FFFF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98E34692-B305-45AB-A4B8-548F7A3ADFB1}"/>
              </a:ext>
            </a:extLst>
          </p:cNvPr>
          <p:cNvSpPr txBox="1"/>
          <p:nvPr/>
        </p:nvSpPr>
        <p:spPr>
          <a:xfrm>
            <a:off x="559832" y="3098583"/>
            <a:ext cx="3104977" cy="3036216"/>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85,3%</a:t>
            </a:r>
          </a:p>
          <a:p>
            <a:pPr marL="457200" marR="0" indent="-4572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Kinh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nghiệm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thâm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canh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lúa</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thủ</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công</a:t>
            </a:r>
            <a:r>
              <a:rPr lang="en-US" sz="2400" b="1" dirty="0">
                <a:latin typeface="Roboto" panose="02000000000000000000" pitchFamily="2" charset="0"/>
                <a:ea typeface="Roboto" panose="02000000000000000000" pitchFamily="2" charset="0"/>
                <a:cs typeface="Roboto" panose="02000000000000000000" pitchFamily="2" charset="0"/>
              </a:rPr>
              <a:t>.</a:t>
            </a:r>
          </a:p>
          <a:p>
            <a:pPr marL="457200" marR="0" indent="-4572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Lao </a:t>
            </a:r>
            <a:r>
              <a:rPr lang="en-US" sz="2400" b="1" dirty="0" err="1">
                <a:latin typeface="Roboto" panose="02000000000000000000" pitchFamily="2" charset="0"/>
                <a:ea typeface="Roboto" panose="02000000000000000000" pitchFamily="2" charset="0"/>
                <a:cs typeface="Roboto" panose="02000000000000000000" pitchFamily="2" charset="0"/>
              </a:rPr>
              <a:t>động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đông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đảo</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trong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nhiều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ngành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quan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trọng</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DF224E1A-F006-47B1-BD7B-FABCF966D1B8}"/>
              </a:ext>
            </a:extLst>
          </p:cNvPr>
          <p:cNvSpPr txBox="1"/>
          <p:nvPr/>
        </p:nvSpPr>
        <p:spPr>
          <a:xfrm>
            <a:off x="617706" y="2480876"/>
            <a:ext cx="3020964"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Kinh</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367E8A7E-5F21-465E-86D0-C6CA1B90E5A7}"/>
              </a:ext>
            </a:extLst>
          </p:cNvPr>
          <p:cNvSpPr txBox="1"/>
          <p:nvPr/>
        </p:nvSpPr>
        <p:spPr>
          <a:xfrm>
            <a:off x="8004283" y="2480876"/>
            <a:ext cx="3512526" cy="487826"/>
          </a:xfrm>
          <a:prstGeom prst="rect">
            <a:avLst/>
          </a:prstGeom>
          <a:solidFill>
            <a:srgbClr val="FFC000"/>
          </a:solidFill>
        </p:spPr>
        <p:txBody>
          <a:bodyPr wrap="square">
            <a:spAutoFit/>
          </a:bodyPr>
          <a:lstStyle/>
          <a:p>
            <a:pPr marL="0" marR="0" indent="0" algn="ctr">
              <a:lnSpc>
                <a:spcPct val="115000"/>
              </a:lnSpc>
              <a:spcBef>
                <a:spcPts val="0"/>
              </a:spcBef>
              <a:spcAft>
                <a:spcPts val="0"/>
              </a:spcAft>
            </a:pPr>
            <a:r>
              <a:rPr lang="en-US" sz="2400" b="1" dirty="0" err="1">
                <a:latin typeface="Roboto" panose="02000000000000000000" pitchFamily="2" charset="0"/>
                <a:ea typeface="Roboto" panose="02000000000000000000" pitchFamily="2" charset="0"/>
                <a:cs typeface="Roboto" panose="02000000000000000000" pitchFamily="2" charset="0"/>
              </a:rPr>
              <a:t>Dân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tộc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khác</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3880974D-6A26-4B6A-9A8B-FAFFB353E71F}"/>
              </a:ext>
            </a:extLst>
          </p:cNvPr>
          <p:cNvSpPr txBox="1"/>
          <p:nvPr/>
        </p:nvSpPr>
        <p:spPr>
          <a:xfrm>
            <a:off x="8004282" y="3116022"/>
            <a:ext cx="3512527" cy="3036216"/>
          </a:xfrm>
          <a:prstGeom prst="rect">
            <a:avLst/>
          </a:prstGeom>
          <a:solidFill>
            <a:schemeClr val="accent6">
              <a:lumMod val="20000"/>
              <a:lumOff val="80000"/>
            </a:schemeClr>
          </a:solidFill>
        </p:spPr>
        <p:txBody>
          <a:bodyPr wrap="square">
            <a:spAutoFit/>
          </a:bodyPr>
          <a:lstStyle/>
          <a:p>
            <a:pPr marL="342900" marR="0" indent="-342900" algn="just">
              <a:lnSpc>
                <a:spcPct val="115000"/>
              </a:lnSpc>
              <a:spcBef>
                <a:spcPts val="0"/>
              </a:spcBef>
              <a:spcAft>
                <a:spcPts val="0"/>
              </a:spcAft>
              <a:buFontTx/>
              <a:buChar char="-"/>
            </a:pPr>
            <a:r>
              <a:rPr lang="en-US" sz="2400" b="1" dirty="0">
                <a:latin typeface="Roboto" panose="02000000000000000000" pitchFamily="2" charset="0"/>
                <a:ea typeface="Roboto" panose="02000000000000000000" pitchFamily="2" charset="0"/>
                <a:cs typeface="Roboto" panose="02000000000000000000" pitchFamily="2" charset="0"/>
              </a:rPr>
              <a:t>14,7 %</a:t>
            </a:r>
          </a:p>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Tăng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lên</a:t>
            </a:r>
            <a:endParaRPr lang="en-US" sz="2400" b="1" dirty="0">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effectLst/>
                <a:latin typeface="Roboto" panose="02000000000000000000" pitchFamily="2" charset="0"/>
                <a:ea typeface="Roboto" panose="02000000000000000000" pitchFamily="2" charset="0"/>
                <a:cs typeface="Roboto" panose="02000000000000000000" pitchFamily="2" charset="0"/>
              </a:rPr>
              <a:t>Trình</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độ</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đa</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dạng</a:t>
            </a:r>
            <a:endParaRPr lang="en-US" sz="2400" b="1" dirty="0">
              <a:effectLst/>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latin typeface="Roboto" panose="02000000000000000000" pitchFamily="2" charset="0"/>
                <a:ea typeface="Roboto" panose="02000000000000000000" pitchFamily="2" charset="0"/>
                <a:cs typeface="Roboto" panose="02000000000000000000" pitchFamily="2" charset="0"/>
              </a:rPr>
              <a:t>Nhiều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kinh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nghiệm</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trong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sản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xuất</a:t>
            </a:r>
            <a:endParaRPr lang="en-US" sz="2400" b="1" dirty="0">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en-US" sz="2400" b="1" dirty="0" err="1">
                <a:effectLst/>
                <a:latin typeface="Roboto" panose="02000000000000000000" pitchFamily="2" charset="0"/>
                <a:ea typeface="Roboto" panose="02000000000000000000" pitchFamily="2" charset="0"/>
                <a:cs typeface="Roboto" panose="02000000000000000000" pitchFamily="2" charset="0"/>
              </a:rPr>
              <a:t>Tham</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gia</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kinh</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tế</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hiện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đại</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ngày</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càng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nhiều</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cxnSp>
        <p:nvCxnSpPr>
          <p:cNvPr id="14" name="Straight Arrow Connector 13">
            <a:extLst>
              <a:ext uri="{FF2B5EF4-FFF2-40B4-BE49-F238E27FC236}">
                <a16:creationId xmlns:a16="http://schemas.microsoft.com/office/drawing/2014/main" id="{8640C02A-27BD-44D5-9031-395A090B03FF}"/>
              </a:ext>
            </a:extLst>
          </p:cNvPr>
          <p:cNvCxnSpPr>
            <a:cxnSpLocks/>
            <a:stCxn id="6" idx="2"/>
            <a:endCxn id="8" idx="0"/>
          </p:cNvCxnSpPr>
          <p:nvPr/>
        </p:nvCxnSpPr>
        <p:spPr>
          <a:xfrm flipH="1">
            <a:off x="2128188" y="1977349"/>
            <a:ext cx="3772718" cy="503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246CD-8982-45FF-A731-6DFCC0F2CEEC}"/>
              </a:ext>
            </a:extLst>
          </p:cNvPr>
          <p:cNvCxnSpPr>
            <a:stCxn id="6" idx="2"/>
          </p:cNvCxnSpPr>
          <p:nvPr/>
        </p:nvCxnSpPr>
        <p:spPr>
          <a:xfrm>
            <a:off x="5900906" y="1977349"/>
            <a:ext cx="3706081" cy="487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emoji | Hoàng Hà Mobile">
            <a:extLst>
              <a:ext uri="{FF2B5EF4-FFF2-40B4-BE49-F238E27FC236}">
                <a16:creationId xmlns:a16="http://schemas.microsoft.com/office/drawing/2014/main" id="{DDAC0937-43EA-4084-9357-88E28BEFF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864" y="2480876"/>
            <a:ext cx="3615199" cy="36151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0D841C-2248-46D3-BCC8-23E4D77F8D37}"/>
              </a:ext>
            </a:extLst>
          </p:cNvPr>
          <p:cNvSpPr txBox="1"/>
          <p:nvPr/>
        </p:nvSpPr>
        <p:spPr>
          <a:xfrm>
            <a:off x="8243298" y="1243948"/>
            <a:ext cx="2727378" cy="912558"/>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Ngôn</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ngữ</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trang</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phục</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cư</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trú</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a:t>
            </a:r>
            <a:endPar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69C2A58D-528F-4C8F-B70A-69753C6FAB3A}"/>
              </a:ext>
            </a:extLst>
          </p:cNvPr>
          <p:cNvSpPr txBox="1"/>
          <p:nvPr/>
        </p:nvSpPr>
        <p:spPr>
          <a:xfrm>
            <a:off x="280784" y="1216829"/>
            <a:ext cx="3357886" cy="912558"/>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Ngoài</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ra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còn</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cộng</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đồng</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người</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nước</a:t>
            </a:r>
            <a:r>
              <a:rPr lang="en-US" sz="2400" b="1"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70C0"/>
                </a:solidFill>
                <a:latin typeface="Roboto" panose="02000000000000000000" pitchFamily="2" charset="0"/>
                <a:ea typeface="Roboto" panose="02000000000000000000" pitchFamily="2" charset="0"/>
                <a:cs typeface="Roboto" panose="02000000000000000000" pitchFamily="2" charset="0"/>
              </a:rPr>
              <a:t>ngoài</a:t>
            </a:r>
            <a:endParaRPr lang="en-US" sz="2400" b="1"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234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74"/>
                                        </p:tgtEl>
                                        <p:attrNameLst>
                                          <p:attrName>style.visibility</p:attrName>
                                        </p:attrNameLst>
                                      </p:cBhvr>
                                      <p:to>
                                        <p:strVal val="visible"/>
                                      </p:to>
                                    </p:set>
                                    <p:animEffect transition="in" filter="barn(inVertical)">
                                      <p:cBhvr>
                                        <p:cTn id="44" dur="500"/>
                                        <p:tgtEl>
                                          <p:spTgt spid="307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1223</Words>
  <Application>Microsoft Office PowerPoint</Application>
  <PresentationFormat>Widescreen</PresentationFormat>
  <Paragraphs>164</Paragraphs>
  <Slides>26</Slides>
  <Notes>8</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#9Slide07 IcielBaliho Script</vt:lpstr>
      <vt:lpstr>#9Slide07 IcielBC Cubano Normal</vt:lpstr>
      <vt:lpstr>Arial</vt:lpstr>
      <vt:lpstr>Calibri</vt:lpstr>
      <vt:lpstr>Calibri Light</vt:lpstr>
      <vt:lpstr>Helvetica</vt:lpstr>
      <vt:lpstr>Roboto</vt:lpstr>
      <vt:lpstr>Times New Roman</vt:lpstr>
      <vt:lpstr>Wingdings</vt:lpstr>
      <vt:lpstr>Office Theme</vt:lpstr>
      <vt:lpstr>PowerPoint Presentation</vt:lpstr>
      <vt:lpstr>PowerPoint Presentation</vt:lpstr>
      <vt:lpstr>THỬ TÀI CỦA EM</vt:lpstr>
      <vt:lpstr>CHUYÊN GIA LÊN TIẾNG</vt:lpstr>
      <vt:lpstr>PowerPoint Presentation</vt:lpstr>
      <vt:lpstr>PowerPoint Presentation</vt:lpstr>
      <vt:lpstr>PowerPoint Presentation</vt:lpstr>
      <vt:lpstr>TÔI LÀ HƯỚNG DẪN VIÊN DU LỊCH</vt:lpstr>
      <vt:lpstr>PowerPoint Presentation</vt:lpstr>
      <vt:lpstr>TRÍ NHỚ SIÊU ĐẲNG</vt:lpstr>
      <vt:lpstr>Vùng nào có tỉ lệ dân tộc thiểu số cao nhất, thấp nhất?</vt:lpstr>
      <vt:lpstr>TRÍ NHỚ SIÊU ĐẲNG</vt:lpstr>
      <vt:lpstr>PowerPoint Presentation</vt:lpstr>
      <vt:lpstr>Một số biểu hiện dân cư của dân tộc thiểu số Việt Nam</vt:lpstr>
      <vt:lpstr>Em có nhận xét gì về tỉ lệ hộ nghèo và cận nghèo của các DTTS?</vt:lpstr>
      <vt:lpstr>PowerPoint Presentation</vt:lpstr>
      <vt:lpstr>TÔI LÀ thủ tướng chính phủ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Nguyen Chi Tuan</cp:lastModifiedBy>
  <cp:revision>46</cp:revision>
  <dcterms:created xsi:type="dcterms:W3CDTF">2021-08-21T14:51:06Z</dcterms:created>
  <dcterms:modified xsi:type="dcterms:W3CDTF">2021-08-22T05:30:05Z</dcterms:modified>
</cp:coreProperties>
</file>