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60" r:id="rId3"/>
    <p:sldId id="271" r:id="rId4"/>
    <p:sldId id="256" r:id="rId5"/>
    <p:sldId id="323" r:id="rId6"/>
    <p:sldId id="318" r:id="rId7"/>
    <p:sldId id="324" r:id="rId8"/>
    <p:sldId id="325" r:id="rId9"/>
    <p:sldId id="265" r:id="rId10"/>
    <p:sldId id="266" r:id="rId11"/>
    <p:sldId id="322" r:id="rId12"/>
    <p:sldId id="326" r:id="rId13"/>
    <p:sldId id="339" r:id="rId14"/>
    <p:sldId id="329" r:id="rId15"/>
    <p:sldId id="321" r:id="rId16"/>
    <p:sldId id="340" r:id="rId17"/>
    <p:sldId id="327" r:id="rId18"/>
    <p:sldId id="341" r:id="rId19"/>
    <p:sldId id="342" r:id="rId20"/>
    <p:sldId id="328" r:id="rId21"/>
    <p:sldId id="319" r:id="rId22"/>
    <p:sldId id="317" r:id="rId23"/>
    <p:sldId id="379"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4" d="100"/>
          <a:sy n="74" d="100"/>
        </p:scale>
        <p:origin x="-558" y="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802EA4-741A-4973-8917-876F9D594AB0}" type="doc">
      <dgm:prSet loTypeId="urn:microsoft.com/office/officeart/2005/8/layout/radial6" loCatId="relationship" qsTypeId="urn:microsoft.com/office/officeart/2005/8/quickstyle/simple5" qsCatId="simple" csTypeId="urn:microsoft.com/office/officeart/2005/8/colors/colorful4" csCatId="colorful" phldr="1"/>
      <dgm:spPr/>
      <dgm:t>
        <a:bodyPr/>
        <a:lstStyle/>
        <a:p>
          <a:endParaRPr lang="en-US"/>
        </a:p>
      </dgm:t>
    </dgm:pt>
    <dgm:pt modelId="{A1664533-90C3-441C-AA79-661D7C997A12}">
      <dgm:prSet phldrT="[Text]"/>
      <dgm:spPr/>
      <dgm:t>
        <a:bodyPr/>
        <a:lstStyle/>
        <a:p>
          <a:r>
            <a:rPr lang="en-US" err="1">
              <a:solidFill>
                <a:schemeClr val="tx1"/>
              </a:solidFill>
            </a:rPr>
            <a:t>Hoạt</a:t>
          </a:r>
          <a:r>
            <a:rPr lang="en-US">
              <a:solidFill>
                <a:schemeClr val="tx1"/>
              </a:solidFill>
            </a:rPr>
            <a:t> </a:t>
          </a:r>
          <a:r>
            <a:rPr lang="en-US" err="1">
              <a:solidFill>
                <a:schemeClr val="tx1"/>
              </a:solidFill>
            </a:rPr>
            <a:t>động</a:t>
          </a:r>
          <a:endParaRPr lang="en-US">
            <a:solidFill>
              <a:schemeClr val="tx1"/>
            </a:solidFill>
          </a:endParaRPr>
        </a:p>
      </dgm:t>
    </dgm:pt>
    <dgm:pt modelId="{3D1D75C1-7931-4346-8FBA-3A98AF214090}" type="parTrans" cxnId="{0FEB8FCE-BA79-42CF-840A-A5A66F7E0A9A}">
      <dgm:prSet/>
      <dgm:spPr/>
      <dgm:t>
        <a:bodyPr/>
        <a:lstStyle/>
        <a:p>
          <a:endParaRPr lang="en-US">
            <a:solidFill>
              <a:schemeClr val="tx1"/>
            </a:solidFill>
          </a:endParaRPr>
        </a:p>
      </dgm:t>
    </dgm:pt>
    <dgm:pt modelId="{8F596048-95F5-45A3-AFA9-33C5CCA1EA9F}" type="sibTrans" cxnId="{0FEB8FCE-BA79-42CF-840A-A5A66F7E0A9A}">
      <dgm:prSet/>
      <dgm:spPr/>
      <dgm:t>
        <a:bodyPr/>
        <a:lstStyle/>
        <a:p>
          <a:endParaRPr lang="en-US">
            <a:solidFill>
              <a:schemeClr val="tx1"/>
            </a:solidFill>
          </a:endParaRPr>
        </a:p>
      </dgm:t>
    </dgm:pt>
    <dgm:pt modelId="{B9966DA8-A6EB-41CB-AFFC-43CF78A495E8}">
      <dgm:prSet phldrT="[Text]" custT="1"/>
      <dgm:spPr/>
      <dgm:t>
        <a:bodyPr/>
        <a:lstStyle/>
        <a:p>
          <a:r>
            <a:rPr lang="en-US" sz="2400">
              <a:solidFill>
                <a:schemeClr val="tx1"/>
              </a:solidFill>
              <a:latin typeface="Arial" panose="020B0604020202020204" pitchFamily="34" charset="0"/>
              <a:cs typeface="Arial" panose="020B0604020202020204" pitchFamily="34" charset="0"/>
            </a:rPr>
            <a:t>Mục tiêu</a:t>
          </a:r>
        </a:p>
      </dgm:t>
    </dgm:pt>
    <dgm:pt modelId="{910FF0F9-504F-4462-A818-22D6551DAE02}" type="parTrans" cxnId="{5D7FE7FE-EDC0-4131-B837-08BC82E10322}">
      <dgm:prSet/>
      <dgm:spPr/>
      <dgm:t>
        <a:bodyPr/>
        <a:lstStyle/>
        <a:p>
          <a:endParaRPr lang="en-US">
            <a:solidFill>
              <a:schemeClr val="tx1"/>
            </a:solidFill>
          </a:endParaRPr>
        </a:p>
      </dgm:t>
    </dgm:pt>
    <dgm:pt modelId="{BDC637AC-10E0-4E04-9320-271FEDDF9264}" type="sibTrans" cxnId="{5D7FE7FE-EDC0-4131-B837-08BC82E10322}">
      <dgm:prSet/>
      <dgm:spPr/>
      <dgm:t>
        <a:bodyPr/>
        <a:lstStyle/>
        <a:p>
          <a:endParaRPr lang="en-US">
            <a:solidFill>
              <a:schemeClr val="tx1"/>
            </a:solidFill>
          </a:endParaRPr>
        </a:p>
      </dgm:t>
    </dgm:pt>
    <dgm:pt modelId="{2F04F13E-12B6-47F6-9107-FA77068B7645}">
      <dgm:prSet phldrT="[Text]" custT="1"/>
      <dgm:spPr>
        <a:solidFill>
          <a:schemeClr val="accent4">
            <a:lumMod val="40000"/>
            <a:lumOff val="60000"/>
          </a:schemeClr>
        </a:solidFill>
      </dgm:spPr>
      <dgm:t>
        <a:bodyPr/>
        <a:lstStyle/>
        <a:p>
          <a:r>
            <a:rPr lang="en-US" sz="2400" dirty="0" err="1">
              <a:solidFill>
                <a:schemeClr val="tx1"/>
              </a:solidFill>
              <a:latin typeface="Arial" panose="020B0604020202020204" pitchFamily="34" charset="0"/>
              <a:cs typeface="Arial" panose="020B0604020202020204" pitchFamily="34" charset="0"/>
            </a:rPr>
            <a:t>Nội</a:t>
          </a:r>
          <a:r>
            <a:rPr lang="en-US" sz="2400" dirty="0">
              <a:solidFill>
                <a:schemeClr val="tx1"/>
              </a:solidFill>
              <a:latin typeface="Arial" panose="020B0604020202020204" pitchFamily="34" charset="0"/>
              <a:cs typeface="Arial" panose="020B0604020202020204" pitchFamily="34" charset="0"/>
            </a:rPr>
            <a:t> dung </a:t>
          </a:r>
          <a:r>
            <a:rPr lang="en-US" sz="2400" dirty="0" err="1">
              <a:solidFill>
                <a:schemeClr val="tx1"/>
              </a:solidFill>
              <a:latin typeface="Arial" panose="020B0604020202020204" pitchFamily="34" charset="0"/>
              <a:cs typeface="Arial" panose="020B0604020202020204" pitchFamily="34" charset="0"/>
            </a:rPr>
            <a:t>hoạt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động</a:t>
          </a:r>
          <a:endParaRPr lang="en-US" sz="2400" dirty="0">
            <a:solidFill>
              <a:schemeClr val="tx1"/>
            </a:solidFill>
            <a:latin typeface="Arial" panose="020B0604020202020204" pitchFamily="34" charset="0"/>
            <a:cs typeface="Arial" panose="020B0604020202020204" pitchFamily="34" charset="0"/>
          </a:endParaRPr>
        </a:p>
      </dgm:t>
    </dgm:pt>
    <dgm:pt modelId="{77CC9CEA-3B67-470D-8DE5-BF8018C9C35A}" type="parTrans" cxnId="{A7B57032-F585-4C99-88C7-EFCE0158A252}">
      <dgm:prSet/>
      <dgm:spPr/>
      <dgm:t>
        <a:bodyPr/>
        <a:lstStyle/>
        <a:p>
          <a:endParaRPr lang="en-US">
            <a:solidFill>
              <a:schemeClr val="tx1"/>
            </a:solidFill>
          </a:endParaRPr>
        </a:p>
      </dgm:t>
    </dgm:pt>
    <dgm:pt modelId="{1932D65B-B58D-450C-A4F7-3F42B5679F20}" type="sibTrans" cxnId="{A7B57032-F585-4C99-88C7-EFCE0158A252}">
      <dgm:prSet/>
      <dgm:spPr/>
      <dgm:t>
        <a:bodyPr/>
        <a:lstStyle/>
        <a:p>
          <a:endParaRPr lang="en-US">
            <a:solidFill>
              <a:schemeClr val="tx1"/>
            </a:solidFill>
          </a:endParaRPr>
        </a:p>
      </dgm:t>
    </dgm:pt>
    <dgm:pt modelId="{5087494E-8F7B-4092-A5E4-493D4879913A}">
      <dgm:prSet phldrT="[Text]" custT="1"/>
      <dgm:spPr>
        <a:solidFill>
          <a:srgbClr val="00B050"/>
        </a:solidFill>
      </dgm:spPr>
      <dgm:t>
        <a:bodyPr/>
        <a:lstStyle/>
        <a:p>
          <a:r>
            <a:rPr lang="en-US" sz="2400" dirty="0" err="1">
              <a:solidFill>
                <a:schemeClr val="tx1"/>
              </a:solidFill>
              <a:latin typeface="Arial" panose="020B0604020202020204" pitchFamily="34" charset="0"/>
              <a:cs typeface="Arial" panose="020B0604020202020204" pitchFamily="34" charset="0"/>
            </a:rPr>
            <a:t>Sản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phẩm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học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tập</a:t>
          </a:r>
          <a:endParaRPr lang="en-US" sz="2400" dirty="0">
            <a:solidFill>
              <a:schemeClr val="tx1"/>
            </a:solidFill>
            <a:latin typeface="Arial" panose="020B0604020202020204" pitchFamily="34" charset="0"/>
            <a:cs typeface="Arial" panose="020B0604020202020204" pitchFamily="34" charset="0"/>
          </a:endParaRPr>
        </a:p>
      </dgm:t>
    </dgm:pt>
    <dgm:pt modelId="{AE317EFE-AA91-4FF0-AE4C-586CD1A3D7BD}" type="parTrans" cxnId="{D833EC69-F19C-4988-B6DD-759AFC565D09}">
      <dgm:prSet/>
      <dgm:spPr/>
      <dgm:t>
        <a:bodyPr/>
        <a:lstStyle/>
        <a:p>
          <a:endParaRPr lang="en-US">
            <a:solidFill>
              <a:schemeClr val="tx1"/>
            </a:solidFill>
          </a:endParaRPr>
        </a:p>
      </dgm:t>
    </dgm:pt>
    <dgm:pt modelId="{521F4F83-B4DB-4F16-8F9D-3F34554CEC22}" type="sibTrans" cxnId="{D833EC69-F19C-4988-B6DD-759AFC565D09}">
      <dgm:prSet/>
      <dgm:spPr/>
      <dgm:t>
        <a:bodyPr/>
        <a:lstStyle/>
        <a:p>
          <a:endParaRPr lang="en-US">
            <a:solidFill>
              <a:schemeClr val="tx1"/>
            </a:solidFill>
          </a:endParaRPr>
        </a:p>
      </dgm:t>
    </dgm:pt>
    <dgm:pt modelId="{27CF16A1-4408-4E54-A632-829B4F2B274F}" type="pres">
      <dgm:prSet presAssocID="{90802EA4-741A-4973-8917-876F9D594AB0}" presName="Name0" presStyleCnt="0">
        <dgm:presLayoutVars>
          <dgm:chMax val="1"/>
          <dgm:dir/>
          <dgm:animLvl val="ctr"/>
          <dgm:resizeHandles val="exact"/>
        </dgm:presLayoutVars>
      </dgm:prSet>
      <dgm:spPr/>
      <dgm:t>
        <a:bodyPr/>
        <a:lstStyle/>
        <a:p>
          <a:endParaRPr lang="vi-VN"/>
        </a:p>
      </dgm:t>
    </dgm:pt>
    <dgm:pt modelId="{BB0EEAB2-0532-40A2-980B-C49DC94609A4}" type="pres">
      <dgm:prSet presAssocID="{A1664533-90C3-441C-AA79-661D7C997A12}" presName="centerShape" presStyleLbl="node0" presStyleIdx="0" presStyleCnt="1" custLinFactNeighborY="-753"/>
      <dgm:spPr/>
      <dgm:t>
        <a:bodyPr/>
        <a:lstStyle/>
        <a:p>
          <a:endParaRPr lang="vi-VN"/>
        </a:p>
      </dgm:t>
    </dgm:pt>
    <dgm:pt modelId="{7D9F029B-7CAD-42E4-99C3-4BDA57DEBCA0}" type="pres">
      <dgm:prSet presAssocID="{B9966DA8-A6EB-41CB-AFFC-43CF78A495E8}" presName="node" presStyleLbl="node1" presStyleIdx="0" presStyleCnt="3" custRadScaleRad="96986" custRadScaleInc="-12863">
        <dgm:presLayoutVars>
          <dgm:bulletEnabled val="1"/>
        </dgm:presLayoutVars>
      </dgm:prSet>
      <dgm:spPr/>
      <dgm:t>
        <a:bodyPr/>
        <a:lstStyle/>
        <a:p>
          <a:endParaRPr lang="vi-VN"/>
        </a:p>
      </dgm:t>
    </dgm:pt>
    <dgm:pt modelId="{DE12D869-5ADB-4D0E-8B2C-CF34E425A2C8}" type="pres">
      <dgm:prSet presAssocID="{B9966DA8-A6EB-41CB-AFFC-43CF78A495E8}" presName="dummy" presStyleCnt="0"/>
      <dgm:spPr/>
    </dgm:pt>
    <dgm:pt modelId="{F5B334B5-F0CA-4191-86F6-8E71A2C63635}" type="pres">
      <dgm:prSet presAssocID="{BDC637AC-10E0-4E04-9320-271FEDDF9264}" presName="sibTrans" presStyleLbl="sibTrans2D1" presStyleIdx="0" presStyleCnt="3"/>
      <dgm:spPr/>
      <dgm:t>
        <a:bodyPr/>
        <a:lstStyle/>
        <a:p>
          <a:endParaRPr lang="vi-VN"/>
        </a:p>
      </dgm:t>
    </dgm:pt>
    <dgm:pt modelId="{7347800B-97B2-40CB-A172-7600EFAE5E6C}" type="pres">
      <dgm:prSet presAssocID="{2F04F13E-12B6-47F6-9107-FA77068B7645}" presName="node" presStyleLbl="node1" presStyleIdx="1" presStyleCnt="3">
        <dgm:presLayoutVars>
          <dgm:bulletEnabled val="1"/>
        </dgm:presLayoutVars>
      </dgm:prSet>
      <dgm:spPr/>
      <dgm:t>
        <a:bodyPr/>
        <a:lstStyle/>
        <a:p>
          <a:endParaRPr lang="vi-VN"/>
        </a:p>
      </dgm:t>
    </dgm:pt>
    <dgm:pt modelId="{419472D9-74E9-49C8-A25A-F8119BF3D4C1}" type="pres">
      <dgm:prSet presAssocID="{2F04F13E-12B6-47F6-9107-FA77068B7645}" presName="dummy" presStyleCnt="0"/>
      <dgm:spPr/>
    </dgm:pt>
    <dgm:pt modelId="{545FF993-902F-40A9-9CD4-5C37B68EA457}" type="pres">
      <dgm:prSet presAssocID="{1932D65B-B58D-450C-A4F7-3F42B5679F20}" presName="sibTrans" presStyleLbl="sibTrans2D1" presStyleIdx="1" presStyleCnt="3"/>
      <dgm:spPr/>
      <dgm:t>
        <a:bodyPr/>
        <a:lstStyle/>
        <a:p>
          <a:endParaRPr lang="vi-VN"/>
        </a:p>
      </dgm:t>
    </dgm:pt>
    <dgm:pt modelId="{58DDFE0D-2D30-49C8-8A40-4CBEBBC796B7}" type="pres">
      <dgm:prSet presAssocID="{5087494E-8F7B-4092-A5E4-493D4879913A}" presName="node" presStyleLbl="node1" presStyleIdx="2" presStyleCnt="3">
        <dgm:presLayoutVars>
          <dgm:bulletEnabled val="1"/>
        </dgm:presLayoutVars>
      </dgm:prSet>
      <dgm:spPr/>
      <dgm:t>
        <a:bodyPr/>
        <a:lstStyle/>
        <a:p>
          <a:endParaRPr lang="vi-VN"/>
        </a:p>
      </dgm:t>
    </dgm:pt>
    <dgm:pt modelId="{A3335E5A-DFC4-470B-9B71-9A0804BCA810}" type="pres">
      <dgm:prSet presAssocID="{5087494E-8F7B-4092-A5E4-493D4879913A}" presName="dummy" presStyleCnt="0"/>
      <dgm:spPr/>
    </dgm:pt>
    <dgm:pt modelId="{7EC3EC30-1E3B-4912-B933-E9E5B60218CC}" type="pres">
      <dgm:prSet presAssocID="{521F4F83-B4DB-4F16-8F9D-3F34554CEC22}" presName="sibTrans" presStyleLbl="sibTrans2D1" presStyleIdx="2" presStyleCnt="3" custAng="20472319" custScaleY="100216" custLinFactNeighborX="-212" custLinFactNeighborY="-292"/>
      <dgm:spPr/>
      <dgm:t>
        <a:bodyPr/>
        <a:lstStyle/>
        <a:p>
          <a:endParaRPr lang="vi-VN"/>
        </a:p>
      </dgm:t>
    </dgm:pt>
  </dgm:ptLst>
  <dgm:cxnLst>
    <dgm:cxn modelId="{07EE619E-1F0F-48B2-974C-8023D5DBCF90}" type="presOf" srcId="{BDC637AC-10E0-4E04-9320-271FEDDF9264}" destId="{F5B334B5-F0CA-4191-86F6-8E71A2C63635}" srcOrd="0" destOrd="0" presId="urn:microsoft.com/office/officeart/2005/8/layout/radial6"/>
    <dgm:cxn modelId="{D833EC69-F19C-4988-B6DD-759AFC565D09}" srcId="{A1664533-90C3-441C-AA79-661D7C997A12}" destId="{5087494E-8F7B-4092-A5E4-493D4879913A}" srcOrd="2" destOrd="0" parTransId="{AE317EFE-AA91-4FF0-AE4C-586CD1A3D7BD}" sibTransId="{521F4F83-B4DB-4F16-8F9D-3F34554CEC22}"/>
    <dgm:cxn modelId="{C358D9E3-BCA8-4F37-AA8E-FC9CABFDDDFC}" type="presOf" srcId="{B9966DA8-A6EB-41CB-AFFC-43CF78A495E8}" destId="{7D9F029B-7CAD-42E4-99C3-4BDA57DEBCA0}" srcOrd="0" destOrd="0" presId="urn:microsoft.com/office/officeart/2005/8/layout/radial6"/>
    <dgm:cxn modelId="{0FEB8FCE-BA79-42CF-840A-A5A66F7E0A9A}" srcId="{90802EA4-741A-4973-8917-876F9D594AB0}" destId="{A1664533-90C3-441C-AA79-661D7C997A12}" srcOrd="0" destOrd="0" parTransId="{3D1D75C1-7931-4346-8FBA-3A98AF214090}" sibTransId="{8F596048-95F5-45A3-AFA9-33C5CCA1EA9F}"/>
    <dgm:cxn modelId="{30A20514-27AB-430A-AE0F-AE64B87209D9}" type="presOf" srcId="{A1664533-90C3-441C-AA79-661D7C997A12}" destId="{BB0EEAB2-0532-40A2-980B-C49DC94609A4}" srcOrd="0" destOrd="0" presId="urn:microsoft.com/office/officeart/2005/8/layout/radial6"/>
    <dgm:cxn modelId="{DA40D2F7-FE85-4F94-AF52-41C8591EB577}" type="presOf" srcId="{90802EA4-741A-4973-8917-876F9D594AB0}" destId="{27CF16A1-4408-4E54-A632-829B4F2B274F}" srcOrd="0" destOrd="0" presId="urn:microsoft.com/office/officeart/2005/8/layout/radial6"/>
    <dgm:cxn modelId="{0C9006ED-EF91-4268-9760-674CAB374AF5}" type="presOf" srcId="{2F04F13E-12B6-47F6-9107-FA77068B7645}" destId="{7347800B-97B2-40CB-A172-7600EFAE5E6C}" srcOrd="0" destOrd="0" presId="urn:microsoft.com/office/officeart/2005/8/layout/radial6"/>
    <dgm:cxn modelId="{4C4C3A38-9E05-40EB-B3CA-1196181C7898}" type="presOf" srcId="{1932D65B-B58D-450C-A4F7-3F42B5679F20}" destId="{545FF993-902F-40A9-9CD4-5C37B68EA457}" srcOrd="0" destOrd="0" presId="urn:microsoft.com/office/officeart/2005/8/layout/radial6"/>
    <dgm:cxn modelId="{5D7FE7FE-EDC0-4131-B837-08BC82E10322}" srcId="{A1664533-90C3-441C-AA79-661D7C997A12}" destId="{B9966DA8-A6EB-41CB-AFFC-43CF78A495E8}" srcOrd="0" destOrd="0" parTransId="{910FF0F9-504F-4462-A818-22D6551DAE02}" sibTransId="{BDC637AC-10E0-4E04-9320-271FEDDF9264}"/>
    <dgm:cxn modelId="{A7B57032-F585-4C99-88C7-EFCE0158A252}" srcId="{A1664533-90C3-441C-AA79-661D7C997A12}" destId="{2F04F13E-12B6-47F6-9107-FA77068B7645}" srcOrd="1" destOrd="0" parTransId="{77CC9CEA-3B67-470D-8DE5-BF8018C9C35A}" sibTransId="{1932D65B-B58D-450C-A4F7-3F42B5679F20}"/>
    <dgm:cxn modelId="{C0A0A335-12E9-4B95-A22D-7DD3F77E2624}" type="presOf" srcId="{5087494E-8F7B-4092-A5E4-493D4879913A}" destId="{58DDFE0D-2D30-49C8-8A40-4CBEBBC796B7}" srcOrd="0" destOrd="0" presId="urn:microsoft.com/office/officeart/2005/8/layout/radial6"/>
    <dgm:cxn modelId="{9977A701-35EA-4B8B-8EA9-E5797C997550}" type="presOf" srcId="{521F4F83-B4DB-4F16-8F9D-3F34554CEC22}" destId="{7EC3EC30-1E3B-4912-B933-E9E5B60218CC}" srcOrd="0" destOrd="0" presId="urn:microsoft.com/office/officeart/2005/8/layout/radial6"/>
    <dgm:cxn modelId="{2CF6A173-EEC0-4392-93FF-5D199520EB3B}" type="presParOf" srcId="{27CF16A1-4408-4E54-A632-829B4F2B274F}" destId="{BB0EEAB2-0532-40A2-980B-C49DC94609A4}" srcOrd="0" destOrd="0" presId="urn:microsoft.com/office/officeart/2005/8/layout/radial6"/>
    <dgm:cxn modelId="{3C3CEC71-C619-4C8E-A34B-E9C5A603BAF6}" type="presParOf" srcId="{27CF16A1-4408-4E54-A632-829B4F2B274F}" destId="{7D9F029B-7CAD-42E4-99C3-4BDA57DEBCA0}" srcOrd="1" destOrd="0" presId="urn:microsoft.com/office/officeart/2005/8/layout/radial6"/>
    <dgm:cxn modelId="{AC05CBB6-6265-4FFF-8F98-A5FEED4B5662}" type="presParOf" srcId="{27CF16A1-4408-4E54-A632-829B4F2B274F}" destId="{DE12D869-5ADB-4D0E-8B2C-CF34E425A2C8}" srcOrd="2" destOrd="0" presId="urn:microsoft.com/office/officeart/2005/8/layout/radial6"/>
    <dgm:cxn modelId="{4BE1D051-266C-475D-831F-F21E0B569B0D}" type="presParOf" srcId="{27CF16A1-4408-4E54-A632-829B4F2B274F}" destId="{F5B334B5-F0CA-4191-86F6-8E71A2C63635}" srcOrd="3" destOrd="0" presId="urn:microsoft.com/office/officeart/2005/8/layout/radial6"/>
    <dgm:cxn modelId="{CBB6C88B-08A6-467C-AE3C-BD2F32C500E9}" type="presParOf" srcId="{27CF16A1-4408-4E54-A632-829B4F2B274F}" destId="{7347800B-97B2-40CB-A172-7600EFAE5E6C}" srcOrd="4" destOrd="0" presId="urn:microsoft.com/office/officeart/2005/8/layout/radial6"/>
    <dgm:cxn modelId="{FD16C71A-C7D5-4796-BA44-BECA5E9C55DA}" type="presParOf" srcId="{27CF16A1-4408-4E54-A632-829B4F2B274F}" destId="{419472D9-74E9-49C8-A25A-F8119BF3D4C1}" srcOrd="5" destOrd="0" presId="urn:microsoft.com/office/officeart/2005/8/layout/radial6"/>
    <dgm:cxn modelId="{BABA8C8D-37B4-42F0-84B0-F81623AC3640}" type="presParOf" srcId="{27CF16A1-4408-4E54-A632-829B4F2B274F}" destId="{545FF993-902F-40A9-9CD4-5C37B68EA457}" srcOrd="6" destOrd="0" presId="urn:microsoft.com/office/officeart/2005/8/layout/radial6"/>
    <dgm:cxn modelId="{4E6FDA70-CC67-4470-BEDC-35EC9AA1D114}" type="presParOf" srcId="{27CF16A1-4408-4E54-A632-829B4F2B274F}" destId="{58DDFE0D-2D30-49C8-8A40-4CBEBBC796B7}" srcOrd="7" destOrd="0" presId="urn:microsoft.com/office/officeart/2005/8/layout/radial6"/>
    <dgm:cxn modelId="{06967123-57C5-4817-8193-96287E65BF9F}" type="presParOf" srcId="{27CF16A1-4408-4E54-A632-829B4F2B274F}" destId="{A3335E5A-DFC4-470B-9B71-9A0804BCA810}" srcOrd="8" destOrd="0" presId="urn:microsoft.com/office/officeart/2005/8/layout/radial6"/>
    <dgm:cxn modelId="{C8116DDF-612C-42C3-ADFD-C01CFF9763D2}" type="presParOf" srcId="{27CF16A1-4408-4E54-A632-829B4F2B274F}" destId="{7EC3EC30-1E3B-4912-B933-E9E5B60218CC}"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3EC30-1E3B-4912-B933-E9E5B60218CC}">
      <dsp:nvSpPr>
        <dsp:cNvPr id="0" name=""/>
        <dsp:cNvSpPr/>
      </dsp:nvSpPr>
      <dsp:spPr>
        <a:xfrm rot="20472319">
          <a:off x="2394626" y="765261"/>
          <a:ext cx="4783476" cy="4793808"/>
        </a:xfrm>
        <a:prstGeom prst="blockArc">
          <a:avLst>
            <a:gd name="adj1" fmla="val 9113014"/>
            <a:gd name="adj2" fmla="val 15845479"/>
            <a:gd name="adj3" fmla="val 4642"/>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45FF993-902F-40A9-9CD4-5C37B68EA457}">
      <dsp:nvSpPr>
        <dsp:cNvPr id="0" name=""/>
        <dsp:cNvSpPr/>
      </dsp:nvSpPr>
      <dsp:spPr>
        <a:xfrm>
          <a:off x="2367466" y="717263"/>
          <a:ext cx="4783476" cy="4783476"/>
        </a:xfrm>
        <a:prstGeom prst="blockArc">
          <a:avLst>
            <a:gd name="adj1" fmla="val 1800000"/>
            <a:gd name="adj2" fmla="val 9000000"/>
            <a:gd name="adj3" fmla="val 4642"/>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5B334B5-F0CA-4191-86F6-8E71A2C63635}">
      <dsp:nvSpPr>
        <dsp:cNvPr id="0" name=""/>
        <dsp:cNvSpPr/>
      </dsp:nvSpPr>
      <dsp:spPr>
        <a:xfrm>
          <a:off x="2326564" y="791163"/>
          <a:ext cx="4783476" cy="4783476"/>
        </a:xfrm>
        <a:prstGeom prst="blockArc">
          <a:avLst>
            <a:gd name="adj1" fmla="val 15960991"/>
            <a:gd name="adj2" fmla="val 1675705"/>
            <a:gd name="adj3" fmla="val 4642"/>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B0EEAB2-0532-40A2-980B-C49DC94609A4}">
      <dsp:nvSpPr>
        <dsp:cNvPr id="0" name=""/>
        <dsp:cNvSpPr/>
      </dsp:nvSpPr>
      <dsp:spPr>
        <a:xfrm>
          <a:off x="3657709" y="1972322"/>
          <a:ext cx="2202991" cy="2202991"/>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en-US" sz="5100" kern="1200" err="1">
              <a:solidFill>
                <a:schemeClr val="tx1"/>
              </a:solidFill>
            </a:rPr>
            <a:t>Hoạt</a:t>
          </a:r>
          <a:r>
            <a:rPr lang="en-US" sz="5100" kern="1200">
              <a:solidFill>
                <a:schemeClr val="tx1"/>
              </a:solidFill>
            </a:rPr>
            <a:t> </a:t>
          </a:r>
          <a:r>
            <a:rPr lang="en-US" sz="5100" kern="1200" err="1">
              <a:solidFill>
                <a:schemeClr val="tx1"/>
              </a:solidFill>
            </a:rPr>
            <a:t>động</a:t>
          </a:r>
          <a:endParaRPr lang="en-US" sz="5100" kern="1200">
            <a:solidFill>
              <a:schemeClr val="tx1"/>
            </a:solidFill>
          </a:endParaRPr>
        </a:p>
      </dsp:txBody>
      <dsp:txXfrm>
        <a:off x="3980330" y="2294943"/>
        <a:ext cx="1557749" cy="1557749"/>
      </dsp:txXfrm>
    </dsp:sp>
    <dsp:sp modelId="{7D9F029B-7CAD-42E4-99C3-4BDA57DEBCA0}">
      <dsp:nvSpPr>
        <dsp:cNvPr id="0" name=""/>
        <dsp:cNvSpPr/>
      </dsp:nvSpPr>
      <dsp:spPr>
        <a:xfrm>
          <a:off x="3784960" y="81275"/>
          <a:ext cx="1542093" cy="1542093"/>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a:solidFill>
                <a:schemeClr val="tx1"/>
              </a:solidFill>
              <a:latin typeface="Arial" panose="020B0604020202020204" pitchFamily="34" charset="0"/>
              <a:cs typeface="Arial" panose="020B0604020202020204" pitchFamily="34" charset="0"/>
            </a:rPr>
            <a:t>Mục tiêu</a:t>
          </a:r>
        </a:p>
      </dsp:txBody>
      <dsp:txXfrm>
        <a:off x="4010794" y="307109"/>
        <a:ext cx="1090425" cy="1090425"/>
      </dsp:txXfrm>
    </dsp:sp>
    <dsp:sp modelId="{7347800B-97B2-40CB-A172-7600EFAE5E6C}">
      <dsp:nvSpPr>
        <dsp:cNvPr id="0" name=""/>
        <dsp:cNvSpPr/>
      </dsp:nvSpPr>
      <dsp:spPr>
        <a:xfrm>
          <a:off x="6011386" y="3506066"/>
          <a:ext cx="1542093" cy="1542093"/>
        </a:xfrm>
        <a:prstGeom prst="ellipse">
          <a:avLst/>
        </a:prstGeom>
        <a:solidFill>
          <a:schemeClr val="accent4">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err="1">
              <a:solidFill>
                <a:schemeClr val="tx1"/>
              </a:solidFill>
              <a:latin typeface="Arial" panose="020B0604020202020204" pitchFamily="34" charset="0"/>
              <a:cs typeface="Arial" panose="020B0604020202020204" pitchFamily="34" charset="0"/>
            </a:rPr>
            <a:t>Nội</a:t>
          </a:r>
          <a:r>
            <a:rPr lang="en-US" sz="2400" kern="1200" dirty="0">
              <a:solidFill>
                <a:schemeClr val="tx1"/>
              </a:solidFill>
              <a:latin typeface="Arial" panose="020B0604020202020204" pitchFamily="34" charset="0"/>
              <a:cs typeface="Arial" panose="020B0604020202020204" pitchFamily="34" charset="0"/>
            </a:rPr>
            <a:t> dung </a:t>
          </a:r>
          <a:r>
            <a:rPr lang="en-US" sz="2400" kern="1200" dirty="0" err="1">
              <a:solidFill>
                <a:schemeClr val="tx1"/>
              </a:solidFill>
              <a:latin typeface="Arial" panose="020B0604020202020204" pitchFamily="34" charset="0"/>
              <a:cs typeface="Arial" panose="020B0604020202020204" pitchFamily="34" charset="0"/>
            </a:rPr>
            <a:t>hoạt</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động</a:t>
          </a:r>
          <a:endParaRPr lang="en-US" sz="2400" kern="1200" dirty="0">
            <a:solidFill>
              <a:schemeClr val="tx1"/>
            </a:solidFill>
            <a:latin typeface="Arial" panose="020B0604020202020204" pitchFamily="34" charset="0"/>
            <a:cs typeface="Arial" panose="020B0604020202020204" pitchFamily="34" charset="0"/>
          </a:endParaRPr>
        </a:p>
      </dsp:txBody>
      <dsp:txXfrm>
        <a:off x="6237220" y="3731900"/>
        <a:ext cx="1090425" cy="1090425"/>
      </dsp:txXfrm>
    </dsp:sp>
    <dsp:sp modelId="{58DDFE0D-2D30-49C8-8A40-4CBEBBC796B7}">
      <dsp:nvSpPr>
        <dsp:cNvPr id="0" name=""/>
        <dsp:cNvSpPr/>
      </dsp:nvSpPr>
      <dsp:spPr>
        <a:xfrm>
          <a:off x="1964929" y="3506066"/>
          <a:ext cx="1542093" cy="1542093"/>
        </a:xfrm>
        <a:prstGeom prst="ellipse">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err="1">
              <a:solidFill>
                <a:schemeClr val="tx1"/>
              </a:solidFill>
              <a:latin typeface="Arial" panose="020B0604020202020204" pitchFamily="34" charset="0"/>
              <a:cs typeface="Arial" panose="020B0604020202020204" pitchFamily="34" charset="0"/>
            </a:rPr>
            <a:t>Sản</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phẩm</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học</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tập</a:t>
          </a:r>
          <a:endParaRPr lang="en-US" sz="2400" kern="1200" dirty="0">
            <a:solidFill>
              <a:schemeClr val="tx1"/>
            </a:solidFill>
            <a:latin typeface="Arial" panose="020B0604020202020204" pitchFamily="34" charset="0"/>
            <a:cs typeface="Arial" panose="020B0604020202020204" pitchFamily="34" charset="0"/>
          </a:endParaRPr>
        </a:p>
      </dsp:txBody>
      <dsp:txXfrm>
        <a:off x="2190763" y="3731900"/>
        <a:ext cx="1090425" cy="109042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51629A-6E65-4696-8CE3-EDD952091E44}" type="datetimeFigureOut">
              <a:rPr lang="en-US" smtClean="0"/>
              <a:t>8/15/2021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079CEA-B2D7-4418-B31B-CDCC5548A9C9}" type="slidenum">
              <a:rPr lang="en-US" smtClean="0"/>
              <a:t>‹#›</a:t>
            </a:fld>
            <a:endParaRPr lang="en-US"/>
          </a:p>
        </p:txBody>
      </p:sp>
    </p:spTree>
    <p:extLst>
      <p:ext uri="{BB962C8B-B14F-4D97-AF65-F5344CB8AC3E}">
        <p14:creationId xmlns:p14="http://schemas.microsoft.com/office/powerpoint/2010/main" val="2298660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B55437-0B4F-4807-BC1A-6FEED68F4079}" type="slidenum">
              <a:rPr lang="en-US" smtClean="0"/>
              <a:t>3</a:t>
            </a:fld>
            <a:endParaRPr lang="en-US"/>
          </a:p>
        </p:txBody>
      </p:sp>
    </p:spTree>
    <p:extLst>
      <p:ext uri="{BB962C8B-B14F-4D97-AF65-F5344CB8AC3E}">
        <p14:creationId xmlns:p14="http://schemas.microsoft.com/office/powerpoint/2010/main" val="333972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079CEA-B2D7-4418-B31B-CDCC5548A9C9}" type="slidenum">
              <a:rPr lang="en-US" smtClean="0"/>
              <a:t>21</a:t>
            </a:fld>
            <a:endParaRPr lang="en-US"/>
          </a:p>
        </p:txBody>
      </p:sp>
    </p:spTree>
    <p:extLst>
      <p:ext uri="{BB962C8B-B14F-4D97-AF65-F5344CB8AC3E}">
        <p14:creationId xmlns:p14="http://schemas.microsoft.com/office/powerpoint/2010/main" val="880831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t>22</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xmlns="" id="{CCCD999D-48C4-43C1-9836-1F7CA586E3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xmlns="" id="{4B265A7D-D7D9-4C8F-AB82-50F5B1B695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1) N</a:t>
            </a:r>
            <a:r>
              <a:rPr lang="vi-VN" altLang="en-US" i="1"/>
              <a:t>êu mục tiêu giúp học sinh xác định được vấn đề/nhiệm vụ cụ thể cần giải quyết trong bài học hoặc xác định rõ cách thức giải quyết vấn đề/thực hiện nhiệm vụ trong các hoạt động </a:t>
            </a:r>
            <a:endParaRPr lang="en-US" altLang="en-US" i="1"/>
          </a:p>
          <a:p>
            <a:r>
              <a:rPr lang="vi-VN" altLang="en-US" i="1"/>
              <a:t>tiếp theo của bài học</a:t>
            </a:r>
            <a:endParaRPr lang="en-US" altLang="en-US" i="1"/>
          </a:p>
          <a:p>
            <a:r>
              <a:rPr lang="en-US" altLang="en-US" i="1"/>
              <a:t>2) </a:t>
            </a:r>
            <a:r>
              <a:rPr lang="en-US" altLang="en-US"/>
              <a:t>Nội dung hoạt động: </a:t>
            </a:r>
            <a:r>
              <a:rPr lang="en-US" altLang="en-US" i="1"/>
              <a:t>(Mô tả nội dung hoạt động của học sinh để xác định vấn đề cần giải quyết/nhiệm vụ học tập cần thực hiện và đề xuất giải pháp giải quyết vấn đề/cách thức thực hiện nhiệm vụ)</a:t>
            </a:r>
          </a:p>
          <a:p>
            <a:r>
              <a:rPr lang="en-US" altLang="en-US" i="1"/>
              <a:t>3)</a:t>
            </a:r>
            <a:r>
              <a:rPr lang="vi-VN" altLang="en-US" i="1"/>
              <a:t> Nêu yêu cầu về nội dung và hình thức của sản phẩm học tập mà học sinh phải hoàn thành: viết, trình bày được vấn đề cần giải quyết hoặc nhiệm vụ học tập phải thực hiện tiếp theo và đề xuất giải pháp thực hiện</a:t>
            </a:r>
            <a:endParaRPr lang="en-US" altLang="en-US" i="1"/>
          </a:p>
          <a:p>
            <a:r>
              <a:rPr lang="en-US" altLang="en-US" i="1"/>
              <a:t>4) </a:t>
            </a:r>
            <a:r>
              <a:rPr lang="vi-VN" altLang="en-US" i="1"/>
              <a:t>Trình bày cụ thể các bước tổ chức hoạt động học cho học sinh từ chuyển giao nhiệm vụ, theo dõi, hướng dẫn, kiểm tra, đánh giá quá trình và kết quả thực hiện nhiệm vụ thông qua sản phẩm học tập</a:t>
            </a:r>
            <a:endParaRPr lang="en-US" altLang="en-US"/>
          </a:p>
        </p:txBody>
      </p:sp>
      <p:sp>
        <p:nvSpPr>
          <p:cNvPr id="67588" name="Slide Number Placeholder 3">
            <a:extLst>
              <a:ext uri="{FF2B5EF4-FFF2-40B4-BE49-F238E27FC236}">
                <a16:creationId xmlns:a16="http://schemas.microsoft.com/office/drawing/2014/main" xmlns="" id="{1D3EE319-B52C-43DC-BDD7-F0703F9734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5B1F815-7C2C-4289-AE31-623FFB2CA150}" type="slidenum">
              <a:rPr lang="en-US" altLang="en-US" smtClean="0">
                <a:latin typeface="Calibri" panose="020F0502020204030204" pitchFamily="34" charset="0"/>
              </a:rPr>
              <a:pPr/>
              <a:t>23</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
            </a:r>
            <a:r>
              <a:rPr lang="vi-VN"/>
              <a:t>ư</a:t>
            </a:r>
            <a:r>
              <a:rPr lang="en-US"/>
              <a:t>ớc biển là thuật ngữ chỉ n</a:t>
            </a:r>
            <a:r>
              <a:rPr lang="vi-VN"/>
              <a:t>ư</a:t>
            </a:r>
            <a:r>
              <a:rPr lang="en-US"/>
              <a:t>ớc biển ở đại d</a:t>
            </a:r>
            <a:r>
              <a:rPr lang="vi-VN"/>
              <a:t>ư</a:t>
            </a:r>
            <a:r>
              <a:rPr lang="en-US"/>
              <a:t>ơng nói chung. N</a:t>
            </a:r>
            <a:r>
              <a:rPr lang="vi-VN"/>
              <a:t>ư</a:t>
            </a:r>
            <a:r>
              <a:rPr lang="en-US"/>
              <a:t>ớc biển có vị mặn. Tại sao n</a:t>
            </a:r>
            <a:r>
              <a:rPr lang="vi-VN"/>
              <a:t>ư</a:t>
            </a:r>
            <a:r>
              <a:rPr lang="en-US"/>
              <a:t>ớc biển lại mặn (hay độ muối do đâu mà có)</a:t>
            </a:r>
          </a:p>
        </p:txBody>
      </p:sp>
      <p:sp>
        <p:nvSpPr>
          <p:cNvPr id="4" name="Slide Number Placeholder 3"/>
          <p:cNvSpPr>
            <a:spLocks noGrp="1"/>
          </p:cNvSpPr>
          <p:nvPr>
            <p:ph type="sldNum" sz="quarter" idx="5"/>
          </p:nvPr>
        </p:nvSpPr>
        <p:spPr/>
        <p:txBody>
          <a:bodyPr/>
          <a:lstStyle/>
          <a:p>
            <a:fld id="{FB079CEA-B2D7-4418-B31B-CDCC5548A9C9}" type="slidenum">
              <a:rPr lang="en-US" smtClean="0"/>
              <a:t>6</a:t>
            </a:fld>
            <a:endParaRPr lang="en-US"/>
          </a:p>
        </p:txBody>
      </p:sp>
    </p:spTree>
    <p:extLst>
      <p:ext uri="{BB962C8B-B14F-4D97-AF65-F5344CB8AC3E}">
        <p14:creationId xmlns:p14="http://schemas.microsoft.com/office/powerpoint/2010/main" val="187456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a:t>Độ muối phụ thuộc vào yếu tố nào?</a:t>
            </a:r>
          </a:p>
          <a:p>
            <a:endParaRPr lang="en-US"/>
          </a:p>
        </p:txBody>
      </p:sp>
      <p:sp>
        <p:nvSpPr>
          <p:cNvPr id="4" name="Slide Number Placeholder 3"/>
          <p:cNvSpPr>
            <a:spLocks noGrp="1"/>
          </p:cNvSpPr>
          <p:nvPr>
            <p:ph type="sldNum" sz="quarter" idx="5"/>
          </p:nvPr>
        </p:nvSpPr>
        <p:spPr/>
        <p:txBody>
          <a:bodyPr/>
          <a:lstStyle/>
          <a:p>
            <a:fld id="{FB079CEA-B2D7-4418-B31B-CDCC5548A9C9}" type="slidenum">
              <a:rPr lang="en-US" smtClean="0"/>
              <a:t>7</a:t>
            </a:fld>
            <a:endParaRPr lang="en-US"/>
          </a:p>
        </p:txBody>
      </p:sp>
    </p:spTree>
    <p:extLst>
      <p:ext uri="{BB962C8B-B14F-4D97-AF65-F5344CB8AC3E}">
        <p14:creationId xmlns:p14="http://schemas.microsoft.com/office/powerpoint/2010/main" val="1587079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
            </a:r>
            <a:r>
              <a:rPr lang="vi-VN"/>
              <a:t>ư</a:t>
            </a:r>
            <a:r>
              <a:rPr lang="en-US"/>
              <a:t>ớc biển là thuật ngữ chỉ n</a:t>
            </a:r>
            <a:r>
              <a:rPr lang="vi-VN"/>
              <a:t>ư</a:t>
            </a:r>
            <a:r>
              <a:rPr lang="en-US"/>
              <a:t>ớc biển ở đại d</a:t>
            </a:r>
            <a:r>
              <a:rPr lang="vi-VN"/>
              <a:t>ư</a:t>
            </a:r>
            <a:r>
              <a:rPr lang="en-US"/>
              <a:t>ơng nói chung. N</a:t>
            </a:r>
            <a:r>
              <a:rPr lang="vi-VN"/>
              <a:t>ư</a:t>
            </a:r>
            <a:r>
              <a:rPr lang="en-US"/>
              <a:t>ớc biển có vị mặn</a:t>
            </a:r>
          </a:p>
        </p:txBody>
      </p:sp>
      <p:sp>
        <p:nvSpPr>
          <p:cNvPr id="4" name="Slide Number Placeholder 3"/>
          <p:cNvSpPr>
            <a:spLocks noGrp="1"/>
          </p:cNvSpPr>
          <p:nvPr>
            <p:ph type="sldNum" sz="quarter" idx="5"/>
          </p:nvPr>
        </p:nvSpPr>
        <p:spPr/>
        <p:txBody>
          <a:bodyPr/>
          <a:lstStyle/>
          <a:p>
            <a:fld id="{FB079CEA-B2D7-4418-B31B-CDCC5548A9C9}" type="slidenum">
              <a:rPr lang="en-US" smtClean="0"/>
              <a:t>8</a:t>
            </a:fld>
            <a:endParaRPr lang="en-US"/>
          </a:p>
        </p:txBody>
      </p:sp>
    </p:spTree>
    <p:extLst>
      <p:ext uri="{BB962C8B-B14F-4D97-AF65-F5344CB8AC3E}">
        <p14:creationId xmlns:p14="http://schemas.microsoft.com/office/powerpoint/2010/main" val="2782966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Bức xạ mặt trời là nhân tố tác động chủ yếu đến nhiệt độ vùng biển</a:t>
            </a:r>
          </a:p>
        </p:txBody>
      </p:sp>
      <p:sp>
        <p:nvSpPr>
          <p:cNvPr id="4" name="Slide Number Placeholder 3"/>
          <p:cNvSpPr>
            <a:spLocks noGrp="1"/>
          </p:cNvSpPr>
          <p:nvPr>
            <p:ph type="sldNum" sz="quarter" idx="5"/>
          </p:nvPr>
        </p:nvSpPr>
        <p:spPr/>
        <p:txBody>
          <a:bodyPr/>
          <a:lstStyle/>
          <a:p>
            <a:fld id="{FB079CEA-B2D7-4418-B31B-CDCC5548A9C9}" type="slidenum">
              <a:rPr lang="en-US" smtClean="0"/>
              <a:t>11</a:t>
            </a:fld>
            <a:endParaRPr lang="en-US"/>
          </a:p>
        </p:txBody>
      </p:sp>
    </p:spTree>
    <p:extLst>
      <p:ext uri="{BB962C8B-B14F-4D97-AF65-F5344CB8AC3E}">
        <p14:creationId xmlns:p14="http://schemas.microsoft.com/office/powerpoint/2010/main" val="139100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Bức xạ mặt trời là nhân tố tác động chủ yếu đến nhiệt độ vùng biển. Nhiệt độ trung bình n</a:t>
            </a:r>
            <a:r>
              <a:rPr lang="vi-VN"/>
              <a:t>ư</a:t>
            </a:r>
            <a:r>
              <a:rPr lang="en-US"/>
              <a:t>ớc biển trên mặt ở vùng nhiệt đới (24-27) cao h</a:t>
            </a:r>
            <a:r>
              <a:rPr lang="vi-VN"/>
              <a:t>ơ</a:t>
            </a:r>
            <a:r>
              <a:rPr lang="en-US"/>
              <a:t>n nhiều so với vùng biển ôn đới (16-28) do góc chiếu của tia sáng mặt trời ở vùng nhiệt đới lớn h</a:t>
            </a:r>
            <a:r>
              <a:rPr lang="vi-VN"/>
              <a:t>ơ</a:t>
            </a:r>
            <a:r>
              <a:rPr lang="en-US"/>
              <a:t>n nhiều vùng ôn đới. Vì vậy càng lên vĩ độ cao nhiệt độ n</a:t>
            </a:r>
            <a:r>
              <a:rPr lang="vi-VN"/>
              <a:t>ư</a:t>
            </a:r>
            <a:r>
              <a:rPr lang="en-US"/>
              <a:t>ớc biển càng thấp.</a:t>
            </a:r>
          </a:p>
          <a:p>
            <a:endParaRPr lang="en-US"/>
          </a:p>
        </p:txBody>
      </p:sp>
      <p:sp>
        <p:nvSpPr>
          <p:cNvPr id="4" name="Slide Number Placeholder 3"/>
          <p:cNvSpPr>
            <a:spLocks noGrp="1"/>
          </p:cNvSpPr>
          <p:nvPr>
            <p:ph type="sldNum" sz="quarter" idx="5"/>
          </p:nvPr>
        </p:nvSpPr>
        <p:spPr/>
        <p:txBody>
          <a:bodyPr/>
          <a:lstStyle/>
          <a:p>
            <a:fld id="{FB079CEA-B2D7-4418-B31B-CDCC5548A9C9}" type="slidenum">
              <a:rPr lang="en-US" smtClean="0"/>
              <a:t>12</a:t>
            </a:fld>
            <a:endParaRPr lang="en-US"/>
          </a:p>
        </p:txBody>
      </p:sp>
    </p:spTree>
    <p:extLst>
      <p:ext uri="{BB962C8B-B14F-4D97-AF65-F5344CB8AC3E}">
        <p14:creationId xmlns:p14="http://schemas.microsoft.com/office/powerpoint/2010/main" val="851254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079CEA-B2D7-4418-B31B-CDCC5548A9C9}" type="slidenum">
              <a:rPr lang="en-US" smtClean="0"/>
              <a:t>13</a:t>
            </a:fld>
            <a:endParaRPr lang="en-US"/>
          </a:p>
        </p:txBody>
      </p:sp>
    </p:spTree>
    <p:extLst>
      <p:ext uri="{BB962C8B-B14F-4D97-AF65-F5344CB8AC3E}">
        <p14:creationId xmlns:p14="http://schemas.microsoft.com/office/powerpoint/2010/main" val="1972275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Xem video về động đất song thần ở Nhật Bản</a:t>
            </a:r>
          </a:p>
        </p:txBody>
      </p:sp>
      <p:sp>
        <p:nvSpPr>
          <p:cNvPr id="4" name="Slide Number Placeholder 3"/>
          <p:cNvSpPr>
            <a:spLocks noGrp="1"/>
          </p:cNvSpPr>
          <p:nvPr>
            <p:ph type="sldNum" sz="quarter" idx="5"/>
          </p:nvPr>
        </p:nvSpPr>
        <p:spPr/>
        <p:txBody>
          <a:bodyPr/>
          <a:lstStyle/>
          <a:p>
            <a:fld id="{FB079CEA-B2D7-4418-B31B-CDCC5548A9C9}" type="slidenum">
              <a:rPr lang="en-US" smtClean="0"/>
              <a:t>16</a:t>
            </a:fld>
            <a:endParaRPr lang="en-US"/>
          </a:p>
        </p:txBody>
      </p:sp>
    </p:spTree>
    <p:extLst>
      <p:ext uri="{BB962C8B-B14F-4D97-AF65-F5344CB8AC3E}">
        <p14:creationId xmlns:p14="http://schemas.microsoft.com/office/powerpoint/2010/main" val="1057613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 hs nhận xét=&gt; trình bày hiện t</a:t>
            </a:r>
            <a:r>
              <a:rPr lang="vi-VN"/>
              <a:t>ư</a:t>
            </a:r>
            <a:r>
              <a:rPr lang="en-US"/>
              <a:t>ợng thủy triều là gì?</a:t>
            </a:r>
          </a:p>
        </p:txBody>
      </p:sp>
      <p:sp>
        <p:nvSpPr>
          <p:cNvPr id="4" name="Slide Number Placeholder 3"/>
          <p:cNvSpPr>
            <a:spLocks noGrp="1"/>
          </p:cNvSpPr>
          <p:nvPr>
            <p:ph type="sldNum" sz="quarter" idx="5"/>
          </p:nvPr>
        </p:nvSpPr>
        <p:spPr/>
        <p:txBody>
          <a:bodyPr/>
          <a:lstStyle/>
          <a:p>
            <a:fld id="{FB079CEA-B2D7-4418-B31B-CDCC5548A9C9}" type="slidenum">
              <a:rPr lang="en-US" smtClean="0"/>
              <a:t>17</a:t>
            </a:fld>
            <a:endParaRPr lang="en-US"/>
          </a:p>
        </p:txBody>
      </p:sp>
    </p:spTree>
    <p:extLst>
      <p:ext uri="{BB962C8B-B14F-4D97-AF65-F5344CB8AC3E}">
        <p14:creationId xmlns:p14="http://schemas.microsoft.com/office/powerpoint/2010/main" val="3809229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813425-4D01-4D97-B81E-1722FCC3BF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A0E62E9-FA12-4DBC-99FB-0B5F163B44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5DB90FE-F69B-4E3B-82A1-996D338068CD}"/>
              </a:ext>
            </a:extLst>
          </p:cNvPr>
          <p:cNvSpPr>
            <a:spLocks noGrp="1"/>
          </p:cNvSpPr>
          <p:nvPr>
            <p:ph type="dt" sz="half" idx="10"/>
          </p:nvPr>
        </p:nvSpPr>
        <p:spPr/>
        <p:txBody>
          <a:bodyPr/>
          <a:lstStyle/>
          <a:p>
            <a:fld id="{0C4A5D53-02D6-441C-A490-09504309E2D3}" type="datetimeFigureOut">
              <a:rPr lang="en-US" smtClean="0"/>
              <a:t>8/15/2021</a:t>
            </a:fld>
            <a:endParaRPr lang="en-US"/>
          </a:p>
        </p:txBody>
      </p:sp>
      <p:sp>
        <p:nvSpPr>
          <p:cNvPr id="5" name="Footer Placeholder 4">
            <a:extLst>
              <a:ext uri="{FF2B5EF4-FFF2-40B4-BE49-F238E27FC236}">
                <a16:creationId xmlns:a16="http://schemas.microsoft.com/office/drawing/2014/main" xmlns="" id="{0F716AC5-692A-4883-9959-90DD56C04C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6741678-317E-4DA9-87A9-2DFEC579C5CC}"/>
              </a:ext>
            </a:extLst>
          </p:cNvPr>
          <p:cNvSpPr>
            <a:spLocks noGrp="1"/>
          </p:cNvSpPr>
          <p:nvPr>
            <p:ph type="sldNum" sz="quarter" idx="12"/>
          </p:nvPr>
        </p:nvSpPr>
        <p:spPr/>
        <p:txBody>
          <a:bodyPr/>
          <a:lstStyle/>
          <a:p>
            <a:fld id="{8ADA5374-9D75-4CFE-BA50-31348A612E99}" type="slidenum">
              <a:rPr lang="en-US" smtClean="0"/>
              <a:t>‹#›</a:t>
            </a:fld>
            <a:endParaRPr lang="en-US"/>
          </a:p>
        </p:txBody>
      </p:sp>
    </p:spTree>
    <p:extLst>
      <p:ext uri="{BB962C8B-B14F-4D97-AF65-F5344CB8AC3E}">
        <p14:creationId xmlns:p14="http://schemas.microsoft.com/office/powerpoint/2010/main" val="4221579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C1086A-8379-4B0D-B731-9042F10FD1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A19EA44-ABF0-4C11-969D-DFC9A27EFC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8778AA2-6C5C-4294-B5A2-7D475F8FC006}"/>
              </a:ext>
            </a:extLst>
          </p:cNvPr>
          <p:cNvSpPr>
            <a:spLocks noGrp="1"/>
          </p:cNvSpPr>
          <p:nvPr>
            <p:ph type="dt" sz="half" idx="10"/>
          </p:nvPr>
        </p:nvSpPr>
        <p:spPr/>
        <p:txBody>
          <a:bodyPr/>
          <a:lstStyle/>
          <a:p>
            <a:fld id="{0C4A5D53-02D6-441C-A490-09504309E2D3}" type="datetimeFigureOut">
              <a:rPr lang="en-US" smtClean="0"/>
              <a:t>8/15/2021</a:t>
            </a:fld>
            <a:endParaRPr lang="en-US"/>
          </a:p>
        </p:txBody>
      </p:sp>
      <p:sp>
        <p:nvSpPr>
          <p:cNvPr id="5" name="Footer Placeholder 4">
            <a:extLst>
              <a:ext uri="{FF2B5EF4-FFF2-40B4-BE49-F238E27FC236}">
                <a16:creationId xmlns:a16="http://schemas.microsoft.com/office/drawing/2014/main" xmlns="" id="{8635DDD0-A9FE-492B-80E4-4EDB676A4A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13CEE0-676C-428A-8FC0-41EDF3AA5E0A}"/>
              </a:ext>
            </a:extLst>
          </p:cNvPr>
          <p:cNvSpPr>
            <a:spLocks noGrp="1"/>
          </p:cNvSpPr>
          <p:nvPr>
            <p:ph type="sldNum" sz="quarter" idx="12"/>
          </p:nvPr>
        </p:nvSpPr>
        <p:spPr/>
        <p:txBody>
          <a:bodyPr/>
          <a:lstStyle/>
          <a:p>
            <a:fld id="{8ADA5374-9D75-4CFE-BA50-31348A612E99}" type="slidenum">
              <a:rPr lang="en-US" smtClean="0"/>
              <a:t>‹#›</a:t>
            </a:fld>
            <a:endParaRPr lang="en-US"/>
          </a:p>
        </p:txBody>
      </p:sp>
    </p:spTree>
    <p:extLst>
      <p:ext uri="{BB962C8B-B14F-4D97-AF65-F5344CB8AC3E}">
        <p14:creationId xmlns:p14="http://schemas.microsoft.com/office/powerpoint/2010/main" val="1441983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40BD0DC-3842-4750-8BA4-396458F321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7B63357-5B7E-4ABB-B604-1AEC904D54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3D9B74-3CB6-4458-BDD0-F6AB45CA198D}"/>
              </a:ext>
            </a:extLst>
          </p:cNvPr>
          <p:cNvSpPr>
            <a:spLocks noGrp="1"/>
          </p:cNvSpPr>
          <p:nvPr>
            <p:ph type="dt" sz="half" idx="10"/>
          </p:nvPr>
        </p:nvSpPr>
        <p:spPr/>
        <p:txBody>
          <a:bodyPr/>
          <a:lstStyle/>
          <a:p>
            <a:fld id="{0C4A5D53-02D6-441C-A490-09504309E2D3}" type="datetimeFigureOut">
              <a:rPr lang="en-US" smtClean="0"/>
              <a:t>8/15/2021</a:t>
            </a:fld>
            <a:endParaRPr lang="en-US"/>
          </a:p>
        </p:txBody>
      </p:sp>
      <p:sp>
        <p:nvSpPr>
          <p:cNvPr id="5" name="Footer Placeholder 4">
            <a:extLst>
              <a:ext uri="{FF2B5EF4-FFF2-40B4-BE49-F238E27FC236}">
                <a16:creationId xmlns:a16="http://schemas.microsoft.com/office/drawing/2014/main" xmlns="" id="{599AFA08-E533-46E3-93EC-0AD951263A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2306BA-8130-4675-A009-B217A70CF0FC}"/>
              </a:ext>
            </a:extLst>
          </p:cNvPr>
          <p:cNvSpPr>
            <a:spLocks noGrp="1"/>
          </p:cNvSpPr>
          <p:nvPr>
            <p:ph type="sldNum" sz="quarter" idx="12"/>
          </p:nvPr>
        </p:nvSpPr>
        <p:spPr/>
        <p:txBody>
          <a:bodyPr/>
          <a:lstStyle/>
          <a:p>
            <a:fld id="{8ADA5374-9D75-4CFE-BA50-31348A612E99}" type="slidenum">
              <a:rPr lang="en-US" smtClean="0"/>
              <a:t>‹#›</a:t>
            </a:fld>
            <a:endParaRPr lang="en-US"/>
          </a:p>
        </p:txBody>
      </p:sp>
    </p:spTree>
    <p:extLst>
      <p:ext uri="{BB962C8B-B14F-4D97-AF65-F5344CB8AC3E}">
        <p14:creationId xmlns:p14="http://schemas.microsoft.com/office/powerpoint/2010/main" val="2696043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563174-3C46-47D1-AB80-B8C8D0869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4498EA6-5537-408F-9C56-7B4C762E90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21DA5AE-A0F8-42EF-B584-619EB4C30F7C}"/>
              </a:ext>
            </a:extLst>
          </p:cNvPr>
          <p:cNvSpPr>
            <a:spLocks noGrp="1"/>
          </p:cNvSpPr>
          <p:nvPr>
            <p:ph type="dt" sz="half" idx="10"/>
          </p:nvPr>
        </p:nvSpPr>
        <p:spPr/>
        <p:txBody>
          <a:bodyPr/>
          <a:lstStyle/>
          <a:p>
            <a:fld id="{0C4A5D53-02D6-441C-A490-09504309E2D3}" type="datetimeFigureOut">
              <a:rPr lang="en-US" smtClean="0"/>
              <a:t>8/15/2021</a:t>
            </a:fld>
            <a:endParaRPr lang="en-US"/>
          </a:p>
        </p:txBody>
      </p:sp>
      <p:sp>
        <p:nvSpPr>
          <p:cNvPr id="5" name="Footer Placeholder 4">
            <a:extLst>
              <a:ext uri="{FF2B5EF4-FFF2-40B4-BE49-F238E27FC236}">
                <a16:creationId xmlns:a16="http://schemas.microsoft.com/office/drawing/2014/main" xmlns="" id="{24F9AC69-EB0B-4DA2-9966-C32586FA81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DCBC1FE-8FF7-4FE3-9C64-9E819EA1A805}"/>
              </a:ext>
            </a:extLst>
          </p:cNvPr>
          <p:cNvSpPr>
            <a:spLocks noGrp="1"/>
          </p:cNvSpPr>
          <p:nvPr>
            <p:ph type="sldNum" sz="quarter" idx="12"/>
          </p:nvPr>
        </p:nvSpPr>
        <p:spPr/>
        <p:txBody>
          <a:bodyPr/>
          <a:lstStyle/>
          <a:p>
            <a:fld id="{8ADA5374-9D75-4CFE-BA50-31348A612E99}" type="slidenum">
              <a:rPr lang="en-US" smtClean="0"/>
              <a:t>‹#›</a:t>
            </a:fld>
            <a:endParaRPr lang="en-US"/>
          </a:p>
        </p:txBody>
      </p:sp>
    </p:spTree>
    <p:extLst>
      <p:ext uri="{BB962C8B-B14F-4D97-AF65-F5344CB8AC3E}">
        <p14:creationId xmlns:p14="http://schemas.microsoft.com/office/powerpoint/2010/main" val="3109503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7A4A04-066A-4C4A-BB34-7DCC2A87EB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2BEB800-9EE7-45E1-903B-0949B84EAE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AFDF10A-7EA3-4A75-BD64-F77F7BAEB28B}"/>
              </a:ext>
            </a:extLst>
          </p:cNvPr>
          <p:cNvSpPr>
            <a:spLocks noGrp="1"/>
          </p:cNvSpPr>
          <p:nvPr>
            <p:ph type="dt" sz="half" idx="10"/>
          </p:nvPr>
        </p:nvSpPr>
        <p:spPr/>
        <p:txBody>
          <a:bodyPr/>
          <a:lstStyle/>
          <a:p>
            <a:fld id="{0C4A5D53-02D6-441C-A490-09504309E2D3}" type="datetimeFigureOut">
              <a:rPr lang="en-US" smtClean="0"/>
              <a:t>8/15/2021</a:t>
            </a:fld>
            <a:endParaRPr lang="en-US"/>
          </a:p>
        </p:txBody>
      </p:sp>
      <p:sp>
        <p:nvSpPr>
          <p:cNvPr id="5" name="Footer Placeholder 4">
            <a:extLst>
              <a:ext uri="{FF2B5EF4-FFF2-40B4-BE49-F238E27FC236}">
                <a16:creationId xmlns:a16="http://schemas.microsoft.com/office/drawing/2014/main" xmlns="" id="{2A89D59A-EEE3-4399-ABFC-6248CC97E1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AC9B961-8A2C-4647-8012-5B6D0A8E8F01}"/>
              </a:ext>
            </a:extLst>
          </p:cNvPr>
          <p:cNvSpPr>
            <a:spLocks noGrp="1"/>
          </p:cNvSpPr>
          <p:nvPr>
            <p:ph type="sldNum" sz="quarter" idx="12"/>
          </p:nvPr>
        </p:nvSpPr>
        <p:spPr/>
        <p:txBody>
          <a:bodyPr/>
          <a:lstStyle/>
          <a:p>
            <a:fld id="{8ADA5374-9D75-4CFE-BA50-31348A612E99}" type="slidenum">
              <a:rPr lang="en-US" smtClean="0"/>
              <a:t>‹#›</a:t>
            </a:fld>
            <a:endParaRPr lang="en-US"/>
          </a:p>
        </p:txBody>
      </p:sp>
    </p:spTree>
    <p:extLst>
      <p:ext uri="{BB962C8B-B14F-4D97-AF65-F5344CB8AC3E}">
        <p14:creationId xmlns:p14="http://schemas.microsoft.com/office/powerpoint/2010/main" val="2248829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93DBCA-100B-4AD5-867C-60A154B786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BAE843C-CC6A-4231-B175-ACE41DD4A4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626DBA7-E305-4E4E-899E-9E9E16264B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4D5EF17-4406-4950-94D9-3D742E5D7B00}"/>
              </a:ext>
            </a:extLst>
          </p:cNvPr>
          <p:cNvSpPr>
            <a:spLocks noGrp="1"/>
          </p:cNvSpPr>
          <p:nvPr>
            <p:ph type="dt" sz="half" idx="10"/>
          </p:nvPr>
        </p:nvSpPr>
        <p:spPr/>
        <p:txBody>
          <a:bodyPr/>
          <a:lstStyle/>
          <a:p>
            <a:fld id="{0C4A5D53-02D6-441C-A490-09504309E2D3}" type="datetimeFigureOut">
              <a:rPr lang="en-US" smtClean="0"/>
              <a:t>8/15/2021</a:t>
            </a:fld>
            <a:endParaRPr lang="en-US"/>
          </a:p>
        </p:txBody>
      </p:sp>
      <p:sp>
        <p:nvSpPr>
          <p:cNvPr id="6" name="Footer Placeholder 5">
            <a:extLst>
              <a:ext uri="{FF2B5EF4-FFF2-40B4-BE49-F238E27FC236}">
                <a16:creationId xmlns:a16="http://schemas.microsoft.com/office/drawing/2014/main" xmlns="" id="{A834ADF9-FBD9-423C-8A29-EF7DB05705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CBAC97-511C-4D0A-A521-AA54DC34071A}"/>
              </a:ext>
            </a:extLst>
          </p:cNvPr>
          <p:cNvSpPr>
            <a:spLocks noGrp="1"/>
          </p:cNvSpPr>
          <p:nvPr>
            <p:ph type="sldNum" sz="quarter" idx="12"/>
          </p:nvPr>
        </p:nvSpPr>
        <p:spPr/>
        <p:txBody>
          <a:bodyPr/>
          <a:lstStyle/>
          <a:p>
            <a:fld id="{8ADA5374-9D75-4CFE-BA50-31348A612E99}" type="slidenum">
              <a:rPr lang="en-US" smtClean="0"/>
              <a:t>‹#›</a:t>
            </a:fld>
            <a:endParaRPr lang="en-US"/>
          </a:p>
        </p:txBody>
      </p:sp>
    </p:spTree>
    <p:extLst>
      <p:ext uri="{BB962C8B-B14F-4D97-AF65-F5344CB8AC3E}">
        <p14:creationId xmlns:p14="http://schemas.microsoft.com/office/powerpoint/2010/main" val="2333363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A2122A-F742-4285-A6CA-0F55808E95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AA445F3-7664-4CBF-8263-632E1DF412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BDFE009-34FC-42C1-83D9-889448EB3F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7FF063E-5C32-4C22-8C38-86088F2A6E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9F36045-0242-4A50-A555-4ECEAFCA6E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CE8BD25-4A42-4B36-837D-32F26B0D8DBE}"/>
              </a:ext>
            </a:extLst>
          </p:cNvPr>
          <p:cNvSpPr>
            <a:spLocks noGrp="1"/>
          </p:cNvSpPr>
          <p:nvPr>
            <p:ph type="dt" sz="half" idx="10"/>
          </p:nvPr>
        </p:nvSpPr>
        <p:spPr/>
        <p:txBody>
          <a:bodyPr/>
          <a:lstStyle/>
          <a:p>
            <a:fld id="{0C4A5D53-02D6-441C-A490-09504309E2D3}" type="datetimeFigureOut">
              <a:rPr lang="en-US" smtClean="0"/>
              <a:t>8/15/2021</a:t>
            </a:fld>
            <a:endParaRPr lang="en-US"/>
          </a:p>
        </p:txBody>
      </p:sp>
      <p:sp>
        <p:nvSpPr>
          <p:cNvPr id="8" name="Footer Placeholder 7">
            <a:extLst>
              <a:ext uri="{FF2B5EF4-FFF2-40B4-BE49-F238E27FC236}">
                <a16:creationId xmlns:a16="http://schemas.microsoft.com/office/drawing/2014/main" xmlns="" id="{9A46F66E-704C-4462-B319-3FD5497F17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5A400BA-6AF7-4148-AA6E-BAB85DAA3FCE}"/>
              </a:ext>
            </a:extLst>
          </p:cNvPr>
          <p:cNvSpPr>
            <a:spLocks noGrp="1"/>
          </p:cNvSpPr>
          <p:nvPr>
            <p:ph type="sldNum" sz="quarter" idx="12"/>
          </p:nvPr>
        </p:nvSpPr>
        <p:spPr/>
        <p:txBody>
          <a:bodyPr/>
          <a:lstStyle/>
          <a:p>
            <a:fld id="{8ADA5374-9D75-4CFE-BA50-31348A612E99}" type="slidenum">
              <a:rPr lang="en-US" smtClean="0"/>
              <a:t>‹#›</a:t>
            </a:fld>
            <a:endParaRPr lang="en-US"/>
          </a:p>
        </p:txBody>
      </p:sp>
    </p:spTree>
    <p:extLst>
      <p:ext uri="{BB962C8B-B14F-4D97-AF65-F5344CB8AC3E}">
        <p14:creationId xmlns:p14="http://schemas.microsoft.com/office/powerpoint/2010/main" val="3332904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4161DD-E1E8-4D51-868C-6255A001C5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BDBAC50-6217-4359-A734-9CD9BBD1CE3A}"/>
              </a:ext>
            </a:extLst>
          </p:cNvPr>
          <p:cNvSpPr>
            <a:spLocks noGrp="1"/>
          </p:cNvSpPr>
          <p:nvPr>
            <p:ph type="dt" sz="half" idx="10"/>
          </p:nvPr>
        </p:nvSpPr>
        <p:spPr/>
        <p:txBody>
          <a:bodyPr/>
          <a:lstStyle/>
          <a:p>
            <a:fld id="{0C4A5D53-02D6-441C-A490-09504309E2D3}" type="datetimeFigureOut">
              <a:rPr lang="en-US" smtClean="0"/>
              <a:t>8/15/2021</a:t>
            </a:fld>
            <a:endParaRPr lang="en-US"/>
          </a:p>
        </p:txBody>
      </p:sp>
      <p:sp>
        <p:nvSpPr>
          <p:cNvPr id="4" name="Footer Placeholder 3">
            <a:extLst>
              <a:ext uri="{FF2B5EF4-FFF2-40B4-BE49-F238E27FC236}">
                <a16:creationId xmlns:a16="http://schemas.microsoft.com/office/drawing/2014/main" xmlns="" id="{5109DC43-A2ED-493D-8B2E-5B43CEB02E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F3880AA-6796-4D5C-823A-12CD72FE95C4}"/>
              </a:ext>
            </a:extLst>
          </p:cNvPr>
          <p:cNvSpPr>
            <a:spLocks noGrp="1"/>
          </p:cNvSpPr>
          <p:nvPr>
            <p:ph type="sldNum" sz="quarter" idx="12"/>
          </p:nvPr>
        </p:nvSpPr>
        <p:spPr/>
        <p:txBody>
          <a:bodyPr/>
          <a:lstStyle/>
          <a:p>
            <a:fld id="{8ADA5374-9D75-4CFE-BA50-31348A612E99}" type="slidenum">
              <a:rPr lang="en-US" smtClean="0"/>
              <a:t>‹#›</a:t>
            </a:fld>
            <a:endParaRPr lang="en-US"/>
          </a:p>
        </p:txBody>
      </p:sp>
    </p:spTree>
    <p:extLst>
      <p:ext uri="{BB962C8B-B14F-4D97-AF65-F5344CB8AC3E}">
        <p14:creationId xmlns:p14="http://schemas.microsoft.com/office/powerpoint/2010/main" val="2717553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4E4B96B-9364-487C-B7AA-B964C65A6B1B}"/>
              </a:ext>
            </a:extLst>
          </p:cNvPr>
          <p:cNvSpPr>
            <a:spLocks noGrp="1"/>
          </p:cNvSpPr>
          <p:nvPr>
            <p:ph type="dt" sz="half" idx="10"/>
          </p:nvPr>
        </p:nvSpPr>
        <p:spPr/>
        <p:txBody>
          <a:bodyPr/>
          <a:lstStyle/>
          <a:p>
            <a:fld id="{0C4A5D53-02D6-441C-A490-09504309E2D3}" type="datetimeFigureOut">
              <a:rPr lang="en-US" smtClean="0"/>
              <a:t>8/15/2021</a:t>
            </a:fld>
            <a:endParaRPr lang="en-US"/>
          </a:p>
        </p:txBody>
      </p:sp>
      <p:sp>
        <p:nvSpPr>
          <p:cNvPr id="3" name="Footer Placeholder 2">
            <a:extLst>
              <a:ext uri="{FF2B5EF4-FFF2-40B4-BE49-F238E27FC236}">
                <a16:creationId xmlns:a16="http://schemas.microsoft.com/office/drawing/2014/main" xmlns="" id="{E4C9019C-8DC6-4BD8-B0CB-DEE0652980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1346E79-C085-4108-8636-623049E701F6}"/>
              </a:ext>
            </a:extLst>
          </p:cNvPr>
          <p:cNvSpPr>
            <a:spLocks noGrp="1"/>
          </p:cNvSpPr>
          <p:nvPr>
            <p:ph type="sldNum" sz="quarter" idx="12"/>
          </p:nvPr>
        </p:nvSpPr>
        <p:spPr/>
        <p:txBody>
          <a:bodyPr/>
          <a:lstStyle/>
          <a:p>
            <a:fld id="{8ADA5374-9D75-4CFE-BA50-31348A612E99}" type="slidenum">
              <a:rPr lang="en-US" smtClean="0"/>
              <a:t>‹#›</a:t>
            </a:fld>
            <a:endParaRPr lang="en-US"/>
          </a:p>
        </p:txBody>
      </p:sp>
    </p:spTree>
    <p:extLst>
      <p:ext uri="{BB962C8B-B14F-4D97-AF65-F5344CB8AC3E}">
        <p14:creationId xmlns:p14="http://schemas.microsoft.com/office/powerpoint/2010/main" val="3273019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3EF96A-475B-45FC-986E-ECCB53B5BB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CE5C63E-0D5D-43E8-A858-68CF732B21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EDC8E10-2FBF-4D75-A860-73B3B9F5E7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317104A-00D2-45D0-B80B-264E5C5BBADC}"/>
              </a:ext>
            </a:extLst>
          </p:cNvPr>
          <p:cNvSpPr>
            <a:spLocks noGrp="1"/>
          </p:cNvSpPr>
          <p:nvPr>
            <p:ph type="dt" sz="half" idx="10"/>
          </p:nvPr>
        </p:nvSpPr>
        <p:spPr/>
        <p:txBody>
          <a:bodyPr/>
          <a:lstStyle/>
          <a:p>
            <a:fld id="{0C4A5D53-02D6-441C-A490-09504309E2D3}" type="datetimeFigureOut">
              <a:rPr lang="en-US" smtClean="0"/>
              <a:t>8/15/2021</a:t>
            </a:fld>
            <a:endParaRPr lang="en-US"/>
          </a:p>
        </p:txBody>
      </p:sp>
      <p:sp>
        <p:nvSpPr>
          <p:cNvPr id="6" name="Footer Placeholder 5">
            <a:extLst>
              <a:ext uri="{FF2B5EF4-FFF2-40B4-BE49-F238E27FC236}">
                <a16:creationId xmlns:a16="http://schemas.microsoft.com/office/drawing/2014/main" xmlns="" id="{160CF430-D4E5-4E46-8E8C-660E902FB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882B44F-7F1C-45ED-9807-0EEE45BA5887}"/>
              </a:ext>
            </a:extLst>
          </p:cNvPr>
          <p:cNvSpPr>
            <a:spLocks noGrp="1"/>
          </p:cNvSpPr>
          <p:nvPr>
            <p:ph type="sldNum" sz="quarter" idx="12"/>
          </p:nvPr>
        </p:nvSpPr>
        <p:spPr/>
        <p:txBody>
          <a:bodyPr/>
          <a:lstStyle/>
          <a:p>
            <a:fld id="{8ADA5374-9D75-4CFE-BA50-31348A612E99}" type="slidenum">
              <a:rPr lang="en-US" smtClean="0"/>
              <a:t>‹#›</a:t>
            </a:fld>
            <a:endParaRPr lang="en-US"/>
          </a:p>
        </p:txBody>
      </p:sp>
    </p:spTree>
    <p:extLst>
      <p:ext uri="{BB962C8B-B14F-4D97-AF65-F5344CB8AC3E}">
        <p14:creationId xmlns:p14="http://schemas.microsoft.com/office/powerpoint/2010/main" val="1656899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22417C-69C1-40D8-B8D4-1CA94FACF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93F6CC0-30CD-4F43-8587-AA77AA5C71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4C8424C-167F-4C48-97B7-E01A02B7C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1474BE6-BB88-466A-9121-FAEDCC438F5E}"/>
              </a:ext>
            </a:extLst>
          </p:cNvPr>
          <p:cNvSpPr>
            <a:spLocks noGrp="1"/>
          </p:cNvSpPr>
          <p:nvPr>
            <p:ph type="dt" sz="half" idx="10"/>
          </p:nvPr>
        </p:nvSpPr>
        <p:spPr/>
        <p:txBody>
          <a:bodyPr/>
          <a:lstStyle/>
          <a:p>
            <a:fld id="{0C4A5D53-02D6-441C-A490-09504309E2D3}" type="datetimeFigureOut">
              <a:rPr lang="en-US" smtClean="0"/>
              <a:t>8/15/2021</a:t>
            </a:fld>
            <a:endParaRPr lang="en-US"/>
          </a:p>
        </p:txBody>
      </p:sp>
      <p:sp>
        <p:nvSpPr>
          <p:cNvPr id="6" name="Footer Placeholder 5">
            <a:extLst>
              <a:ext uri="{FF2B5EF4-FFF2-40B4-BE49-F238E27FC236}">
                <a16:creationId xmlns:a16="http://schemas.microsoft.com/office/drawing/2014/main" xmlns="" id="{ECBC7C96-54BD-44BF-9FE9-B38AF88D83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5183825-6FDF-46B0-933A-4400C472BD1B}"/>
              </a:ext>
            </a:extLst>
          </p:cNvPr>
          <p:cNvSpPr>
            <a:spLocks noGrp="1"/>
          </p:cNvSpPr>
          <p:nvPr>
            <p:ph type="sldNum" sz="quarter" idx="12"/>
          </p:nvPr>
        </p:nvSpPr>
        <p:spPr/>
        <p:txBody>
          <a:bodyPr/>
          <a:lstStyle/>
          <a:p>
            <a:fld id="{8ADA5374-9D75-4CFE-BA50-31348A612E99}" type="slidenum">
              <a:rPr lang="en-US" smtClean="0"/>
              <a:t>‹#›</a:t>
            </a:fld>
            <a:endParaRPr lang="en-US"/>
          </a:p>
        </p:txBody>
      </p:sp>
    </p:spTree>
    <p:extLst>
      <p:ext uri="{BB962C8B-B14F-4D97-AF65-F5344CB8AC3E}">
        <p14:creationId xmlns:p14="http://schemas.microsoft.com/office/powerpoint/2010/main" val="1830165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B1F7CD1-7A4E-419E-9201-1C1A26F6C4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9437B07-C0E9-4D70-B96F-646E443D4F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B36164E-7302-4426-8C94-AAF7DBA7F3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A5D53-02D6-441C-A490-09504309E2D3}" type="datetimeFigureOut">
              <a:rPr lang="en-US" smtClean="0"/>
              <a:t>8/15/2021</a:t>
            </a:fld>
            <a:endParaRPr lang="en-US"/>
          </a:p>
        </p:txBody>
      </p:sp>
      <p:sp>
        <p:nvSpPr>
          <p:cNvPr id="5" name="Footer Placeholder 4">
            <a:extLst>
              <a:ext uri="{FF2B5EF4-FFF2-40B4-BE49-F238E27FC236}">
                <a16:creationId xmlns:a16="http://schemas.microsoft.com/office/drawing/2014/main" xmlns="" id="{C29AC5D8-EDA3-46DB-B9F6-DF569EB80A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DD953CA-7720-4085-8A61-ABC9F0CF1A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DA5374-9D75-4CFE-BA50-31348A612E99}" type="slidenum">
              <a:rPr lang="en-US" smtClean="0"/>
              <a:t>‹#›</a:t>
            </a:fld>
            <a:endParaRPr lang="en-US"/>
          </a:p>
        </p:txBody>
      </p:sp>
    </p:spTree>
    <p:extLst>
      <p:ext uri="{BB962C8B-B14F-4D97-AF65-F5344CB8AC3E}">
        <p14:creationId xmlns:p14="http://schemas.microsoft.com/office/powerpoint/2010/main" val="1718254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6709578-9C91-407F-8645-F392348EFD19}"/>
              </a:ext>
            </a:extLst>
          </p:cNvPr>
          <p:cNvPicPr>
            <a:picLocks noChangeAspect="1"/>
          </p:cNvPicPr>
          <p:nvPr/>
        </p:nvPicPr>
        <p:blipFill rotWithShape="1">
          <a:blip r:embed="rId2"/>
          <a:srcRect l="21167" t="16297" r="22084" b="6074"/>
          <a:stretch/>
        </p:blipFill>
        <p:spPr>
          <a:xfrm>
            <a:off x="0" y="0"/>
            <a:ext cx="12191999" cy="6857999"/>
          </a:xfrm>
          <a:prstGeom prst="rect">
            <a:avLst/>
          </a:prstGeom>
        </p:spPr>
      </p:pic>
    </p:spTree>
    <p:extLst>
      <p:ext uri="{BB962C8B-B14F-4D97-AF65-F5344CB8AC3E}">
        <p14:creationId xmlns:p14="http://schemas.microsoft.com/office/powerpoint/2010/main" val="1448754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a:extLst>
              <a:ext uri="{FF2B5EF4-FFF2-40B4-BE49-F238E27FC236}">
                <a16:creationId xmlns:a16="http://schemas.microsoft.com/office/drawing/2014/main" xmlns="" id="{01DC1E5E-DD2A-4D40-B8E3-0A3F24C78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38" y="218996"/>
            <a:ext cx="5207000"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a:extLst>
              <a:ext uri="{FF2B5EF4-FFF2-40B4-BE49-F238E27FC236}">
                <a16:creationId xmlns:a16="http://schemas.microsoft.com/office/drawing/2014/main" xmlns="" id="{635596F4-AE3A-4A56-8DF5-0259703CCA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3800" y="218996"/>
            <a:ext cx="5207000"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0" name="Text Box 6">
            <a:extLst>
              <a:ext uri="{FF2B5EF4-FFF2-40B4-BE49-F238E27FC236}">
                <a16:creationId xmlns:a16="http://schemas.microsoft.com/office/drawing/2014/main" xmlns="" id="{4D05AEFE-4EF3-4FED-BB9B-A38986D23B52}"/>
              </a:ext>
            </a:extLst>
          </p:cNvPr>
          <p:cNvSpPr txBox="1">
            <a:spLocks noChangeArrowheads="1"/>
          </p:cNvSpPr>
          <p:nvPr/>
        </p:nvSpPr>
        <p:spPr bwMode="auto">
          <a:xfrm>
            <a:off x="441960" y="4501193"/>
            <a:ext cx="1130808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800" b="1">
                <a:latin typeface="Arial" panose="020B0604020202020204" pitchFamily="34" charset="0"/>
                <a:cs typeface="Arial" panose="020B0604020202020204" pitchFamily="34" charset="0"/>
              </a:rPr>
              <a:t>Biển Chết (Tử Hải) Vùng biển có độ muối rất cao, có nơi độ muối lên đến 400‰. Ở vùng này xung quanh là vách núi cao nên không có sông suối đổ vào, bên cạnh đó nhiệt độ cao, mưa ít nên độ bốc hơi rất lớn. Với độ muối cao như thế, con người sẽ luôn nổi trên mặt nước. </a:t>
            </a:r>
          </a:p>
        </p:txBody>
      </p:sp>
      <p:sp>
        <p:nvSpPr>
          <p:cNvPr id="16391" name="Text Box 7">
            <a:extLst>
              <a:ext uri="{FF2B5EF4-FFF2-40B4-BE49-F238E27FC236}">
                <a16:creationId xmlns:a16="http://schemas.microsoft.com/office/drawing/2014/main" xmlns="" id="{AF653A6B-AADC-4DE3-8FE1-BD79C24940BF}"/>
              </a:ext>
            </a:extLst>
          </p:cNvPr>
          <p:cNvSpPr txBox="1">
            <a:spLocks noChangeArrowheads="1"/>
          </p:cNvSpPr>
          <p:nvPr/>
        </p:nvSpPr>
        <p:spPr bwMode="auto">
          <a:xfrm>
            <a:off x="1112838" y="3916893"/>
            <a:ext cx="43281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400" b="1">
                <a:solidFill>
                  <a:srgbClr val="0070C0"/>
                </a:solidFill>
                <a:latin typeface="Arial" panose="020B0604020202020204" pitchFamily="34" charset="0"/>
                <a:cs typeface="Arial" panose="020B0604020202020204" pitchFamily="34" charset="0"/>
              </a:rPr>
              <a:t>Nằm đọc báo trên mặt biển</a:t>
            </a:r>
          </a:p>
        </p:txBody>
      </p:sp>
      <p:sp useBgFill="1">
        <p:nvSpPr>
          <p:cNvPr id="16392" name="Text Box 8">
            <a:extLst>
              <a:ext uri="{FF2B5EF4-FFF2-40B4-BE49-F238E27FC236}">
                <a16:creationId xmlns:a16="http://schemas.microsoft.com/office/drawing/2014/main" xmlns="" id="{4BA0EA30-CF21-44B1-9668-25035F756CE0}"/>
              </a:ext>
            </a:extLst>
          </p:cNvPr>
          <p:cNvSpPr txBox="1">
            <a:spLocks noChangeArrowheads="1"/>
          </p:cNvSpPr>
          <p:nvPr/>
        </p:nvSpPr>
        <p:spPr bwMode="auto">
          <a:xfrm>
            <a:off x="6578600" y="3929487"/>
            <a:ext cx="4500562" cy="461665"/>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400" b="1">
                <a:solidFill>
                  <a:srgbClr val="0070C0"/>
                </a:solidFill>
                <a:latin typeface="Arial" panose="020B0604020202020204" pitchFamily="34" charset="0"/>
                <a:cs typeface="Arial" panose="020B0604020202020204" pitchFamily="34" charset="0"/>
              </a:rPr>
              <a:t>Mặt biển phủ đầy váng muối</a:t>
            </a:r>
          </a:p>
        </p:txBody>
      </p:sp>
    </p:spTree>
  </p:cSld>
  <p:clrMapOvr>
    <a:masterClrMapping/>
  </p:clrMapOvr>
  <p:transition>
    <p:sndAc>
      <p:stSnd>
        <p:snd r:embed="rId2" name="chimes.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CA9725B0-34AC-45A5-97DF-FABA41A75B99}"/>
              </a:ext>
            </a:extLst>
          </p:cNvPr>
          <p:cNvSpPr/>
          <p:nvPr/>
        </p:nvSpPr>
        <p:spPr>
          <a:xfrm>
            <a:off x="528320" y="98299"/>
            <a:ext cx="7344505" cy="76378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11EAA38E-45AF-4C08-8D0D-FCFF9B79C1B1}"/>
              </a:ext>
            </a:extLst>
          </p:cNvPr>
          <p:cNvSpPr/>
          <p:nvPr/>
        </p:nvSpPr>
        <p:spPr>
          <a:xfrm>
            <a:off x="67700" y="56312"/>
            <a:ext cx="921240" cy="911552"/>
          </a:xfrm>
          <a:prstGeom prst="ellipse">
            <a:avLst/>
          </a:prstGeom>
          <a:solidFill>
            <a:srgbClr val="7030A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2</a:t>
            </a:r>
            <a:endParaRPr lang="en-US" sz="60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7E57C80D-C37A-4A9D-992B-0DC1EECA6C8D}"/>
              </a:ext>
            </a:extLst>
          </p:cNvPr>
          <p:cNvSpPr txBox="1"/>
          <p:nvPr/>
        </p:nvSpPr>
        <p:spPr>
          <a:xfrm>
            <a:off x="1117514" y="187801"/>
            <a:ext cx="10511574"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Độ muối, nhiệt độ của n</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ớc biển</a:t>
            </a:r>
          </a:p>
        </p:txBody>
      </p:sp>
      <p:sp>
        <p:nvSpPr>
          <p:cNvPr id="7" name="Rectangle 6">
            <a:extLst>
              <a:ext uri="{FF2B5EF4-FFF2-40B4-BE49-F238E27FC236}">
                <a16:creationId xmlns:a16="http://schemas.microsoft.com/office/drawing/2014/main" xmlns="" id="{FCD3EF34-59EA-44F0-88D8-86DDD4C2446A}"/>
              </a:ext>
            </a:extLst>
          </p:cNvPr>
          <p:cNvSpPr/>
          <p:nvPr/>
        </p:nvSpPr>
        <p:spPr>
          <a:xfrm>
            <a:off x="582578" y="1057366"/>
            <a:ext cx="2618208" cy="76378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Arial" panose="020B0604020202020204" pitchFamily="34" charset="0"/>
                <a:cs typeface="Arial" panose="020B0604020202020204" pitchFamily="34" charset="0"/>
              </a:rPr>
              <a:t>b, Nhiệt độ</a:t>
            </a:r>
          </a:p>
        </p:txBody>
      </p:sp>
      <p:sp>
        <p:nvSpPr>
          <p:cNvPr id="6" name="Cloud 5">
            <a:extLst>
              <a:ext uri="{FF2B5EF4-FFF2-40B4-BE49-F238E27FC236}">
                <a16:creationId xmlns:a16="http://schemas.microsoft.com/office/drawing/2014/main" xmlns="" id="{AED9E4EF-C469-4045-AFD9-9FFB737192B5}"/>
              </a:ext>
            </a:extLst>
          </p:cNvPr>
          <p:cNvSpPr/>
          <p:nvPr/>
        </p:nvSpPr>
        <p:spPr>
          <a:xfrm>
            <a:off x="3296701" y="1821146"/>
            <a:ext cx="6700739" cy="4691414"/>
          </a:xfrm>
          <a:prstGeom prst="cloud">
            <a:avLst/>
          </a:prstGeom>
          <a:solidFill>
            <a:schemeClr val="accent2">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6D169F73-DC3D-4AD6-BF13-B7A55399268B}"/>
              </a:ext>
            </a:extLst>
          </p:cNvPr>
          <p:cNvSpPr txBox="1"/>
          <p:nvPr/>
        </p:nvSpPr>
        <p:spPr>
          <a:xfrm>
            <a:off x="3538202" y="3105024"/>
            <a:ext cx="6459238" cy="2123658"/>
          </a:xfrm>
          <a:prstGeom prst="rect">
            <a:avLst/>
          </a:prstGeom>
          <a:noFill/>
        </p:spPr>
        <p:txBody>
          <a:bodyPr wrap="square" rtlCol="0">
            <a:spAutoFit/>
          </a:bodyPr>
          <a:lstStyle/>
          <a:p>
            <a:pPr algn="ctr"/>
            <a:r>
              <a:rPr lang="en-US" sz="4400" b="1">
                <a:solidFill>
                  <a:srgbClr val="FF0000"/>
                </a:solidFill>
                <a:latin typeface="Arial" panose="020B0604020202020204" pitchFamily="34" charset="0"/>
                <a:cs typeface="Arial" panose="020B0604020202020204" pitchFamily="34" charset="0"/>
              </a:rPr>
              <a:t>Nhiệt độ trung bình </a:t>
            </a:r>
          </a:p>
          <a:p>
            <a:pPr algn="ctr"/>
            <a:r>
              <a:rPr lang="en-US" sz="4400" b="1">
                <a:solidFill>
                  <a:srgbClr val="FF0000"/>
                </a:solidFill>
                <a:latin typeface="Arial" panose="020B0604020202020204" pitchFamily="34" charset="0"/>
                <a:cs typeface="Arial" panose="020B0604020202020204" pitchFamily="34" charset="0"/>
              </a:rPr>
              <a:t>bề mặt đại dương </a:t>
            </a:r>
          </a:p>
          <a:p>
            <a:pPr algn="ctr"/>
            <a:r>
              <a:rPr lang="en-US" sz="4400" b="1">
                <a:solidFill>
                  <a:srgbClr val="FF0000"/>
                </a:solidFill>
                <a:latin typeface="Arial" panose="020B0604020202020204" pitchFamily="34" charset="0"/>
                <a:cs typeface="Arial" panose="020B0604020202020204" pitchFamily="34" charset="0"/>
              </a:rPr>
              <a:t>thế giơi?</a:t>
            </a:r>
          </a:p>
        </p:txBody>
      </p:sp>
      <p:sp>
        <p:nvSpPr>
          <p:cNvPr id="9" name="Cloud 8">
            <a:extLst>
              <a:ext uri="{FF2B5EF4-FFF2-40B4-BE49-F238E27FC236}">
                <a16:creationId xmlns:a16="http://schemas.microsoft.com/office/drawing/2014/main" xmlns="" id="{C36577A2-4440-42A4-AEB3-37A9891AA045}"/>
              </a:ext>
            </a:extLst>
          </p:cNvPr>
          <p:cNvSpPr/>
          <p:nvPr/>
        </p:nvSpPr>
        <p:spPr>
          <a:xfrm>
            <a:off x="3392616" y="1910649"/>
            <a:ext cx="6700739" cy="4691414"/>
          </a:xfrm>
          <a:prstGeom prst="cloud">
            <a:avLst/>
          </a:prstGeom>
          <a:pattFill prst="pct25">
            <a:fgClr>
              <a:srgbClr val="FFFF00"/>
            </a:fgClr>
            <a:bgClr>
              <a:schemeClr val="bg1"/>
            </a:bgClr>
          </a:patt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3CAC76CF-8645-43CA-A523-DC7E814CD953}"/>
              </a:ext>
            </a:extLst>
          </p:cNvPr>
          <p:cNvSpPr txBox="1"/>
          <p:nvPr/>
        </p:nvSpPr>
        <p:spPr>
          <a:xfrm>
            <a:off x="3682075" y="3364104"/>
            <a:ext cx="6459238" cy="1446550"/>
          </a:xfrm>
          <a:prstGeom prst="rect">
            <a:avLst/>
          </a:prstGeom>
          <a:noFill/>
        </p:spPr>
        <p:txBody>
          <a:bodyPr wrap="square" rtlCol="0">
            <a:spAutoFit/>
          </a:bodyPr>
          <a:lstStyle/>
          <a:p>
            <a:pPr algn="ctr"/>
            <a:r>
              <a:rPr lang="en-US" sz="4400" b="1">
                <a:solidFill>
                  <a:srgbClr val="FF0000"/>
                </a:solidFill>
                <a:latin typeface="Arial" panose="020B0604020202020204" pitchFamily="34" charset="0"/>
                <a:cs typeface="Arial" panose="020B0604020202020204" pitchFamily="34" charset="0"/>
              </a:rPr>
              <a:t>Nhân tố tác động đến nhiệt độ nước biển?</a:t>
            </a:r>
          </a:p>
        </p:txBody>
      </p:sp>
      <p:sp>
        <p:nvSpPr>
          <p:cNvPr id="11" name="Text Box 26">
            <a:extLst>
              <a:ext uri="{FF2B5EF4-FFF2-40B4-BE49-F238E27FC236}">
                <a16:creationId xmlns:a16="http://schemas.microsoft.com/office/drawing/2014/main" xmlns="" id="{DAAB2776-A3A0-4E76-A6C4-329EF51A2060}"/>
              </a:ext>
            </a:extLst>
          </p:cNvPr>
          <p:cNvSpPr txBox="1">
            <a:spLocks noChangeArrowheads="1"/>
          </p:cNvSpPr>
          <p:nvPr/>
        </p:nvSpPr>
        <p:spPr bwMode="auto">
          <a:xfrm>
            <a:off x="771770" y="2344531"/>
            <a:ext cx="11203061"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6000" b="1">
                <a:solidFill>
                  <a:srgbClr val="002060"/>
                </a:solidFill>
                <a:latin typeface="Arial" panose="020B0604020202020204" pitchFamily="34" charset="0"/>
                <a:cs typeface="Arial" panose="020B0604020202020204" pitchFamily="34" charset="0"/>
              </a:rPr>
              <a:t>- Nhiệt độ trung bình bề mặt toàn bộ đại dương thế giới  khoảng 17</a:t>
            </a:r>
            <a:r>
              <a:rPr lang="pt-BR" sz="6000" b="1" baseline="30000">
                <a:solidFill>
                  <a:srgbClr val="002060"/>
                </a:solidFill>
                <a:latin typeface="Arial" panose="020B0604020202020204" pitchFamily="34" charset="0"/>
                <a:cs typeface="Arial" panose="020B0604020202020204" pitchFamily="34" charset="0"/>
              </a:rPr>
              <a:t>0</a:t>
            </a:r>
            <a:r>
              <a:rPr lang="pt-BR" sz="6000" b="1">
                <a:solidFill>
                  <a:srgbClr val="002060"/>
                </a:solidFill>
                <a:latin typeface="Arial" panose="020B0604020202020204" pitchFamily="34" charset="0"/>
                <a:cs typeface="Arial" panose="020B0604020202020204" pitchFamily="34" charset="0"/>
              </a:rPr>
              <a:t>C</a:t>
            </a:r>
            <a:r>
              <a:rPr lang="en-US" altLang="en-US" sz="6000" b="1">
                <a:solidFill>
                  <a:srgbClr val="002060"/>
                </a:solidFill>
                <a:latin typeface="Arial" panose="020B0604020202020204" pitchFamily="34" charset="0"/>
                <a:cs typeface="Arial" panose="020B0604020202020204" pitchFamily="34" charset="0"/>
              </a:rPr>
              <a:t/>
            </a:r>
            <a:br>
              <a:rPr lang="en-US" altLang="en-US" sz="6000" b="1">
                <a:solidFill>
                  <a:srgbClr val="002060"/>
                </a:solidFill>
                <a:latin typeface="Arial" panose="020B0604020202020204" pitchFamily="34" charset="0"/>
                <a:cs typeface="Arial" panose="020B0604020202020204" pitchFamily="34" charset="0"/>
              </a:rPr>
            </a:br>
            <a:endParaRPr lang="en-US" altLang="en-US" sz="6000" b="1">
              <a:solidFill>
                <a:srgbClr val="002060"/>
              </a:solidFill>
              <a:latin typeface="Arial" panose="020B0604020202020204" pitchFamily="34" charset="0"/>
              <a:cs typeface="Arial" panose="020B0604020202020204" pitchFamily="34" charset="0"/>
            </a:endParaRPr>
          </a:p>
        </p:txBody>
      </p:sp>
      <p:pic>
        <p:nvPicPr>
          <p:cNvPr id="12" name="Picture 11" descr="book9">
            <a:extLst>
              <a:ext uri="{FF2B5EF4-FFF2-40B4-BE49-F238E27FC236}">
                <a16:creationId xmlns:a16="http://schemas.microsoft.com/office/drawing/2014/main" xmlns="" id="{95B9C1E6-64B1-4C24-86AC-5AD66B9CBEE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701" y="2092076"/>
            <a:ext cx="921240" cy="50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055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par>
                                <p:cTn id="53" presetID="22" presetClass="entr" presetSubtype="8"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6" grpId="1" animBg="1"/>
      <p:bldP spid="8" grpId="0"/>
      <p:bldP spid="8" grpId="1"/>
      <p:bldP spid="9" grpId="0" animBg="1"/>
      <p:bldP spid="9" grpId="1" animBg="1"/>
      <p:bldP spid="10" grpId="0"/>
      <p:bldP spid="10" grpId="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CD3EF34-59EA-44F0-88D8-86DDD4C2446A}"/>
              </a:ext>
            </a:extLst>
          </p:cNvPr>
          <p:cNvSpPr/>
          <p:nvPr/>
        </p:nvSpPr>
        <p:spPr>
          <a:xfrm>
            <a:off x="105058" y="122646"/>
            <a:ext cx="2618208" cy="76378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Arial" panose="020B0604020202020204" pitchFamily="34" charset="0"/>
                <a:cs typeface="Arial" panose="020B0604020202020204" pitchFamily="34" charset="0"/>
              </a:rPr>
              <a:t>b, Nhiệt độ</a:t>
            </a:r>
          </a:p>
        </p:txBody>
      </p:sp>
      <p:pic>
        <p:nvPicPr>
          <p:cNvPr id="13" name="Picture 12">
            <a:extLst>
              <a:ext uri="{FF2B5EF4-FFF2-40B4-BE49-F238E27FC236}">
                <a16:creationId xmlns:a16="http://schemas.microsoft.com/office/drawing/2014/main" xmlns="" id="{0F982BC9-0B27-450F-A9D6-FF6FF1A33412}"/>
              </a:ext>
            </a:extLst>
          </p:cNvPr>
          <p:cNvPicPr>
            <a:picLocks noChangeAspect="1"/>
          </p:cNvPicPr>
          <p:nvPr/>
        </p:nvPicPr>
        <p:blipFill rotWithShape="1">
          <a:blip r:embed="rId3"/>
          <a:srcRect l="24000" t="48594" r="67417" b="41481"/>
          <a:stretch/>
        </p:blipFill>
        <p:spPr>
          <a:xfrm>
            <a:off x="8991129" y="678618"/>
            <a:ext cx="1733721" cy="1127760"/>
          </a:xfrm>
          <a:prstGeom prst="rect">
            <a:avLst/>
          </a:prstGeom>
        </p:spPr>
      </p:pic>
      <p:sp>
        <p:nvSpPr>
          <p:cNvPr id="14" name="Rectangle: Rounded Corners 13">
            <a:extLst>
              <a:ext uri="{FF2B5EF4-FFF2-40B4-BE49-F238E27FC236}">
                <a16:creationId xmlns:a16="http://schemas.microsoft.com/office/drawing/2014/main" xmlns="" id="{D5D5A1B5-9987-4DE1-AC57-E3C7F417D5F5}"/>
              </a:ext>
            </a:extLst>
          </p:cNvPr>
          <p:cNvSpPr/>
          <p:nvPr/>
        </p:nvSpPr>
        <p:spPr>
          <a:xfrm>
            <a:off x="3440935" y="774666"/>
            <a:ext cx="5550194" cy="83690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70C0"/>
                </a:solidFill>
                <a:latin typeface="Arial" panose="020B0604020202020204" pitchFamily="34" charset="0"/>
                <a:cs typeface="Arial" panose="020B0604020202020204" pitchFamily="34" charset="0"/>
              </a:rPr>
              <a:t>THẢO LUẬN CẶP ĐÔI</a:t>
            </a:r>
          </a:p>
        </p:txBody>
      </p:sp>
      <p:sp>
        <p:nvSpPr>
          <p:cNvPr id="15" name="Speech Bubble: Rectangle with Corners Rounded 14">
            <a:extLst>
              <a:ext uri="{FF2B5EF4-FFF2-40B4-BE49-F238E27FC236}">
                <a16:creationId xmlns:a16="http://schemas.microsoft.com/office/drawing/2014/main" xmlns="" id="{03F6BEDC-1B64-4845-A678-F10D3271ACFF}"/>
              </a:ext>
            </a:extLst>
          </p:cNvPr>
          <p:cNvSpPr/>
          <p:nvPr/>
        </p:nvSpPr>
        <p:spPr>
          <a:xfrm>
            <a:off x="95791" y="2485845"/>
            <a:ext cx="11992571" cy="2479559"/>
          </a:xfrm>
          <a:prstGeom prst="wedgeRoundRectCallout">
            <a:avLst>
              <a:gd name="adj1" fmla="val -14643"/>
              <a:gd name="adj2" fmla="val 50228"/>
              <a:gd name="adj3" fmla="val 16667"/>
            </a:avLst>
          </a:prstGeom>
          <a:solidFill>
            <a:schemeClr val="accent6">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E6E69DFC-EA23-42C2-9942-DEBD814A5C9E}"/>
              </a:ext>
            </a:extLst>
          </p:cNvPr>
          <p:cNvSpPr txBox="1"/>
          <p:nvPr/>
        </p:nvSpPr>
        <p:spPr>
          <a:xfrm>
            <a:off x="199429" y="2644170"/>
            <a:ext cx="11992571" cy="2308324"/>
          </a:xfrm>
          <a:prstGeom prst="rect">
            <a:avLst/>
          </a:prstGeom>
          <a:noFill/>
        </p:spPr>
        <p:txBody>
          <a:bodyPr wrap="square" rtlCol="0">
            <a:spAutoFit/>
          </a:bodyPr>
          <a:lstStyle/>
          <a:p>
            <a:r>
              <a:rPr lang="en-US" sz="4800" b="1">
                <a:solidFill>
                  <a:srgbClr val="FF0000"/>
                </a:solidFill>
                <a:latin typeface="Arial" panose="020B0604020202020204" pitchFamily="34" charset="0"/>
                <a:cs typeface="Arial" panose="020B0604020202020204" pitchFamily="34" charset="0"/>
              </a:rPr>
              <a:t>Nhận xét sự thay đổi nhiệt độ giữa vùng biển nhiệt đới và vùng biển ôn đới?  Giải thích vì sao có sự khác nhau đó?</a:t>
            </a:r>
          </a:p>
        </p:txBody>
      </p:sp>
    </p:spTree>
    <p:extLst>
      <p:ext uri="{BB962C8B-B14F-4D97-AF65-F5344CB8AC3E}">
        <p14:creationId xmlns:p14="http://schemas.microsoft.com/office/powerpoint/2010/main" val="5349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67F5E2CD-1BDC-4E0F-AFDD-368AB4A59893}"/>
              </a:ext>
            </a:extLst>
          </p:cNvPr>
          <p:cNvSpPr/>
          <p:nvPr/>
        </p:nvSpPr>
        <p:spPr>
          <a:xfrm>
            <a:off x="3332050" y="1591226"/>
            <a:ext cx="216900" cy="45161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17" name="Rectangle 16">
            <a:extLst>
              <a:ext uri="{FF2B5EF4-FFF2-40B4-BE49-F238E27FC236}">
                <a16:creationId xmlns:a16="http://schemas.microsoft.com/office/drawing/2014/main" xmlns="" id="{B6DE59FF-4AB4-4919-9737-1E6EC859CF26}"/>
              </a:ext>
            </a:extLst>
          </p:cNvPr>
          <p:cNvSpPr/>
          <p:nvPr/>
        </p:nvSpPr>
        <p:spPr>
          <a:xfrm>
            <a:off x="3332050" y="4970429"/>
            <a:ext cx="4684899" cy="809679"/>
          </a:xfrm>
          <a:prstGeom prst="rect">
            <a:avLst/>
          </a:prstGeom>
          <a:noFill/>
          <a:ln>
            <a:solidFill>
              <a:srgbClr val="00B050"/>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a:solidFill>
                  <a:srgbClr val="00B050"/>
                </a:solidFill>
                <a:latin typeface="Arial" panose="020B0604020202020204" pitchFamily="34" charset="0"/>
                <a:cs typeface="Arial" panose="020B0604020202020204" pitchFamily="34" charset="0"/>
              </a:rPr>
              <a:t>Dòng biển</a:t>
            </a:r>
            <a:endParaRPr lang="en-US" sz="3600" dirty="0">
              <a:solidFill>
                <a:srgbClr val="00B050"/>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xmlns="" id="{B4F2B4D2-7038-4ECA-ACF4-F48A3851195F}"/>
              </a:ext>
            </a:extLst>
          </p:cNvPr>
          <p:cNvSpPr/>
          <p:nvPr/>
        </p:nvSpPr>
        <p:spPr>
          <a:xfrm>
            <a:off x="2914494" y="4703219"/>
            <a:ext cx="1172445" cy="1184865"/>
          </a:xfrm>
          <a:prstGeom prst="ellipse">
            <a:avLst/>
          </a:prstGeom>
          <a:solidFill>
            <a:srgbClr val="00B05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dirty="0">
                <a:latin typeface="Times New Roman" pitchFamily="18" charset="0"/>
                <a:cs typeface="Times New Roman" pitchFamily="18" charset="0"/>
              </a:rPr>
              <a:t>3</a:t>
            </a:r>
          </a:p>
        </p:txBody>
      </p:sp>
      <p:sp>
        <p:nvSpPr>
          <p:cNvPr id="19" name="Rectangle 18">
            <a:extLst>
              <a:ext uri="{FF2B5EF4-FFF2-40B4-BE49-F238E27FC236}">
                <a16:creationId xmlns:a16="http://schemas.microsoft.com/office/drawing/2014/main" xmlns="" id="{A0327DA8-B686-49D2-BB85-9100E84EF3FF}"/>
              </a:ext>
            </a:extLst>
          </p:cNvPr>
          <p:cNvSpPr/>
          <p:nvPr/>
        </p:nvSpPr>
        <p:spPr>
          <a:xfrm>
            <a:off x="3553148" y="3331750"/>
            <a:ext cx="4463801" cy="809678"/>
          </a:xfrm>
          <a:prstGeom prst="rect">
            <a:avLst/>
          </a:prstGeom>
          <a:noFill/>
          <a:ln>
            <a:solidFill>
              <a:schemeClr val="accent2"/>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a:solidFill>
                  <a:schemeClr val="accent2"/>
                </a:solidFill>
                <a:latin typeface="Arial" panose="020B0604020202020204" pitchFamily="34" charset="0"/>
                <a:cs typeface="Arial" panose="020B0604020202020204" pitchFamily="34" charset="0"/>
              </a:rPr>
              <a:t>Thủy triều</a:t>
            </a:r>
            <a:endParaRPr lang="en-US" sz="3600" dirty="0">
              <a:solidFill>
                <a:schemeClr val="accent2"/>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xmlns="" id="{16D0BFFC-589C-4D37-88D4-8B6593E314D5}"/>
              </a:ext>
            </a:extLst>
          </p:cNvPr>
          <p:cNvSpPr/>
          <p:nvPr/>
        </p:nvSpPr>
        <p:spPr>
          <a:xfrm>
            <a:off x="2798187" y="3149122"/>
            <a:ext cx="1172442" cy="1184865"/>
          </a:xfrm>
          <a:prstGeom prst="ellipse">
            <a:avLst/>
          </a:prstGeom>
          <a:solidFill>
            <a:schemeClr val="accent2"/>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dirty="0">
                <a:latin typeface="Times New Roman" pitchFamily="18" charset="0"/>
                <a:cs typeface="Times New Roman" pitchFamily="18" charset="0"/>
              </a:rPr>
              <a:t>2</a:t>
            </a:r>
          </a:p>
        </p:txBody>
      </p:sp>
      <p:sp>
        <p:nvSpPr>
          <p:cNvPr id="21" name="Rectangle 20">
            <a:extLst>
              <a:ext uri="{FF2B5EF4-FFF2-40B4-BE49-F238E27FC236}">
                <a16:creationId xmlns:a16="http://schemas.microsoft.com/office/drawing/2014/main" xmlns="" id="{54978FB0-8D53-4417-80B8-31C30C01E1D5}"/>
              </a:ext>
            </a:extLst>
          </p:cNvPr>
          <p:cNvSpPr/>
          <p:nvPr/>
        </p:nvSpPr>
        <p:spPr>
          <a:xfrm>
            <a:off x="3451548" y="1906235"/>
            <a:ext cx="4565401" cy="789072"/>
          </a:xfrm>
          <a:prstGeom prst="rect">
            <a:avLst/>
          </a:prstGeom>
          <a:noFill/>
          <a:ln>
            <a:solidFill>
              <a:srgbClr val="7030A0"/>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a:solidFill>
                  <a:srgbClr val="0070C0"/>
                </a:solidFill>
                <a:latin typeface="Arial" panose="020B0604020202020204" pitchFamily="34" charset="0"/>
                <a:cs typeface="Arial" panose="020B0604020202020204" pitchFamily="34" charset="0"/>
              </a:rPr>
              <a:t>  </a:t>
            </a:r>
            <a:r>
              <a:rPr lang="en-US" sz="3600">
                <a:solidFill>
                  <a:srgbClr val="7030A0"/>
                </a:solidFill>
                <a:latin typeface="Arial" panose="020B0604020202020204" pitchFamily="34" charset="0"/>
                <a:cs typeface="Arial" panose="020B0604020202020204" pitchFamily="34" charset="0"/>
              </a:rPr>
              <a:t>Sóng biển</a:t>
            </a:r>
            <a:endParaRPr lang="en-US" sz="3600" dirty="0">
              <a:solidFill>
                <a:srgbClr val="7030A0"/>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xmlns="" id="{F9B3E6BD-0997-4FAC-900E-4FF50B8A05E3}"/>
              </a:ext>
            </a:extLst>
          </p:cNvPr>
          <p:cNvSpPr/>
          <p:nvPr/>
        </p:nvSpPr>
        <p:spPr>
          <a:xfrm>
            <a:off x="2805579" y="1734287"/>
            <a:ext cx="1172441" cy="1160112"/>
          </a:xfrm>
          <a:prstGeom prst="ellipse">
            <a:avLst/>
          </a:prstGeom>
          <a:solidFill>
            <a:srgbClr val="7030A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a:latin typeface="Times New Roman" pitchFamily="18" charset="0"/>
                <a:cs typeface="Times New Roman" pitchFamily="18" charset="0"/>
              </a:rPr>
              <a:t>1</a:t>
            </a:r>
            <a:endParaRPr lang="en-US" sz="3733" b="1" dirty="0">
              <a:latin typeface="Times New Roman" pitchFamily="18" charset="0"/>
              <a:cs typeface="Times New Roman" pitchFamily="18" charset="0"/>
            </a:endParaRPr>
          </a:p>
        </p:txBody>
      </p:sp>
      <p:sp>
        <p:nvSpPr>
          <p:cNvPr id="3" name="Flowchart: Delay 2">
            <a:extLst>
              <a:ext uri="{FF2B5EF4-FFF2-40B4-BE49-F238E27FC236}">
                <a16:creationId xmlns:a16="http://schemas.microsoft.com/office/drawing/2014/main" xmlns="" id="{9105F7FB-D1C8-4FD7-8AE1-9CEE7C4CD682}"/>
              </a:ext>
            </a:extLst>
          </p:cNvPr>
          <p:cNvSpPr/>
          <p:nvPr/>
        </p:nvSpPr>
        <p:spPr>
          <a:xfrm>
            <a:off x="0" y="1239520"/>
            <a:ext cx="2751757" cy="4734560"/>
          </a:xfrm>
          <a:prstGeom prst="flowChartDelay">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4731DB68-10E2-4BA3-BB9C-42C287AB2114}"/>
              </a:ext>
            </a:extLst>
          </p:cNvPr>
          <p:cNvSpPr txBox="1"/>
          <p:nvPr/>
        </p:nvSpPr>
        <p:spPr>
          <a:xfrm>
            <a:off x="0" y="1927501"/>
            <a:ext cx="2484105" cy="3046988"/>
          </a:xfrm>
          <a:prstGeom prst="rect">
            <a:avLst/>
          </a:prstGeom>
          <a:noFill/>
        </p:spPr>
        <p:txBody>
          <a:bodyPr wrap="square" rtlCol="0">
            <a:spAutoFit/>
          </a:bodyPr>
          <a:lstStyle/>
          <a:p>
            <a:pPr algn="ctr"/>
            <a:r>
              <a:rPr lang="en-US" sz="3200" b="1">
                <a:solidFill>
                  <a:srgbClr val="00B050"/>
                </a:solidFill>
                <a:latin typeface="Arial" panose="020B0604020202020204" pitchFamily="34" charset="0"/>
                <a:cs typeface="Arial" panose="020B0604020202020204" pitchFamily="34" charset="0"/>
              </a:rPr>
              <a:t>Một số </a:t>
            </a:r>
          </a:p>
          <a:p>
            <a:pPr algn="ctr"/>
            <a:r>
              <a:rPr lang="en-US" sz="3200" b="1">
                <a:solidFill>
                  <a:srgbClr val="00B050"/>
                </a:solidFill>
                <a:latin typeface="Arial" panose="020B0604020202020204" pitchFamily="34" charset="0"/>
                <a:cs typeface="Arial" panose="020B0604020202020204" pitchFamily="34" charset="0"/>
              </a:rPr>
              <a:t>vận động của </a:t>
            </a:r>
          </a:p>
          <a:p>
            <a:pPr algn="ctr"/>
            <a:r>
              <a:rPr lang="en-US" sz="3200" b="1">
                <a:solidFill>
                  <a:srgbClr val="00B050"/>
                </a:solidFill>
                <a:latin typeface="Arial" panose="020B0604020202020204" pitchFamily="34" charset="0"/>
                <a:cs typeface="Arial" panose="020B0604020202020204" pitchFamily="34" charset="0"/>
              </a:rPr>
              <a:t>nước biển và</a:t>
            </a:r>
          </a:p>
          <a:p>
            <a:pPr algn="ctr"/>
            <a:r>
              <a:rPr lang="en-US" sz="3200" b="1">
                <a:solidFill>
                  <a:srgbClr val="00B050"/>
                </a:solidFill>
                <a:latin typeface="Arial" panose="020B0604020202020204" pitchFamily="34" charset="0"/>
                <a:cs typeface="Arial" panose="020B0604020202020204" pitchFamily="34" charset="0"/>
              </a:rPr>
              <a:t> đại dương</a:t>
            </a:r>
          </a:p>
        </p:txBody>
      </p:sp>
      <p:sp>
        <p:nvSpPr>
          <p:cNvPr id="26" name="Rectangle: Rounded Corners 25">
            <a:extLst>
              <a:ext uri="{FF2B5EF4-FFF2-40B4-BE49-F238E27FC236}">
                <a16:creationId xmlns:a16="http://schemas.microsoft.com/office/drawing/2014/main" xmlns="" id="{94B8CE97-AEE1-4ACD-BFA3-4BC6C0EE0F4B}"/>
              </a:ext>
            </a:extLst>
          </p:cNvPr>
          <p:cNvSpPr/>
          <p:nvPr/>
        </p:nvSpPr>
        <p:spPr>
          <a:xfrm>
            <a:off x="583278" y="121160"/>
            <a:ext cx="11121665" cy="78907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xmlns="" id="{B2C92D96-EA85-41A9-8A55-2BB8CC8C4D47}"/>
              </a:ext>
            </a:extLst>
          </p:cNvPr>
          <p:cNvSpPr/>
          <p:nvPr/>
        </p:nvSpPr>
        <p:spPr>
          <a:xfrm>
            <a:off x="77686" y="39878"/>
            <a:ext cx="1040294" cy="992380"/>
          </a:xfrm>
          <a:prstGeom prst="ellipse">
            <a:avLst/>
          </a:prstGeom>
          <a:solidFill>
            <a:srgbClr val="0070C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3</a:t>
            </a:r>
            <a:endParaRPr lang="en-US" sz="6000" b="1"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xmlns="" id="{64DD7781-F863-458E-863C-26EA3029BA71}"/>
              </a:ext>
            </a:extLst>
          </p:cNvPr>
          <p:cNvSpPr txBox="1"/>
          <p:nvPr/>
        </p:nvSpPr>
        <p:spPr>
          <a:xfrm>
            <a:off x="1190847" y="223308"/>
            <a:ext cx="11544355"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Một số dạng vận động của n</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ớc biển và đại d</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ơng</a:t>
            </a:r>
          </a:p>
        </p:txBody>
      </p:sp>
      <p:sp>
        <p:nvSpPr>
          <p:cNvPr id="29" name="Cloud 28">
            <a:extLst>
              <a:ext uri="{FF2B5EF4-FFF2-40B4-BE49-F238E27FC236}">
                <a16:creationId xmlns:a16="http://schemas.microsoft.com/office/drawing/2014/main" xmlns="" id="{4FBD9B7F-21FB-44B4-9F95-E470A24677A8}"/>
              </a:ext>
            </a:extLst>
          </p:cNvPr>
          <p:cNvSpPr/>
          <p:nvPr/>
        </p:nvSpPr>
        <p:spPr>
          <a:xfrm>
            <a:off x="3126211" y="1760428"/>
            <a:ext cx="6700739" cy="4691414"/>
          </a:xfrm>
          <a:prstGeom prst="cloud">
            <a:avLst/>
          </a:prstGeom>
          <a:pattFill prst="pct25">
            <a:fgClr>
              <a:schemeClr val="accent5">
                <a:lumMod val="60000"/>
                <a:lumOff val="40000"/>
              </a:schemeClr>
            </a:fgClr>
            <a:bgClr>
              <a:schemeClr val="bg1"/>
            </a:bgClr>
          </a:patt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EE62AB09-FA07-45A9-8595-CEE68A9264BD}"/>
              </a:ext>
            </a:extLst>
          </p:cNvPr>
          <p:cNvSpPr txBox="1"/>
          <p:nvPr/>
        </p:nvSpPr>
        <p:spPr>
          <a:xfrm>
            <a:off x="3395390" y="3123445"/>
            <a:ext cx="6459238" cy="2123658"/>
          </a:xfrm>
          <a:prstGeom prst="rect">
            <a:avLst/>
          </a:prstGeom>
          <a:noFill/>
        </p:spPr>
        <p:txBody>
          <a:bodyPr wrap="square" rtlCol="0">
            <a:spAutoFit/>
          </a:bodyPr>
          <a:lstStyle/>
          <a:p>
            <a:pPr algn="ctr"/>
            <a:r>
              <a:rPr lang="en-US" sz="4400" b="1">
                <a:solidFill>
                  <a:srgbClr val="FF0000"/>
                </a:solidFill>
                <a:latin typeface="Arial" panose="020B0604020202020204" pitchFamily="34" charset="0"/>
                <a:cs typeface="Arial" panose="020B0604020202020204" pitchFamily="34" charset="0"/>
              </a:rPr>
              <a:t>Kể tên các vận động của nước biển </a:t>
            </a:r>
          </a:p>
          <a:p>
            <a:pPr algn="ctr"/>
            <a:r>
              <a:rPr lang="en-US" sz="4400" b="1">
                <a:solidFill>
                  <a:srgbClr val="FF0000"/>
                </a:solidFill>
                <a:latin typeface="Arial" panose="020B0604020202020204" pitchFamily="34" charset="0"/>
                <a:cs typeface="Arial" panose="020B0604020202020204" pitchFamily="34" charset="0"/>
              </a:rPr>
              <a:t>và đại dương?</a:t>
            </a:r>
          </a:p>
        </p:txBody>
      </p:sp>
    </p:spTree>
    <p:extLst>
      <p:ext uri="{BB962C8B-B14F-4D97-AF65-F5344CB8AC3E}">
        <p14:creationId xmlns:p14="http://schemas.microsoft.com/office/powerpoint/2010/main" val="106802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29"/>
                                        </p:tgtEl>
                                      </p:cBhvr>
                                    </p:animEffect>
                                    <p:set>
                                      <p:cBhvr>
                                        <p:cTn id="19" dur="1" fill="hold">
                                          <p:stCondLst>
                                            <p:cond delay="499"/>
                                          </p:stCondLst>
                                        </p:cTn>
                                        <p:tgtEl>
                                          <p:spTgt spid="29"/>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30"/>
                                        </p:tgtEl>
                                      </p:cBhvr>
                                    </p:animEffect>
                                    <p:set>
                                      <p:cBhvr>
                                        <p:cTn id="22" dur="1" fill="hold">
                                          <p:stCondLst>
                                            <p:cond delay="499"/>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500"/>
                                        <p:tgtEl>
                                          <p:spTgt spid="24"/>
                                        </p:tgtEl>
                                      </p:cBhvr>
                                    </p:animEffec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up)">
                                      <p:cBhvr>
                                        <p:cTn id="42" dur="500"/>
                                        <p:tgtEl>
                                          <p:spTgt spid="14"/>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500"/>
                                        <p:tgtEl>
                                          <p:spTgt spid="2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left)">
                                      <p:cBhvr>
                                        <p:cTn id="49" dur="2000"/>
                                        <p:tgtEl>
                                          <p:spTgt spid="21"/>
                                        </p:tgtEl>
                                      </p:cBhvr>
                                    </p:animEffect>
                                  </p:childTnLst>
                                </p:cTn>
                              </p:par>
                            </p:childTnLst>
                          </p:cTn>
                        </p:par>
                        <p:par>
                          <p:cTn id="50" fill="hold">
                            <p:stCondLst>
                              <p:cond delay="3000"/>
                            </p:stCondLst>
                            <p:childTnLst>
                              <p:par>
                                <p:cTn id="51" presetID="22" presetClass="entr" presetSubtype="8"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500"/>
                                        <p:tgtEl>
                                          <p:spTgt spid="20"/>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left)">
                                      <p:cBhvr>
                                        <p:cTn id="56" dur="2000"/>
                                        <p:tgtEl>
                                          <p:spTgt spid="19"/>
                                        </p:tgtEl>
                                      </p:cBhvr>
                                    </p:animEffect>
                                  </p:childTnLst>
                                </p:cTn>
                              </p:par>
                            </p:childTnLst>
                          </p:cTn>
                        </p:par>
                        <p:par>
                          <p:cTn id="57" fill="hold">
                            <p:stCondLst>
                              <p:cond delay="5000"/>
                            </p:stCondLst>
                            <p:childTnLst>
                              <p:par>
                                <p:cTn id="58" presetID="22" presetClass="entr" presetSubtype="8"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1" grpId="0" animBg="1"/>
      <p:bldP spid="22" grpId="0" animBg="1"/>
      <p:bldP spid="3" grpId="0" animBg="1"/>
      <p:bldP spid="24" grpId="0"/>
      <p:bldP spid="26" grpId="0" animBg="1"/>
      <p:bldP spid="27" grpId="0" animBg="1"/>
      <p:bldP spid="29" grpId="0" animBg="1"/>
      <p:bldP spid="29" grpId="1" animBg="1"/>
      <p:bldP spid="30" grpId="0"/>
      <p:bldP spid="3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9CE12530-FA33-4451-89A5-7D1E0F24AABE}"/>
              </a:ext>
            </a:extLst>
          </p:cNvPr>
          <p:cNvSpPr/>
          <p:nvPr/>
        </p:nvSpPr>
        <p:spPr>
          <a:xfrm>
            <a:off x="583278" y="121160"/>
            <a:ext cx="11121665" cy="78907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60540922-D4D4-4691-AE8F-11A18141127C}"/>
              </a:ext>
            </a:extLst>
          </p:cNvPr>
          <p:cNvSpPr/>
          <p:nvPr/>
        </p:nvSpPr>
        <p:spPr>
          <a:xfrm>
            <a:off x="77686" y="39878"/>
            <a:ext cx="1040294" cy="992380"/>
          </a:xfrm>
          <a:prstGeom prst="ellipse">
            <a:avLst/>
          </a:prstGeom>
          <a:solidFill>
            <a:srgbClr val="0070C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3</a:t>
            </a:r>
            <a:endParaRPr lang="en-US" sz="60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3B6C9361-B6E4-4387-ABD8-0418F6478121}"/>
              </a:ext>
            </a:extLst>
          </p:cNvPr>
          <p:cNvSpPr txBox="1"/>
          <p:nvPr/>
        </p:nvSpPr>
        <p:spPr>
          <a:xfrm>
            <a:off x="1190847" y="223308"/>
            <a:ext cx="11544355"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Một số dạng vận động của n</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ớc biển và đại d</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ơng</a:t>
            </a:r>
          </a:p>
        </p:txBody>
      </p:sp>
      <p:sp>
        <p:nvSpPr>
          <p:cNvPr id="8" name="Rectangle 7">
            <a:extLst>
              <a:ext uri="{FF2B5EF4-FFF2-40B4-BE49-F238E27FC236}">
                <a16:creationId xmlns:a16="http://schemas.microsoft.com/office/drawing/2014/main" xmlns="" id="{5B86A19D-D969-47DB-BFF1-B8EAD8E5333E}"/>
              </a:ext>
            </a:extLst>
          </p:cNvPr>
          <p:cNvSpPr/>
          <p:nvPr/>
        </p:nvSpPr>
        <p:spPr>
          <a:xfrm>
            <a:off x="597832" y="1134406"/>
            <a:ext cx="3102297" cy="76378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Arial" panose="020B0604020202020204" pitchFamily="34" charset="0"/>
                <a:cs typeface="Arial" panose="020B0604020202020204" pitchFamily="34" charset="0"/>
              </a:rPr>
              <a:t>a, Sóng biển</a:t>
            </a:r>
          </a:p>
        </p:txBody>
      </p:sp>
      <p:pic>
        <p:nvPicPr>
          <p:cNvPr id="12" name="Picture 6" descr="2">
            <a:extLst>
              <a:ext uri="{FF2B5EF4-FFF2-40B4-BE49-F238E27FC236}">
                <a16:creationId xmlns:a16="http://schemas.microsoft.com/office/drawing/2014/main" xmlns="" id="{9912A438-849F-45D2-9F46-975D6DE8D72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a:xfrm>
            <a:off x="4076700" y="1174240"/>
            <a:ext cx="7924800" cy="5562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11" descr="695140_1214356691">
            <a:extLst>
              <a:ext uri="{FF2B5EF4-FFF2-40B4-BE49-F238E27FC236}">
                <a16:creationId xmlns:a16="http://schemas.microsoft.com/office/drawing/2014/main" xmlns="" id="{926F3B62-65C9-43D0-BE39-74B2881F6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115300" y="1174240"/>
            <a:ext cx="3886200" cy="2971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14" descr="Song_bien">
            <a:extLst>
              <a:ext uri="{FF2B5EF4-FFF2-40B4-BE49-F238E27FC236}">
                <a16:creationId xmlns:a16="http://schemas.microsoft.com/office/drawing/2014/main" xmlns="" id="{AB141569-4905-422D-96F3-1E67E51A9E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076700" y="1174240"/>
            <a:ext cx="4038600" cy="2971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Cloud 14">
            <a:extLst>
              <a:ext uri="{FF2B5EF4-FFF2-40B4-BE49-F238E27FC236}">
                <a16:creationId xmlns:a16="http://schemas.microsoft.com/office/drawing/2014/main" xmlns="" id="{D8A8412C-8875-486B-A558-12CB0870B476}"/>
              </a:ext>
            </a:extLst>
          </p:cNvPr>
          <p:cNvSpPr/>
          <p:nvPr/>
        </p:nvSpPr>
        <p:spPr>
          <a:xfrm>
            <a:off x="42532" y="2194027"/>
            <a:ext cx="4076700" cy="2971800"/>
          </a:xfrm>
          <a:prstGeom prst="cloud">
            <a:avLst/>
          </a:prstGeom>
          <a:pattFill prst="pct25">
            <a:fgClr>
              <a:srgbClr val="FFFF00"/>
            </a:fgClr>
            <a:bgClr>
              <a:schemeClr val="bg1"/>
            </a:bgClr>
          </a:patt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0C311108-2502-4111-9235-4FC2787B1D5D}"/>
              </a:ext>
            </a:extLst>
          </p:cNvPr>
          <p:cNvSpPr txBox="1"/>
          <p:nvPr/>
        </p:nvSpPr>
        <p:spPr>
          <a:xfrm>
            <a:off x="-951012" y="3181981"/>
            <a:ext cx="5978725" cy="769441"/>
          </a:xfrm>
          <a:prstGeom prst="rect">
            <a:avLst/>
          </a:prstGeom>
          <a:noFill/>
        </p:spPr>
        <p:txBody>
          <a:bodyPr wrap="square" rtlCol="0">
            <a:spAutoFit/>
          </a:bodyPr>
          <a:lstStyle/>
          <a:p>
            <a:pPr algn="ctr"/>
            <a:r>
              <a:rPr lang="en-US" sz="4400" b="1">
                <a:solidFill>
                  <a:srgbClr val="FF0000"/>
                </a:solidFill>
                <a:latin typeface="Arial" panose="020B0604020202020204" pitchFamily="34" charset="0"/>
                <a:cs typeface="Arial" panose="020B0604020202020204" pitchFamily="34" charset="0"/>
              </a:rPr>
              <a:t>Sóng là gì?</a:t>
            </a:r>
          </a:p>
        </p:txBody>
      </p:sp>
      <p:sp>
        <p:nvSpPr>
          <p:cNvPr id="17" name="Text Box 26">
            <a:extLst>
              <a:ext uri="{FF2B5EF4-FFF2-40B4-BE49-F238E27FC236}">
                <a16:creationId xmlns:a16="http://schemas.microsoft.com/office/drawing/2014/main" xmlns="" id="{5BCB0D89-D43A-4E29-8A46-8161E1DE650D}"/>
              </a:ext>
            </a:extLst>
          </p:cNvPr>
          <p:cNvSpPr txBox="1">
            <a:spLocks noChangeArrowheads="1"/>
          </p:cNvSpPr>
          <p:nvPr/>
        </p:nvSpPr>
        <p:spPr bwMode="auto">
          <a:xfrm>
            <a:off x="771770" y="2344531"/>
            <a:ext cx="1120306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6000" b="1">
                <a:solidFill>
                  <a:srgbClr val="002060"/>
                </a:solidFill>
                <a:latin typeface="Arial" panose="020B0604020202020204" pitchFamily="34" charset="0"/>
                <a:cs typeface="Arial" panose="020B0604020202020204" pitchFamily="34" charset="0"/>
              </a:rPr>
              <a:t>- Là sự dao động tại chỗ của các phần tử nước</a:t>
            </a:r>
          </a:p>
        </p:txBody>
      </p:sp>
      <p:pic>
        <p:nvPicPr>
          <p:cNvPr id="18" name="Picture 17" descr="book9">
            <a:extLst>
              <a:ext uri="{FF2B5EF4-FFF2-40B4-BE49-F238E27FC236}">
                <a16:creationId xmlns:a16="http://schemas.microsoft.com/office/drawing/2014/main" xmlns="" id="{1390D81A-6C09-43C1-A566-E8FAEF401DF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701" y="2092076"/>
            <a:ext cx="921240" cy="50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loud 18">
            <a:extLst>
              <a:ext uri="{FF2B5EF4-FFF2-40B4-BE49-F238E27FC236}">
                <a16:creationId xmlns:a16="http://schemas.microsoft.com/office/drawing/2014/main" xmlns="" id="{5D51726E-1A87-4EFE-93AC-91359E3DD60B}"/>
              </a:ext>
            </a:extLst>
          </p:cNvPr>
          <p:cNvSpPr/>
          <p:nvPr/>
        </p:nvSpPr>
        <p:spPr>
          <a:xfrm>
            <a:off x="7339099" y="3662892"/>
            <a:ext cx="4635732" cy="2971800"/>
          </a:xfrm>
          <a:prstGeom prst="cloud">
            <a:avLst/>
          </a:prstGeom>
          <a:pattFill prst="pct25">
            <a:fgClr>
              <a:srgbClr val="FFFF00"/>
            </a:fgClr>
            <a:bgClr>
              <a:schemeClr val="bg1"/>
            </a:bgClr>
          </a:patt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A13E06A6-1D6D-428C-86A3-FA7542183126}"/>
              </a:ext>
            </a:extLst>
          </p:cNvPr>
          <p:cNvSpPr txBox="1"/>
          <p:nvPr/>
        </p:nvSpPr>
        <p:spPr>
          <a:xfrm>
            <a:off x="6756477" y="4434027"/>
            <a:ext cx="5978725" cy="1200329"/>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Nguyên nhân</a:t>
            </a:r>
          </a:p>
          <a:p>
            <a:pPr algn="ctr"/>
            <a:r>
              <a:rPr lang="en-US" sz="3600" b="1">
                <a:solidFill>
                  <a:srgbClr val="FF0000"/>
                </a:solidFill>
                <a:latin typeface="Arial" panose="020B0604020202020204" pitchFamily="34" charset="0"/>
                <a:cs typeface="Arial" panose="020B0604020202020204" pitchFamily="34" charset="0"/>
              </a:rPr>
              <a:t>sinh ra sóng?</a:t>
            </a:r>
          </a:p>
        </p:txBody>
      </p:sp>
      <p:sp>
        <p:nvSpPr>
          <p:cNvPr id="21" name="Text Box 26">
            <a:extLst>
              <a:ext uri="{FF2B5EF4-FFF2-40B4-BE49-F238E27FC236}">
                <a16:creationId xmlns:a16="http://schemas.microsoft.com/office/drawing/2014/main" xmlns="" id="{5C648900-99BE-43EB-A8C1-6ED5BDA528D0}"/>
              </a:ext>
            </a:extLst>
          </p:cNvPr>
          <p:cNvSpPr txBox="1">
            <a:spLocks noChangeArrowheads="1"/>
          </p:cNvSpPr>
          <p:nvPr/>
        </p:nvSpPr>
        <p:spPr bwMode="auto">
          <a:xfrm>
            <a:off x="597832" y="4317579"/>
            <a:ext cx="1120306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6000" b="1">
                <a:solidFill>
                  <a:srgbClr val="002060"/>
                </a:solidFill>
                <a:latin typeface="Arial" panose="020B0604020202020204" pitchFamily="34" charset="0"/>
                <a:cs typeface="Arial" panose="020B0604020202020204" pitchFamily="34" charset="0"/>
              </a:rPr>
              <a:t>- Nguyên nhân: do gió</a:t>
            </a:r>
          </a:p>
        </p:txBody>
      </p:sp>
    </p:spTree>
    <p:extLst>
      <p:ext uri="{BB962C8B-B14F-4D97-AF65-F5344CB8AC3E}">
        <p14:creationId xmlns:p14="http://schemas.microsoft.com/office/powerpoint/2010/main" val="429213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amond(in)">
                                      <p:cBhvr>
                                        <p:cTn id="12" dur="2000"/>
                                        <p:tgtEl>
                                          <p:spTgt spid="13"/>
                                        </p:tgtEl>
                                      </p:cBhvr>
                                    </p:animEffect>
                                  </p:childTnLst>
                                </p:cTn>
                              </p:par>
                              <p:par>
                                <p:cTn id="13" presetID="8" presetClass="entr" presetSubtype="16"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amond(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2" nodeType="click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left)">
                                      <p:cBhvr>
                                        <p:cTn id="59" dur="500"/>
                                        <p:tgtEl>
                                          <p:spTgt spid="17"/>
                                        </p:tgtEl>
                                      </p:cBhvr>
                                    </p:animEffect>
                                  </p:childTnLst>
                                </p:cTn>
                              </p:par>
                              <p:par>
                                <p:cTn id="60" presetID="22" presetClass="entr" presetSubtype="8"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left)">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Effect transition="in" filter="fade">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19"/>
                                        </p:tgtEl>
                                      </p:cBhvr>
                                    </p:animEffect>
                                    <p:set>
                                      <p:cBhvr>
                                        <p:cTn id="79" dur="1" fill="hold">
                                          <p:stCondLst>
                                            <p:cond delay="499"/>
                                          </p:stCondLst>
                                        </p:cTn>
                                        <p:tgtEl>
                                          <p:spTgt spid="1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2" nodeType="clickEffect">
                                  <p:stCondLst>
                                    <p:cond delay="0"/>
                                  </p:stCondLst>
                                  <p:childTnLst>
                                    <p:animEffect transition="out" filter="fade">
                                      <p:cBhvr>
                                        <p:cTn id="86" dur="500"/>
                                        <p:tgtEl>
                                          <p:spTgt spid="19"/>
                                        </p:tgtEl>
                                      </p:cBhvr>
                                    </p:animEffect>
                                    <p:set>
                                      <p:cBhvr>
                                        <p:cTn id="87" dur="1" fill="hold">
                                          <p:stCondLst>
                                            <p:cond delay="499"/>
                                          </p:stCondLst>
                                        </p:cTn>
                                        <p:tgtEl>
                                          <p:spTgt spid="19"/>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20"/>
                                        </p:tgtEl>
                                      </p:cBhvr>
                                    </p:animEffect>
                                    <p:set>
                                      <p:cBhvr>
                                        <p:cTn id="90" dur="1" fill="hold">
                                          <p:stCondLst>
                                            <p:cond delay="499"/>
                                          </p:stCondLst>
                                        </p:cTn>
                                        <p:tgtEl>
                                          <p:spTgt spid="2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wipe(left)">
                                      <p:cBhvr>
                                        <p:cTn id="9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5" grpId="1" animBg="1"/>
      <p:bldP spid="15" grpId="2" animBg="1"/>
      <p:bldP spid="16" grpId="0"/>
      <p:bldP spid="16" grpId="1"/>
      <p:bldP spid="16" grpId="2"/>
      <p:bldP spid="17" grpId="0"/>
      <p:bldP spid="19" grpId="0" animBg="1"/>
      <p:bldP spid="19" grpId="1" animBg="1"/>
      <p:bldP spid="19" grpId="2" animBg="1"/>
      <p:bldP spid="20" grpId="0"/>
      <p:bldP spid="20" grpId="1"/>
      <p:bldP spid="20" grpId="2"/>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peech Bubble: Rectangle with Corners Rounded 33">
            <a:extLst>
              <a:ext uri="{FF2B5EF4-FFF2-40B4-BE49-F238E27FC236}">
                <a16:creationId xmlns:a16="http://schemas.microsoft.com/office/drawing/2014/main" xmlns="" id="{3F8C5AD2-16B6-4797-A721-4B34148F3483}"/>
              </a:ext>
            </a:extLst>
          </p:cNvPr>
          <p:cNvSpPr/>
          <p:nvPr/>
        </p:nvSpPr>
        <p:spPr>
          <a:xfrm>
            <a:off x="970620" y="3158716"/>
            <a:ext cx="10331789" cy="2479559"/>
          </a:xfrm>
          <a:prstGeom prst="wedgeRoundRectCallout">
            <a:avLst>
              <a:gd name="adj1" fmla="val -14643"/>
              <a:gd name="adj2" fmla="val 50228"/>
              <a:gd name="adj3" fmla="val 16667"/>
            </a:avLst>
          </a:prstGeom>
          <a:solidFill>
            <a:schemeClr val="accent6">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xmlns="" id="{9CE12530-FA33-4451-89A5-7D1E0F24AABE}"/>
              </a:ext>
            </a:extLst>
          </p:cNvPr>
          <p:cNvSpPr/>
          <p:nvPr/>
        </p:nvSpPr>
        <p:spPr>
          <a:xfrm>
            <a:off x="583278" y="121160"/>
            <a:ext cx="11121665" cy="78907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60540922-D4D4-4691-AE8F-11A18141127C}"/>
              </a:ext>
            </a:extLst>
          </p:cNvPr>
          <p:cNvSpPr/>
          <p:nvPr/>
        </p:nvSpPr>
        <p:spPr>
          <a:xfrm>
            <a:off x="77686" y="39878"/>
            <a:ext cx="1040294" cy="992380"/>
          </a:xfrm>
          <a:prstGeom prst="ellipse">
            <a:avLst/>
          </a:prstGeom>
          <a:solidFill>
            <a:srgbClr val="0070C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3</a:t>
            </a:r>
            <a:endParaRPr lang="en-US" sz="60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3B6C9361-B6E4-4387-ABD8-0418F6478121}"/>
              </a:ext>
            </a:extLst>
          </p:cNvPr>
          <p:cNvSpPr txBox="1"/>
          <p:nvPr/>
        </p:nvSpPr>
        <p:spPr>
          <a:xfrm>
            <a:off x="1190847" y="223308"/>
            <a:ext cx="11544355"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Một số dạng vận động của n</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ớc biển và đại d</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ơng</a:t>
            </a:r>
          </a:p>
        </p:txBody>
      </p:sp>
      <p:sp>
        <p:nvSpPr>
          <p:cNvPr id="29" name="TextBox 28">
            <a:extLst>
              <a:ext uri="{FF2B5EF4-FFF2-40B4-BE49-F238E27FC236}">
                <a16:creationId xmlns:a16="http://schemas.microsoft.com/office/drawing/2014/main" xmlns="" id="{0085B195-CB33-4D2B-97C4-DEE4FBEE8B44}"/>
              </a:ext>
            </a:extLst>
          </p:cNvPr>
          <p:cNvSpPr txBox="1"/>
          <p:nvPr/>
        </p:nvSpPr>
        <p:spPr>
          <a:xfrm>
            <a:off x="1448743" y="3429000"/>
            <a:ext cx="9853666" cy="2123658"/>
          </a:xfrm>
          <a:prstGeom prst="rect">
            <a:avLst/>
          </a:prstGeom>
          <a:noFill/>
        </p:spPr>
        <p:txBody>
          <a:bodyPr wrap="square" rtlCol="0">
            <a:spAutoFit/>
          </a:bodyPr>
          <a:lstStyle/>
          <a:p>
            <a:pPr marL="571500" indent="-571500">
              <a:buFont typeface="Wingdings" panose="05000000000000000000" pitchFamily="2" charset="2"/>
              <a:buChar char="Ø"/>
            </a:pPr>
            <a:r>
              <a:rPr lang="en-US" sz="4400" b="1">
                <a:solidFill>
                  <a:srgbClr val="FF0000"/>
                </a:solidFill>
                <a:latin typeface="Arial" panose="020B0604020202020204" pitchFamily="34" charset="0"/>
                <a:cs typeface="Arial" panose="020B0604020202020204" pitchFamily="34" charset="0"/>
              </a:rPr>
              <a:t>Nguyên nhân sinh ra sóng thần?</a:t>
            </a:r>
          </a:p>
          <a:p>
            <a:pPr marL="571500" indent="-571500">
              <a:buFont typeface="Wingdings" panose="05000000000000000000" pitchFamily="2" charset="2"/>
              <a:buChar char="Ø"/>
            </a:pPr>
            <a:r>
              <a:rPr lang="en-US" sz="4400" b="1">
                <a:solidFill>
                  <a:srgbClr val="FF0000"/>
                </a:solidFill>
                <a:latin typeface="Arial" panose="020B0604020202020204" pitchFamily="34" charset="0"/>
                <a:cs typeface="Arial" panose="020B0604020202020204" pitchFamily="34" charset="0"/>
              </a:rPr>
              <a:t>Biểu hiện, dấu hiệu nhận biết?</a:t>
            </a:r>
          </a:p>
          <a:p>
            <a:pPr marL="571500" indent="-571500">
              <a:buFont typeface="Wingdings" panose="05000000000000000000" pitchFamily="2" charset="2"/>
              <a:buChar char="Ø"/>
            </a:pPr>
            <a:r>
              <a:rPr lang="en-US" sz="4400" b="1">
                <a:solidFill>
                  <a:srgbClr val="FF0000"/>
                </a:solidFill>
                <a:latin typeface="Arial" panose="020B0604020202020204" pitchFamily="34" charset="0"/>
                <a:cs typeface="Arial" panose="020B0604020202020204" pitchFamily="34" charset="0"/>
              </a:rPr>
              <a:t>Biện pháp ứng phó</a:t>
            </a:r>
          </a:p>
        </p:txBody>
      </p:sp>
      <p:sp>
        <p:nvSpPr>
          <p:cNvPr id="33" name="Rectangle 32">
            <a:extLst>
              <a:ext uri="{FF2B5EF4-FFF2-40B4-BE49-F238E27FC236}">
                <a16:creationId xmlns:a16="http://schemas.microsoft.com/office/drawing/2014/main" xmlns="" id="{76A6735D-C16E-4B97-B5EA-43700F545AAE}"/>
              </a:ext>
            </a:extLst>
          </p:cNvPr>
          <p:cNvSpPr/>
          <p:nvPr/>
        </p:nvSpPr>
        <p:spPr>
          <a:xfrm>
            <a:off x="597832" y="1134406"/>
            <a:ext cx="3102297" cy="76378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Arial" panose="020B0604020202020204" pitchFamily="34" charset="0"/>
                <a:cs typeface="Arial" panose="020B0604020202020204" pitchFamily="34" charset="0"/>
              </a:rPr>
              <a:t>a, Sóng biển</a:t>
            </a:r>
          </a:p>
        </p:txBody>
      </p:sp>
      <p:pic>
        <p:nvPicPr>
          <p:cNvPr id="35" name="Picture 34">
            <a:extLst>
              <a:ext uri="{FF2B5EF4-FFF2-40B4-BE49-F238E27FC236}">
                <a16:creationId xmlns:a16="http://schemas.microsoft.com/office/drawing/2014/main" xmlns="" id="{6CB5D85F-AEE3-458C-A428-ED702ABF7DA2}"/>
              </a:ext>
            </a:extLst>
          </p:cNvPr>
          <p:cNvPicPr>
            <a:picLocks noChangeAspect="1"/>
          </p:cNvPicPr>
          <p:nvPr/>
        </p:nvPicPr>
        <p:blipFill rotWithShape="1">
          <a:blip r:embed="rId2"/>
          <a:srcRect l="24000" t="48594" r="67417" b="41481"/>
          <a:stretch/>
        </p:blipFill>
        <p:spPr>
          <a:xfrm>
            <a:off x="8969864" y="1936548"/>
            <a:ext cx="1733721" cy="1127760"/>
          </a:xfrm>
          <a:prstGeom prst="rect">
            <a:avLst/>
          </a:prstGeom>
        </p:spPr>
      </p:pic>
      <p:sp>
        <p:nvSpPr>
          <p:cNvPr id="36" name="Rectangle: Rounded Corners 35">
            <a:extLst>
              <a:ext uri="{FF2B5EF4-FFF2-40B4-BE49-F238E27FC236}">
                <a16:creationId xmlns:a16="http://schemas.microsoft.com/office/drawing/2014/main" xmlns="" id="{818C23B2-464D-4B79-A5C4-1F472BEF78A2}"/>
              </a:ext>
            </a:extLst>
          </p:cNvPr>
          <p:cNvSpPr/>
          <p:nvPr/>
        </p:nvSpPr>
        <p:spPr>
          <a:xfrm>
            <a:off x="3419670" y="2032596"/>
            <a:ext cx="5550194" cy="83690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70C0"/>
                </a:solidFill>
                <a:latin typeface="Arial" panose="020B0604020202020204" pitchFamily="34" charset="0"/>
                <a:cs typeface="Arial" panose="020B0604020202020204" pitchFamily="34" charset="0"/>
              </a:rPr>
              <a:t>THẢO LUẬN CẶP ĐÔI</a:t>
            </a:r>
          </a:p>
        </p:txBody>
      </p:sp>
    </p:spTree>
    <p:extLst>
      <p:ext uri="{BB962C8B-B14F-4D97-AF65-F5344CB8AC3E}">
        <p14:creationId xmlns:p14="http://schemas.microsoft.com/office/powerpoint/2010/main" val="26011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left)">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9CE12530-FA33-4451-89A5-7D1E0F24AABE}"/>
              </a:ext>
            </a:extLst>
          </p:cNvPr>
          <p:cNvSpPr/>
          <p:nvPr/>
        </p:nvSpPr>
        <p:spPr>
          <a:xfrm>
            <a:off x="583278" y="121160"/>
            <a:ext cx="11121665" cy="78907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60540922-D4D4-4691-AE8F-11A18141127C}"/>
              </a:ext>
            </a:extLst>
          </p:cNvPr>
          <p:cNvSpPr/>
          <p:nvPr/>
        </p:nvSpPr>
        <p:spPr>
          <a:xfrm>
            <a:off x="77686" y="39878"/>
            <a:ext cx="1040294" cy="992380"/>
          </a:xfrm>
          <a:prstGeom prst="ellipse">
            <a:avLst/>
          </a:prstGeom>
          <a:solidFill>
            <a:srgbClr val="0070C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3</a:t>
            </a:r>
            <a:endParaRPr lang="en-US" sz="60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3B6C9361-B6E4-4387-ABD8-0418F6478121}"/>
              </a:ext>
            </a:extLst>
          </p:cNvPr>
          <p:cNvSpPr txBox="1"/>
          <p:nvPr/>
        </p:nvSpPr>
        <p:spPr>
          <a:xfrm>
            <a:off x="1190847" y="223308"/>
            <a:ext cx="11544355"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Một số dạng vận động của n</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ớc biển và đại d</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ơng</a:t>
            </a:r>
          </a:p>
        </p:txBody>
      </p:sp>
      <p:pic>
        <p:nvPicPr>
          <p:cNvPr id="2" name="Nhìn lại 7 năm trận sóng thần lịch sử Nhật - VTC Now">
            <a:hlinkClick r:id="" action="ppaction://media"/>
            <a:extLst>
              <a:ext uri="{FF2B5EF4-FFF2-40B4-BE49-F238E27FC236}">
                <a16:creationId xmlns:a16="http://schemas.microsoft.com/office/drawing/2014/main" xmlns="" id="{D6F60060-08FE-49E9-82D6-0FDA717CCF1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94873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9CE12530-FA33-4451-89A5-7D1E0F24AABE}"/>
              </a:ext>
            </a:extLst>
          </p:cNvPr>
          <p:cNvSpPr/>
          <p:nvPr/>
        </p:nvSpPr>
        <p:spPr>
          <a:xfrm>
            <a:off x="583278" y="121160"/>
            <a:ext cx="11121665" cy="78907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60540922-D4D4-4691-AE8F-11A18141127C}"/>
              </a:ext>
            </a:extLst>
          </p:cNvPr>
          <p:cNvSpPr/>
          <p:nvPr/>
        </p:nvSpPr>
        <p:spPr>
          <a:xfrm>
            <a:off x="77686" y="39878"/>
            <a:ext cx="1040294" cy="992380"/>
          </a:xfrm>
          <a:prstGeom prst="ellipse">
            <a:avLst/>
          </a:prstGeom>
          <a:solidFill>
            <a:srgbClr val="0070C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3</a:t>
            </a:r>
            <a:endParaRPr lang="en-US" sz="60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3B6C9361-B6E4-4387-ABD8-0418F6478121}"/>
              </a:ext>
            </a:extLst>
          </p:cNvPr>
          <p:cNvSpPr txBox="1"/>
          <p:nvPr/>
        </p:nvSpPr>
        <p:spPr>
          <a:xfrm>
            <a:off x="1190847" y="223308"/>
            <a:ext cx="11544355"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Một số dạng vận động của n</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ớc biển và đại d</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ơng</a:t>
            </a:r>
          </a:p>
        </p:txBody>
      </p:sp>
      <p:sp>
        <p:nvSpPr>
          <p:cNvPr id="8" name="Rectangle 7">
            <a:extLst>
              <a:ext uri="{FF2B5EF4-FFF2-40B4-BE49-F238E27FC236}">
                <a16:creationId xmlns:a16="http://schemas.microsoft.com/office/drawing/2014/main" xmlns="" id="{5B86A19D-D969-47DB-BFF1-B8EAD8E5333E}"/>
              </a:ext>
            </a:extLst>
          </p:cNvPr>
          <p:cNvSpPr/>
          <p:nvPr/>
        </p:nvSpPr>
        <p:spPr>
          <a:xfrm>
            <a:off x="597832" y="1134406"/>
            <a:ext cx="3102297" cy="76378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Arial" panose="020B0604020202020204" pitchFamily="34" charset="0"/>
                <a:cs typeface="Arial" panose="020B0604020202020204" pitchFamily="34" charset="0"/>
              </a:rPr>
              <a:t>b, Thủy triều</a:t>
            </a:r>
          </a:p>
        </p:txBody>
      </p:sp>
      <p:pic>
        <p:nvPicPr>
          <p:cNvPr id="6" name="Picture 5">
            <a:extLst>
              <a:ext uri="{FF2B5EF4-FFF2-40B4-BE49-F238E27FC236}">
                <a16:creationId xmlns:a16="http://schemas.microsoft.com/office/drawing/2014/main" xmlns="" id="{69AF634D-F298-4835-9021-A79ABABEF7B7}"/>
              </a:ext>
            </a:extLst>
          </p:cNvPr>
          <p:cNvPicPr>
            <a:picLocks noChangeAspect="1"/>
          </p:cNvPicPr>
          <p:nvPr/>
        </p:nvPicPr>
        <p:blipFill rotWithShape="1">
          <a:blip r:embed="rId3"/>
          <a:srcRect l="25814" t="33179" r="27355" b="24961"/>
          <a:stretch/>
        </p:blipFill>
        <p:spPr>
          <a:xfrm>
            <a:off x="3444948" y="2000334"/>
            <a:ext cx="8670211" cy="4359325"/>
          </a:xfrm>
          <a:prstGeom prst="rect">
            <a:avLst/>
          </a:prstGeom>
        </p:spPr>
      </p:pic>
      <p:sp>
        <p:nvSpPr>
          <p:cNvPr id="7" name="TextBox 6">
            <a:extLst>
              <a:ext uri="{FF2B5EF4-FFF2-40B4-BE49-F238E27FC236}">
                <a16:creationId xmlns:a16="http://schemas.microsoft.com/office/drawing/2014/main" xmlns="" id="{4B6E6CF4-5A19-49B1-A1E9-8952CAF5E0A2}"/>
              </a:ext>
            </a:extLst>
          </p:cNvPr>
          <p:cNvSpPr txBox="1"/>
          <p:nvPr/>
        </p:nvSpPr>
        <p:spPr>
          <a:xfrm>
            <a:off x="4019107" y="6359659"/>
            <a:ext cx="8016949" cy="461665"/>
          </a:xfrm>
          <a:prstGeom prst="rect">
            <a:avLst/>
          </a:prstGeom>
          <a:noFill/>
        </p:spPr>
        <p:txBody>
          <a:bodyPr wrap="square" rtlCol="0">
            <a:spAutoFit/>
          </a:bodyPr>
          <a:lstStyle/>
          <a:p>
            <a:r>
              <a:rPr lang="en-US" sz="2400" i="1">
                <a:solidFill>
                  <a:srgbClr val="0070C0"/>
                </a:solidFill>
                <a:latin typeface="Arial" panose="020B0604020202020204" pitchFamily="34" charset="0"/>
                <a:cs typeface="Arial" panose="020B0604020202020204" pitchFamily="34" charset="0"/>
              </a:rPr>
              <a:t>Hình 2. Hiện t</a:t>
            </a:r>
            <a:r>
              <a:rPr lang="vi-VN" sz="2400" i="1">
                <a:solidFill>
                  <a:srgbClr val="0070C0"/>
                </a:solidFill>
                <a:latin typeface="Arial" panose="020B0604020202020204" pitchFamily="34" charset="0"/>
                <a:cs typeface="Arial" panose="020B0604020202020204" pitchFamily="34" charset="0"/>
              </a:rPr>
              <a:t>ư</a:t>
            </a:r>
            <a:r>
              <a:rPr lang="en-US" sz="2400" i="1">
                <a:solidFill>
                  <a:srgbClr val="0070C0"/>
                </a:solidFill>
                <a:latin typeface="Arial" panose="020B0604020202020204" pitchFamily="34" charset="0"/>
                <a:cs typeface="Arial" panose="020B0604020202020204" pitchFamily="34" charset="0"/>
              </a:rPr>
              <a:t>ợng thủy triều ở vịnh Phăn-đi (Ca-na-da)</a:t>
            </a:r>
          </a:p>
        </p:txBody>
      </p:sp>
      <p:sp>
        <p:nvSpPr>
          <p:cNvPr id="10" name="Speech Bubble: Rectangle with Corners Rounded 9">
            <a:extLst>
              <a:ext uri="{FF2B5EF4-FFF2-40B4-BE49-F238E27FC236}">
                <a16:creationId xmlns:a16="http://schemas.microsoft.com/office/drawing/2014/main" xmlns="" id="{1DD392B8-3E45-4123-A8D6-22752B24E026}"/>
              </a:ext>
            </a:extLst>
          </p:cNvPr>
          <p:cNvSpPr/>
          <p:nvPr/>
        </p:nvSpPr>
        <p:spPr>
          <a:xfrm>
            <a:off x="161181" y="2629568"/>
            <a:ext cx="3102297" cy="3888190"/>
          </a:xfrm>
          <a:prstGeom prst="wedgeRoundRectCallout">
            <a:avLst>
              <a:gd name="adj1" fmla="val 103119"/>
              <a:gd name="adj2" fmla="val -23470"/>
              <a:gd name="adj3" fmla="val 16667"/>
            </a:avLst>
          </a:prstGeom>
          <a:pattFill prst="pct25">
            <a:fgClr>
              <a:schemeClr val="accent6">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9C85F5E7-5D83-402F-995E-2BB0222546B6}"/>
              </a:ext>
            </a:extLst>
          </p:cNvPr>
          <p:cNvSpPr txBox="1"/>
          <p:nvPr/>
        </p:nvSpPr>
        <p:spPr>
          <a:xfrm>
            <a:off x="136137" y="2865503"/>
            <a:ext cx="3102298" cy="3416320"/>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Em có nhận xét gì về sự thay đổi của mực n</a:t>
            </a:r>
            <a:r>
              <a:rPr lang="vi-VN" sz="3600" b="1">
                <a:solidFill>
                  <a:srgbClr val="FF0000"/>
                </a:solidFill>
                <a:latin typeface="Arial" panose="020B0604020202020204" pitchFamily="34" charset="0"/>
                <a:cs typeface="Arial" panose="020B0604020202020204" pitchFamily="34" charset="0"/>
              </a:rPr>
              <a:t>ư</a:t>
            </a:r>
            <a:r>
              <a:rPr lang="en-US" sz="3600" b="1">
                <a:solidFill>
                  <a:srgbClr val="FF0000"/>
                </a:solidFill>
                <a:latin typeface="Arial" panose="020B0604020202020204" pitchFamily="34" charset="0"/>
                <a:cs typeface="Arial" panose="020B0604020202020204" pitchFamily="34" charset="0"/>
              </a:rPr>
              <a:t>ớc biển ở hai thời điểm?</a:t>
            </a:r>
          </a:p>
        </p:txBody>
      </p:sp>
      <p:sp>
        <p:nvSpPr>
          <p:cNvPr id="12" name="Text Box 26">
            <a:extLst>
              <a:ext uri="{FF2B5EF4-FFF2-40B4-BE49-F238E27FC236}">
                <a16:creationId xmlns:a16="http://schemas.microsoft.com/office/drawing/2014/main" xmlns="" id="{A0F4BB95-A2F9-4BAF-9B5B-A01FDFAD994A}"/>
              </a:ext>
            </a:extLst>
          </p:cNvPr>
          <p:cNvSpPr txBox="1">
            <a:spLocks noChangeArrowheads="1"/>
          </p:cNvSpPr>
          <p:nvPr/>
        </p:nvSpPr>
        <p:spPr bwMode="auto">
          <a:xfrm>
            <a:off x="771770" y="2344531"/>
            <a:ext cx="11203061"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6000" b="1">
                <a:solidFill>
                  <a:srgbClr val="002060"/>
                </a:solidFill>
                <a:latin typeface="Arial" panose="020B0604020202020204" pitchFamily="34" charset="0"/>
                <a:cs typeface="Arial" panose="020B0604020202020204" pitchFamily="34" charset="0"/>
              </a:rPr>
              <a:t>- Là hiện tượng nước biển dâng cao và hạ thấp theo quy luật hang ngày</a:t>
            </a:r>
          </a:p>
        </p:txBody>
      </p:sp>
      <p:pic>
        <p:nvPicPr>
          <p:cNvPr id="13" name="Picture 12" descr="book9">
            <a:extLst>
              <a:ext uri="{FF2B5EF4-FFF2-40B4-BE49-F238E27FC236}">
                <a16:creationId xmlns:a16="http://schemas.microsoft.com/office/drawing/2014/main" xmlns="" id="{137F956C-35B8-4C54-8388-D33DD76E774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701" y="2092076"/>
            <a:ext cx="921240" cy="50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626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par>
                                <p:cTn id="43" presetID="22" presetClass="entr" presetSubtype="8"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7" grpId="1"/>
      <p:bldP spid="10" grpId="0" animBg="1"/>
      <p:bldP spid="10" grpId="1" animBg="1"/>
      <p:bldP spid="11" grpId="0"/>
      <p:bldP spid="11" grpId="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9CE12530-FA33-4451-89A5-7D1E0F24AABE}"/>
              </a:ext>
            </a:extLst>
          </p:cNvPr>
          <p:cNvSpPr/>
          <p:nvPr/>
        </p:nvSpPr>
        <p:spPr>
          <a:xfrm>
            <a:off x="583278" y="121160"/>
            <a:ext cx="11121665" cy="78907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60540922-D4D4-4691-AE8F-11A18141127C}"/>
              </a:ext>
            </a:extLst>
          </p:cNvPr>
          <p:cNvSpPr/>
          <p:nvPr/>
        </p:nvSpPr>
        <p:spPr>
          <a:xfrm>
            <a:off x="77686" y="39878"/>
            <a:ext cx="1040294" cy="992380"/>
          </a:xfrm>
          <a:prstGeom prst="ellipse">
            <a:avLst/>
          </a:prstGeom>
          <a:solidFill>
            <a:srgbClr val="0070C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3</a:t>
            </a:r>
            <a:endParaRPr lang="en-US" sz="60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3B6C9361-B6E4-4387-ABD8-0418F6478121}"/>
              </a:ext>
            </a:extLst>
          </p:cNvPr>
          <p:cNvSpPr txBox="1"/>
          <p:nvPr/>
        </p:nvSpPr>
        <p:spPr>
          <a:xfrm>
            <a:off x="1190847" y="223308"/>
            <a:ext cx="11544355"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Một số dạng vận động của n</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ớc biển và đại d</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ơng</a:t>
            </a:r>
          </a:p>
        </p:txBody>
      </p:sp>
      <p:sp>
        <p:nvSpPr>
          <p:cNvPr id="8" name="Rectangle 7">
            <a:extLst>
              <a:ext uri="{FF2B5EF4-FFF2-40B4-BE49-F238E27FC236}">
                <a16:creationId xmlns:a16="http://schemas.microsoft.com/office/drawing/2014/main" xmlns="" id="{5B86A19D-D969-47DB-BFF1-B8EAD8E5333E}"/>
              </a:ext>
            </a:extLst>
          </p:cNvPr>
          <p:cNvSpPr/>
          <p:nvPr/>
        </p:nvSpPr>
        <p:spPr>
          <a:xfrm>
            <a:off x="597832" y="1134406"/>
            <a:ext cx="3102297" cy="76378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Arial" panose="020B0604020202020204" pitchFamily="34" charset="0"/>
                <a:cs typeface="Arial" panose="020B0604020202020204" pitchFamily="34" charset="0"/>
              </a:rPr>
              <a:t>b, Thủy triều</a:t>
            </a:r>
          </a:p>
        </p:txBody>
      </p:sp>
      <p:sp>
        <p:nvSpPr>
          <p:cNvPr id="13" name="Speech Bubble: Rectangle with Corners Rounded 12">
            <a:extLst>
              <a:ext uri="{FF2B5EF4-FFF2-40B4-BE49-F238E27FC236}">
                <a16:creationId xmlns:a16="http://schemas.microsoft.com/office/drawing/2014/main" xmlns="" id="{02DC8953-AB38-4212-8353-B1BE84E1E095}"/>
              </a:ext>
            </a:extLst>
          </p:cNvPr>
          <p:cNvSpPr/>
          <p:nvPr/>
        </p:nvSpPr>
        <p:spPr>
          <a:xfrm>
            <a:off x="1712330" y="2457534"/>
            <a:ext cx="9025349" cy="1444615"/>
          </a:xfrm>
          <a:prstGeom prst="wedgeRoundRectCallout">
            <a:avLst>
              <a:gd name="adj1" fmla="val 21714"/>
              <a:gd name="adj2" fmla="val 92734"/>
              <a:gd name="adj3" fmla="val 16667"/>
            </a:avLst>
          </a:prstGeom>
          <a:pattFill prst="pct25">
            <a:fgClr>
              <a:schemeClr val="accent6">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F113EB2D-D4A5-45D5-92ED-1DB4216722DF}"/>
              </a:ext>
            </a:extLst>
          </p:cNvPr>
          <p:cNvSpPr txBox="1"/>
          <p:nvPr/>
        </p:nvSpPr>
        <p:spPr>
          <a:xfrm>
            <a:off x="2041938" y="2579676"/>
            <a:ext cx="8366131" cy="1200329"/>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Trình bày hiện tượng thủy triều ( biểu hiện, nguyên nhân)?</a:t>
            </a:r>
          </a:p>
        </p:txBody>
      </p:sp>
    </p:spTree>
    <p:extLst>
      <p:ext uri="{BB962C8B-B14F-4D97-AF65-F5344CB8AC3E}">
        <p14:creationId xmlns:p14="http://schemas.microsoft.com/office/powerpoint/2010/main" val="209959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10" presetClass="exit" presetSubtype="0" fill="hold" grpId="1" nodeType="withEffect">
                                  <p:stCondLst>
                                    <p:cond delay="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3" grpId="1" animBg="1"/>
      <p:bldP spid="14" grpId="0"/>
      <p:bldP spid="1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9CE12530-FA33-4451-89A5-7D1E0F24AABE}"/>
              </a:ext>
            </a:extLst>
          </p:cNvPr>
          <p:cNvSpPr/>
          <p:nvPr/>
        </p:nvSpPr>
        <p:spPr>
          <a:xfrm>
            <a:off x="583278" y="121160"/>
            <a:ext cx="11121665" cy="78907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60540922-D4D4-4691-AE8F-11A18141127C}"/>
              </a:ext>
            </a:extLst>
          </p:cNvPr>
          <p:cNvSpPr/>
          <p:nvPr/>
        </p:nvSpPr>
        <p:spPr>
          <a:xfrm>
            <a:off x="77686" y="39878"/>
            <a:ext cx="1040294" cy="992380"/>
          </a:xfrm>
          <a:prstGeom prst="ellipse">
            <a:avLst/>
          </a:prstGeom>
          <a:solidFill>
            <a:srgbClr val="0070C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3</a:t>
            </a:r>
            <a:endParaRPr lang="en-US" sz="60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3B6C9361-B6E4-4387-ABD8-0418F6478121}"/>
              </a:ext>
            </a:extLst>
          </p:cNvPr>
          <p:cNvSpPr txBox="1"/>
          <p:nvPr/>
        </p:nvSpPr>
        <p:spPr>
          <a:xfrm>
            <a:off x="1190847" y="223308"/>
            <a:ext cx="11544355"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Một số dạng vận động của n</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ớc biển và đại d</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ơng</a:t>
            </a:r>
          </a:p>
        </p:txBody>
      </p:sp>
      <p:sp>
        <p:nvSpPr>
          <p:cNvPr id="8" name="Rectangle 7">
            <a:extLst>
              <a:ext uri="{FF2B5EF4-FFF2-40B4-BE49-F238E27FC236}">
                <a16:creationId xmlns:a16="http://schemas.microsoft.com/office/drawing/2014/main" xmlns="" id="{5B86A19D-D969-47DB-BFF1-B8EAD8E5333E}"/>
              </a:ext>
            </a:extLst>
          </p:cNvPr>
          <p:cNvSpPr/>
          <p:nvPr/>
        </p:nvSpPr>
        <p:spPr>
          <a:xfrm>
            <a:off x="597832" y="1134406"/>
            <a:ext cx="3102297" cy="76378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Arial" panose="020B0604020202020204" pitchFamily="34" charset="0"/>
                <a:cs typeface="Arial" panose="020B0604020202020204" pitchFamily="34" charset="0"/>
              </a:rPr>
              <a:t>c, Dòng biển</a:t>
            </a:r>
          </a:p>
        </p:txBody>
      </p:sp>
      <p:pic>
        <p:nvPicPr>
          <p:cNvPr id="6" name="Picture 5">
            <a:extLst>
              <a:ext uri="{FF2B5EF4-FFF2-40B4-BE49-F238E27FC236}">
                <a16:creationId xmlns:a16="http://schemas.microsoft.com/office/drawing/2014/main" xmlns="" id="{F18DDDA7-C1FE-4517-97F9-7C29756F43B7}"/>
              </a:ext>
            </a:extLst>
          </p:cNvPr>
          <p:cNvPicPr>
            <a:picLocks noChangeAspect="1"/>
          </p:cNvPicPr>
          <p:nvPr/>
        </p:nvPicPr>
        <p:blipFill rotWithShape="1">
          <a:blip r:embed="rId2"/>
          <a:srcRect l="22675" t="29168" r="24215" b="13643"/>
          <a:stretch/>
        </p:blipFill>
        <p:spPr>
          <a:xfrm>
            <a:off x="6188148" y="2720178"/>
            <a:ext cx="6003851" cy="3636491"/>
          </a:xfrm>
          <a:prstGeom prst="rect">
            <a:avLst/>
          </a:prstGeom>
        </p:spPr>
      </p:pic>
      <p:sp>
        <p:nvSpPr>
          <p:cNvPr id="9" name="TextBox 8">
            <a:extLst>
              <a:ext uri="{FF2B5EF4-FFF2-40B4-BE49-F238E27FC236}">
                <a16:creationId xmlns:a16="http://schemas.microsoft.com/office/drawing/2014/main" xmlns="" id="{E7050F85-A624-44CB-970A-DD12F7983208}"/>
              </a:ext>
            </a:extLst>
          </p:cNvPr>
          <p:cNvSpPr txBox="1"/>
          <p:nvPr/>
        </p:nvSpPr>
        <p:spPr>
          <a:xfrm>
            <a:off x="6570921" y="6434637"/>
            <a:ext cx="8016949" cy="400110"/>
          </a:xfrm>
          <a:prstGeom prst="rect">
            <a:avLst/>
          </a:prstGeom>
          <a:noFill/>
        </p:spPr>
        <p:txBody>
          <a:bodyPr wrap="square" rtlCol="0">
            <a:spAutoFit/>
          </a:bodyPr>
          <a:lstStyle/>
          <a:p>
            <a:r>
              <a:rPr lang="en-US" sz="2000" i="1">
                <a:solidFill>
                  <a:srgbClr val="0070C0"/>
                </a:solidFill>
                <a:latin typeface="Arial" panose="020B0604020202020204" pitchFamily="34" charset="0"/>
                <a:cs typeface="Arial" panose="020B0604020202020204" pitchFamily="34" charset="0"/>
              </a:rPr>
              <a:t>Hình 3. Các dòng biển trong đại dương thế giới</a:t>
            </a:r>
          </a:p>
        </p:txBody>
      </p:sp>
      <p:sp>
        <p:nvSpPr>
          <p:cNvPr id="12" name="Cloud 11">
            <a:extLst>
              <a:ext uri="{FF2B5EF4-FFF2-40B4-BE49-F238E27FC236}">
                <a16:creationId xmlns:a16="http://schemas.microsoft.com/office/drawing/2014/main" xmlns="" id="{C022C8C2-71FA-4283-9670-686750A221FB}"/>
              </a:ext>
            </a:extLst>
          </p:cNvPr>
          <p:cNvSpPr/>
          <p:nvPr/>
        </p:nvSpPr>
        <p:spPr>
          <a:xfrm>
            <a:off x="875414" y="2427955"/>
            <a:ext cx="5220586" cy="3623582"/>
          </a:xfrm>
          <a:prstGeom prst="cloud">
            <a:avLst/>
          </a:prstGeom>
          <a:pattFill prst="pct25">
            <a:fgClr>
              <a:schemeClr val="accent5">
                <a:lumMod val="60000"/>
                <a:lumOff val="40000"/>
              </a:schemeClr>
            </a:fgClr>
            <a:bgClr>
              <a:schemeClr val="bg1"/>
            </a:bgClr>
          </a:patt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49DDA346-D817-4D87-810B-A8C0933541CA}"/>
              </a:ext>
            </a:extLst>
          </p:cNvPr>
          <p:cNvSpPr txBox="1"/>
          <p:nvPr/>
        </p:nvSpPr>
        <p:spPr>
          <a:xfrm>
            <a:off x="1240179" y="3624923"/>
            <a:ext cx="4536844" cy="769441"/>
          </a:xfrm>
          <a:prstGeom prst="rect">
            <a:avLst/>
          </a:prstGeom>
          <a:noFill/>
        </p:spPr>
        <p:txBody>
          <a:bodyPr wrap="square" rtlCol="0">
            <a:spAutoFit/>
          </a:bodyPr>
          <a:lstStyle/>
          <a:p>
            <a:pPr algn="ctr"/>
            <a:r>
              <a:rPr lang="en-US" sz="4400" b="1">
                <a:solidFill>
                  <a:srgbClr val="FF0000"/>
                </a:solidFill>
                <a:latin typeface="Arial" panose="020B0604020202020204" pitchFamily="34" charset="0"/>
                <a:cs typeface="Arial" panose="020B0604020202020204" pitchFamily="34" charset="0"/>
              </a:rPr>
              <a:t>Dòng biển là gì?</a:t>
            </a:r>
          </a:p>
        </p:txBody>
      </p:sp>
      <p:sp>
        <p:nvSpPr>
          <p:cNvPr id="14" name="Cloud 13">
            <a:extLst>
              <a:ext uri="{FF2B5EF4-FFF2-40B4-BE49-F238E27FC236}">
                <a16:creationId xmlns:a16="http://schemas.microsoft.com/office/drawing/2014/main" xmlns="" id="{5D1D3AE5-2199-4715-B213-0644BF752857}"/>
              </a:ext>
            </a:extLst>
          </p:cNvPr>
          <p:cNvSpPr/>
          <p:nvPr/>
        </p:nvSpPr>
        <p:spPr>
          <a:xfrm>
            <a:off x="1041990" y="2513616"/>
            <a:ext cx="4878715" cy="3537921"/>
          </a:xfrm>
          <a:prstGeom prst="cloud">
            <a:avLst/>
          </a:prstGeom>
          <a:pattFill prst="pct25">
            <a:fgClr>
              <a:schemeClr val="accent5">
                <a:lumMod val="60000"/>
                <a:lumOff val="40000"/>
              </a:schemeClr>
            </a:fgClr>
            <a:bgClr>
              <a:schemeClr val="bg1"/>
            </a:bgClr>
          </a:patt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DB721A4B-E9D2-4936-A33C-B14287F224C2}"/>
              </a:ext>
            </a:extLst>
          </p:cNvPr>
          <p:cNvSpPr txBox="1"/>
          <p:nvPr/>
        </p:nvSpPr>
        <p:spPr>
          <a:xfrm>
            <a:off x="1240850" y="3602039"/>
            <a:ext cx="4536844" cy="1200329"/>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Dòng biển được hình thành do đâu?</a:t>
            </a:r>
          </a:p>
        </p:txBody>
      </p:sp>
      <p:pic>
        <p:nvPicPr>
          <p:cNvPr id="16" name="Picture 15">
            <a:extLst>
              <a:ext uri="{FF2B5EF4-FFF2-40B4-BE49-F238E27FC236}">
                <a16:creationId xmlns:a16="http://schemas.microsoft.com/office/drawing/2014/main" xmlns="" id="{367A5CDF-A369-4CC0-B080-5FE2DC553114}"/>
              </a:ext>
            </a:extLst>
          </p:cNvPr>
          <p:cNvPicPr>
            <a:picLocks noChangeAspect="1"/>
          </p:cNvPicPr>
          <p:nvPr/>
        </p:nvPicPr>
        <p:blipFill rotWithShape="1">
          <a:blip r:embed="rId3"/>
          <a:srcRect l="24000" t="48594" r="67417" b="41481"/>
          <a:stretch/>
        </p:blipFill>
        <p:spPr>
          <a:xfrm>
            <a:off x="0" y="5730240"/>
            <a:ext cx="1733721" cy="1127760"/>
          </a:xfrm>
          <a:prstGeom prst="rect">
            <a:avLst/>
          </a:prstGeom>
        </p:spPr>
      </p:pic>
      <p:sp>
        <p:nvSpPr>
          <p:cNvPr id="17" name="Text Box 26">
            <a:extLst>
              <a:ext uri="{FF2B5EF4-FFF2-40B4-BE49-F238E27FC236}">
                <a16:creationId xmlns:a16="http://schemas.microsoft.com/office/drawing/2014/main" xmlns="" id="{A54AD2C4-589B-435E-B60C-E543C3FC1F51}"/>
              </a:ext>
            </a:extLst>
          </p:cNvPr>
          <p:cNvSpPr txBox="1">
            <a:spLocks noChangeArrowheads="1"/>
          </p:cNvSpPr>
          <p:nvPr/>
        </p:nvSpPr>
        <p:spPr bwMode="auto">
          <a:xfrm>
            <a:off x="771770" y="2344531"/>
            <a:ext cx="11203061"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857250" indent="-857250" eaLnBrk="0" hangingPunct="0">
              <a:spcBef>
                <a:spcPct val="50000"/>
              </a:spcBef>
              <a:buFontTx/>
              <a:buChar char="-"/>
            </a:pPr>
            <a:r>
              <a:rPr lang="en-US" altLang="en-US" sz="6000" b="1">
                <a:solidFill>
                  <a:srgbClr val="002060"/>
                </a:solidFill>
                <a:latin typeface="Arial" panose="020B0604020202020204" pitchFamily="34" charset="0"/>
                <a:cs typeface="Arial" panose="020B0604020202020204" pitchFamily="34" charset="0"/>
              </a:rPr>
              <a:t>Là các dòng nước chảy trong biển và đại dương</a:t>
            </a:r>
          </a:p>
          <a:p>
            <a:pPr marL="857250" indent="-857250" eaLnBrk="0" hangingPunct="0">
              <a:spcBef>
                <a:spcPct val="50000"/>
              </a:spcBef>
              <a:buFontTx/>
              <a:buChar char="-"/>
            </a:pPr>
            <a:r>
              <a:rPr lang="en-US" altLang="en-US" sz="6000" b="1">
                <a:solidFill>
                  <a:srgbClr val="002060"/>
                </a:solidFill>
                <a:latin typeface="Arial" panose="020B0604020202020204" pitchFamily="34" charset="0"/>
                <a:cs typeface="Arial" panose="020B0604020202020204" pitchFamily="34" charset="0"/>
              </a:rPr>
              <a:t>Nguyên nhân: do gió</a:t>
            </a:r>
          </a:p>
        </p:txBody>
      </p:sp>
      <p:pic>
        <p:nvPicPr>
          <p:cNvPr id="18" name="Picture 17" descr="book9">
            <a:extLst>
              <a:ext uri="{FF2B5EF4-FFF2-40B4-BE49-F238E27FC236}">
                <a16:creationId xmlns:a16="http://schemas.microsoft.com/office/drawing/2014/main" xmlns="" id="{4BB02488-97A3-44D0-B7F5-D0EE14723F1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701" y="2092076"/>
            <a:ext cx="921240" cy="50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95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par>
                                <p:cTn id="61" presetID="22" presetClass="entr" presetSubtype="8"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animBg="1"/>
      <p:bldP spid="12" grpId="1" animBg="1"/>
      <p:bldP spid="13" grpId="0"/>
      <p:bldP spid="13" grpId="1"/>
      <p:bldP spid="14" grpId="0" animBg="1"/>
      <p:bldP spid="14" grpId="1" animBg="1"/>
      <p:bldP spid="15" grpId="0"/>
      <p:bldP spid="15" grpId="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DB86AF7C-A218-46C3-B579-EBC3341BFB65}"/>
              </a:ext>
            </a:extLst>
          </p:cNvPr>
          <p:cNvSpPr txBox="1"/>
          <p:nvPr/>
        </p:nvSpPr>
        <p:spPr>
          <a:xfrm>
            <a:off x="3710609" y="401516"/>
            <a:ext cx="8546806" cy="1015663"/>
          </a:xfrm>
          <a:prstGeom prst="rect">
            <a:avLst/>
          </a:prstGeom>
          <a:noFill/>
        </p:spPr>
        <p:txBody>
          <a:bodyPr wrap="square" rtlCol="0">
            <a:spAutoFit/>
          </a:bodyPr>
          <a:lstStyle/>
          <a:p>
            <a:pPr algn="ctr"/>
            <a:r>
              <a:rPr lang="en-US" sz="6000" b="1">
                <a:solidFill>
                  <a:srgbClr val="00B050"/>
                </a:solidFill>
                <a:latin typeface="Arial" panose="020B0604020202020204" pitchFamily="34" charset="0"/>
                <a:cs typeface="Arial" panose="020B0604020202020204" pitchFamily="34" charset="0"/>
              </a:rPr>
              <a:t>BIỂN VÀ ĐẠI DƯƠNG</a:t>
            </a:r>
          </a:p>
        </p:txBody>
      </p:sp>
      <p:sp>
        <p:nvSpPr>
          <p:cNvPr id="2" name="Rectangle: Single Corner Snipped 1">
            <a:extLst>
              <a:ext uri="{FF2B5EF4-FFF2-40B4-BE49-F238E27FC236}">
                <a16:creationId xmlns:a16="http://schemas.microsoft.com/office/drawing/2014/main" xmlns="" id="{E630DEA8-A82C-4999-8F18-4CC975E5156D}"/>
              </a:ext>
            </a:extLst>
          </p:cNvPr>
          <p:cNvSpPr/>
          <p:nvPr/>
        </p:nvSpPr>
        <p:spPr>
          <a:xfrm>
            <a:off x="168993" y="124904"/>
            <a:ext cx="3541616" cy="1425991"/>
          </a:xfrm>
          <a:prstGeom prst="snip1Rect">
            <a:avLst/>
          </a:prstGeom>
          <a:solidFill>
            <a:srgbClr val="4DDA00"/>
          </a:solidFill>
          <a:ln>
            <a:solidFill>
              <a:srgbClr val="4D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6"/>
          </a:p>
        </p:txBody>
      </p:sp>
      <p:sp>
        <p:nvSpPr>
          <p:cNvPr id="9" name="TextBox 8">
            <a:extLst>
              <a:ext uri="{FF2B5EF4-FFF2-40B4-BE49-F238E27FC236}">
                <a16:creationId xmlns:a16="http://schemas.microsoft.com/office/drawing/2014/main" xmlns="" id="{9126C170-07C4-489B-BB56-D4E29A286BFB}"/>
              </a:ext>
            </a:extLst>
          </p:cNvPr>
          <p:cNvSpPr txBox="1"/>
          <p:nvPr/>
        </p:nvSpPr>
        <p:spPr>
          <a:xfrm>
            <a:off x="492868" y="253666"/>
            <a:ext cx="3217741" cy="1014765"/>
          </a:xfrm>
          <a:prstGeom prst="rect">
            <a:avLst/>
          </a:prstGeom>
          <a:noFill/>
        </p:spPr>
        <p:txBody>
          <a:bodyPr wrap="square" rtlCol="0">
            <a:spAutoFit/>
          </a:bodyPr>
          <a:lstStyle/>
          <a:p>
            <a:r>
              <a:rPr lang="en-US" sz="5994" b="1">
                <a:solidFill>
                  <a:schemeClr val="bg1"/>
                </a:solidFill>
                <a:latin typeface="Arial" panose="020B0604020202020204" pitchFamily="34" charset="0"/>
                <a:cs typeface="Arial" panose="020B0604020202020204" pitchFamily="34" charset="0"/>
              </a:rPr>
              <a:t>BÀI 21</a:t>
            </a:r>
          </a:p>
        </p:txBody>
      </p:sp>
      <p:pic>
        <p:nvPicPr>
          <p:cNvPr id="5" name="Picture 4">
            <a:extLst>
              <a:ext uri="{FF2B5EF4-FFF2-40B4-BE49-F238E27FC236}">
                <a16:creationId xmlns:a16="http://schemas.microsoft.com/office/drawing/2014/main" xmlns="" id="{DFFABB89-521D-459E-8BBA-4B01C27ED025}"/>
              </a:ext>
            </a:extLst>
          </p:cNvPr>
          <p:cNvPicPr>
            <a:picLocks noChangeAspect="1"/>
          </p:cNvPicPr>
          <p:nvPr/>
        </p:nvPicPr>
        <p:blipFill rotWithShape="1">
          <a:blip r:embed="rId2"/>
          <a:srcRect l="22750" t="31687" r="23915" b="14337"/>
          <a:stretch/>
        </p:blipFill>
        <p:spPr>
          <a:xfrm>
            <a:off x="1219200" y="1601695"/>
            <a:ext cx="9164320" cy="5216904"/>
          </a:xfrm>
          <a:prstGeom prst="rect">
            <a:avLst/>
          </a:prstGeom>
        </p:spPr>
      </p:pic>
    </p:spTree>
    <p:extLst>
      <p:ext uri="{BB962C8B-B14F-4D97-AF65-F5344CB8AC3E}">
        <p14:creationId xmlns:p14="http://schemas.microsoft.com/office/powerpoint/2010/main" val="140256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9CE12530-FA33-4451-89A5-7D1E0F24AABE}"/>
              </a:ext>
            </a:extLst>
          </p:cNvPr>
          <p:cNvSpPr/>
          <p:nvPr/>
        </p:nvSpPr>
        <p:spPr>
          <a:xfrm>
            <a:off x="583278" y="121160"/>
            <a:ext cx="11121665" cy="78907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60540922-D4D4-4691-AE8F-11A18141127C}"/>
              </a:ext>
            </a:extLst>
          </p:cNvPr>
          <p:cNvSpPr/>
          <p:nvPr/>
        </p:nvSpPr>
        <p:spPr>
          <a:xfrm>
            <a:off x="77686" y="39878"/>
            <a:ext cx="1040294" cy="992380"/>
          </a:xfrm>
          <a:prstGeom prst="ellipse">
            <a:avLst/>
          </a:prstGeom>
          <a:solidFill>
            <a:srgbClr val="0070C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3</a:t>
            </a:r>
            <a:endParaRPr lang="en-US" sz="60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3B6C9361-B6E4-4387-ABD8-0418F6478121}"/>
              </a:ext>
            </a:extLst>
          </p:cNvPr>
          <p:cNvSpPr txBox="1"/>
          <p:nvPr/>
        </p:nvSpPr>
        <p:spPr>
          <a:xfrm>
            <a:off x="1190847" y="223308"/>
            <a:ext cx="11544355"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Một số dạng vận động của n</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ớc biển và đại d</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ơng</a:t>
            </a:r>
          </a:p>
        </p:txBody>
      </p:sp>
      <p:sp>
        <p:nvSpPr>
          <p:cNvPr id="8" name="Rectangle 7">
            <a:extLst>
              <a:ext uri="{FF2B5EF4-FFF2-40B4-BE49-F238E27FC236}">
                <a16:creationId xmlns:a16="http://schemas.microsoft.com/office/drawing/2014/main" xmlns="" id="{5B86A19D-D969-47DB-BFF1-B8EAD8E5333E}"/>
              </a:ext>
            </a:extLst>
          </p:cNvPr>
          <p:cNvSpPr/>
          <p:nvPr/>
        </p:nvSpPr>
        <p:spPr>
          <a:xfrm>
            <a:off x="597832" y="1134406"/>
            <a:ext cx="3102297" cy="76378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Arial" panose="020B0604020202020204" pitchFamily="34" charset="0"/>
                <a:cs typeface="Arial" panose="020B0604020202020204" pitchFamily="34" charset="0"/>
              </a:rPr>
              <a:t>c, Dòng biển</a:t>
            </a:r>
          </a:p>
        </p:txBody>
      </p:sp>
      <p:pic>
        <p:nvPicPr>
          <p:cNvPr id="7" name="Picture 6">
            <a:extLst>
              <a:ext uri="{FF2B5EF4-FFF2-40B4-BE49-F238E27FC236}">
                <a16:creationId xmlns:a16="http://schemas.microsoft.com/office/drawing/2014/main" xmlns="" id="{2D8C1341-4EDA-4A6F-A3F5-72543A758CCD}"/>
              </a:ext>
            </a:extLst>
          </p:cNvPr>
          <p:cNvPicPr>
            <a:picLocks noChangeAspect="1"/>
          </p:cNvPicPr>
          <p:nvPr/>
        </p:nvPicPr>
        <p:blipFill rotWithShape="1">
          <a:blip r:embed="rId2"/>
          <a:srcRect l="22675" t="29168" r="24215" b="13643"/>
          <a:stretch/>
        </p:blipFill>
        <p:spPr>
          <a:xfrm>
            <a:off x="4100622" y="1455778"/>
            <a:ext cx="8091378" cy="4900891"/>
          </a:xfrm>
          <a:prstGeom prst="rect">
            <a:avLst/>
          </a:prstGeom>
        </p:spPr>
      </p:pic>
      <p:sp>
        <p:nvSpPr>
          <p:cNvPr id="9" name="TextBox 8">
            <a:extLst>
              <a:ext uri="{FF2B5EF4-FFF2-40B4-BE49-F238E27FC236}">
                <a16:creationId xmlns:a16="http://schemas.microsoft.com/office/drawing/2014/main" xmlns="" id="{F2226E7B-E6BA-4212-B681-C5B8FABD7855}"/>
              </a:ext>
            </a:extLst>
          </p:cNvPr>
          <p:cNvSpPr txBox="1"/>
          <p:nvPr/>
        </p:nvSpPr>
        <p:spPr>
          <a:xfrm>
            <a:off x="4837814" y="6440550"/>
            <a:ext cx="8016949" cy="461665"/>
          </a:xfrm>
          <a:prstGeom prst="rect">
            <a:avLst/>
          </a:prstGeom>
          <a:noFill/>
        </p:spPr>
        <p:txBody>
          <a:bodyPr wrap="square" rtlCol="0">
            <a:spAutoFit/>
          </a:bodyPr>
          <a:lstStyle/>
          <a:p>
            <a:r>
              <a:rPr lang="en-US" sz="2400" i="1">
                <a:solidFill>
                  <a:srgbClr val="0070C0"/>
                </a:solidFill>
                <a:latin typeface="Arial" panose="020B0604020202020204" pitchFamily="34" charset="0"/>
                <a:cs typeface="Arial" panose="020B0604020202020204" pitchFamily="34" charset="0"/>
              </a:rPr>
              <a:t>Hình 3. Các dòng biển trong đại dương thế giới</a:t>
            </a:r>
          </a:p>
        </p:txBody>
      </p:sp>
      <p:sp>
        <p:nvSpPr>
          <p:cNvPr id="12" name="Speech Bubble: Rectangle with Corners Rounded 11">
            <a:extLst>
              <a:ext uri="{FF2B5EF4-FFF2-40B4-BE49-F238E27FC236}">
                <a16:creationId xmlns:a16="http://schemas.microsoft.com/office/drawing/2014/main" xmlns="" id="{C79F0DD8-1885-48CC-B17D-4C5BBA22FFED}"/>
              </a:ext>
            </a:extLst>
          </p:cNvPr>
          <p:cNvSpPr/>
          <p:nvPr/>
        </p:nvSpPr>
        <p:spPr>
          <a:xfrm>
            <a:off x="161181" y="2629568"/>
            <a:ext cx="3815396" cy="1687251"/>
          </a:xfrm>
          <a:prstGeom prst="wedgeRoundRectCallout">
            <a:avLst>
              <a:gd name="adj1" fmla="val 90857"/>
              <a:gd name="adj2" fmla="val -10867"/>
              <a:gd name="adj3" fmla="val 16667"/>
            </a:avLst>
          </a:prstGeom>
          <a:pattFill prst="pct25">
            <a:fgClr>
              <a:schemeClr val="accent6">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1732AD8F-F060-4676-80E9-DEC09B0CEEA3}"/>
              </a:ext>
            </a:extLst>
          </p:cNvPr>
          <p:cNvSpPr txBox="1"/>
          <p:nvPr/>
        </p:nvSpPr>
        <p:spPr>
          <a:xfrm>
            <a:off x="136137" y="2865503"/>
            <a:ext cx="3102298" cy="1200329"/>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Có mấy loại dòng biển?</a:t>
            </a:r>
          </a:p>
        </p:txBody>
      </p:sp>
      <p:sp>
        <p:nvSpPr>
          <p:cNvPr id="14" name="Speech Bubble: Rectangle with Corners Rounded 13">
            <a:extLst>
              <a:ext uri="{FF2B5EF4-FFF2-40B4-BE49-F238E27FC236}">
                <a16:creationId xmlns:a16="http://schemas.microsoft.com/office/drawing/2014/main" xmlns="" id="{A06EA452-231C-4777-AB7A-AE41F31DA897}"/>
              </a:ext>
            </a:extLst>
          </p:cNvPr>
          <p:cNvSpPr/>
          <p:nvPr/>
        </p:nvSpPr>
        <p:spPr>
          <a:xfrm>
            <a:off x="285226" y="2629568"/>
            <a:ext cx="4318672" cy="3284561"/>
          </a:xfrm>
          <a:prstGeom prst="wedgeRoundRectCallout">
            <a:avLst>
              <a:gd name="adj1" fmla="val 90857"/>
              <a:gd name="adj2" fmla="val -10867"/>
              <a:gd name="adj3" fmla="val 16667"/>
            </a:avLst>
          </a:prstGeom>
          <a:pattFill prst="pct25">
            <a:fgClr>
              <a:srgbClr val="FFFF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2B18C093-233D-4642-A540-3B0341F97790}"/>
              </a:ext>
            </a:extLst>
          </p:cNvPr>
          <p:cNvSpPr txBox="1"/>
          <p:nvPr/>
        </p:nvSpPr>
        <p:spPr>
          <a:xfrm>
            <a:off x="444884" y="2898879"/>
            <a:ext cx="3999355" cy="2554545"/>
          </a:xfrm>
          <a:prstGeom prst="rect">
            <a:avLst/>
          </a:prstGeom>
          <a:noFill/>
        </p:spPr>
        <p:txBody>
          <a:bodyPr wrap="square" rtlCol="0">
            <a:spAutoFit/>
          </a:bodyPr>
          <a:lstStyle/>
          <a:p>
            <a:pPr algn="ctr"/>
            <a:r>
              <a:rPr lang="en-US" sz="3200" b="1">
                <a:solidFill>
                  <a:srgbClr val="FF0000"/>
                </a:solidFill>
                <a:latin typeface="Arial" panose="020B0604020202020204" pitchFamily="34" charset="0"/>
                <a:cs typeface="Arial" panose="020B0604020202020204" pitchFamily="34" charset="0"/>
              </a:rPr>
              <a:t>Kể tên </a:t>
            </a:r>
          </a:p>
          <a:p>
            <a:pPr algn="ctr"/>
            <a:r>
              <a:rPr lang="en-US" sz="3200" b="1">
                <a:solidFill>
                  <a:srgbClr val="FF0000"/>
                </a:solidFill>
                <a:latin typeface="Arial" panose="020B0604020202020204" pitchFamily="34" charset="0"/>
                <a:cs typeface="Arial" panose="020B0604020202020204" pitchFamily="34" charset="0"/>
              </a:rPr>
              <a:t>2 dòng biển nóng,</a:t>
            </a:r>
          </a:p>
          <a:p>
            <a:r>
              <a:rPr lang="en-US" sz="3200" b="1">
                <a:solidFill>
                  <a:srgbClr val="FF0000"/>
                </a:solidFill>
                <a:latin typeface="Arial" panose="020B0604020202020204" pitchFamily="34" charset="0"/>
                <a:cs typeface="Arial" panose="020B0604020202020204" pitchFamily="34" charset="0"/>
              </a:rPr>
              <a:t> 2 dòng biển lạnh </a:t>
            </a:r>
          </a:p>
          <a:p>
            <a:r>
              <a:rPr lang="en-US" sz="3200" b="1">
                <a:solidFill>
                  <a:srgbClr val="FF0000"/>
                </a:solidFill>
                <a:latin typeface="Arial" panose="020B0604020202020204" pitchFamily="34" charset="0"/>
                <a:cs typeface="Arial" panose="020B0604020202020204" pitchFamily="34" charset="0"/>
              </a:rPr>
              <a:t>ở Thái Bình Dương và Đại Tây Dương?</a:t>
            </a:r>
          </a:p>
        </p:txBody>
      </p:sp>
    </p:spTree>
    <p:extLst>
      <p:ext uri="{BB962C8B-B14F-4D97-AF65-F5344CB8AC3E}">
        <p14:creationId xmlns:p14="http://schemas.microsoft.com/office/powerpoint/2010/main" val="176062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2" grpId="0" animBg="1"/>
      <p:bldP spid="12" grpId="1" animBg="1"/>
      <p:bldP spid="13" grpId="0"/>
      <p:bldP spid="13" grpId="1"/>
      <p:bldP spid="14" grpId="0" animBg="1"/>
      <p:bldP spid="14" grpId="1" animBg="1"/>
      <p:bldP spid="15" grpId="0"/>
      <p:bldP spid="1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ED15564B-D850-4D6F-BBD5-7342FE78139D}"/>
              </a:ext>
            </a:extLst>
          </p:cNvPr>
          <p:cNvSpPr/>
          <p:nvPr/>
        </p:nvSpPr>
        <p:spPr>
          <a:xfrm>
            <a:off x="2594347" y="127592"/>
            <a:ext cx="6953690" cy="83690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70C0"/>
                </a:solidFill>
                <a:latin typeface="Arial" panose="020B0604020202020204" pitchFamily="34" charset="0"/>
                <a:cs typeface="Arial" panose="020B0604020202020204" pitchFamily="34" charset="0"/>
              </a:rPr>
              <a:t>LUYỆN TẬP VÀ VẬN DỤNG</a:t>
            </a:r>
          </a:p>
        </p:txBody>
      </p:sp>
      <p:sp>
        <p:nvSpPr>
          <p:cNvPr id="2" name="TextBox 1">
            <a:extLst>
              <a:ext uri="{FF2B5EF4-FFF2-40B4-BE49-F238E27FC236}">
                <a16:creationId xmlns:a16="http://schemas.microsoft.com/office/drawing/2014/main" xmlns="" id="{1DE920A7-AF3C-412C-A177-0A7BDCD73867}"/>
              </a:ext>
            </a:extLst>
          </p:cNvPr>
          <p:cNvSpPr txBox="1"/>
          <p:nvPr/>
        </p:nvSpPr>
        <p:spPr>
          <a:xfrm>
            <a:off x="457201" y="1506757"/>
            <a:ext cx="11227981" cy="1446550"/>
          </a:xfrm>
          <a:prstGeom prst="rect">
            <a:avLst/>
          </a:prstGeom>
          <a:noFill/>
        </p:spPr>
        <p:txBody>
          <a:bodyPr wrap="square" rtlCol="0">
            <a:spAutoFit/>
          </a:bodyPr>
          <a:lstStyle/>
          <a:p>
            <a:r>
              <a:rPr lang="en-US" sz="4400">
                <a:solidFill>
                  <a:srgbClr val="0070C0"/>
                </a:solidFill>
                <a:latin typeface="Arial" panose="020B0604020202020204" pitchFamily="34" charset="0"/>
                <a:cs typeface="Arial" panose="020B0604020202020204" pitchFamily="34" charset="0"/>
              </a:rPr>
              <a:t>1. S</a:t>
            </a:r>
            <a:r>
              <a:rPr lang="vi-VN" sz="4400">
                <a:solidFill>
                  <a:srgbClr val="0070C0"/>
                </a:solidFill>
                <a:latin typeface="Arial" panose="020B0604020202020204" pitchFamily="34" charset="0"/>
                <a:cs typeface="Arial" panose="020B0604020202020204" pitchFamily="34" charset="0"/>
              </a:rPr>
              <a:t>ư</a:t>
            </a:r>
            <a:r>
              <a:rPr lang="en-US" sz="4400">
                <a:solidFill>
                  <a:srgbClr val="0070C0"/>
                </a:solidFill>
                <a:latin typeface="Arial" panose="020B0604020202020204" pitchFamily="34" charset="0"/>
                <a:cs typeface="Arial" panose="020B0604020202020204" pitchFamily="34" charset="0"/>
              </a:rPr>
              <a:t>u tầm thông tin về việc con ng</a:t>
            </a:r>
            <a:r>
              <a:rPr lang="vi-VN" sz="4400">
                <a:solidFill>
                  <a:srgbClr val="0070C0"/>
                </a:solidFill>
                <a:latin typeface="Arial" panose="020B0604020202020204" pitchFamily="34" charset="0"/>
                <a:cs typeface="Arial" panose="020B0604020202020204" pitchFamily="34" charset="0"/>
              </a:rPr>
              <a:t>ư</a:t>
            </a:r>
            <a:r>
              <a:rPr lang="en-US" sz="4400">
                <a:solidFill>
                  <a:srgbClr val="0070C0"/>
                </a:solidFill>
                <a:latin typeface="Arial" panose="020B0604020202020204" pitchFamily="34" charset="0"/>
                <a:cs typeface="Arial" panose="020B0604020202020204" pitchFamily="34" charset="0"/>
              </a:rPr>
              <a:t>ời khai thác năng l</a:t>
            </a:r>
            <a:r>
              <a:rPr lang="vi-VN" sz="4400">
                <a:solidFill>
                  <a:srgbClr val="0070C0"/>
                </a:solidFill>
                <a:latin typeface="Arial" panose="020B0604020202020204" pitchFamily="34" charset="0"/>
                <a:cs typeface="Arial" panose="020B0604020202020204" pitchFamily="34" charset="0"/>
              </a:rPr>
              <a:t>ư</a:t>
            </a:r>
            <a:r>
              <a:rPr lang="en-US" sz="4400">
                <a:solidFill>
                  <a:srgbClr val="0070C0"/>
                </a:solidFill>
                <a:latin typeface="Arial" panose="020B0604020202020204" pitchFamily="34" charset="0"/>
                <a:cs typeface="Arial" panose="020B0604020202020204" pitchFamily="34" charset="0"/>
              </a:rPr>
              <a:t>ợng từ sóng và thủy triều</a:t>
            </a:r>
          </a:p>
        </p:txBody>
      </p:sp>
    </p:spTree>
    <p:extLst>
      <p:ext uri="{BB962C8B-B14F-4D97-AF65-F5344CB8AC3E}">
        <p14:creationId xmlns:p14="http://schemas.microsoft.com/office/powerpoint/2010/main" val="218323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SGK</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3399FF"/>
                </a:solidFill>
                <a:latin typeface="Arial" pitchFamily="34" charset="0"/>
                <a:cs typeface="Arial" pitchFamily="34" charset="0"/>
              </a:rPr>
              <a:t>Chuẩn bị bài 22: Lớp đất trên </a:t>
            </a:r>
          </a:p>
          <a:p>
            <a:pPr defTabSz="1657994">
              <a:lnSpc>
                <a:spcPct val="90000"/>
              </a:lnSpc>
              <a:spcBef>
                <a:spcPct val="0"/>
              </a:spcBef>
              <a:spcAft>
                <a:spcPct val="35000"/>
              </a:spcAft>
            </a:pPr>
            <a:r>
              <a:rPr lang="en-US" sz="3730" b="1">
                <a:solidFill>
                  <a:srgbClr val="3399FF"/>
                </a:solidFill>
                <a:latin typeface="Arial" pitchFamily="34" charset="0"/>
                <a:cs typeface="Arial" pitchFamily="34" charset="0"/>
              </a:rPr>
              <a:t>Trái Đất</a:t>
            </a: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9942BFDB-EAF7-4606-A88D-5DCE36F01E8A}"/>
              </a:ext>
            </a:extLst>
          </p:cNvPr>
          <p:cNvGraphicFramePr>
            <a:graphicFrameLocks noGrp="1"/>
          </p:cNvGraphicFramePr>
          <p:nvPr>
            <p:ph idx="1"/>
          </p:nvPr>
        </p:nvGraphicFramePr>
        <p:xfrm>
          <a:off x="1027670" y="344066"/>
          <a:ext cx="9518410" cy="58128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57E9DAAF-4DBA-43F7-915F-D94B3CDD85D0}"/>
              </a:ext>
            </a:extLst>
          </p:cNvPr>
          <p:cNvSpPr txBox="1"/>
          <p:nvPr/>
        </p:nvSpPr>
        <p:spPr>
          <a:xfrm>
            <a:off x="2822130" y="164940"/>
            <a:ext cx="6405501" cy="1107630"/>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17" tIns="34258" rIns="68517" bIns="34258" numCol="1" spcCol="0" rtlCol="0" fromWordArt="0" anchor="t" anchorCtr="0" forceAA="0" compatLnSpc="1">
            <a:prstTxWarp prst="textNoShape">
              <a:avLst/>
            </a:prstTxWarp>
            <a:noAutofit/>
          </a:bodyPr>
          <a:lstStyle/>
          <a:p>
            <a:endParaRPr lang="en-US" sz="3596" dirty="0"/>
          </a:p>
        </p:txBody>
      </p:sp>
      <p:sp>
        <p:nvSpPr>
          <p:cNvPr id="2" name="Rectangle: Rounded Corners 1">
            <a:extLst>
              <a:ext uri="{FF2B5EF4-FFF2-40B4-BE49-F238E27FC236}">
                <a16:creationId xmlns:a16="http://schemas.microsoft.com/office/drawing/2014/main" xmlns="" id="{DC01BD03-CD4B-407D-BF4C-F3E340D110BF}"/>
              </a:ext>
            </a:extLst>
          </p:cNvPr>
          <p:cNvSpPr/>
          <p:nvPr/>
        </p:nvSpPr>
        <p:spPr>
          <a:xfrm>
            <a:off x="2711310" y="1704759"/>
            <a:ext cx="4912242" cy="88426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5FDC12F1-0C8A-4550-845D-C68315471C0E}"/>
              </a:ext>
            </a:extLst>
          </p:cNvPr>
          <p:cNvSpPr/>
          <p:nvPr/>
        </p:nvSpPr>
        <p:spPr>
          <a:xfrm>
            <a:off x="2042935" y="1608347"/>
            <a:ext cx="1189376" cy="1176869"/>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1</a:t>
            </a:r>
            <a:endParaRPr lang="en-US" sz="6000" b="1" dirty="0">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xmlns="" id="{0060E36D-D176-404E-8B1B-EDE98EEAC5BD}"/>
              </a:ext>
            </a:extLst>
          </p:cNvPr>
          <p:cNvSpPr/>
          <p:nvPr/>
        </p:nvSpPr>
        <p:spPr>
          <a:xfrm>
            <a:off x="1980251" y="3374373"/>
            <a:ext cx="7344505" cy="884261"/>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xmlns="" id="{C40E0FAF-F856-416E-8213-9FC33C2CC6EA}"/>
              </a:ext>
            </a:extLst>
          </p:cNvPr>
          <p:cNvSpPr/>
          <p:nvPr/>
        </p:nvSpPr>
        <p:spPr>
          <a:xfrm>
            <a:off x="1141828" y="3221656"/>
            <a:ext cx="1197341" cy="1184750"/>
          </a:xfrm>
          <a:prstGeom prst="ellipse">
            <a:avLst/>
          </a:prstGeom>
          <a:solidFill>
            <a:srgbClr val="7030A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2</a:t>
            </a:r>
            <a:endParaRPr lang="en-US" sz="60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E6D7A261-42B2-452E-AFB1-3838A1214037}"/>
              </a:ext>
            </a:extLst>
          </p:cNvPr>
          <p:cNvSpPr txBox="1"/>
          <p:nvPr/>
        </p:nvSpPr>
        <p:spPr>
          <a:xfrm>
            <a:off x="3408342" y="1833366"/>
            <a:ext cx="7475861"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Đại d</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ơng thế giới</a:t>
            </a:r>
          </a:p>
        </p:txBody>
      </p:sp>
      <p:sp>
        <p:nvSpPr>
          <p:cNvPr id="24" name="TextBox 23">
            <a:extLst>
              <a:ext uri="{FF2B5EF4-FFF2-40B4-BE49-F238E27FC236}">
                <a16:creationId xmlns:a16="http://schemas.microsoft.com/office/drawing/2014/main" xmlns="" id="{72A84E1D-A4F5-4EFA-881C-A6494F98E94F}"/>
              </a:ext>
            </a:extLst>
          </p:cNvPr>
          <p:cNvSpPr txBox="1"/>
          <p:nvPr/>
        </p:nvSpPr>
        <p:spPr>
          <a:xfrm>
            <a:off x="2471258" y="3494854"/>
            <a:ext cx="10511574"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Độ muối, nhiệt độ của n</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ớc biển</a:t>
            </a:r>
          </a:p>
        </p:txBody>
      </p:sp>
      <p:sp>
        <p:nvSpPr>
          <p:cNvPr id="9" name="Rectangle: Rounded Corners 8">
            <a:extLst>
              <a:ext uri="{FF2B5EF4-FFF2-40B4-BE49-F238E27FC236}">
                <a16:creationId xmlns:a16="http://schemas.microsoft.com/office/drawing/2014/main" xmlns="" id="{133674C4-FBCB-41D4-87D3-AA16AA82B54F}"/>
              </a:ext>
            </a:extLst>
          </p:cNvPr>
          <p:cNvSpPr/>
          <p:nvPr/>
        </p:nvSpPr>
        <p:spPr>
          <a:xfrm>
            <a:off x="861228" y="5153240"/>
            <a:ext cx="11121665" cy="99237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F96B9167-1C81-4285-807D-9A94DE342F3F}"/>
              </a:ext>
            </a:extLst>
          </p:cNvPr>
          <p:cNvSpPr/>
          <p:nvPr/>
        </p:nvSpPr>
        <p:spPr>
          <a:xfrm>
            <a:off x="396260" y="5032081"/>
            <a:ext cx="1294310" cy="1234696"/>
          </a:xfrm>
          <a:prstGeom prst="ellipse">
            <a:avLst/>
          </a:prstGeom>
          <a:solidFill>
            <a:srgbClr val="0070C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3</a:t>
            </a:r>
            <a:endParaRPr lang="en-US" sz="60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860D3247-6685-4BE3-A7E8-D909EBBFC772}"/>
              </a:ext>
            </a:extLst>
          </p:cNvPr>
          <p:cNvSpPr txBox="1"/>
          <p:nvPr/>
        </p:nvSpPr>
        <p:spPr>
          <a:xfrm>
            <a:off x="1743735" y="5357537"/>
            <a:ext cx="11544355"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Một số dạng vận động của n</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ớc biển và đại d</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ơng</a:t>
            </a:r>
          </a:p>
        </p:txBody>
      </p:sp>
    </p:spTree>
    <p:extLst>
      <p:ext uri="{BB962C8B-B14F-4D97-AF65-F5344CB8AC3E}">
        <p14:creationId xmlns:p14="http://schemas.microsoft.com/office/powerpoint/2010/main" val="51672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2" grpId="0" animBg="1"/>
      <p:bldP spid="23" grpId="0" animBg="1"/>
      <p:bldP spid="9"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FA6AAAD3-4B93-458B-8390-39761A1971C7}"/>
              </a:ext>
            </a:extLst>
          </p:cNvPr>
          <p:cNvSpPr/>
          <p:nvPr/>
        </p:nvSpPr>
        <p:spPr>
          <a:xfrm>
            <a:off x="415150" y="99480"/>
            <a:ext cx="4912242" cy="71338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9B6E7DA4-232D-4ABF-A9F9-8AFA25E15CFA}"/>
              </a:ext>
            </a:extLst>
          </p:cNvPr>
          <p:cNvSpPr/>
          <p:nvPr/>
        </p:nvSpPr>
        <p:spPr>
          <a:xfrm>
            <a:off x="35145" y="50800"/>
            <a:ext cx="961966" cy="951850"/>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800" b="1">
                <a:latin typeface="Arial" panose="020B0604020202020204" pitchFamily="34" charset="0"/>
                <a:cs typeface="Arial" panose="020B0604020202020204" pitchFamily="34" charset="0"/>
              </a:rPr>
              <a:t>1</a:t>
            </a:r>
            <a:endParaRPr lang="en-US" sz="48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514B73E2-73B6-4905-90F4-4FBDA4BBD3F4}"/>
              </a:ext>
            </a:extLst>
          </p:cNvPr>
          <p:cNvSpPr txBox="1"/>
          <p:nvPr/>
        </p:nvSpPr>
        <p:spPr>
          <a:xfrm>
            <a:off x="1112182" y="146806"/>
            <a:ext cx="7475861"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Đại d</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ơng thế giới</a:t>
            </a:r>
          </a:p>
        </p:txBody>
      </p:sp>
      <p:pic>
        <p:nvPicPr>
          <p:cNvPr id="7" name="Picture 6">
            <a:extLst>
              <a:ext uri="{FF2B5EF4-FFF2-40B4-BE49-F238E27FC236}">
                <a16:creationId xmlns:a16="http://schemas.microsoft.com/office/drawing/2014/main" xmlns="" id="{1760357A-D306-41E9-B171-769B04E526AB}"/>
              </a:ext>
            </a:extLst>
          </p:cNvPr>
          <p:cNvPicPr>
            <a:picLocks noChangeAspect="1"/>
          </p:cNvPicPr>
          <p:nvPr/>
        </p:nvPicPr>
        <p:blipFill rotWithShape="1">
          <a:blip r:embed="rId2"/>
          <a:srcRect l="22750" t="31687" r="23915" b="14337"/>
          <a:stretch/>
        </p:blipFill>
        <p:spPr>
          <a:xfrm>
            <a:off x="3027680" y="1058440"/>
            <a:ext cx="9164320" cy="5216904"/>
          </a:xfrm>
          <a:prstGeom prst="rect">
            <a:avLst/>
          </a:prstGeom>
        </p:spPr>
      </p:pic>
      <p:sp>
        <p:nvSpPr>
          <p:cNvPr id="8" name="TextBox 7">
            <a:extLst>
              <a:ext uri="{FF2B5EF4-FFF2-40B4-BE49-F238E27FC236}">
                <a16:creationId xmlns:a16="http://schemas.microsoft.com/office/drawing/2014/main" xmlns="" id="{8BC1D5CF-3E90-443C-BFF5-10248DBA16CB}"/>
              </a:ext>
            </a:extLst>
          </p:cNvPr>
          <p:cNvSpPr txBox="1"/>
          <p:nvPr/>
        </p:nvSpPr>
        <p:spPr>
          <a:xfrm>
            <a:off x="5029200" y="6358410"/>
            <a:ext cx="6492240" cy="400110"/>
          </a:xfrm>
          <a:prstGeom prst="rect">
            <a:avLst/>
          </a:prstGeom>
          <a:noFill/>
        </p:spPr>
        <p:txBody>
          <a:bodyPr wrap="square" rtlCol="0">
            <a:spAutoFit/>
          </a:bodyPr>
          <a:lstStyle/>
          <a:p>
            <a:r>
              <a:rPr lang="en-US" sz="2000" b="1" i="1">
                <a:solidFill>
                  <a:srgbClr val="0070C0"/>
                </a:solidFill>
                <a:latin typeface="Arial" panose="020B0604020202020204" pitchFamily="34" charset="0"/>
                <a:cs typeface="Arial" panose="020B0604020202020204" pitchFamily="34" charset="0"/>
              </a:rPr>
              <a:t>Hình 1. Biển và đại d</a:t>
            </a:r>
            <a:r>
              <a:rPr lang="vi-VN" sz="2000" b="1" i="1">
                <a:solidFill>
                  <a:srgbClr val="0070C0"/>
                </a:solidFill>
                <a:latin typeface="Arial" panose="020B0604020202020204" pitchFamily="34" charset="0"/>
                <a:cs typeface="Arial" panose="020B0604020202020204" pitchFamily="34" charset="0"/>
              </a:rPr>
              <a:t>ư</a:t>
            </a:r>
            <a:r>
              <a:rPr lang="en-US" sz="2000" b="1" i="1">
                <a:solidFill>
                  <a:srgbClr val="0070C0"/>
                </a:solidFill>
                <a:latin typeface="Arial" panose="020B0604020202020204" pitchFamily="34" charset="0"/>
                <a:cs typeface="Arial" panose="020B0604020202020204" pitchFamily="34" charset="0"/>
              </a:rPr>
              <a:t>ơng trên thế giới</a:t>
            </a:r>
          </a:p>
        </p:txBody>
      </p:sp>
      <p:sp>
        <p:nvSpPr>
          <p:cNvPr id="13" name="Cloud 12">
            <a:extLst>
              <a:ext uri="{FF2B5EF4-FFF2-40B4-BE49-F238E27FC236}">
                <a16:creationId xmlns:a16="http://schemas.microsoft.com/office/drawing/2014/main" xmlns="" id="{E7B99EEE-F20B-42CA-9895-324AD9CE5542}"/>
              </a:ext>
            </a:extLst>
          </p:cNvPr>
          <p:cNvSpPr/>
          <p:nvPr/>
        </p:nvSpPr>
        <p:spPr>
          <a:xfrm>
            <a:off x="105728" y="831973"/>
            <a:ext cx="4003564" cy="3118236"/>
          </a:xfrm>
          <a:prstGeom prst="cloud">
            <a:avLst/>
          </a:prstGeom>
          <a:solidFill>
            <a:schemeClr val="accent2">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DBD0FA3F-3D7B-4CD3-AC74-7F3D6ECD64BB}"/>
              </a:ext>
            </a:extLst>
          </p:cNvPr>
          <p:cNvSpPr txBox="1"/>
          <p:nvPr/>
        </p:nvSpPr>
        <p:spPr>
          <a:xfrm>
            <a:off x="-1016909" y="1426709"/>
            <a:ext cx="6459238" cy="1754326"/>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Xác định vị trí</a:t>
            </a:r>
          </a:p>
          <a:p>
            <a:pPr algn="ctr"/>
            <a:r>
              <a:rPr lang="en-US" sz="3600" b="1">
                <a:solidFill>
                  <a:srgbClr val="FF0000"/>
                </a:solidFill>
                <a:latin typeface="Arial" panose="020B0604020202020204" pitchFamily="34" charset="0"/>
                <a:cs typeface="Arial" panose="020B0604020202020204" pitchFamily="34" charset="0"/>
              </a:rPr>
              <a:t>các đại dương </a:t>
            </a:r>
          </a:p>
          <a:p>
            <a:pPr algn="ctr"/>
            <a:r>
              <a:rPr lang="en-US" sz="3600" b="1">
                <a:solidFill>
                  <a:srgbClr val="FF0000"/>
                </a:solidFill>
                <a:latin typeface="Arial" panose="020B0604020202020204" pitchFamily="34" charset="0"/>
                <a:cs typeface="Arial" panose="020B0604020202020204" pitchFamily="34" charset="0"/>
              </a:rPr>
              <a:t>trên bản đồ?</a:t>
            </a:r>
          </a:p>
        </p:txBody>
      </p:sp>
      <p:grpSp>
        <p:nvGrpSpPr>
          <p:cNvPr id="16" name="Group 15">
            <a:extLst>
              <a:ext uri="{FF2B5EF4-FFF2-40B4-BE49-F238E27FC236}">
                <a16:creationId xmlns:a16="http://schemas.microsoft.com/office/drawing/2014/main" xmlns="" id="{5A13E243-F4E8-4B9D-9500-691CBB5A406F}"/>
              </a:ext>
            </a:extLst>
          </p:cNvPr>
          <p:cNvGrpSpPr/>
          <p:nvPr/>
        </p:nvGrpSpPr>
        <p:grpSpPr>
          <a:xfrm>
            <a:off x="0" y="2629568"/>
            <a:ext cx="4557175" cy="3034422"/>
            <a:chOff x="-65878" y="2629568"/>
            <a:chExt cx="4557175" cy="3034422"/>
          </a:xfrm>
        </p:grpSpPr>
        <p:sp>
          <p:nvSpPr>
            <p:cNvPr id="11" name="Speech Bubble: Rectangle with Corners Rounded 10">
              <a:extLst>
                <a:ext uri="{FF2B5EF4-FFF2-40B4-BE49-F238E27FC236}">
                  <a16:creationId xmlns:a16="http://schemas.microsoft.com/office/drawing/2014/main" xmlns="" id="{3C4B5416-8179-4CCC-BDD7-7FD3515BC93C}"/>
                </a:ext>
              </a:extLst>
            </p:cNvPr>
            <p:cNvSpPr/>
            <p:nvPr/>
          </p:nvSpPr>
          <p:spPr>
            <a:xfrm>
              <a:off x="161181" y="2629568"/>
              <a:ext cx="4103058" cy="3034422"/>
            </a:xfrm>
            <a:prstGeom prst="wedgeRoundRectCallout">
              <a:avLst>
                <a:gd name="adj1" fmla="val 103119"/>
                <a:gd name="adj2" fmla="val -23470"/>
                <a:gd name="adj3" fmla="val 16667"/>
              </a:avLst>
            </a:prstGeom>
            <a:pattFill prst="pct25">
              <a:fgClr>
                <a:schemeClr val="accent6">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84A174E4-305D-4769-A08F-1B213F1DA6CE}"/>
                </a:ext>
              </a:extLst>
            </p:cNvPr>
            <p:cNvSpPr txBox="1"/>
            <p:nvPr/>
          </p:nvSpPr>
          <p:spPr>
            <a:xfrm>
              <a:off x="-65878" y="2799803"/>
              <a:ext cx="4557175" cy="1754326"/>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Mỗi đại dương</a:t>
              </a:r>
            </a:p>
            <a:p>
              <a:pPr algn="ctr"/>
              <a:r>
                <a:rPr lang="en-US" sz="3600" b="1">
                  <a:solidFill>
                    <a:srgbClr val="FF0000"/>
                  </a:solidFill>
                  <a:latin typeface="Arial" panose="020B0604020202020204" pitchFamily="34" charset="0"/>
                  <a:cs typeface="Arial" panose="020B0604020202020204" pitchFamily="34" charset="0"/>
                </a:rPr>
                <a:t> tiếp giáp với </a:t>
              </a:r>
            </a:p>
            <a:p>
              <a:pPr algn="ctr"/>
              <a:r>
                <a:rPr lang="en-US" sz="3600" b="1">
                  <a:solidFill>
                    <a:srgbClr val="FF0000"/>
                  </a:solidFill>
                  <a:latin typeface="Arial" panose="020B0604020202020204" pitchFamily="34" charset="0"/>
                  <a:cs typeface="Arial" panose="020B0604020202020204" pitchFamily="34" charset="0"/>
                </a:rPr>
                <a:t>các châu lục nào?</a:t>
              </a:r>
            </a:p>
          </p:txBody>
        </p:sp>
        <p:pic>
          <p:nvPicPr>
            <p:cNvPr id="15" name="Picture 14">
              <a:extLst>
                <a:ext uri="{FF2B5EF4-FFF2-40B4-BE49-F238E27FC236}">
                  <a16:creationId xmlns:a16="http://schemas.microsoft.com/office/drawing/2014/main" xmlns="" id="{906B435E-7212-471D-85ED-B5D1D89852F2}"/>
                </a:ext>
              </a:extLst>
            </p:cNvPr>
            <p:cNvPicPr>
              <a:picLocks noChangeAspect="1"/>
            </p:cNvPicPr>
            <p:nvPr/>
          </p:nvPicPr>
          <p:blipFill rotWithShape="1">
            <a:blip r:embed="rId3"/>
            <a:srcRect l="24000" t="48594" r="67417" b="41481"/>
            <a:stretch/>
          </p:blipFill>
          <p:spPr>
            <a:xfrm>
              <a:off x="2043709" y="4547732"/>
              <a:ext cx="1762381" cy="1097129"/>
            </a:xfrm>
            <a:prstGeom prst="rect">
              <a:avLst/>
            </a:prstGeom>
          </p:spPr>
        </p:pic>
      </p:grpSp>
    </p:spTree>
    <p:extLst>
      <p:ext uri="{BB962C8B-B14F-4D97-AF65-F5344CB8AC3E}">
        <p14:creationId xmlns:p14="http://schemas.microsoft.com/office/powerpoint/2010/main" val="108041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3" grpId="0" animBg="1"/>
      <p:bldP spid="13" grpId="1" animBg="1"/>
      <p:bldP spid="14" grpId="0"/>
      <p:bldP spid="1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FA6AAAD3-4B93-458B-8390-39761A1971C7}"/>
              </a:ext>
            </a:extLst>
          </p:cNvPr>
          <p:cNvSpPr/>
          <p:nvPr/>
        </p:nvSpPr>
        <p:spPr>
          <a:xfrm>
            <a:off x="415150" y="79160"/>
            <a:ext cx="4912242" cy="71338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9B6E7DA4-232D-4ABF-A9F9-8AFA25E15CFA}"/>
              </a:ext>
            </a:extLst>
          </p:cNvPr>
          <p:cNvSpPr/>
          <p:nvPr/>
        </p:nvSpPr>
        <p:spPr>
          <a:xfrm>
            <a:off x="35145" y="0"/>
            <a:ext cx="961966" cy="951850"/>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1</a:t>
            </a:r>
            <a:endParaRPr lang="en-US" sz="60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514B73E2-73B6-4905-90F4-4FBDA4BBD3F4}"/>
              </a:ext>
            </a:extLst>
          </p:cNvPr>
          <p:cNvSpPr txBox="1"/>
          <p:nvPr/>
        </p:nvSpPr>
        <p:spPr>
          <a:xfrm>
            <a:off x="1112182" y="96006"/>
            <a:ext cx="7475861"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Đại d</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ơng thế giới</a:t>
            </a:r>
          </a:p>
        </p:txBody>
      </p:sp>
      <p:pic>
        <p:nvPicPr>
          <p:cNvPr id="7" name="Picture 6" descr="book9">
            <a:extLst>
              <a:ext uri="{FF2B5EF4-FFF2-40B4-BE49-F238E27FC236}">
                <a16:creationId xmlns:a16="http://schemas.microsoft.com/office/drawing/2014/main" xmlns="" id="{D1FE1B06-44A8-4089-83DE-9E6B7D6569F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280" y="1288420"/>
            <a:ext cx="914400" cy="402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147;p19">
            <a:extLst>
              <a:ext uri="{FF2B5EF4-FFF2-40B4-BE49-F238E27FC236}">
                <a16:creationId xmlns:a16="http://schemas.microsoft.com/office/drawing/2014/main" xmlns="" id="{689AE73F-B4F0-48C3-9629-E6F6B23B565D}"/>
              </a:ext>
            </a:extLst>
          </p:cNvPr>
          <p:cNvSpPr txBox="1"/>
          <p:nvPr/>
        </p:nvSpPr>
        <p:spPr>
          <a:xfrm>
            <a:off x="442790" y="1623157"/>
            <a:ext cx="11646856" cy="830400"/>
          </a:xfrm>
          <a:prstGeom prst="rect">
            <a:avLst/>
          </a:prstGeom>
          <a:noFill/>
          <a:ln>
            <a:noFill/>
          </a:ln>
        </p:spPr>
        <p:txBody>
          <a:bodyPr spcFirstLastPara="1" wrap="square" lIns="91425" tIns="45700" rIns="91425" bIns="45700" anchor="t" anchorCtr="0">
            <a:noAutofit/>
          </a:bodyPr>
          <a:lstStyle/>
          <a:p>
            <a:r>
              <a:rPr lang="en-US" sz="5400">
                <a:solidFill>
                  <a:srgbClr val="0070C0"/>
                </a:solidFill>
                <a:latin typeface="Arial" panose="020B0604020202020204" pitchFamily="34" charset="0"/>
                <a:cs typeface="Arial" panose="020B0604020202020204" pitchFamily="34" charset="0"/>
              </a:rPr>
              <a:t>- </a:t>
            </a:r>
            <a:r>
              <a:rPr lang="en-US" sz="6000">
                <a:solidFill>
                  <a:srgbClr val="0070C0"/>
                </a:solidFill>
                <a:latin typeface="Arial" panose="020B0604020202020204" pitchFamily="34" charset="0"/>
                <a:cs typeface="Arial" panose="020B0604020202020204" pitchFamily="34" charset="0"/>
              </a:rPr>
              <a:t>Đại dương thế giới là lớp nước liên tục, bao phủ hơn 70% diện tích bề mặt Trái Đất, bao gồm 4 đại dương.</a:t>
            </a:r>
            <a:endParaRPr lang="en-US" sz="6000">
              <a:solidFill>
                <a:srgbClr val="0070C0"/>
              </a:solidFill>
              <a:latin typeface="Arial" panose="020B0604020202020204" pitchFamily="34" charset="0"/>
              <a:ea typeface="Calibri" panose="020F0502020204030204" pitchFamily="34" charset="0"/>
              <a:cs typeface="Arial" panose="020B0604020202020204" pitchFamily="34" charset="0"/>
            </a:endParaRPr>
          </a:p>
          <a:p>
            <a:endParaRPr lang="en-US" sz="440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900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CA9725B0-34AC-45A5-97DF-FABA41A75B99}"/>
              </a:ext>
            </a:extLst>
          </p:cNvPr>
          <p:cNvSpPr/>
          <p:nvPr/>
        </p:nvSpPr>
        <p:spPr>
          <a:xfrm>
            <a:off x="528320" y="98299"/>
            <a:ext cx="7344505" cy="76378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11EAA38E-45AF-4C08-8D0D-FCFF9B79C1B1}"/>
              </a:ext>
            </a:extLst>
          </p:cNvPr>
          <p:cNvSpPr/>
          <p:nvPr/>
        </p:nvSpPr>
        <p:spPr>
          <a:xfrm>
            <a:off x="67700" y="56312"/>
            <a:ext cx="921240" cy="911552"/>
          </a:xfrm>
          <a:prstGeom prst="ellipse">
            <a:avLst/>
          </a:prstGeom>
          <a:solidFill>
            <a:srgbClr val="7030A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2</a:t>
            </a:r>
            <a:endParaRPr lang="en-US" sz="60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7E57C80D-C37A-4A9D-992B-0DC1EECA6C8D}"/>
              </a:ext>
            </a:extLst>
          </p:cNvPr>
          <p:cNvSpPr txBox="1"/>
          <p:nvPr/>
        </p:nvSpPr>
        <p:spPr>
          <a:xfrm>
            <a:off x="1117514" y="187801"/>
            <a:ext cx="10511574"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Độ muối, nhiệt độ của n</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ớc biển</a:t>
            </a:r>
          </a:p>
        </p:txBody>
      </p:sp>
      <p:sp>
        <p:nvSpPr>
          <p:cNvPr id="6" name="Rectangle 5">
            <a:extLst>
              <a:ext uri="{FF2B5EF4-FFF2-40B4-BE49-F238E27FC236}">
                <a16:creationId xmlns:a16="http://schemas.microsoft.com/office/drawing/2014/main" xmlns="" id="{29CA272E-1F97-4630-AE88-09C3C15067DD}"/>
              </a:ext>
            </a:extLst>
          </p:cNvPr>
          <p:cNvSpPr/>
          <p:nvPr/>
        </p:nvSpPr>
        <p:spPr>
          <a:xfrm>
            <a:off x="582578" y="1057366"/>
            <a:ext cx="2618208" cy="76378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Arial" panose="020B0604020202020204" pitchFamily="34" charset="0"/>
                <a:cs typeface="Arial" panose="020B0604020202020204" pitchFamily="34" charset="0"/>
              </a:rPr>
              <a:t>a, Độ muối</a:t>
            </a:r>
          </a:p>
        </p:txBody>
      </p:sp>
      <p:sp>
        <p:nvSpPr>
          <p:cNvPr id="15" name="Text Box 26">
            <a:extLst>
              <a:ext uri="{FF2B5EF4-FFF2-40B4-BE49-F238E27FC236}">
                <a16:creationId xmlns:a16="http://schemas.microsoft.com/office/drawing/2014/main" xmlns="" id="{1D773670-549F-41A4-B6D9-302BF2B93646}"/>
              </a:ext>
            </a:extLst>
          </p:cNvPr>
          <p:cNvSpPr txBox="1">
            <a:spLocks noChangeArrowheads="1"/>
          </p:cNvSpPr>
          <p:nvPr/>
        </p:nvSpPr>
        <p:spPr bwMode="auto">
          <a:xfrm>
            <a:off x="988939" y="2216654"/>
            <a:ext cx="1016461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6000" b="1">
                <a:solidFill>
                  <a:srgbClr val="002060"/>
                </a:solidFill>
                <a:latin typeface="Arial" panose="020B0604020202020204" pitchFamily="34" charset="0"/>
                <a:cs typeface="Arial" panose="020B0604020202020204" pitchFamily="34" charset="0"/>
              </a:rPr>
              <a:t>- Độ muối trung bình 35</a:t>
            </a:r>
            <a:r>
              <a:rPr lang="en-US" altLang="en-US" sz="6000" b="1" baseline="30000">
                <a:solidFill>
                  <a:srgbClr val="002060"/>
                </a:solidFill>
                <a:latin typeface="Arial" panose="020B0604020202020204" pitchFamily="34" charset="0"/>
                <a:cs typeface="Arial" panose="020B0604020202020204" pitchFamily="34" charset="0"/>
              </a:rPr>
              <a:t>0</a:t>
            </a:r>
            <a:r>
              <a:rPr lang="en-US" altLang="en-US" sz="6000" b="1">
                <a:solidFill>
                  <a:srgbClr val="002060"/>
                </a:solidFill>
                <a:latin typeface="Arial" panose="020B0604020202020204" pitchFamily="34" charset="0"/>
                <a:cs typeface="Arial" panose="020B0604020202020204" pitchFamily="34" charset="0"/>
              </a:rPr>
              <a:t>/</a:t>
            </a:r>
            <a:r>
              <a:rPr lang="en-US" altLang="en-US" sz="6000" b="1" baseline="-25000">
                <a:solidFill>
                  <a:srgbClr val="002060"/>
                </a:solidFill>
                <a:latin typeface="Arial" panose="020B0604020202020204" pitchFamily="34" charset="0"/>
                <a:cs typeface="Arial" panose="020B0604020202020204" pitchFamily="34" charset="0"/>
              </a:rPr>
              <a:t>00</a:t>
            </a:r>
            <a:endParaRPr lang="en-US" altLang="en-US" sz="6000" b="1">
              <a:solidFill>
                <a:srgbClr val="002060"/>
              </a:solidFill>
              <a:latin typeface="Arial" panose="020B0604020202020204" pitchFamily="34" charset="0"/>
              <a:cs typeface="Arial" panose="020B0604020202020204" pitchFamily="34" charset="0"/>
            </a:endParaRPr>
          </a:p>
        </p:txBody>
      </p:sp>
      <p:sp>
        <p:nvSpPr>
          <p:cNvPr id="17" name="Text Box 13">
            <a:extLst>
              <a:ext uri="{FF2B5EF4-FFF2-40B4-BE49-F238E27FC236}">
                <a16:creationId xmlns:a16="http://schemas.microsoft.com/office/drawing/2014/main" xmlns="" id="{4018E914-F348-480B-B494-8300EC165206}"/>
              </a:ext>
            </a:extLst>
          </p:cNvPr>
          <p:cNvSpPr txBox="1">
            <a:spLocks noChangeArrowheads="1"/>
          </p:cNvSpPr>
          <p:nvPr/>
        </p:nvSpPr>
        <p:spPr bwMode="auto">
          <a:xfrm>
            <a:off x="1545191" y="3429000"/>
            <a:ext cx="8311190" cy="2843213"/>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p:txBody>
      </p:sp>
      <p:sp>
        <p:nvSpPr>
          <p:cNvPr id="18" name="Rectangle 10">
            <a:extLst>
              <a:ext uri="{FF2B5EF4-FFF2-40B4-BE49-F238E27FC236}">
                <a16:creationId xmlns:a16="http://schemas.microsoft.com/office/drawing/2014/main" xmlns="" id="{91296ABB-F189-4858-A2F5-F98CC4C8084C}"/>
              </a:ext>
            </a:extLst>
          </p:cNvPr>
          <p:cNvSpPr>
            <a:spLocks noChangeArrowheads="1"/>
          </p:cNvSpPr>
          <p:nvPr/>
        </p:nvSpPr>
        <p:spPr bwMode="auto">
          <a:xfrm>
            <a:off x="2367515" y="3968750"/>
            <a:ext cx="2142059" cy="2258524"/>
          </a:xfrm>
          <a:prstGeom prst="rect">
            <a:avLst/>
          </a:prstGeom>
          <a:solidFill>
            <a:srgbClr val="0033CC"/>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0033CC"/>
            </a:extrusionClr>
            <a:contourClr>
              <a:srgbClr val="0033CC"/>
            </a:contourClr>
          </a:sp3d>
          <a:extLst>
            <a:ext uri="{AF507438-7753-43E0-B8FC-AC1667EBCBE1}">
              <a14:hiddenEffects xmlns:a14="http://schemas.microsoft.com/office/drawing/2010/main">
                <a:effectLst>
                  <a:outerShdw dist="107763" dir="13500000" algn="ctr" rotWithShape="0">
                    <a:schemeClr val="bg2">
                      <a:alpha val="50000"/>
                    </a:schemeClr>
                  </a:outerShdw>
                </a:effectLst>
              </a14:hiddenEffects>
            </a:ext>
          </a:extLst>
        </p:spPr>
        <p:txBody>
          <a:bodyPr wrap="none" anchor="ctr">
            <a:flatTx/>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200" b="1">
                <a:solidFill>
                  <a:srgbClr val="FFFF00"/>
                </a:solidFill>
                <a:latin typeface="Times New Roman" panose="02020603050405020304" pitchFamily="18" charset="0"/>
                <a:cs typeface="Times New Roman" panose="02020603050405020304" pitchFamily="18" charset="0"/>
              </a:rPr>
              <a:t>1 lít</a:t>
            </a:r>
          </a:p>
          <a:p>
            <a:pPr algn="ctr"/>
            <a:r>
              <a:rPr lang="en-US" altLang="en-US" sz="3200" b="1">
                <a:solidFill>
                  <a:srgbClr val="FFFF00"/>
                </a:solidFill>
                <a:latin typeface="Times New Roman" panose="02020603050405020304" pitchFamily="18" charset="0"/>
                <a:cs typeface="Times New Roman" panose="02020603050405020304" pitchFamily="18" charset="0"/>
              </a:rPr>
              <a:t>Nước biển</a:t>
            </a:r>
          </a:p>
          <a:p>
            <a:pPr algn="ctr"/>
            <a:r>
              <a:rPr lang="en-US" altLang="en-US" sz="3200" b="1">
                <a:solidFill>
                  <a:srgbClr val="FFFF00"/>
                </a:solidFill>
                <a:latin typeface="Times New Roman" panose="02020603050405020304" pitchFamily="18" charset="0"/>
                <a:cs typeface="Times New Roman" panose="02020603050405020304" pitchFamily="18" charset="0"/>
              </a:rPr>
              <a:t>(1000g)</a:t>
            </a:r>
          </a:p>
        </p:txBody>
      </p:sp>
      <p:sp>
        <p:nvSpPr>
          <p:cNvPr id="19" name="Freeform 14">
            <a:extLst>
              <a:ext uri="{FF2B5EF4-FFF2-40B4-BE49-F238E27FC236}">
                <a16:creationId xmlns:a16="http://schemas.microsoft.com/office/drawing/2014/main" xmlns="" id="{6B064D24-D44C-46A3-8EB2-524C9C584E3A}"/>
              </a:ext>
            </a:extLst>
          </p:cNvPr>
          <p:cNvSpPr>
            <a:spLocks/>
          </p:cNvSpPr>
          <p:nvPr/>
        </p:nvSpPr>
        <p:spPr bwMode="auto">
          <a:xfrm>
            <a:off x="6482316" y="4806949"/>
            <a:ext cx="1885012" cy="868663"/>
          </a:xfrm>
          <a:custGeom>
            <a:avLst/>
            <a:gdLst>
              <a:gd name="T0" fmla="*/ 0 w 1056"/>
              <a:gd name="T1" fmla="*/ 1582136240 h 367"/>
              <a:gd name="T2" fmla="*/ 665321250 w 1056"/>
              <a:gd name="T3" fmla="*/ 284524986 h 367"/>
              <a:gd name="T4" fmla="*/ 1839714063 w 1056"/>
              <a:gd name="T5" fmla="*/ 215550490 h 367"/>
              <a:gd name="T6" fmla="*/ 2147483647 w 1056"/>
              <a:gd name="T7" fmla="*/ 1582136240 h 3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6" h="367">
                <a:moveTo>
                  <a:pt x="0" y="367"/>
                </a:moveTo>
                <a:cubicBezTo>
                  <a:pt x="70" y="245"/>
                  <a:pt x="142" y="119"/>
                  <a:pt x="264" y="66"/>
                </a:cubicBezTo>
                <a:cubicBezTo>
                  <a:pt x="386" y="13"/>
                  <a:pt x="598" y="0"/>
                  <a:pt x="730" y="50"/>
                </a:cubicBezTo>
                <a:cubicBezTo>
                  <a:pt x="862" y="100"/>
                  <a:pt x="988" y="301"/>
                  <a:pt x="1056" y="367"/>
                </a:cubicBezTo>
              </a:path>
            </a:pathLst>
          </a:custGeom>
          <a:solidFill>
            <a:srgbClr val="FFFFFF"/>
          </a:solidFill>
          <a:ln w="9525">
            <a:round/>
            <a:headEnd/>
            <a:tailEnd/>
          </a:ln>
          <a:effectLst/>
          <a:scene3d>
            <a:camera prst="legacyObliqueTopRight"/>
            <a:lightRig rig="legacyFlat3" dir="b"/>
          </a:scene3d>
          <a:sp3d extrusionH="430200" prstMaterial="legacyMatte">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107763" dir="13500000" algn="ctr" rotWithShape="0">
                    <a:schemeClr val="bg2">
                      <a:alpha val="50000"/>
                    </a:schemeClr>
                  </a:outerShdw>
                </a:effectLst>
              </a14:hiddenEffects>
            </a:ext>
          </a:extLst>
        </p:spPr>
        <p:txBody>
          <a:bodyPr>
            <a:flatTx/>
          </a:bodyPr>
          <a:lstStyle/>
          <a:p>
            <a:endParaRPr lang="en-US"/>
          </a:p>
        </p:txBody>
      </p:sp>
      <p:sp>
        <p:nvSpPr>
          <p:cNvPr id="20" name="AutoShape 16">
            <a:extLst>
              <a:ext uri="{FF2B5EF4-FFF2-40B4-BE49-F238E27FC236}">
                <a16:creationId xmlns:a16="http://schemas.microsoft.com/office/drawing/2014/main" xmlns="" id="{08799686-E8B2-4D52-963D-4A10ADF0029A}"/>
              </a:ext>
            </a:extLst>
          </p:cNvPr>
          <p:cNvSpPr>
            <a:spLocks noChangeArrowheads="1"/>
          </p:cNvSpPr>
          <p:nvPr/>
        </p:nvSpPr>
        <p:spPr bwMode="auto">
          <a:xfrm>
            <a:off x="4882115" y="5111749"/>
            <a:ext cx="1542283" cy="347465"/>
          </a:xfrm>
          <a:prstGeom prst="rightArrow">
            <a:avLst>
              <a:gd name="adj1" fmla="val 50000"/>
              <a:gd name="adj2" fmla="val 11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21" name="Text Box 17">
            <a:extLst>
              <a:ext uri="{FF2B5EF4-FFF2-40B4-BE49-F238E27FC236}">
                <a16:creationId xmlns:a16="http://schemas.microsoft.com/office/drawing/2014/main" xmlns="" id="{9314D754-38FC-4393-B600-033390ACDF22}"/>
              </a:ext>
            </a:extLst>
          </p:cNvPr>
          <p:cNvSpPr txBox="1">
            <a:spLocks noChangeArrowheads="1"/>
          </p:cNvSpPr>
          <p:nvPr/>
        </p:nvSpPr>
        <p:spPr bwMode="auto">
          <a:xfrm>
            <a:off x="6787115" y="4806950"/>
            <a:ext cx="119955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altLang="en-US" sz="2400" b="1">
                <a:solidFill>
                  <a:srgbClr val="0033CC"/>
                </a:solidFill>
                <a:latin typeface="Times New Roman" panose="02020603050405020304" pitchFamily="18" charset="0"/>
                <a:cs typeface="Times New Roman" panose="02020603050405020304" pitchFamily="18" charset="0"/>
              </a:rPr>
              <a:t>35g muối</a:t>
            </a:r>
          </a:p>
        </p:txBody>
      </p:sp>
      <p:pic>
        <p:nvPicPr>
          <p:cNvPr id="22" name="Picture 21" descr="book9">
            <a:extLst>
              <a:ext uri="{FF2B5EF4-FFF2-40B4-BE49-F238E27FC236}">
                <a16:creationId xmlns:a16="http://schemas.microsoft.com/office/drawing/2014/main" xmlns="" id="{EF6617F9-CB2B-4773-A5B2-7FB19E73130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701" y="2092076"/>
            <a:ext cx="921240" cy="50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Cloud 22">
            <a:extLst>
              <a:ext uri="{FF2B5EF4-FFF2-40B4-BE49-F238E27FC236}">
                <a16:creationId xmlns:a16="http://schemas.microsoft.com/office/drawing/2014/main" xmlns="" id="{519B70F2-F86A-46AF-A2DE-1D5993AE1593}"/>
              </a:ext>
            </a:extLst>
          </p:cNvPr>
          <p:cNvSpPr/>
          <p:nvPr/>
        </p:nvSpPr>
        <p:spPr>
          <a:xfrm>
            <a:off x="3785192" y="3232317"/>
            <a:ext cx="5135524" cy="3437882"/>
          </a:xfrm>
          <a:prstGeom prst="cloud">
            <a:avLst/>
          </a:prstGeom>
          <a:solidFill>
            <a:schemeClr val="accent2">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E992DAFF-E04E-4B27-B84C-43AC3B3AE4D6}"/>
              </a:ext>
            </a:extLst>
          </p:cNvPr>
          <p:cNvSpPr txBox="1"/>
          <p:nvPr/>
        </p:nvSpPr>
        <p:spPr>
          <a:xfrm>
            <a:off x="2230545" y="4206785"/>
            <a:ext cx="8285511" cy="1200329"/>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Tại sao nước biển</a:t>
            </a:r>
          </a:p>
          <a:p>
            <a:pPr algn="ctr"/>
            <a:r>
              <a:rPr lang="en-US" sz="3600" b="1">
                <a:solidFill>
                  <a:srgbClr val="FF0000"/>
                </a:solidFill>
                <a:latin typeface="Arial" panose="020B0604020202020204" pitchFamily="34" charset="0"/>
                <a:cs typeface="Arial" panose="020B0604020202020204" pitchFamily="34" charset="0"/>
              </a:rPr>
              <a:t> lại măn?</a:t>
            </a:r>
          </a:p>
        </p:txBody>
      </p:sp>
      <p:sp>
        <p:nvSpPr>
          <p:cNvPr id="2" name="Speech Bubble: Rectangle with Corners Rounded 1">
            <a:extLst>
              <a:ext uri="{FF2B5EF4-FFF2-40B4-BE49-F238E27FC236}">
                <a16:creationId xmlns:a16="http://schemas.microsoft.com/office/drawing/2014/main" xmlns="" id="{A2CF569E-87E3-4EE2-A66C-BCFAA28FD5B6}"/>
              </a:ext>
            </a:extLst>
          </p:cNvPr>
          <p:cNvSpPr/>
          <p:nvPr/>
        </p:nvSpPr>
        <p:spPr>
          <a:xfrm>
            <a:off x="184297" y="3538468"/>
            <a:ext cx="11823405" cy="2930428"/>
          </a:xfrm>
          <a:prstGeom prst="wedgeRoundRectCallou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AA8A956A-034E-4448-8E8F-DA2E91AE382E}"/>
              </a:ext>
            </a:extLst>
          </p:cNvPr>
          <p:cNvSpPr txBox="1"/>
          <p:nvPr/>
        </p:nvSpPr>
        <p:spPr>
          <a:xfrm>
            <a:off x="473184" y="3658214"/>
            <a:ext cx="11542459" cy="2800767"/>
          </a:xfrm>
          <a:prstGeom prst="rect">
            <a:avLst/>
          </a:prstGeom>
          <a:noFill/>
        </p:spPr>
        <p:txBody>
          <a:bodyPr wrap="square" rtlCol="0">
            <a:spAutoFit/>
          </a:bodyPr>
          <a:lstStyle/>
          <a:p>
            <a:r>
              <a:rPr lang="en-US" sz="4400">
                <a:solidFill>
                  <a:srgbClr val="00B050"/>
                </a:solidFill>
                <a:latin typeface="Arial" panose="020B0604020202020204" pitchFamily="34" charset="0"/>
                <a:cs typeface="Arial" panose="020B0604020202020204" pitchFamily="34" charset="0"/>
              </a:rPr>
              <a:t>Do sự hòa tan các loại muối từ đất, đá trong lục địa đ</a:t>
            </a:r>
            <a:r>
              <a:rPr lang="vi-VN" sz="4400">
                <a:solidFill>
                  <a:srgbClr val="00B050"/>
                </a:solidFill>
                <a:latin typeface="Arial" panose="020B0604020202020204" pitchFamily="34" charset="0"/>
                <a:cs typeface="Arial" panose="020B0604020202020204" pitchFamily="34" charset="0"/>
              </a:rPr>
              <a:t>ư</a:t>
            </a:r>
            <a:r>
              <a:rPr lang="en-US" sz="4400">
                <a:solidFill>
                  <a:srgbClr val="00B050"/>
                </a:solidFill>
                <a:latin typeface="Arial" panose="020B0604020202020204" pitchFamily="34" charset="0"/>
                <a:cs typeface="Arial" panose="020B0604020202020204" pitchFamily="34" charset="0"/>
              </a:rPr>
              <a:t>a ra hoặc muối đ</a:t>
            </a:r>
            <a:r>
              <a:rPr lang="vi-VN" sz="4400">
                <a:solidFill>
                  <a:srgbClr val="00B050"/>
                </a:solidFill>
                <a:latin typeface="Arial" panose="020B0604020202020204" pitchFamily="34" charset="0"/>
                <a:cs typeface="Arial" panose="020B0604020202020204" pitchFamily="34" charset="0"/>
              </a:rPr>
              <a:t>ư</a:t>
            </a:r>
            <a:r>
              <a:rPr lang="en-US" sz="4400">
                <a:solidFill>
                  <a:srgbClr val="00B050"/>
                </a:solidFill>
                <a:latin typeface="Arial" panose="020B0604020202020204" pitchFamily="34" charset="0"/>
                <a:cs typeface="Arial" panose="020B0604020202020204" pitchFamily="34" charset="0"/>
              </a:rPr>
              <a:t>ợc thoát ra từ núi lửa ngầm trong đại d</a:t>
            </a:r>
            <a:r>
              <a:rPr lang="vi-VN" sz="4400">
                <a:solidFill>
                  <a:srgbClr val="00B050"/>
                </a:solidFill>
                <a:latin typeface="Arial" panose="020B0604020202020204" pitchFamily="34" charset="0"/>
                <a:cs typeface="Arial" panose="020B0604020202020204" pitchFamily="34" charset="0"/>
              </a:rPr>
              <a:t>ư</a:t>
            </a:r>
            <a:r>
              <a:rPr lang="en-US" sz="4400">
                <a:solidFill>
                  <a:srgbClr val="00B050"/>
                </a:solidFill>
                <a:latin typeface="Arial" panose="020B0604020202020204" pitchFamily="34" charset="0"/>
                <a:cs typeface="Arial" panose="020B0604020202020204" pitchFamily="34" charset="0"/>
              </a:rPr>
              <a:t>ơng, tích tụ theo thời gian mà thành</a:t>
            </a:r>
          </a:p>
        </p:txBody>
      </p:sp>
    </p:spTree>
    <p:extLst>
      <p:ext uri="{BB962C8B-B14F-4D97-AF65-F5344CB8AC3E}">
        <p14:creationId xmlns:p14="http://schemas.microsoft.com/office/powerpoint/2010/main" val="65139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par>
                                <p:cTn id="21" presetID="22" presetClass="entr" presetSubtype="8"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ox(out)">
                                      <p:cBhvr>
                                        <p:cTn id="28" dur="500"/>
                                        <p:tgtEl>
                                          <p:spTgt spid="18"/>
                                        </p:tgtEl>
                                      </p:cBhvr>
                                    </p:animEffect>
                                  </p:childTnLst>
                                </p:cTn>
                              </p:par>
                              <p:par>
                                <p:cTn id="29" presetID="4" presetClass="entr" presetSubtype="32"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ox(ou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6"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strips(downRight)">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dissolve">
                                      <p:cBhvr>
                                        <p:cTn id="41" dur="1000"/>
                                        <p:tgtEl>
                                          <p:spTgt spid="19"/>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dissolve">
                                      <p:cBhvr>
                                        <p:cTn id="44" dur="10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p:cTn id="66" dur="500" fill="hold"/>
                                        <p:tgtEl>
                                          <p:spTgt spid="24"/>
                                        </p:tgtEl>
                                        <p:attrNameLst>
                                          <p:attrName>ppt_w</p:attrName>
                                        </p:attrNameLst>
                                      </p:cBhvr>
                                      <p:tavLst>
                                        <p:tav tm="0">
                                          <p:val>
                                            <p:fltVal val="0"/>
                                          </p:val>
                                        </p:tav>
                                        <p:tav tm="100000">
                                          <p:val>
                                            <p:strVal val="#ppt_w"/>
                                          </p:val>
                                        </p:tav>
                                      </p:tavLst>
                                    </p:anim>
                                    <p:anim calcmode="lin" valueType="num">
                                      <p:cBhvr>
                                        <p:cTn id="67" dur="500" fill="hold"/>
                                        <p:tgtEl>
                                          <p:spTgt spid="24"/>
                                        </p:tgtEl>
                                        <p:attrNameLst>
                                          <p:attrName>ppt_h</p:attrName>
                                        </p:attrNameLst>
                                      </p:cBhvr>
                                      <p:tavLst>
                                        <p:tav tm="0">
                                          <p:val>
                                            <p:fltVal val="0"/>
                                          </p:val>
                                        </p:tav>
                                        <p:tav tm="100000">
                                          <p:val>
                                            <p:strVal val="#ppt_h"/>
                                          </p:val>
                                        </p:tav>
                                      </p:tavLst>
                                    </p:anim>
                                    <p:animEffect transition="in" filter="fade">
                                      <p:cBhvr>
                                        <p:cTn id="68" dur="500"/>
                                        <p:tgtEl>
                                          <p:spTgt spid="24"/>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p:cTn id="71" dur="500" fill="hold"/>
                                        <p:tgtEl>
                                          <p:spTgt spid="23"/>
                                        </p:tgtEl>
                                        <p:attrNameLst>
                                          <p:attrName>ppt_w</p:attrName>
                                        </p:attrNameLst>
                                      </p:cBhvr>
                                      <p:tavLst>
                                        <p:tav tm="0">
                                          <p:val>
                                            <p:fltVal val="0"/>
                                          </p:val>
                                        </p:tav>
                                        <p:tav tm="100000">
                                          <p:val>
                                            <p:strVal val="#ppt_w"/>
                                          </p:val>
                                        </p:tav>
                                      </p:tavLst>
                                    </p:anim>
                                    <p:anim calcmode="lin" valueType="num">
                                      <p:cBhvr>
                                        <p:cTn id="72" dur="500" fill="hold"/>
                                        <p:tgtEl>
                                          <p:spTgt spid="23"/>
                                        </p:tgtEl>
                                        <p:attrNameLst>
                                          <p:attrName>ppt_h</p:attrName>
                                        </p:attrNameLst>
                                      </p:cBhvr>
                                      <p:tavLst>
                                        <p:tav tm="0">
                                          <p:val>
                                            <p:fltVal val="0"/>
                                          </p:val>
                                        </p:tav>
                                        <p:tav tm="100000">
                                          <p:val>
                                            <p:strVal val="#ppt_h"/>
                                          </p:val>
                                        </p:tav>
                                      </p:tavLst>
                                    </p:anim>
                                    <p:animEffect transition="in" filter="fade">
                                      <p:cBhvr>
                                        <p:cTn id="73" dur="500"/>
                                        <p:tgtEl>
                                          <p:spTgt spid="2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24"/>
                                        </p:tgtEl>
                                      </p:cBhvr>
                                    </p:animEffect>
                                    <p:set>
                                      <p:cBhvr>
                                        <p:cTn id="78" dur="1" fill="hold">
                                          <p:stCondLst>
                                            <p:cond delay="499"/>
                                          </p:stCondLst>
                                        </p:cTn>
                                        <p:tgtEl>
                                          <p:spTgt spid="24"/>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3"/>
                                        </p:tgtEl>
                                      </p:cBhvr>
                                    </p:animEffect>
                                    <p:set>
                                      <p:cBhvr>
                                        <p:cTn id="81" dur="1" fill="hold">
                                          <p:stCondLst>
                                            <p:cond delay="499"/>
                                          </p:stCondLst>
                                        </p:cTn>
                                        <p:tgtEl>
                                          <p:spTgt spid="23"/>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2" nodeType="clickEffect">
                                  <p:stCondLst>
                                    <p:cond delay="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wipe(left)">
                                      <p:cBhvr>
                                        <p:cTn id="94" dur="500"/>
                                        <p:tgtEl>
                                          <p:spTgt spid="7"/>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wipe(left)">
                                      <p:cBhvr>
                                        <p:cTn id="9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5" grpId="0"/>
      <p:bldP spid="17" grpId="0" animBg="1"/>
      <p:bldP spid="17" grpId="1" animBg="1"/>
      <p:bldP spid="18" grpId="0" animBg="1"/>
      <p:bldP spid="18" grpId="1" animBg="1"/>
      <p:bldP spid="19" grpId="0" animBg="1"/>
      <p:bldP spid="20" grpId="0" animBg="1"/>
      <p:bldP spid="20" grpId="1" animBg="1"/>
      <p:bldP spid="21" grpId="0"/>
      <p:bldP spid="21" grpId="1"/>
      <p:bldP spid="23" grpId="0" animBg="1"/>
      <p:bldP spid="23" grpId="1" animBg="1"/>
      <p:bldP spid="23" grpId="2" animBg="1"/>
      <p:bldP spid="24" grpId="0"/>
      <p:bldP spid="24" grpId="1"/>
      <p:bldP spid="24" grpId="2"/>
      <p:bldP spid="2"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an do  moi">
            <a:extLst>
              <a:ext uri="{FF2B5EF4-FFF2-40B4-BE49-F238E27FC236}">
                <a16:creationId xmlns:a16="http://schemas.microsoft.com/office/drawing/2014/main" xmlns="" id="{8A1299D7-9162-40AC-B47D-9F855F164C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016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316" name="Text Box 4">
            <a:extLst>
              <a:ext uri="{FF2B5EF4-FFF2-40B4-BE49-F238E27FC236}">
                <a16:creationId xmlns:a16="http://schemas.microsoft.com/office/drawing/2014/main" xmlns="" id="{234575AF-0F71-4CE0-80CC-8FF4DD1DECFF}"/>
              </a:ext>
            </a:extLst>
          </p:cNvPr>
          <p:cNvSpPr txBox="1">
            <a:spLocks noChangeArrowheads="1"/>
          </p:cNvSpPr>
          <p:nvPr/>
        </p:nvSpPr>
        <p:spPr bwMode="auto">
          <a:xfrm>
            <a:off x="6781800" y="61914"/>
            <a:ext cx="2362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000" b="1">
                <a:solidFill>
                  <a:srgbClr val="006600"/>
                </a:solidFill>
                <a:latin typeface="Arial" panose="020B0604020202020204" pitchFamily="34" charset="0"/>
                <a:cs typeface="Arial" panose="020B0604020202020204" pitchFamily="34" charset="0"/>
              </a:rPr>
              <a:t>Bắc Băng Dương</a:t>
            </a:r>
          </a:p>
        </p:txBody>
      </p:sp>
      <p:sp>
        <p:nvSpPr>
          <p:cNvPr id="13317" name="Text Box 5">
            <a:extLst>
              <a:ext uri="{FF2B5EF4-FFF2-40B4-BE49-F238E27FC236}">
                <a16:creationId xmlns:a16="http://schemas.microsoft.com/office/drawing/2014/main" xmlns="" id="{174E9B2C-2F69-4A2B-8CDC-20589F7C882C}"/>
              </a:ext>
            </a:extLst>
          </p:cNvPr>
          <p:cNvSpPr txBox="1">
            <a:spLocks noChangeArrowheads="1"/>
          </p:cNvSpPr>
          <p:nvPr/>
        </p:nvSpPr>
        <p:spPr bwMode="auto">
          <a:xfrm>
            <a:off x="4993640" y="2014856"/>
            <a:ext cx="1447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2000">
                <a:solidFill>
                  <a:schemeClr val="bg1"/>
                </a:solidFill>
                <a:latin typeface="Arial" panose="020B0604020202020204" pitchFamily="34" charset="0"/>
                <a:cs typeface="Arial" panose="020B0604020202020204" pitchFamily="34" charset="0"/>
              </a:rPr>
              <a:t>   </a:t>
            </a:r>
            <a:r>
              <a:rPr lang="en-US" altLang="en-US" sz="2000" b="1">
                <a:solidFill>
                  <a:srgbClr val="006600"/>
                </a:solidFill>
                <a:latin typeface="Arial" panose="020B0604020202020204" pitchFamily="34" charset="0"/>
                <a:cs typeface="Arial" panose="020B0604020202020204" pitchFamily="34" charset="0"/>
              </a:rPr>
              <a:t>Đại Tây Dương</a:t>
            </a:r>
          </a:p>
        </p:txBody>
      </p:sp>
      <p:sp>
        <p:nvSpPr>
          <p:cNvPr id="13318" name="Text Box 6">
            <a:extLst>
              <a:ext uri="{FF2B5EF4-FFF2-40B4-BE49-F238E27FC236}">
                <a16:creationId xmlns:a16="http://schemas.microsoft.com/office/drawing/2014/main" xmlns="" id="{BDE2B485-E300-459E-8FBA-A464CBC9E7EC}"/>
              </a:ext>
            </a:extLst>
          </p:cNvPr>
          <p:cNvSpPr txBox="1">
            <a:spLocks noChangeArrowheads="1"/>
          </p:cNvSpPr>
          <p:nvPr/>
        </p:nvSpPr>
        <p:spPr bwMode="auto">
          <a:xfrm>
            <a:off x="8534400" y="3886201"/>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000" b="1">
                <a:solidFill>
                  <a:srgbClr val="006600"/>
                </a:solidFill>
                <a:latin typeface="Arial" panose="020B0604020202020204" pitchFamily="34" charset="0"/>
                <a:cs typeface="Arial" panose="020B0604020202020204" pitchFamily="34" charset="0"/>
              </a:rPr>
              <a:t>Ấn Độ Dương</a:t>
            </a:r>
          </a:p>
        </p:txBody>
      </p:sp>
      <p:sp>
        <p:nvSpPr>
          <p:cNvPr id="13319" name="Text Box 7">
            <a:extLst>
              <a:ext uri="{FF2B5EF4-FFF2-40B4-BE49-F238E27FC236}">
                <a16:creationId xmlns:a16="http://schemas.microsoft.com/office/drawing/2014/main" xmlns="" id="{A5191079-DA8A-49AC-9E91-AF5262E43252}"/>
              </a:ext>
            </a:extLst>
          </p:cNvPr>
          <p:cNvSpPr txBox="1">
            <a:spLocks noChangeArrowheads="1"/>
          </p:cNvSpPr>
          <p:nvPr/>
        </p:nvSpPr>
        <p:spPr bwMode="auto">
          <a:xfrm>
            <a:off x="11142980" y="1051908"/>
            <a:ext cx="1219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2000" b="1">
                <a:solidFill>
                  <a:srgbClr val="006600"/>
                </a:solidFill>
                <a:latin typeface="Arial" panose="020B0604020202020204" pitchFamily="34" charset="0"/>
                <a:cs typeface="Arial" panose="020B0604020202020204" pitchFamily="34" charset="0"/>
              </a:rPr>
              <a:t>Thái Bình Dương</a:t>
            </a:r>
          </a:p>
        </p:txBody>
      </p:sp>
      <p:sp>
        <p:nvSpPr>
          <p:cNvPr id="13322" name="Text Box 10">
            <a:extLst>
              <a:ext uri="{FF2B5EF4-FFF2-40B4-BE49-F238E27FC236}">
                <a16:creationId xmlns:a16="http://schemas.microsoft.com/office/drawing/2014/main" xmlns="" id="{666A70EC-E55B-4A27-B88B-DB299582205A}"/>
              </a:ext>
            </a:extLst>
          </p:cNvPr>
          <p:cNvSpPr txBox="1">
            <a:spLocks noChangeArrowheads="1"/>
          </p:cNvSpPr>
          <p:nvPr/>
        </p:nvSpPr>
        <p:spPr bwMode="auto">
          <a:xfrm>
            <a:off x="2895599" y="3391534"/>
            <a:ext cx="1295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2000" b="1">
                <a:solidFill>
                  <a:srgbClr val="006600"/>
                </a:solidFill>
                <a:latin typeface="Arial" panose="020B0604020202020204" pitchFamily="34" charset="0"/>
                <a:cs typeface="Arial" panose="020B0604020202020204" pitchFamily="34" charset="0"/>
              </a:rPr>
              <a:t>Thái Bình Dương</a:t>
            </a:r>
          </a:p>
        </p:txBody>
      </p:sp>
      <p:sp>
        <p:nvSpPr>
          <p:cNvPr id="13324" name="Text Box 12">
            <a:extLst>
              <a:ext uri="{FF2B5EF4-FFF2-40B4-BE49-F238E27FC236}">
                <a16:creationId xmlns:a16="http://schemas.microsoft.com/office/drawing/2014/main" xmlns="" id="{27E6F462-DC30-4A3F-B69B-FF640326402A}"/>
              </a:ext>
            </a:extLst>
          </p:cNvPr>
          <p:cNvSpPr txBox="1">
            <a:spLocks noChangeArrowheads="1"/>
          </p:cNvSpPr>
          <p:nvPr/>
        </p:nvSpPr>
        <p:spPr bwMode="auto">
          <a:xfrm>
            <a:off x="9877426" y="3184525"/>
            <a:ext cx="2466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C00000"/>
                </a:solidFill>
                <a:latin typeface="Arial" panose="020B0604020202020204" pitchFamily="34" charset="0"/>
                <a:cs typeface="Arial" panose="020B0604020202020204" pitchFamily="34" charset="0"/>
              </a:rPr>
              <a:t>33‰ </a:t>
            </a:r>
            <a:r>
              <a:rPr lang="en-US" altLang="en-US" sz="2400" b="1">
                <a:solidFill>
                  <a:srgbClr val="002060"/>
                </a:solidFill>
                <a:latin typeface="Arial" panose="020B0604020202020204" pitchFamily="34" charset="0"/>
                <a:cs typeface="Arial" panose="020B0604020202020204" pitchFamily="34" charset="0"/>
              </a:rPr>
              <a:t>biển Đông</a:t>
            </a:r>
          </a:p>
        </p:txBody>
      </p:sp>
      <p:sp>
        <p:nvSpPr>
          <p:cNvPr id="13325" name="Text Box 13">
            <a:extLst>
              <a:ext uri="{FF2B5EF4-FFF2-40B4-BE49-F238E27FC236}">
                <a16:creationId xmlns:a16="http://schemas.microsoft.com/office/drawing/2014/main" xmlns="" id="{85FA77D8-1618-47CC-A69D-6498FE852D98}"/>
              </a:ext>
            </a:extLst>
          </p:cNvPr>
          <p:cNvSpPr txBox="1">
            <a:spLocks noChangeArrowheads="1"/>
          </p:cNvSpPr>
          <p:nvPr/>
        </p:nvSpPr>
        <p:spPr bwMode="auto">
          <a:xfrm>
            <a:off x="10210800" y="2133601"/>
            <a:ext cx="2286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C00000"/>
                </a:solidFill>
                <a:latin typeface="VNI-Times" pitchFamily="2" charset="0"/>
              </a:rPr>
              <a:t>34‰</a:t>
            </a:r>
            <a:r>
              <a:rPr lang="en-US" altLang="en-US" sz="2400" b="1">
                <a:solidFill>
                  <a:srgbClr val="FF0066"/>
                </a:solidFill>
                <a:latin typeface="VNI-Times" pitchFamily="2" charset="0"/>
              </a:rPr>
              <a:t> </a:t>
            </a:r>
            <a:r>
              <a:rPr lang="en-US" altLang="en-US" sz="2400" b="1">
                <a:solidFill>
                  <a:srgbClr val="000066"/>
                </a:solidFill>
                <a:latin typeface="VNI-Times" pitchFamily="2" charset="0"/>
              </a:rPr>
              <a:t>Hoaøng           	Haûi</a:t>
            </a:r>
          </a:p>
        </p:txBody>
      </p:sp>
      <p:sp>
        <p:nvSpPr>
          <p:cNvPr id="13326" name="Text Box 14">
            <a:extLst>
              <a:ext uri="{FF2B5EF4-FFF2-40B4-BE49-F238E27FC236}">
                <a16:creationId xmlns:a16="http://schemas.microsoft.com/office/drawing/2014/main" xmlns="" id="{EC19F8C5-21E2-47E0-AB98-D7169F9FB771}"/>
              </a:ext>
            </a:extLst>
          </p:cNvPr>
          <p:cNvSpPr txBox="1">
            <a:spLocks noChangeArrowheads="1"/>
          </p:cNvSpPr>
          <p:nvPr/>
        </p:nvSpPr>
        <p:spPr bwMode="auto">
          <a:xfrm>
            <a:off x="7239000" y="1066800"/>
            <a:ext cx="2933700"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C00000"/>
                </a:solidFill>
                <a:latin typeface="Arial" panose="020B0604020202020204" pitchFamily="34" charset="0"/>
                <a:cs typeface="Arial" panose="020B0604020202020204" pitchFamily="34" charset="0"/>
              </a:rPr>
              <a:t>32‰</a:t>
            </a:r>
            <a:r>
              <a:rPr lang="en-US" altLang="en-US" sz="2400" b="1">
                <a:solidFill>
                  <a:srgbClr val="FF0000"/>
                </a:solidFill>
                <a:latin typeface="Arial" panose="020B0604020202020204" pitchFamily="34" charset="0"/>
                <a:cs typeface="Arial" panose="020B0604020202020204" pitchFamily="34" charset="0"/>
              </a:rPr>
              <a:t> </a:t>
            </a:r>
            <a:r>
              <a:rPr lang="en-US" altLang="en-US" sz="2400" b="1">
                <a:solidFill>
                  <a:srgbClr val="0000CC"/>
                </a:solidFill>
                <a:latin typeface="Arial" panose="020B0604020202020204" pitchFamily="34" charset="0"/>
                <a:cs typeface="Arial" panose="020B0604020202020204" pitchFamily="34" charset="0"/>
              </a:rPr>
              <a:t>biển Ban tich</a:t>
            </a:r>
          </a:p>
        </p:txBody>
      </p:sp>
      <p:sp>
        <p:nvSpPr>
          <p:cNvPr id="13327" name="Text Box 15">
            <a:extLst>
              <a:ext uri="{FF2B5EF4-FFF2-40B4-BE49-F238E27FC236}">
                <a16:creationId xmlns:a16="http://schemas.microsoft.com/office/drawing/2014/main" xmlns="" id="{BFF61154-F2D0-42C6-A6F6-C02F8DB74E17}"/>
              </a:ext>
            </a:extLst>
          </p:cNvPr>
          <p:cNvSpPr txBox="1">
            <a:spLocks noChangeArrowheads="1"/>
          </p:cNvSpPr>
          <p:nvPr/>
        </p:nvSpPr>
        <p:spPr bwMode="auto">
          <a:xfrm>
            <a:off x="3953033" y="3604241"/>
            <a:ext cx="3529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C00000"/>
                </a:solidFill>
                <a:latin typeface="Arial" panose="020B0604020202020204" pitchFamily="34" charset="0"/>
                <a:cs typeface="Arial" panose="020B0604020202020204" pitchFamily="34" charset="0"/>
              </a:rPr>
              <a:t>34,6‰ </a:t>
            </a:r>
            <a:r>
              <a:rPr lang="en-US" altLang="en-US" sz="2400" b="1">
                <a:solidFill>
                  <a:srgbClr val="000066"/>
                </a:solidFill>
                <a:latin typeface="Arial" panose="020B0604020202020204" pitchFamily="34" charset="0"/>
                <a:cs typeface="Arial" panose="020B0604020202020204" pitchFamily="34" charset="0"/>
              </a:rPr>
              <a:t>ven xích đạo</a:t>
            </a:r>
          </a:p>
        </p:txBody>
      </p:sp>
      <p:sp>
        <p:nvSpPr>
          <p:cNvPr id="13328" name="Text Box 16">
            <a:extLst>
              <a:ext uri="{FF2B5EF4-FFF2-40B4-BE49-F238E27FC236}">
                <a16:creationId xmlns:a16="http://schemas.microsoft.com/office/drawing/2014/main" xmlns="" id="{10F571C6-084E-49E8-9474-F46FC909107E}"/>
              </a:ext>
            </a:extLst>
          </p:cNvPr>
          <p:cNvSpPr txBox="1">
            <a:spLocks noChangeArrowheads="1"/>
          </p:cNvSpPr>
          <p:nvPr/>
        </p:nvSpPr>
        <p:spPr bwMode="auto">
          <a:xfrm>
            <a:off x="3352800" y="2590800"/>
            <a:ext cx="434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C00000"/>
                </a:solidFill>
                <a:latin typeface="Arial" panose="020B0604020202020204" pitchFamily="34" charset="0"/>
                <a:cs typeface="Arial" panose="020B0604020202020204" pitchFamily="34" charset="0"/>
              </a:rPr>
              <a:t>36,8‰</a:t>
            </a:r>
            <a:r>
              <a:rPr lang="en-US" altLang="en-US" sz="2400" b="1">
                <a:solidFill>
                  <a:srgbClr val="FF0066"/>
                </a:solidFill>
                <a:latin typeface="Arial" panose="020B0604020202020204" pitchFamily="34" charset="0"/>
                <a:cs typeface="Arial" panose="020B0604020202020204" pitchFamily="34" charset="0"/>
              </a:rPr>
              <a:t> </a:t>
            </a:r>
            <a:r>
              <a:rPr lang="en-US" altLang="en-US" sz="2400" b="1">
                <a:solidFill>
                  <a:srgbClr val="0000CC"/>
                </a:solidFill>
                <a:latin typeface="Arial" panose="020B0604020202020204" pitchFamily="34" charset="0"/>
                <a:cs typeface="Arial" panose="020B0604020202020204" pitchFamily="34" charset="0"/>
              </a:rPr>
              <a:t>dọc chí tuyến</a:t>
            </a:r>
          </a:p>
        </p:txBody>
      </p:sp>
      <p:sp>
        <p:nvSpPr>
          <p:cNvPr id="13329" name="Text Box 17">
            <a:extLst>
              <a:ext uri="{FF2B5EF4-FFF2-40B4-BE49-F238E27FC236}">
                <a16:creationId xmlns:a16="http://schemas.microsoft.com/office/drawing/2014/main" xmlns="" id="{0D22A095-BC28-4635-9D38-BE9182843B14}"/>
              </a:ext>
            </a:extLst>
          </p:cNvPr>
          <p:cNvSpPr txBox="1">
            <a:spLocks noChangeArrowheads="1"/>
          </p:cNvSpPr>
          <p:nvPr/>
        </p:nvSpPr>
        <p:spPr bwMode="auto">
          <a:xfrm>
            <a:off x="8001000" y="2590801"/>
            <a:ext cx="246697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b="1">
                <a:solidFill>
                  <a:srgbClr val="C00000"/>
                </a:solidFill>
                <a:latin typeface="Arial" panose="020B0604020202020204" pitchFamily="34" charset="0"/>
                <a:cs typeface="Arial" panose="020B0604020202020204" pitchFamily="34" charset="0"/>
              </a:rPr>
              <a:t>41‰</a:t>
            </a:r>
            <a:r>
              <a:rPr lang="en-US" altLang="en-US" sz="2400" b="1">
                <a:solidFill>
                  <a:srgbClr val="000066"/>
                </a:solidFill>
                <a:latin typeface="Arial" panose="020B0604020202020204" pitchFamily="34" charset="0"/>
                <a:cs typeface="Arial" panose="020B0604020202020204" pitchFamily="34" charset="0"/>
              </a:rPr>
              <a:t> </a:t>
            </a:r>
            <a:r>
              <a:rPr lang="en-US" altLang="en-US" sz="2400" b="1">
                <a:solidFill>
                  <a:srgbClr val="0000FF"/>
                </a:solidFill>
                <a:latin typeface="Arial" panose="020B0604020202020204" pitchFamily="34" charset="0"/>
                <a:cs typeface="Arial" panose="020B0604020202020204" pitchFamily="34" charset="0"/>
              </a:rPr>
              <a:t>biển Đỏ</a:t>
            </a:r>
          </a:p>
        </p:txBody>
      </p:sp>
      <p:sp>
        <p:nvSpPr>
          <p:cNvPr id="13330" name="Text Box 18">
            <a:extLst>
              <a:ext uri="{FF2B5EF4-FFF2-40B4-BE49-F238E27FC236}">
                <a16:creationId xmlns:a16="http://schemas.microsoft.com/office/drawing/2014/main" xmlns="" id="{66F7A5DE-66C0-4FCE-B980-8C7BB845B64A}"/>
              </a:ext>
            </a:extLst>
          </p:cNvPr>
          <p:cNvSpPr txBox="1">
            <a:spLocks noChangeArrowheads="1"/>
          </p:cNvSpPr>
          <p:nvPr/>
        </p:nvSpPr>
        <p:spPr bwMode="auto">
          <a:xfrm>
            <a:off x="8839200" y="4495800"/>
            <a:ext cx="1295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C00000"/>
                </a:solidFill>
                <a:latin typeface="Arial" panose="020B0604020202020204" pitchFamily="34" charset="0"/>
                <a:cs typeface="Arial" panose="020B0604020202020204" pitchFamily="34" charset="0"/>
              </a:rPr>
              <a:t>35‰</a:t>
            </a:r>
          </a:p>
        </p:txBody>
      </p:sp>
      <p:sp>
        <p:nvSpPr>
          <p:cNvPr id="18" name="Speech Bubble: Rectangle with Corners Rounded 17">
            <a:extLst>
              <a:ext uri="{FF2B5EF4-FFF2-40B4-BE49-F238E27FC236}">
                <a16:creationId xmlns:a16="http://schemas.microsoft.com/office/drawing/2014/main" xmlns="" id="{7513361D-C200-4F7F-A36F-D88EDB29AF40}"/>
              </a:ext>
            </a:extLst>
          </p:cNvPr>
          <p:cNvSpPr/>
          <p:nvPr/>
        </p:nvSpPr>
        <p:spPr>
          <a:xfrm>
            <a:off x="115947" y="4361161"/>
            <a:ext cx="4763186" cy="2364759"/>
          </a:xfrm>
          <a:prstGeom prst="wedgeRoundRectCallout">
            <a:avLst>
              <a:gd name="adj1" fmla="val 103119"/>
              <a:gd name="adj2" fmla="val -23470"/>
              <a:gd name="adj3" fmla="val 16667"/>
            </a:avLst>
          </a:prstGeom>
          <a:pattFill prst="pct25">
            <a:fgClr>
              <a:schemeClr val="accent2">
                <a:lumMod val="40000"/>
                <a:lumOff val="6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AD457C35-E2C7-4DA2-8FBF-57C1381462D6}"/>
              </a:ext>
            </a:extLst>
          </p:cNvPr>
          <p:cNvSpPr txBox="1"/>
          <p:nvPr/>
        </p:nvSpPr>
        <p:spPr>
          <a:xfrm>
            <a:off x="115947" y="4549437"/>
            <a:ext cx="4557175" cy="1938992"/>
          </a:xfrm>
          <a:prstGeom prst="rect">
            <a:avLst/>
          </a:prstGeom>
          <a:noFill/>
        </p:spPr>
        <p:txBody>
          <a:bodyPr wrap="square" rtlCol="0">
            <a:spAutoFit/>
          </a:bodyPr>
          <a:lstStyle/>
          <a:p>
            <a:pPr algn="ctr"/>
            <a:r>
              <a:rPr lang="en-US" sz="4000" b="1">
                <a:solidFill>
                  <a:srgbClr val="FF0000"/>
                </a:solidFill>
                <a:latin typeface="Arial" panose="020B0604020202020204" pitchFamily="34" charset="0"/>
                <a:cs typeface="Arial" panose="020B0604020202020204" pitchFamily="34" charset="0"/>
              </a:rPr>
              <a:t>Nhận xét sự</a:t>
            </a:r>
          </a:p>
          <a:p>
            <a:pPr algn="ctr"/>
            <a:r>
              <a:rPr lang="en-US" sz="4000" b="1">
                <a:solidFill>
                  <a:srgbClr val="FF0000"/>
                </a:solidFill>
                <a:latin typeface="Arial" panose="020B0604020202020204" pitchFamily="34" charset="0"/>
                <a:cs typeface="Arial" panose="020B0604020202020204" pitchFamily="34" charset="0"/>
              </a:rPr>
              <a:t> phân bố độ muối trên các biển?</a:t>
            </a:r>
          </a:p>
        </p:txBody>
      </p:sp>
      <p:sp>
        <p:nvSpPr>
          <p:cNvPr id="20" name="Speech Bubble: Rectangle with Corners Rounded 19">
            <a:extLst>
              <a:ext uri="{FF2B5EF4-FFF2-40B4-BE49-F238E27FC236}">
                <a16:creationId xmlns:a16="http://schemas.microsoft.com/office/drawing/2014/main" xmlns="" id="{A8D4C96E-A28A-4BDF-BD0B-5F4AB7AE61B8}"/>
              </a:ext>
            </a:extLst>
          </p:cNvPr>
          <p:cNvSpPr/>
          <p:nvPr/>
        </p:nvSpPr>
        <p:spPr>
          <a:xfrm>
            <a:off x="207443" y="5221207"/>
            <a:ext cx="12041379" cy="1604205"/>
          </a:xfrm>
          <a:prstGeom prst="wedgeRoundRectCallout">
            <a:avLst>
              <a:gd name="adj1" fmla="val -2384"/>
              <a:gd name="adj2" fmla="val -97806"/>
              <a:gd name="adj3" fmla="val 16667"/>
            </a:avLst>
          </a:prstGeom>
          <a:pattFill prst="pct25">
            <a:fgClr>
              <a:schemeClr val="accent6">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C1A25231-F744-48D4-A2B2-5E725818FB6D}"/>
              </a:ext>
            </a:extLst>
          </p:cNvPr>
          <p:cNvSpPr txBox="1"/>
          <p:nvPr/>
        </p:nvSpPr>
        <p:spPr>
          <a:xfrm>
            <a:off x="170228" y="5459119"/>
            <a:ext cx="12115807" cy="1077218"/>
          </a:xfrm>
          <a:prstGeom prst="rect">
            <a:avLst/>
          </a:prstGeom>
          <a:noFill/>
        </p:spPr>
        <p:txBody>
          <a:bodyPr wrap="square" rtlCol="0">
            <a:spAutoFit/>
          </a:bodyPr>
          <a:lstStyle/>
          <a:p>
            <a:pPr eaLnBrk="0" hangingPunct="0">
              <a:spcBef>
                <a:spcPct val="50000"/>
              </a:spcBef>
            </a:pPr>
            <a:r>
              <a:rPr lang="en-US" altLang="en-US" sz="3200" b="1">
                <a:solidFill>
                  <a:srgbClr val="FF0000"/>
                </a:solidFill>
                <a:latin typeface="Arial" panose="020B0604020202020204" pitchFamily="34" charset="0"/>
                <a:cs typeface="Arial" panose="020B0604020202020204" pitchFamily="34" charset="0"/>
              </a:rPr>
              <a:t>Tại sao các biển và đại dương thông nhau nhưng độ muối của nước trong các biển và đại dương lại không giống nhau? </a:t>
            </a:r>
          </a:p>
        </p:txBody>
      </p:sp>
      <p:sp>
        <p:nvSpPr>
          <p:cNvPr id="22" name="Rectangle 20">
            <a:extLst>
              <a:ext uri="{FF2B5EF4-FFF2-40B4-BE49-F238E27FC236}">
                <a16:creationId xmlns:a16="http://schemas.microsoft.com/office/drawing/2014/main" xmlns="" id="{AB4E8680-050C-428F-93AF-A9EA1F0ADFD6}"/>
              </a:ext>
            </a:extLst>
          </p:cNvPr>
          <p:cNvSpPr>
            <a:spLocks noChangeArrowheads="1"/>
          </p:cNvSpPr>
          <p:nvPr/>
        </p:nvSpPr>
        <p:spPr bwMode="auto">
          <a:xfrm>
            <a:off x="212643" y="5448520"/>
            <a:ext cx="12073392" cy="13768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3600" b="1">
                <a:solidFill>
                  <a:schemeClr val="accent2"/>
                </a:solidFill>
                <a:cs typeface="Arial" panose="020B0604020202020204" pitchFamily="34" charset="0"/>
              </a:rPr>
              <a:t>  </a:t>
            </a:r>
            <a:r>
              <a:rPr lang="en-US" altLang="en-US" sz="3600" b="1">
                <a:solidFill>
                  <a:srgbClr val="002060"/>
                </a:solidFill>
                <a:cs typeface="Arial" panose="020B0604020202020204" pitchFamily="34" charset="0"/>
              </a:rPr>
              <a:t>Độ muối phụ thuộc vào lượng nước sông chảy vào nhiều hay ít, lượng mưa và độ bốc hơi lớn hay nhỏ.</a:t>
            </a:r>
            <a:endParaRPr lang="en-US" altLang="en-US" sz="4800">
              <a:solidFill>
                <a:srgbClr val="002060"/>
              </a:solidFill>
              <a:cs typeface="Arial" panose="020B0604020202020204" pitchFamily="34" charset="0"/>
            </a:endParaRPr>
          </a:p>
        </p:txBody>
      </p:sp>
      <p:pic>
        <p:nvPicPr>
          <p:cNvPr id="23" name="Picture 22">
            <a:extLst>
              <a:ext uri="{FF2B5EF4-FFF2-40B4-BE49-F238E27FC236}">
                <a16:creationId xmlns:a16="http://schemas.microsoft.com/office/drawing/2014/main" xmlns="" id="{3CD5A2B0-8D2C-48E8-AD4D-3A1DC6504AFD}"/>
              </a:ext>
            </a:extLst>
          </p:cNvPr>
          <p:cNvPicPr>
            <a:picLocks noChangeAspect="1"/>
          </p:cNvPicPr>
          <p:nvPr/>
        </p:nvPicPr>
        <p:blipFill rotWithShape="1">
          <a:blip r:embed="rId5"/>
          <a:srcRect l="24000" t="48594" r="67417" b="41481"/>
          <a:stretch/>
        </p:blipFill>
        <p:spPr>
          <a:xfrm>
            <a:off x="0" y="48537"/>
            <a:ext cx="1733721" cy="1127760"/>
          </a:xfrm>
          <a:prstGeom prst="rect">
            <a:avLst/>
          </a:prstGeom>
        </p:spPr>
      </p:pic>
    </p:spTree>
    <p:extLst>
      <p:ext uri="{BB962C8B-B14F-4D97-AF65-F5344CB8AC3E}">
        <p14:creationId xmlns:p14="http://schemas.microsoft.com/office/powerpoint/2010/main" val="3131480029"/>
      </p:ext>
    </p:extLst>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330"/>
                                        </p:tgtEl>
                                        <p:attrNameLst>
                                          <p:attrName>style.visibility</p:attrName>
                                        </p:attrNameLst>
                                      </p:cBhvr>
                                      <p:to>
                                        <p:strVal val="visible"/>
                                      </p:to>
                                    </p:set>
                                    <p:animEffect transition="in" filter="blinds(horizontal)">
                                      <p:cBhvr>
                                        <p:cTn id="7" dur="500"/>
                                        <p:tgtEl>
                                          <p:spTgt spid="13330"/>
                                        </p:tgtEl>
                                      </p:cBhvr>
                                    </p:animEffect>
                                  </p:childTnLst>
                                  <p:subTnLst>
                                    <p:animClr clrSpc="rgb" dir="cw">
                                      <p:cBhvr override="childStyle">
                                        <p:cTn dur="1" fill="hold" display="0" masterRel="nextClick" afterEffect="1"/>
                                        <p:tgtEl>
                                          <p:spTgt spid="13330"/>
                                        </p:tgtEl>
                                        <p:attrNameLst>
                                          <p:attrName>ppt_c</p:attrName>
                                        </p:attrNameLst>
                                      </p:cBhvr>
                                      <p:to>
                                        <a:srgbClr val="FF0066"/>
                                      </p:to>
                                    </p:animClr>
                                  </p:subTnLst>
                                </p:cTn>
                              </p:par>
                              <p:par>
                                <p:cTn id="8" presetID="3" presetClass="entr" presetSubtype="10" fill="hold" nodeType="withEffect">
                                  <p:stCondLst>
                                    <p:cond delay="0"/>
                                  </p:stCondLst>
                                  <p:childTnLst>
                                    <p:set>
                                      <p:cBhvr>
                                        <p:cTn id="9" dur="1" fill="hold">
                                          <p:stCondLst>
                                            <p:cond delay="0"/>
                                          </p:stCondLst>
                                        </p:cTn>
                                        <p:tgtEl>
                                          <p:spTgt spid="13328"/>
                                        </p:tgtEl>
                                        <p:attrNameLst>
                                          <p:attrName>style.visibility</p:attrName>
                                        </p:attrNameLst>
                                      </p:cBhvr>
                                      <p:to>
                                        <p:strVal val="visible"/>
                                      </p:to>
                                    </p:set>
                                    <p:animEffect transition="in" filter="blinds(horizontal)">
                                      <p:cBhvr>
                                        <p:cTn id="10" dur="500"/>
                                        <p:tgtEl>
                                          <p:spTgt spid="13328"/>
                                        </p:tgtEl>
                                      </p:cBhvr>
                                    </p:animEffect>
                                  </p:childTnLst>
                                  <p:subTnLst>
                                    <p:animClr clrSpc="rgb" dir="cw">
                                      <p:cBhvr override="childStyle">
                                        <p:cTn dur="1" fill="hold" display="0" masterRel="nextClick" afterEffect="1"/>
                                        <p:tgtEl>
                                          <p:spTgt spid="13328"/>
                                        </p:tgtEl>
                                        <p:attrNameLst>
                                          <p:attrName>ppt_c</p:attrName>
                                        </p:attrNameLst>
                                      </p:cBhvr>
                                      <p:to>
                                        <a:srgbClr val="FF0066"/>
                                      </p:to>
                                    </p:animClr>
                                  </p:subTnLst>
                                </p:cTn>
                              </p:par>
                              <p:par>
                                <p:cTn id="11" presetID="3" presetClass="entr" presetSubtype="10" fill="hold" nodeType="withEffect">
                                  <p:stCondLst>
                                    <p:cond delay="0"/>
                                  </p:stCondLst>
                                  <p:childTnLst>
                                    <p:set>
                                      <p:cBhvr>
                                        <p:cTn id="12" dur="1" fill="hold">
                                          <p:stCondLst>
                                            <p:cond delay="0"/>
                                          </p:stCondLst>
                                        </p:cTn>
                                        <p:tgtEl>
                                          <p:spTgt spid="13324"/>
                                        </p:tgtEl>
                                        <p:attrNameLst>
                                          <p:attrName>style.visibility</p:attrName>
                                        </p:attrNameLst>
                                      </p:cBhvr>
                                      <p:to>
                                        <p:strVal val="visible"/>
                                      </p:to>
                                    </p:set>
                                    <p:animEffect transition="in" filter="blinds(horizontal)">
                                      <p:cBhvr>
                                        <p:cTn id="13" dur="500"/>
                                        <p:tgtEl>
                                          <p:spTgt spid="13324"/>
                                        </p:tgtEl>
                                      </p:cBhvr>
                                    </p:animEffect>
                                  </p:childTnLst>
                                  <p:subTnLst>
                                    <p:animClr clrSpc="rgb" dir="cw">
                                      <p:cBhvr override="childStyle">
                                        <p:cTn dur="1" fill="hold" display="0" masterRel="nextClick" afterEffect="1"/>
                                        <p:tgtEl>
                                          <p:spTgt spid="13324"/>
                                        </p:tgtEl>
                                        <p:attrNameLst>
                                          <p:attrName>ppt_c</p:attrName>
                                        </p:attrNameLst>
                                      </p:cBhvr>
                                      <p:to>
                                        <a:srgbClr val="FF0066"/>
                                      </p:to>
                                    </p:animClr>
                                  </p:subTnLst>
                                </p:cTn>
                              </p:par>
                              <p:par>
                                <p:cTn id="14" presetID="3" presetClass="entr" presetSubtype="10" fill="hold" nodeType="withEffect">
                                  <p:stCondLst>
                                    <p:cond delay="0"/>
                                  </p:stCondLst>
                                  <p:childTnLst>
                                    <p:set>
                                      <p:cBhvr>
                                        <p:cTn id="15" dur="1" fill="hold">
                                          <p:stCondLst>
                                            <p:cond delay="0"/>
                                          </p:stCondLst>
                                        </p:cTn>
                                        <p:tgtEl>
                                          <p:spTgt spid="13325"/>
                                        </p:tgtEl>
                                        <p:attrNameLst>
                                          <p:attrName>style.visibility</p:attrName>
                                        </p:attrNameLst>
                                      </p:cBhvr>
                                      <p:to>
                                        <p:strVal val="visible"/>
                                      </p:to>
                                    </p:set>
                                    <p:animEffect transition="in" filter="blinds(horizontal)">
                                      <p:cBhvr>
                                        <p:cTn id="16" dur="500"/>
                                        <p:tgtEl>
                                          <p:spTgt spid="13325"/>
                                        </p:tgtEl>
                                      </p:cBhvr>
                                    </p:animEffect>
                                  </p:childTnLst>
                                  <p:subTnLst>
                                    <p:animClr clrSpc="rgb" dir="cw">
                                      <p:cBhvr override="childStyle">
                                        <p:cTn dur="1" fill="hold" display="0" masterRel="nextClick" afterEffect="1"/>
                                        <p:tgtEl>
                                          <p:spTgt spid="13325"/>
                                        </p:tgtEl>
                                        <p:attrNameLst>
                                          <p:attrName>ppt_c</p:attrName>
                                        </p:attrNameLst>
                                      </p:cBhvr>
                                      <p:to>
                                        <a:srgbClr val="FF0066"/>
                                      </p:to>
                                    </p:animClr>
                                  </p:subTnLst>
                                </p:cTn>
                              </p:par>
                              <p:par>
                                <p:cTn id="17" presetID="3" presetClass="entr" presetSubtype="10" fill="hold" nodeType="withEffect">
                                  <p:stCondLst>
                                    <p:cond delay="0"/>
                                  </p:stCondLst>
                                  <p:childTnLst>
                                    <p:set>
                                      <p:cBhvr>
                                        <p:cTn id="18" dur="1" fill="hold">
                                          <p:stCondLst>
                                            <p:cond delay="0"/>
                                          </p:stCondLst>
                                        </p:cTn>
                                        <p:tgtEl>
                                          <p:spTgt spid="13326"/>
                                        </p:tgtEl>
                                        <p:attrNameLst>
                                          <p:attrName>style.visibility</p:attrName>
                                        </p:attrNameLst>
                                      </p:cBhvr>
                                      <p:to>
                                        <p:strVal val="visible"/>
                                      </p:to>
                                    </p:set>
                                    <p:animEffect transition="in" filter="blinds(horizontal)">
                                      <p:cBhvr>
                                        <p:cTn id="19" dur="500"/>
                                        <p:tgtEl>
                                          <p:spTgt spid="13326"/>
                                        </p:tgtEl>
                                      </p:cBhvr>
                                    </p:animEffect>
                                  </p:childTnLst>
                                  <p:subTnLst>
                                    <p:animClr clrSpc="rgb" dir="cw">
                                      <p:cBhvr override="childStyle">
                                        <p:cTn dur="1" fill="hold" display="0" masterRel="nextClick" afterEffect="1"/>
                                        <p:tgtEl>
                                          <p:spTgt spid="13326"/>
                                        </p:tgtEl>
                                        <p:attrNameLst>
                                          <p:attrName>ppt_c</p:attrName>
                                        </p:attrNameLst>
                                      </p:cBhvr>
                                      <p:to>
                                        <a:srgbClr val="FF0066"/>
                                      </p:to>
                                    </p:animClr>
                                  </p:subTnLst>
                                </p:cTn>
                              </p:par>
                              <p:par>
                                <p:cTn id="20" presetID="3" presetClass="entr" presetSubtype="10" fill="hold" nodeType="withEffect">
                                  <p:stCondLst>
                                    <p:cond delay="0"/>
                                  </p:stCondLst>
                                  <p:childTnLst>
                                    <p:set>
                                      <p:cBhvr>
                                        <p:cTn id="21" dur="1" fill="hold">
                                          <p:stCondLst>
                                            <p:cond delay="0"/>
                                          </p:stCondLst>
                                        </p:cTn>
                                        <p:tgtEl>
                                          <p:spTgt spid="13327"/>
                                        </p:tgtEl>
                                        <p:attrNameLst>
                                          <p:attrName>style.visibility</p:attrName>
                                        </p:attrNameLst>
                                      </p:cBhvr>
                                      <p:to>
                                        <p:strVal val="visible"/>
                                      </p:to>
                                    </p:set>
                                    <p:animEffect transition="in" filter="blinds(horizontal)">
                                      <p:cBhvr>
                                        <p:cTn id="22" dur="500"/>
                                        <p:tgtEl>
                                          <p:spTgt spid="13327"/>
                                        </p:tgtEl>
                                      </p:cBhvr>
                                    </p:animEffect>
                                  </p:childTnLst>
                                  <p:subTnLst>
                                    <p:animClr clrSpc="rgb" dir="cw">
                                      <p:cBhvr override="childStyle">
                                        <p:cTn dur="1" fill="hold" display="0" masterRel="nextClick" afterEffect="1"/>
                                        <p:tgtEl>
                                          <p:spTgt spid="13327"/>
                                        </p:tgtEl>
                                        <p:attrNameLst>
                                          <p:attrName>ppt_c</p:attrName>
                                        </p:attrNameLst>
                                      </p:cBhvr>
                                      <p:to>
                                        <a:srgbClr val="FF0066"/>
                                      </p:to>
                                    </p:animClr>
                                  </p:subTnLst>
                                </p:cTn>
                              </p:par>
                              <p:par>
                                <p:cTn id="23" presetID="3" presetClass="entr" presetSubtype="10" fill="hold" grpId="0" nodeType="withEffect">
                                  <p:stCondLst>
                                    <p:cond delay="0"/>
                                  </p:stCondLst>
                                  <p:childTnLst>
                                    <p:set>
                                      <p:cBhvr>
                                        <p:cTn id="24" dur="1" fill="hold">
                                          <p:stCondLst>
                                            <p:cond delay="0"/>
                                          </p:stCondLst>
                                        </p:cTn>
                                        <p:tgtEl>
                                          <p:spTgt spid="13329"/>
                                        </p:tgtEl>
                                        <p:attrNameLst>
                                          <p:attrName>style.visibility</p:attrName>
                                        </p:attrNameLst>
                                      </p:cBhvr>
                                      <p:to>
                                        <p:strVal val="visible"/>
                                      </p:to>
                                    </p:set>
                                    <p:animEffect transition="in" filter="blinds(horizontal)">
                                      <p:cBhvr>
                                        <p:cTn id="25" dur="500"/>
                                        <p:tgtEl>
                                          <p:spTgt spid="13329"/>
                                        </p:tgtEl>
                                      </p:cBhvr>
                                    </p:animEffect>
                                  </p:childTnLst>
                                  <p:subTnLst>
                                    <p:animClr clrSpc="rgb" dir="cw">
                                      <p:cBhvr override="childStyle">
                                        <p:cTn dur="1" fill="hold" display="0" masterRel="nextClick" afterEffect="1"/>
                                        <p:tgtEl>
                                          <p:spTgt spid="13329"/>
                                        </p:tgtEl>
                                        <p:attrNameLst>
                                          <p:attrName>ppt_c</p:attrName>
                                        </p:attrNameLst>
                                      </p:cBhvr>
                                      <p:to>
                                        <a:srgbClr val="FF0066"/>
                                      </p:to>
                                    </p:animClr>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500"/>
                                        <p:tgtEl>
                                          <p:spTgt spid="21"/>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arn(inVertical)">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21"/>
                                        </p:tgtEl>
                                      </p:cBhvr>
                                    </p:animEffect>
                                    <p:set>
                                      <p:cBhvr>
                                        <p:cTn id="59" dur="1" fill="hold">
                                          <p:stCondLst>
                                            <p:cond delay="499"/>
                                          </p:stCondLst>
                                        </p:cTn>
                                        <p:tgtEl>
                                          <p:spTgt spid="21"/>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9" grpId="0"/>
      <p:bldP spid="13330" grpId="0" autoUpdateAnimBg="0"/>
      <p:bldP spid="18" grpId="0" animBg="1"/>
      <p:bldP spid="18" grpId="1" animBg="1"/>
      <p:bldP spid="19" grpId="0"/>
      <p:bldP spid="19" grpId="1"/>
      <p:bldP spid="20" grpId="0" animBg="1"/>
      <p:bldP spid="20" grpId="1" animBg="1"/>
      <p:bldP spid="21" grpId="0"/>
      <p:bldP spid="21" grpId="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CA9725B0-34AC-45A5-97DF-FABA41A75B99}"/>
              </a:ext>
            </a:extLst>
          </p:cNvPr>
          <p:cNvSpPr/>
          <p:nvPr/>
        </p:nvSpPr>
        <p:spPr>
          <a:xfrm>
            <a:off x="528320" y="98299"/>
            <a:ext cx="7344505" cy="76378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11EAA38E-45AF-4C08-8D0D-FCFF9B79C1B1}"/>
              </a:ext>
            </a:extLst>
          </p:cNvPr>
          <p:cNvSpPr/>
          <p:nvPr/>
        </p:nvSpPr>
        <p:spPr>
          <a:xfrm>
            <a:off x="67700" y="56312"/>
            <a:ext cx="921240" cy="911552"/>
          </a:xfrm>
          <a:prstGeom prst="ellipse">
            <a:avLst/>
          </a:prstGeom>
          <a:solidFill>
            <a:srgbClr val="7030A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2</a:t>
            </a:r>
            <a:endParaRPr lang="en-US" sz="60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7E57C80D-C37A-4A9D-992B-0DC1EECA6C8D}"/>
              </a:ext>
            </a:extLst>
          </p:cNvPr>
          <p:cNvSpPr txBox="1"/>
          <p:nvPr/>
        </p:nvSpPr>
        <p:spPr>
          <a:xfrm>
            <a:off x="1117514" y="187801"/>
            <a:ext cx="10511574"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Độ muối, nhiệt độ của n</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ớc biển</a:t>
            </a:r>
          </a:p>
        </p:txBody>
      </p:sp>
      <p:sp>
        <p:nvSpPr>
          <p:cNvPr id="6" name="Rectangle 5">
            <a:extLst>
              <a:ext uri="{FF2B5EF4-FFF2-40B4-BE49-F238E27FC236}">
                <a16:creationId xmlns:a16="http://schemas.microsoft.com/office/drawing/2014/main" xmlns="" id="{29CA272E-1F97-4630-AE88-09C3C15067DD}"/>
              </a:ext>
            </a:extLst>
          </p:cNvPr>
          <p:cNvSpPr/>
          <p:nvPr/>
        </p:nvSpPr>
        <p:spPr>
          <a:xfrm>
            <a:off x="582578" y="1057366"/>
            <a:ext cx="2618208" cy="76378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Arial" panose="020B0604020202020204" pitchFamily="34" charset="0"/>
                <a:cs typeface="Arial" panose="020B0604020202020204" pitchFamily="34" charset="0"/>
              </a:rPr>
              <a:t>a, Độ muối</a:t>
            </a:r>
          </a:p>
        </p:txBody>
      </p:sp>
      <p:sp>
        <p:nvSpPr>
          <p:cNvPr id="15" name="Text Box 26">
            <a:extLst>
              <a:ext uri="{FF2B5EF4-FFF2-40B4-BE49-F238E27FC236}">
                <a16:creationId xmlns:a16="http://schemas.microsoft.com/office/drawing/2014/main" xmlns="" id="{1D773670-549F-41A4-B6D9-302BF2B93646}"/>
              </a:ext>
            </a:extLst>
          </p:cNvPr>
          <p:cNvSpPr txBox="1">
            <a:spLocks noChangeArrowheads="1"/>
          </p:cNvSpPr>
          <p:nvPr/>
        </p:nvSpPr>
        <p:spPr bwMode="auto">
          <a:xfrm>
            <a:off x="988939" y="2216654"/>
            <a:ext cx="1016461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4400" b="1">
                <a:solidFill>
                  <a:srgbClr val="002060"/>
                </a:solidFill>
                <a:latin typeface="Arial" panose="020B0604020202020204" pitchFamily="34" charset="0"/>
                <a:cs typeface="Arial" panose="020B0604020202020204" pitchFamily="34" charset="0"/>
              </a:rPr>
              <a:t>- Độ muối trung bình 35</a:t>
            </a:r>
            <a:r>
              <a:rPr lang="en-US" altLang="en-US" sz="4400" b="1" baseline="30000">
                <a:solidFill>
                  <a:srgbClr val="002060"/>
                </a:solidFill>
                <a:latin typeface="Arial" panose="020B0604020202020204" pitchFamily="34" charset="0"/>
                <a:cs typeface="Arial" panose="020B0604020202020204" pitchFamily="34" charset="0"/>
              </a:rPr>
              <a:t>0</a:t>
            </a:r>
            <a:r>
              <a:rPr lang="en-US" altLang="en-US" sz="4400" b="1">
                <a:solidFill>
                  <a:srgbClr val="002060"/>
                </a:solidFill>
                <a:latin typeface="Arial" panose="020B0604020202020204" pitchFamily="34" charset="0"/>
                <a:cs typeface="Arial" panose="020B0604020202020204" pitchFamily="34" charset="0"/>
              </a:rPr>
              <a:t>/</a:t>
            </a:r>
            <a:r>
              <a:rPr lang="en-US" altLang="en-US" sz="4400" b="1" baseline="-25000">
                <a:solidFill>
                  <a:srgbClr val="002060"/>
                </a:solidFill>
                <a:latin typeface="Arial" panose="020B0604020202020204" pitchFamily="34" charset="0"/>
                <a:cs typeface="Arial" panose="020B0604020202020204" pitchFamily="34" charset="0"/>
              </a:rPr>
              <a:t>00</a:t>
            </a:r>
            <a:endParaRPr lang="en-US" altLang="en-US" sz="4400" b="1">
              <a:solidFill>
                <a:srgbClr val="002060"/>
              </a:solidFill>
              <a:latin typeface="Arial" panose="020B0604020202020204" pitchFamily="34" charset="0"/>
              <a:cs typeface="Arial" panose="020B0604020202020204" pitchFamily="34" charset="0"/>
            </a:endParaRPr>
          </a:p>
        </p:txBody>
      </p:sp>
      <p:pic>
        <p:nvPicPr>
          <p:cNvPr id="22" name="Picture 21" descr="book9">
            <a:extLst>
              <a:ext uri="{FF2B5EF4-FFF2-40B4-BE49-F238E27FC236}">
                <a16:creationId xmlns:a16="http://schemas.microsoft.com/office/drawing/2014/main" xmlns="" id="{EF6617F9-CB2B-4773-A5B2-7FB19E73130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701" y="2092076"/>
            <a:ext cx="921240" cy="50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26">
            <a:extLst>
              <a:ext uri="{FF2B5EF4-FFF2-40B4-BE49-F238E27FC236}">
                <a16:creationId xmlns:a16="http://schemas.microsoft.com/office/drawing/2014/main" xmlns="" id="{97C1531B-1B8D-4154-A6F5-CB4FE3A46B5A}"/>
              </a:ext>
            </a:extLst>
          </p:cNvPr>
          <p:cNvSpPr txBox="1">
            <a:spLocks noChangeArrowheads="1"/>
          </p:cNvSpPr>
          <p:nvPr/>
        </p:nvSpPr>
        <p:spPr bwMode="auto">
          <a:xfrm>
            <a:off x="988939" y="3336478"/>
            <a:ext cx="1133419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6000" b="1">
                <a:solidFill>
                  <a:srgbClr val="002060"/>
                </a:solidFill>
                <a:latin typeface="Arial" panose="020B0604020202020204" pitchFamily="34" charset="0"/>
                <a:cs typeface="Arial" panose="020B0604020202020204" pitchFamily="34" charset="0"/>
              </a:rPr>
              <a:t>- Độ muối của n</a:t>
            </a:r>
            <a:r>
              <a:rPr lang="vi-VN" altLang="en-US" sz="6000" b="1">
                <a:solidFill>
                  <a:srgbClr val="002060"/>
                </a:solidFill>
                <a:latin typeface="Arial" panose="020B0604020202020204" pitchFamily="34" charset="0"/>
                <a:cs typeface="Arial" panose="020B0604020202020204" pitchFamily="34" charset="0"/>
              </a:rPr>
              <a:t>ư</a:t>
            </a:r>
            <a:r>
              <a:rPr lang="en-US" altLang="en-US" sz="6000" b="1">
                <a:solidFill>
                  <a:srgbClr val="002060"/>
                </a:solidFill>
                <a:latin typeface="Arial" panose="020B0604020202020204" pitchFamily="34" charset="0"/>
                <a:cs typeface="Arial" panose="020B0604020202020204" pitchFamily="34" charset="0"/>
              </a:rPr>
              <a:t>ớc trong các vùng biển không giống nhau</a:t>
            </a:r>
          </a:p>
        </p:txBody>
      </p:sp>
    </p:spTree>
    <p:extLst>
      <p:ext uri="{BB962C8B-B14F-4D97-AF65-F5344CB8AC3E}">
        <p14:creationId xmlns:p14="http://schemas.microsoft.com/office/powerpoint/2010/main" val="63524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5" name="Group 5">
            <a:extLst>
              <a:ext uri="{FF2B5EF4-FFF2-40B4-BE49-F238E27FC236}">
                <a16:creationId xmlns:a16="http://schemas.microsoft.com/office/drawing/2014/main" xmlns="" id="{843B26FC-8C86-4100-9808-003EEF031E4C}"/>
              </a:ext>
            </a:extLst>
          </p:cNvPr>
          <p:cNvGrpSpPr>
            <a:grpSpLocks/>
          </p:cNvGrpSpPr>
          <p:nvPr/>
        </p:nvGrpSpPr>
        <p:grpSpPr bwMode="auto">
          <a:xfrm>
            <a:off x="6453838" y="81380"/>
            <a:ext cx="5189522" cy="4714140"/>
            <a:chOff x="3661" y="2342"/>
            <a:chExt cx="2154" cy="1770"/>
          </a:xfrm>
        </p:grpSpPr>
        <p:graphicFrame>
          <p:nvGraphicFramePr>
            <p:cNvPr id="15366" name="Object 6">
              <a:extLst>
                <a:ext uri="{FF2B5EF4-FFF2-40B4-BE49-F238E27FC236}">
                  <a16:creationId xmlns:a16="http://schemas.microsoft.com/office/drawing/2014/main" xmlns="" id="{077C4F44-09CB-4271-8951-2AB291833CDA}"/>
                </a:ext>
              </a:extLst>
            </p:cNvPr>
            <p:cNvGraphicFramePr>
              <a:graphicFrameLocks noChangeAspect="1"/>
            </p:cNvGraphicFramePr>
            <p:nvPr>
              <p:extLst>
                <p:ext uri="{D42A27DB-BD31-4B8C-83A1-F6EECF244321}">
                  <p14:modId xmlns:p14="http://schemas.microsoft.com/office/powerpoint/2010/main" val="2914172768"/>
                </p:ext>
              </p:extLst>
            </p:nvPr>
          </p:nvGraphicFramePr>
          <p:xfrm>
            <a:off x="3661" y="2342"/>
            <a:ext cx="2154" cy="1770"/>
          </p:xfrm>
          <a:graphic>
            <a:graphicData uri="http://schemas.openxmlformats.org/presentationml/2006/ole">
              <mc:AlternateContent xmlns:mc="http://schemas.openxmlformats.org/markup-compatibility/2006">
                <mc:Choice xmlns:v="urn:schemas-microsoft-com:vml" Requires="v">
                  <p:oleObj spid="_x0000_s1040" name="Bitmap Image" r:id="rId4" imgW="2723810" imgH="2238687" progId="Paint.Picture">
                    <p:embed/>
                  </p:oleObj>
                </mc:Choice>
                <mc:Fallback>
                  <p:oleObj name="Bitmap Image" r:id="rId4" imgW="2723810" imgH="2238687" progId="Paint.Picture">
                    <p:embed/>
                    <p:pic>
                      <p:nvPicPr>
                        <p:cNvPr id="15366" name="Object 6">
                          <a:extLst>
                            <a:ext uri="{FF2B5EF4-FFF2-40B4-BE49-F238E27FC236}">
                              <a16:creationId xmlns:a16="http://schemas.microsoft.com/office/drawing/2014/main" xmlns="" id="{077C4F44-09CB-4271-8951-2AB291833C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1" y="2342"/>
                          <a:ext cx="2154" cy="1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7" name="Text Box 7">
              <a:extLst>
                <a:ext uri="{FF2B5EF4-FFF2-40B4-BE49-F238E27FC236}">
                  <a16:creationId xmlns:a16="http://schemas.microsoft.com/office/drawing/2014/main" xmlns="" id="{484572E4-210E-4702-BDBB-65255F8DE64B}"/>
                </a:ext>
              </a:extLst>
            </p:cNvPr>
            <p:cNvSpPr txBox="1">
              <a:spLocks noChangeArrowheads="1"/>
            </p:cNvSpPr>
            <p:nvPr/>
          </p:nvSpPr>
          <p:spPr bwMode="auto">
            <a:xfrm>
              <a:off x="4692" y="3600"/>
              <a:ext cx="396"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400" b="1">
                  <a:solidFill>
                    <a:srgbClr val="FF3300"/>
                  </a:solidFill>
                  <a:latin typeface="VNI-Times" pitchFamily="2" charset="0"/>
                </a:rPr>
                <a:t>Ban tich</a:t>
              </a:r>
            </a:p>
          </p:txBody>
        </p:sp>
      </p:grpSp>
      <p:grpSp>
        <p:nvGrpSpPr>
          <p:cNvPr id="15368" name="Group 8">
            <a:extLst>
              <a:ext uri="{FF2B5EF4-FFF2-40B4-BE49-F238E27FC236}">
                <a16:creationId xmlns:a16="http://schemas.microsoft.com/office/drawing/2014/main" xmlns="" id="{3C363581-B8CC-4614-911A-0FB7AB056FFE}"/>
              </a:ext>
            </a:extLst>
          </p:cNvPr>
          <p:cNvGrpSpPr>
            <a:grpSpLocks/>
          </p:cNvGrpSpPr>
          <p:nvPr/>
        </p:nvGrpSpPr>
        <p:grpSpPr bwMode="auto">
          <a:xfrm>
            <a:off x="821197" y="81380"/>
            <a:ext cx="6032867" cy="5331108"/>
            <a:chOff x="5514" y="1584"/>
            <a:chExt cx="3239" cy="2117"/>
          </a:xfrm>
        </p:grpSpPr>
        <p:pic>
          <p:nvPicPr>
            <p:cNvPr id="15369" name="Picture 9">
              <a:extLst>
                <a:ext uri="{FF2B5EF4-FFF2-40B4-BE49-F238E27FC236}">
                  <a16:creationId xmlns:a16="http://schemas.microsoft.com/office/drawing/2014/main" xmlns="" id="{6B808789-5879-460D-91A6-C908E25CC8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4" y="1584"/>
              <a:ext cx="2832" cy="1872"/>
            </a:xfrm>
            <a:prstGeom prst="rect">
              <a:avLst/>
            </a:prstGeom>
            <a:noFill/>
            <a:ln w="571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15370" name="Text Box 10">
              <a:extLst>
                <a:ext uri="{FF2B5EF4-FFF2-40B4-BE49-F238E27FC236}">
                  <a16:creationId xmlns:a16="http://schemas.microsoft.com/office/drawing/2014/main" xmlns="" id="{004EBAA2-EB42-409F-910F-8549D678BBD0}"/>
                </a:ext>
              </a:extLst>
            </p:cNvPr>
            <p:cNvSpPr txBox="1">
              <a:spLocks noChangeArrowheads="1"/>
            </p:cNvSpPr>
            <p:nvPr/>
          </p:nvSpPr>
          <p:spPr bwMode="auto">
            <a:xfrm>
              <a:off x="7265" y="3493"/>
              <a:ext cx="1488" cy="208"/>
            </a:xfrm>
            <a:prstGeom prst="rect">
              <a:avLst/>
            </a:prstGeom>
            <a:ln w="5715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i="1">
                  <a:solidFill>
                    <a:srgbClr val="0070C0"/>
                  </a:solidFill>
                  <a:latin typeface="Arial" panose="020B0604020202020204" pitchFamily="34" charset="0"/>
                  <a:cs typeface="Arial" panose="020B0604020202020204" pitchFamily="34" charset="0"/>
                </a:rPr>
                <a:t>Biển Ban tich</a:t>
              </a:r>
            </a:p>
          </p:txBody>
        </p:sp>
      </p:grpSp>
      <p:sp>
        <p:nvSpPr>
          <p:cNvPr id="15371" name="Text Box 11">
            <a:extLst>
              <a:ext uri="{FF2B5EF4-FFF2-40B4-BE49-F238E27FC236}">
                <a16:creationId xmlns:a16="http://schemas.microsoft.com/office/drawing/2014/main" xmlns="" id="{D20C38DB-FE8D-4071-A3CD-B30A09AEBD26}"/>
              </a:ext>
            </a:extLst>
          </p:cNvPr>
          <p:cNvSpPr txBox="1">
            <a:spLocks noChangeArrowheads="1"/>
          </p:cNvSpPr>
          <p:nvPr/>
        </p:nvSpPr>
        <p:spPr bwMode="auto">
          <a:xfrm>
            <a:off x="975250" y="5473005"/>
            <a:ext cx="10668110" cy="1384995"/>
          </a:xfrm>
          <a:prstGeom prst="rect">
            <a:avLst/>
          </a:prstGeom>
          <a:solidFill>
            <a:schemeClr val="bg1"/>
          </a:solidFill>
          <a:ln w="57150"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b="1">
                <a:latin typeface="Arial" panose="020B0604020202020204" pitchFamily="34" charset="0"/>
                <a:cs typeface="Arial" panose="020B0604020202020204" pitchFamily="34" charset="0"/>
              </a:rPr>
              <a:t>Biển  Ban – tích ở châu Âu là biển có độ mặn thấp nhất vì ở đây có nhiều sương mù, nước ít bốc hơi mà lượng sông ngòi đổ vào lại rất lớn, có nơi độ mặn chỉ đạt 32‰</a:t>
            </a:r>
          </a:p>
        </p:txBody>
      </p:sp>
    </p:spTree>
  </p:cSld>
  <p:clrMapOvr>
    <a:masterClrMapping/>
  </p:clrMapOvr>
  <p:transition>
    <p:sndAc>
      <p:stSnd>
        <p:snd r:embed="rId3" name="chimes.wav"/>
      </p:stSnd>
    </p:sndAc>
  </p:transition>
</p:sld>
</file>

<file path=ppt/tags/tag1.xml><?xml version="1.0" encoding="utf-8"?>
<p:tagLst xmlns:a="http://schemas.openxmlformats.org/drawingml/2006/main" xmlns:r="http://schemas.openxmlformats.org/officeDocument/2006/relationships" xmlns:p="http://schemas.openxmlformats.org/presentationml/2006/main">
  <p:tag name="INKNOELEADERBOARD" val="-15367804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1633</TotalTime>
  <Words>1286</Words>
  <Application>Microsoft Office PowerPoint</Application>
  <PresentationFormat>Custom</PresentationFormat>
  <Paragraphs>171</Paragraphs>
  <Slides>23</Slides>
  <Notes>12</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Sclaptoplc</cp:lastModifiedBy>
  <cp:revision>50</cp:revision>
  <dcterms:created xsi:type="dcterms:W3CDTF">2021-07-31T08:56:03Z</dcterms:created>
  <dcterms:modified xsi:type="dcterms:W3CDTF">2021-08-15T11:17:31Z</dcterms:modified>
</cp:coreProperties>
</file>