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87" r:id="rId2"/>
    <p:sldId id="388" r:id="rId3"/>
    <p:sldId id="270" r:id="rId4"/>
    <p:sldId id="389" r:id="rId5"/>
    <p:sldId id="272" r:id="rId6"/>
    <p:sldId id="273" r:id="rId7"/>
    <p:sldId id="390" r:id="rId8"/>
    <p:sldId id="260" r:id="rId9"/>
    <p:sldId id="271" r:id="rId10"/>
    <p:sldId id="349" r:id="rId11"/>
    <p:sldId id="322" r:id="rId12"/>
    <p:sldId id="360" r:id="rId13"/>
    <p:sldId id="329" r:id="rId14"/>
    <p:sldId id="350" r:id="rId15"/>
    <p:sldId id="356" r:id="rId16"/>
    <p:sldId id="355" r:id="rId17"/>
    <p:sldId id="357" r:id="rId18"/>
    <p:sldId id="353" r:id="rId19"/>
    <p:sldId id="358" r:id="rId20"/>
    <p:sldId id="354" r:id="rId21"/>
    <p:sldId id="359" r:id="rId22"/>
    <p:sldId id="391" r:id="rId23"/>
    <p:sldId id="352" r:id="rId24"/>
    <p:sldId id="323" r:id="rId25"/>
    <p:sldId id="452" r:id="rId26"/>
    <p:sldId id="453" r:id="rId27"/>
    <p:sldId id="454" r:id="rId28"/>
    <p:sldId id="256" r:id="rId29"/>
    <p:sldId id="455" r:id="rId30"/>
    <p:sldId id="456" r:id="rId31"/>
    <p:sldId id="345" r:id="rId32"/>
    <p:sldId id="317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613"/>
    <a:srgbClr val="0CFC5C"/>
    <a:srgbClr val="A1FD0B"/>
    <a:srgbClr val="6AF1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1" autoAdjust="0"/>
    <p:restoredTop sz="89785" autoAdjust="0"/>
  </p:normalViewPr>
  <p:slideViewPr>
    <p:cSldViewPr snapToGrid="0">
      <p:cViewPr varScale="1">
        <p:scale>
          <a:sx n="73" d="100"/>
          <a:sy n="73" d="100"/>
        </p:scale>
        <p:origin x="5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77A0-0AB8-47B2-9B86-1D960C492AE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616D3-B114-4CF2-9396-C474E8FB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VÔ THIÊN THẦN LÀ ĐẾN SLIDE BÀI MỚI NHÉ THẦY CÔ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 sự khác nhau về khí hậu trên Trái Đất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23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Đới nóng: cây cối rậm rạp xanh tốt, thành phần loài phong phú, từ cây cỏ, dây leo, cộng sinh, kí sinh và cây thân gỗ lớn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A616D3-B114-4CF2-9396-C474E8FB6F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7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7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5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1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57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97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4FB0-7A36-42D6-8FE9-45313374A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84CF9-8747-4FF1-9842-B92268A09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8BD8-BDD3-44CC-AE75-C76C1D703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CA257-8C14-4A59-89F5-13DCDBB4F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A2337-8F25-4E90-B167-0A67AE6A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23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36A1-AB6E-4068-8FC4-9C7630F20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7186E-A900-46F3-9252-19A38A186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D624B-2D39-4E9F-80DC-B52611D4B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850F5-0C6E-4B63-B5C7-09F78C54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53415-8BF9-4260-84E0-89B614AC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D821F-B9F9-4992-9644-E3C9C0F4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0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E5BBB-605E-41F8-B59C-9F23DA54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6C155-5127-43A3-B303-5AAA8A72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109D2-F361-4C91-A62A-A03C4403D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56560-D63D-43AB-964E-E1C859722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221B7-B99F-4016-841C-1A91E8D64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EABAA-099F-41DA-B8A2-FDEE1712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2F847-8CE1-4023-ABCC-4F001A6F3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C9B516-9546-4B12-A956-A3EECE890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8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6A588-0DBB-48C4-8A8E-8260671CF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3D973-6827-4003-A439-C70B74E0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B1DDAA-AAE6-429C-9AD0-1EAD1CC9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CFA4A-18EF-4C14-ADFB-37203E6A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13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CD7E3-1BF5-4767-B0CF-3FCC6DEC5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B8907-DF6E-41CB-9969-EFBB61D3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B61D0-921F-4379-93B8-E64E0E2E8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70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C3F90-8DA4-4049-A2EA-4C1502263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57A5-B52A-4125-85B9-793608B65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86349-387E-43B9-9C51-64329DB52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C59475-E2AB-4C14-9FC1-84821900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6DE4C-8BDF-483D-A0EE-FC4136DF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0FAE6-866F-4A56-8F23-4D41E346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55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B5778-B374-4209-998D-A5C9C43C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2570C2-CB31-49F7-B407-1C36AC84E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AEDD0-F956-477C-8238-70322A9F6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6C1F3-299D-4CD9-B5C5-B4214EF02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CB37D-479E-4BD9-8AA6-210F53B6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2D811-7C91-4005-AA17-0998AE85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645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0DA3-E254-4745-8DFC-052E0E3D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352FF5-A190-481D-A33F-2AD2CA818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30FB-A50E-4E83-87EA-89178B24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CBB8-D7EC-4B6C-AA8F-E55452D39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C037B-03A8-4DBD-AC2A-69251980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2483BF-97C0-411A-82E2-99138563C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66AB7-5EC3-4F0D-B894-BA1F5841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FF203-1201-4158-9819-09863891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468F7-69C8-49D1-B639-EA4F6A7A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8E275-19BF-4B2B-8702-BD784B39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3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01CDF-FCAB-4714-B384-30E002C48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D8DCB-5F4F-4197-B47A-66702870A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5DF6F-9434-45D3-9D66-7EDCC18E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AD593-8F82-4A0F-A923-346DE6AD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9E201-D2E5-4D67-A1FD-26FBB75D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7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6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85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5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4FFE-0D36-4A70-8909-96FBBECEC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9B3AF-6037-4F8D-B11B-DA0017F6A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37CF1-4A49-496B-B123-0E9795CD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A9D74-45FE-4A8F-A848-A7744109F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01DC9-6046-4581-A96E-AEDDB270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30000-BDD5-4433-8319-277B00CB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6D0D-D16A-4135-ADD6-EF3656057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8CE4C-B763-46CC-8063-E23D89573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57DFE-CAEF-403F-A2DC-C5ED726A47B1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951A0-D4B8-45BA-9F39-89B0DA17E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12774-9D51-40EC-A79D-93CB276C9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BB140-9D1B-4F52-9B68-7D779870C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7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9" r:id="rId3"/>
    <p:sldLayoutId id="2147483668" r:id="rId4"/>
    <p:sldLayoutId id="2147483650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5.xml"/><Relationship Id="rId7" Type="http://schemas.openxmlformats.org/officeDocument/2006/relationships/slide" Target="slide2.xml"/><Relationship Id="rId12" Type="http://schemas.openxmlformats.org/officeDocument/2006/relationships/slide" Target="slide4.xml"/><Relationship Id="rId17" Type="http://schemas.openxmlformats.org/officeDocument/2006/relationships/image" Target="../media/image6.png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slide" Target="slide6.xml"/><Relationship Id="rId5" Type="http://schemas.openxmlformats.org/officeDocument/2006/relationships/image" Target="../media/image1.png"/><Relationship Id="rId15" Type="http://schemas.openxmlformats.org/officeDocument/2006/relationships/image" Target="../media/image4.gif"/><Relationship Id="rId10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slide" Target="slide9.xml"/><Relationship Id="rId14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18" Type="http://schemas.openxmlformats.org/officeDocument/2006/relationships/image" Target="../media/image43.gif"/><Relationship Id="rId3" Type="http://schemas.openxmlformats.org/officeDocument/2006/relationships/slide" Target="slide26.xml"/><Relationship Id="rId7" Type="http://schemas.openxmlformats.org/officeDocument/2006/relationships/image" Target="../media/image35.png"/><Relationship Id="rId12" Type="http://schemas.openxmlformats.org/officeDocument/2006/relationships/slide" Target="slide29.xml"/><Relationship Id="rId17" Type="http://schemas.openxmlformats.org/officeDocument/2006/relationships/image" Target="../media/image42.png"/><Relationship Id="rId2" Type="http://schemas.openxmlformats.org/officeDocument/2006/relationships/image" Target="../media/image32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slide" Target="slide30.xml"/><Relationship Id="rId10" Type="http://schemas.openxmlformats.org/officeDocument/2006/relationships/image" Target="../media/image37.png"/><Relationship Id="rId19" Type="http://schemas.openxmlformats.org/officeDocument/2006/relationships/slide" Target="slide12.xml"/><Relationship Id="rId4" Type="http://schemas.openxmlformats.org/officeDocument/2006/relationships/image" Target="../media/image33.png"/><Relationship Id="rId9" Type="http://schemas.openxmlformats.org/officeDocument/2006/relationships/slide" Target="slide28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.gif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12" Type="http://schemas.openxmlformats.org/officeDocument/2006/relationships/image" Target="../media/image4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48.gif"/><Relationship Id="rId5" Type="http://schemas.openxmlformats.org/officeDocument/2006/relationships/image" Target="../media/image33.png"/><Relationship Id="rId15" Type="http://schemas.openxmlformats.org/officeDocument/2006/relationships/image" Target="../media/image50.gif"/><Relationship Id="rId10" Type="http://schemas.openxmlformats.org/officeDocument/2006/relationships/image" Target="../media/image47.gif"/><Relationship Id="rId4" Type="http://schemas.openxmlformats.org/officeDocument/2006/relationships/image" Target="../media/image44.png"/><Relationship Id="rId9" Type="http://schemas.openxmlformats.org/officeDocument/2006/relationships/image" Target="../media/image46.gif"/><Relationship Id="rId1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7.gif"/><Relationship Id="rId5" Type="http://schemas.openxmlformats.org/officeDocument/2006/relationships/image" Target="../media/image50.gif"/><Relationship Id="rId15" Type="http://schemas.openxmlformats.org/officeDocument/2006/relationships/image" Target="../media/image4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7.gif"/><Relationship Id="rId5" Type="http://schemas.openxmlformats.org/officeDocument/2006/relationships/image" Target="../media/image50.gif"/><Relationship Id="rId15" Type="http://schemas.openxmlformats.org/officeDocument/2006/relationships/image" Target="../media/image4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7.gif"/><Relationship Id="rId5" Type="http://schemas.openxmlformats.org/officeDocument/2006/relationships/image" Target="../media/image50.gif"/><Relationship Id="rId15" Type="http://schemas.openxmlformats.org/officeDocument/2006/relationships/image" Target="../media/image4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4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7.gif"/><Relationship Id="rId5" Type="http://schemas.openxmlformats.org/officeDocument/2006/relationships/image" Target="../media/image50.gif"/><Relationship Id="rId15" Type="http://schemas.openxmlformats.org/officeDocument/2006/relationships/image" Target="../media/image4.gif"/><Relationship Id="rId10" Type="http://schemas.openxmlformats.org/officeDocument/2006/relationships/image" Target="../media/image46.gif"/><Relationship Id="rId4" Type="http://schemas.openxmlformats.org/officeDocument/2006/relationships/image" Target="../media/image44.png"/><Relationship Id="rId9" Type="http://schemas.openxmlformats.org/officeDocument/2006/relationships/slide" Target="slide25.xml"/><Relationship Id="rId1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4" y="105560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lang="vi-VN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ờng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528610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9DFD9E3-1A6D-429B-8FEB-04D474C00E76}"/>
                </a:ext>
              </a:extLst>
            </p:cNvPr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195157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3693073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697240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ounded Rectangle 35">
            <a:hlinkClick r:id="rId11" action="ppaction://hlinksldjump"/>
            <a:extLst>
              <a:ext uri="{FF2B5EF4-FFF2-40B4-BE49-F238E27FC236}">
                <a16:creationId xmlns:a16="http://schemas.microsoft.com/office/drawing/2014/main" id="{864A9371-2ECF-44D3-B427-0B5272AD177B}"/>
              </a:ext>
            </a:extLst>
          </p:cNvPr>
          <p:cNvSpPr/>
          <p:nvPr/>
        </p:nvSpPr>
        <p:spPr>
          <a:xfrm>
            <a:off x="2195157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Rounded Rectangle 36">
            <a:hlinkClick r:id="rId12" action="ppaction://hlinksldjump"/>
            <a:extLst>
              <a:ext uri="{FF2B5EF4-FFF2-40B4-BE49-F238E27FC236}">
                <a16:creationId xmlns:a16="http://schemas.microsoft.com/office/drawing/2014/main" id="{4E82D49F-0B78-433A-9986-30C422BEBAF1}"/>
              </a:ext>
            </a:extLst>
          </p:cNvPr>
          <p:cNvSpPr/>
          <p:nvPr/>
        </p:nvSpPr>
        <p:spPr>
          <a:xfrm>
            <a:off x="3693073" y="473436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4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0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9DD096-1307-4B3A-8AC7-99B3CCBD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60" t="26852" r="7864" b="32922"/>
          <a:stretch/>
        </p:blipFill>
        <p:spPr>
          <a:xfrm>
            <a:off x="5655335" y="2143760"/>
            <a:ext cx="6333465" cy="3865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DF3E49-1475-40F9-A23A-BF779F2CE8EE}"/>
              </a:ext>
            </a:extLst>
          </p:cNvPr>
          <p:cNvSpPr txBox="1"/>
          <p:nvPr/>
        </p:nvSpPr>
        <p:spPr>
          <a:xfrm>
            <a:off x="6553907" y="6091535"/>
            <a:ext cx="4815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Sinh vật d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D5C003-85F4-4320-ABBA-A67872DF5C3B}"/>
              </a:ext>
            </a:extLst>
          </p:cNvPr>
          <p:cNvSpPr/>
          <p:nvPr/>
        </p:nvSpPr>
        <p:spPr>
          <a:xfrm>
            <a:off x="652124" y="136586"/>
            <a:ext cx="10717623" cy="8668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D44118-2E47-464A-9C80-7CC9D569298C}"/>
              </a:ext>
            </a:extLst>
          </p:cNvPr>
          <p:cNvSpPr/>
          <p:nvPr/>
        </p:nvSpPr>
        <p:spPr>
          <a:xfrm>
            <a:off x="74423" y="54350"/>
            <a:ext cx="1077438" cy="1066108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EDD90-4EF2-4997-A6B2-86FD75E598BD}"/>
              </a:ext>
            </a:extLst>
          </p:cNvPr>
          <p:cNvSpPr txBox="1"/>
          <p:nvPr/>
        </p:nvSpPr>
        <p:spPr>
          <a:xfrm>
            <a:off x="1231971" y="232281"/>
            <a:ext cx="1041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14B14263-6A1B-4BB1-B104-04C50685A4FC}"/>
              </a:ext>
            </a:extLst>
          </p:cNvPr>
          <p:cNvSpPr/>
          <p:nvPr/>
        </p:nvSpPr>
        <p:spPr>
          <a:xfrm>
            <a:off x="2368627" y="1258105"/>
            <a:ext cx="7381301" cy="536761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92F01-47A7-43D8-9DA1-E05B19029403}"/>
              </a:ext>
            </a:extLst>
          </p:cNvPr>
          <p:cNvSpPr txBox="1"/>
          <p:nvPr/>
        </p:nvSpPr>
        <p:spPr>
          <a:xfrm>
            <a:off x="2815884" y="2354604"/>
            <a:ext cx="64592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dẫn đến sự đa dạng của thế giới sinh vật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đại dương?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F3C4C72-6F5D-442D-B7B2-4F426D6D74C2}"/>
              </a:ext>
            </a:extLst>
          </p:cNvPr>
          <p:cNvSpPr/>
          <p:nvPr/>
        </p:nvSpPr>
        <p:spPr>
          <a:xfrm>
            <a:off x="18390" y="1942304"/>
            <a:ext cx="5636945" cy="365759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DAF75E-76D9-4753-AD68-AE870A0286EF}"/>
              </a:ext>
            </a:extLst>
          </p:cNvPr>
          <p:cNvSpPr txBox="1"/>
          <p:nvPr/>
        </p:nvSpPr>
        <p:spPr>
          <a:xfrm>
            <a:off x="647349" y="2517747"/>
            <a:ext cx="42743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loài sinh vật ở các vùng biển trong đại dương?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38FE4F-9289-47F4-A6AE-C701FA250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61" t="26075" r="6833" b="29333"/>
          <a:stretch/>
        </p:blipFill>
        <p:spPr>
          <a:xfrm>
            <a:off x="932593" y="-58810"/>
            <a:ext cx="10717623" cy="70550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B2407C-5A4E-4E88-A885-F4944A04636E}"/>
              </a:ext>
            </a:extLst>
          </p:cNvPr>
          <p:cNvSpPr txBox="1"/>
          <p:nvPr/>
        </p:nvSpPr>
        <p:spPr>
          <a:xfrm>
            <a:off x="4412276" y="6401420"/>
            <a:ext cx="48158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Sinh vật d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20DCE3-E01B-462B-9135-82A7694C4EFB}"/>
              </a:ext>
            </a:extLst>
          </p:cNvPr>
          <p:cNvCxnSpPr/>
          <p:nvPr/>
        </p:nvCxnSpPr>
        <p:spPr>
          <a:xfrm>
            <a:off x="1231971" y="4608753"/>
            <a:ext cx="10027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0251F9-0C2E-4291-A4E4-5814C8132BED}"/>
              </a:ext>
            </a:extLst>
          </p:cNvPr>
          <p:cNvCxnSpPr/>
          <p:nvPr/>
        </p:nvCxnSpPr>
        <p:spPr>
          <a:xfrm>
            <a:off x="1231971" y="3160860"/>
            <a:ext cx="100274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3AD104C-4D04-45E8-BEAC-FE89458E06E6}"/>
              </a:ext>
            </a:extLst>
          </p:cNvPr>
          <p:cNvCxnSpPr>
            <a:cxnSpLocks/>
          </p:cNvCxnSpPr>
          <p:nvPr/>
        </p:nvCxnSpPr>
        <p:spPr>
          <a:xfrm>
            <a:off x="1151861" y="1957889"/>
            <a:ext cx="10107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4BC51A-B57F-4049-ABBF-33752A44D2EA}"/>
              </a:ext>
            </a:extLst>
          </p:cNvPr>
          <p:cNvCxnSpPr>
            <a:cxnSpLocks/>
          </p:cNvCxnSpPr>
          <p:nvPr/>
        </p:nvCxnSpPr>
        <p:spPr>
          <a:xfrm>
            <a:off x="1151861" y="939611"/>
            <a:ext cx="10107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8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D5C003-85F4-4320-ABBA-A67872DF5C3B}"/>
              </a:ext>
            </a:extLst>
          </p:cNvPr>
          <p:cNvSpPr/>
          <p:nvPr/>
        </p:nvSpPr>
        <p:spPr>
          <a:xfrm>
            <a:off x="652124" y="136586"/>
            <a:ext cx="10717623" cy="8668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D44118-2E47-464A-9C80-7CC9D569298C}"/>
              </a:ext>
            </a:extLst>
          </p:cNvPr>
          <p:cNvSpPr/>
          <p:nvPr/>
        </p:nvSpPr>
        <p:spPr>
          <a:xfrm>
            <a:off x="74423" y="54350"/>
            <a:ext cx="1077438" cy="1066108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EDD90-4EF2-4997-A6B2-86FD75E598BD}"/>
              </a:ext>
            </a:extLst>
          </p:cNvPr>
          <p:cNvSpPr txBox="1"/>
          <p:nvPr/>
        </p:nvSpPr>
        <p:spPr>
          <a:xfrm>
            <a:off x="1231971" y="232281"/>
            <a:ext cx="1041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pic>
        <p:nvPicPr>
          <p:cNvPr id="7" name="Picture 6" descr="book9">
            <a:extLst>
              <a:ext uri="{FF2B5EF4-FFF2-40B4-BE49-F238E27FC236}">
                <a16:creationId xmlns:a16="http://schemas.microsoft.com/office/drawing/2014/main" id="{64739F7E-54C3-4034-BD21-883B9BC75E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8" y="1485974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47;p19">
            <a:extLst>
              <a:ext uri="{FF2B5EF4-FFF2-40B4-BE49-F238E27FC236}">
                <a16:creationId xmlns:a16="http://schemas.microsoft.com/office/drawing/2014/main" id="{56836D27-4EF3-4770-9CF4-F3D0CEE74105}"/>
              </a:ext>
            </a:extLst>
          </p:cNvPr>
          <p:cNvSpPr txBox="1"/>
          <p:nvPr/>
        </p:nvSpPr>
        <p:spPr>
          <a:xfrm>
            <a:off x="545144" y="1687003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Sinh vật ở đại dương vô cùng phong phú, đa dạng: thành phần loài khác nhau, thay đổi theo vùng biển và độ sâu</a:t>
            </a:r>
            <a:endParaRPr lang="en-US" sz="66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52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87426D6-EBB4-4E87-B05B-934C9E7A9B05}"/>
              </a:ext>
            </a:extLst>
          </p:cNvPr>
          <p:cNvSpPr/>
          <p:nvPr/>
        </p:nvSpPr>
        <p:spPr>
          <a:xfrm>
            <a:off x="2055178" y="1239667"/>
            <a:ext cx="7889322" cy="534401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57DAC6-8AD7-46FE-B816-C8F8CE8E4F7A}"/>
              </a:ext>
            </a:extLst>
          </p:cNvPr>
          <p:cNvSpPr txBox="1"/>
          <p:nvPr/>
        </p:nvSpPr>
        <p:spPr>
          <a:xfrm>
            <a:off x="2523026" y="2048301"/>
            <a:ext cx="68770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 đến sự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 dạng của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vật trên lục địa?</a:t>
            </a:r>
          </a:p>
        </p:txBody>
      </p:sp>
      <p:pic>
        <p:nvPicPr>
          <p:cNvPr id="32" name="Picture 31" descr="book9">
            <a:extLst>
              <a:ext uri="{FF2B5EF4-FFF2-40B4-BE49-F238E27FC236}">
                <a16:creationId xmlns:a16="http://schemas.microsoft.com/office/drawing/2014/main" id="{318A8013-4C4F-423D-8E92-AE8590862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" y="1113174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Google Shape;147;p19">
            <a:extLst>
              <a:ext uri="{FF2B5EF4-FFF2-40B4-BE49-F238E27FC236}">
                <a16:creationId xmlns:a16="http://schemas.microsoft.com/office/drawing/2014/main" id="{553A1170-075E-4A2D-BF0B-E7989A3F405B}"/>
              </a:ext>
            </a:extLst>
          </p:cNvPr>
          <p:cNvSpPr txBox="1"/>
          <p:nvPr/>
        </p:nvSpPr>
        <p:spPr>
          <a:xfrm>
            <a:off x="599440" y="1191062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Sinh vật trên lục địa hết sức phong phú và đa dạng, do có sự khác biệt rõ rệt giữa các đới khí hậu.</a:t>
            </a:r>
            <a:endParaRPr lang="en-US" sz="66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 animBg="1"/>
      <p:bldP spid="11" grpId="1" animBg="1"/>
      <p:bldP spid="12" grpId="0"/>
      <p:bldP spid="12" grpId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pic>
        <p:nvPicPr>
          <p:cNvPr id="2" name="[TRAILER] Da dang sinh hoc rung nhiet doi">
            <a:hlinkClick r:id="" action="ppaction://media"/>
            <a:extLst>
              <a:ext uri="{FF2B5EF4-FFF2-40B4-BE49-F238E27FC236}">
                <a16:creationId xmlns:a16="http://schemas.microsoft.com/office/drawing/2014/main" id="{6A490493-B522-4951-9D50-58EDD749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8593" y="1181099"/>
            <a:ext cx="8723586" cy="49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5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179055" y="1462039"/>
            <a:ext cx="2683533" cy="1289557"/>
            <a:chOff x="2695" y="1353653"/>
            <a:chExt cx="3450981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718775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nóng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15FA2E-C7D4-4F8B-9F0C-D700936BAAB2}"/>
              </a:ext>
            </a:extLst>
          </p:cNvPr>
          <p:cNvSpPr txBox="1"/>
          <p:nvPr/>
        </p:nvSpPr>
        <p:spPr>
          <a:xfrm>
            <a:off x="580541" y="932175"/>
            <a:ext cx="188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19A11-200E-4035-9AD5-49EAD97B9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54" t="50000" r="60807" b="31566"/>
          <a:stretch/>
        </p:blipFill>
        <p:spPr>
          <a:xfrm>
            <a:off x="8431865" y="926287"/>
            <a:ext cx="3568746" cy="3004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20526-DCEF-46FA-8948-050551E2F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66" t="50000" r="49695" b="31566"/>
          <a:stretch/>
        </p:blipFill>
        <p:spPr>
          <a:xfrm>
            <a:off x="2865636" y="891699"/>
            <a:ext cx="3646312" cy="30048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9264952" y="3832379"/>
            <a:ext cx="25256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mưa nhiệt đới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3928995" y="3833208"/>
            <a:ext cx="2525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 van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180C08-43B8-49A1-84AB-421DAB8D5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9" t="35437" r="48424" b="32158"/>
          <a:stretch/>
        </p:blipFill>
        <p:spPr>
          <a:xfrm>
            <a:off x="5570950" y="3832379"/>
            <a:ext cx="3466870" cy="27483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5570950" y="6471271"/>
            <a:ext cx="3646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mưa nhiệt đới gió mùa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3416D0-4376-4F48-916C-ED47B9BBA27E}"/>
              </a:ext>
            </a:extLst>
          </p:cNvPr>
          <p:cNvSpPr txBox="1"/>
          <p:nvPr/>
        </p:nvSpPr>
        <p:spPr>
          <a:xfrm>
            <a:off x="298731" y="2968218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</a:t>
            </a:r>
          </a:p>
        </p:txBody>
      </p:sp>
    </p:spTree>
    <p:extLst>
      <p:ext uri="{BB962C8B-B14F-4D97-AF65-F5344CB8AC3E}">
        <p14:creationId xmlns:p14="http://schemas.microsoft.com/office/powerpoint/2010/main" val="110403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179055" y="1462039"/>
            <a:ext cx="2683533" cy="1289557"/>
            <a:chOff x="2695" y="1353653"/>
            <a:chExt cx="3450981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297FB8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718775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nóng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15FA2E-C7D4-4F8B-9F0C-D700936BAAB2}"/>
              </a:ext>
            </a:extLst>
          </p:cNvPr>
          <p:cNvSpPr txBox="1"/>
          <p:nvPr/>
        </p:nvSpPr>
        <p:spPr>
          <a:xfrm>
            <a:off x="391834" y="2866878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5CE59E-9413-4368-97A3-30328850E2DE}"/>
              </a:ext>
            </a:extLst>
          </p:cNvPr>
          <p:cNvGrpSpPr/>
          <p:nvPr/>
        </p:nvGrpSpPr>
        <p:grpSpPr>
          <a:xfrm>
            <a:off x="8179908" y="1206659"/>
            <a:ext cx="3833037" cy="5374896"/>
            <a:chOff x="8199474" y="974110"/>
            <a:chExt cx="2826488" cy="4239732"/>
          </a:xfrm>
        </p:grpSpPr>
        <p:pic>
          <p:nvPicPr>
            <p:cNvPr id="11" name="Picture 10" descr="A picture containing grass, outdoor, field, mammal&#10;&#10;Description automatically generated">
              <a:extLst>
                <a:ext uri="{FF2B5EF4-FFF2-40B4-BE49-F238E27FC236}">
                  <a16:creationId xmlns:a16="http://schemas.microsoft.com/office/drawing/2014/main" id="{F9D13A0D-8F05-4067-A7AA-757E51D22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474" y="974110"/>
              <a:ext cx="2826488" cy="42397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AD8CC87-18ED-4504-947A-BF2F94B7C585}"/>
                </a:ext>
              </a:extLst>
            </p:cNvPr>
            <p:cNvSpPr txBox="1"/>
            <p:nvPr/>
          </p:nvSpPr>
          <p:spPr>
            <a:xfrm>
              <a:off x="8232928" y="4729265"/>
              <a:ext cx="1155738" cy="31560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 dương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F4472C-CF9B-4191-9B75-929050C7A303}"/>
              </a:ext>
            </a:extLst>
          </p:cNvPr>
          <p:cNvGrpSpPr/>
          <p:nvPr/>
        </p:nvGrpSpPr>
        <p:grpSpPr>
          <a:xfrm>
            <a:off x="3618522" y="3678865"/>
            <a:ext cx="4391025" cy="3069760"/>
            <a:chOff x="3618522" y="3510125"/>
            <a:chExt cx="4391025" cy="3238500"/>
          </a:xfrm>
        </p:grpSpPr>
        <p:pic>
          <p:nvPicPr>
            <p:cNvPr id="1026" name="Picture 2" descr="25 sự thật tuyệt vời về ngựa vằn | Hiệu Ứng Chữ">
              <a:extLst>
                <a:ext uri="{FF2B5EF4-FFF2-40B4-BE49-F238E27FC236}">
                  <a16:creationId xmlns:a16="http://schemas.microsoft.com/office/drawing/2014/main" id="{4057625B-884B-4D07-9301-3639A247B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522" y="3510125"/>
              <a:ext cx="43910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143E7-CB36-4D13-9C28-84EB119CD678}"/>
                </a:ext>
              </a:extLst>
            </p:cNvPr>
            <p:cNvSpPr txBox="1"/>
            <p:nvPr/>
          </p:nvSpPr>
          <p:spPr>
            <a:xfrm>
              <a:off x="3671681" y="6295350"/>
              <a:ext cx="150490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Ngựa vằn</a:t>
              </a:r>
            </a:p>
          </p:txBody>
        </p:sp>
      </p:grpSp>
      <p:pic>
        <p:nvPicPr>
          <p:cNvPr id="1028" name="Picture 4" descr="Hành trình ngắm Vooc Sơn Trà ngày Đầu XuânHành trình ngắm Vooc Sơn Trà ngày  Đầu Xuân | Mytour.vn">
            <a:extLst>
              <a:ext uri="{FF2B5EF4-FFF2-40B4-BE49-F238E27FC236}">
                <a16:creationId xmlns:a16="http://schemas.microsoft.com/office/drawing/2014/main" id="{E86633E5-C21E-4D90-BF0E-1C7CEED91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22" y="1026825"/>
            <a:ext cx="4391025" cy="24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74CA8D-0FD3-4501-BDD0-5CD05D159399}"/>
              </a:ext>
            </a:extLst>
          </p:cNvPr>
          <p:cNvSpPr txBox="1"/>
          <p:nvPr/>
        </p:nvSpPr>
        <p:spPr>
          <a:xfrm>
            <a:off x="3671681" y="3051543"/>
            <a:ext cx="94284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Vooc</a:t>
            </a:r>
          </a:p>
        </p:txBody>
      </p:sp>
    </p:spTree>
    <p:extLst>
      <p:ext uri="{BB962C8B-B14F-4D97-AF65-F5344CB8AC3E}">
        <p14:creationId xmlns:p14="http://schemas.microsoft.com/office/powerpoint/2010/main" val="207612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30196" y="1462039"/>
            <a:ext cx="3042608" cy="1289557"/>
            <a:chOff x="2695" y="1353653"/>
            <a:chExt cx="3415175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682969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ôn hòa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15FA2E-C7D4-4F8B-9F0C-D700936BAAB2}"/>
              </a:ext>
            </a:extLst>
          </p:cNvPr>
          <p:cNvSpPr txBox="1"/>
          <p:nvPr/>
        </p:nvSpPr>
        <p:spPr>
          <a:xfrm>
            <a:off x="552751" y="943539"/>
            <a:ext cx="188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8784030" y="3732031"/>
            <a:ext cx="252565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lá rộng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4465845" y="3743370"/>
            <a:ext cx="2525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lá kim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6758240" y="6428059"/>
            <a:ext cx="364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nguyên</a:t>
            </a:r>
          </a:p>
        </p:txBody>
      </p:sp>
      <p:pic>
        <p:nvPicPr>
          <p:cNvPr id="19" name="Picture 1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2A1A7BB6-3728-46BB-AB80-392771445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70" y="1048877"/>
            <a:ext cx="4388054" cy="26831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BC7ACF-FF81-453C-949F-ABC7D63B6E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9" t="50000" r="38318" b="31533"/>
          <a:stretch/>
        </p:blipFill>
        <p:spPr>
          <a:xfrm>
            <a:off x="3072804" y="926499"/>
            <a:ext cx="4548566" cy="29185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F36FC6-3981-463D-AA00-C924FC2A4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12" t="26833" r="29997" b="39535"/>
          <a:stretch/>
        </p:blipFill>
        <p:spPr>
          <a:xfrm>
            <a:off x="5658802" y="4157940"/>
            <a:ext cx="4388054" cy="23064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7D10C91-70EB-4C9F-912F-81EB8D49A2AE}"/>
              </a:ext>
            </a:extLst>
          </p:cNvPr>
          <p:cNvSpPr txBox="1"/>
          <p:nvPr/>
        </p:nvSpPr>
        <p:spPr>
          <a:xfrm>
            <a:off x="224083" y="2844225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</a:t>
            </a:r>
          </a:p>
        </p:txBody>
      </p:sp>
    </p:spTree>
    <p:extLst>
      <p:ext uri="{BB962C8B-B14F-4D97-AF65-F5344CB8AC3E}">
        <p14:creationId xmlns:p14="http://schemas.microsoft.com/office/powerpoint/2010/main" val="65477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F6DBAC-94D5-493B-A1E4-1F8150303D00}"/>
              </a:ext>
            </a:extLst>
          </p:cNvPr>
          <p:cNvGrpSpPr/>
          <p:nvPr/>
        </p:nvGrpSpPr>
        <p:grpSpPr>
          <a:xfrm>
            <a:off x="30196" y="1462039"/>
            <a:ext cx="3042608" cy="1289557"/>
            <a:chOff x="2695" y="1353653"/>
            <a:chExt cx="3415175" cy="1335101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0C87F53C-5329-41ED-B8E6-381E7C7CE6A0}"/>
                </a:ext>
              </a:extLst>
            </p:cNvPr>
            <p:cNvSpPr/>
            <p:nvPr/>
          </p:nvSpPr>
          <p:spPr>
            <a:xfrm>
              <a:off x="2695" y="1375244"/>
              <a:ext cx="3283776" cy="1313510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9EB6B97A-3545-406F-BF85-C0A3E32B0DAE}"/>
                </a:ext>
              </a:extLst>
            </p:cNvPr>
            <p:cNvSpPr txBox="1"/>
            <p:nvPr/>
          </p:nvSpPr>
          <p:spPr>
            <a:xfrm>
              <a:off x="682969" y="1353653"/>
              <a:ext cx="2734901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ôn hòa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15FA2E-C7D4-4F8B-9F0C-D700936BAAB2}"/>
              </a:ext>
            </a:extLst>
          </p:cNvPr>
          <p:cNvSpPr txBox="1"/>
          <p:nvPr/>
        </p:nvSpPr>
        <p:spPr>
          <a:xfrm>
            <a:off x="552751" y="943539"/>
            <a:ext cx="188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E52D1-569C-4BE1-B8D1-099506AA7152}"/>
              </a:ext>
            </a:extLst>
          </p:cNvPr>
          <p:cNvSpPr txBox="1"/>
          <p:nvPr/>
        </p:nvSpPr>
        <p:spPr>
          <a:xfrm>
            <a:off x="9882183" y="3673101"/>
            <a:ext cx="2309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3A709F-D7F4-4AD3-943C-8879CD8CDFA3}"/>
              </a:ext>
            </a:extLst>
          </p:cNvPr>
          <p:cNvSpPr txBox="1"/>
          <p:nvPr/>
        </p:nvSpPr>
        <p:spPr>
          <a:xfrm>
            <a:off x="4169792" y="3617085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7FF6BA-BC0E-45E5-9AAE-2959AED22BA4}"/>
              </a:ext>
            </a:extLst>
          </p:cNvPr>
          <p:cNvSpPr txBox="1"/>
          <p:nvPr/>
        </p:nvSpPr>
        <p:spPr>
          <a:xfrm>
            <a:off x="6779505" y="6469763"/>
            <a:ext cx="3646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26753-2BAE-4873-8850-132314274CCB}"/>
              </a:ext>
            </a:extLst>
          </p:cNvPr>
          <p:cNvSpPr txBox="1"/>
          <p:nvPr/>
        </p:nvSpPr>
        <p:spPr>
          <a:xfrm>
            <a:off x="251735" y="2786006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9B233C-0508-42D3-B749-0EACE1B3B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311" y="1129588"/>
            <a:ext cx="4350275" cy="2524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D59A9B-52D4-4255-BD74-C1A83F21E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45" y="1129588"/>
            <a:ext cx="4350275" cy="2505811"/>
          </a:xfrm>
          <a:prstGeom prst="rect">
            <a:avLst/>
          </a:prstGeom>
        </p:spPr>
      </p:pic>
      <p:pic>
        <p:nvPicPr>
          <p:cNvPr id="18" name="Picture 17" descr="A picture containing squirrel, mammal, outdoor, branch&#10;&#10;Description automatically generated">
            <a:extLst>
              <a:ext uri="{FF2B5EF4-FFF2-40B4-BE49-F238E27FC236}">
                <a16:creationId xmlns:a16="http://schemas.microsoft.com/office/drawing/2014/main" id="{2D8C1588-0617-44F4-AD9B-F3D89A96E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84" y="3780321"/>
            <a:ext cx="4482403" cy="268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CBA1E-8BE6-4EE6-9977-0B67C29EC6D4}"/>
              </a:ext>
            </a:extLst>
          </p:cNvPr>
          <p:cNvGrpSpPr/>
          <p:nvPr/>
        </p:nvGrpSpPr>
        <p:grpSpPr>
          <a:xfrm>
            <a:off x="136929" y="1371468"/>
            <a:ext cx="2650996" cy="1580922"/>
            <a:chOff x="2695" y="1381198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CD0F743-F006-4A8C-9119-EBDED86E06F2}"/>
                </a:ext>
              </a:extLst>
            </p:cNvPr>
            <p:cNvSpPr/>
            <p:nvPr/>
          </p:nvSpPr>
          <p:spPr>
            <a:xfrm>
              <a:off x="2695" y="1475494"/>
              <a:ext cx="3283776" cy="121326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CD3893C9-7EA6-4CF1-A933-CCB644E7B64D}"/>
                </a:ext>
              </a:extLst>
            </p:cNvPr>
            <p:cNvSpPr txBox="1"/>
            <p:nvPr/>
          </p:nvSpPr>
          <p:spPr>
            <a:xfrm>
              <a:off x="951984" y="1381198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lạnh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86FAE2-1A2B-4813-9348-3482F051A8C0}"/>
              </a:ext>
            </a:extLst>
          </p:cNvPr>
          <p:cNvSpPr txBox="1"/>
          <p:nvPr/>
        </p:nvSpPr>
        <p:spPr>
          <a:xfrm>
            <a:off x="481629" y="930070"/>
            <a:ext cx="245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3F556-8D45-4E75-959C-55B44DB818AE}"/>
              </a:ext>
            </a:extLst>
          </p:cNvPr>
          <p:cNvSpPr txBox="1"/>
          <p:nvPr/>
        </p:nvSpPr>
        <p:spPr>
          <a:xfrm>
            <a:off x="8989049" y="5362186"/>
            <a:ext cx="23098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rêu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A1E9F-A387-4281-8571-1F55E59E4070}"/>
              </a:ext>
            </a:extLst>
          </p:cNvPr>
          <p:cNvSpPr txBox="1"/>
          <p:nvPr/>
        </p:nvSpPr>
        <p:spPr>
          <a:xfrm>
            <a:off x="3867334" y="5207212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 nguyên vùng cực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1111C4-0CBC-46BD-AA14-270D6AC9A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39" t="50000" r="26250" b="31303"/>
          <a:stretch/>
        </p:blipFill>
        <p:spPr>
          <a:xfrm>
            <a:off x="3394670" y="2368478"/>
            <a:ext cx="4158058" cy="2887028"/>
          </a:xfrm>
          <a:prstGeom prst="rect">
            <a:avLst/>
          </a:prstGeom>
        </p:spPr>
      </p:pic>
      <p:pic>
        <p:nvPicPr>
          <p:cNvPr id="3" name="Picture 2" descr="A picture containing text, outdoor, mountain, highland&#10;&#10;Description automatically generated">
            <a:extLst>
              <a:ext uri="{FF2B5EF4-FFF2-40B4-BE49-F238E27FC236}">
                <a16:creationId xmlns:a16="http://schemas.microsoft.com/office/drawing/2014/main" id="{ADA8BFBF-6D79-4B14-B315-831E649A4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28" y="2492417"/>
            <a:ext cx="4004894" cy="2745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7A4F67-95CB-4D10-949B-9739E30773EC}"/>
              </a:ext>
            </a:extLst>
          </p:cNvPr>
          <p:cNvSpPr txBox="1"/>
          <p:nvPr/>
        </p:nvSpPr>
        <p:spPr>
          <a:xfrm>
            <a:off x="213088" y="2945224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</a:t>
            </a:r>
          </a:p>
        </p:txBody>
      </p:sp>
    </p:spTree>
    <p:extLst>
      <p:ext uri="{BB962C8B-B14F-4D97-AF65-F5344CB8AC3E}">
        <p14:creationId xmlns:p14="http://schemas.microsoft.com/office/powerpoint/2010/main" val="1752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1CBA1E-8BE6-4EE6-9977-0B67C29EC6D4}"/>
              </a:ext>
            </a:extLst>
          </p:cNvPr>
          <p:cNvGrpSpPr/>
          <p:nvPr/>
        </p:nvGrpSpPr>
        <p:grpSpPr>
          <a:xfrm>
            <a:off x="136929" y="1371468"/>
            <a:ext cx="2650996" cy="1580922"/>
            <a:chOff x="2695" y="1381198"/>
            <a:chExt cx="3283776" cy="1313510"/>
          </a:xfrm>
        </p:grpSpPr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BCD0F743-F006-4A8C-9119-EBDED86E06F2}"/>
                </a:ext>
              </a:extLst>
            </p:cNvPr>
            <p:cNvSpPr/>
            <p:nvPr/>
          </p:nvSpPr>
          <p:spPr>
            <a:xfrm>
              <a:off x="2695" y="1475494"/>
              <a:ext cx="3283776" cy="1213260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rrow: Chevron 4">
              <a:extLst>
                <a:ext uri="{FF2B5EF4-FFF2-40B4-BE49-F238E27FC236}">
                  <a16:creationId xmlns:a16="http://schemas.microsoft.com/office/drawing/2014/main" id="{CD3893C9-7EA6-4CF1-A933-CCB644E7B64D}"/>
                </a:ext>
              </a:extLst>
            </p:cNvPr>
            <p:cNvSpPr txBox="1"/>
            <p:nvPr/>
          </p:nvSpPr>
          <p:spPr>
            <a:xfrm>
              <a:off x="951984" y="1381198"/>
              <a:ext cx="2261434" cy="13135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4018" tIns="48006" rIns="48006" bIns="48006" numCol="1" spcCol="1270" anchor="ctr" anchorCtr="0">
              <a:noAutofit/>
            </a:bodyPr>
            <a:lstStyle/>
            <a:p>
              <a:pPr lvl="0"/>
              <a:r>
                <a:rPr lang="en-US" sz="28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rPr>
                <a:t>Đới lạnh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086FAE2-1A2B-4813-9348-3482F051A8C0}"/>
              </a:ext>
            </a:extLst>
          </p:cNvPr>
          <p:cNvSpPr txBox="1"/>
          <p:nvPr/>
        </p:nvSpPr>
        <p:spPr>
          <a:xfrm>
            <a:off x="481629" y="930070"/>
            <a:ext cx="245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7A4F67-95CB-4D10-949B-9739E30773EC}"/>
              </a:ext>
            </a:extLst>
          </p:cNvPr>
          <p:cNvSpPr txBox="1"/>
          <p:nvPr/>
        </p:nvSpPr>
        <p:spPr>
          <a:xfrm>
            <a:off x="213088" y="2945224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B42B0-B9BF-41BC-937B-8263DFCE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00" y="1031833"/>
            <a:ext cx="4331021" cy="2887347"/>
          </a:xfrm>
          <a:prstGeom prst="rect">
            <a:avLst/>
          </a:prstGeom>
        </p:spPr>
      </p:pic>
      <p:pic>
        <p:nvPicPr>
          <p:cNvPr id="9" name="Picture 8" descr="A picture containing mammal, sky, outdoor, cow&#10;&#10;Description automatically generated">
            <a:extLst>
              <a:ext uri="{FF2B5EF4-FFF2-40B4-BE49-F238E27FC236}">
                <a16:creationId xmlns:a16="http://schemas.microsoft.com/office/drawing/2014/main" id="{DC8ACF5D-AB8A-4A0B-AACF-184F616D1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44" y="1031833"/>
            <a:ext cx="4236140" cy="2887347"/>
          </a:xfrm>
          <a:prstGeom prst="rect">
            <a:avLst/>
          </a:prstGeom>
        </p:spPr>
      </p:pic>
      <p:pic>
        <p:nvPicPr>
          <p:cNvPr id="4098" name="Picture 2" descr="Phát hiện ra loài chim cánh cụt từng sống tại New Zealand cao 1 mét 65,  nặng hơn 100 kg">
            <a:extLst>
              <a:ext uri="{FF2B5EF4-FFF2-40B4-BE49-F238E27FC236}">
                <a16:creationId xmlns:a16="http://schemas.microsoft.com/office/drawing/2014/main" id="{12A03BDA-8CB3-4BD6-AA36-6997EE6EE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59" y="4058925"/>
            <a:ext cx="4690208" cy="269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A1E94A7-409A-44C5-886E-6373155379A7}"/>
              </a:ext>
            </a:extLst>
          </p:cNvPr>
          <p:cNvSpPr txBox="1"/>
          <p:nvPr/>
        </p:nvSpPr>
        <p:spPr>
          <a:xfrm>
            <a:off x="2983000" y="3493757"/>
            <a:ext cx="3583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 trắng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3C0B3-0E60-492C-A4ED-F2E660912A7C}"/>
              </a:ext>
            </a:extLst>
          </p:cNvPr>
          <p:cNvSpPr txBox="1"/>
          <p:nvPr/>
        </p:nvSpPr>
        <p:spPr>
          <a:xfrm>
            <a:off x="7617877" y="3457515"/>
            <a:ext cx="230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lộc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7926F5-E979-43A1-B812-F722F593702F}"/>
              </a:ext>
            </a:extLst>
          </p:cNvPr>
          <p:cNvSpPr txBox="1"/>
          <p:nvPr/>
        </p:nvSpPr>
        <p:spPr>
          <a:xfrm>
            <a:off x="4774763" y="6319456"/>
            <a:ext cx="3274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Cánh cụt</a:t>
            </a:r>
          </a:p>
        </p:txBody>
      </p:sp>
    </p:spTree>
    <p:extLst>
      <p:ext uri="{BB962C8B-B14F-4D97-AF65-F5344CB8AC3E}">
        <p14:creationId xmlns:p14="http://schemas.microsoft.com/office/powerpoint/2010/main" val="3767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435" y="144026"/>
            <a:ext cx="9886950" cy="141072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1. Đất là?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28458" y="3135363"/>
            <a:ext cx="9344342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chất mỏng, vụn bở, bao phủ trên bề 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mặt lục địa và đảo, được đặc trưng bởi độ phì</a:t>
            </a:r>
            <a:endParaRPr lang="vi-VN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782275" y="3135363"/>
            <a:ext cx="1141775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08922-287A-4320-8FE9-E80B2EF75AD9}"/>
              </a:ext>
            </a:extLst>
          </p:cNvPr>
          <p:cNvSpPr/>
          <p:nvPr/>
        </p:nvSpPr>
        <p:spPr>
          <a:xfrm>
            <a:off x="1628459" y="1946905"/>
            <a:ext cx="927766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mùn có màu nâu xám, cung cấp chất 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dinh dưỡng cho cây trồng phát triển</a:t>
            </a:r>
            <a:endParaRPr lang="vi-VN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CB31563B-0B0F-4F02-ADB0-C7E1363838FE}"/>
              </a:ext>
            </a:extLst>
          </p:cNvPr>
          <p:cNvSpPr/>
          <p:nvPr/>
        </p:nvSpPr>
        <p:spPr>
          <a:xfrm>
            <a:off x="792436" y="1946905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A85EE-CF89-4C71-8D27-9E2ACC4CFC8F}"/>
              </a:ext>
            </a:extLst>
          </p:cNvPr>
          <p:cNvSpPr/>
          <p:nvPr/>
        </p:nvSpPr>
        <p:spPr>
          <a:xfrm>
            <a:off x="1628458" y="4323821"/>
            <a:ext cx="9354502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liệu vụn bở, có thành phần phức tạp ở phía trên lục địa và đảo, được đặc trưng bởi độ phì</a:t>
            </a:r>
            <a:endParaRPr lang="vi-VN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DD2009E8-F88F-4140-850C-D0B2EA44372C}"/>
              </a:ext>
            </a:extLst>
          </p:cNvPr>
          <p:cNvSpPr/>
          <p:nvPr/>
        </p:nvSpPr>
        <p:spPr>
          <a:xfrm>
            <a:off x="792435" y="4323821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CB185-63D0-4F92-8EB5-7F30500E1CDE}"/>
              </a:ext>
            </a:extLst>
          </p:cNvPr>
          <p:cNvSpPr/>
          <p:nvPr/>
        </p:nvSpPr>
        <p:spPr>
          <a:xfrm>
            <a:off x="1618297" y="5566414"/>
            <a:ext cx="928782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Lớp vật chất có được từ quá trình phân hủy</a:t>
            </a:r>
          </a:p>
          <a:p>
            <a:pPr algn="ctr"/>
            <a:r>
              <a:rPr lang="en-US" sz="28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các loại đá</a:t>
            </a:r>
            <a:endParaRPr lang="vi-VN" sz="28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7104F2A1-A843-443D-B49C-97374C2571BF}"/>
              </a:ext>
            </a:extLst>
          </p:cNvPr>
          <p:cNvSpPr/>
          <p:nvPr/>
        </p:nvSpPr>
        <p:spPr>
          <a:xfrm>
            <a:off x="782275" y="556641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94D2A0E-7E5E-47E2-A793-38FCDF209054}"/>
              </a:ext>
            </a:extLst>
          </p:cNvPr>
          <p:cNvSpPr/>
          <p:nvPr/>
        </p:nvSpPr>
        <p:spPr>
          <a:xfrm>
            <a:off x="136929" y="1484961"/>
            <a:ext cx="2650996" cy="1460263"/>
          </a:xfrm>
          <a:prstGeom prst="chevron">
            <a:avLst/>
          </a:prstGeom>
          <a:solidFill>
            <a:srgbClr val="DF661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Arrow: Chevron 4">
            <a:extLst>
              <a:ext uri="{FF2B5EF4-FFF2-40B4-BE49-F238E27FC236}">
                <a16:creationId xmlns:a16="http://schemas.microsoft.com/office/drawing/2014/main" id="{13C332BF-7505-476F-8E2C-2E228B98CEC4}"/>
              </a:ext>
            </a:extLst>
          </p:cNvPr>
          <p:cNvSpPr txBox="1"/>
          <p:nvPr/>
        </p:nvSpPr>
        <p:spPr>
          <a:xfrm>
            <a:off x="903291" y="1371468"/>
            <a:ext cx="1825658" cy="15809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18" tIns="48006" rIns="48006" bIns="48006" numCol="1" spcCol="1270" anchor="ctr" anchorCtr="0">
            <a:noAutofit/>
          </a:bodyPr>
          <a:lstStyle/>
          <a:p>
            <a:pPr lvl="0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Hoang mạc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30F568-D26C-4F50-BA54-79871D11EDF6}"/>
              </a:ext>
            </a:extLst>
          </p:cNvPr>
          <p:cNvSpPr txBox="1"/>
          <p:nvPr/>
        </p:nvSpPr>
        <p:spPr>
          <a:xfrm>
            <a:off x="353008" y="2957026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</a:t>
            </a:r>
          </a:p>
        </p:txBody>
      </p:sp>
      <p:pic>
        <p:nvPicPr>
          <p:cNvPr id="7174" name="Picture 6" descr="Hình ảnh cây xương rồng đẹp, cute trên sa mạc chất lừ">
            <a:extLst>
              <a:ext uri="{FF2B5EF4-FFF2-40B4-BE49-F238E27FC236}">
                <a16:creationId xmlns:a16="http://schemas.microsoft.com/office/drawing/2014/main" id="{221B5CB3-6865-4F08-920C-88971121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7" y="2702610"/>
            <a:ext cx="4315169" cy="29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A9842E-0FA4-443F-98F7-0D6F939A5A5C}"/>
              </a:ext>
            </a:extLst>
          </p:cNvPr>
          <p:cNvSpPr txBox="1"/>
          <p:nvPr/>
        </p:nvSpPr>
        <p:spPr>
          <a:xfrm>
            <a:off x="3201728" y="5195238"/>
            <a:ext cx="20849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 rồng</a:t>
            </a:r>
          </a:p>
        </p:txBody>
      </p:sp>
      <p:pic>
        <p:nvPicPr>
          <p:cNvPr id="7176" name="Picture 8" descr="Phát hiện mới: Sa mạc Sahara từng là thiên đường xanh tươi">
            <a:extLst>
              <a:ext uri="{FF2B5EF4-FFF2-40B4-BE49-F238E27FC236}">
                <a16:creationId xmlns:a16="http://schemas.microsoft.com/office/drawing/2014/main" id="{650EFFE8-956F-4732-80CD-F1F6EAF24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6"/>
          <a:stretch/>
        </p:blipFill>
        <p:spPr bwMode="auto">
          <a:xfrm>
            <a:off x="7523822" y="2746931"/>
            <a:ext cx="4315170" cy="293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B416B26-FC73-4676-9A24-1FDB2CA6F253}"/>
              </a:ext>
            </a:extLst>
          </p:cNvPr>
          <p:cNvSpPr txBox="1"/>
          <p:nvPr/>
        </p:nvSpPr>
        <p:spPr>
          <a:xfrm>
            <a:off x="9892971" y="5174217"/>
            <a:ext cx="19101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chà là</a:t>
            </a:r>
          </a:p>
        </p:txBody>
      </p:sp>
    </p:spTree>
    <p:extLst>
      <p:ext uri="{BB962C8B-B14F-4D97-AF65-F5344CB8AC3E}">
        <p14:creationId xmlns:p14="http://schemas.microsoft.com/office/powerpoint/2010/main" val="160080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094D2A0E-7E5E-47E2-A793-38FCDF209054}"/>
              </a:ext>
            </a:extLst>
          </p:cNvPr>
          <p:cNvSpPr/>
          <p:nvPr/>
        </p:nvSpPr>
        <p:spPr>
          <a:xfrm>
            <a:off x="136929" y="1484961"/>
            <a:ext cx="2650996" cy="1460263"/>
          </a:xfrm>
          <a:prstGeom prst="chevron">
            <a:avLst/>
          </a:prstGeom>
          <a:solidFill>
            <a:srgbClr val="DF6613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Arrow: Chevron 4">
            <a:extLst>
              <a:ext uri="{FF2B5EF4-FFF2-40B4-BE49-F238E27FC236}">
                <a16:creationId xmlns:a16="http://schemas.microsoft.com/office/drawing/2014/main" id="{13C332BF-7505-476F-8E2C-2E228B98CEC4}"/>
              </a:ext>
            </a:extLst>
          </p:cNvPr>
          <p:cNvSpPr txBox="1"/>
          <p:nvPr/>
        </p:nvSpPr>
        <p:spPr>
          <a:xfrm>
            <a:off x="903291" y="1371468"/>
            <a:ext cx="1825658" cy="15809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018" tIns="48006" rIns="48006" bIns="48006" numCol="1" spcCol="1270" anchor="ctr" anchorCtr="0">
            <a:noAutofit/>
          </a:bodyPr>
          <a:lstStyle/>
          <a:p>
            <a:pPr lvl="0"/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Hoang mạc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E32E2-13C8-4E92-A0A7-875CA40F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84" y="990971"/>
            <a:ext cx="4055122" cy="2959569"/>
          </a:xfrm>
          <a:prstGeom prst="rect">
            <a:avLst/>
          </a:prstGeom>
        </p:spPr>
      </p:pic>
      <p:pic>
        <p:nvPicPr>
          <p:cNvPr id="17" name="Picture 16" descr="A picture containing scorpion&#10;&#10;Description automatically generated">
            <a:extLst>
              <a:ext uri="{FF2B5EF4-FFF2-40B4-BE49-F238E27FC236}">
                <a16:creationId xmlns:a16="http://schemas.microsoft.com/office/drawing/2014/main" id="{F19A3069-4ED7-40FE-90CF-C48CCCB3F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761" y="998822"/>
            <a:ext cx="4055123" cy="29595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2C217E-B2EB-4EE7-A3E3-B1A925FCCE92}"/>
              </a:ext>
            </a:extLst>
          </p:cNvPr>
          <p:cNvSpPr txBox="1"/>
          <p:nvPr/>
        </p:nvSpPr>
        <p:spPr>
          <a:xfrm>
            <a:off x="3596819" y="3450930"/>
            <a:ext cx="13517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 đà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1287F-7F9E-43BF-A346-0304E9D705E5}"/>
              </a:ext>
            </a:extLst>
          </p:cNvPr>
          <p:cNvSpPr txBox="1"/>
          <p:nvPr/>
        </p:nvSpPr>
        <p:spPr>
          <a:xfrm>
            <a:off x="10233753" y="3486029"/>
            <a:ext cx="13303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 cạp</a:t>
            </a:r>
          </a:p>
        </p:txBody>
      </p:sp>
      <p:pic>
        <p:nvPicPr>
          <p:cNvPr id="7170" name="Picture 2" descr="Động vật đã thích nghi với môi trường cực kỳ khắc nghiệt trên sa mạc theo  cách không thể tin nổi như thế nào">
            <a:extLst>
              <a:ext uri="{FF2B5EF4-FFF2-40B4-BE49-F238E27FC236}">
                <a16:creationId xmlns:a16="http://schemas.microsoft.com/office/drawing/2014/main" id="{52746DFA-C8C2-4D5C-AEE9-9302C4AE2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84" y="4049423"/>
            <a:ext cx="4055122" cy="270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A088D7-B033-43B8-ABEF-C8485997A6C1}"/>
              </a:ext>
            </a:extLst>
          </p:cNvPr>
          <p:cNvSpPr txBox="1"/>
          <p:nvPr/>
        </p:nvSpPr>
        <p:spPr>
          <a:xfrm>
            <a:off x="5839066" y="6263258"/>
            <a:ext cx="156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Thằn lằn</a:t>
            </a:r>
          </a:p>
        </p:txBody>
      </p:sp>
      <p:pic>
        <p:nvPicPr>
          <p:cNvPr id="7172" name="Picture 4" descr="Khám phá một số loài động vật nhỏ, thích nghi tốt ở sa mạc">
            <a:extLst>
              <a:ext uri="{FF2B5EF4-FFF2-40B4-BE49-F238E27FC236}">
                <a16:creationId xmlns:a16="http://schemas.microsoft.com/office/drawing/2014/main" id="{3A176F67-76E1-4FE7-B250-B2E078A6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761" y="4049422"/>
            <a:ext cx="4055123" cy="27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E1797B-5E97-4301-8FD3-00D016C4D3CD}"/>
              </a:ext>
            </a:extLst>
          </p:cNvPr>
          <p:cNvSpPr txBox="1"/>
          <p:nvPr/>
        </p:nvSpPr>
        <p:spPr>
          <a:xfrm>
            <a:off x="10106543" y="6335243"/>
            <a:ext cx="1457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 cát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30F568-D26C-4F50-BA54-79871D11EDF6}"/>
              </a:ext>
            </a:extLst>
          </p:cNvPr>
          <p:cNvSpPr txBox="1"/>
          <p:nvPr/>
        </p:nvSpPr>
        <p:spPr>
          <a:xfrm>
            <a:off x="353008" y="2957026"/>
            <a:ext cx="284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</a:t>
            </a:r>
          </a:p>
        </p:txBody>
      </p:sp>
    </p:spTree>
    <p:extLst>
      <p:ext uri="{BB962C8B-B14F-4D97-AF65-F5344CB8AC3E}">
        <p14:creationId xmlns:p14="http://schemas.microsoft.com/office/powerpoint/2010/main" val="7349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D82D4E-125F-4FCD-BEE2-76DF30B4A629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03591EE-A638-4826-B62C-E44A1C90E7B8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3EA858-2EAE-402E-8A4D-D3D467CAFB7B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pic>
        <p:nvPicPr>
          <p:cNvPr id="32" name="Picture 31" descr="book9">
            <a:extLst>
              <a:ext uri="{FF2B5EF4-FFF2-40B4-BE49-F238E27FC236}">
                <a16:creationId xmlns:a16="http://schemas.microsoft.com/office/drawing/2014/main" id="{318A8013-4C4F-423D-8E92-AE85908629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9" y="1113174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572F05-F27D-4BDF-8CDE-55837398B0F1}"/>
              </a:ext>
            </a:extLst>
          </p:cNvPr>
          <p:cNvSpPr/>
          <p:nvPr/>
        </p:nvSpPr>
        <p:spPr>
          <a:xfrm>
            <a:off x="598449" y="1724953"/>
            <a:ext cx="1099510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Giới thực vật, động vật trên các lục địa cũng hết sức phong phú, đa dạng, có sự khác biệt giữa các đới khí hậu.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92A1A2-2238-4A20-A2E7-6186E88A3BF3}"/>
              </a:ext>
            </a:extLst>
          </p:cNvPr>
          <p:cNvSpPr/>
          <p:nvPr/>
        </p:nvSpPr>
        <p:spPr>
          <a:xfrm>
            <a:off x="599440" y="101178"/>
            <a:ext cx="10724233" cy="7598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198A9B-D1E7-47F6-9BEB-2D1107A78CC5}"/>
              </a:ext>
            </a:extLst>
          </p:cNvPr>
          <p:cNvSpPr/>
          <p:nvPr/>
        </p:nvSpPr>
        <p:spPr>
          <a:xfrm>
            <a:off x="40640" y="61092"/>
            <a:ext cx="862651" cy="842361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2062D-3E3C-499D-B099-08E4A62BE525}"/>
              </a:ext>
            </a:extLst>
          </p:cNvPr>
          <p:cNvSpPr txBox="1"/>
          <p:nvPr/>
        </p:nvSpPr>
        <p:spPr>
          <a:xfrm>
            <a:off x="1048378" y="61092"/>
            <a:ext cx="10261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997DDB88-06A2-4838-93A0-5BB77CD6599F}"/>
              </a:ext>
            </a:extLst>
          </p:cNvPr>
          <p:cNvSpPr/>
          <p:nvPr/>
        </p:nvSpPr>
        <p:spPr>
          <a:xfrm>
            <a:off x="2055178" y="1239667"/>
            <a:ext cx="7889322" cy="534401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107A7-3136-490E-9CDC-B4632353C0F0}"/>
              </a:ext>
            </a:extLst>
          </p:cNvPr>
          <p:cNvSpPr txBox="1"/>
          <p:nvPr/>
        </p:nvSpPr>
        <p:spPr>
          <a:xfrm>
            <a:off x="2864330" y="2511289"/>
            <a:ext cx="662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Nêu sự khác nhau giữa rừng mưa nhiệt đới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rừng lá kim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đài nguyên?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213266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D067B-A5CA-42BF-B0B8-5FAFEDB5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3111" r="9750" b="9926"/>
          <a:stretch/>
        </p:blipFill>
        <p:spPr>
          <a:xfrm>
            <a:off x="0" y="0"/>
            <a:ext cx="12192000" cy="69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8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16" y="976111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91" y="46400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22" y="1152476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97" y="640367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425" y="3698474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00" y="318636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13" y="3564359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688" y="305225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B9FBB-A438-4EB7-9D7B-932060974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913C-6C49-4053-A175-CBC27C409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B5BD7BD-0A07-4E8C-A54A-33ED323CEB2E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95593FC-5BDC-4623-A902-FAF587D2B5BB}"/>
              </a:ext>
            </a:extLst>
          </p:cNvPr>
          <p:cNvSpPr/>
          <p:nvPr/>
        </p:nvSpPr>
        <p:spPr>
          <a:xfrm>
            <a:off x="508000" y="2080323"/>
            <a:ext cx="10129520" cy="17879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Tôm, cua, cá, mực…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B5F7D-845B-44BD-9645-6DAA782D60C6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hlinkClick r:id="rId8" action="ppaction://hlinksldjump"/>
            <a:extLst>
              <a:ext uri="{FF2B5EF4-FFF2-40B4-BE49-F238E27FC236}">
                <a16:creationId xmlns:a16="http://schemas.microsoft.com/office/drawing/2014/main" id="{03458701-6E8A-40F5-A8C7-8CB9C8D258BE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98F53-4C0F-4C18-BF9B-E98B11DC5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B1F6DF09-788A-4626-87FD-CB86BA74ECC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680DC-CDFB-4A83-8306-8D3593BF6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3" y="5267267"/>
            <a:ext cx="1164057" cy="1275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6FA4E-1C03-40A9-A789-C1DD7F5C3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FEF59-7F76-4F88-A19C-D8EA0A16D70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5C940-0F9E-4FBE-B847-E5B714F815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ACCA7-1FF7-4411-A796-20D94EDBD4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A3BB0-0EDA-4138-84EE-55E3A0D5D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0F60F-85F7-4064-84F5-C821C8294C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CE2CB14A-691D-4CF6-B9C0-E6126950198E}"/>
              </a:ext>
            </a:extLst>
          </p:cNvPr>
          <p:cNvSpPr/>
          <p:nvPr/>
        </p:nvSpPr>
        <p:spPr>
          <a:xfrm>
            <a:off x="551122" y="5398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loài sinh vật sống ở  biển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72693-A96D-4ED6-A8FA-8F6E813DA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05D69-D765-446D-A979-8C10D1B9D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A9EB-052E-48C6-A2F0-BC00B593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49C7F61-6A05-4CBB-AE86-DC8C041975CD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74073A-574E-4648-BA10-7D9BA75A39AE}"/>
              </a:ext>
            </a:extLst>
          </p:cNvPr>
          <p:cNvSpPr/>
          <p:nvPr/>
        </p:nvSpPr>
        <p:spPr>
          <a:xfrm>
            <a:off x="508000" y="50306"/>
            <a:ext cx="9639610" cy="14893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loài động vật sống ở Bắc Cực?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F4889EB-36EB-41B3-997E-FF750A3F9C90}"/>
              </a:ext>
            </a:extLst>
          </p:cNvPr>
          <p:cNvSpPr/>
          <p:nvPr/>
        </p:nvSpPr>
        <p:spPr>
          <a:xfrm>
            <a:off x="508000" y="1660419"/>
            <a:ext cx="9007654" cy="30658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Gấu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bắc cực, tuần lộc, chim cánh cụt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16CF4-E058-4B66-A569-412598A4DED6}"/>
              </a:ext>
            </a:extLst>
          </p:cNvPr>
          <p:cNvSpPr/>
          <p:nvPr/>
        </p:nvSpPr>
        <p:spPr>
          <a:xfrm rot="5600923">
            <a:off x="357379" y="5676752"/>
            <a:ext cx="2014670" cy="2307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1FCF1405-AAC7-4816-8D51-C3CE15B74266}"/>
              </a:ext>
            </a:extLst>
          </p:cNvPr>
          <p:cNvSpPr/>
          <p:nvPr/>
        </p:nvSpPr>
        <p:spPr>
          <a:xfrm rot="586976" flipH="1">
            <a:off x="127291" y="507063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EF788-E025-4996-8DE7-8F3A6E356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2F62E59E-35F5-4367-96A0-1FA876E19FE2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AD461-0E1D-4742-B788-4FED09069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1078-47CE-418A-90A3-59585A6F24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A2F0-6C90-4A30-A80C-D7E6417B78F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" y="4829889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6CBB-F573-48A7-8D7A-F3AF41CA60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971" y="5248246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9E078-6EA3-4B96-8304-C92B4451B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CE047-63F6-45B8-BA44-B5AEBB653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-81279" y="-50426"/>
            <a:ext cx="12170246" cy="6866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25A6B-53AB-4760-99FE-2536617A8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27BF5-3D48-4B1B-9741-B402C7FC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A1FAE-BF0F-4D27-8C2B-F37684AB3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D38E4FF5-5F95-43FC-A7F9-E29B73AF3C4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D6AD4F2-BACA-45E9-81F1-097C18CAD8B6}"/>
              </a:ext>
            </a:extLst>
          </p:cNvPr>
          <p:cNvSpPr/>
          <p:nvPr/>
        </p:nvSpPr>
        <p:spPr>
          <a:xfrm>
            <a:off x="522190" y="123449"/>
            <a:ext cx="10139680" cy="1045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FF0000"/>
                </a:solidFill>
              </a:rPr>
              <a:t>Thảm thực vật đặc trưng của đới ôn hòa</a:t>
            </a:r>
            <a:r>
              <a:rPr lang="vi-VN"/>
              <a:t>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C450E318-A8E1-4B3C-ADCE-E24801E579B8}"/>
              </a:ext>
            </a:extLst>
          </p:cNvPr>
          <p:cNvSpPr/>
          <p:nvPr/>
        </p:nvSpPr>
        <p:spPr>
          <a:xfrm>
            <a:off x="741966" y="1492229"/>
            <a:ext cx="8985136" cy="21726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Rừng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lá rộng, rừng lá kim,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 nguyên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3D5A-C704-4CFE-AB92-55CE1EAE9859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Pentagon 25">
            <a:hlinkClick r:id="rId9" action="ppaction://hlinksldjump"/>
            <a:extLst>
              <a:ext uri="{FF2B5EF4-FFF2-40B4-BE49-F238E27FC236}">
                <a16:creationId xmlns:a16="http://schemas.microsoft.com/office/drawing/2014/main" id="{7DD2C7EB-F9E9-4866-9D18-C9CAA26E3695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58A3F-9422-4C5F-8699-35EAFE6B2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1A996E3F-247A-407D-BF56-FC1A010727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EB75E-BEB3-45BF-A461-6DA5A2B3C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7B2945-88CA-4E5D-9E90-B0B5152D2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F9096B-576E-400D-B57C-4C54292A53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F1DFE5-3471-4F2F-A427-C2CC9CE982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4D3AC-4694-44CF-AD76-B2E927DC3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6D76B-59D0-407F-B656-47459DE29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F793A-5613-4825-B68A-ED223A0B9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5ED99-0943-47D6-9B28-A262812A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B836-FD3C-434F-BD69-97ED3EE8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DF26377-F431-4497-A11C-BE1E3ACF19E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0E7270E-9147-4324-979E-635666CCE936}"/>
              </a:ext>
            </a:extLst>
          </p:cNvPr>
          <p:cNvSpPr/>
          <p:nvPr/>
        </p:nvSpPr>
        <p:spPr>
          <a:xfrm>
            <a:off x="583150" y="130550"/>
            <a:ext cx="10078720" cy="19245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 quan trọng ảnh hưởng đến sự phát triển của thực vật trên lục địa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4ADF-A247-4318-AEAC-6DA9490959F0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5CE2D3EE-BAB1-454C-92C0-36279F6E1392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2340-0D31-4D59-B935-90C582CF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BB04C49E-8C4C-4DB6-B65C-22E3BE4319F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0976-2830-4B2A-B98C-655C395CB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9885E-DB77-46A6-9EC8-099A3E5E2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9C246-BA51-4301-B26E-56138CD92C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F1577-0FCA-4B40-A2D6-DD2E0274D2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B0B6EF-8E1E-4F64-9F86-52FEBB29EE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4F26D-CEB4-4C6E-834C-C615AE20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1" name="Rectangle: Folded Corner 20">
            <a:extLst>
              <a:ext uri="{FF2B5EF4-FFF2-40B4-BE49-F238E27FC236}">
                <a16:creationId xmlns:a16="http://schemas.microsoft.com/office/drawing/2014/main" id="{7F6940B3-5549-4C2D-80B9-30639CD3B644}"/>
              </a:ext>
            </a:extLst>
          </p:cNvPr>
          <p:cNvSpPr/>
          <p:nvPr/>
        </p:nvSpPr>
        <p:spPr>
          <a:xfrm>
            <a:off x="949600" y="2247689"/>
            <a:ext cx="8985136" cy="161542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 điều kiện khí hậu (nhiệt độ, lượng mưa)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6034" y="79743"/>
            <a:ext cx="11181126" cy="1901458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2. Nhân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tố tác động chủ yếu đến quá trình hình thành độ phì của đất?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39691" y="4422321"/>
            <a:ext cx="4947009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vật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884320" y="4422321"/>
            <a:ext cx="1226269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0FB7BB65-C63F-4257-A166-5756A5D79FD9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3BA1CA-E9BD-45DE-8A39-B5A0C241BDE8}"/>
              </a:ext>
            </a:extLst>
          </p:cNvPr>
          <p:cNvSpPr/>
          <p:nvPr/>
        </p:nvSpPr>
        <p:spPr>
          <a:xfrm>
            <a:off x="2752409" y="2170627"/>
            <a:ext cx="5134291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 mẹ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6E66BD20-FCAC-4EB2-9046-DBF4A8E4720E}"/>
              </a:ext>
            </a:extLst>
          </p:cNvPr>
          <p:cNvSpPr/>
          <p:nvPr/>
        </p:nvSpPr>
        <p:spPr>
          <a:xfrm>
            <a:off x="1916386" y="2170627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167DD-21F8-401E-B171-4A9B4DCAF1D5}"/>
              </a:ext>
            </a:extLst>
          </p:cNvPr>
          <p:cNvSpPr/>
          <p:nvPr/>
        </p:nvSpPr>
        <p:spPr>
          <a:xfrm>
            <a:off x="2720343" y="3357969"/>
            <a:ext cx="516635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5335346A-3494-42B7-89DA-2F9E9E691730}"/>
              </a:ext>
            </a:extLst>
          </p:cNvPr>
          <p:cNvSpPr/>
          <p:nvPr/>
        </p:nvSpPr>
        <p:spPr>
          <a:xfrm>
            <a:off x="1884320" y="3357969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9D6CB6-CE90-450F-BFB3-D53EB26AF085}"/>
              </a:ext>
            </a:extLst>
          </p:cNvPr>
          <p:cNvSpPr/>
          <p:nvPr/>
        </p:nvSpPr>
        <p:spPr>
          <a:xfrm>
            <a:off x="2770823" y="5566414"/>
            <a:ext cx="5115878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648F7803-BA4D-429A-8877-C6B3DD4CF603}"/>
              </a:ext>
            </a:extLst>
          </p:cNvPr>
          <p:cNvSpPr/>
          <p:nvPr/>
        </p:nvSpPr>
        <p:spPr>
          <a:xfrm>
            <a:off x="1934800" y="556641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4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8" grpId="1" animBg="1"/>
      <p:bldP spid="19" grpId="0" animBg="1"/>
      <p:bldP spid="19" grpId="1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0BE8A-F29C-4FF5-9252-E97B7DD902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69A7-4810-46F9-86B1-F5538E05C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DF94-6E55-44B3-B5DA-15E586EA5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D118E34-9196-428F-B2E0-80472741912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2732240-0CD9-453F-86D3-8E928E06B41A}"/>
              </a:ext>
            </a:extLst>
          </p:cNvPr>
          <p:cNvSpPr/>
          <p:nvPr/>
        </p:nvSpPr>
        <p:spPr>
          <a:xfrm>
            <a:off x="1092128" y="327136"/>
            <a:ext cx="8985136" cy="2786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D2576-7F15-4191-B2BC-1E60E314CFD4}"/>
              </a:ext>
            </a:extLst>
          </p:cNvPr>
          <p:cNvSpPr/>
          <p:nvPr/>
        </p:nvSpPr>
        <p:spPr>
          <a:xfrm rot="5600923">
            <a:off x="564691" y="5914325"/>
            <a:ext cx="1539865" cy="25161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F7AD60BA-899D-499E-AB02-642E96F82B8D}"/>
              </a:ext>
            </a:extLst>
          </p:cNvPr>
          <p:cNvSpPr/>
          <p:nvPr/>
        </p:nvSpPr>
        <p:spPr>
          <a:xfrm rot="586976" flipH="1">
            <a:off x="59619" y="5438038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BE633-7456-4725-B4D9-B32E8CC10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4A8972A-2C9C-4899-BFAD-D325DD84B06D}"/>
              </a:ext>
            </a:extLst>
          </p:cNvPr>
          <p:cNvSpPr/>
          <p:nvPr/>
        </p:nvSpPr>
        <p:spPr>
          <a:xfrm flipH="1">
            <a:off x="2998360" y="5318327"/>
            <a:ext cx="287020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31C30C-9DC1-4F33-BE41-4A0E30773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F5B62E-4301-4EDA-A82A-729C05D79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00912-A3BB-4EA1-9A4A-F47F9F5ACE6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" y="4934006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1360D-9BD5-412E-B372-F4EE0752CC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905" y="5044601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CDF3F6-A726-4EF6-82E0-CB4A677BEC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CF2FA-8288-48A9-8C42-9F8725E6ED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F9BBFD-3D7D-4660-95C7-C41AFFD56ABF}"/>
              </a:ext>
            </a:extLst>
          </p:cNvPr>
          <p:cNvSpPr txBox="1"/>
          <p:nvPr/>
        </p:nvSpPr>
        <p:spPr>
          <a:xfrm>
            <a:off x="2676888" y="1189123"/>
            <a:ext cx="6312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BẠN!</a:t>
            </a:r>
          </a:p>
        </p:txBody>
      </p:sp>
    </p:spTree>
    <p:extLst>
      <p:ext uri="{BB962C8B-B14F-4D97-AF65-F5344CB8AC3E}">
        <p14:creationId xmlns:p14="http://schemas.microsoft.com/office/powerpoint/2010/main" val="19807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2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5E5C3-D146-4A65-B1C2-F158383CC481}"/>
              </a:ext>
            </a:extLst>
          </p:cNvPr>
          <p:cNvSpPr/>
          <p:nvPr/>
        </p:nvSpPr>
        <p:spPr>
          <a:xfrm>
            <a:off x="2802890" y="101635"/>
            <a:ext cx="6950710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4B681-10F5-4BE7-96AC-BC5F41B72DDF}"/>
              </a:ext>
            </a:extLst>
          </p:cNvPr>
          <p:cNvSpPr txBox="1"/>
          <p:nvPr/>
        </p:nvSpPr>
        <p:spPr>
          <a:xfrm>
            <a:off x="66675" y="1667857"/>
            <a:ext cx="12192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Hãy trình bày sự đa dạng của sinh vật trên Trái Đất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C31466-E6C6-43A2-AD65-C23679798CF3}"/>
              </a:ext>
            </a:extLst>
          </p:cNvPr>
          <p:cNvSpPr txBox="1"/>
          <p:nvPr/>
        </p:nvSpPr>
        <p:spPr>
          <a:xfrm>
            <a:off x="182204" y="3429000"/>
            <a:ext cx="121920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Có nhiều loài sinh vật đang đứng trước nguy cơ tuyệt chủng. Theo em nguyên nhân do đâu? Hãy nêu một số biện pháp để bảo vệ các loài đó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21: Biển và đại dương.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82274" y="200298"/>
            <a:ext cx="10627451" cy="15211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3. Nhóm đất nào dưới đây được coi là nhóm đất tốt?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81154" y="3112658"/>
            <a:ext cx="7953421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đen thảo nguyên ôn đới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628885" y="3129517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9DFD4AD2-425D-46D5-BA8D-0CF3BDA96EA5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A6FD8A-0AC2-45FC-963D-E72D04C197C7}"/>
              </a:ext>
            </a:extLst>
          </p:cNvPr>
          <p:cNvSpPr/>
          <p:nvPr/>
        </p:nvSpPr>
        <p:spPr>
          <a:xfrm>
            <a:off x="2446495" y="2013730"/>
            <a:ext cx="7488080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pốt dôn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8">
            <a:extLst>
              <a:ext uri="{FF2B5EF4-FFF2-40B4-BE49-F238E27FC236}">
                <a16:creationId xmlns:a16="http://schemas.microsoft.com/office/drawing/2014/main" id="{0D1DF0E6-805D-4BEE-B3FC-C90D613B1F88}"/>
              </a:ext>
            </a:extLst>
          </p:cNvPr>
          <p:cNvSpPr/>
          <p:nvPr/>
        </p:nvSpPr>
        <p:spPr>
          <a:xfrm>
            <a:off x="1610472" y="2013730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F67CBE-CCAB-41E0-B690-DC7D5383203D}"/>
              </a:ext>
            </a:extLst>
          </p:cNvPr>
          <p:cNvSpPr/>
          <p:nvPr/>
        </p:nvSpPr>
        <p:spPr>
          <a:xfrm>
            <a:off x="2464908" y="4356438"/>
            <a:ext cx="7469667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đỏ vàng nhiệt đới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entagon 18">
            <a:extLst>
              <a:ext uri="{FF2B5EF4-FFF2-40B4-BE49-F238E27FC236}">
                <a16:creationId xmlns:a16="http://schemas.microsoft.com/office/drawing/2014/main" id="{13EADA3D-5C03-40E0-BAAA-A24302CE6C28}"/>
              </a:ext>
            </a:extLst>
          </p:cNvPr>
          <p:cNvSpPr/>
          <p:nvPr/>
        </p:nvSpPr>
        <p:spPr>
          <a:xfrm>
            <a:off x="1628885" y="4356438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85D1F-DB87-488C-B5DA-CC4D308EC012}"/>
              </a:ext>
            </a:extLst>
          </p:cNvPr>
          <p:cNvSpPr/>
          <p:nvPr/>
        </p:nvSpPr>
        <p:spPr>
          <a:xfrm>
            <a:off x="2464908" y="5661664"/>
            <a:ext cx="7469666" cy="8926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 đài nguyên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entagon 18">
            <a:extLst>
              <a:ext uri="{FF2B5EF4-FFF2-40B4-BE49-F238E27FC236}">
                <a16:creationId xmlns:a16="http://schemas.microsoft.com/office/drawing/2014/main" id="{8FABFEE3-87E3-4A8B-8514-21229574E3D6}"/>
              </a:ext>
            </a:extLst>
          </p:cNvPr>
          <p:cNvSpPr/>
          <p:nvPr/>
        </p:nvSpPr>
        <p:spPr>
          <a:xfrm>
            <a:off x="1628885" y="5661664"/>
            <a:ext cx="1055370" cy="89262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3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8" grpId="1" animBg="1"/>
      <p:bldP spid="19" grpId="0" animBg="1"/>
      <p:bldP spid="19" grpId="1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9994" y="123870"/>
            <a:ext cx="11192011" cy="150604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4. Dựa vào thành phần nào trong đất để xác định đất ẩm hay khô?</a:t>
            </a:r>
            <a:endParaRPr lang="vi-VN" sz="40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4820" y="5743575"/>
            <a:ext cx="5586214" cy="90215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2758797" y="5743575"/>
            <a:ext cx="1055370" cy="902154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0994FCD1-2AC0-446D-8FD0-B5287B128392}"/>
              </a:ext>
            </a:extLst>
          </p:cNvPr>
          <p:cNvSpPr/>
          <p:nvPr/>
        </p:nvSpPr>
        <p:spPr>
          <a:xfrm flipH="1">
            <a:off x="10906125" y="618961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8533E-CAB8-414D-80D0-5F390C07578F}"/>
              </a:ext>
            </a:extLst>
          </p:cNvPr>
          <p:cNvSpPr/>
          <p:nvPr/>
        </p:nvSpPr>
        <p:spPr>
          <a:xfrm>
            <a:off x="3623568" y="3154114"/>
            <a:ext cx="5568057" cy="98088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Không khí và nước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E0CB5A7C-D78A-454F-A1BA-3214D1F0F74B}"/>
              </a:ext>
            </a:extLst>
          </p:cNvPr>
          <p:cNvSpPr/>
          <p:nvPr/>
        </p:nvSpPr>
        <p:spPr>
          <a:xfrm>
            <a:off x="2773171" y="3154114"/>
            <a:ext cx="1055370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11BF46-CDEB-4B5C-B18F-333209B7F0F7}"/>
              </a:ext>
            </a:extLst>
          </p:cNvPr>
          <p:cNvSpPr/>
          <p:nvPr/>
        </p:nvSpPr>
        <p:spPr>
          <a:xfrm>
            <a:off x="3623568" y="1797044"/>
            <a:ext cx="5568057" cy="102796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Rễ cây và không khí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18">
            <a:extLst>
              <a:ext uri="{FF2B5EF4-FFF2-40B4-BE49-F238E27FC236}">
                <a16:creationId xmlns:a16="http://schemas.microsoft.com/office/drawing/2014/main" id="{A3A3D474-56E1-4366-AA33-02A05AEC619C}"/>
              </a:ext>
            </a:extLst>
          </p:cNvPr>
          <p:cNvSpPr/>
          <p:nvPr/>
        </p:nvSpPr>
        <p:spPr>
          <a:xfrm>
            <a:off x="2773170" y="1797044"/>
            <a:ext cx="1174983" cy="102796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0330F1-A633-48B1-8786-0DB8160DFA3C}"/>
              </a:ext>
            </a:extLst>
          </p:cNvPr>
          <p:cNvSpPr/>
          <p:nvPr/>
        </p:nvSpPr>
        <p:spPr>
          <a:xfrm>
            <a:off x="3594820" y="4428417"/>
            <a:ext cx="5586214" cy="9954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Mùn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8">
            <a:extLst>
              <a:ext uri="{FF2B5EF4-FFF2-40B4-BE49-F238E27FC236}">
                <a16:creationId xmlns:a16="http://schemas.microsoft.com/office/drawing/2014/main" id="{46CBB48A-F13E-4450-B71E-A890CC533005}"/>
              </a:ext>
            </a:extLst>
          </p:cNvPr>
          <p:cNvSpPr/>
          <p:nvPr/>
        </p:nvSpPr>
        <p:spPr>
          <a:xfrm>
            <a:off x="2758797" y="4419003"/>
            <a:ext cx="1055370" cy="99546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7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7860" y="123649"/>
            <a:ext cx="11370765" cy="1740754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5. Nhận định nào không đúng với quá trình hình thành đất?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7748" y="2127063"/>
            <a:ext cx="9277666" cy="98088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quyết định đến màu sắc của đất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782273" y="2127062"/>
            <a:ext cx="1174983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48D9B-414A-4983-9C4C-E992EBA093AF}"/>
              </a:ext>
            </a:extLst>
          </p:cNvPr>
          <p:cNvSpPr/>
          <p:nvPr/>
        </p:nvSpPr>
        <p:spPr>
          <a:xfrm>
            <a:off x="1608135" y="4563524"/>
            <a:ext cx="9277666" cy="98088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Đá mẹ ảnh hưởng đến màu sắc của đất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18">
            <a:extLst>
              <a:ext uri="{FF2B5EF4-FFF2-40B4-BE49-F238E27FC236}">
                <a16:creationId xmlns:a16="http://schemas.microsoft.com/office/drawing/2014/main" id="{05D6AB04-0AE2-49E8-AF2C-46919090E0A2}"/>
              </a:ext>
            </a:extLst>
          </p:cNvPr>
          <p:cNvSpPr/>
          <p:nvPr/>
        </p:nvSpPr>
        <p:spPr>
          <a:xfrm>
            <a:off x="772112" y="4563524"/>
            <a:ext cx="1055370" cy="98088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0F8CB-AABD-44E4-80A8-E4A6F33B2157}"/>
              </a:ext>
            </a:extLst>
          </p:cNvPr>
          <p:cNvSpPr/>
          <p:nvPr/>
        </p:nvSpPr>
        <p:spPr>
          <a:xfrm>
            <a:off x="1618297" y="3261651"/>
            <a:ext cx="9354502" cy="102796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 ảnh hưởng đến độ dày của tầng đất và độ phì của đất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8">
            <a:extLst>
              <a:ext uri="{FF2B5EF4-FFF2-40B4-BE49-F238E27FC236}">
                <a16:creationId xmlns:a16="http://schemas.microsoft.com/office/drawing/2014/main" id="{6EED6036-1261-4EBC-B69C-F3042413D6AB}"/>
              </a:ext>
            </a:extLst>
          </p:cNvPr>
          <p:cNvSpPr/>
          <p:nvPr/>
        </p:nvSpPr>
        <p:spPr>
          <a:xfrm>
            <a:off x="782273" y="3261651"/>
            <a:ext cx="1174983" cy="1027966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101CC1-F773-4891-AEE1-7CE68269A0D9}"/>
              </a:ext>
            </a:extLst>
          </p:cNvPr>
          <p:cNvSpPr/>
          <p:nvPr/>
        </p:nvSpPr>
        <p:spPr>
          <a:xfrm>
            <a:off x="1608135" y="5738883"/>
            <a:ext cx="9287827" cy="99546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 ảnh hưởng đến chiều hướng</a:t>
            </a:r>
          </a:p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phát triển của đất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entagon 18">
            <a:extLst>
              <a:ext uri="{FF2B5EF4-FFF2-40B4-BE49-F238E27FC236}">
                <a16:creationId xmlns:a16="http://schemas.microsoft.com/office/drawing/2014/main" id="{30E0017A-E728-490D-8652-C59A32320BC8}"/>
              </a:ext>
            </a:extLst>
          </p:cNvPr>
          <p:cNvSpPr/>
          <p:nvPr/>
        </p:nvSpPr>
        <p:spPr>
          <a:xfrm>
            <a:off x="772113" y="5738883"/>
            <a:ext cx="1055370" cy="995468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6A9B3E9B-E2D8-422F-94D6-D739F4C6C658}"/>
              </a:ext>
            </a:extLst>
          </p:cNvPr>
          <p:cNvSpPr/>
          <p:nvPr/>
        </p:nvSpPr>
        <p:spPr>
          <a:xfrm flipH="1">
            <a:off x="10906123" y="62198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0987" y="210911"/>
            <a:ext cx="11630025" cy="17702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6. Trong các ý sau, ý nào là biện pháp để làm tăng độ phì của đất?</a:t>
            </a:r>
            <a:endParaRPr lang="vi-VN" sz="4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57166" y="4634730"/>
            <a:ext cx="9277667" cy="88555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Sử dụng phân hóa học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621144" y="4634731"/>
            <a:ext cx="1055370" cy="885550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Pentagon 5">
            <a:hlinkClick r:id="rId2" action="ppaction://hlinksldjump"/>
            <a:extLst>
              <a:ext uri="{FF2B5EF4-FFF2-40B4-BE49-F238E27FC236}">
                <a16:creationId xmlns:a16="http://schemas.microsoft.com/office/drawing/2014/main" id="{90F393CD-6E29-46FF-A249-238BB29E1A1B}"/>
              </a:ext>
            </a:extLst>
          </p:cNvPr>
          <p:cNvSpPr/>
          <p:nvPr/>
        </p:nvSpPr>
        <p:spPr>
          <a:xfrm flipH="1">
            <a:off x="10858228" y="6226625"/>
            <a:ext cx="1285875" cy="6313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 home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E2A19-8F9C-4590-AACF-35DFE617E6E9}"/>
              </a:ext>
            </a:extLst>
          </p:cNvPr>
          <p:cNvSpPr/>
          <p:nvPr/>
        </p:nvSpPr>
        <p:spPr>
          <a:xfrm>
            <a:off x="1493564" y="3481069"/>
            <a:ext cx="9277666" cy="96969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Du canh, du cư, đốt rừng làm nương rẫy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Pentagon 18">
            <a:extLst>
              <a:ext uri="{FF2B5EF4-FFF2-40B4-BE49-F238E27FC236}">
                <a16:creationId xmlns:a16="http://schemas.microsoft.com/office/drawing/2014/main" id="{56EC6FBA-FA41-45D6-9616-A86EB5F06153}"/>
              </a:ext>
            </a:extLst>
          </p:cNvPr>
          <p:cNvSpPr/>
          <p:nvPr/>
        </p:nvSpPr>
        <p:spPr>
          <a:xfrm>
            <a:off x="657541" y="3481069"/>
            <a:ext cx="1055370" cy="969699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8D3514-6472-4F64-B10F-5651A26C3964}"/>
              </a:ext>
            </a:extLst>
          </p:cNvPr>
          <p:cNvSpPr/>
          <p:nvPr/>
        </p:nvSpPr>
        <p:spPr>
          <a:xfrm>
            <a:off x="1493565" y="2249310"/>
            <a:ext cx="9241268" cy="8855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Xới đất</a:t>
            </a:r>
            <a:endParaRPr lang="vi-VN" sz="36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18">
            <a:extLst>
              <a:ext uri="{FF2B5EF4-FFF2-40B4-BE49-F238E27FC236}">
                <a16:creationId xmlns:a16="http://schemas.microsoft.com/office/drawing/2014/main" id="{231DB632-521F-4DE4-9C48-CC23963FE703}"/>
              </a:ext>
            </a:extLst>
          </p:cNvPr>
          <p:cNvSpPr/>
          <p:nvPr/>
        </p:nvSpPr>
        <p:spPr>
          <a:xfrm>
            <a:off x="657542" y="2249310"/>
            <a:ext cx="1160760" cy="88555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58E26C-05CA-4C8D-B3DF-DF75202E589F}"/>
              </a:ext>
            </a:extLst>
          </p:cNvPr>
          <p:cNvSpPr/>
          <p:nvPr/>
        </p:nvSpPr>
        <p:spPr>
          <a:xfrm>
            <a:off x="1483403" y="5704242"/>
            <a:ext cx="9287827" cy="88555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Phủ xanh đất trống, đồi núi trọc</a:t>
            </a:r>
            <a:endParaRPr lang="vi-VN" sz="32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entagon 18">
            <a:extLst>
              <a:ext uri="{FF2B5EF4-FFF2-40B4-BE49-F238E27FC236}">
                <a16:creationId xmlns:a16="http://schemas.microsoft.com/office/drawing/2014/main" id="{0F44F640-22E0-41FA-B67A-F9D4E8ED066D}"/>
              </a:ext>
            </a:extLst>
          </p:cNvPr>
          <p:cNvSpPr/>
          <p:nvPr/>
        </p:nvSpPr>
        <p:spPr>
          <a:xfrm>
            <a:off x="647381" y="5704242"/>
            <a:ext cx="1055370" cy="885551"/>
          </a:xfrm>
          <a:prstGeom prst="homePlate">
            <a:avLst>
              <a:gd name="adj" fmla="val 19268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31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6" grpId="0" animBg="1"/>
      <p:bldP spid="16" grpId="1" animBg="1"/>
      <p:bldP spid="8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112416" y="345549"/>
            <a:ext cx="9445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SỐNG TRÊN TRÁI ĐẤT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5"/>
            <a:ext cx="3541616" cy="1246696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23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DD637F-A764-495A-B1D9-3709C384B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6" b="27268"/>
          <a:stretch/>
        </p:blipFill>
        <p:spPr>
          <a:xfrm>
            <a:off x="838743" y="1522095"/>
            <a:ext cx="10769696" cy="53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22130" y="164940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1BD03-CD4B-407D-BF4C-F3E340D110BF}"/>
              </a:ext>
            </a:extLst>
          </p:cNvPr>
          <p:cNvSpPr/>
          <p:nvPr/>
        </p:nvSpPr>
        <p:spPr>
          <a:xfrm>
            <a:off x="893130" y="2620769"/>
            <a:ext cx="10717623" cy="86684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DC12F1-0C8A-4550-845D-C68315471C0E}"/>
              </a:ext>
            </a:extLst>
          </p:cNvPr>
          <p:cNvSpPr/>
          <p:nvPr/>
        </p:nvSpPr>
        <p:spPr>
          <a:xfrm>
            <a:off x="185055" y="2441653"/>
            <a:ext cx="1229078" cy="1216153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A261-42B2-452E-AFB1-3838A1214037}"/>
              </a:ext>
            </a:extLst>
          </p:cNvPr>
          <p:cNvSpPr txBox="1"/>
          <p:nvPr/>
        </p:nvSpPr>
        <p:spPr>
          <a:xfrm>
            <a:off x="1462344" y="2716464"/>
            <a:ext cx="1041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đại d</a:t>
            </a:r>
            <a:r>
              <a:rPr lang="vi-VN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A84E1D-A4F5-4EFA-881C-A6494F98E94F}"/>
              </a:ext>
            </a:extLst>
          </p:cNvPr>
          <p:cNvSpPr txBox="1"/>
          <p:nvPr/>
        </p:nvSpPr>
        <p:spPr>
          <a:xfrm>
            <a:off x="2822130" y="3453954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ngầm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485F93-5915-4DDB-8B2D-7CB2C4C825CF}"/>
              </a:ext>
            </a:extLst>
          </p:cNvPr>
          <p:cNvSpPr/>
          <p:nvPr/>
        </p:nvSpPr>
        <p:spPr>
          <a:xfrm>
            <a:off x="893130" y="4700375"/>
            <a:ext cx="9952079" cy="86684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D3BB90-999A-4FF6-96A8-325CB1E5B005}"/>
              </a:ext>
            </a:extLst>
          </p:cNvPr>
          <p:cNvSpPr/>
          <p:nvPr/>
        </p:nvSpPr>
        <p:spPr>
          <a:xfrm>
            <a:off x="185055" y="4521259"/>
            <a:ext cx="1229078" cy="1216153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AA8142-A52B-4FD3-B810-1D5DAC73DBE7}"/>
              </a:ext>
            </a:extLst>
          </p:cNvPr>
          <p:cNvSpPr txBox="1"/>
          <p:nvPr/>
        </p:nvSpPr>
        <p:spPr>
          <a:xfrm>
            <a:off x="1462344" y="4796070"/>
            <a:ext cx="10418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đa dạng của sinh vật trên lục địa</a:t>
            </a:r>
          </a:p>
        </p:txBody>
      </p:sp>
    </p:spTree>
    <p:extLst>
      <p:ext uri="{BB962C8B-B14F-4D97-AF65-F5344CB8AC3E}">
        <p14:creationId xmlns:p14="http://schemas.microsoft.com/office/powerpoint/2010/main" val="5167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28045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1070</Words>
  <Application>Microsoft Office PowerPoint</Application>
  <PresentationFormat>Widescreen</PresentationFormat>
  <Paragraphs>214</Paragraphs>
  <Slides>32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MSII</cp:lastModifiedBy>
  <cp:revision>100</cp:revision>
  <dcterms:created xsi:type="dcterms:W3CDTF">2021-07-28T13:19:40Z</dcterms:created>
  <dcterms:modified xsi:type="dcterms:W3CDTF">2022-03-22T14:45:14Z</dcterms:modified>
</cp:coreProperties>
</file>